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0" name="Shape 11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685800" y="1122362"/>
            <a:ext cx="77724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143000" y="3602037"/>
            <a:ext cx="6858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/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2" name="Body Level One…"/>
          <p:cNvSpPr txBox="1"/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13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251368" y="6404294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3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9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7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4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5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hyperlink" Target="https://github.com/apache/carbondata/pull/2943" TargetMode="External"/><Relationship Id="rId4" Type="http://schemas.openxmlformats.org/officeDocument/2006/relationships/hyperlink" Target="https://github.com/apache/carbondata/pull/2955" TargetMode="External"/><Relationship Id="rId5" Type="http://schemas.openxmlformats.org/officeDocument/2006/relationships/hyperlink" Target="https://github.com/apache/carbondata/pull/2954" TargetMode="External"/><Relationship Id="rId6" Type="http://schemas.openxmlformats.org/officeDocument/2006/relationships/hyperlink" Target="https://github.com/apache/carbondata/pull/2961" TargetMode="External"/><Relationship Id="rId7" Type="http://schemas.openxmlformats.org/officeDocument/2006/relationships/hyperlink" Target="https://github.com/apache/carbondata/pull/2934" TargetMode="Externa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7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8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组 34"/>
          <p:cNvGrpSpPr/>
          <p:nvPr/>
        </p:nvGrpSpPr>
        <p:grpSpPr>
          <a:xfrm>
            <a:off x="0" y="2"/>
            <a:ext cx="9144000" cy="6858001"/>
            <a:chOff x="0" y="1"/>
            <a:chExt cx="9144000" cy="6858000"/>
          </a:xfrm>
        </p:grpSpPr>
        <p:pic>
          <p:nvPicPr>
            <p:cNvPr id="112" name="图片 3" descr="图片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"/>
              <a:ext cx="9144000" cy="6858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3" name="文本框 4"/>
            <p:cNvSpPr txBox="1"/>
            <p:nvPr/>
          </p:nvSpPr>
          <p:spPr>
            <a:xfrm>
              <a:off x="574765" y="1240971"/>
              <a:ext cx="7432437" cy="192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6000">
                  <a:solidFill>
                    <a:srgbClr val="FFFFFF"/>
                  </a:solidFill>
                  <a:latin typeface="Microsoft YaHei Light"/>
                  <a:ea typeface="Microsoft YaHei Light"/>
                  <a:cs typeface="Microsoft YaHei Light"/>
                  <a:sym typeface="Microsoft YaHei Light"/>
                </a:defRPr>
              </a:pPr>
              <a:r>
                <a:t>Apache</a:t>
              </a:r>
              <a:r>
                <a:t> </a:t>
              </a:r>
              <a:r>
                <a:t>CarbonData</a:t>
              </a:r>
              <a:r>
                <a:t> </a:t>
              </a:r>
            </a:p>
            <a:p>
              <a:pPr>
                <a:defRPr sz="6000">
                  <a:solidFill>
                    <a:srgbClr val="FFFFFF"/>
                  </a:solidFill>
                  <a:latin typeface="Microsoft YaHei Light"/>
                  <a:ea typeface="Microsoft YaHei Light"/>
                  <a:cs typeface="Microsoft YaHei Light"/>
                  <a:sym typeface="Microsoft YaHei Light"/>
                </a:defRPr>
              </a:pPr>
              <a:r>
                <a:t>&amp;</a:t>
              </a:r>
              <a:r>
                <a:t> </a:t>
              </a:r>
              <a:r>
                <a:t>Spark</a:t>
              </a:r>
              <a:r>
                <a:t> </a:t>
              </a:r>
              <a:r>
                <a:t>Meetup</a:t>
              </a:r>
            </a:p>
          </p:txBody>
        </p:sp>
        <p:sp>
          <p:nvSpPr>
            <p:cNvPr id="114" name="直线连接符 6"/>
            <p:cNvSpPr/>
            <p:nvPr/>
          </p:nvSpPr>
          <p:spPr>
            <a:xfrm flipV="1">
              <a:off x="574764" y="3409408"/>
              <a:ext cx="8033659" cy="13064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5" name="文本框 8"/>
            <p:cNvSpPr txBox="1"/>
            <p:nvPr/>
          </p:nvSpPr>
          <p:spPr>
            <a:xfrm>
              <a:off x="476517" y="3651915"/>
              <a:ext cx="5319822" cy="11391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lnSpc>
                  <a:spcPct val="150000"/>
                </a:lnSpc>
                <a:defRPr sz="2400">
                  <a:solidFill>
                    <a:srgbClr val="FFFFFF"/>
                  </a:solidFill>
                  <a:latin typeface="Microsoft YaHei Light"/>
                  <a:ea typeface="Microsoft YaHei Light"/>
                  <a:cs typeface="Microsoft YaHei Light"/>
                  <a:sym typeface="Microsoft YaHei Light"/>
                </a:defRPr>
              </a:pPr>
              <a:r>
                <a:t>12</a:t>
              </a:r>
              <a:r>
                <a:t> 月 </a:t>
              </a:r>
              <a:r>
                <a:t>1</a:t>
              </a:r>
              <a:r>
                <a:t> 日 </a:t>
              </a:r>
              <a:r>
                <a:t>09:00</a:t>
              </a:r>
              <a:r>
                <a:t> </a:t>
              </a:r>
              <a:r>
                <a:t>-</a:t>
              </a:r>
              <a:r>
                <a:t> </a:t>
              </a:r>
              <a:r>
                <a:t>12:10</a:t>
              </a:r>
            </a:p>
            <a:p>
              <a:pPr>
                <a:lnSpc>
                  <a:spcPct val="150000"/>
                </a:lnSpc>
                <a:defRPr sz="2400">
                  <a:solidFill>
                    <a:srgbClr val="FFFFFF"/>
                  </a:solidFill>
                  <a:latin typeface="Microsoft YaHei Light"/>
                  <a:ea typeface="Microsoft YaHei Light"/>
                  <a:cs typeface="Microsoft YaHei Light"/>
                  <a:sym typeface="Microsoft YaHei Light"/>
                </a:defRPr>
              </a:pPr>
              <a:r>
                <a:t>深圳市科兴科学园会议中心 </a:t>
              </a:r>
              <a:r>
                <a:t>2</a:t>
              </a:r>
              <a:r>
                <a:t> 号会议室</a:t>
              </a:r>
            </a:p>
          </p:txBody>
        </p:sp>
        <p:sp>
          <p:nvSpPr>
            <p:cNvPr id="116" name="文本框 10"/>
            <p:cNvSpPr txBox="1"/>
            <p:nvPr/>
          </p:nvSpPr>
          <p:spPr>
            <a:xfrm>
              <a:off x="476515" y="5133757"/>
              <a:ext cx="1042540" cy="878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lnSpc>
                  <a:spcPct val="200000"/>
                </a:lnSpc>
                <a:defRPr sz="1400">
                  <a:solidFill>
                    <a:srgbClr val="FFFFFF"/>
                  </a:solidFill>
                  <a:latin typeface="Microsoft YaHei Light"/>
                  <a:ea typeface="Microsoft YaHei Light"/>
                  <a:cs typeface="Microsoft YaHei Light"/>
                  <a:sym typeface="Microsoft YaHei Light"/>
                </a:defRPr>
              </a:pPr>
              <a:r>
                <a:t>联合主办：</a:t>
              </a:r>
            </a:p>
            <a:p>
              <a:pPr>
                <a:lnSpc>
                  <a:spcPct val="200000"/>
                </a:lnSpc>
                <a:spcBef>
                  <a:spcPts val="200"/>
                </a:spcBef>
                <a:defRPr sz="1400">
                  <a:solidFill>
                    <a:srgbClr val="FFFFFF"/>
                  </a:solidFill>
                  <a:latin typeface="Microsoft YaHei Light"/>
                  <a:ea typeface="Microsoft YaHei Light"/>
                  <a:cs typeface="Microsoft YaHei Light"/>
                  <a:sym typeface="Microsoft YaHei Light"/>
                </a:defRPr>
              </a:pPr>
              <a:r>
                <a:t>技术社区：</a:t>
              </a:r>
            </a:p>
          </p:txBody>
        </p:sp>
        <p:sp>
          <p:nvSpPr>
            <p:cNvPr id="117" name="圆角矩形 11"/>
            <p:cNvSpPr/>
            <p:nvPr/>
          </p:nvSpPr>
          <p:spPr>
            <a:xfrm>
              <a:off x="1558864" y="5273275"/>
              <a:ext cx="504000" cy="360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pic>
          <p:nvPicPr>
            <p:cNvPr id="118" name="图片 12" descr="图片 1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16018" y="5242376"/>
              <a:ext cx="576000" cy="432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9" name="直线连接符 14"/>
            <p:cNvSpPr/>
            <p:nvPr/>
          </p:nvSpPr>
          <p:spPr>
            <a:xfrm>
              <a:off x="2197100" y="5345274"/>
              <a:ext cx="0" cy="216001"/>
            </a:xfrm>
            <a:prstGeom prst="line">
              <a:avLst/>
            </a:prstGeom>
            <a:noFill/>
            <a:ln w="6350" cap="flat">
              <a:solidFill>
                <a:srgbClr val="76717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0" name="圆角矩形 17"/>
            <p:cNvSpPr/>
            <p:nvPr/>
          </p:nvSpPr>
          <p:spPr>
            <a:xfrm>
              <a:off x="2339012" y="5269336"/>
              <a:ext cx="972001" cy="360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1" name="圆角矩形 18"/>
            <p:cNvSpPr/>
            <p:nvPr/>
          </p:nvSpPr>
          <p:spPr>
            <a:xfrm>
              <a:off x="3587974" y="5263634"/>
              <a:ext cx="504000" cy="360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2" name="圆角矩形 19"/>
            <p:cNvSpPr/>
            <p:nvPr/>
          </p:nvSpPr>
          <p:spPr>
            <a:xfrm>
              <a:off x="4396928" y="5263634"/>
              <a:ext cx="1175023" cy="360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3" name="圆角矩形 20"/>
            <p:cNvSpPr/>
            <p:nvPr/>
          </p:nvSpPr>
          <p:spPr>
            <a:xfrm>
              <a:off x="1545173" y="5754756"/>
              <a:ext cx="504000" cy="360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4" name="圆角矩形 21"/>
            <p:cNvSpPr/>
            <p:nvPr/>
          </p:nvSpPr>
          <p:spPr>
            <a:xfrm>
              <a:off x="2331336" y="5754756"/>
              <a:ext cx="1293853" cy="360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pic>
          <p:nvPicPr>
            <p:cNvPr id="125" name="图片 23" descr="图片 2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383246" y="5093310"/>
              <a:ext cx="1215642" cy="68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6" name="图片 24" descr="图片 24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625188" y="5287336"/>
              <a:ext cx="448785" cy="32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7" name="图片 26" descr="图片 26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339406" y="5268791"/>
              <a:ext cx="943613" cy="360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8" name="直线连接符 27"/>
            <p:cNvSpPr/>
            <p:nvPr/>
          </p:nvSpPr>
          <p:spPr>
            <a:xfrm>
              <a:off x="3454400" y="5329951"/>
              <a:ext cx="0" cy="216001"/>
            </a:xfrm>
            <a:prstGeom prst="line">
              <a:avLst/>
            </a:prstGeom>
            <a:noFill/>
            <a:ln w="6350" cap="flat">
              <a:solidFill>
                <a:srgbClr val="76717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9" name="直线连接符 29"/>
            <p:cNvSpPr/>
            <p:nvPr/>
          </p:nvSpPr>
          <p:spPr>
            <a:xfrm>
              <a:off x="4229100" y="5328635"/>
              <a:ext cx="0" cy="216001"/>
            </a:xfrm>
            <a:prstGeom prst="line">
              <a:avLst/>
            </a:prstGeom>
            <a:noFill/>
            <a:ln w="6350" cap="flat">
              <a:solidFill>
                <a:srgbClr val="76717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0" name="直线连接符 30"/>
            <p:cNvSpPr/>
            <p:nvPr/>
          </p:nvSpPr>
          <p:spPr>
            <a:xfrm>
              <a:off x="2197100" y="5814057"/>
              <a:ext cx="0" cy="216001"/>
            </a:xfrm>
            <a:prstGeom prst="line">
              <a:avLst/>
            </a:prstGeom>
            <a:noFill/>
            <a:ln w="6350" cap="flat">
              <a:solidFill>
                <a:srgbClr val="76717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131" name="图片 32" descr="图片 32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402513" y="5804594"/>
              <a:ext cx="1111766" cy="252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2" name="图片 33" descr="图片 33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575003" y="5778913"/>
              <a:ext cx="438506" cy="306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文本框 4"/>
          <p:cNvSpPr txBox="1"/>
          <p:nvPr/>
        </p:nvSpPr>
        <p:spPr>
          <a:xfrm>
            <a:off x="462275" y="398530"/>
            <a:ext cx="8219450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000">
                <a:solidFill>
                  <a:srgbClr val="FFFFFF"/>
                </a:solidFill>
                <a:latin typeface="Microsoft YaHei Light"/>
                <a:ea typeface="Microsoft YaHei Light"/>
                <a:cs typeface="Microsoft YaHei Light"/>
                <a:sym typeface="Microsoft YaHei Light"/>
              </a:defRPr>
            </a:pPr>
            <a:r>
              <a:t>Apache</a:t>
            </a:r>
            <a:r>
              <a:t> </a:t>
            </a:r>
            <a:r>
              <a:t>CarbonData</a:t>
            </a:r>
            <a:r>
              <a:t> </a:t>
            </a:r>
            <a:r>
              <a:t>&amp;</a:t>
            </a:r>
            <a:r>
              <a:t> </a:t>
            </a:r>
            <a:r>
              <a:t>Spark</a:t>
            </a:r>
            <a:r>
              <a:t> </a:t>
            </a:r>
            <a:r>
              <a:t>Meetup</a:t>
            </a:r>
          </a:p>
        </p:txBody>
      </p:sp>
      <p:pic>
        <p:nvPicPr>
          <p:cNvPr id="16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26519" r="0" b="22446"/>
          <a:stretch>
            <a:fillRect/>
          </a:stretch>
        </p:blipFill>
        <p:spPr>
          <a:xfrm>
            <a:off x="1990725" y="1057870"/>
            <a:ext cx="5162543" cy="4742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标题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活动</a:t>
            </a:r>
          </a:p>
        </p:txBody>
      </p:sp>
      <p:sp>
        <p:nvSpPr>
          <p:cNvPr id="165" name="内容占位符 2"/>
          <p:cNvSpPr txBox="1"/>
          <p:nvPr>
            <p:ph type="body" sz="half" idx="1"/>
          </p:nvPr>
        </p:nvSpPr>
        <p:spPr>
          <a:xfrm>
            <a:off x="628650" y="1825625"/>
            <a:ext cx="7886700" cy="2082178"/>
          </a:xfrm>
          <a:prstGeom prst="rect">
            <a:avLst/>
          </a:prstGeom>
        </p:spPr>
        <p:txBody>
          <a:bodyPr/>
          <a:lstStyle/>
          <a:p>
            <a:pPr marL="226313" indent="-226313" defTabSz="905255">
              <a:spcBef>
                <a:spcPts val="900"/>
              </a:spcBef>
              <a:defRPr sz="2772">
                <a:solidFill>
                  <a:srgbClr val="FFFFFF"/>
                </a:solidFill>
              </a:defRPr>
            </a:pPr>
            <a:r>
              <a:t>2018.11.15–12.31 参与Apache CarbonData贡献的新贡献者，可以获得华为运动手环/小天鹅音响等奖品。</a:t>
            </a:r>
          </a:p>
          <a:p>
            <a:pPr marL="226313" indent="-226313" defTabSz="905255">
              <a:spcBef>
                <a:spcPts val="900"/>
              </a:spcBef>
              <a:defRPr sz="2772">
                <a:solidFill>
                  <a:srgbClr val="FFFFFF"/>
                </a:solidFill>
              </a:defRPr>
            </a:pPr>
            <a:r>
              <a:t>Bug/特性/案例等</a:t>
            </a:r>
          </a:p>
        </p:txBody>
      </p:sp>
      <p:pic>
        <p:nvPicPr>
          <p:cNvPr id="16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3075" y="4042738"/>
            <a:ext cx="3558238" cy="2219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02698" y="4042738"/>
            <a:ext cx="2300113" cy="2219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24197" y="4042738"/>
            <a:ext cx="1391840" cy="22191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文本框 4"/>
          <p:cNvSpPr txBox="1"/>
          <p:nvPr/>
        </p:nvSpPr>
        <p:spPr>
          <a:xfrm>
            <a:off x="462275" y="398530"/>
            <a:ext cx="8219450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000">
                <a:solidFill>
                  <a:srgbClr val="FFFFFF"/>
                </a:solidFill>
                <a:latin typeface="Microsoft YaHei Light"/>
                <a:ea typeface="Microsoft YaHei Light"/>
                <a:cs typeface="Microsoft YaHei Light"/>
                <a:sym typeface="Microsoft YaHei Light"/>
              </a:defRPr>
            </a:pPr>
            <a:r>
              <a:t>Apache</a:t>
            </a:r>
            <a:r>
              <a:t> </a:t>
            </a:r>
            <a:r>
              <a:t>CarbonData</a:t>
            </a:r>
            <a:r>
              <a:t> </a:t>
            </a:r>
            <a:r>
              <a:t>&amp;</a:t>
            </a:r>
            <a:r>
              <a:t> </a:t>
            </a:r>
            <a:r>
              <a:t>Spark</a:t>
            </a:r>
            <a:r>
              <a:t> </a:t>
            </a:r>
            <a:r>
              <a:t>Meetup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090" y="1175226"/>
            <a:ext cx="5127820" cy="51278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标题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FFFFFF"/>
                </a:solidFill>
              </a:defRPr>
            </a:lvl1pPr>
          </a:lstStyle>
          <a:p>
            <a:pPr/>
            <a:r>
              <a:t>Apache CarbonData &amp; Spark 历程</a:t>
            </a:r>
          </a:p>
        </p:txBody>
      </p:sp>
      <p:sp>
        <p:nvSpPr>
          <p:cNvPr id="139" name="内容占位符 2"/>
          <p:cNvSpPr txBox="1"/>
          <p:nvPr>
            <p:ph type="body" idx="1"/>
          </p:nvPr>
        </p:nvSpPr>
        <p:spPr>
          <a:xfrm>
            <a:off x="628650" y="1825625"/>
            <a:ext cx="8104955" cy="4351338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Apache CarbonData Beijing Meetup (2016.10.29)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Spark Summit East (2017.1.7-9, Boston)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Apache CarbonData Shanghai Meetup (2017.9.2)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Realtime BigData Beijing Meetup(2018.9.8)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OSI conference, bangalore(2018.10.17)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Tech triveni conference, Delhi(2018.11.18)</a:t>
            </a:r>
          </a:p>
          <a:p>
            <a:pPr>
              <a:defRPr sz="2400">
                <a:solidFill>
                  <a:srgbClr val="FFFFFF"/>
                </a:solidFill>
              </a:defRPr>
            </a:pPr>
            <a:r>
              <a:t>Streaming Analytics Meetup, bangalore（2018.11.24）</a:t>
            </a:r>
          </a:p>
          <a:p>
            <a:pPr>
              <a:defRPr sz="2400">
                <a:solidFill>
                  <a:srgbClr val="FF2600"/>
                </a:solidFill>
              </a:defRPr>
            </a:pPr>
            <a:r>
              <a:t>Apache CarbonData </a:t>
            </a:r>
            <a:r>
              <a:rPr>
                <a:latin typeface="Nadeem"/>
                <a:ea typeface="Nadeem"/>
                <a:cs typeface="Nadeem"/>
                <a:sym typeface="Nadeem"/>
              </a:rPr>
              <a:t>&amp;</a:t>
            </a:r>
            <a:r>
              <a:t> Spark Shenzhen Meetup(2018.12.1)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文本框 4"/>
          <p:cNvSpPr txBox="1"/>
          <p:nvPr/>
        </p:nvSpPr>
        <p:spPr>
          <a:xfrm>
            <a:off x="462275" y="398530"/>
            <a:ext cx="8219450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000">
                <a:solidFill>
                  <a:srgbClr val="FFFFFF"/>
                </a:solidFill>
                <a:latin typeface="Microsoft YaHei Light"/>
                <a:ea typeface="Microsoft YaHei Light"/>
                <a:cs typeface="Microsoft YaHei Light"/>
                <a:sym typeface="Microsoft YaHei Light"/>
              </a:defRPr>
            </a:pPr>
            <a:r>
              <a:t>Apache</a:t>
            </a:r>
            <a:r>
              <a:t> </a:t>
            </a:r>
            <a:r>
              <a:t>CarbonData</a:t>
            </a:r>
            <a:r>
              <a:t> </a:t>
            </a:r>
            <a:r>
              <a:t>&amp;</a:t>
            </a:r>
            <a:r>
              <a:t> </a:t>
            </a:r>
            <a:r>
              <a:t>Spark</a:t>
            </a:r>
            <a:r>
              <a:t> </a:t>
            </a:r>
            <a:r>
              <a:t>Meetup</a:t>
            </a:r>
          </a:p>
        </p:txBody>
      </p:sp>
      <p:graphicFrame>
        <p:nvGraphicFramePr>
          <p:cNvPr id="142" name="Table"/>
          <p:cNvGraphicFramePr/>
          <p:nvPr/>
        </p:nvGraphicFramePr>
        <p:xfrm>
          <a:off x="323850" y="1473200"/>
          <a:ext cx="8496300" cy="38227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295799"/>
                <a:gridCol w="2738095"/>
                <a:gridCol w="4462405"/>
              </a:tblGrid>
              <a:tr h="546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时间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主题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演讲嘉宾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9:00-9:40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What's New in Apache Spark 2.4?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李潇，Databricks Tech Lead Manager，Apache Spark PMC member，佛罗里达大学博士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9:40-10:20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Apache CarbonData技术介绍与行业实践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李昆，华为大数据平台架构师，Apache CarbonData PMC成员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10:20-10:35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短休交流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10:35-11:15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QATCodec: Past, Present, and Future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徐铖 ，Intel Engineering Manager，Apache Hive、Commons、ORC committer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11:15-11:55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Apache CarbonData的使用实践与性能调优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徐传印，华为某产品大数据平台系统工程师，Apache CarbonData Committer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11:55-12:10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合影留念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6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26487" r="0" b="23096"/>
          <a:stretch>
            <a:fillRect/>
          </a:stretch>
        </p:blipFill>
        <p:spPr>
          <a:xfrm>
            <a:off x="1821896" y="1213314"/>
            <a:ext cx="5500409" cy="4988573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文本框 4"/>
          <p:cNvSpPr txBox="1"/>
          <p:nvPr/>
        </p:nvSpPr>
        <p:spPr>
          <a:xfrm>
            <a:off x="462275" y="398530"/>
            <a:ext cx="8219450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000">
                <a:solidFill>
                  <a:srgbClr val="FFFFFF"/>
                </a:solidFill>
                <a:latin typeface="Microsoft YaHei Light"/>
                <a:ea typeface="Microsoft YaHei Light"/>
                <a:cs typeface="Microsoft YaHei Light"/>
                <a:sym typeface="Microsoft YaHei Light"/>
              </a:defRPr>
            </a:pPr>
            <a:r>
              <a:t>Apache</a:t>
            </a:r>
            <a:r>
              <a:t> </a:t>
            </a:r>
            <a:r>
              <a:t>CarbonData</a:t>
            </a:r>
            <a:r>
              <a:t> </a:t>
            </a:r>
            <a:r>
              <a:t>&amp;</a:t>
            </a:r>
            <a:r>
              <a:t> </a:t>
            </a:r>
            <a:r>
              <a:t>Spark</a:t>
            </a:r>
            <a:r>
              <a:t> </a:t>
            </a:r>
            <a:r>
              <a:t>Meetup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文本框 4"/>
          <p:cNvSpPr txBox="1"/>
          <p:nvPr/>
        </p:nvSpPr>
        <p:spPr>
          <a:xfrm>
            <a:off x="462275" y="398530"/>
            <a:ext cx="8219450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000">
                <a:solidFill>
                  <a:srgbClr val="FFFFFF"/>
                </a:solidFill>
                <a:latin typeface="Microsoft YaHei Light"/>
                <a:ea typeface="Microsoft YaHei Light"/>
                <a:cs typeface="Microsoft YaHei Light"/>
                <a:sym typeface="Microsoft YaHei Light"/>
              </a:defRPr>
            </a:pPr>
            <a:r>
              <a:t>Apache</a:t>
            </a:r>
            <a:r>
              <a:t> </a:t>
            </a:r>
            <a:r>
              <a:t>CarbonData</a:t>
            </a:r>
            <a:r>
              <a:t> </a:t>
            </a:r>
            <a:r>
              <a:t>&amp;</a:t>
            </a:r>
            <a:r>
              <a:t> </a:t>
            </a:r>
            <a:r>
              <a:t>Spark</a:t>
            </a:r>
            <a:r>
              <a:t> </a:t>
            </a:r>
            <a:r>
              <a:t>Meetup</a:t>
            </a:r>
          </a:p>
        </p:txBody>
      </p:sp>
      <p:pic>
        <p:nvPicPr>
          <p:cNvPr id="14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27755" r="0" b="27755"/>
          <a:stretch>
            <a:fillRect/>
          </a:stretch>
        </p:blipFill>
        <p:spPr>
          <a:xfrm>
            <a:off x="1658540" y="1097160"/>
            <a:ext cx="5827064" cy="46636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New Apache CarbonData Contributors"/>
          <p:cNvGraphicFramePr/>
          <p:nvPr/>
        </p:nvGraphicFramePr>
        <p:xfrm>
          <a:off x="660400" y="489827"/>
          <a:ext cx="8303221" cy="6068110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1292164"/>
                <a:gridCol w="2915097"/>
                <a:gridCol w="1666192"/>
                <a:gridCol w="2160159"/>
              </a:tblGrid>
              <a:tr h="475488">
                <a:tc gridSpan="4">
                  <a:txBody>
                    <a:bodyPr/>
                    <a:lstStyle/>
                    <a:p>
                      <a:pPr algn="ctr" defTabSz="457200">
                        <a:spcBef>
                          <a:spcPts val="600"/>
                        </a:spcBef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New Apache CarbonData Contributors</a:t>
                      </a:r>
                    </a:p>
                  </a:txBody>
                  <a:tcPr marL="50800" marR="50800" marT="50800" marB="50800" anchor="ctr" anchorCtr="0" horzOverflow="overflow">
                    <a:lnL/>
                    <a:lnR/>
                    <a:lnT/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37959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Contributors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JIRA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PR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40690">
                <a:tc rowSpan="2"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微构科技魏基勇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Fixed the parent version error in MV module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CARBONDATA-3120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rPr u="sng">
                          <a:hlinkClick r:id="rId3" invalidUrl="" action="" tgtFrame="" tooltip="" history="1" highlightClick="0" endSnd="0"/>
                        </a:rPr>
                        <a:t>https://github.com/apache/carbondata/pull/2943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7959">
                <a:tc vMerge="1">
                  <a:tcPr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Update the document to add spark 2.3.2 and datamap mv compiling method. 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CARBONDATA-3133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rPr u="sng">
                          <a:hlinkClick r:id="rId4" invalidUrl="" action="" tgtFrame="" tooltip="" history="1" highlightClick="0" endSnd="0"/>
                        </a:rPr>
                        <a:t>https://github.com/apache/carbondata/pull/2955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陆金所蒋晓峰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Fix the HiveExample exception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CARBONDATA-3128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rPr u="sng">
                          <a:hlinkClick r:id="rId5" invalidUrl="" action="" tgtFrame="" tooltip="" history="1" highlightClick="0" endSnd="0"/>
                        </a:rPr>
                        <a:t>https://github.com/apache/carbondata/pull/2954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中科院张源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Fixing the getOrCreateCarbonSession method parameter to an empty string 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CARBONDATA-3119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rPr u="sng">
                          <a:hlinkClick r:id="rId6" invalidUrl="" action="" tgtFrame="" tooltip="" history="1" highlightClick="0" endSnd="0"/>
                        </a:rPr>
                        <a:t>https://github.com/apache/carbondata/pull/2961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77558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孔嘉良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Fix some error links of Readme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CARBONDATA-3111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r>
                        <a:rPr u="sng">
                          <a:hlinkClick r:id="rId7" invalidUrl="" action="" tgtFrame="" tooltip="" history="1" highlightClick="0" endSnd="0"/>
                        </a:rPr>
                        <a:t>https://github.com/apache/carbondata/pull/2934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l" defTabSz="457200">
                        <a:defRPr sz="1300"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微构科技魏基勇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Carbondata流式入库集成Flink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CARBONDATA-3130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TODO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陆金所蒋晓峰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TODO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l" defTabSz="4572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信雅达张少华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Add presto/Hive/ doc in parent readme</a:t>
                      </a: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3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TODO</a:t>
                      </a:r>
                    </a:p>
                  </a:txBody>
                  <a:tcPr marL="50800" marR="50800" marT="50800" marB="50800" anchor="ctr" anchorCtr="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标题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活动</a:t>
            </a:r>
          </a:p>
        </p:txBody>
      </p:sp>
      <p:sp>
        <p:nvSpPr>
          <p:cNvPr id="153" name="内容占位符 2"/>
          <p:cNvSpPr txBox="1"/>
          <p:nvPr>
            <p:ph type="body" sz="half" idx="1"/>
          </p:nvPr>
        </p:nvSpPr>
        <p:spPr>
          <a:xfrm>
            <a:off x="628650" y="1825625"/>
            <a:ext cx="7886700" cy="2082178"/>
          </a:xfrm>
          <a:prstGeom prst="rect">
            <a:avLst/>
          </a:prstGeom>
        </p:spPr>
        <p:txBody>
          <a:bodyPr/>
          <a:lstStyle/>
          <a:p>
            <a:pPr marL="226313" indent="-226313" defTabSz="905255">
              <a:spcBef>
                <a:spcPts val="900"/>
              </a:spcBef>
              <a:defRPr sz="2772">
                <a:solidFill>
                  <a:srgbClr val="FFFFFF"/>
                </a:solidFill>
              </a:defRPr>
            </a:pPr>
            <a:r>
              <a:t>2018.11.15–12.31 参与Apache CarbonData贡献的新贡献者，可以获得华为运动手环/小天鹅音响等奖品。</a:t>
            </a:r>
          </a:p>
          <a:p>
            <a:pPr marL="226313" indent="-226313" defTabSz="905255">
              <a:spcBef>
                <a:spcPts val="900"/>
              </a:spcBef>
              <a:defRPr sz="2772">
                <a:solidFill>
                  <a:srgbClr val="FFFFFF"/>
                </a:solidFill>
              </a:defRPr>
            </a:pPr>
            <a:r>
              <a:t>Bug/特性/案例等</a:t>
            </a:r>
          </a:p>
        </p:txBody>
      </p:sp>
      <p:pic>
        <p:nvPicPr>
          <p:cNvPr id="15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3075" y="4042738"/>
            <a:ext cx="3558238" cy="2219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02698" y="4042738"/>
            <a:ext cx="2300113" cy="22191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24197" y="4042738"/>
            <a:ext cx="1391840" cy="22191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文本框 4"/>
          <p:cNvSpPr txBox="1"/>
          <p:nvPr/>
        </p:nvSpPr>
        <p:spPr>
          <a:xfrm>
            <a:off x="462275" y="398530"/>
            <a:ext cx="8219450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000">
                <a:solidFill>
                  <a:srgbClr val="FFFFFF"/>
                </a:solidFill>
                <a:latin typeface="Microsoft YaHei Light"/>
                <a:ea typeface="Microsoft YaHei Light"/>
                <a:cs typeface="Microsoft YaHei Light"/>
                <a:sym typeface="Microsoft YaHei Light"/>
              </a:defRPr>
            </a:pPr>
            <a:r>
              <a:t>Apache</a:t>
            </a:r>
            <a:r>
              <a:t> </a:t>
            </a:r>
            <a:r>
              <a:t>CarbonData</a:t>
            </a:r>
            <a:r>
              <a:t> </a:t>
            </a:r>
            <a:r>
              <a:t>&amp;</a:t>
            </a:r>
            <a:r>
              <a:t> </a:t>
            </a:r>
            <a:r>
              <a:t>Spark</a:t>
            </a:r>
            <a:r>
              <a:t> </a:t>
            </a:r>
            <a:r>
              <a:t>Meetup</a:t>
            </a:r>
          </a:p>
        </p:txBody>
      </p:sp>
      <p:pic>
        <p:nvPicPr>
          <p:cNvPr id="15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26754" r="0" b="26754"/>
          <a:stretch>
            <a:fillRect/>
          </a:stretch>
        </p:blipFill>
        <p:spPr>
          <a:xfrm>
            <a:off x="1767681" y="1085453"/>
            <a:ext cx="5608614" cy="4687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