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258" r:id="rId2"/>
    <p:sldId id="268" r:id="rId3"/>
    <p:sldId id="259" r:id="rId4"/>
    <p:sldId id="260" r:id="rId5"/>
    <p:sldId id="264" r:id="rId6"/>
    <p:sldId id="256" r:id="rId7"/>
    <p:sldId id="267" r:id="rId8"/>
    <p:sldId id="257" r:id="rId9"/>
    <p:sldId id="261" r:id="rId10"/>
    <p:sldId id="262" r:id="rId11"/>
    <p:sldId id="263" r:id="rId12"/>
    <p:sldId id="265" r:id="rId13"/>
    <p:sldId id="266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39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93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09-30T21:07:09.389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1073 1 8027,'27'0'0</inkml:trace>
  <inkml:trace contextRef="#ctx0" brushRef="#br0" timeOffset="821">27 165 8027,'-27'7'0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09-30T21:08:25.32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24575,'0'0'0</inkml:trace>
  <inkml:trace contextRef="#ctx0" brushRef="#br0" timeOffset="754">1 1 24575,'0'0'0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B85216-9224-6043-8E95-599836EAB0B5}" type="datetimeFigureOut">
              <a:rPr lang="en-US" smtClean="0"/>
              <a:t>10/22/19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B09AAC-F284-8F48-A883-ED1605E0A6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4475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B09AAC-F284-8F48-A883-ED1605E0A60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20440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B09AAC-F284-8F48-A883-ED1605E0A60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1435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C5F873-3C29-0F4B-B93F-ED5E19AA07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E02FCB2-4FCF-BC46-B866-2256251B51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4AE014-EF8B-8C4D-9B3A-ECCCB251E3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824B9-7986-3A46-8F7C-338098C68D31}" type="datetimeFigureOut">
              <a:rPr lang="en-US" smtClean="0"/>
              <a:t>10/22/19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DDCE1F-6FFE-5D4D-BA61-EEA49DE35D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2A0EAF-195E-894E-8F76-963E8D3B14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FAE6C-9159-BB41-A979-90D453CDEC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2199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45969D-5F05-694D-96C5-C15B5537A1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9A7ADB3-41FF-754E-A803-389535A00B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8D6BE2-E351-354F-BA1D-95D70A6906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824B9-7986-3A46-8F7C-338098C68D31}" type="datetimeFigureOut">
              <a:rPr lang="en-US" smtClean="0"/>
              <a:t>10/22/19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CDC597-DA52-AE42-BCC0-4C02190EC5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3E33A3-6B98-144A-9FA8-33FEFA99C1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FAE6C-9159-BB41-A979-90D453CDEC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61479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5ED922A-DBDE-D740-8B48-B1969DBA7F6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FE41B4B-885D-1E40-B6CC-817644ABC3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DBAA2C-DB7D-CB40-8ADD-8EC9EE2503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824B9-7986-3A46-8F7C-338098C68D31}" type="datetimeFigureOut">
              <a:rPr lang="en-US" smtClean="0"/>
              <a:t>10/22/19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198AD2-A966-B44C-9F4D-A589AA81AF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61EA8E-2994-CB4D-97A5-CD03CAB3CE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FAE6C-9159-BB41-A979-90D453CDEC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266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46BB15-2945-1A48-A0D2-E327C23E93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5E592C-A106-5B4B-957E-5455997302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2AF0EA-ACE3-8B46-B38D-B591710062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824B9-7986-3A46-8F7C-338098C68D31}" type="datetimeFigureOut">
              <a:rPr lang="en-US" smtClean="0"/>
              <a:t>10/22/19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4085E7-68C9-2541-AE8D-5C4F6D2E38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A17620-73BA-7847-BB17-9F0ACE4990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FAE6C-9159-BB41-A979-90D453CDEC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532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4E1A5E-2A96-2140-BF2F-50E9147A83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AF7A3A-6E7D-FE48-8F32-B2EACE9C80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F12AD9-9807-F942-BCC3-F284FD1FF1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824B9-7986-3A46-8F7C-338098C68D31}" type="datetimeFigureOut">
              <a:rPr lang="en-US" smtClean="0"/>
              <a:t>10/22/19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20517D-B15E-7743-ABC4-20498D4207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ED06DC-F1DB-8E4C-B85E-4851576D9B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FAE6C-9159-BB41-A979-90D453CDEC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39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98BA26-3257-584E-9310-27B3DE971B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EF6F97-B806-7440-95BB-6AEA5984716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16CE5A1-D3EA-3147-903C-899B067A8A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090047-AF4A-2F4D-A038-7DBD267264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824B9-7986-3A46-8F7C-338098C68D31}" type="datetimeFigureOut">
              <a:rPr lang="en-US" smtClean="0"/>
              <a:t>10/22/19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5375EB3-C326-EF4A-A0CA-F05025CB44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AB00BF-CBE9-3443-99C8-1A64670488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FAE6C-9159-BB41-A979-90D453CDEC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316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4847B-0212-AA46-A522-F1342A0AEF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2D46F4-A69A-E44B-926D-E7410BA489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1321A70-91E8-5D47-8133-B0A26AD0DA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B6F0572-EE37-AB4B-9769-655FA00DA9C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CFD8C43-2D43-F641-83C3-AACD8E6ABF5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B03006E-5197-E843-B9C3-E2AF2A1529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824B9-7986-3A46-8F7C-338098C68D31}" type="datetimeFigureOut">
              <a:rPr lang="en-US" smtClean="0"/>
              <a:t>10/22/19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2967E5F-ABE6-6946-A9D9-7D0410CF80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F9DE6D2-05ED-DB4F-A7D7-B8EE6F0F6F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FAE6C-9159-BB41-A979-90D453CDEC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1461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5810AD-4051-5841-8989-415FF07E0F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A791F73-BA1F-B94D-AB4E-D0BC1A0689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824B9-7986-3A46-8F7C-338098C68D31}" type="datetimeFigureOut">
              <a:rPr lang="en-US" smtClean="0"/>
              <a:t>10/22/19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196D72C-CCF5-1348-B869-3D918BE5A0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E13926-439B-7048-BA5E-9CB115EDF8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FAE6C-9159-BB41-A979-90D453CDEC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66753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CDBAE10-E2E3-C841-B7AD-E2295B4BCB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824B9-7986-3A46-8F7C-338098C68D31}" type="datetimeFigureOut">
              <a:rPr lang="en-US" smtClean="0"/>
              <a:t>10/22/19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D8D9E3B-E01E-6D41-B7BA-3C7808E5E8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36D414-0E65-814C-8467-6D1E92C9B8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FAE6C-9159-BB41-A979-90D453CDEC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508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AB2EEB-4949-2E48-AEB4-570D494E29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E965AE-2266-734D-B9D7-097D927847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99FA131-8579-EB41-89AD-4E6E090699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CC3287-EF6A-2C44-AFEB-9B3443D32D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824B9-7986-3A46-8F7C-338098C68D31}" type="datetimeFigureOut">
              <a:rPr lang="en-US" smtClean="0"/>
              <a:t>10/22/19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CA384F-4C7E-2B47-A4DF-4E94DFB71D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964077-6B75-734D-9464-DAB8EF6F5C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FAE6C-9159-BB41-A979-90D453CDEC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561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1CBB9C-1475-E547-B280-504891A48D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D931FDE-D7B3-9A4B-9FCE-0AF0C6555D2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3C11C9-3BFA-0744-97B3-75F74DD834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BFE6578-2C8D-D142-ACAA-0D1062B9E6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824B9-7986-3A46-8F7C-338098C68D31}" type="datetimeFigureOut">
              <a:rPr lang="en-US" smtClean="0"/>
              <a:t>10/22/19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88A9F9-AB36-B943-9EAB-82FA76671C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C0FBB91-D2A3-D947-A4A6-782B1930FF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FAE6C-9159-BB41-A979-90D453CDEC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7580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6DA6FE0-D79F-1748-ADD0-28FF7FEB80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D9248B-7E63-0446-A2BE-9CDE26FC33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F6BE32-3222-9343-A5F3-051F1B358DB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4824B9-7986-3A46-8F7C-338098C68D31}" type="datetimeFigureOut">
              <a:rPr lang="en-US" smtClean="0"/>
              <a:t>10/22/19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B898F7-4D98-C04D-845A-44B2A725A2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D1A304-E622-904C-AE5D-69B06421E8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6FAE6C-9159-BB41-A979-90D453CDEC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37253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apache/trafficserver/pull/5960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foo.com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origin.foo.com/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customXml" Target="../ink/ink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8" name="Rectangle 47">
            <a:extLst>
              <a:ext uri="{FF2B5EF4-FFF2-40B4-BE49-F238E27FC236}">
                <a16:creationId xmlns:a16="http://schemas.microsoft.com/office/drawing/2014/main" id="{0AA8F84D-BF31-4985-9EAF-99870D1124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92000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26D719D-A6D9-F542-B882-FA35463FA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2920" y="3094352"/>
            <a:ext cx="6217920" cy="1992651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4000" dirty="0"/>
              <a:t>N</a:t>
            </a:r>
            <a:r>
              <a:rPr lang="en-US" sz="4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ext </a:t>
            </a:r>
            <a:r>
              <a:rPr lang="en-US" sz="4000" dirty="0"/>
              <a:t>H</a:t>
            </a:r>
            <a:r>
              <a:rPr lang="en-US" sz="4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op selection</a:t>
            </a:r>
            <a:br>
              <a:rPr lang="en-US" sz="51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br>
              <a:rPr lang="en-US" sz="51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2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John Rushford</a:t>
            </a:r>
            <a:br>
              <a:rPr lang="en-US" sz="2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20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jrushford@apache.org</a:t>
            </a:r>
            <a:endParaRPr lang="en-US" sz="51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BCD0BBC1-A7D4-445D-98AC-95A6A45D8E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33326" y="2316480"/>
            <a:ext cx="4572000" cy="0"/>
          </a:xfrm>
          <a:prstGeom prst="straightConnector1">
            <a:avLst/>
          </a:prstGeom>
          <a:ln w="19050" cap="sq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817B5381-FFCA-4325-8FBB-B1481666A0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913121" y="-2"/>
            <a:ext cx="6278879" cy="6858002"/>
          </a:xfrm>
          <a:custGeom>
            <a:avLst/>
            <a:gdLst>
              <a:gd name="connsiteX0" fmla="*/ 45572 w 6278879"/>
              <a:gd name="connsiteY0" fmla="*/ 0 h 6858002"/>
              <a:gd name="connsiteX1" fmla="*/ 6278879 w 6278879"/>
              <a:gd name="connsiteY1" fmla="*/ 0 h 6858002"/>
              <a:gd name="connsiteX2" fmla="*/ 6278879 w 6278879"/>
              <a:gd name="connsiteY2" fmla="*/ 6858002 h 6858002"/>
              <a:gd name="connsiteX3" fmla="*/ 3292308 w 6278879"/>
              <a:gd name="connsiteY3" fmla="*/ 6858002 h 6858002"/>
              <a:gd name="connsiteX4" fmla="*/ 3181526 w 6278879"/>
              <a:gd name="connsiteY4" fmla="*/ 6786982 h 6858002"/>
              <a:gd name="connsiteX5" fmla="*/ 0 w 6278879"/>
              <a:gd name="connsiteY5" fmla="*/ 803254 h 6858002"/>
              <a:gd name="connsiteX6" fmla="*/ 37255 w 6278879"/>
              <a:gd name="connsiteY6" fmla="*/ 65447 h 6858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278879" h="6858002">
                <a:moveTo>
                  <a:pt x="45572" y="0"/>
                </a:moveTo>
                <a:lnTo>
                  <a:pt x="6278879" y="0"/>
                </a:lnTo>
                <a:lnTo>
                  <a:pt x="6278879" y="6858002"/>
                </a:lnTo>
                <a:lnTo>
                  <a:pt x="3292308" y="6858002"/>
                </a:lnTo>
                <a:lnTo>
                  <a:pt x="3181526" y="6786982"/>
                </a:lnTo>
                <a:cubicBezTo>
                  <a:pt x="1262021" y="5490191"/>
                  <a:pt x="0" y="3294103"/>
                  <a:pt x="0" y="803254"/>
                </a:cubicBezTo>
                <a:cubicBezTo>
                  <a:pt x="0" y="554169"/>
                  <a:pt x="12620" y="308032"/>
                  <a:pt x="37255" y="6544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362388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2A4EED-4D3A-0047-9E18-B057E5097F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/>
              <a:t>Example </a:t>
            </a:r>
            <a:r>
              <a:rPr lang="en-US" sz="3600" dirty="0" err="1"/>
              <a:t>groups.yaml</a:t>
            </a:r>
            <a:endParaRPr lang="en-US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465851-86D6-2042-AA0B-53677329A5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600" dirty="0"/>
              <a:t>A YAML list of group definitions.  It’s use is optional.</a:t>
            </a:r>
          </a:p>
          <a:p>
            <a:r>
              <a:rPr lang="en-US" sz="1600" dirty="0"/>
              <a:t>A group is an array of host definitions corresponding to the consistent hash rings used in </a:t>
            </a:r>
            <a:r>
              <a:rPr lang="en-US" sz="1600" dirty="0" err="1"/>
              <a:t>parent.config</a:t>
            </a:r>
            <a:endParaRPr lang="en-US" sz="1600" dirty="0"/>
          </a:p>
          <a:p>
            <a:r>
              <a:rPr lang="en-US" sz="1600" dirty="0"/>
              <a:t>It’s use requires using YAML anchors and references.</a:t>
            </a:r>
          </a:p>
          <a:p>
            <a:pPr marL="0" indent="0">
              <a:buNone/>
            </a:pPr>
            <a:r>
              <a:rPr lang="en-US" sz="1600" b="1" dirty="0"/>
              <a:t>	</a:t>
            </a:r>
            <a:r>
              <a:rPr lang="en-US" sz="1200" b="1" dirty="0">
                <a:latin typeface="Courier" pitchFamily="2" charset="0"/>
              </a:rPr>
              <a:t>groups:  </a:t>
            </a:r>
          </a:p>
          <a:p>
            <a:pPr marL="0" indent="0">
              <a:buNone/>
            </a:pPr>
            <a:r>
              <a:rPr lang="en-US" sz="1200" b="1" dirty="0">
                <a:latin typeface="Courier" pitchFamily="2" charset="0"/>
              </a:rPr>
              <a:t>   	-  &amp;g1</a:t>
            </a:r>
          </a:p>
          <a:p>
            <a:pPr marL="0" indent="0">
              <a:buNone/>
            </a:pPr>
            <a:r>
              <a:rPr lang="en-US" sz="1200" b="1" dirty="0">
                <a:latin typeface="Courier" pitchFamily="2" charset="0"/>
              </a:rPr>
              <a:t>       	   - &lt;&lt;: *proxy1     # extend operator (&lt;&lt;), used to add data to a referenced object</a:t>
            </a:r>
          </a:p>
          <a:p>
            <a:pPr marL="0" indent="0">
              <a:buNone/>
            </a:pPr>
            <a:r>
              <a:rPr lang="en-US" sz="1200" b="1" dirty="0">
                <a:latin typeface="Courier" pitchFamily="2" charset="0"/>
              </a:rPr>
              <a:t>               weight: 0.5     # extended proxy1 reference with a weight parameter.</a:t>
            </a:r>
          </a:p>
          <a:p>
            <a:pPr marL="0" indent="0">
              <a:buNone/>
            </a:pPr>
            <a:r>
              <a:rPr lang="en-US" sz="1200" b="1" dirty="0">
                <a:latin typeface="Courier" pitchFamily="2" charset="0"/>
              </a:rPr>
              <a:t>      	   - &lt;&lt;:  *proxy2</a:t>
            </a:r>
          </a:p>
          <a:p>
            <a:pPr marL="0" indent="0">
              <a:buNone/>
            </a:pPr>
            <a:r>
              <a:rPr lang="en-US" sz="1200" b="1" dirty="0">
                <a:latin typeface="Courier" pitchFamily="2" charset="0"/>
              </a:rPr>
              <a:t>               weight:  0.5</a:t>
            </a:r>
          </a:p>
          <a:p>
            <a:pPr marL="0" indent="0">
              <a:buNone/>
            </a:pPr>
            <a:r>
              <a:rPr lang="en-US" sz="1200" b="1" dirty="0">
                <a:latin typeface="Courier" pitchFamily="2" charset="0"/>
              </a:rPr>
              <a:t>   	- &amp;g2</a:t>
            </a:r>
          </a:p>
          <a:p>
            <a:pPr marL="0" indent="0">
              <a:buNone/>
            </a:pPr>
            <a:r>
              <a:rPr lang="en-US" sz="1200" b="1" dirty="0">
                <a:latin typeface="Courier" pitchFamily="2" charset="0"/>
              </a:rPr>
              <a:t>       	    - ……..</a:t>
            </a:r>
          </a:p>
          <a:p>
            <a:pPr marL="0" indent="0">
              <a:buNone/>
            </a:pP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41283094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022758-84CB-9549-B076-28E88C4ACD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/>
              <a:t>Example strategies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C9B4AE-A593-6341-997F-701381D136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57086"/>
            <a:ext cx="10515600" cy="5036457"/>
          </a:xfrm>
        </p:spPr>
        <p:txBody>
          <a:bodyPr>
            <a:normAutofit/>
          </a:bodyPr>
          <a:lstStyle/>
          <a:p>
            <a:r>
              <a:rPr lang="en-US" sz="1600" dirty="0"/>
              <a:t>YAML list of strategies, required</a:t>
            </a:r>
          </a:p>
          <a:p>
            <a:r>
              <a:rPr lang="en-US" sz="1600" dirty="0"/>
              <a:t>Each strategy has a name.  The strategy is retrieved from the </a:t>
            </a:r>
            <a:r>
              <a:rPr lang="en-US" sz="1600" dirty="0" err="1"/>
              <a:t>NextHopStrategyFactory</a:t>
            </a:r>
            <a:r>
              <a:rPr lang="en-US" sz="1600" dirty="0"/>
              <a:t> by name</a:t>
            </a:r>
          </a:p>
          <a:p>
            <a:pPr marL="0" indent="0">
              <a:buNone/>
            </a:pPr>
            <a:r>
              <a:rPr lang="en-US" sz="1000" b="1" dirty="0"/>
              <a:t>	</a:t>
            </a:r>
            <a:r>
              <a:rPr lang="en-US" sz="1000" b="1" dirty="0">
                <a:latin typeface="Courier" pitchFamily="2" charset="0"/>
              </a:rPr>
              <a:t>#include </a:t>
            </a:r>
            <a:r>
              <a:rPr lang="en-US" sz="1000" b="1" dirty="0" err="1">
                <a:latin typeface="Courier" pitchFamily="2" charset="0"/>
              </a:rPr>
              <a:t>hosts.yaml</a:t>
            </a:r>
            <a:endParaRPr lang="en-US" sz="1000" b="1" dirty="0">
              <a:latin typeface="Courier" pitchFamily="2" charset="0"/>
            </a:endParaRPr>
          </a:p>
          <a:p>
            <a:pPr marL="0" indent="0">
              <a:buNone/>
            </a:pPr>
            <a:r>
              <a:rPr lang="en-US" sz="1000" b="1" dirty="0">
                <a:latin typeface="Courier" pitchFamily="2" charset="0"/>
              </a:rPr>
              <a:t>	#include </a:t>
            </a:r>
            <a:r>
              <a:rPr lang="en-US" sz="1000" b="1" dirty="0" err="1">
                <a:latin typeface="Courier" pitchFamily="2" charset="0"/>
              </a:rPr>
              <a:t>groups.yaml</a:t>
            </a:r>
            <a:endParaRPr lang="en-US" sz="1000" b="1" dirty="0">
              <a:latin typeface="Courier" pitchFamily="2" charset="0"/>
            </a:endParaRPr>
          </a:p>
          <a:p>
            <a:pPr marL="0" indent="0">
              <a:buNone/>
            </a:pPr>
            <a:r>
              <a:rPr lang="en-US" sz="1000" b="1" dirty="0">
                <a:latin typeface="Courier" pitchFamily="2" charset="0"/>
              </a:rPr>
              <a:t>	strategies:</a:t>
            </a:r>
          </a:p>
          <a:p>
            <a:pPr marL="0" indent="0">
              <a:buNone/>
            </a:pPr>
            <a:r>
              <a:rPr lang="en-US" sz="1000" b="1" dirty="0">
                <a:latin typeface="Courier" pitchFamily="2" charset="0"/>
              </a:rPr>
              <a:t>   	    - strategy: ‘mid-tier-1’</a:t>
            </a:r>
          </a:p>
          <a:p>
            <a:pPr marL="0" indent="0">
              <a:buNone/>
            </a:pPr>
            <a:r>
              <a:rPr lang="en-US" sz="1000" b="1" dirty="0">
                <a:latin typeface="Courier" pitchFamily="2" charset="0"/>
              </a:rPr>
              <a:t>                  policy:  </a:t>
            </a:r>
            <a:r>
              <a:rPr lang="en-US" sz="1000" b="1" dirty="0" err="1">
                <a:latin typeface="Courier" pitchFamily="2" charset="0"/>
              </a:rPr>
              <a:t>consistent_hash</a:t>
            </a:r>
            <a:endParaRPr lang="en-US" sz="1000" b="1" dirty="0">
              <a:latin typeface="Courier" pitchFamily="2" charset="0"/>
            </a:endParaRPr>
          </a:p>
          <a:p>
            <a:pPr marL="0" indent="0">
              <a:buNone/>
            </a:pPr>
            <a:r>
              <a:rPr lang="en-US" sz="1000" b="1" dirty="0">
                <a:latin typeface="Courier" pitchFamily="2" charset="0"/>
              </a:rPr>
              <a:t>                  </a:t>
            </a:r>
            <a:r>
              <a:rPr lang="en-US" sz="1000" b="1" dirty="0" err="1">
                <a:latin typeface="Courier" pitchFamily="2" charset="0"/>
              </a:rPr>
              <a:t>hash_key</a:t>
            </a:r>
            <a:r>
              <a:rPr lang="en-US" sz="1000" b="1" dirty="0">
                <a:latin typeface="Courier" pitchFamily="2" charset="0"/>
              </a:rPr>
              <a:t>:  </a:t>
            </a:r>
            <a:r>
              <a:rPr lang="en-US" sz="1000" b="1" dirty="0" err="1">
                <a:latin typeface="Courier" pitchFamily="2" charset="0"/>
              </a:rPr>
              <a:t>cache_key</a:t>
            </a:r>
            <a:endParaRPr lang="en-US" sz="1000" b="1" dirty="0">
              <a:latin typeface="Courier" pitchFamily="2" charset="0"/>
            </a:endParaRPr>
          </a:p>
          <a:p>
            <a:pPr marL="0" indent="0">
              <a:buNone/>
            </a:pPr>
            <a:r>
              <a:rPr lang="en-US" sz="1000" b="1" dirty="0">
                <a:latin typeface="Courier" pitchFamily="2" charset="0"/>
              </a:rPr>
              <a:t>                  groups:</a:t>
            </a:r>
          </a:p>
          <a:p>
            <a:pPr marL="0" indent="0">
              <a:buNone/>
            </a:pPr>
            <a:r>
              <a:rPr lang="en-US" sz="1000" b="1" dirty="0">
                <a:latin typeface="Courier" pitchFamily="2" charset="0"/>
              </a:rPr>
              <a:t>                      - *g1       # refers to group, g1’</a:t>
            </a:r>
          </a:p>
          <a:p>
            <a:pPr marL="0" indent="0">
              <a:buNone/>
            </a:pPr>
            <a:r>
              <a:rPr lang="en-US" sz="1000" b="1" dirty="0">
                <a:latin typeface="Courier" pitchFamily="2" charset="0"/>
              </a:rPr>
              <a:t>                      - *g2</a:t>
            </a:r>
          </a:p>
          <a:p>
            <a:pPr marL="0" indent="0">
              <a:buNone/>
            </a:pPr>
            <a:r>
              <a:rPr lang="en-US" sz="1000" b="1" dirty="0">
                <a:latin typeface="Courier" pitchFamily="2" charset="0"/>
              </a:rPr>
              <a:t>                  protocol:  http</a:t>
            </a:r>
          </a:p>
          <a:p>
            <a:pPr marL="0" indent="0">
              <a:buNone/>
            </a:pPr>
            <a:r>
              <a:rPr lang="en-US" sz="1000" b="1" dirty="0">
                <a:latin typeface="Courier" pitchFamily="2" charset="0"/>
              </a:rPr>
              <a:t>                  failover:</a:t>
            </a:r>
          </a:p>
          <a:p>
            <a:pPr marL="0" indent="0">
              <a:buNone/>
            </a:pPr>
            <a:r>
              <a:rPr lang="en-US" sz="1000" b="1" dirty="0">
                <a:latin typeface="Courier" pitchFamily="2" charset="0"/>
              </a:rPr>
              <a:t>                  </a:t>
            </a:r>
            <a:r>
              <a:rPr lang="en-US" sz="1000" b="1" dirty="0" err="1">
                <a:latin typeface="Courier" pitchFamily="2" charset="0"/>
              </a:rPr>
              <a:t>ring_mode</a:t>
            </a:r>
            <a:r>
              <a:rPr lang="en-US" sz="1000" b="1" dirty="0">
                <a:latin typeface="Courier" pitchFamily="2" charset="0"/>
              </a:rPr>
              <a:t>:  </a:t>
            </a:r>
            <a:r>
              <a:rPr lang="en-US" sz="1000" b="1" dirty="0" err="1">
                <a:latin typeface="Courier" pitchFamily="2" charset="0"/>
              </a:rPr>
              <a:t>exhaust_ring</a:t>
            </a:r>
            <a:endParaRPr lang="en-US" sz="1000" b="1" dirty="0">
              <a:latin typeface="Courier" pitchFamily="2" charset="0"/>
            </a:endParaRPr>
          </a:p>
          <a:p>
            <a:pPr marL="0" indent="0">
              <a:buNone/>
            </a:pPr>
            <a:r>
              <a:rPr lang="en-US" sz="1000" b="1" dirty="0">
                <a:latin typeface="Courier" pitchFamily="2" charset="0"/>
              </a:rPr>
              <a:t>                  </a:t>
            </a:r>
            <a:r>
              <a:rPr lang="en-US" sz="1000" b="1" dirty="0" err="1">
                <a:latin typeface="Courier" pitchFamily="2" charset="0"/>
              </a:rPr>
              <a:t>response_codes</a:t>
            </a:r>
            <a:r>
              <a:rPr lang="en-US" sz="1000" b="1" dirty="0">
                <a:latin typeface="Courier" pitchFamily="2" charset="0"/>
              </a:rPr>
              <a:t>:</a:t>
            </a:r>
          </a:p>
          <a:p>
            <a:pPr marL="0" indent="0">
              <a:buNone/>
            </a:pPr>
            <a:r>
              <a:rPr lang="en-US" sz="1000" b="1" dirty="0">
                <a:latin typeface="Courier" pitchFamily="2" charset="0"/>
              </a:rPr>
              <a:t>                      - 404</a:t>
            </a:r>
          </a:p>
          <a:p>
            <a:pPr marL="0" indent="0">
              <a:buNone/>
            </a:pPr>
            <a:r>
              <a:rPr lang="en-US" sz="1000" b="1" dirty="0">
                <a:latin typeface="Courier" pitchFamily="2" charset="0"/>
              </a:rPr>
              <a:t>                  </a:t>
            </a:r>
            <a:r>
              <a:rPr lang="en-US" sz="1000" b="1" dirty="0" err="1">
                <a:latin typeface="Courier" pitchFamily="2" charset="0"/>
              </a:rPr>
              <a:t>health_check</a:t>
            </a:r>
            <a:r>
              <a:rPr lang="en-US" sz="1000" b="1" dirty="0">
                <a:latin typeface="Courier" pitchFamily="2" charset="0"/>
              </a:rPr>
              <a:t>:</a:t>
            </a:r>
          </a:p>
          <a:p>
            <a:pPr marL="0" indent="0">
              <a:buNone/>
            </a:pPr>
            <a:r>
              <a:rPr lang="en-US" sz="1000" b="1" dirty="0">
                <a:latin typeface="Courier" pitchFamily="2" charset="0"/>
              </a:rPr>
              <a:t>                      - passive</a:t>
            </a:r>
          </a:p>
          <a:p>
            <a:pPr marL="0" indent="0">
              <a:buNone/>
            </a:pP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18719746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7E0ACF-5332-8845-925D-F9C1032543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/>
              <a:t>Strategy parameters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8A5679-10A2-7641-903C-00C4F6D71A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600" b="1" dirty="0"/>
              <a:t>strategy: ‘name-of-strategy’   </a:t>
            </a:r>
            <a:r>
              <a:rPr lang="en-US" sz="1600" dirty="0"/>
              <a:t>- a named strategy definition</a:t>
            </a:r>
            <a:r>
              <a:rPr lang="en-US" sz="1600" b="1" dirty="0"/>
              <a:t> </a:t>
            </a:r>
          </a:p>
          <a:p>
            <a:r>
              <a:rPr lang="en-US" sz="1600" b="1" dirty="0"/>
              <a:t>policy:  </a:t>
            </a:r>
            <a:r>
              <a:rPr lang="en-US" sz="1600" dirty="0"/>
              <a:t>- one of  </a:t>
            </a:r>
            <a:r>
              <a:rPr lang="en-US" sz="1600" b="1" dirty="0" err="1"/>
              <a:t>rr_ip</a:t>
            </a:r>
            <a:r>
              <a:rPr lang="en-US" sz="1600" b="1" dirty="0"/>
              <a:t>, </a:t>
            </a:r>
            <a:r>
              <a:rPr lang="en-US" sz="1600" b="1" dirty="0" err="1"/>
              <a:t>first_live</a:t>
            </a:r>
            <a:r>
              <a:rPr lang="en-US" sz="1600" b="1" dirty="0"/>
              <a:t>, </a:t>
            </a:r>
            <a:r>
              <a:rPr lang="en-US" sz="1600" b="1" dirty="0" err="1"/>
              <a:t>rr_strict</a:t>
            </a:r>
            <a:r>
              <a:rPr lang="en-US" sz="1600" b="1" dirty="0"/>
              <a:t>, latched, </a:t>
            </a:r>
            <a:r>
              <a:rPr lang="en-US" sz="1600" dirty="0"/>
              <a:t>or </a:t>
            </a:r>
            <a:r>
              <a:rPr lang="en-US" sz="1600" b="1" dirty="0" err="1"/>
              <a:t>consistent_hash</a:t>
            </a:r>
            <a:endParaRPr lang="en-US" sz="1600" b="1" dirty="0"/>
          </a:p>
          <a:p>
            <a:r>
              <a:rPr lang="en-US" sz="1600" b="1" dirty="0" err="1"/>
              <a:t>hash_key</a:t>
            </a:r>
            <a:r>
              <a:rPr lang="en-US" sz="1600" b="1" dirty="0"/>
              <a:t>: - </a:t>
            </a:r>
            <a:r>
              <a:rPr lang="en-US" sz="1600" dirty="0"/>
              <a:t>one of </a:t>
            </a:r>
            <a:r>
              <a:rPr lang="en-US" sz="1600" b="1" dirty="0"/>
              <a:t>hostname, </a:t>
            </a:r>
            <a:r>
              <a:rPr lang="en-US" sz="1600" b="1" dirty="0" err="1"/>
              <a:t>url</a:t>
            </a:r>
            <a:r>
              <a:rPr lang="en-US" sz="1600" b="1" dirty="0"/>
              <a:t>, path, </a:t>
            </a:r>
            <a:r>
              <a:rPr lang="en-US" sz="1600" b="1" dirty="0" err="1"/>
              <a:t>path_query</a:t>
            </a:r>
            <a:r>
              <a:rPr lang="en-US" sz="1600" b="1" dirty="0"/>
              <a:t>, </a:t>
            </a:r>
            <a:r>
              <a:rPr lang="en-US" sz="1600" b="1" dirty="0" err="1"/>
              <a:t>cache_key</a:t>
            </a:r>
            <a:r>
              <a:rPr lang="en-US" sz="1600" b="1" dirty="0"/>
              <a:t>, </a:t>
            </a:r>
            <a:r>
              <a:rPr lang="en-US" sz="1600" dirty="0"/>
              <a:t>or </a:t>
            </a:r>
            <a:r>
              <a:rPr lang="en-US" sz="1600" b="1" dirty="0" err="1"/>
              <a:t>path+fragment</a:t>
            </a:r>
            <a:endParaRPr lang="en-US" sz="1600" b="1" dirty="0"/>
          </a:p>
          <a:p>
            <a:r>
              <a:rPr lang="en-US" sz="1600" b="1" dirty="0" err="1"/>
              <a:t>go_direct</a:t>
            </a:r>
            <a:r>
              <a:rPr lang="en-US" sz="1600" b="1" dirty="0"/>
              <a:t>: - true </a:t>
            </a:r>
            <a:r>
              <a:rPr lang="en-US" sz="1600" dirty="0"/>
              <a:t>or</a:t>
            </a:r>
            <a:r>
              <a:rPr lang="en-US" sz="1600" b="1" dirty="0"/>
              <a:t> false.  </a:t>
            </a:r>
            <a:r>
              <a:rPr lang="en-US" sz="1600" dirty="0"/>
              <a:t>Transactions may be routed directly to the origin, default is </a:t>
            </a:r>
            <a:r>
              <a:rPr lang="en-US" sz="1600" b="1" dirty="0"/>
              <a:t>true</a:t>
            </a:r>
          </a:p>
          <a:p>
            <a:r>
              <a:rPr lang="en-US" sz="1600" b="1" dirty="0" err="1"/>
              <a:t>parent_is_proxy</a:t>
            </a:r>
            <a:r>
              <a:rPr lang="en-US" sz="1600" b="1" dirty="0"/>
              <a:t>:  true </a:t>
            </a:r>
            <a:r>
              <a:rPr lang="en-US" sz="1600" dirty="0"/>
              <a:t>or</a:t>
            </a:r>
            <a:r>
              <a:rPr lang="en-US" sz="1600" b="1" dirty="0"/>
              <a:t> false.  </a:t>
            </a:r>
            <a:r>
              <a:rPr lang="en-US" sz="1600" dirty="0"/>
              <a:t>All hosts in the host groups are proxies vs origins, default is</a:t>
            </a:r>
            <a:r>
              <a:rPr lang="en-US" sz="1600" b="1" dirty="0"/>
              <a:t> true </a:t>
            </a:r>
            <a:r>
              <a:rPr lang="en-US" sz="1600" dirty="0"/>
              <a:t>(proxies)</a:t>
            </a:r>
          </a:p>
          <a:p>
            <a:r>
              <a:rPr lang="en-US" sz="1600" b="1" dirty="0"/>
              <a:t>groups:  </a:t>
            </a:r>
            <a:r>
              <a:rPr lang="en-US" sz="1600" dirty="0"/>
              <a:t>a list of host rings definitions</a:t>
            </a:r>
          </a:p>
          <a:p>
            <a:r>
              <a:rPr lang="en-US" sz="1600" b="1" dirty="0"/>
              <a:t>protocol:  </a:t>
            </a:r>
            <a:r>
              <a:rPr lang="en-US" sz="1600" dirty="0"/>
              <a:t>protocol for the remap strategy, </a:t>
            </a:r>
            <a:r>
              <a:rPr lang="en-US" sz="1600" b="1" dirty="0"/>
              <a:t>http </a:t>
            </a:r>
            <a:r>
              <a:rPr lang="en-US" sz="1600" dirty="0"/>
              <a:t>or</a:t>
            </a:r>
            <a:r>
              <a:rPr lang="en-US" sz="1600" b="1" dirty="0"/>
              <a:t> https (</a:t>
            </a:r>
            <a:r>
              <a:rPr lang="en-US" sz="1600" dirty="0"/>
              <a:t>default</a:t>
            </a:r>
            <a:r>
              <a:rPr lang="en-US" sz="1600" b="1" dirty="0"/>
              <a:t> http)</a:t>
            </a:r>
          </a:p>
          <a:p>
            <a:r>
              <a:rPr lang="en-US" sz="1600" b="1" dirty="0"/>
              <a:t>failover:  </a:t>
            </a:r>
            <a:r>
              <a:rPr lang="en-US" sz="1600" dirty="0"/>
              <a:t>failover definition</a:t>
            </a:r>
          </a:p>
          <a:p>
            <a:pPr lvl="1"/>
            <a:r>
              <a:rPr lang="en-US" sz="1200" b="1" dirty="0" err="1"/>
              <a:t>max_simple_retries</a:t>
            </a:r>
            <a:r>
              <a:rPr lang="en-US" sz="1200" b="1" dirty="0"/>
              <a:t>:  </a:t>
            </a:r>
            <a:r>
              <a:rPr lang="en-US" sz="1200" dirty="0"/>
              <a:t>maximum number of simple retries, defaults to 1.</a:t>
            </a:r>
          </a:p>
          <a:p>
            <a:pPr lvl="1"/>
            <a:r>
              <a:rPr lang="en-US" sz="1200" b="1" dirty="0" err="1"/>
              <a:t>ring_mode</a:t>
            </a:r>
            <a:r>
              <a:rPr lang="en-US" sz="1200" b="1" dirty="0"/>
              <a:t>: </a:t>
            </a:r>
            <a:r>
              <a:rPr lang="en-US" sz="1200" b="1" dirty="0" err="1"/>
              <a:t>exhaust_ring</a:t>
            </a:r>
            <a:r>
              <a:rPr lang="en-US" sz="1200" b="1" dirty="0"/>
              <a:t> </a:t>
            </a:r>
            <a:r>
              <a:rPr lang="en-US" sz="1200" dirty="0"/>
              <a:t>or </a:t>
            </a:r>
            <a:r>
              <a:rPr lang="en-US" sz="1200" b="1" dirty="0" err="1"/>
              <a:t>alternate_ring</a:t>
            </a:r>
            <a:r>
              <a:rPr lang="en-US" sz="1200" b="1" dirty="0"/>
              <a:t>.  </a:t>
            </a:r>
            <a:r>
              <a:rPr lang="en-US" sz="1200" b="1" dirty="0" err="1"/>
              <a:t>exhaust_ring</a:t>
            </a:r>
            <a:r>
              <a:rPr lang="en-US" sz="1200" b="1" dirty="0"/>
              <a:t> </a:t>
            </a:r>
            <a:r>
              <a:rPr lang="en-US" sz="1200" dirty="0"/>
              <a:t>tries all hosts in a ring before moving to next group.  </a:t>
            </a:r>
            <a:r>
              <a:rPr lang="en-US" sz="1200" b="1" dirty="0" err="1"/>
              <a:t>alternate_ring</a:t>
            </a:r>
            <a:r>
              <a:rPr lang="en-US" sz="1200" b="1" dirty="0"/>
              <a:t> </a:t>
            </a:r>
            <a:r>
              <a:rPr lang="en-US" sz="1200" dirty="0"/>
              <a:t>alternates between groups to find an available host.  Default is </a:t>
            </a:r>
            <a:r>
              <a:rPr lang="en-US" sz="1200" b="1" dirty="0" err="1"/>
              <a:t>exhaust_ring</a:t>
            </a:r>
            <a:r>
              <a:rPr lang="en-US" sz="1200" dirty="0"/>
              <a:t>.</a:t>
            </a:r>
          </a:p>
          <a:p>
            <a:pPr lvl="1"/>
            <a:r>
              <a:rPr lang="en-US" sz="1200" b="1" dirty="0" err="1"/>
              <a:t>response_codes</a:t>
            </a:r>
            <a:r>
              <a:rPr lang="en-US" sz="1200" b="1" dirty="0"/>
              <a:t>:  </a:t>
            </a:r>
            <a:r>
              <a:rPr lang="en-US" sz="1200" dirty="0"/>
              <a:t>list of response codes that may be retried using another host.</a:t>
            </a:r>
          </a:p>
          <a:p>
            <a:pPr marL="457200" lvl="1" indent="0">
              <a:buNone/>
            </a:pP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3286722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C4A7B0-2274-FC48-9121-0C488E4CFF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32542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dirty="0"/>
              <a:t>Status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060477-A3A5-1348-B151-E57A150406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56034"/>
            <a:ext cx="10515600" cy="5636840"/>
          </a:xfrm>
        </p:spPr>
        <p:txBody>
          <a:bodyPr>
            <a:normAutofit/>
          </a:bodyPr>
          <a:lstStyle/>
          <a:p>
            <a:r>
              <a:rPr lang="en-US" sz="1600" dirty="0">
                <a:hlinkClick r:id="rId2"/>
              </a:rPr>
              <a:t>PR #5960 </a:t>
            </a:r>
            <a:r>
              <a:rPr lang="en-US" sz="1600" dirty="0"/>
              <a:t>(Under review) -  Add </a:t>
            </a:r>
            <a:r>
              <a:rPr lang="en-US" sz="1600" dirty="0" err="1"/>
              <a:t>Nexthop</a:t>
            </a:r>
            <a:r>
              <a:rPr lang="en-US" sz="1600" dirty="0"/>
              <a:t> selection strategies and @strategy tag to </a:t>
            </a:r>
            <a:r>
              <a:rPr lang="en-US" sz="1600" dirty="0" err="1"/>
              <a:t>remap.config</a:t>
            </a:r>
            <a:r>
              <a:rPr lang="en-US" sz="1600" dirty="0"/>
              <a:t>.</a:t>
            </a:r>
          </a:p>
          <a:p>
            <a:r>
              <a:rPr lang="en-US" sz="1600" dirty="0"/>
              <a:t>Targeted for ATS 9.1</a:t>
            </a:r>
          </a:p>
          <a:p>
            <a:r>
              <a:rPr lang="en-US" sz="1600" dirty="0"/>
              <a:t>Future work – add support for </a:t>
            </a:r>
            <a:r>
              <a:rPr lang="en-US" sz="1600" dirty="0" err="1"/>
              <a:t>NextHopSelectionStrategy</a:t>
            </a:r>
            <a:r>
              <a:rPr lang="en-US" sz="1600" dirty="0"/>
              <a:t> plugins.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9388169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CA232-8F7E-B740-94A7-27648FC293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/>
              <a:t>Next Hop selection definitions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B2389C-CCE3-9646-B40D-63B01F188E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A remap</a:t>
            </a:r>
            <a:r>
              <a:rPr lang="en-US" sz="2000" b="1" dirty="0"/>
              <a:t> strategy</a:t>
            </a:r>
            <a:r>
              <a:rPr lang="en-US" sz="2000" dirty="0"/>
              <a:t> –  is an object that implements a policy such as round robin or consistent hashing to  search for and provide the ATS state machine with the name of an available upstream cache for to use to complete a transaction.</a:t>
            </a:r>
          </a:p>
          <a:p>
            <a:r>
              <a:rPr lang="en-US" sz="2000" b="1" dirty="0"/>
              <a:t>ring or group – </a:t>
            </a:r>
            <a:r>
              <a:rPr lang="en-US" sz="2000" dirty="0"/>
              <a:t>one or more lists of ATS proxy caches managed by a </a:t>
            </a:r>
            <a:r>
              <a:rPr lang="en-US" sz="2000" b="1" dirty="0"/>
              <a:t>strategy </a:t>
            </a:r>
            <a:r>
              <a:rPr lang="en-US" sz="2000" dirty="0"/>
              <a:t>(parent and secondary parents list in </a:t>
            </a:r>
            <a:r>
              <a:rPr lang="en-US" sz="2000" dirty="0" err="1"/>
              <a:t>ParentSelection</a:t>
            </a:r>
            <a:r>
              <a:rPr lang="en-US" sz="2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451592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92428-E6B6-1243-8595-E22B0AA2D0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/>
              <a:t>Next Hop Selection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CDAF89-F522-224C-8DD7-C79F35404B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Refactor of the parent selection used in ATS Hierarchical caching.</a:t>
            </a:r>
          </a:p>
          <a:p>
            <a:r>
              <a:rPr lang="en-US" sz="2000" dirty="0"/>
              <a:t>Backwards compatible in terms of functionality.</a:t>
            </a:r>
          </a:p>
          <a:p>
            <a:r>
              <a:rPr lang="en-US" sz="2000" dirty="0"/>
              <a:t>Designed to eventually replace parent selection and its </a:t>
            </a:r>
            <a:r>
              <a:rPr lang="en-US" sz="2000" dirty="0" err="1"/>
              <a:t>parent.config</a:t>
            </a:r>
            <a:r>
              <a:rPr lang="en-US" sz="2000" dirty="0"/>
              <a:t> file.</a:t>
            </a:r>
          </a:p>
          <a:p>
            <a:r>
              <a:rPr lang="en-US" sz="2000" dirty="0"/>
              <a:t>Uses YAML configuration files.</a:t>
            </a:r>
          </a:p>
          <a:p>
            <a:r>
              <a:rPr lang="en-US" sz="2000" dirty="0"/>
              <a:t>Adds more hash key options for use with consistent hashing.</a:t>
            </a:r>
          </a:p>
          <a:p>
            <a:r>
              <a:rPr lang="en-US" sz="2000" dirty="0"/>
              <a:t>Adds additional failover host groups or rings.</a:t>
            </a:r>
          </a:p>
          <a:p>
            <a:r>
              <a:rPr lang="en-US" sz="2000" dirty="0"/>
              <a:t>Performance improvements, strategy pointer is assigned when the </a:t>
            </a:r>
            <a:r>
              <a:rPr lang="en-US" sz="2000" dirty="0" err="1"/>
              <a:t>remap.config</a:t>
            </a:r>
            <a:r>
              <a:rPr lang="en-US" sz="2000" dirty="0"/>
              <a:t> is parsed.  No need to search the parent table.</a:t>
            </a:r>
          </a:p>
          <a:p>
            <a:r>
              <a:rPr lang="en-US" sz="2000" dirty="0" err="1"/>
              <a:t>NextHop</a:t>
            </a:r>
            <a:r>
              <a:rPr lang="en-US" sz="2000" dirty="0"/>
              <a:t> selection may be used  in place of </a:t>
            </a:r>
            <a:r>
              <a:rPr lang="en-US" sz="2000" dirty="0" err="1"/>
              <a:t>parent.config</a:t>
            </a:r>
            <a:r>
              <a:rPr lang="en-US" sz="2000" dirty="0"/>
              <a:t> per remap entry with the @strategy parameter  </a:t>
            </a:r>
            <a:r>
              <a:rPr lang="en-US" sz="2000" dirty="0" err="1"/>
              <a:t>remap.config</a:t>
            </a:r>
            <a:endParaRPr lang="en-US" sz="2000" dirty="0"/>
          </a:p>
          <a:p>
            <a:pPr marL="0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2034025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966A12-DD77-EE4B-B263-5B8455A199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/>
              <a:t>Next Hop Selection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94F244-11C6-FF4D-BC35-FCC7906CF4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000" dirty="0"/>
              <a:t>New </a:t>
            </a:r>
            <a:r>
              <a:rPr lang="en-US" sz="2000" dirty="0" err="1"/>
              <a:t>records.config</a:t>
            </a:r>
            <a:r>
              <a:rPr lang="en-US" sz="2000" dirty="0"/>
              <a:t> variable, </a:t>
            </a:r>
            <a:r>
              <a:rPr lang="en-US" sz="2000" b="1" dirty="0" err="1"/>
              <a:t>proxy.config.url_remap.strategies.filename</a:t>
            </a:r>
            <a:r>
              <a:rPr lang="en-US" sz="2000" dirty="0"/>
              <a:t> (default filename is “</a:t>
            </a:r>
            <a:r>
              <a:rPr lang="en-US" sz="2000" dirty="0" err="1"/>
              <a:t>strategies.yaml</a:t>
            </a:r>
            <a:r>
              <a:rPr lang="en-US" sz="2000" dirty="0"/>
              <a:t>”</a:t>
            </a:r>
          </a:p>
          <a:p>
            <a:r>
              <a:rPr lang="en-US" sz="2000" dirty="0"/>
              <a:t>New </a:t>
            </a:r>
            <a:r>
              <a:rPr lang="en-US" sz="2000" dirty="0" err="1"/>
              <a:t>remap.config</a:t>
            </a:r>
            <a:r>
              <a:rPr lang="en-US" sz="2000" dirty="0"/>
              <a:t> parameter </a:t>
            </a:r>
            <a:r>
              <a:rPr lang="en-US" sz="2000" b="1" dirty="0"/>
              <a:t>@strategy=“strategy name” </a:t>
            </a:r>
            <a:r>
              <a:rPr lang="en-US" sz="2000" dirty="0"/>
              <a:t>associates a </a:t>
            </a:r>
            <a:r>
              <a:rPr lang="en-US" sz="2000" dirty="0" err="1"/>
              <a:t>NextHopSelectionStrategy</a:t>
            </a:r>
            <a:r>
              <a:rPr lang="en-US" sz="2000" dirty="0"/>
              <a:t> instance with a ”remap” entry </a:t>
            </a:r>
          </a:p>
          <a:p>
            <a:pPr marL="457200" lvl="1" indent="0">
              <a:buNone/>
            </a:pPr>
            <a:endParaRPr lang="en-US" sz="1600" dirty="0"/>
          </a:p>
          <a:p>
            <a:pPr marL="457200" lvl="1" indent="0">
              <a:buNone/>
            </a:pPr>
            <a:r>
              <a:rPr lang="en-US" sz="1600" dirty="0"/>
              <a:t>map </a:t>
            </a:r>
            <a:r>
              <a:rPr lang="en-US" sz="160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http://foo.com</a:t>
            </a:r>
            <a:r>
              <a:rPr lang="en-US" sz="1600" dirty="0"/>
              <a:t> </a:t>
            </a:r>
            <a:r>
              <a:rPr lang="en-US" sz="1600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http://origin.foo.com</a:t>
            </a:r>
            <a:r>
              <a:rPr lang="en-US" sz="1600" dirty="0"/>
              <a:t> </a:t>
            </a:r>
            <a:r>
              <a:rPr lang="en-US" sz="1600" b="1" dirty="0"/>
              <a:t>@strategy=</a:t>
            </a:r>
            <a:r>
              <a:rPr lang="en-US" sz="1600" b="1" dirty="0" err="1"/>
              <a:t>foo.com</a:t>
            </a:r>
            <a:r>
              <a:rPr lang="en-US" sz="1600" b="1" dirty="0"/>
              <a:t> </a:t>
            </a:r>
            <a:r>
              <a:rPr lang="en-US" sz="1600" dirty="0"/>
              <a:t>@plugin=</a:t>
            </a:r>
            <a:r>
              <a:rPr lang="en-US" sz="1600" dirty="0" err="1"/>
              <a:t>header_rewrite.so</a:t>
            </a:r>
            <a:endParaRPr lang="en-US" sz="1600" dirty="0"/>
          </a:p>
          <a:p>
            <a:pPr marL="457200" lvl="1" indent="0">
              <a:buNone/>
            </a:pPr>
            <a:endParaRPr lang="en-US" sz="1600" dirty="0"/>
          </a:p>
          <a:p>
            <a:r>
              <a:rPr lang="en-US" sz="2000" dirty="0"/>
              <a:t>Eliminates the need to search the parent config table when searching for an upstream cache to handle a request.</a:t>
            </a:r>
          </a:p>
          <a:p>
            <a:r>
              <a:rPr lang="en-US" sz="2000" dirty="0"/>
              <a:t>A </a:t>
            </a:r>
            <a:r>
              <a:rPr lang="en-US" sz="2000" dirty="0" err="1"/>
              <a:t>NextHopSelectionStrategy</a:t>
            </a:r>
            <a:r>
              <a:rPr lang="en-US" sz="2000" dirty="0"/>
              <a:t> instance configured on a remap entry overrides any </a:t>
            </a:r>
            <a:r>
              <a:rPr lang="en-US" sz="2000" dirty="0" err="1"/>
              <a:t>ParentSelectionStrategies</a:t>
            </a:r>
            <a:r>
              <a:rPr lang="en-US" sz="2000" dirty="0"/>
              <a:t> configured in the </a:t>
            </a:r>
            <a:r>
              <a:rPr lang="en-US" sz="2000" dirty="0" err="1"/>
              <a:t>parent.config</a:t>
            </a:r>
            <a:r>
              <a:rPr lang="en-US" sz="2000" dirty="0"/>
              <a:t> table for the remap entry.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 </a:t>
            </a:r>
          </a:p>
          <a:p>
            <a:pPr marL="0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203982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97A60E-FFCD-1C4B-9EB7-683C5B9D08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03275"/>
          </a:xfrm>
        </p:spPr>
        <p:txBody>
          <a:bodyPr>
            <a:normAutofit/>
          </a:bodyPr>
          <a:lstStyle/>
          <a:p>
            <a:pPr algn="ctr"/>
            <a:r>
              <a:rPr lang="en-US" sz="3600" dirty="0"/>
              <a:t>Simple strategy configuration.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EA6309-8AAD-2E40-BC2E-729B41FF32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68400"/>
            <a:ext cx="10515600" cy="50085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1200" b="1" dirty="0"/>
              <a:t>strategies:</a:t>
            </a:r>
          </a:p>
          <a:p>
            <a:pPr marL="0" indent="0">
              <a:buNone/>
            </a:pPr>
            <a:r>
              <a:rPr lang="en-US" sz="1200" b="1" dirty="0"/>
              <a:t>  - strategy: ‘mid-tier-1’</a:t>
            </a:r>
          </a:p>
          <a:p>
            <a:pPr marL="0" indent="0">
              <a:buNone/>
            </a:pPr>
            <a:r>
              <a:rPr lang="en-US" sz="1200" b="1" dirty="0"/>
              <a:t>    policy:  </a:t>
            </a:r>
            <a:r>
              <a:rPr lang="en-US" sz="1200" b="1" dirty="0" err="1"/>
              <a:t>consistent_hash</a:t>
            </a:r>
            <a:endParaRPr lang="en-US" sz="1200" b="1" dirty="0"/>
          </a:p>
          <a:p>
            <a:pPr marL="0" indent="0">
              <a:buNone/>
            </a:pPr>
            <a:r>
              <a:rPr lang="en-US" sz="1200" b="1" dirty="0"/>
              <a:t>    </a:t>
            </a:r>
            <a:r>
              <a:rPr lang="en-US" sz="1200" b="1" dirty="0" err="1"/>
              <a:t>hash_key</a:t>
            </a:r>
            <a:r>
              <a:rPr lang="en-US" sz="1200" b="1" dirty="0"/>
              <a:t>: </a:t>
            </a:r>
            <a:r>
              <a:rPr lang="en-US" sz="1200" b="1" dirty="0" err="1"/>
              <a:t>cache_key</a:t>
            </a:r>
            <a:endParaRPr lang="en-US" sz="1200" b="1" dirty="0"/>
          </a:p>
          <a:p>
            <a:pPr marL="0" indent="0">
              <a:buNone/>
            </a:pPr>
            <a:r>
              <a:rPr lang="en-US" sz="1200" b="1" dirty="0"/>
              <a:t>    groups:</a:t>
            </a:r>
          </a:p>
          <a:p>
            <a:pPr marL="0" indent="0">
              <a:buNone/>
            </a:pPr>
            <a:r>
              <a:rPr lang="en-US" sz="1200" b="1" dirty="0"/>
              <a:t>        - &amp;g1</a:t>
            </a:r>
          </a:p>
          <a:p>
            <a:pPr marL="0" indent="0">
              <a:buNone/>
            </a:pPr>
            <a:r>
              <a:rPr lang="en-US" sz="1200" b="1" dirty="0"/>
              <a:t>          - host: proxy1.foo.com</a:t>
            </a:r>
          </a:p>
          <a:p>
            <a:pPr marL="0" indent="0">
              <a:buNone/>
            </a:pPr>
            <a:r>
              <a:rPr lang="en-US" sz="1200" b="1" dirty="0"/>
              <a:t>            protocol:</a:t>
            </a:r>
          </a:p>
          <a:p>
            <a:pPr marL="0" indent="0">
              <a:buNone/>
            </a:pPr>
            <a:r>
              <a:rPr lang="en-US" sz="1200" b="1" dirty="0"/>
              <a:t>                - scheme: http</a:t>
            </a:r>
          </a:p>
          <a:p>
            <a:pPr marL="0" indent="0">
              <a:buNone/>
            </a:pPr>
            <a:r>
              <a:rPr lang="en-US" sz="1200" b="1" dirty="0"/>
              <a:t>                   port: 80</a:t>
            </a:r>
          </a:p>
          <a:p>
            <a:pPr marL="0" indent="0">
              <a:buNone/>
            </a:pPr>
            <a:r>
              <a:rPr lang="en-US" sz="1200" b="1" dirty="0"/>
              <a:t>                    </a:t>
            </a:r>
            <a:r>
              <a:rPr lang="en-US" sz="1200" b="1" dirty="0" err="1"/>
              <a:t>health_check_url</a:t>
            </a:r>
            <a:r>
              <a:rPr lang="en-US" sz="1200" b="1" dirty="0"/>
              <a:t>: http://192.168.1.1:80</a:t>
            </a:r>
          </a:p>
          <a:p>
            <a:pPr marL="0" indent="0">
              <a:buNone/>
            </a:pPr>
            <a:r>
              <a:rPr lang="en-US" sz="1200" b="1" dirty="0"/>
              <a:t>            weight:  0.5</a:t>
            </a:r>
          </a:p>
          <a:p>
            <a:pPr marL="0" indent="0">
              <a:buNone/>
            </a:pPr>
            <a:r>
              <a:rPr lang="en-US" sz="1200" b="1" dirty="0"/>
              <a:t>          - host: proxy2.foo.com</a:t>
            </a:r>
          </a:p>
          <a:p>
            <a:pPr marL="0" indent="0">
              <a:buNone/>
            </a:pPr>
            <a:r>
              <a:rPr lang="en-US" sz="1200" b="1" dirty="0"/>
              <a:t>            . . .</a:t>
            </a:r>
          </a:p>
          <a:p>
            <a:pPr marL="0" indent="0">
              <a:buNone/>
            </a:pPr>
            <a:r>
              <a:rPr lang="en-US" sz="1200" b="1" dirty="0"/>
              <a:t>    scheme: http</a:t>
            </a:r>
          </a:p>
          <a:p>
            <a:pPr marL="0" indent="0">
              <a:buNone/>
            </a:pPr>
            <a:r>
              <a:rPr lang="en-US" sz="1200" b="1" dirty="0"/>
              <a:t>    failover:</a:t>
            </a:r>
          </a:p>
          <a:p>
            <a:pPr marL="0" indent="0">
              <a:buNone/>
            </a:pPr>
            <a:r>
              <a:rPr lang="en-US" sz="1200" b="1" dirty="0"/>
              <a:t>        </a:t>
            </a:r>
            <a:r>
              <a:rPr lang="en-US" sz="1200" b="1" dirty="0" err="1"/>
              <a:t>ring_mode</a:t>
            </a:r>
            <a:r>
              <a:rPr lang="en-US" sz="1200" b="1" dirty="0"/>
              <a:t>:  </a:t>
            </a:r>
            <a:r>
              <a:rPr lang="en-US" sz="1200" b="1" dirty="0" err="1"/>
              <a:t>exhaust_ring</a:t>
            </a:r>
            <a:endParaRPr lang="en-US" sz="1200" b="1" dirty="0"/>
          </a:p>
          <a:p>
            <a:pPr marL="0" indent="0">
              <a:buNone/>
            </a:pPr>
            <a:r>
              <a:rPr lang="en-US" sz="1200" b="1" dirty="0"/>
              <a:t>        </a:t>
            </a:r>
            <a:r>
              <a:rPr lang="en-US" sz="1200" b="1" dirty="0" err="1"/>
              <a:t>health_check</a:t>
            </a:r>
            <a:r>
              <a:rPr lang="en-US" sz="1200" b="1" dirty="0"/>
              <a:t>:</a:t>
            </a:r>
          </a:p>
          <a:p>
            <a:pPr marL="0" indent="0">
              <a:buNone/>
            </a:pPr>
            <a:r>
              <a:rPr lang="en-US" sz="1200" b="1" dirty="0"/>
              <a:t>            - passive</a:t>
            </a:r>
          </a:p>
        </p:txBody>
      </p:sp>
    </p:spTree>
    <p:extLst>
      <p:ext uri="{BB962C8B-B14F-4D97-AF65-F5344CB8AC3E}">
        <p14:creationId xmlns:p14="http://schemas.microsoft.com/office/powerpoint/2010/main" val="2069419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E49D5B6-626B-0D46-A9AB-0B168D2F52BD}"/>
              </a:ext>
            </a:extLst>
          </p:cNvPr>
          <p:cNvSpPr/>
          <p:nvPr/>
        </p:nvSpPr>
        <p:spPr>
          <a:xfrm>
            <a:off x="1807779" y="1066525"/>
            <a:ext cx="3468414" cy="1828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FF00"/>
                </a:solidFill>
              </a:rPr>
              <a:t>&lt;&lt;</a:t>
            </a:r>
            <a:r>
              <a:rPr lang="en-US" u="sng" dirty="0" err="1">
                <a:solidFill>
                  <a:srgbClr val="FFFF00"/>
                </a:solidFill>
              </a:rPr>
              <a:t>NextHopSelectionStrategy</a:t>
            </a:r>
            <a:r>
              <a:rPr lang="en-US" dirty="0">
                <a:solidFill>
                  <a:srgbClr val="FFFF00"/>
                </a:solidFill>
              </a:rPr>
              <a:t>&gt;&gt;</a:t>
            </a:r>
          </a:p>
          <a:p>
            <a:pPr algn="ctr"/>
            <a:endParaRPr lang="en-US" dirty="0">
              <a:solidFill>
                <a:srgbClr val="FFFF00"/>
              </a:solidFill>
            </a:endParaRPr>
          </a:p>
          <a:p>
            <a:r>
              <a:rPr lang="en-US" dirty="0">
                <a:solidFill>
                  <a:srgbClr val="FFFF00"/>
                </a:solidFill>
              </a:rPr>
              <a:t>+</a:t>
            </a:r>
            <a:r>
              <a:rPr lang="en-US" dirty="0" err="1">
                <a:solidFill>
                  <a:srgbClr val="FFFF00"/>
                </a:solidFill>
              </a:rPr>
              <a:t>findNextHop</a:t>
            </a:r>
            <a:r>
              <a:rPr lang="en-US" dirty="0">
                <a:solidFill>
                  <a:srgbClr val="FFFF00"/>
                </a:solidFill>
              </a:rPr>
              <a:t>()</a:t>
            </a:r>
          </a:p>
          <a:p>
            <a:r>
              <a:rPr lang="en-US" dirty="0">
                <a:solidFill>
                  <a:srgbClr val="FFFF00"/>
                </a:solidFill>
              </a:rPr>
              <a:t>+</a:t>
            </a:r>
            <a:r>
              <a:rPr lang="en-US" dirty="0" err="1">
                <a:solidFill>
                  <a:srgbClr val="FFFF00"/>
                </a:solidFill>
              </a:rPr>
              <a:t>markNextHopDown</a:t>
            </a:r>
            <a:r>
              <a:rPr lang="en-US" dirty="0">
                <a:solidFill>
                  <a:srgbClr val="FFFF00"/>
                </a:solidFill>
              </a:rPr>
              <a:t>()</a:t>
            </a:r>
          </a:p>
          <a:p>
            <a:r>
              <a:rPr lang="en-US" dirty="0">
                <a:solidFill>
                  <a:srgbClr val="FFFF00"/>
                </a:solidFill>
              </a:rPr>
              <a:t>+</a:t>
            </a:r>
            <a:r>
              <a:rPr lang="en-US" dirty="0" err="1">
                <a:solidFill>
                  <a:srgbClr val="FFFF00"/>
                </a:solidFill>
              </a:rPr>
              <a:t>markNextHopUp</a:t>
            </a:r>
            <a:r>
              <a:rPr lang="en-US" dirty="0">
                <a:solidFill>
                  <a:srgbClr val="FFFF00"/>
                </a:solidFill>
              </a:rPr>
              <a:t>()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ACD3626-33D6-0248-9B82-6F0C0F35836C}"/>
              </a:ext>
            </a:extLst>
          </p:cNvPr>
          <p:cNvSpPr/>
          <p:nvPr/>
        </p:nvSpPr>
        <p:spPr>
          <a:xfrm>
            <a:off x="788347" y="3632376"/>
            <a:ext cx="2554014" cy="10484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rgbClr val="FFFF00"/>
                </a:solidFill>
              </a:rPr>
              <a:t>NextHopConsistentHash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293A76D-FDEA-9B4C-BE83-DE193993EB9A}"/>
              </a:ext>
            </a:extLst>
          </p:cNvPr>
          <p:cNvSpPr/>
          <p:nvPr/>
        </p:nvSpPr>
        <p:spPr>
          <a:xfrm>
            <a:off x="3531729" y="3629258"/>
            <a:ext cx="2554014" cy="104840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rgbClr val="FFFF00"/>
                </a:solidFill>
              </a:rPr>
              <a:t>NextHopRoundRobin</a:t>
            </a:r>
            <a:endParaRPr lang="en-US" dirty="0">
              <a:solidFill>
                <a:srgbClr val="FFFF0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9" name="Ink 18">
                <a:extLst>
                  <a:ext uri="{FF2B5EF4-FFF2-40B4-BE49-F238E27FC236}">
                    <a16:creationId xmlns:a16="http://schemas.microsoft.com/office/drawing/2014/main" id="{BAB8CD83-CC85-ED49-92C7-24C0697E8159}"/>
                  </a:ext>
                </a:extLst>
              </p14:cNvPr>
              <p14:cNvContentPartPr/>
              <p14:nvPr/>
            </p14:nvContentPartPr>
            <p14:xfrm>
              <a:off x="4552498" y="4960692"/>
              <a:ext cx="396000" cy="61920"/>
            </p14:xfrm>
          </p:contentPart>
        </mc:Choice>
        <mc:Fallback xmlns="">
          <p:pic>
            <p:nvPicPr>
              <p:cNvPr id="19" name="Ink 18">
                <a:extLst>
                  <a:ext uri="{FF2B5EF4-FFF2-40B4-BE49-F238E27FC236}">
                    <a16:creationId xmlns:a16="http://schemas.microsoft.com/office/drawing/2014/main" id="{BAB8CD83-CC85-ED49-92C7-24C0697E8159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537032" y="4945572"/>
                <a:ext cx="426572" cy="92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2" name="Ink 31">
                <a:extLst>
                  <a:ext uri="{FF2B5EF4-FFF2-40B4-BE49-F238E27FC236}">
                    <a16:creationId xmlns:a16="http://schemas.microsoft.com/office/drawing/2014/main" id="{1CCEBD16-1DCD-B141-8C5C-3BA859CCEE67}"/>
                  </a:ext>
                </a:extLst>
              </p14:cNvPr>
              <p14:cNvContentPartPr/>
              <p14:nvPr/>
            </p14:nvContentPartPr>
            <p14:xfrm>
              <a:off x="6106258" y="4437972"/>
              <a:ext cx="360" cy="360"/>
            </p14:xfrm>
          </p:contentPart>
        </mc:Choice>
        <mc:Fallback xmlns="">
          <p:pic>
            <p:nvPicPr>
              <p:cNvPr id="32" name="Ink 31">
                <a:extLst>
                  <a:ext uri="{FF2B5EF4-FFF2-40B4-BE49-F238E27FC236}">
                    <a16:creationId xmlns:a16="http://schemas.microsoft.com/office/drawing/2014/main" id="{1CCEBD16-1DCD-B141-8C5C-3BA859CCEE67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097618" y="4429332"/>
                <a:ext cx="18000" cy="18000"/>
              </a:xfrm>
              <a:prstGeom prst="rect">
                <a:avLst/>
              </a:prstGeom>
            </p:spPr>
          </p:pic>
        </mc:Fallback>
      </mc:AlternateContent>
      <p:sp>
        <p:nvSpPr>
          <p:cNvPr id="44" name="Rectangle 43">
            <a:extLst>
              <a:ext uri="{FF2B5EF4-FFF2-40B4-BE49-F238E27FC236}">
                <a16:creationId xmlns:a16="http://schemas.microsoft.com/office/drawing/2014/main" id="{D0D3AA3A-C345-F64B-9353-6CA320EAA6A8}"/>
              </a:ext>
            </a:extLst>
          </p:cNvPr>
          <p:cNvSpPr/>
          <p:nvPr/>
        </p:nvSpPr>
        <p:spPr>
          <a:xfrm>
            <a:off x="588721" y="741956"/>
            <a:ext cx="5906530" cy="4306739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Up Arrow 48">
            <a:extLst>
              <a:ext uri="{FF2B5EF4-FFF2-40B4-BE49-F238E27FC236}">
                <a16:creationId xmlns:a16="http://schemas.microsoft.com/office/drawing/2014/main" id="{C9A93A9E-9A12-0B45-BE2B-A61F7447DEE9}"/>
              </a:ext>
            </a:extLst>
          </p:cNvPr>
          <p:cNvSpPr/>
          <p:nvPr/>
        </p:nvSpPr>
        <p:spPr>
          <a:xfrm>
            <a:off x="4552498" y="2990541"/>
            <a:ext cx="45719" cy="575550"/>
          </a:xfrm>
          <a:prstGeom prst="upArrow">
            <a:avLst/>
          </a:prstGeom>
          <a:ln w="127000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Up Arrow 49">
            <a:extLst>
              <a:ext uri="{FF2B5EF4-FFF2-40B4-BE49-F238E27FC236}">
                <a16:creationId xmlns:a16="http://schemas.microsoft.com/office/drawing/2014/main" id="{6AF15421-FADF-7E41-8581-9A05A975ADE4}"/>
              </a:ext>
            </a:extLst>
          </p:cNvPr>
          <p:cNvSpPr/>
          <p:nvPr/>
        </p:nvSpPr>
        <p:spPr>
          <a:xfrm>
            <a:off x="2350558" y="2990541"/>
            <a:ext cx="45719" cy="575550"/>
          </a:xfrm>
          <a:prstGeom prst="upArrow">
            <a:avLst/>
          </a:prstGeom>
          <a:ln w="127000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1AC4262C-90B2-064B-842D-FB4A863E999C}"/>
              </a:ext>
            </a:extLst>
          </p:cNvPr>
          <p:cNvSpPr/>
          <p:nvPr/>
        </p:nvSpPr>
        <p:spPr>
          <a:xfrm>
            <a:off x="8668233" y="3668225"/>
            <a:ext cx="2879124" cy="1133352"/>
          </a:xfrm>
          <a:prstGeom prst="rect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ln>
                  <a:solidFill>
                    <a:srgbClr val="FFFF00"/>
                  </a:solidFill>
                </a:ln>
              </a:rPr>
              <a:t>NextHopStrategyFactory</a:t>
            </a:r>
            <a:endParaRPr lang="en-US" dirty="0">
              <a:ln>
                <a:solidFill>
                  <a:srgbClr val="FFFF00"/>
                </a:solidFill>
              </a:ln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1C209386-025B-FE41-B78D-C8272AC2EC2A}"/>
              </a:ext>
            </a:extLst>
          </p:cNvPr>
          <p:cNvSpPr txBox="1"/>
          <p:nvPr/>
        </p:nvSpPr>
        <p:spPr>
          <a:xfrm>
            <a:off x="6882715" y="4782065"/>
            <a:ext cx="16928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creates / owns</a:t>
            </a:r>
          </a:p>
        </p:txBody>
      </p: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8D0F5818-2D5C-124C-A3BC-71C63E22BA4E}"/>
              </a:ext>
            </a:extLst>
          </p:cNvPr>
          <p:cNvCxnSpPr>
            <a:stCxn id="52" idx="1"/>
          </p:cNvCxnSpPr>
          <p:nvPr/>
        </p:nvCxnSpPr>
        <p:spPr>
          <a:xfrm flipH="1" flipV="1">
            <a:off x="6495251" y="4215041"/>
            <a:ext cx="2172982" cy="19860"/>
          </a:xfrm>
          <a:prstGeom prst="straightConnector1">
            <a:avLst/>
          </a:prstGeom>
          <a:ln w="666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Can 61">
            <a:extLst>
              <a:ext uri="{FF2B5EF4-FFF2-40B4-BE49-F238E27FC236}">
                <a16:creationId xmlns:a16="http://schemas.microsoft.com/office/drawing/2014/main" id="{067D7D66-2A39-F24F-A62F-49255096D19E}"/>
              </a:ext>
            </a:extLst>
          </p:cNvPr>
          <p:cNvSpPr/>
          <p:nvPr/>
        </p:nvSpPr>
        <p:spPr>
          <a:xfrm>
            <a:off x="9286070" y="5151397"/>
            <a:ext cx="1643449" cy="1099752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rgbClr val="FFFF00"/>
                </a:solidFill>
              </a:rPr>
              <a:t>strategies.yaml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9A364F31-EB3F-824C-B957-C59AB07FC343}"/>
              </a:ext>
            </a:extLst>
          </p:cNvPr>
          <p:cNvSpPr/>
          <p:nvPr/>
        </p:nvSpPr>
        <p:spPr>
          <a:xfrm>
            <a:off x="7389341" y="741956"/>
            <a:ext cx="4312508" cy="2248585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6D172B53-F7F2-DC4C-9D92-3EFE04AF999C}"/>
              </a:ext>
            </a:extLst>
          </p:cNvPr>
          <p:cNvSpPr/>
          <p:nvPr/>
        </p:nvSpPr>
        <p:spPr>
          <a:xfrm>
            <a:off x="8019535" y="1066525"/>
            <a:ext cx="2909984" cy="49042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ln>
                  <a:solidFill>
                    <a:srgbClr val="FFFF00"/>
                  </a:solidFill>
                </a:ln>
              </a:rPr>
              <a:t>HttpTransact</a:t>
            </a:r>
            <a:endParaRPr lang="en-US" dirty="0">
              <a:ln>
                <a:solidFill>
                  <a:srgbClr val="FFFF00"/>
                </a:solidFill>
              </a:ln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AE7B7DBF-B69F-A34F-B93D-9AEBCC33796F}"/>
              </a:ext>
            </a:extLst>
          </p:cNvPr>
          <p:cNvSpPr/>
          <p:nvPr/>
        </p:nvSpPr>
        <p:spPr>
          <a:xfrm>
            <a:off x="8019535" y="1790349"/>
            <a:ext cx="3002692" cy="49042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ln>
                  <a:solidFill>
                    <a:srgbClr val="FFFF00"/>
                  </a:solidFill>
                </a:ln>
              </a:rPr>
              <a:t>RemapConfig</a:t>
            </a:r>
            <a:endParaRPr lang="en-US" dirty="0">
              <a:ln>
                <a:solidFill>
                  <a:srgbClr val="FFFF00"/>
                </a:solidFill>
              </a:ln>
            </a:endParaRPr>
          </a:p>
        </p:txBody>
      </p:sp>
      <p:sp>
        <p:nvSpPr>
          <p:cNvPr id="67" name="Down Arrow 66">
            <a:extLst>
              <a:ext uri="{FF2B5EF4-FFF2-40B4-BE49-F238E27FC236}">
                <a16:creationId xmlns:a16="http://schemas.microsoft.com/office/drawing/2014/main" id="{ED8DCDCF-7B38-7D4C-B601-85788E6FE72A}"/>
              </a:ext>
            </a:extLst>
          </p:cNvPr>
          <p:cNvSpPr/>
          <p:nvPr/>
        </p:nvSpPr>
        <p:spPr>
          <a:xfrm>
            <a:off x="9959546" y="2990541"/>
            <a:ext cx="45719" cy="638717"/>
          </a:xfrm>
          <a:prstGeom prst="downArrow">
            <a:avLst/>
          </a:prstGeom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C01C44E5-3ED6-F845-967C-2EA161D3E307}"/>
              </a:ext>
            </a:extLst>
          </p:cNvPr>
          <p:cNvSpPr/>
          <p:nvPr/>
        </p:nvSpPr>
        <p:spPr>
          <a:xfrm>
            <a:off x="9111174" y="3052247"/>
            <a:ext cx="73026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uses</a:t>
            </a:r>
          </a:p>
        </p:txBody>
      </p:sp>
      <p:sp>
        <p:nvSpPr>
          <p:cNvPr id="70" name="Up Arrow 69">
            <a:extLst>
              <a:ext uri="{FF2B5EF4-FFF2-40B4-BE49-F238E27FC236}">
                <a16:creationId xmlns:a16="http://schemas.microsoft.com/office/drawing/2014/main" id="{AF71F0AE-06B1-5D47-A82F-58E83754F07A}"/>
              </a:ext>
            </a:extLst>
          </p:cNvPr>
          <p:cNvSpPr/>
          <p:nvPr/>
        </p:nvSpPr>
        <p:spPr>
          <a:xfrm>
            <a:off x="10005265" y="4801577"/>
            <a:ext cx="45719" cy="349820"/>
          </a:xfrm>
          <a:prstGeom prst="upArrow">
            <a:avLst/>
          </a:prstGeom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80780A4C-F55B-BF48-A256-3E2E32A168C3}"/>
              </a:ext>
            </a:extLst>
          </p:cNvPr>
          <p:cNvSpPr txBox="1"/>
          <p:nvPr/>
        </p:nvSpPr>
        <p:spPr>
          <a:xfrm>
            <a:off x="8143103" y="2496065"/>
            <a:ext cx="3519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@strategy=“strategy-name”</a:t>
            </a:r>
          </a:p>
        </p:txBody>
      </p:sp>
    </p:spTree>
    <p:extLst>
      <p:ext uri="{BB962C8B-B14F-4D97-AF65-F5344CB8AC3E}">
        <p14:creationId xmlns:p14="http://schemas.microsoft.com/office/powerpoint/2010/main" val="228706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F845A0-9224-404B-91AE-9E4DDAD973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 err="1"/>
              <a:t>NextHop</a:t>
            </a:r>
            <a:r>
              <a:rPr lang="en-US" sz="3600" dirty="0"/>
              <a:t> selection strategy classes.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AEFFC6-DAC5-2845-9A58-340C734BA4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b="1" dirty="0" err="1"/>
              <a:t>NextHopSelectionStrategy</a:t>
            </a:r>
            <a:r>
              <a:rPr lang="en-US" sz="2000" b="1" dirty="0"/>
              <a:t> </a:t>
            </a:r>
            <a:r>
              <a:rPr lang="en-US" sz="2000" dirty="0"/>
              <a:t>– Base class, does some YAML parsing, and configuration.  Defines API functions.</a:t>
            </a:r>
          </a:p>
          <a:p>
            <a:r>
              <a:rPr lang="en-US" sz="2000" b="1" dirty="0" err="1"/>
              <a:t>NextHopConsistentHash</a:t>
            </a:r>
            <a:r>
              <a:rPr lang="en-US" sz="2000" dirty="0"/>
              <a:t> – Derives from </a:t>
            </a:r>
            <a:r>
              <a:rPr lang="en-US" sz="2000" dirty="0" err="1"/>
              <a:t>NextHopSelectionStrategies</a:t>
            </a:r>
            <a:r>
              <a:rPr lang="en-US" sz="2000" dirty="0"/>
              <a:t> and is a re-implementation of </a:t>
            </a:r>
            <a:r>
              <a:rPr lang="en-US" sz="2000" dirty="0" err="1"/>
              <a:t>ParentConsistentHash</a:t>
            </a:r>
            <a:r>
              <a:rPr lang="en-US" sz="2000" dirty="0"/>
              <a:t> providing similar functionality but with more consistent hash rings and hashing key options.</a:t>
            </a:r>
          </a:p>
          <a:p>
            <a:r>
              <a:rPr lang="en-US" sz="2000" b="1" dirty="0" err="1"/>
              <a:t>NextHopRoundRobin</a:t>
            </a:r>
            <a:r>
              <a:rPr lang="en-US" sz="2000" dirty="0"/>
              <a:t> – Derives from </a:t>
            </a:r>
            <a:r>
              <a:rPr lang="en-US" sz="2000" dirty="0" err="1"/>
              <a:t>NextHopSelectionStrategies</a:t>
            </a:r>
            <a:r>
              <a:rPr lang="en-US" sz="2000" dirty="0"/>
              <a:t> and is a re-implementation of the </a:t>
            </a:r>
            <a:r>
              <a:rPr lang="en-US" sz="2000" dirty="0" err="1"/>
              <a:t>ParentRoundRobin</a:t>
            </a:r>
            <a:r>
              <a:rPr lang="en-US" sz="2000" dirty="0"/>
              <a:t> class with new functionality (failover rings).</a:t>
            </a:r>
          </a:p>
          <a:p>
            <a:r>
              <a:rPr lang="en-US" sz="2000" b="1" dirty="0" err="1"/>
              <a:t>NextHopStrategyFactory</a:t>
            </a:r>
            <a:r>
              <a:rPr lang="en-US" sz="2000" dirty="0"/>
              <a:t> – loads and configures instances of </a:t>
            </a:r>
            <a:r>
              <a:rPr lang="en-US" sz="2000" dirty="0" err="1"/>
              <a:t>NextHopSelectionStrategies</a:t>
            </a:r>
            <a:r>
              <a:rPr lang="en-US" sz="2000" dirty="0"/>
              <a:t> for use by remap and </a:t>
            </a:r>
            <a:r>
              <a:rPr lang="en-US" sz="2000" dirty="0" err="1"/>
              <a:t>HttpTransact</a:t>
            </a:r>
            <a:r>
              <a:rPr lang="en-US" sz="2000" dirty="0"/>
              <a:t>.</a:t>
            </a:r>
          </a:p>
          <a:p>
            <a:pPr marL="0" indent="0">
              <a:buNone/>
            </a:pPr>
            <a:endParaRPr lang="en-US" sz="20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202158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85DB5C-009E-FE46-9D82-8301238265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/>
              <a:t>Next Hop Selection – </a:t>
            </a:r>
            <a:r>
              <a:rPr lang="en-US" sz="3600" dirty="0" err="1"/>
              <a:t>strategies.yaml</a:t>
            </a:r>
            <a:endParaRPr lang="en-US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AC0C83-DDB9-A347-AC6E-71C08778BC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600" dirty="0"/>
              <a:t>A YAML document defining all Next Hop Selection strategies.</a:t>
            </a:r>
          </a:p>
          <a:p>
            <a:r>
              <a:rPr lang="en-US" sz="1600" dirty="0"/>
              <a:t>Strategies may be defined across several different files</a:t>
            </a:r>
          </a:p>
          <a:p>
            <a:r>
              <a:rPr lang="en-US" sz="1600" dirty="0"/>
              <a:t>Files are concatenated by the </a:t>
            </a:r>
            <a:r>
              <a:rPr lang="en-US" sz="1600" dirty="0" err="1"/>
              <a:t>NextHopSelectionFactory</a:t>
            </a:r>
            <a:r>
              <a:rPr lang="en-US" sz="1600" dirty="0"/>
              <a:t> into a single YAML document using ‘#include filename’.</a:t>
            </a:r>
          </a:p>
          <a:p>
            <a:r>
              <a:rPr lang="en-US" sz="1600" dirty="0"/>
              <a:t>Sample configs at:  proxy/http/remap/unit-tests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600" b="1" u="sng" dirty="0"/>
              <a:t>A </a:t>
            </a:r>
            <a:r>
              <a:rPr lang="en-US" sz="1600" b="1" u="sng" dirty="0" err="1"/>
              <a:t>strategies.yaml</a:t>
            </a:r>
            <a:r>
              <a:rPr lang="en-US" sz="1600" b="1" u="sng" dirty="0"/>
              <a:t> example</a:t>
            </a:r>
          </a:p>
          <a:p>
            <a:pPr marL="0" indent="0">
              <a:buNone/>
            </a:pPr>
            <a:endParaRPr lang="en-US" sz="1600" b="1" u="sng" dirty="0"/>
          </a:p>
          <a:p>
            <a:pPr marL="0" indent="0">
              <a:buNone/>
            </a:pPr>
            <a:r>
              <a:rPr lang="en-US" sz="1600" dirty="0"/>
              <a:t>#include </a:t>
            </a:r>
            <a:r>
              <a:rPr lang="en-US" sz="1600" dirty="0" err="1"/>
              <a:t>hosts.yaml</a:t>
            </a:r>
            <a:endParaRPr lang="en-US" sz="1600" dirty="0"/>
          </a:p>
          <a:p>
            <a:pPr marL="0" indent="0">
              <a:buNone/>
            </a:pPr>
            <a:r>
              <a:rPr lang="en-US" sz="1600" dirty="0"/>
              <a:t>#include </a:t>
            </a:r>
            <a:r>
              <a:rPr lang="en-US" sz="1600" dirty="0" err="1"/>
              <a:t>groups.yaml</a:t>
            </a:r>
            <a:endParaRPr lang="en-US" sz="1600" dirty="0"/>
          </a:p>
          <a:p>
            <a:pPr marL="0" indent="0">
              <a:buNone/>
            </a:pPr>
            <a:r>
              <a:rPr lang="en-US" sz="1600" b="1" dirty="0"/>
              <a:t>strategies:  </a:t>
            </a:r>
          </a:p>
          <a:p>
            <a:pPr marL="0" indent="0">
              <a:buNone/>
            </a:pPr>
            <a:r>
              <a:rPr lang="en-US" sz="1600" dirty="0"/>
              <a:t>#include strategies-</a:t>
            </a:r>
            <a:r>
              <a:rPr lang="en-US" sz="1600" dirty="0" err="1"/>
              <a:t>list.yaml</a:t>
            </a:r>
            <a:endParaRPr lang="en-US" sz="1600" dirty="0"/>
          </a:p>
          <a:p>
            <a:pPr marL="0" indent="0">
              <a:buNone/>
            </a:pPr>
            <a:r>
              <a:rPr lang="en-US" sz="1600" b="1" dirty="0"/>
              <a:t>                            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5000455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83AEF0-4F04-3B4F-BEA1-5CB4733895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/>
              <a:t>Example </a:t>
            </a:r>
            <a:r>
              <a:rPr lang="en-US" sz="3600" dirty="0" err="1"/>
              <a:t>hosts.yaml</a:t>
            </a:r>
            <a:endParaRPr lang="en-US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EA3743-8900-EA46-84C3-F3A9EBFDF4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600" dirty="0"/>
              <a:t>A YAML map of proxy host definitions, it’s use is optional.  </a:t>
            </a:r>
          </a:p>
          <a:p>
            <a:r>
              <a:rPr lang="en-US" sz="1600" dirty="0"/>
              <a:t>It’s use requires using YAML “anchors”.</a:t>
            </a:r>
          </a:p>
          <a:p>
            <a:r>
              <a:rPr lang="en-US" sz="1600" dirty="0"/>
              <a:t>Top level name space “hosts”</a:t>
            </a:r>
          </a:p>
          <a:p>
            <a:pPr marL="0" indent="0">
              <a:buNone/>
            </a:pPr>
            <a:r>
              <a:rPr lang="en-US" sz="1600" b="1" dirty="0"/>
              <a:t>	hosts:  &amp;proxy1</a:t>
            </a:r>
          </a:p>
          <a:p>
            <a:pPr marL="0" indent="0">
              <a:buNone/>
            </a:pPr>
            <a:r>
              <a:rPr lang="en-US" sz="1600" b="1" dirty="0"/>
              <a:t>                        proxy1:  proxy1.foo.com</a:t>
            </a:r>
          </a:p>
          <a:p>
            <a:pPr marL="0" indent="0">
              <a:buNone/>
            </a:pPr>
            <a:r>
              <a:rPr lang="en-US" sz="1600" b="1" dirty="0"/>
              <a:t>                        protocol:</a:t>
            </a:r>
          </a:p>
          <a:p>
            <a:pPr marL="0" indent="0">
              <a:buNone/>
            </a:pPr>
            <a:r>
              <a:rPr lang="en-US" sz="1600" b="1" dirty="0"/>
              <a:t>                            - scheme: http</a:t>
            </a:r>
          </a:p>
          <a:p>
            <a:pPr marL="0" indent="0">
              <a:buNone/>
            </a:pPr>
            <a:r>
              <a:rPr lang="en-US" sz="1600" b="1" dirty="0"/>
              <a:t>                              port: 80</a:t>
            </a:r>
          </a:p>
          <a:p>
            <a:pPr marL="0" indent="0">
              <a:buNone/>
            </a:pPr>
            <a:r>
              <a:rPr lang="en-US" sz="1600" b="1" dirty="0"/>
              <a:t>                              </a:t>
            </a:r>
            <a:r>
              <a:rPr lang="en-US" sz="1600" b="1" dirty="0" err="1"/>
              <a:t>health_check_url</a:t>
            </a:r>
            <a:r>
              <a:rPr lang="en-US" sz="1600" b="1" dirty="0"/>
              <a:t>:  http://192.168.1.1:80</a:t>
            </a:r>
          </a:p>
          <a:p>
            <a:pPr marL="0" indent="0">
              <a:buNone/>
            </a:pPr>
            <a:r>
              <a:rPr lang="en-US" sz="1600" b="1" dirty="0"/>
              <a:t>                            - scheme: https</a:t>
            </a:r>
          </a:p>
          <a:p>
            <a:pPr marL="0" indent="0">
              <a:buNone/>
            </a:pPr>
            <a:r>
              <a:rPr lang="en-US" sz="1600" b="1" dirty="0"/>
              <a:t>                               port: 443</a:t>
            </a:r>
          </a:p>
          <a:p>
            <a:pPr marL="0" indent="0">
              <a:buNone/>
            </a:pPr>
            <a:r>
              <a:rPr lang="en-US" sz="1600" b="1" dirty="0"/>
              <a:t>                               </a:t>
            </a:r>
            <a:r>
              <a:rPr lang="en-US" sz="1600" b="1" dirty="0" err="1"/>
              <a:t>health_check_url</a:t>
            </a:r>
            <a:r>
              <a:rPr lang="en-US" sz="1600" b="1" dirty="0"/>
              <a:t>:  https://192.168.1.1:443</a:t>
            </a:r>
          </a:p>
        </p:txBody>
      </p:sp>
    </p:spTree>
    <p:extLst>
      <p:ext uri="{BB962C8B-B14F-4D97-AF65-F5344CB8AC3E}">
        <p14:creationId xmlns:p14="http://schemas.microsoft.com/office/powerpoint/2010/main" val="21529260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1041</TotalTime>
  <Words>1150</Words>
  <Application>Microsoft Macintosh PowerPoint</Application>
  <PresentationFormat>Widescreen</PresentationFormat>
  <Paragraphs>141</Paragraphs>
  <Slides>13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Courier</vt:lpstr>
      <vt:lpstr>Office Theme</vt:lpstr>
      <vt:lpstr>Next Hop selection  John Rushford jrushford@apache.org</vt:lpstr>
      <vt:lpstr>Next Hop selection definitions</vt:lpstr>
      <vt:lpstr>Next Hop Selection</vt:lpstr>
      <vt:lpstr>Next Hop Selection</vt:lpstr>
      <vt:lpstr>Simple strategy configuration.</vt:lpstr>
      <vt:lpstr>PowerPoint Presentation</vt:lpstr>
      <vt:lpstr>NextHop selection strategy classes.</vt:lpstr>
      <vt:lpstr>Next Hop Selection – strategies.yaml</vt:lpstr>
      <vt:lpstr>Example hosts.yaml</vt:lpstr>
      <vt:lpstr>Example groups.yaml</vt:lpstr>
      <vt:lpstr>Example strategies</vt:lpstr>
      <vt:lpstr>Strategy parameters</vt:lpstr>
      <vt:lpstr>Status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ATS remap and next hop selection strategies  John Rushford</dc:title>
  <dc:creator>Rushford, John</dc:creator>
  <cp:lastModifiedBy>Rushford, John</cp:lastModifiedBy>
  <cp:revision>71</cp:revision>
  <dcterms:created xsi:type="dcterms:W3CDTF">2019-10-01T16:05:56Z</dcterms:created>
  <dcterms:modified xsi:type="dcterms:W3CDTF">2019-10-22T18:48:09Z</dcterms:modified>
</cp:coreProperties>
</file>