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Lst>
  <p:sldSz cy="5143500" cx="9144000"/>
  <p:notesSz cx="6858000" cy="9144000"/>
  <p:embeddedFontLst>
    <p:embeddedFont>
      <p:font typeface="Raleway"/>
      <p:regular r:id="rId45"/>
      <p:bold r:id="rId46"/>
      <p:italic r:id="rId47"/>
      <p:boldItalic r:id="rId48"/>
    </p:embeddedFont>
    <p:embeddedFont>
      <p:font typeface="Roboto Black"/>
      <p:bold r:id="rId49"/>
      <p:boldItalic r:id="rId50"/>
    </p:embeddedFont>
    <p:embeddedFont>
      <p:font typeface="Roboto"/>
      <p:regular r:id="rId51"/>
      <p:bold r:id="rId52"/>
      <p:italic r:id="rId53"/>
      <p:boldItalic r:id="rId54"/>
    </p:embeddedFont>
    <p:embeddedFont>
      <p:font typeface="Lato"/>
      <p:regular r:id="rId55"/>
      <p:bold r:id="rId56"/>
      <p:italic r:id="rId57"/>
      <p:boldItalic r:id="rId58"/>
    </p:embeddedFont>
    <p:embeddedFont>
      <p:font typeface="Google Sans"/>
      <p:regular r:id="rId59"/>
      <p:bold r:id="rId60"/>
      <p:italic r:id="rId61"/>
      <p:boldItalic r:id="rId62"/>
    </p:embeddedFont>
    <p:embeddedFont>
      <p:font typeface="Helvetica Neue"/>
      <p:regular r:id="rId63"/>
      <p:bold r:id="rId64"/>
      <p:italic r:id="rId65"/>
      <p:boldItalic r:id="rId6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121">
          <p15:clr>
            <a:srgbClr val="A4A3A4"/>
          </p15:clr>
        </p15:guide>
        <p15:guide id="2" pos="2880">
          <p15:clr>
            <a:srgbClr val="A4A3A4"/>
          </p15:clr>
        </p15:guide>
        <p15:guide id="3" orient="horz" pos="2804">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8222911-5954-43B4-BB00-0C8AA298C269}">
  <a:tblStyle styleId="{28222911-5954-43B4-BB00-0C8AA298C26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121" orient="horz"/>
        <p:guide pos="2880"/>
        <p:guide pos="2804"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font" Target="fonts/Raleway-bold.fntdata"/><Relationship Id="rId45" Type="http://schemas.openxmlformats.org/officeDocument/2006/relationships/font" Target="fonts/Raleway-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font" Target="fonts/Raleway-boldItalic.fntdata"/><Relationship Id="rId47" Type="http://schemas.openxmlformats.org/officeDocument/2006/relationships/font" Target="fonts/Raleway-italic.fntdata"/><Relationship Id="rId49" Type="http://schemas.openxmlformats.org/officeDocument/2006/relationships/font" Target="fonts/RobotoBlack-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font" Target="fonts/GoogleSans-boldItalic.fntdata"/><Relationship Id="rId61" Type="http://schemas.openxmlformats.org/officeDocument/2006/relationships/font" Target="fonts/GoogleSans-italic.fntdata"/><Relationship Id="rId20" Type="http://schemas.openxmlformats.org/officeDocument/2006/relationships/slide" Target="slides/slide14.xml"/><Relationship Id="rId64" Type="http://schemas.openxmlformats.org/officeDocument/2006/relationships/font" Target="fonts/HelveticaNeue-bold.fntdata"/><Relationship Id="rId63" Type="http://schemas.openxmlformats.org/officeDocument/2006/relationships/font" Target="fonts/HelveticaNeue-regular.fntdata"/><Relationship Id="rId22" Type="http://schemas.openxmlformats.org/officeDocument/2006/relationships/slide" Target="slides/slide16.xml"/><Relationship Id="rId66" Type="http://schemas.openxmlformats.org/officeDocument/2006/relationships/font" Target="fonts/HelveticaNeue-boldItalic.fntdata"/><Relationship Id="rId21" Type="http://schemas.openxmlformats.org/officeDocument/2006/relationships/slide" Target="slides/slide15.xml"/><Relationship Id="rId65" Type="http://schemas.openxmlformats.org/officeDocument/2006/relationships/font" Target="fonts/HelveticaNeue-italic.fntdata"/><Relationship Id="rId24" Type="http://schemas.openxmlformats.org/officeDocument/2006/relationships/slide" Target="slides/slide18.xml"/><Relationship Id="rId23" Type="http://schemas.openxmlformats.org/officeDocument/2006/relationships/slide" Target="slides/slide17.xml"/><Relationship Id="rId60" Type="http://schemas.openxmlformats.org/officeDocument/2006/relationships/font" Target="fonts/GoogleSans-bold.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Roboto-regular.fntdata"/><Relationship Id="rId50" Type="http://schemas.openxmlformats.org/officeDocument/2006/relationships/font" Target="fonts/RobotoBlack-boldItalic.fntdata"/><Relationship Id="rId53" Type="http://schemas.openxmlformats.org/officeDocument/2006/relationships/font" Target="fonts/Roboto-italic.fntdata"/><Relationship Id="rId52" Type="http://schemas.openxmlformats.org/officeDocument/2006/relationships/font" Target="fonts/Roboto-bold.fntdata"/><Relationship Id="rId11" Type="http://schemas.openxmlformats.org/officeDocument/2006/relationships/slide" Target="slides/slide5.xml"/><Relationship Id="rId55" Type="http://schemas.openxmlformats.org/officeDocument/2006/relationships/font" Target="fonts/Lato-regular.fntdata"/><Relationship Id="rId10" Type="http://schemas.openxmlformats.org/officeDocument/2006/relationships/slide" Target="slides/slide4.xml"/><Relationship Id="rId54" Type="http://schemas.openxmlformats.org/officeDocument/2006/relationships/font" Target="fonts/Roboto-boldItalic.fntdata"/><Relationship Id="rId13" Type="http://schemas.openxmlformats.org/officeDocument/2006/relationships/slide" Target="slides/slide7.xml"/><Relationship Id="rId57" Type="http://schemas.openxmlformats.org/officeDocument/2006/relationships/font" Target="fonts/Lato-italic.fntdata"/><Relationship Id="rId12" Type="http://schemas.openxmlformats.org/officeDocument/2006/relationships/slide" Target="slides/slide6.xml"/><Relationship Id="rId56" Type="http://schemas.openxmlformats.org/officeDocument/2006/relationships/font" Target="fonts/Lato-bold.fntdata"/><Relationship Id="rId15" Type="http://schemas.openxmlformats.org/officeDocument/2006/relationships/slide" Target="slides/slide9.xml"/><Relationship Id="rId59" Type="http://schemas.openxmlformats.org/officeDocument/2006/relationships/font" Target="fonts/GoogleSans-regular.fntdata"/><Relationship Id="rId14" Type="http://schemas.openxmlformats.org/officeDocument/2006/relationships/slide" Target="slides/slide8.xml"/><Relationship Id="rId58" Type="http://schemas.openxmlformats.org/officeDocument/2006/relationships/font" Target="fonts/Lato-boldItalic.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453428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d9c453428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Gris starts here</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6b61cab4d0_0_63: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6b61cab4d0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7fef42360f_0_7: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7fef42360f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89251202c1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89251202c1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s"/>
              <a:t>Given the goal to find participation baseline for underrepresented groups, we used different dimensions to understand the population and their experiences</a:t>
            </a:r>
            <a:endParaRPr/>
          </a:p>
          <a:p>
            <a:pPr indent="0" lvl="0" marL="0" rtl="0" algn="l">
              <a:lnSpc>
                <a:spcPct val="115000"/>
              </a:lnSpc>
              <a:spcBef>
                <a:spcPts val="0"/>
              </a:spcBef>
              <a:spcAft>
                <a:spcPts val="0"/>
              </a:spcAft>
              <a:buNone/>
            </a:pPr>
            <a:r>
              <a:rPr lang="es"/>
              <a:t>Academic research has found these dimensions to be factors that lead to barriers in participation in OSS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829a351add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829a351add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Anita From here: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89251202c1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89251202c1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Speaker: Anita</a:t>
            </a:r>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9b05d3f758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9b05d3f758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9b05d3f758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9b05d3f758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9b05d3f758_4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9b05d3f758_4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9b05d3f758_4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9b05d3f758_4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9b05d3f758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9b05d3f758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Speaker: Anita</a:t>
            </a:r>
            <a:endParaRPr/>
          </a:p>
          <a:p>
            <a:pPr indent="0" lvl="0" marL="0" rtl="0" algn="l">
              <a:spcBef>
                <a:spcPts val="0"/>
              </a:spcBef>
              <a:spcAft>
                <a:spcPts val="0"/>
              </a:spcAft>
              <a:buNone/>
            </a:pPr>
            <a:r>
              <a:t/>
            </a:r>
            <a:endParaRPr/>
          </a:p>
          <a:p>
            <a:pPr indent="0" lvl="0" marL="0" rtl="0" algn="l">
              <a:spcBef>
                <a:spcPts val="0"/>
              </a:spcBef>
              <a:spcAft>
                <a:spcPts val="0"/>
              </a:spcAft>
              <a:buNone/>
            </a:pPr>
            <a:r>
              <a:rPr lang="es"/>
              <a:t>Anita: Caveat: all hypothesis answers from survey are correlation. Interviews will help answer causation.</a:t>
            </a:r>
            <a:endParaRPr/>
          </a:p>
          <a:p>
            <a:pPr indent="0" lvl="0" marL="0" rtl="0" algn="l">
              <a:spcBef>
                <a:spcPts val="0"/>
              </a:spcBef>
              <a:spcAft>
                <a:spcPts val="0"/>
              </a:spcAft>
              <a:buNone/>
            </a:pPr>
            <a:r>
              <a:rPr lang="es"/>
              <a:t>Statistics are done on Chi2 tests, where feasible.</a:t>
            </a:r>
            <a:endParaRPr/>
          </a:p>
          <a:p>
            <a:pPr indent="0" lvl="0" marL="0" rtl="0" algn="l">
              <a:spcBef>
                <a:spcPts val="0"/>
              </a:spcBef>
              <a:spcAft>
                <a:spcPts val="0"/>
              </a:spcAft>
              <a:buNone/>
            </a:pPr>
            <a:r>
              <a:rPr lang="es"/>
              <a:t>2b: gender differences between Men and Women+other</a:t>
            </a:r>
            <a:endParaRPr/>
          </a:p>
          <a:p>
            <a:pPr indent="0" lvl="0" marL="0" rtl="0" algn="l">
              <a:spcBef>
                <a:spcPts val="0"/>
              </a:spcBef>
              <a:spcAft>
                <a:spcPts val="0"/>
              </a:spcAft>
              <a:buNone/>
            </a:pPr>
            <a:r>
              <a:rPr lang="es"/>
              <a:t>2c: differences between those who had mentor/not have mentor. No contributions yet not counted</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8933b51414_2_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8933b51414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751a788e80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751a788e80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Mariam here</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9c7f9aafb1_2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9c7f9aafb1_2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s"/>
              <a:t>Our main objective was to understand the challenges the </a:t>
            </a:r>
            <a:r>
              <a:rPr lang="es"/>
              <a:t>community</a:t>
            </a:r>
            <a:r>
              <a:rPr lang="es"/>
              <a:t> is facing </a:t>
            </a: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rPr lang="es"/>
              <a:t>221 survey respondent that reported facing at least a few challenges and described these challenges in an open ended question </a:t>
            </a:r>
            <a:endParaRPr/>
          </a:p>
          <a:p>
            <a:pPr indent="0" lvl="0" marL="0" rtl="0" algn="l">
              <a:lnSpc>
                <a:spcPct val="115000"/>
              </a:lnSpc>
              <a:spcBef>
                <a:spcPts val="0"/>
              </a:spcBef>
              <a:spcAft>
                <a:spcPts val="0"/>
              </a:spcAft>
              <a:buNone/>
            </a:pPr>
            <a:r>
              <a:rPr lang="es"/>
              <a:t>Additionally follow up interviews with some survey respondents and Additional interviews with people who left and newcomers </a:t>
            </a: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rPr lang="es"/>
              <a:t>These interviews spanned a variety of contributors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9c7f9aafb1_4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9c7f9aafb1_4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s"/>
              <a:t>multiple round of qualitative analysis for both the survey open ended question and te interviews. </a:t>
            </a:r>
            <a:endParaRPr/>
          </a:p>
          <a:p>
            <a:pPr indent="0" lvl="0" marL="0" rtl="0" algn="l">
              <a:lnSpc>
                <a:spcPct val="115000"/>
              </a:lnSpc>
              <a:spcBef>
                <a:spcPts val="0"/>
              </a:spcBef>
              <a:spcAft>
                <a:spcPts val="0"/>
              </a:spcAft>
              <a:buNone/>
            </a:pPr>
            <a:r>
              <a:rPr lang="es"/>
              <a:t>we found 12 categories of challenges </a:t>
            </a:r>
            <a:endParaRPr/>
          </a:p>
          <a:p>
            <a:pPr indent="0" lvl="0" marL="0" rtl="0" algn="l">
              <a:lnSpc>
                <a:spcPct val="115000"/>
              </a:lnSpc>
              <a:spcBef>
                <a:spcPts val="0"/>
              </a:spcBef>
              <a:spcAft>
                <a:spcPts val="0"/>
              </a:spcAft>
              <a:buNone/>
            </a:pPr>
            <a:r>
              <a:rPr lang="es"/>
              <a:t>the tree diagram figure shows an overview of the challenges, the red dot mark indicates that these challenges are specific to ASF. </a:t>
            </a:r>
            <a:endParaRPr/>
          </a:p>
          <a:p>
            <a:pPr indent="0" lvl="0" marL="0" rtl="0" algn="l">
              <a:lnSpc>
                <a:spcPct val="115000"/>
              </a:lnSpc>
              <a:spcBef>
                <a:spcPts val="0"/>
              </a:spcBef>
              <a:spcAft>
                <a:spcPts val="0"/>
              </a:spcAft>
              <a:buNone/>
            </a:pPr>
            <a:r>
              <a:rPr lang="es"/>
              <a:t>moving on to the green figure: </a:t>
            </a:r>
            <a:endParaRPr/>
          </a:p>
          <a:p>
            <a:pPr indent="-317500" lvl="0" marL="457200" rtl="0" algn="l">
              <a:lnSpc>
                <a:spcPct val="115000"/>
              </a:lnSpc>
              <a:spcBef>
                <a:spcPts val="0"/>
              </a:spcBef>
              <a:spcAft>
                <a:spcPts val="0"/>
              </a:spcAft>
              <a:buSzPts val="1400"/>
              <a:buChar char="-"/>
            </a:pPr>
            <a:r>
              <a:rPr lang="es"/>
              <a:t>the top part with the red out line shows the challenges categories that are specific to ASF (communication, learning to contribute, geolocation etc.. )</a:t>
            </a:r>
            <a:endParaRPr/>
          </a:p>
          <a:p>
            <a:pPr indent="-317500" lvl="0" marL="457200" rtl="0" algn="l">
              <a:lnSpc>
                <a:spcPct val="115000"/>
              </a:lnSpc>
              <a:spcBef>
                <a:spcPts val="0"/>
              </a:spcBef>
              <a:spcAft>
                <a:spcPts val="0"/>
              </a:spcAft>
              <a:buSzPts val="1400"/>
              <a:buChar char="-"/>
            </a:pPr>
            <a:r>
              <a:rPr lang="es"/>
              <a:t>The bottom part (grey outline) shows challenges that were reported in </a:t>
            </a:r>
            <a:r>
              <a:rPr lang="es"/>
              <a:t>literature</a:t>
            </a:r>
            <a:r>
              <a:rPr lang="es"/>
              <a:t> as challenges faced by newcomers -&gt; these challenges are ones that experienced under represented contributors still face.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9cb3b8d07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9cb3b8d07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9c7f9aafb1_4_13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31" name="Google Shape;331;g9c7f9aafb1_4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lnSpc>
                <a:spcPct val="115000"/>
              </a:lnSpc>
              <a:spcBef>
                <a:spcPts val="0"/>
              </a:spcBef>
              <a:spcAft>
                <a:spcPts val="0"/>
              </a:spcAft>
              <a:buClr>
                <a:schemeClr val="dk1"/>
              </a:buClr>
              <a:buSzPts val="1100"/>
              <a:buFont typeface="Arial"/>
              <a:buNone/>
            </a:pPr>
            <a:r>
              <a:rPr i="1" lang="es" sz="1200">
                <a:solidFill>
                  <a:schemeClr val="dk1"/>
                </a:solidFill>
                <a:latin typeface="Helvetica Neue"/>
                <a:ea typeface="Helvetica Neue"/>
                <a:cs typeface="Helvetica Neue"/>
                <a:sym typeface="Helvetica Neue"/>
              </a:rPr>
              <a:t>“</a:t>
            </a:r>
            <a:r>
              <a:rPr i="1" lang="es" sz="1000">
                <a:solidFill>
                  <a:schemeClr val="dk1"/>
                </a:solidFill>
                <a:latin typeface="Helvetica Neue"/>
                <a:ea typeface="Helvetica Neue"/>
                <a:cs typeface="Helvetica Neue"/>
                <a:sym typeface="Helvetica Neue"/>
              </a:rPr>
              <a:t>it is still hard to understand phrases, slangs or irony from native speakers on operational lists.</a:t>
            </a:r>
            <a:r>
              <a:rPr i="1" lang="es" sz="1200">
                <a:solidFill>
                  <a:schemeClr val="dk1"/>
                </a:solidFill>
                <a:latin typeface="Helvetica Neue"/>
                <a:ea typeface="Helvetica Neue"/>
                <a:cs typeface="Helvetica Neue"/>
                <a:sym typeface="Helvetica Neue"/>
              </a:rPr>
              <a:t>”</a:t>
            </a:r>
            <a:endParaRPr i="1" sz="12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ga05b5f1ef6_1_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45" name="Google Shape;345;ga05b5f1ef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lnSpc>
                <a:spcPct val="115000"/>
              </a:lnSpc>
              <a:spcBef>
                <a:spcPts val="0"/>
              </a:spcBef>
              <a:spcAft>
                <a:spcPts val="0"/>
              </a:spcAft>
              <a:buClr>
                <a:schemeClr val="dk1"/>
              </a:buClr>
              <a:buSzPts val="1100"/>
              <a:buFont typeface="Arial"/>
              <a:buNone/>
            </a:pPr>
            <a:r>
              <a:rPr i="1" lang="es" sz="1200">
                <a:solidFill>
                  <a:schemeClr val="dk1"/>
                </a:solidFill>
                <a:latin typeface="Helvetica Neue"/>
                <a:ea typeface="Helvetica Neue"/>
                <a:cs typeface="Helvetica Neue"/>
                <a:sym typeface="Helvetica Neue"/>
              </a:rPr>
              <a:t>“</a:t>
            </a:r>
            <a:r>
              <a:rPr i="1" lang="es" sz="1000">
                <a:solidFill>
                  <a:schemeClr val="dk1"/>
                </a:solidFill>
                <a:latin typeface="Helvetica Neue"/>
                <a:ea typeface="Helvetica Neue"/>
                <a:cs typeface="Helvetica Neue"/>
                <a:sym typeface="Helvetica Neue"/>
              </a:rPr>
              <a:t>it is still hard to understand phrases, slangs or irony from native speakers on operational lists.</a:t>
            </a:r>
            <a:r>
              <a:rPr i="1" lang="es" sz="1200">
                <a:solidFill>
                  <a:schemeClr val="dk1"/>
                </a:solidFill>
                <a:latin typeface="Helvetica Neue"/>
                <a:ea typeface="Helvetica Neue"/>
                <a:cs typeface="Helvetica Neue"/>
                <a:sym typeface="Helvetica Neue"/>
              </a:rPr>
              <a:t>”</a:t>
            </a:r>
            <a:endParaRPr i="1" sz="12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94315700b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6" name="Google Shape;356;g94315700b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Daniel takes over</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9b05d3f758_1_7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62" name="Google Shape;362;g9b05d3f758_1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9cb3b8d07e_1_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9cb3b8d07e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g9cb3b8d07e_1_9: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74" name="Google Shape;374;g9cb3b8d07e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81eb81ec79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81eb81ec79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To identify the top 3 barriers we designed the survey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g9cb3b8d07e_1_1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80" name="Google Shape;380;g9cb3b8d07e_1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g9cb3b8d07e_1_23: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87" name="Google Shape;387;g9cb3b8d07e_1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g9cb3b8d07e_1_3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94" name="Google Shape;394;g9cb3b8d07e_1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9cb3b8d07e_1_37: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9cb3b8d07e_1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g81eb81ec79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0" name="Google Shape;410;g81eb81ec79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9a81d30ed0_0_2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16" name="Google Shape;416;g9a81d30ed0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9cb3b8d07e_1_4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28" name="Google Shape;428;g9cb3b8d07e_1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Streamlined: code first &amp; then discuss, lengthy decision making/consensus building, each project is self-</a:t>
            </a:r>
            <a:r>
              <a:rPr lang="es"/>
              <a:t>governing</a:t>
            </a:r>
            <a:r>
              <a:rPr lang="es"/>
              <a:t> and has different process/culture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s"/>
              <a:t>Leaf: English lang, delayed decision, lack of documentation, lack of tech background</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g9a81d30ed0_1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7" name="Google Shape;447;g9a81d30ed0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9c99de3c9b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9c99de3c9b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Gris starts here</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81eb81ec79_0_29: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81eb81ec79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9c7f9aafb1_0_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9c7f9aaf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700"/>
              <a:t>Leaf: English lang, delayed decision, lack of documentation, lack of tech background</a:t>
            </a:r>
            <a:endParaRPr sz="700"/>
          </a:p>
          <a:p>
            <a:pPr indent="0" lvl="0" marL="0" rtl="0" algn="l">
              <a:spcBef>
                <a:spcPts val="0"/>
              </a:spcBef>
              <a:spcAft>
                <a:spcPts val="0"/>
              </a:spcAft>
              <a:buClr>
                <a:schemeClr val="dk1"/>
              </a:buClr>
              <a:buSzPts val="1100"/>
              <a:buFont typeface="Arial"/>
              <a:buNone/>
            </a:pPr>
            <a:r>
              <a:rPr b="1" lang="es" sz="1200">
                <a:solidFill>
                  <a:schemeClr val="dk1"/>
                </a:solidFill>
                <a:latin typeface="Raleway"/>
                <a:ea typeface="Raleway"/>
                <a:cs typeface="Raleway"/>
                <a:sym typeface="Raleway"/>
              </a:rPr>
              <a:t>delayed decision, lack of documentation, lack of tech background</a:t>
            </a:r>
            <a:endParaRPr sz="7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994af6ce2f_0_7: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994af6ce2f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94315700bb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94315700b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Gris introduces Daniel...</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74c85a1a1b_0_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74c85a1a1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6b6ede9ad7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6b6ede9ad7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4200"/>
              <a:buNone/>
              <a:defRPr sz="4200">
                <a:solidFill>
                  <a:schemeClr val="dk2"/>
                </a:solidFill>
              </a:defRPr>
            </a:lvl1pPr>
            <a:lvl2pPr lvl="1" rtl="0">
              <a:spcBef>
                <a:spcPts val="0"/>
              </a:spcBef>
              <a:spcAft>
                <a:spcPts val="0"/>
              </a:spcAft>
              <a:buClr>
                <a:schemeClr val="dk2"/>
              </a:buClr>
              <a:buSzPts val="4200"/>
              <a:buNone/>
              <a:defRPr sz="4200">
                <a:solidFill>
                  <a:schemeClr val="dk2"/>
                </a:solidFill>
              </a:defRPr>
            </a:lvl2pPr>
            <a:lvl3pPr lvl="2" rtl="0">
              <a:spcBef>
                <a:spcPts val="0"/>
              </a:spcBef>
              <a:spcAft>
                <a:spcPts val="0"/>
              </a:spcAft>
              <a:buClr>
                <a:schemeClr val="dk2"/>
              </a:buClr>
              <a:buSzPts val="4200"/>
              <a:buNone/>
              <a:defRPr sz="4200">
                <a:solidFill>
                  <a:schemeClr val="dk2"/>
                </a:solidFill>
              </a:defRPr>
            </a:lvl3pPr>
            <a:lvl4pPr lvl="3" rtl="0">
              <a:spcBef>
                <a:spcPts val="0"/>
              </a:spcBef>
              <a:spcAft>
                <a:spcPts val="0"/>
              </a:spcAft>
              <a:buClr>
                <a:schemeClr val="dk2"/>
              </a:buClr>
              <a:buSzPts val="4200"/>
              <a:buNone/>
              <a:defRPr sz="4200">
                <a:solidFill>
                  <a:schemeClr val="dk2"/>
                </a:solidFill>
              </a:defRPr>
            </a:lvl4pPr>
            <a:lvl5pPr lvl="4" rtl="0">
              <a:spcBef>
                <a:spcPts val="0"/>
              </a:spcBef>
              <a:spcAft>
                <a:spcPts val="0"/>
              </a:spcAft>
              <a:buClr>
                <a:schemeClr val="dk2"/>
              </a:buClr>
              <a:buSzPts val="4200"/>
              <a:buNone/>
              <a:defRPr sz="4200">
                <a:solidFill>
                  <a:schemeClr val="dk2"/>
                </a:solidFill>
              </a:defRPr>
            </a:lvl5pPr>
            <a:lvl6pPr lvl="5" rtl="0">
              <a:spcBef>
                <a:spcPts val="0"/>
              </a:spcBef>
              <a:spcAft>
                <a:spcPts val="0"/>
              </a:spcAft>
              <a:buClr>
                <a:schemeClr val="dk2"/>
              </a:buClr>
              <a:buSzPts val="4200"/>
              <a:buNone/>
              <a:defRPr sz="4200">
                <a:solidFill>
                  <a:schemeClr val="dk2"/>
                </a:solidFill>
              </a:defRPr>
            </a:lvl6pPr>
            <a:lvl7pPr lvl="6" rtl="0">
              <a:spcBef>
                <a:spcPts val="0"/>
              </a:spcBef>
              <a:spcAft>
                <a:spcPts val="0"/>
              </a:spcAft>
              <a:buClr>
                <a:schemeClr val="dk2"/>
              </a:buClr>
              <a:buSzPts val="4200"/>
              <a:buNone/>
              <a:defRPr sz="4200">
                <a:solidFill>
                  <a:schemeClr val="dk2"/>
                </a:solidFill>
              </a:defRPr>
            </a:lvl7pPr>
            <a:lvl8pPr lvl="7" rtl="0">
              <a:spcBef>
                <a:spcPts val="0"/>
              </a:spcBef>
              <a:spcAft>
                <a:spcPts val="0"/>
              </a:spcAft>
              <a:buClr>
                <a:schemeClr val="dk2"/>
              </a:buClr>
              <a:buSzPts val="4200"/>
              <a:buNone/>
              <a:defRPr sz="4200">
                <a:solidFill>
                  <a:schemeClr val="dk2"/>
                </a:solidFill>
              </a:defRPr>
            </a:lvl8pPr>
            <a:lvl9pPr lvl="8" rtl="0">
              <a:spcBef>
                <a:spcPts val="0"/>
              </a:spcBef>
              <a:spcAft>
                <a:spcPts val="0"/>
              </a:spcAft>
              <a:buClr>
                <a:schemeClr val="dk2"/>
              </a:buClr>
              <a:buSzPts val="4200"/>
              <a:buNone/>
              <a:defRPr sz="4200">
                <a:solidFill>
                  <a:schemeClr val="dk2"/>
                </a:solidFill>
              </a:defRPr>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8000"/>
              <a:buNone/>
              <a:defRPr sz="8000">
                <a:solidFill>
                  <a:schemeClr val="lt1"/>
                </a:solidFill>
              </a:defRPr>
            </a:lvl1pPr>
            <a:lvl2pPr lvl="1" rtl="0">
              <a:spcBef>
                <a:spcPts val="0"/>
              </a:spcBef>
              <a:spcAft>
                <a:spcPts val="0"/>
              </a:spcAft>
              <a:buClr>
                <a:schemeClr val="lt1"/>
              </a:buClr>
              <a:buSzPts val="8000"/>
              <a:buNone/>
              <a:defRPr sz="8000">
                <a:solidFill>
                  <a:schemeClr val="lt1"/>
                </a:solidFill>
              </a:defRPr>
            </a:lvl2pPr>
            <a:lvl3pPr lvl="2" rtl="0">
              <a:spcBef>
                <a:spcPts val="0"/>
              </a:spcBef>
              <a:spcAft>
                <a:spcPts val="0"/>
              </a:spcAft>
              <a:buClr>
                <a:schemeClr val="lt1"/>
              </a:buClr>
              <a:buSzPts val="8000"/>
              <a:buNone/>
              <a:defRPr sz="8000">
                <a:solidFill>
                  <a:schemeClr val="lt1"/>
                </a:solidFill>
              </a:defRPr>
            </a:lvl3pPr>
            <a:lvl4pPr lvl="3" rtl="0">
              <a:spcBef>
                <a:spcPts val="0"/>
              </a:spcBef>
              <a:spcAft>
                <a:spcPts val="0"/>
              </a:spcAft>
              <a:buClr>
                <a:schemeClr val="lt1"/>
              </a:buClr>
              <a:buSzPts val="8000"/>
              <a:buNone/>
              <a:defRPr sz="8000">
                <a:solidFill>
                  <a:schemeClr val="lt1"/>
                </a:solidFill>
              </a:defRPr>
            </a:lvl4pPr>
            <a:lvl5pPr lvl="4" rtl="0">
              <a:spcBef>
                <a:spcPts val="0"/>
              </a:spcBef>
              <a:spcAft>
                <a:spcPts val="0"/>
              </a:spcAft>
              <a:buClr>
                <a:schemeClr val="lt1"/>
              </a:buClr>
              <a:buSzPts val="8000"/>
              <a:buNone/>
              <a:defRPr sz="8000">
                <a:solidFill>
                  <a:schemeClr val="lt1"/>
                </a:solidFill>
              </a:defRPr>
            </a:lvl5pPr>
            <a:lvl6pPr lvl="5" rtl="0">
              <a:spcBef>
                <a:spcPts val="0"/>
              </a:spcBef>
              <a:spcAft>
                <a:spcPts val="0"/>
              </a:spcAft>
              <a:buClr>
                <a:schemeClr val="lt1"/>
              </a:buClr>
              <a:buSzPts val="8000"/>
              <a:buNone/>
              <a:defRPr sz="8000">
                <a:solidFill>
                  <a:schemeClr val="lt1"/>
                </a:solidFill>
              </a:defRPr>
            </a:lvl6pPr>
            <a:lvl7pPr lvl="6" rtl="0">
              <a:spcBef>
                <a:spcPts val="0"/>
              </a:spcBef>
              <a:spcAft>
                <a:spcPts val="0"/>
              </a:spcAft>
              <a:buClr>
                <a:schemeClr val="lt1"/>
              </a:buClr>
              <a:buSzPts val="8000"/>
              <a:buNone/>
              <a:defRPr sz="8000">
                <a:solidFill>
                  <a:schemeClr val="lt1"/>
                </a:solidFill>
              </a:defRPr>
            </a:lvl7pPr>
            <a:lvl8pPr lvl="7" rtl="0">
              <a:spcBef>
                <a:spcPts val="0"/>
              </a:spcBef>
              <a:spcAft>
                <a:spcPts val="0"/>
              </a:spcAft>
              <a:buClr>
                <a:schemeClr val="lt1"/>
              </a:buClr>
              <a:buSzPts val="8000"/>
              <a:buNone/>
              <a:defRPr sz="8000">
                <a:solidFill>
                  <a:schemeClr val="lt1"/>
                </a:solidFill>
              </a:defRPr>
            </a:lvl8pPr>
            <a:lvl9pPr lvl="8" rtl="0">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Clr>
                <a:schemeClr val="lt1"/>
              </a:buClr>
              <a:buSzPts val="1300"/>
              <a:buChar char="●"/>
              <a:defRPr>
                <a:solidFill>
                  <a:schemeClr val="lt1"/>
                </a:solidFill>
              </a:defRPr>
            </a:lvl1pPr>
            <a:lvl2pPr indent="-298450" lvl="1" marL="914400" rtl="0">
              <a:spcBef>
                <a:spcPts val="1600"/>
              </a:spcBef>
              <a:spcAft>
                <a:spcPts val="0"/>
              </a:spcAft>
              <a:buClr>
                <a:schemeClr val="lt1"/>
              </a:buClr>
              <a:buSzPts val="1100"/>
              <a:buChar char="○"/>
              <a:defRPr>
                <a:solidFill>
                  <a:schemeClr val="lt1"/>
                </a:solidFill>
              </a:defRPr>
            </a:lvl2pPr>
            <a:lvl3pPr indent="-298450" lvl="2" marL="1371600" rtl="0">
              <a:spcBef>
                <a:spcPts val="1600"/>
              </a:spcBef>
              <a:spcAft>
                <a:spcPts val="0"/>
              </a:spcAft>
              <a:buClr>
                <a:schemeClr val="lt1"/>
              </a:buClr>
              <a:buSzPts val="1100"/>
              <a:buChar char="■"/>
              <a:defRPr>
                <a:solidFill>
                  <a:schemeClr val="lt1"/>
                </a:solidFill>
              </a:defRPr>
            </a:lvl3pPr>
            <a:lvl4pPr indent="-298450" lvl="3" marL="1828800" rtl="0">
              <a:spcBef>
                <a:spcPts val="1600"/>
              </a:spcBef>
              <a:spcAft>
                <a:spcPts val="0"/>
              </a:spcAft>
              <a:buClr>
                <a:schemeClr val="lt1"/>
              </a:buClr>
              <a:buSzPts val="1100"/>
              <a:buChar char="●"/>
              <a:defRPr>
                <a:solidFill>
                  <a:schemeClr val="lt1"/>
                </a:solidFill>
              </a:defRPr>
            </a:lvl4pPr>
            <a:lvl5pPr indent="-298450" lvl="4" marL="2286000" rtl="0">
              <a:spcBef>
                <a:spcPts val="1600"/>
              </a:spcBef>
              <a:spcAft>
                <a:spcPts val="0"/>
              </a:spcAft>
              <a:buClr>
                <a:schemeClr val="lt1"/>
              </a:buClr>
              <a:buSzPts val="1100"/>
              <a:buChar char="○"/>
              <a:defRPr>
                <a:solidFill>
                  <a:schemeClr val="lt1"/>
                </a:solidFill>
              </a:defRPr>
            </a:lvl5pPr>
            <a:lvl6pPr indent="-298450" lvl="5" marL="2743200" rtl="0">
              <a:spcBef>
                <a:spcPts val="1600"/>
              </a:spcBef>
              <a:spcAft>
                <a:spcPts val="0"/>
              </a:spcAft>
              <a:buClr>
                <a:schemeClr val="lt1"/>
              </a:buClr>
              <a:buSzPts val="1100"/>
              <a:buChar char="■"/>
              <a:defRPr>
                <a:solidFill>
                  <a:schemeClr val="lt1"/>
                </a:solidFill>
              </a:defRPr>
            </a:lvl6pPr>
            <a:lvl7pPr indent="-298450" lvl="6" marL="3200400" rtl="0">
              <a:spcBef>
                <a:spcPts val="1600"/>
              </a:spcBef>
              <a:spcAft>
                <a:spcPts val="0"/>
              </a:spcAft>
              <a:buClr>
                <a:schemeClr val="lt1"/>
              </a:buClr>
              <a:buSzPts val="1100"/>
              <a:buChar char="●"/>
              <a:defRPr>
                <a:solidFill>
                  <a:schemeClr val="lt1"/>
                </a:solidFill>
              </a:defRPr>
            </a:lvl7pPr>
            <a:lvl8pPr indent="-298450" lvl="7" marL="3657600" rtl="0">
              <a:spcBef>
                <a:spcPts val="1600"/>
              </a:spcBef>
              <a:spcAft>
                <a:spcPts val="0"/>
              </a:spcAft>
              <a:buClr>
                <a:schemeClr val="lt1"/>
              </a:buClr>
              <a:buSzPts val="1100"/>
              <a:buChar char="○"/>
              <a:defRPr>
                <a:solidFill>
                  <a:schemeClr val="lt1"/>
                </a:solidFill>
              </a:defRPr>
            </a:lvl8pPr>
            <a:lvl9pPr indent="-298450" lvl="8" marL="4114800" rtl="0">
              <a:spcBef>
                <a:spcPts val="1600"/>
              </a:spcBef>
              <a:spcAft>
                <a:spcPts val="160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Clr>
                <a:schemeClr val="dk2"/>
              </a:buClr>
              <a:buSzPts val="2600"/>
              <a:buNone/>
              <a:defRPr sz="2600">
                <a:solidFill>
                  <a:schemeClr val="dk2"/>
                </a:solidFill>
              </a:defRPr>
            </a:lvl2pPr>
            <a:lvl3pPr lvl="2" rtl="0">
              <a:spcBef>
                <a:spcPts val="0"/>
              </a:spcBef>
              <a:spcAft>
                <a:spcPts val="0"/>
              </a:spcAft>
              <a:buClr>
                <a:schemeClr val="dk2"/>
              </a:buClr>
              <a:buSzPts val="2600"/>
              <a:buNone/>
              <a:defRPr sz="2600">
                <a:solidFill>
                  <a:schemeClr val="dk2"/>
                </a:solidFill>
              </a:defRPr>
            </a:lvl3pPr>
            <a:lvl4pPr lvl="3" rtl="0">
              <a:spcBef>
                <a:spcPts val="0"/>
              </a:spcBef>
              <a:spcAft>
                <a:spcPts val="0"/>
              </a:spcAft>
              <a:buClr>
                <a:schemeClr val="dk2"/>
              </a:buClr>
              <a:buSzPts val="2600"/>
              <a:buNone/>
              <a:defRPr sz="2600">
                <a:solidFill>
                  <a:schemeClr val="dk2"/>
                </a:solidFill>
              </a:defRPr>
            </a:lvl4pPr>
            <a:lvl5pPr lvl="4" rtl="0">
              <a:spcBef>
                <a:spcPts val="0"/>
              </a:spcBef>
              <a:spcAft>
                <a:spcPts val="0"/>
              </a:spcAft>
              <a:buClr>
                <a:schemeClr val="dk2"/>
              </a:buClr>
              <a:buSzPts val="2600"/>
              <a:buNone/>
              <a:defRPr sz="2600">
                <a:solidFill>
                  <a:schemeClr val="dk2"/>
                </a:solidFill>
              </a:defRPr>
            </a:lvl5pPr>
            <a:lvl6pPr lvl="5" rtl="0">
              <a:spcBef>
                <a:spcPts val="0"/>
              </a:spcBef>
              <a:spcAft>
                <a:spcPts val="0"/>
              </a:spcAft>
              <a:buClr>
                <a:schemeClr val="dk2"/>
              </a:buClr>
              <a:buSzPts val="2600"/>
              <a:buNone/>
              <a:defRPr sz="2600">
                <a:solidFill>
                  <a:schemeClr val="dk2"/>
                </a:solidFill>
              </a:defRPr>
            </a:lvl6pPr>
            <a:lvl7pPr lvl="6" rtl="0">
              <a:spcBef>
                <a:spcPts val="0"/>
              </a:spcBef>
              <a:spcAft>
                <a:spcPts val="0"/>
              </a:spcAft>
              <a:buClr>
                <a:schemeClr val="dk2"/>
              </a:buClr>
              <a:buSzPts val="2600"/>
              <a:buNone/>
              <a:defRPr sz="2600">
                <a:solidFill>
                  <a:schemeClr val="dk2"/>
                </a:solidFill>
              </a:defRPr>
            </a:lvl7pPr>
            <a:lvl8pPr lvl="7" rtl="0">
              <a:spcBef>
                <a:spcPts val="0"/>
              </a:spcBef>
              <a:spcAft>
                <a:spcPts val="0"/>
              </a:spcAft>
              <a:buClr>
                <a:schemeClr val="dk2"/>
              </a:buClr>
              <a:buSzPts val="2600"/>
              <a:buNone/>
              <a:defRPr sz="2600">
                <a:solidFill>
                  <a:schemeClr val="dk2"/>
                </a:solidFill>
              </a:defRPr>
            </a:lvl8pPr>
            <a:lvl9pPr lvl="8" rtl="0">
              <a:spcBef>
                <a:spcPts val="0"/>
              </a:spcBef>
              <a:spcAft>
                <a:spcPts val="0"/>
              </a:spcAft>
              <a:buClr>
                <a:schemeClr val="dk2"/>
              </a:buClr>
              <a:buSzPts val="2600"/>
              <a:buNone/>
              <a:defRPr sz="2600">
                <a:solidFill>
                  <a:schemeClr val="dk2"/>
                </a:solidFill>
              </a:defRPr>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800"/>
              <a:buFont typeface="Raleway"/>
              <a:buNone/>
              <a:defRPr b="1" sz="2800">
                <a:latin typeface="Raleway"/>
                <a:ea typeface="Raleway"/>
                <a:cs typeface="Raleway"/>
                <a:sym typeface="Raleway"/>
              </a:defRPr>
            </a:lvl1pPr>
            <a:lvl2pPr lvl="1" rtl="0">
              <a:spcBef>
                <a:spcPts val="0"/>
              </a:spcBef>
              <a:spcAft>
                <a:spcPts val="0"/>
              </a:spcAft>
              <a:buSzPts val="2800"/>
              <a:buFont typeface="Raleway"/>
              <a:buNone/>
              <a:defRPr b="1" sz="2800">
                <a:latin typeface="Raleway"/>
                <a:ea typeface="Raleway"/>
                <a:cs typeface="Raleway"/>
                <a:sym typeface="Raleway"/>
              </a:defRPr>
            </a:lvl2pPr>
            <a:lvl3pPr lvl="2" rtl="0">
              <a:spcBef>
                <a:spcPts val="0"/>
              </a:spcBef>
              <a:spcAft>
                <a:spcPts val="0"/>
              </a:spcAft>
              <a:buSzPts val="2800"/>
              <a:buFont typeface="Raleway"/>
              <a:buNone/>
              <a:defRPr b="1" sz="2800">
                <a:latin typeface="Raleway"/>
                <a:ea typeface="Raleway"/>
                <a:cs typeface="Raleway"/>
                <a:sym typeface="Raleway"/>
              </a:defRPr>
            </a:lvl3pPr>
            <a:lvl4pPr lvl="3" rtl="0">
              <a:spcBef>
                <a:spcPts val="0"/>
              </a:spcBef>
              <a:spcAft>
                <a:spcPts val="0"/>
              </a:spcAft>
              <a:buSzPts val="2800"/>
              <a:buFont typeface="Raleway"/>
              <a:buNone/>
              <a:defRPr b="1" sz="2800">
                <a:latin typeface="Raleway"/>
                <a:ea typeface="Raleway"/>
                <a:cs typeface="Raleway"/>
                <a:sym typeface="Raleway"/>
              </a:defRPr>
            </a:lvl4pPr>
            <a:lvl5pPr lvl="4" rtl="0">
              <a:spcBef>
                <a:spcPts val="0"/>
              </a:spcBef>
              <a:spcAft>
                <a:spcPts val="0"/>
              </a:spcAft>
              <a:buSzPts val="2800"/>
              <a:buFont typeface="Raleway"/>
              <a:buNone/>
              <a:defRPr b="1" sz="2800">
                <a:latin typeface="Raleway"/>
                <a:ea typeface="Raleway"/>
                <a:cs typeface="Raleway"/>
                <a:sym typeface="Raleway"/>
              </a:defRPr>
            </a:lvl5pPr>
            <a:lvl6pPr lvl="5" rtl="0">
              <a:spcBef>
                <a:spcPts val="0"/>
              </a:spcBef>
              <a:spcAft>
                <a:spcPts val="0"/>
              </a:spcAft>
              <a:buSzPts val="2800"/>
              <a:buFont typeface="Raleway"/>
              <a:buNone/>
              <a:defRPr b="1" sz="2800">
                <a:latin typeface="Raleway"/>
                <a:ea typeface="Raleway"/>
                <a:cs typeface="Raleway"/>
                <a:sym typeface="Raleway"/>
              </a:defRPr>
            </a:lvl6pPr>
            <a:lvl7pPr lvl="6" rtl="0">
              <a:spcBef>
                <a:spcPts val="0"/>
              </a:spcBef>
              <a:spcAft>
                <a:spcPts val="0"/>
              </a:spcAft>
              <a:buSzPts val="2800"/>
              <a:buFont typeface="Raleway"/>
              <a:buNone/>
              <a:defRPr b="1" sz="2800">
                <a:latin typeface="Raleway"/>
                <a:ea typeface="Raleway"/>
                <a:cs typeface="Raleway"/>
                <a:sym typeface="Raleway"/>
              </a:defRPr>
            </a:lvl7pPr>
            <a:lvl8pPr lvl="7" rtl="0">
              <a:spcBef>
                <a:spcPts val="0"/>
              </a:spcBef>
              <a:spcAft>
                <a:spcPts val="0"/>
              </a:spcAft>
              <a:buSzPts val="2800"/>
              <a:buFont typeface="Raleway"/>
              <a:buNone/>
              <a:defRPr b="1" sz="2800">
                <a:latin typeface="Raleway"/>
                <a:ea typeface="Raleway"/>
                <a:cs typeface="Raleway"/>
                <a:sym typeface="Raleway"/>
              </a:defRPr>
            </a:lvl8pPr>
            <a:lvl9pPr lvl="8" rtl="0">
              <a:spcBef>
                <a:spcPts val="0"/>
              </a:spcBef>
              <a:spcAft>
                <a:spcPts val="0"/>
              </a:spcAft>
              <a:buSzPts val="2800"/>
              <a:buFont typeface="Raleway"/>
              <a:buNone/>
              <a:defRPr b="1" sz="2800">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11150" lvl="0" marL="457200" rtl="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rtl="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rtl="0">
              <a:lnSpc>
                <a:spcPct val="115000"/>
              </a:lnSpc>
              <a:spcBef>
                <a:spcPts val="1600"/>
              </a:spcBef>
              <a:spcAft>
                <a:spcPts val="160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accent1"/>
                </a:solidFill>
                <a:latin typeface="Lato"/>
                <a:ea typeface="Lato"/>
                <a:cs typeface="Lato"/>
                <a:sym typeface="Lato"/>
              </a:defRPr>
            </a:lvl1pPr>
            <a:lvl2pPr lvl="1" rtl="0" algn="r">
              <a:buNone/>
              <a:defRPr sz="1000">
                <a:solidFill>
                  <a:schemeClr val="accent1"/>
                </a:solidFill>
                <a:latin typeface="Lato"/>
                <a:ea typeface="Lato"/>
                <a:cs typeface="Lato"/>
                <a:sym typeface="Lato"/>
              </a:defRPr>
            </a:lvl2pPr>
            <a:lvl3pPr lvl="2" rtl="0" algn="r">
              <a:buNone/>
              <a:defRPr sz="1000">
                <a:solidFill>
                  <a:schemeClr val="accent1"/>
                </a:solidFill>
                <a:latin typeface="Lato"/>
                <a:ea typeface="Lato"/>
                <a:cs typeface="Lato"/>
                <a:sym typeface="Lato"/>
              </a:defRPr>
            </a:lvl3pPr>
            <a:lvl4pPr lvl="3" rtl="0" algn="r">
              <a:buNone/>
              <a:defRPr sz="1000">
                <a:solidFill>
                  <a:schemeClr val="accent1"/>
                </a:solidFill>
                <a:latin typeface="Lato"/>
                <a:ea typeface="Lato"/>
                <a:cs typeface="Lato"/>
                <a:sym typeface="Lato"/>
              </a:defRPr>
            </a:lvl4pPr>
            <a:lvl5pPr lvl="4" rtl="0" algn="r">
              <a:buNone/>
              <a:defRPr sz="1000">
                <a:solidFill>
                  <a:schemeClr val="accent1"/>
                </a:solidFill>
                <a:latin typeface="Lato"/>
                <a:ea typeface="Lato"/>
                <a:cs typeface="Lato"/>
                <a:sym typeface="Lato"/>
              </a:defRPr>
            </a:lvl5pPr>
            <a:lvl6pPr lvl="5" rtl="0" algn="r">
              <a:buNone/>
              <a:defRPr sz="1000">
                <a:solidFill>
                  <a:schemeClr val="accent1"/>
                </a:solidFill>
                <a:latin typeface="Lato"/>
                <a:ea typeface="Lato"/>
                <a:cs typeface="Lato"/>
                <a:sym typeface="Lato"/>
              </a:defRPr>
            </a:lvl6pPr>
            <a:lvl7pPr lvl="6" rtl="0" algn="r">
              <a:buNone/>
              <a:defRPr sz="1000">
                <a:solidFill>
                  <a:schemeClr val="accent1"/>
                </a:solidFill>
                <a:latin typeface="Lato"/>
                <a:ea typeface="Lato"/>
                <a:cs typeface="Lato"/>
                <a:sym typeface="Lato"/>
              </a:defRPr>
            </a:lvl7pPr>
            <a:lvl8pPr lvl="7" rtl="0" algn="r">
              <a:buNone/>
              <a:defRPr sz="1000">
                <a:solidFill>
                  <a:schemeClr val="accent1"/>
                </a:solidFill>
                <a:latin typeface="Lato"/>
                <a:ea typeface="Lato"/>
                <a:cs typeface="Lato"/>
                <a:sym typeface="Lato"/>
              </a:defRPr>
            </a:lvl8pPr>
            <a:lvl9pPr lvl="8" rtl="0"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hyperlink" Target="https://cwiki.apache.org/confluence/display/EDI/2019-11-13+Meeting+notes+survey" TargetMode="Externa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6.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2.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7.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15.png"/><Relationship Id="rId4" Type="http://schemas.openxmlformats.org/officeDocument/2006/relationships/image" Target="../media/image11.png"/><Relationship Id="rId5" Type="http://schemas.openxmlformats.org/officeDocument/2006/relationships/image" Target="../media/image10.png"/><Relationship Id="rId6" Type="http://schemas.openxmlformats.org/officeDocument/2006/relationships/image" Target="../media/image14.png"/><Relationship Id="rId7" Type="http://schemas.openxmlformats.org/officeDocument/2006/relationships/image" Target="../media/image1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18.png"/><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19.pn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19.png"/><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2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 Id="rId3" Type="http://schemas.openxmlformats.org/officeDocument/2006/relationships/image" Target="../media/image2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 Id="rId3" Type="http://schemas.openxmlformats.org/officeDocument/2006/relationships/image" Target="../media/image2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 Id="rId3" Type="http://schemas.openxmlformats.org/officeDocument/2006/relationships/image" Target="../media/image2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7.xml"/><Relationship Id="rId3" Type="http://schemas.openxmlformats.org/officeDocument/2006/relationships/image" Target="../media/image2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2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s://cwiki.apache.org/confluence/pages/viewpage.action?pageId=158869274" TargetMode="Externa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3"/>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3900"/>
              <a:t>The State of D&amp;I at the ASF</a:t>
            </a:r>
            <a:endParaRPr sz="3800"/>
          </a:p>
        </p:txBody>
      </p:sp>
      <p:sp>
        <p:nvSpPr>
          <p:cNvPr id="87" name="Google Shape;87;p13"/>
          <p:cNvSpPr txBox="1"/>
          <p:nvPr>
            <p:ph idx="1" type="subTitle"/>
          </p:nvPr>
        </p:nvSpPr>
        <p:spPr>
          <a:xfrm>
            <a:off x="729627" y="3172900"/>
            <a:ext cx="7688100" cy="54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by Bitergia Analytics &amp; The Apache Software Foundation</a:t>
            </a:r>
            <a:endParaRPr/>
          </a:p>
        </p:txBody>
      </p:sp>
      <p:sp>
        <p:nvSpPr>
          <p:cNvPr id="88" name="Google Shape;88;p13"/>
          <p:cNvSpPr txBox="1"/>
          <p:nvPr>
            <p:ph idx="1" type="subTitle"/>
          </p:nvPr>
        </p:nvSpPr>
        <p:spPr>
          <a:xfrm>
            <a:off x="729627" y="4239700"/>
            <a:ext cx="7688100" cy="5412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s"/>
              <a:t>ApacheCon, 2020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2"/>
          <p:cNvSpPr txBox="1"/>
          <p:nvPr/>
        </p:nvSpPr>
        <p:spPr>
          <a:xfrm>
            <a:off x="6793537" y="60650"/>
            <a:ext cx="21627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Process</a:t>
            </a:r>
            <a:endParaRPr b="1">
              <a:latin typeface="Lato"/>
              <a:ea typeface="Lato"/>
              <a:cs typeface="Lato"/>
              <a:sym typeface="Lato"/>
            </a:endParaRPr>
          </a:p>
        </p:txBody>
      </p:sp>
      <p:sp>
        <p:nvSpPr>
          <p:cNvPr id="201" name="Google Shape;201;p22"/>
          <p:cNvSpPr txBox="1"/>
          <p:nvPr>
            <p:ph idx="1" type="body"/>
          </p:nvPr>
        </p:nvSpPr>
        <p:spPr>
          <a:xfrm>
            <a:off x="729325" y="1461325"/>
            <a:ext cx="3774300" cy="29217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s" sz="1800">
                <a:solidFill>
                  <a:srgbClr val="000000"/>
                </a:solidFill>
                <a:latin typeface="Arial"/>
                <a:ea typeface="Arial"/>
                <a:cs typeface="Arial"/>
                <a:sym typeface="Arial"/>
              </a:rPr>
              <a:t>Process</a:t>
            </a:r>
            <a:endParaRPr b="1" sz="18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lang="es" sz="1100">
                <a:solidFill>
                  <a:srgbClr val="000000"/>
                </a:solidFill>
                <a:latin typeface="Arial"/>
                <a:ea typeface="Arial"/>
                <a:cs typeface="Arial"/>
                <a:sym typeface="Arial"/>
              </a:rPr>
              <a:t>2 Internal iteration followed by feedback process. Meeting notes available</a:t>
            </a:r>
            <a:r>
              <a:rPr b="1" lang="es" sz="1100">
                <a:solidFill>
                  <a:srgbClr val="000000"/>
                </a:solidFill>
                <a:latin typeface="Arial"/>
                <a:ea typeface="Arial"/>
                <a:cs typeface="Arial"/>
                <a:sym typeface="Arial"/>
              </a:rPr>
              <a:t>*</a:t>
            </a:r>
            <a:r>
              <a:rPr lang="e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lang="es" sz="1100">
                <a:solidFill>
                  <a:srgbClr val="000000"/>
                </a:solidFill>
                <a:latin typeface="Arial"/>
                <a:ea typeface="Arial"/>
                <a:cs typeface="Arial"/>
                <a:sym typeface="Arial"/>
              </a:rPr>
              <a:t>Public feedback and discussions followed using Google Docs.</a:t>
            </a:r>
            <a:endParaRPr sz="1100">
              <a:solidFill>
                <a:srgbClr val="000000"/>
              </a:solidFill>
              <a:latin typeface="Arial"/>
              <a:ea typeface="Arial"/>
              <a:cs typeface="Arial"/>
              <a:sym typeface="Arial"/>
            </a:endParaRPr>
          </a:p>
          <a:p>
            <a:pPr indent="-298450" lvl="1" marL="914400" rtl="0" algn="l">
              <a:spcBef>
                <a:spcPts val="0"/>
              </a:spcBef>
              <a:spcAft>
                <a:spcPts val="0"/>
              </a:spcAft>
              <a:buClr>
                <a:srgbClr val="000000"/>
              </a:buClr>
              <a:buSzPts val="1100"/>
              <a:buFont typeface="Arial"/>
              <a:buChar char="○"/>
            </a:pPr>
            <a:r>
              <a:rPr lang="es">
                <a:solidFill>
                  <a:srgbClr val="000000"/>
                </a:solidFill>
                <a:latin typeface="Arial"/>
                <a:ea typeface="Arial"/>
                <a:cs typeface="Arial"/>
                <a:sym typeface="Arial"/>
              </a:rPr>
              <a:t>Comments were left “unresolved” to leave communication trace</a:t>
            </a:r>
            <a:endParaRPr sz="1100">
              <a:solidFill>
                <a:srgbClr val="000000"/>
              </a:solidFill>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lang="es" sz="1100">
                <a:solidFill>
                  <a:srgbClr val="000000"/>
                </a:solidFill>
                <a:latin typeface="Arial"/>
                <a:ea typeface="Arial"/>
                <a:cs typeface="Arial"/>
                <a:sym typeface="Arial"/>
              </a:rPr>
              <a:t>Voting and veto process followed as usual at the ASF under the Equity, Diversity, and Inclusion PMC.</a:t>
            </a:r>
            <a:endParaRPr sz="1100">
              <a:solidFill>
                <a:srgbClr val="000000"/>
              </a:solidFill>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lang="es" sz="1100">
                <a:solidFill>
                  <a:srgbClr val="000000"/>
                </a:solidFill>
                <a:latin typeface="Arial"/>
                <a:ea typeface="Arial"/>
                <a:cs typeface="Arial"/>
                <a:sym typeface="Arial"/>
              </a:rPr>
              <a:t>Reproducibility: </a:t>
            </a:r>
            <a:r>
              <a:rPr lang="es" sz="1100">
                <a:solidFill>
                  <a:srgbClr val="000000"/>
                </a:solidFill>
                <a:latin typeface="Arial"/>
                <a:ea typeface="Arial"/>
                <a:cs typeface="Arial"/>
                <a:sym typeface="Arial"/>
              </a:rPr>
              <a:t>Survey methodology and questions published in the D&amp;I wiki**</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p:txBody>
      </p:sp>
      <p:sp>
        <p:nvSpPr>
          <p:cNvPr id="202" name="Google Shape;202;p22"/>
          <p:cNvSpPr txBox="1"/>
          <p:nvPr>
            <p:ph idx="1" type="body"/>
          </p:nvPr>
        </p:nvSpPr>
        <p:spPr>
          <a:xfrm>
            <a:off x="203625" y="4538275"/>
            <a:ext cx="5462700" cy="589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s" sz="900">
                <a:solidFill>
                  <a:srgbClr val="000000"/>
                </a:solidFill>
                <a:latin typeface="Arial"/>
                <a:ea typeface="Arial"/>
                <a:cs typeface="Arial"/>
                <a:sym typeface="Arial"/>
              </a:rPr>
              <a:t>*</a:t>
            </a:r>
            <a:r>
              <a:rPr b="1" lang="es" sz="900">
                <a:solidFill>
                  <a:srgbClr val="000000"/>
                </a:solidFill>
                <a:latin typeface="Arial"/>
                <a:ea typeface="Arial"/>
                <a:cs typeface="Arial"/>
                <a:sym typeface="Arial"/>
              </a:rPr>
              <a:t> </a:t>
            </a:r>
            <a:r>
              <a:rPr lang="es" sz="900">
                <a:solidFill>
                  <a:srgbClr val="000000"/>
                </a:solidFill>
                <a:latin typeface="Arial"/>
                <a:ea typeface="Arial"/>
                <a:cs typeface="Arial"/>
                <a:sym typeface="Arial"/>
              </a:rPr>
              <a:t>E.g., </a:t>
            </a:r>
            <a:r>
              <a:rPr lang="es" sz="900" u="sng">
                <a:solidFill>
                  <a:schemeClr val="hlink"/>
                </a:solidFill>
                <a:latin typeface="Arial"/>
                <a:ea typeface="Arial"/>
                <a:cs typeface="Arial"/>
                <a:sym typeface="Arial"/>
                <a:hlinkClick r:id="rId3"/>
              </a:rPr>
              <a:t>https://cwiki.apache.org/confluence/display/EDI/2019-11-13+Meeting+notes+survey</a:t>
            </a:r>
            <a:endParaRPr sz="900">
              <a:solidFill>
                <a:srgbClr val="000000"/>
              </a:solidFill>
              <a:latin typeface="Arial"/>
              <a:ea typeface="Arial"/>
              <a:cs typeface="Arial"/>
              <a:sym typeface="Arial"/>
            </a:endParaRPr>
          </a:p>
          <a:p>
            <a:pPr indent="0" lvl="0" marL="0" rtl="0" algn="l">
              <a:lnSpc>
                <a:spcPct val="100000"/>
              </a:lnSpc>
              <a:spcBef>
                <a:spcPts val="0"/>
              </a:spcBef>
              <a:spcAft>
                <a:spcPts val="0"/>
              </a:spcAft>
              <a:buNone/>
            </a:pPr>
            <a:r>
              <a:rPr b="1" lang="es" sz="900">
                <a:solidFill>
                  <a:srgbClr val="000000"/>
                </a:solidFill>
                <a:latin typeface="Arial"/>
                <a:ea typeface="Arial"/>
                <a:cs typeface="Arial"/>
                <a:sym typeface="Arial"/>
              </a:rPr>
              <a:t>**</a:t>
            </a:r>
            <a:r>
              <a:rPr lang="es" sz="900">
                <a:solidFill>
                  <a:srgbClr val="000000"/>
                </a:solidFill>
                <a:latin typeface="Arial"/>
                <a:ea typeface="Arial"/>
                <a:cs typeface="Arial"/>
                <a:sym typeface="Arial"/>
              </a:rPr>
              <a:t> E.</a:t>
            </a:r>
            <a:r>
              <a:rPr lang="es" sz="900" u="sng">
                <a:solidFill>
                  <a:schemeClr val="hlink"/>
                </a:solidFill>
                <a:latin typeface="Arial"/>
                <a:ea typeface="Arial"/>
                <a:cs typeface="Arial"/>
                <a:sym typeface="Arial"/>
              </a:rPr>
              <a:t>g., https://cwiki.apache.org/confluence/display/EDI</a:t>
            </a:r>
            <a:endParaRPr sz="900" u="sng">
              <a:solidFill>
                <a:schemeClr val="hlink"/>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rPr lang="es"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p:txBody>
      </p:sp>
      <p:pic>
        <p:nvPicPr>
          <p:cNvPr id="203" name="Google Shape;203;p22"/>
          <p:cNvPicPr preferRelativeResize="0"/>
          <p:nvPr/>
        </p:nvPicPr>
        <p:blipFill>
          <a:blip r:embed="rId4">
            <a:alphaModFix/>
          </a:blip>
          <a:stretch>
            <a:fillRect/>
          </a:stretch>
        </p:blipFill>
        <p:spPr>
          <a:xfrm>
            <a:off x="4656025" y="720650"/>
            <a:ext cx="4335575" cy="3368908"/>
          </a:xfrm>
          <a:prstGeom prst="rect">
            <a:avLst/>
          </a:prstGeom>
          <a:noFill/>
          <a:ln>
            <a:noFill/>
          </a:ln>
        </p:spPr>
      </p:pic>
      <p:sp>
        <p:nvSpPr>
          <p:cNvPr id="204" name="Google Shape;204;p22"/>
          <p:cNvSpPr txBox="1"/>
          <p:nvPr>
            <p:ph idx="1" type="body"/>
          </p:nvPr>
        </p:nvSpPr>
        <p:spPr>
          <a:xfrm>
            <a:off x="5742463" y="4155900"/>
            <a:ext cx="2162700" cy="35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900">
                <a:solidFill>
                  <a:srgbClr val="000000"/>
                </a:solidFill>
                <a:latin typeface="Arial"/>
                <a:ea typeface="Arial"/>
                <a:cs typeface="Arial"/>
                <a:sym typeface="Arial"/>
              </a:rPr>
              <a:t>Referenced Google Docs Activity</a:t>
            </a:r>
            <a:endParaRPr b="1" sz="900">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23"/>
          <p:cNvSpPr txBox="1"/>
          <p:nvPr/>
        </p:nvSpPr>
        <p:spPr>
          <a:xfrm>
            <a:off x="5824244" y="60650"/>
            <a:ext cx="31320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Overview of Data Collected</a:t>
            </a:r>
            <a:endParaRPr b="1">
              <a:latin typeface="Lato"/>
              <a:ea typeface="Lato"/>
              <a:cs typeface="Lato"/>
              <a:sym typeface="Lato"/>
            </a:endParaRPr>
          </a:p>
        </p:txBody>
      </p:sp>
      <p:sp>
        <p:nvSpPr>
          <p:cNvPr id="210" name="Google Shape;210;p23"/>
          <p:cNvSpPr txBox="1"/>
          <p:nvPr/>
        </p:nvSpPr>
        <p:spPr>
          <a:xfrm>
            <a:off x="1577775" y="1847425"/>
            <a:ext cx="2057400" cy="1996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4800">
                <a:latin typeface="Raleway"/>
                <a:ea typeface="Raleway"/>
                <a:cs typeface="Raleway"/>
                <a:sym typeface="Raleway"/>
              </a:rPr>
              <a:t>624</a:t>
            </a:r>
            <a:endParaRPr b="1" sz="4800">
              <a:latin typeface="Raleway"/>
              <a:ea typeface="Raleway"/>
              <a:cs typeface="Raleway"/>
              <a:sym typeface="Raleway"/>
            </a:endParaRPr>
          </a:p>
          <a:p>
            <a:pPr indent="0" lvl="0" marL="0" rtl="0" algn="ctr">
              <a:spcBef>
                <a:spcPts val="0"/>
              </a:spcBef>
              <a:spcAft>
                <a:spcPts val="0"/>
              </a:spcAft>
              <a:buNone/>
            </a:pPr>
            <a:r>
              <a:rPr b="1" lang="es" sz="1800">
                <a:latin typeface="Raleway"/>
                <a:ea typeface="Raleway"/>
                <a:cs typeface="Raleway"/>
                <a:sym typeface="Raleway"/>
              </a:rPr>
              <a:t>Total Responses</a:t>
            </a:r>
            <a:endParaRPr b="1" sz="1800">
              <a:latin typeface="Raleway"/>
              <a:ea typeface="Raleway"/>
              <a:cs typeface="Raleway"/>
              <a:sym typeface="Raleway"/>
            </a:endParaRPr>
          </a:p>
        </p:txBody>
      </p:sp>
      <p:sp>
        <p:nvSpPr>
          <p:cNvPr id="211" name="Google Shape;211;p23"/>
          <p:cNvSpPr txBox="1"/>
          <p:nvPr/>
        </p:nvSpPr>
        <p:spPr>
          <a:xfrm>
            <a:off x="5300800" y="1847425"/>
            <a:ext cx="2057400" cy="1996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4800">
                <a:latin typeface="Raleway"/>
                <a:ea typeface="Raleway"/>
                <a:cs typeface="Raleway"/>
                <a:sym typeface="Raleway"/>
              </a:rPr>
              <a:t>8.9%</a:t>
            </a:r>
            <a:br>
              <a:rPr b="1" lang="es" sz="1800">
                <a:latin typeface="Raleway"/>
                <a:ea typeface="Raleway"/>
                <a:cs typeface="Raleway"/>
                <a:sym typeface="Raleway"/>
              </a:rPr>
            </a:br>
            <a:r>
              <a:rPr b="1" lang="es" sz="1800">
                <a:latin typeface="Raleway"/>
                <a:ea typeface="Raleway"/>
                <a:cs typeface="Raleway"/>
                <a:sym typeface="Raleway"/>
              </a:rPr>
              <a:t>Response </a:t>
            </a:r>
            <a:r>
              <a:rPr b="1" lang="es" sz="1800">
                <a:latin typeface="Raleway"/>
                <a:ea typeface="Raleway"/>
                <a:cs typeface="Raleway"/>
                <a:sym typeface="Raleway"/>
              </a:rPr>
              <a:t>Rate*</a:t>
            </a:r>
            <a:endParaRPr b="1" sz="1800">
              <a:latin typeface="Raleway"/>
              <a:ea typeface="Raleway"/>
              <a:cs typeface="Raleway"/>
              <a:sym typeface="Raleway"/>
            </a:endParaRPr>
          </a:p>
        </p:txBody>
      </p:sp>
      <p:sp>
        <p:nvSpPr>
          <p:cNvPr id="212" name="Google Shape;212;p23"/>
          <p:cNvSpPr/>
          <p:nvPr/>
        </p:nvSpPr>
        <p:spPr>
          <a:xfrm>
            <a:off x="1415625" y="1847425"/>
            <a:ext cx="2381700" cy="19968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aleway"/>
              <a:ea typeface="Raleway"/>
              <a:cs typeface="Raleway"/>
              <a:sym typeface="Raleway"/>
            </a:endParaRPr>
          </a:p>
        </p:txBody>
      </p:sp>
      <p:sp>
        <p:nvSpPr>
          <p:cNvPr id="213" name="Google Shape;213;p23"/>
          <p:cNvSpPr txBox="1"/>
          <p:nvPr/>
        </p:nvSpPr>
        <p:spPr>
          <a:xfrm>
            <a:off x="453850" y="4592425"/>
            <a:ext cx="6224100" cy="40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s" sz="1200">
                <a:latin typeface="Lato"/>
                <a:ea typeface="Lato"/>
                <a:cs typeface="Lato"/>
                <a:sym typeface="Lato"/>
              </a:rPr>
              <a:t>* Based on a considered total community size of 7,010</a:t>
            </a:r>
            <a:endParaRPr i="1" sz="1200">
              <a:latin typeface="Lato"/>
              <a:ea typeface="Lato"/>
              <a:cs typeface="Lato"/>
              <a:sym typeface="Lato"/>
            </a:endParaRPr>
          </a:p>
        </p:txBody>
      </p:sp>
      <p:sp>
        <p:nvSpPr>
          <p:cNvPr id="214" name="Google Shape;214;p23"/>
          <p:cNvSpPr/>
          <p:nvPr/>
        </p:nvSpPr>
        <p:spPr>
          <a:xfrm>
            <a:off x="5138650" y="1847425"/>
            <a:ext cx="2381700" cy="19968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aleway"/>
              <a:ea typeface="Raleway"/>
              <a:cs typeface="Raleway"/>
              <a:sym typeface="Raleway"/>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24"/>
          <p:cNvSpPr txBox="1"/>
          <p:nvPr>
            <p:ph type="title"/>
          </p:nvPr>
        </p:nvSpPr>
        <p:spPr>
          <a:xfrm>
            <a:off x="733648" y="359300"/>
            <a:ext cx="7612500" cy="101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Survey Analysis Dimensions</a:t>
            </a:r>
            <a:endParaRPr/>
          </a:p>
        </p:txBody>
      </p:sp>
      <p:sp>
        <p:nvSpPr>
          <p:cNvPr id="220" name="Google Shape;220;p24"/>
          <p:cNvSpPr txBox="1"/>
          <p:nvPr/>
        </p:nvSpPr>
        <p:spPr>
          <a:xfrm>
            <a:off x="733650" y="1328400"/>
            <a:ext cx="7740300" cy="342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800">
                <a:solidFill>
                  <a:srgbClr val="FFFFFF"/>
                </a:solidFill>
              </a:rPr>
              <a:t>Demographics:</a:t>
            </a:r>
            <a:endParaRPr sz="1800">
              <a:solidFill>
                <a:srgbClr val="FFFFFF"/>
              </a:solidFill>
            </a:endParaRPr>
          </a:p>
          <a:p>
            <a:pPr indent="-342900" lvl="0" marL="457200" rtl="0" algn="l">
              <a:spcBef>
                <a:spcPts val="0"/>
              </a:spcBef>
              <a:spcAft>
                <a:spcPts val="0"/>
              </a:spcAft>
              <a:buClr>
                <a:srgbClr val="FFFFFF"/>
              </a:buClr>
              <a:buSzPts val="1800"/>
              <a:buChar char="●"/>
            </a:pPr>
            <a:r>
              <a:rPr lang="es" sz="1800">
                <a:solidFill>
                  <a:srgbClr val="FFFFFF"/>
                </a:solidFill>
              </a:rPr>
              <a:t>Age, Gender, English fluency, Background culture</a:t>
            </a:r>
            <a:endParaRPr sz="1800">
              <a:solidFill>
                <a:srgbClr val="FFFFFF"/>
              </a:solidFill>
            </a:endParaRPr>
          </a:p>
          <a:p>
            <a:pPr indent="0" lvl="0" marL="0" rtl="0" algn="l">
              <a:spcBef>
                <a:spcPts val="0"/>
              </a:spcBef>
              <a:spcAft>
                <a:spcPts val="0"/>
              </a:spcAft>
              <a:buNone/>
            </a:pPr>
            <a:r>
              <a:t/>
            </a:r>
            <a:endParaRPr sz="1800">
              <a:solidFill>
                <a:srgbClr val="FFFFFF"/>
              </a:solidFill>
            </a:endParaRPr>
          </a:p>
          <a:p>
            <a:pPr indent="0" lvl="0" marL="0" rtl="0" algn="l">
              <a:spcBef>
                <a:spcPts val="0"/>
              </a:spcBef>
              <a:spcAft>
                <a:spcPts val="0"/>
              </a:spcAft>
              <a:buNone/>
            </a:pPr>
            <a:r>
              <a:rPr lang="es" sz="1800">
                <a:solidFill>
                  <a:srgbClr val="FFFFFF"/>
                </a:solidFill>
              </a:rPr>
              <a:t>Socio-economic aspects: </a:t>
            </a:r>
            <a:endParaRPr sz="1800">
              <a:solidFill>
                <a:srgbClr val="FFFFFF"/>
              </a:solidFill>
            </a:endParaRPr>
          </a:p>
          <a:p>
            <a:pPr indent="-342900" lvl="0" marL="457200" rtl="0" algn="l">
              <a:spcBef>
                <a:spcPts val="0"/>
              </a:spcBef>
              <a:spcAft>
                <a:spcPts val="0"/>
              </a:spcAft>
              <a:buClr>
                <a:srgbClr val="FFFFFF"/>
              </a:buClr>
              <a:buSzPts val="1800"/>
              <a:buChar char="●"/>
            </a:pPr>
            <a:r>
              <a:rPr lang="es" sz="1800">
                <a:solidFill>
                  <a:srgbClr val="FFFFFF"/>
                </a:solidFill>
              </a:rPr>
              <a:t>Education, Compensation, Time to volunteer</a:t>
            </a:r>
            <a:endParaRPr sz="1800">
              <a:solidFill>
                <a:srgbClr val="FFFFFF"/>
              </a:solidFill>
            </a:endParaRPr>
          </a:p>
          <a:p>
            <a:pPr indent="0" lvl="0" marL="0" rtl="0" algn="l">
              <a:spcBef>
                <a:spcPts val="0"/>
              </a:spcBef>
              <a:spcAft>
                <a:spcPts val="0"/>
              </a:spcAft>
              <a:buNone/>
            </a:pPr>
            <a:r>
              <a:t/>
            </a:r>
            <a:endParaRPr sz="1800">
              <a:solidFill>
                <a:srgbClr val="FFFFFF"/>
              </a:solidFill>
            </a:endParaRPr>
          </a:p>
          <a:p>
            <a:pPr indent="0" lvl="0" marL="0" rtl="0" algn="l">
              <a:spcBef>
                <a:spcPts val="0"/>
              </a:spcBef>
              <a:spcAft>
                <a:spcPts val="0"/>
              </a:spcAft>
              <a:buNone/>
            </a:pPr>
            <a:r>
              <a:rPr lang="es" sz="1800">
                <a:solidFill>
                  <a:srgbClr val="FFFFFF"/>
                </a:solidFill>
              </a:rPr>
              <a:t>Experiences in the ASF: </a:t>
            </a:r>
            <a:endParaRPr sz="1800">
              <a:solidFill>
                <a:srgbClr val="FFFFFF"/>
              </a:solidFill>
            </a:endParaRPr>
          </a:p>
          <a:p>
            <a:pPr indent="-342900" lvl="0" marL="457200" rtl="0" algn="l">
              <a:spcBef>
                <a:spcPts val="0"/>
              </a:spcBef>
              <a:spcAft>
                <a:spcPts val="0"/>
              </a:spcAft>
              <a:buClr>
                <a:srgbClr val="FFFFFF"/>
              </a:buClr>
              <a:buSzPts val="1800"/>
              <a:buChar char="●"/>
            </a:pPr>
            <a:r>
              <a:rPr lang="es" sz="1800">
                <a:solidFill>
                  <a:srgbClr val="FFFFFF"/>
                </a:solidFill>
              </a:rPr>
              <a:t>Tenure, mentorship, challenges</a:t>
            </a:r>
            <a:endParaRPr sz="1800">
              <a:solidFill>
                <a:srgbClr val="FFFFFF"/>
              </a:solidFill>
            </a:endParaRPr>
          </a:p>
          <a:p>
            <a:pPr indent="0" lvl="0" marL="0" rtl="0" algn="l">
              <a:lnSpc>
                <a:spcPct val="115000"/>
              </a:lnSpc>
              <a:spcBef>
                <a:spcPts val="0"/>
              </a:spcBef>
              <a:spcAft>
                <a:spcPts val="0"/>
              </a:spcAft>
              <a:buNone/>
            </a:pPr>
            <a:r>
              <a:t/>
            </a:r>
            <a:endParaRPr sz="1100">
              <a:solidFill>
                <a:srgbClr val="FFFFF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pic>
        <p:nvPicPr>
          <p:cNvPr id="225" name="Google Shape;225;p25"/>
          <p:cNvPicPr preferRelativeResize="0"/>
          <p:nvPr/>
        </p:nvPicPr>
        <p:blipFill rotWithShape="1">
          <a:blip r:embed="rId3">
            <a:alphaModFix/>
          </a:blip>
          <a:srcRect b="0" l="7783" r="0" t="0"/>
          <a:stretch/>
        </p:blipFill>
        <p:spPr>
          <a:xfrm>
            <a:off x="150" y="0"/>
            <a:ext cx="9144000" cy="5143500"/>
          </a:xfrm>
          <a:prstGeom prst="rect">
            <a:avLst/>
          </a:prstGeom>
          <a:noFill/>
          <a:ln>
            <a:noFill/>
          </a:ln>
        </p:spPr>
      </p:pic>
      <p:sp>
        <p:nvSpPr>
          <p:cNvPr id="226" name="Google Shape;226;p25"/>
          <p:cNvSpPr txBox="1"/>
          <p:nvPr>
            <p:ph type="title"/>
          </p:nvPr>
        </p:nvSpPr>
        <p:spPr>
          <a:xfrm>
            <a:off x="729450" y="864300"/>
            <a:ext cx="7021200" cy="29850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4800"/>
              <a:t>Survey Results</a:t>
            </a:r>
            <a:r>
              <a:rPr lang="es" sz="4800"/>
              <a:t> </a:t>
            </a:r>
            <a:endParaRPr sz="48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26"/>
          <p:cNvSpPr txBox="1"/>
          <p:nvPr>
            <p:ph type="title"/>
          </p:nvPr>
        </p:nvSpPr>
        <p:spPr>
          <a:xfrm>
            <a:off x="733648" y="359300"/>
            <a:ext cx="7207500" cy="101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Average ASF contributor </a:t>
            </a:r>
            <a:endParaRPr/>
          </a:p>
        </p:txBody>
      </p:sp>
      <p:pic>
        <p:nvPicPr>
          <p:cNvPr id="232" name="Google Shape;232;p26"/>
          <p:cNvPicPr preferRelativeResize="0"/>
          <p:nvPr/>
        </p:nvPicPr>
        <p:blipFill>
          <a:blip r:embed="rId3">
            <a:alphaModFix/>
          </a:blip>
          <a:stretch>
            <a:fillRect/>
          </a:stretch>
        </p:blipFill>
        <p:spPr>
          <a:xfrm>
            <a:off x="152400" y="1600700"/>
            <a:ext cx="2450094" cy="3466603"/>
          </a:xfrm>
          <a:prstGeom prst="rect">
            <a:avLst/>
          </a:prstGeom>
          <a:noFill/>
          <a:ln>
            <a:noFill/>
          </a:ln>
        </p:spPr>
      </p:pic>
      <p:pic>
        <p:nvPicPr>
          <p:cNvPr id="233" name="Google Shape;233;p26"/>
          <p:cNvPicPr preferRelativeResize="0"/>
          <p:nvPr/>
        </p:nvPicPr>
        <p:blipFill>
          <a:blip r:embed="rId3">
            <a:alphaModFix/>
          </a:blip>
          <a:stretch>
            <a:fillRect/>
          </a:stretch>
        </p:blipFill>
        <p:spPr>
          <a:xfrm>
            <a:off x="3352800" y="1600700"/>
            <a:ext cx="2450094" cy="3466603"/>
          </a:xfrm>
          <a:prstGeom prst="rect">
            <a:avLst/>
          </a:prstGeom>
          <a:noFill/>
          <a:ln>
            <a:noFill/>
          </a:ln>
        </p:spPr>
      </p:pic>
      <p:pic>
        <p:nvPicPr>
          <p:cNvPr id="234" name="Google Shape;234;p26"/>
          <p:cNvPicPr preferRelativeResize="0"/>
          <p:nvPr/>
        </p:nvPicPr>
        <p:blipFill>
          <a:blip r:embed="rId3">
            <a:alphaModFix/>
          </a:blip>
          <a:stretch>
            <a:fillRect/>
          </a:stretch>
        </p:blipFill>
        <p:spPr>
          <a:xfrm>
            <a:off x="6553200" y="1600700"/>
            <a:ext cx="2450094" cy="3466603"/>
          </a:xfrm>
          <a:prstGeom prst="rect">
            <a:avLst/>
          </a:prstGeom>
          <a:noFill/>
          <a:ln>
            <a:noFill/>
          </a:ln>
        </p:spPr>
      </p:pic>
      <p:sp>
        <p:nvSpPr>
          <p:cNvPr id="235" name="Google Shape;235;p26"/>
          <p:cNvSpPr txBox="1"/>
          <p:nvPr/>
        </p:nvSpPr>
        <p:spPr>
          <a:xfrm>
            <a:off x="492325" y="1993675"/>
            <a:ext cx="1761900" cy="273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1600">
                <a:solidFill>
                  <a:srgbClr val="FFFFFF"/>
                </a:solidFill>
                <a:latin typeface="Lato"/>
                <a:ea typeface="Lato"/>
                <a:cs typeface="Lato"/>
                <a:sym typeface="Lato"/>
              </a:rPr>
              <a:t>40 Years old</a:t>
            </a:r>
            <a:endParaRPr b="1" sz="1600">
              <a:solidFill>
                <a:srgbClr val="FFFFFF"/>
              </a:solidFill>
              <a:latin typeface="Lato"/>
              <a:ea typeface="Lato"/>
              <a:cs typeface="Lato"/>
              <a:sym typeface="Lato"/>
            </a:endParaRPr>
          </a:p>
          <a:p>
            <a:pPr indent="0" lvl="0" marL="0" rtl="0" algn="ctr">
              <a:spcBef>
                <a:spcPts val="0"/>
              </a:spcBef>
              <a:spcAft>
                <a:spcPts val="0"/>
              </a:spcAft>
              <a:buNone/>
            </a:pPr>
            <a:r>
              <a:t/>
            </a:r>
            <a:endParaRPr b="1" sz="1600">
              <a:solidFill>
                <a:srgbClr val="FFFFFF"/>
              </a:solidFill>
              <a:latin typeface="Lato"/>
              <a:ea typeface="Lato"/>
              <a:cs typeface="Lato"/>
              <a:sym typeface="Lato"/>
            </a:endParaRPr>
          </a:p>
          <a:p>
            <a:pPr indent="0" lvl="0" marL="0" rtl="0" algn="ctr">
              <a:spcBef>
                <a:spcPts val="0"/>
              </a:spcBef>
              <a:spcAft>
                <a:spcPts val="0"/>
              </a:spcAft>
              <a:buNone/>
            </a:pPr>
            <a:r>
              <a:rPr b="1" lang="es" sz="1600">
                <a:solidFill>
                  <a:srgbClr val="FFFFFF"/>
                </a:solidFill>
                <a:latin typeface="Lato"/>
                <a:ea typeface="Lato"/>
                <a:cs typeface="Lato"/>
                <a:sym typeface="Lato"/>
              </a:rPr>
              <a:t>Man</a:t>
            </a:r>
            <a:endParaRPr b="1" sz="1600">
              <a:solidFill>
                <a:srgbClr val="FFFFFF"/>
              </a:solidFill>
              <a:latin typeface="Lato"/>
              <a:ea typeface="Lato"/>
              <a:cs typeface="Lato"/>
              <a:sym typeface="Lato"/>
            </a:endParaRPr>
          </a:p>
          <a:p>
            <a:pPr indent="0" lvl="0" marL="0" rtl="0" algn="ctr">
              <a:spcBef>
                <a:spcPts val="0"/>
              </a:spcBef>
              <a:spcAft>
                <a:spcPts val="0"/>
              </a:spcAft>
              <a:buNone/>
            </a:pPr>
            <a:r>
              <a:t/>
            </a:r>
            <a:endParaRPr b="1" sz="1600">
              <a:solidFill>
                <a:srgbClr val="FFFFFF"/>
              </a:solidFill>
              <a:latin typeface="Lato"/>
              <a:ea typeface="Lato"/>
              <a:cs typeface="Lato"/>
              <a:sym typeface="Lato"/>
            </a:endParaRPr>
          </a:p>
          <a:p>
            <a:pPr indent="0" lvl="0" marL="0" rtl="0" algn="ctr">
              <a:spcBef>
                <a:spcPts val="0"/>
              </a:spcBef>
              <a:spcAft>
                <a:spcPts val="0"/>
              </a:spcAft>
              <a:buNone/>
            </a:pPr>
            <a:r>
              <a:rPr b="1" lang="es" sz="1600">
                <a:solidFill>
                  <a:srgbClr val="FFFFFF"/>
                </a:solidFill>
                <a:latin typeface="Lato"/>
                <a:ea typeface="Lato"/>
                <a:cs typeface="Lato"/>
                <a:sym typeface="Lato"/>
              </a:rPr>
              <a:t>Confident in English</a:t>
            </a:r>
            <a:endParaRPr b="1" sz="1600">
              <a:solidFill>
                <a:srgbClr val="FFFFFF"/>
              </a:solidFill>
              <a:latin typeface="Lato"/>
              <a:ea typeface="Lato"/>
              <a:cs typeface="Lato"/>
              <a:sym typeface="Lato"/>
            </a:endParaRPr>
          </a:p>
          <a:p>
            <a:pPr indent="0" lvl="0" marL="0" rtl="0" algn="ctr">
              <a:spcBef>
                <a:spcPts val="0"/>
              </a:spcBef>
              <a:spcAft>
                <a:spcPts val="0"/>
              </a:spcAft>
              <a:buNone/>
            </a:pPr>
            <a:r>
              <a:t/>
            </a:r>
            <a:endParaRPr b="1" sz="1600">
              <a:solidFill>
                <a:srgbClr val="FFFFFF"/>
              </a:solidFill>
              <a:latin typeface="Lato"/>
              <a:ea typeface="Lato"/>
              <a:cs typeface="Lato"/>
              <a:sym typeface="Lato"/>
            </a:endParaRPr>
          </a:p>
          <a:p>
            <a:pPr indent="0" lvl="0" marL="0" rtl="0" algn="ctr">
              <a:spcBef>
                <a:spcPts val="0"/>
              </a:spcBef>
              <a:spcAft>
                <a:spcPts val="0"/>
              </a:spcAft>
              <a:buNone/>
            </a:pPr>
            <a:r>
              <a:rPr b="1" lang="es" sz="1600">
                <a:solidFill>
                  <a:srgbClr val="FFFFFF"/>
                </a:solidFill>
                <a:latin typeface="Lato"/>
                <a:ea typeface="Lato"/>
                <a:cs typeface="Lato"/>
                <a:sym typeface="Lato"/>
              </a:rPr>
              <a:t>Born/lives  in the USA</a:t>
            </a:r>
            <a:endParaRPr b="1" sz="1600">
              <a:solidFill>
                <a:srgbClr val="FFFFFF"/>
              </a:solidFill>
              <a:latin typeface="Lato"/>
              <a:ea typeface="Lato"/>
              <a:cs typeface="Lato"/>
              <a:sym typeface="Lato"/>
            </a:endParaRPr>
          </a:p>
        </p:txBody>
      </p:sp>
      <p:sp>
        <p:nvSpPr>
          <p:cNvPr id="236" name="Google Shape;236;p26"/>
          <p:cNvSpPr txBox="1"/>
          <p:nvPr/>
        </p:nvSpPr>
        <p:spPr>
          <a:xfrm>
            <a:off x="3692725" y="1993675"/>
            <a:ext cx="1761900" cy="273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1600">
                <a:solidFill>
                  <a:srgbClr val="FFFFFF"/>
                </a:solidFill>
                <a:latin typeface="Lato"/>
                <a:ea typeface="Lato"/>
                <a:cs typeface="Lato"/>
                <a:sym typeface="Lato"/>
              </a:rPr>
              <a:t>Bachelor’s Degree</a:t>
            </a:r>
            <a:endParaRPr b="1" sz="1600">
              <a:solidFill>
                <a:srgbClr val="FFFFFF"/>
              </a:solidFill>
              <a:latin typeface="Lato"/>
              <a:ea typeface="Lato"/>
              <a:cs typeface="Lato"/>
              <a:sym typeface="Lato"/>
            </a:endParaRPr>
          </a:p>
          <a:p>
            <a:pPr indent="0" lvl="0" marL="0" rtl="0" algn="ctr">
              <a:spcBef>
                <a:spcPts val="0"/>
              </a:spcBef>
              <a:spcAft>
                <a:spcPts val="0"/>
              </a:spcAft>
              <a:buNone/>
            </a:pPr>
            <a:r>
              <a:t/>
            </a:r>
            <a:endParaRPr b="1" sz="1600">
              <a:solidFill>
                <a:srgbClr val="FFFFFF"/>
              </a:solidFill>
              <a:latin typeface="Lato"/>
              <a:ea typeface="Lato"/>
              <a:cs typeface="Lato"/>
              <a:sym typeface="Lato"/>
            </a:endParaRPr>
          </a:p>
          <a:p>
            <a:pPr indent="0" lvl="0" marL="0" rtl="0" algn="ctr">
              <a:spcBef>
                <a:spcPts val="0"/>
              </a:spcBef>
              <a:spcAft>
                <a:spcPts val="0"/>
              </a:spcAft>
              <a:buNone/>
            </a:pPr>
            <a:r>
              <a:rPr b="1" lang="es" sz="1600">
                <a:solidFill>
                  <a:srgbClr val="FFFFFF"/>
                </a:solidFill>
                <a:latin typeface="Lato"/>
                <a:ea typeface="Lato"/>
                <a:cs typeface="Lato"/>
                <a:sym typeface="Lato"/>
              </a:rPr>
              <a:t>No </a:t>
            </a:r>
            <a:r>
              <a:rPr b="1" lang="es" sz="1600">
                <a:solidFill>
                  <a:srgbClr val="FFFFFF"/>
                </a:solidFill>
                <a:latin typeface="Lato"/>
                <a:ea typeface="Lato"/>
                <a:cs typeface="Lato"/>
                <a:sym typeface="Lato"/>
              </a:rPr>
              <a:t>compensation</a:t>
            </a:r>
            <a:endParaRPr b="1" sz="1600">
              <a:solidFill>
                <a:srgbClr val="FFFFFF"/>
              </a:solidFill>
              <a:latin typeface="Lato"/>
              <a:ea typeface="Lato"/>
              <a:cs typeface="Lato"/>
              <a:sym typeface="Lato"/>
            </a:endParaRPr>
          </a:p>
          <a:p>
            <a:pPr indent="0" lvl="0" marL="0" rtl="0" algn="ctr">
              <a:spcBef>
                <a:spcPts val="0"/>
              </a:spcBef>
              <a:spcAft>
                <a:spcPts val="0"/>
              </a:spcAft>
              <a:buNone/>
            </a:pPr>
            <a:r>
              <a:t/>
            </a:r>
            <a:endParaRPr b="1" sz="1600">
              <a:solidFill>
                <a:srgbClr val="FFFFFF"/>
              </a:solidFill>
              <a:latin typeface="Lato"/>
              <a:ea typeface="Lato"/>
              <a:cs typeface="Lato"/>
              <a:sym typeface="Lato"/>
            </a:endParaRPr>
          </a:p>
          <a:p>
            <a:pPr indent="0" lvl="0" marL="0" rtl="0" algn="ctr">
              <a:spcBef>
                <a:spcPts val="0"/>
              </a:spcBef>
              <a:spcAft>
                <a:spcPts val="0"/>
              </a:spcAft>
              <a:buNone/>
            </a:pPr>
            <a:r>
              <a:rPr b="1" lang="es" sz="1600">
                <a:solidFill>
                  <a:srgbClr val="FFFFFF"/>
                </a:solidFill>
                <a:latin typeface="Lato"/>
                <a:ea typeface="Lato"/>
                <a:cs typeface="Lato"/>
                <a:sym typeface="Lato"/>
              </a:rPr>
              <a:t>1 or 2 hours for volunteering</a:t>
            </a:r>
            <a:endParaRPr b="1" sz="1600">
              <a:solidFill>
                <a:srgbClr val="FFFFFF"/>
              </a:solidFill>
              <a:latin typeface="Lato"/>
              <a:ea typeface="Lato"/>
              <a:cs typeface="Lato"/>
              <a:sym typeface="Lato"/>
            </a:endParaRPr>
          </a:p>
        </p:txBody>
      </p:sp>
      <p:sp>
        <p:nvSpPr>
          <p:cNvPr id="237" name="Google Shape;237;p26"/>
          <p:cNvSpPr txBox="1"/>
          <p:nvPr/>
        </p:nvSpPr>
        <p:spPr>
          <a:xfrm>
            <a:off x="6893125" y="1993675"/>
            <a:ext cx="1761900" cy="273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1600">
                <a:solidFill>
                  <a:srgbClr val="FFFFFF"/>
                </a:solidFill>
                <a:latin typeface="Lato"/>
                <a:ea typeface="Lato"/>
                <a:cs typeface="Lato"/>
                <a:sym typeface="Lato"/>
              </a:rPr>
              <a:t>5 Years in the community</a:t>
            </a:r>
            <a:endParaRPr b="1" sz="1600">
              <a:solidFill>
                <a:srgbClr val="FFFFFF"/>
              </a:solidFill>
              <a:latin typeface="Lato"/>
              <a:ea typeface="Lato"/>
              <a:cs typeface="Lato"/>
              <a:sym typeface="Lato"/>
            </a:endParaRPr>
          </a:p>
          <a:p>
            <a:pPr indent="0" lvl="0" marL="0" rtl="0" algn="ctr">
              <a:spcBef>
                <a:spcPts val="0"/>
              </a:spcBef>
              <a:spcAft>
                <a:spcPts val="0"/>
              </a:spcAft>
              <a:buNone/>
            </a:pPr>
            <a:r>
              <a:t/>
            </a:r>
            <a:endParaRPr b="1" sz="1600">
              <a:solidFill>
                <a:srgbClr val="FFFFFF"/>
              </a:solidFill>
              <a:latin typeface="Lato"/>
              <a:ea typeface="Lato"/>
              <a:cs typeface="Lato"/>
              <a:sym typeface="Lato"/>
            </a:endParaRPr>
          </a:p>
          <a:p>
            <a:pPr indent="0" lvl="0" marL="0" rtl="0" algn="ctr">
              <a:spcBef>
                <a:spcPts val="0"/>
              </a:spcBef>
              <a:spcAft>
                <a:spcPts val="0"/>
              </a:spcAft>
              <a:buNone/>
            </a:pPr>
            <a:r>
              <a:rPr b="1" lang="es" sz="1600">
                <a:solidFill>
                  <a:srgbClr val="FFFFFF"/>
                </a:solidFill>
                <a:latin typeface="Lato"/>
                <a:ea typeface="Lato"/>
                <a:cs typeface="Lato"/>
                <a:sym typeface="Lato"/>
              </a:rPr>
              <a:t>Didn’t have a mentor</a:t>
            </a:r>
            <a:endParaRPr b="1" sz="1600">
              <a:solidFill>
                <a:srgbClr val="FFFFFF"/>
              </a:solidFill>
              <a:latin typeface="Lato"/>
              <a:ea typeface="Lato"/>
              <a:cs typeface="Lato"/>
              <a:sym typeface="Lato"/>
            </a:endParaRPr>
          </a:p>
          <a:p>
            <a:pPr indent="0" lvl="0" marL="0" rtl="0" algn="ctr">
              <a:spcBef>
                <a:spcPts val="0"/>
              </a:spcBef>
              <a:spcAft>
                <a:spcPts val="0"/>
              </a:spcAft>
              <a:buNone/>
            </a:pPr>
            <a:r>
              <a:t/>
            </a:r>
            <a:endParaRPr b="1" sz="1600">
              <a:solidFill>
                <a:srgbClr val="FFFFFF"/>
              </a:solidFill>
              <a:latin typeface="Lato"/>
              <a:ea typeface="Lato"/>
              <a:cs typeface="Lato"/>
              <a:sym typeface="Lato"/>
            </a:endParaRPr>
          </a:p>
          <a:p>
            <a:pPr indent="0" lvl="0" marL="0" rtl="0" algn="ctr">
              <a:spcBef>
                <a:spcPts val="0"/>
              </a:spcBef>
              <a:spcAft>
                <a:spcPts val="0"/>
              </a:spcAft>
              <a:buNone/>
            </a:pPr>
            <a:r>
              <a:rPr b="1" lang="es" sz="1600">
                <a:solidFill>
                  <a:srgbClr val="FFFFFF"/>
                </a:solidFill>
                <a:latin typeface="Lato"/>
                <a:ea typeface="Lato"/>
                <a:cs typeface="Lato"/>
                <a:sym typeface="Lato"/>
              </a:rPr>
              <a:t>Faced no challenges</a:t>
            </a:r>
            <a:endParaRPr b="1" sz="1600">
              <a:solidFill>
                <a:srgbClr val="FFFFFF"/>
              </a:solidFill>
              <a:latin typeface="Lato"/>
              <a:ea typeface="Lato"/>
              <a:cs typeface="Lato"/>
              <a:sym typeface="Lato"/>
            </a:endParaRPr>
          </a:p>
        </p:txBody>
      </p:sp>
      <p:sp>
        <p:nvSpPr>
          <p:cNvPr id="238" name="Google Shape;238;p26"/>
          <p:cNvSpPr txBox="1"/>
          <p:nvPr/>
        </p:nvSpPr>
        <p:spPr>
          <a:xfrm>
            <a:off x="152500" y="1242500"/>
            <a:ext cx="2450100" cy="35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i="1" lang="es" sz="1300">
                <a:solidFill>
                  <a:srgbClr val="FFFFFF"/>
                </a:solidFill>
                <a:latin typeface="Lato"/>
                <a:ea typeface="Lato"/>
                <a:cs typeface="Lato"/>
                <a:sym typeface="Lato"/>
              </a:rPr>
              <a:t>Demographics</a:t>
            </a:r>
            <a:endParaRPr b="1" i="1" sz="1300">
              <a:solidFill>
                <a:srgbClr val="FFFFFF"/>
              </a:solidFill>
              <a:latin typeface="Lato"/>
              <a:ea typeface="Lato"/>
              <a:cs typeface="Lato"/>
              <a:sym typeface="Lato"/>
            </a:endParaRPr>
          </a:p>
        </p:txBody>
      </p:sp>
      <p:sp>
        <p:nvSpPr>
          <p:cNvPr id="239" name="Google Shape;239;p26"/>
          <p:cNvSpPr txBox="1"/>
          <p:nvPr/>
        </p:nvSpPr>
        <p:spPr>
          <a:xfrm>
            <a:off x="3352900" y="1242500"/>
            <a:ext cx="2450100" cy="35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i="1" lang="es" sz="1300">
                <a:solidFill>
                  <a:srgbClr val="FFFFFF"/>
                </a:solidFill>
                <a:latin typeface="Lato"/>
                <a:ea typeface="Lato"/>
                <a:cs typeface="Lato"/>
                <a:sym typeface="Lato"/>
              </a:rPr>
              <a:t>Socio-economic Aspects</a:t>
            </a:r>
            <a:endParaRPr b="1" i="1" sz="1300">
              <a:solidFill>
                <a:srgbClr val="FFFFFF"/>
              </a:solidFill>
              <a:latin typeface="Lato"/>
              <a:ea typeface="Lato"/>
              <a:cs typeface="Lato"/>
              <a:sym typeface="Lato"/>
            </a:endParaRPr>
          </a:p>
        </p:txBody>
      </p:sp>
      <p:sp>
        <p:nvSpPr>
          <p:cNvPr id="240" name="Google Shape;240;p26"/>
          <p:cNvSpPr txBox="1"/>
          <p:nvPr/>
        </p:nvSpPr>
        <p:spPr>
          <a:xfrm>
            <a:off x="6553300" y="1242500"/>
            <a:ext cx="2450100" cy="35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i="1" lang="es" sz="1300">
                <a:solidFill>
                  <a:srgbClr val="FFFFFF"/>
                </a:solidFill>
                <a:latin typeface="Lato"/>
                <a:ea typeface="Lato"/>
                <a:cs typeface="Lato"/>
                <a:sym typeface="Lato"/>
              </a:rPr>
              <a:t>Experience in the ASF</a:t>
            </a:r>
            <a:endParaRPr b="1" i="1" sz="1300">
              <a:solidFill>
                <a:srgbClr val="FFFFFF"/>
              </a:solidFill>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27"/>
          <p:cNvSpPr/>
          <p:nvPr/>
        </p:nvSpPr>
        <p:spPr>
          <a:xfrm>
            <a:off x="2670200" y="0"/>
            <a:ext cx="6473700" cy="51435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27"/>
          <p:cNvSpPr txBox="1"/>
          <p:nvPr/>
        </p:nvSpPr>
        <p:spPr>
          <a:xfrm>
            <a:off x="127900" y="1457725"/>
            <a:ext cx="2450100" cy="353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solidFill>
                  <a:srgbClr val="FFFFFF"/>
                </a:solidFill>
                <a:latin typeface="Lato"/>
                <a:ea typeface="Lato"/>
                <a:cs typeface="Lato"/>
                <a:sym typeface="Lato"/>
              </a:rPr>
              <a:t>Those with “No College” education are</a:t>
            </a:r>
            <a:r>
              <a:rPr lang="es">
                <a:solidFill>
                  <a:srgbClr val="FFFFFF"/>
                </a:solidFill>
                <a:latin typeface="Lato"/>
                <a:ea typeface="Lato"/>
                <a:cs typeface="Lato"/>
                <a:sym typeface="Lato"/>
              </a:rPr>
              <a:t> more likely to be volunteers, perhaps ASF provides paths to gaining  technical skills </a:t>
            </a:r>
            <a:endParaRPr>
              <a:solidFill>
                <a:srgbClr val="FFFFFF"/>
              </a:solidFill>
              <a:latin typeface="Lato"/>
              <a:ea typeface="Lato"/>
              <a:cs typeface="Lato"/>
              <a:sym typeface="Lato"/>
            </a:endParaRPr>
          </a:p>
          <a:p>
            <a:pPr indent="0" lvl="0" marL="0" rtl="0" algn="ctr">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rPr lang="es">
                <a:solidFill>
                  <a:srgbClr val="FFFFFF"/>
                </a:solidFill>
                <a:latin typeface="Lato"/>
                <a:ea typeface="Lato"/>
                <a:cs typeface="Lato"/>
                <a:sym typeface="Lato"/>
              </a:rPr>
              <a:t>Does e</a:t>
            </a:r>
            <a:r>
              <a:rPr lang="es">
                <a:solidFill>
                  <a:srgbClr val="FFFFFF"/>
                </a:solidFill>
                <a:latin typeface="Lato"/>
                <a:ea typeface="Lato"/>
                <a:cs typeface="Lato"/>
                <a:sym typeface="Lato"/>
              </a:rPr>
              <a:t>ducation impact compensation? </a:t>
            </a:r>
            <a:r>
              <a:rPr b="1" lang="es">
                <a:solidFill>
                  <a:srgbClr val="FFFFFF"/>
                </a:solidFill>
                <a:latin typeface="Lato"/>
                <a:ea typeface="Lato"/>
                <a:cs typeface="Lato"/>
                <a:sym typeface="Lato"/>
              </a:rPr>
              <a:t>Yes</a:t>
            </a:r>
            <a:r>
              <a:rPr lang="es">
                <a:solidFill>
                  <a:srgbClr val="FFFFFF"/>
                </a:solidFill>
                <a:latin typeface="Lato"/>
                <a:ea typeface="Lato"/>
                <a:cs typeface="Lato"/>
                <a:sym typeface="Lato"/>
              </a:rPr>
              <a:t> 𝝌2 (2, N=611)=23.46, p&lt;.05</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rPr b="1" lang="es">
                <a:solidFill>
                  <a:srgbClr val="FFFFFF"/>
                </a:solidFill>
                <a:latin typeface="Lato"/>
                <a:ea typeface="Lato"/>
                <a:cs typeface="Lato"/>
                <a:sym typeface="Lato"/>
              </a:rPr>
              <a:t>Question to community</a:t>
            </a:r>
            <a:r>
              <a:rPr lang="es">
                <a:solidFill>
                  <a:srgbClr val="FFFFFF"/>
                </a:solidFill>
                <a:latin typeface="Lato"/>
                <a:ea typeface="Lato"/>
                <a:cs typeface="Lato"/>
                <a:sym typeface="Lato"/>
              </a:rPr>
              <a:t>:</a:t>
            </a:r>
            <a:endParaRPr>
              <a:solidFill>
                <a:srgbClr val="FFFFFF"/>
              </a:solidFill>
              <a:latin typeface="Lato"/>
              <a:ea typeface="Lato"/>
              <a:cs typeface="Lato"/>
              <a:sym typeface="Lato"/>
            </a:endParaRPr>
          </a:p>
          <a:p>
            <a:pPr indent="0" lvl="0" marL="0" rtl="0" algn="l">
              <a:spcBef>
                <a:spcPts val="0"/>
              </a:spcBef>
              <a:spcAft>
                <a:spcPts val="0"/>
              </a:spcAft>
              <a:buNone/>
            </a:pPr>
            <a:r>
              <a:rPr lang="es">
                <a:solidFill>
                  <a:srgbClr val="FFFFFF"/>
                </a:solidFill>
                <a:latin typeface="Lato"/>
                <a:ea typeface="Lato"/>
                <a:cs typeface="Lato"/>
                <a:sym typeface="Lato"/>
              </a:rPr>
              <a:t>How to attract volunteers who have  no college education?</a:t>
            </a:r>
            <a:endParaRPr>
              <a:solidFill>
                <a:srgbClr val="FFFFFF"/>
              </a:solidFill>
              <a:latin typeface="Lato"/>
              <a:ea typeface="Lato"/>
              <a:cs typeface="Lato"/>
              <a:sym typeface="Lato"/>
            </a:endParaRPr>
          </a:p>
        </p:txBody>
      </p:sp>
      <p:sp>
        <p:nvSpPr>
          <p:cNvPr id="247" name="Google Shape;247;p27"/>
          <p:cNvSpPr txBox="1"/>
          <p:nvPr/>
        </p:nvSpPr>
        <p:spPr>
          <a:xfrm>
            <a:off x="127900" y="86125"/>
            <a:ext cx="2450100" cy="100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2400">
                <a:solidFill>
                  <a:srgbClr val="FFFFFF"/>
                </a:solidFill>
                <a:latin typeface="Lato"/>
                <a:ea typeface="Lato"/>
                <a:cs typeface="Lato"/>
                <a:sym typeface="Lato"/>
              </a:rPr>
              <a:t>Effect </a:t>
            </a:r>
            <a:r>
              <a:rPr b="1" lang="es" sz="2400">
                <a:solidFill>
                  <a:srgbClr val="FFFFFF"/>
                </a:solidFill>
                <a:latin typeface="Lato"/>
                <a:ea typeface="Lato"/>
                <a:cs typeface="Lato"/>
                <a:sym typeface="Lato"/>
              </a:rPr>
              <a:t>of </a:t>
            </a:r>
            <a:r>
              <a:rPr b="1" lang="es" sz="2400">
                <a:solidFill>
                  <a:srgbClr val="FFFFFF"/>
                </a:solidFill>
                <a:latin typeface="Lato"/>
                <a:ea typeface="Lato"/>
                <a:cs typeface="Lato"/>
                <a:sym typeface="Lato"/>
              </a:rPr>
              <a:t>Formal Education </a:t>
            </a:r>
            <a:endParaRPr b="1" sz="2500">
              <a:solidFill>
                <a:srgbClr val="FFFFFF"/>
              </a:solidFill>
              <a:latin typeface="Lato"/>
              <a:ea typeface="Lato"/>
              <a:cs typeface="Lato"/>
              <a:sym typeface="Lato"/>
            </a:endParaRPr>
          </a:p>
        </p:txBody>
      </p:sp>
      <p:pic>
        <p:nvPicPr>
          <p:cNvPr id="248" name="Google Shape;248;p27" title="Chart"/>
          <p:cNvPicPr preferRelativeResize="0"/>
          <p:nvPr/>
        </p:nvPicPr>
        <p:blipFill>
          <a:blip r:embed="rId3">
            <a:alphaModFix/>
          </a:blip>
          <a:stretch>
            <a:fillRect/>
          </a:stretch>
        </p:blipFill>
        <p:spPr>
          <a:xfrm>
            <a:off x="2948100" y="0"/>
            <a:ext cx="5891875" cy="3646801"/>
          </a:xfrm>
          <a:prstGeom prst="rect">
            <a:avLst/>
          </a:prstGeom>
          <a:noFill/>
          <a:ln>
            <a:noFill/>
          </a:ln>
        </p:spPr>
      </p:pic>
      <p:pic>
        <p:nvPicPr>
          <p:cNvPr id="249" name="Google Shape;249;p27" title="Chart"/>
          <p:cNvPicPr preferRelativeResize="0"/>
          <p:nvPr/>
        </p:nvPicPr>
        <p:blipFill>
          <a:blip r:embed="rId4">
            <a:alphaModFix/>
          </a:blip>
          <a:stretch>
            <a:fillRect/>
          </a:stretch>
        </p:blipFill>
        <p:spPr>
          <a:xfrm>
            <a:off x="4648200" y="3482525"/>
            <a:ext cx="2786551" cy="16609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28"/>
          <p:cNvSpPr/>
          <p:nvPr/>
        </p:nvSpPr>
        <p:spPr>
          <a:xfrm>
            <a:off x="2670200" y="0"/>
            <a:ext cx="6473700" cy="51435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28"/>
          <p:cNvSpPr txBox="1"/>
          <p:nvPr/>
        </p:nvSpPr>
        <p:spPr>
          <a:xfrm>
            <a:off x="127900" y="1457725"/>
            <a:ext cx="2450100" cy="353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solidFill>
                  <a:srgbClr val="FFFFFF"/>
                </a:solidFill>
                <a:latin typeface="Lato"/>
                <a:ea typeface="Lato"/>
                <a:cs typeface="Lato"/>
                <a:sym typeface="Lato"/>
              </a:rPr>
              <a:t>Those with an average English fluency or less faced more challenges</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rPr lang="es">
                <a:solidFill>
                  <a:schemeClr val="lt1"/>
                </a:solidFill>
                <a:latin typeface="Lato"/>
                <a:ea typeface="Lato"/>
                <a:cs typeface="Lato"/>
                <a:sym typeface="Lato"/>
              </a:rPr>
              <a:t>Does fluency in English impact challenges faced? </a:t>
            </a:r>
            <a:r>
              <a:rPr b="1" lang="es">
                <a:solidFill>
                  <a:schemeClr val="lt1"/>
                </a:solidFill>
                <a:latin typeface="Lato"/>
                <a:ea typeface="Lato"/>
                <a:cs typeface="Lato"/>
                <a:sym typeface="Lato"/>
              </a:rPr>
              <a:t>Yes</a:t>
            </a:r>
            <a:r>
              <a:rPr lang="es">
                <a:solidFill>
                  <a:schemeClr val="lt1"/>
                </a:solidFill>
                <a:latin typeface="Lato"/>
                <a:ea typeface="Lato"/>
                <a:cs typeface="Lato"/>
                <a:sym typeface="Lato"/>
              </a:rPr>
              <a:t> 𝝌2 (2, N=609)=8.96, p&lt;.05</a:t>
            </a:r>
            <a:endParaRPr>
              <a:solidFill>
                <a:schemeClr val="lt1"/>
              </a:solidFill>
              <a:latin typeface="Lato"/>
              <a:ea typeface="Lato"/>
              <a:cs typeface="Lato"/>
              <a:sym typeface="Lato"/>
            </a:endParaRPr>
          </a:p>
          <a:p>
            <a:pPr indent="0" lvl="0" marL="0" rtl="0" algn="l">
              <a:spcBef>
                <a:spcPts val="0"/>
              </a:spcBef>
              <a:spcAft>
                <a:spcPts val="0"/>
              </a:spcAft>
              <a:buNone/>
            </a:pPr>
            <a:r>
              <a:t/>
            </a:r>
            <a:endParaRPr>
              <a:solidFill>
                <a:schemeClr val="lt1"/>
              </a:solidFill>
              <a:latin typeface="Lato"/>
              <a:ea typeface="Lato"/>
              <a:cs typeface="Lato"/>
              <a:sym typeface="Lato"/>
            </a:endParaRPr>
          </a:p>
          <a:p>
            <a:pPr indent="0" lvl="0" marL="0" rtl="0" algn="l">
              <a:spcBef>
                <a:spcPts val="0"/>
              </a:spcBef>
              <a:spcAft>
                <a:spcPts val="0"/>
              </a:spcAft>
              <a:buNone/>
            </a:pPr>
            <a:r>
              <a:t/>
            </a:r>
            <a:endParaRPr>
              <a:solidFill>
                <a:schemeClr val="lt1"/>
              </a:solidFill>
              <a:latin typeface="Lato"/>
              <a:ea typeface="Lato"/>
              <a:cs typeface="Lato"/>
              <a:sym typeface="Lato"/>
            </a:endParaRPr>
          </a:p>
          <a:p>
            <a:pPr indent="0" lvl="0" marL="0" rtl="0" algn="l">
              <a:spcBef>
                <a:spcPts val="0"/>
              </a:spcBef>
              <a:spcAft>
                <a:spcPts val="0"/>
              </a:spcAft>
              <a:buNone/>
            </a:pPr>
            <a:r>
              <a:t/>
            </a:r>
            <a:endParaRPr>
              <a:solidFill>
                <a:schemeClr val="lt1"/>
              </a:solidFill>
              <a:latin typeface="Lato"/>
              <a:ea typeface="Lato"/>
              <a:cs typeface="Lato"/>
              <a:sym typeface="Lato"/>
            </a:endParaRPr>
          </a:p>
          <a:p>
            <a:pPr indent="0" lvl="0" marL="0" rtl="0" algn="l">
              <a:spcBef>
                <a:spcPts val="0"/>
              </a:spcBef>
              <a:spcAft>
                <a:spcPts val="0"/>
              </a:spcAft>
              <a:buNone/>
            </a:pPr>
            <a:r>
              <a:rPr b="1" lang="es">
                <a:solidFill>
                  <a:schemeClr val="lt1"/>
                </a:solidFill>
                <a:latin typeface="Lato"/>
                <a:ea typeface="Lato"/>
                <a:cs typeface="Lato"/>
                <a:sym typeface="Lato"/>
              </a:rPr>
              <a:t>Question to community</a:t>
            </a:r>
            <a:r>
              <a:rPr lang="es">
                <a:solidFill>
                  <a:schemeClr val="lt1"/>
                </a:solidFill>
                <a:latin typeface="Lato"/>
                <a:ea typeface="Lato"/>
                <a:cs typeface="Lato"/>
                <a:sym typeface="Lato"/>
              </a:rPr>
              <a:t>:</a:t>
            </a:r>
            <a:endParaRPr>
              <a:solidFill>
                <a:schemeClr val="lt1"/>
              </a:solidFill>
              <a:latin typeface="Lato"/>
              <a:ea typeface="Lato"/>
              <a:cs typeface="Lato"/>
              <a:sym typeface="Lato"/>
            </a:endParaRPr>
          </a:p>
          <a:p>
            <a:pPr indent="0" lvl="0" marL="0" rtl="0" algn="l">
              <a:spcBef>
                <a:spcPts val="0"/>
              </a:spcBef>
              <a:spcAft>
                <a:spcPts val="0"/>
              </a:spcAft>
              <a:buNone/>
            </a:pPr>
            <a:r>
              <a:rPr lang="es">
                <a:solidFill>
                  <a:srgbClr val="FFFFFF"/>
                </a:solidFill>
                <a:latin typeface="Lato"/>
                <a:ea typeface="Lato"/>
                <a:cs typeface="Lato"/>
                <a:sym typeface="Lato"/>
              </a:rPr>
              <a:t>How can we lower the language barrier?</a:t>
            </a:r>
            <a:endParaRPr>
              <a:solidFill>
                <a:srgbClr val="FFFFFF"/>
              </a:solidFill>
              <a:latin typeface="Lato"/>
              <a:ea typeface="Lato"/>
              <a:cs typeface="Lato"/>
              <a:sym typeface="Lato"/>
            </a:endParaRPr>
          </a:p>
        </p:txBody>
      </p:sp>
      <p:sp>
        <p:nvSpPr>
          <p:cNvPr id="256" name="Google Shape;256;p28"/>
          <p:cNvSpPr txBox="1"/>
          <p:nvPr/>
        </p:nvSpPr>
        <p:spPr>
          <a:xfrm>
            <a:off x="127900" y="86125"/>
            <a:ext cx="2450100" cy="100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2400">
                <a:solidFill>
                  <a:schemeClr val="lt1"/>
                </a:solidFill>
                <a:latin typeface="Lato"/>
                <a:ea typeface="Lato"/>
                <a:cs typeface="Lato"/>
                <a:sym typeface="Lato"/>
              </a:rPr>
              <a:t>Effect of </a:t>
            </a:r>
            <a:r>
              <a:rPr b="1" lang="es" sz="2400">
                <a:solidFill>
                  <a:srgbClr val="FFFFFF"/>
                </a:solidFill>
                <a:latin typeface="Lato"/>
                <a:ea typeface="Lato"/>
                <a:cs typeface="Lato"/>
                <a:sym typeface="Lato"/>
              </a:rPr>
              <a:t>English Fluency</a:t>
            </a:r>
            <a:endParaRPr b="1" sz="2400">
              <a:solidFill>
                <a:srgbClr val="FFFFFF"/>
              </a:solidFill>
              <a:latin typeface="Lato"/>
              <a:ea typeface="Lato"/>
              <a:cs typeface="Lato"/>
              <a:sym typeface="Lato"/>
            </a:endParaRPr>
          </a:p>
        </p:txBody>
      </p:sp>
      <p:pic>
        <p:nvPicPr>
          <p:cNvPr id="257" name="Google Shape;257;p28" title="Chart"/>
          <p:cNvPicPr preferRelativeResize="0"/>
          <p:nvPr/>
        </p:nvPicPr>
        <p:blipFill>
          <a:blip r:embed="rId3">
            <a:alphaModFix/>
          </a:blip>
          <a:stretch>
            <a:fillRect/>
          </a:stretch>
        </p:blipFill>
        <p:spPr>
          <a:xfrm>
            <a:off x="3150475" y="0"/>
            <a:ext cx="5606876" cy="3462450"/>
          </a:xfrm>
          <a:prstGeom prst="rect">
            <a:avLst/>
          </a:prstGeom>
          <a:noFill/>
          <a:ln>
            <a:noFill/>
          </a:ln>
        </p:spPr>
      </p:pic>
      <p:pic>
        <p:nvPicPr>
          <p:cNvPr id="258" name="Google Shape;258;p28" title="Chart"/>
          <p:cNvPicPr preferRelativeResize="0"/>
          <p:nvPr/>
        </p:nvPicPr>
        <p:blipFill>
          <a:blip r:embed="rId4">
            <a:alphaModFix/>
          </a:blip>
          <a:stretch>
            <a:fillRect/>
          </a:stretch>
        </p:blipFill>
        <p:spPr>
          <a:xfrm>
            <a:off x="4288425" y="3316975"/>
            <a:ext cx="2955679" cy="18265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29"/>
          <p:cNvSpPr/>
          <p:nvPr/>
        </p:nvSpPr>
        <p:spPr>
          <a:xfrm>
            <a:off x="2670200" y="0"/>
            <a:ext cx="6473700" cy="51435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29"/>
          <p:cNvSpPr txBox="1"/>
          <p:nvPr/>
        </p:nvSpPr>
        <p:spPr>
          <a:xfrm>
            <a:off x="127900" y="1457725"/>
            <a:ext cx="2450100" cy="353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solidFill>
                  <a:srgbClr val="FFFFFF"/>
                </a:solidFill>
                <a:latin typeface="Lato"/>
                <a:ea typeface="Lato"/>
                <a:cs typeface="Lato"/>
                <a:sym typeface="Lato"/>
              </a:rPr>
              <a:t>Those who self-</a:t>
            </a:r>
            <a:r>
              <a:rPr lang="es">
                <a:solidFill>
                  <a:srgbClr val="FFFFFF"/>
                </a:solidFill>
                <a:latin typeface="Lato"/>
                <a:ea typeface="Lato"/>
                <a:cs typeface="Lato"/>
                <a:sym typeface="Lato"/>
              </a:rPr>
              <a:t>identified</a:t>
            </a:r>
            <a:r>
              <a:rPr lang="es">
                <a:solidFill>
                  <a:srgbClr val="FFFFFF"/>
                </a:solidFill>
                <a:latin typeface="Lato"/>
                <a:ea typeface="Lato"/>
                <a:cs typeface="Lato"/>
                <a:sym typeface="Lato"/>
              </a:rPr>
              <a:t> as women or other (not men) faced more challenges</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rPr lang="es">
                <a:solidFill>
                  <a:schemeClr val="lt1"/>
                </a:solidFill>
                <a:latin typeface="Lato"/>
                <a:ea typeface="Lato"/>
                <a:cs typeface="Lato"/>
                <a:sym typeface="Lato"/>
              </a:rPr>
              <a:t>Does gender impact challenges faced? </a:t>
            </a:r>
            <a:r>
              <a:rPr b="1" lang="es">
                <a:solidFill>
                  <a:schemeClr val="lt1"/>
                </a:solidFill>
                <a:latin typeface="Lato"/>
                <a:ea typeface="Lato"/>
                <a:cs typeface="Lato"/>
                <a:sym typeface="Lato"/>
              </a:rPr>
              <a:t>Yes. </a:t>
            </a:r>
            <a:r>
              <a:rPr lang="es">
                <a:solidFill>
                  <a:schemeClr val="lt1"/>
                </a:solidFill>
                <a:latin typeface="Lato"/>
                <a:ea typeface="Lato"/>
                <a:cs typeface="Lato"/>
                <a:sym typeface="Lato"/>
              </a:rPr>
              <a:t>𝝌2 (1, N=611)=5.04, p&lt;.05</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t/>
            </a:r>
            <a:endParaRPr b="1">
              <a:solidFill>
                <a:schemeClr val="lt1"/>
              </a:solidFill>
              <a:latin typeface="Lato"/>
              <a:ea typeface="Lato"/>
              <a:cs typeface="Lato"/>
              <a:sym typeface="Lato"/>
            </a:endParaRPr>
          </a:p>
          <a:p>
            <a:pPr indent="0" lvl="0" marL="0" rtl="0" algn="l">
              <a:spcBef>
                <a:spcPts val="0"/>
              </a:spcBef>
              <a:spcAft>
                <a:spcPts val="0"/>
              </a:spcAft>
              <a:buNone/>
            </a:pPr>
            <a:r>
              <a:rPr b="1" lang="es">
                <a:solidFill>
                  <a:schemeClr val="lt1"/>
                </a:solidFill>
                <a:latin typeface="Lato"/>
                <a:ea typeface="Lato"/>
                <a:cs typeface="Lato"/>
                <a:sym typeface="Lato"/>
              </a:rPr>
              <a:t>Question to community</a:t>
            </a:r>
            <a:r>
              <a:rPr lang="es">
                <a:solidFill>
                  <a:schemeClr val="lt1"/>
                </a:solidFill>
                <a:latin typeface="Lato"/>
                <a:ea typeface="Lato"/>
                <a:cs typeface="Lato"/>
                <a:sym typeface="Lato"/>
              </a:rPr>
              <a:t>:</a:t>
            </a:r>
            <a:endParaRPr>
              <a:solidFill>
                <a:srgbClr val="FFFFFF"/>
              </a:solidFill>
              <a:latin typeface="Lato"/>
              <a:ea typeface="Lato"/>
              <a:cs typeface="Lato"/>
              <a:sym typeface="Lato"/>
            </a:endParaRPr>
          </a:p>
          <a:p>
            <a:pPr indent="0" lvl="0" marL="0" rtl="0" algn="l">
              <a:spcBef>
                <a:spcPts val="0"/>
              </a:spcBef>
              <a:spcAft>
                <a:spcPts val="0"/>
              </a:spcAft>
              <a:buNone/>
            </a:pPr>
            <a:r>
              <a:rPr lang="es">
                <a:solidFill>
                  <a:srgbClr val="FFFFFF"/>
                </a:solidFill>
                <a:latin typeface="Lato"/>
                <a:ea typeface="Lato"/>
                <a:cs typeface="Lato"/>
                <a:sym typeface="Lato"/>
              </a:rPr>
              <a:t>How can we reduce gender barriers?</a:t>
            </a:r>
            <a:endParaRPr>
              <a:solidFill>
                <a:srgbClr val="FFFFFF"/>
              </a:solidFill>
              <a:latin typeface="Lato"/>
              <a:ea typeface="Lato"/>
              <a:cs typeface="Lato"/>
              <a:sym typeface="Lato"/>
            </a:endParaRPr>
          </a:p>
        </p:txBody>
      </p:sp>
      <p:sp>
        <p:nvSpPr>
          <p:cNvPr id="265" name="Google Shape;265;p29"/>
          <p:cNvSpPr txBox="1"/>
          <p:nvPr/>
        </p:nvSpPr>
        <p:spPr>
          <a:xfrm>
            <a:off x="127900" y="86125"/>
            <a:ext cx="2450100" cy="73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2400">
                <a:solidFill>
                  <a:schemeClr val="lt1"/>
                </a:solidFill>
                <a:latin typeface="Lato"/>
                <a:ea typeface="Lato"/>
                <a:cs typeface="Lato"/>
                <a:sym typeface="Lato"/>
              </a:rPr>
              <a:t>Effect of </a:t>
            </a:r>
            <a:r>
              <a:rPr b="1" lang="es" sz="2400">
                <a:solidFill>
                  <a:srgbClr val="FFFFFF"/>
                </a:solidFill>
                <a:latin typeface="Lato"/>
                <a:ea typeface="Lato"/>
                <a:cs typeface="Lato"/>
                <a:sym typeface="Lato"/>
              </a:rPr>
              <a:t>Gender</a:t>
            </a:r>
            <a:endParaRPr b="1" sz="2400">
              <a:solidFill>
                <a:srgbClr val="FFFFFF"/>
              </a:solidFill>
              <a:latin typeface="Lato"/>
              <a:ea typeface="Lato"/>
              <a:cs typeface="Lato"/>
              <a:sym typeface="Lato"/>
            </a:endParaRPr>
          </a:p>
        </p:txBody>
      </p:sp>
      <p:pic>
        <p:nvPicPr>
          <p:cNvPr id="266" name="Google Shape;266;p29" title="Chart"/>
          <p:cNvPicPr preferRelativeResize="0"/>
          <p:nvPr/>
        </p:nvPicPr>
        <p:blipFill>
          <a:blip r:embed="rId3">
            <a:alphaModFix/>
          </a:blip>
          <a:stretch>
            <a:fillRect/>
          </a:stretch>
        </p:blipFill>
        <p:spPr>
          <a:xfrm>
            <a:off x="3417400" y="0"/>
            <a:ext cx="5265951" cy="3242150"/>
          </a:xfrm>
          <a:prstGeom prst="rect">
            <a:avLst/>
          </a:prstGeom>
          <a:noFill/>
          <a:ln>
            <a:noFill/>
          </a:ln>
        </p:spPr>
      </p:pic>
      <p:grpSp>
        <p:nvGrpSpPr>
          <p:cNvPr id="267" name="Google Shape;267;p29"/>
          <p:cNvGrpSpPr/>
          <p:nvPr/>
        </p:nvGrpSpPr>
        <p:grpSpPr>
          <a:xfrm>
            <a:off x="4689750" y="3242150"/>
            <a:ext cx="3042925" cy="1833349"/>
            <a:chOff x="4689750" y="3242150"/>
            <a:chExt cx="3042925" cy="1833349"/>
          </a:xfrm>
        </p:grpSpPr>
        <p:grpSp>
          <p:nvGrpSpPr>
            <p:cNvPr id="268" name="Google Shape;268;p29"/>
            <p:cNvGrpSpPr/>
            <p:nvPr/>
          </p:nvGrpSpPr>
          <p:grpSpPr>
            <a:xfrm>
              <a:off x="4689750" y="3242150"/>
              <a:ext cx="3042925" cy="1833349"/>
              <a:chOff x="4689750" y="3242150"/>
              <a:chExt cx="3042925" cy="1833349"/>
            </a:xfrm>
          </p:grpSpPr>
          <p:pic>
            <p:nvPicPr>
              <p:cNvPr id="269" name="Google Shape;269;p29" title="Chart"/>
              <p:cNvPicPr preferRelativeResize="0"/>
              <p:nvPr/>
            </p:nvPicPr>
            <p:blipFill>
              <a:blip r:embed="rId4">
                <a:alphaModFix/>
              </a:blip>
              <a:stretch>
                <a:fillRect/>
              </a:stretch>
            </p:blipFill>
            <p:spPr>
              <a:xfrm>
                <a:off x="4689750" y="3242150"/>
                <a:ext cx="2966726" cy="1833349"/>
              </a:xfrm>
              <a:prstGeom prst="rect">
                <a:avLst/>
              </a:prstGeom>
              <a:noFill/>
              <a:ln>
                <a:noFill/>
              </a:ln>
            </p:spPr>
          </p:pic>
          <p:sp>
            <p:nvSpPr>
              <p:cNvPr id="270" name="Google Shape;270;p29"/>
              <p:cNvSpPr txBox="1"/>
              <p:nvPr/>
            </p:nvSpPr>
            <p:spPr>
              <a:xfrm>
                <a:off x="7428775" y="3496925"/>
                <a:ext cx="303900" cy="30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Lato"/>
                    <a:ea typeface="Lato"/>
                    <a:cs typeface="Lato"/>
                    <a:sym typeface="Lato"/>
                  </a:rPr>
                  <a:t>*</a:t>
                </a:r>
                <a:endParaRPr>
                  <a:latin typeface="Lato"/>
                  <a:ea typeface="Lato"/>
                  <a:cs typeface="Lato"/>
                  <a:sym typeface="Lato"/>
                </a:endParaRPr>
              </a:p>
            </p:txBody>
          </p:sp>
        </p:grpSp>
        <p:sp>
          <p:nvSpPr>
            <p:cNvPr id="271" name="Google Shape;271;p29"/>
            <p:cNvSpPr txBox="1"/>
            <p:nvPr/>
          </p:nvSpPr>
          <p:spPr>
            <a:xfrm>
              <a:off x="4954400" y="3242150"/>
              <a:ext cx="564600" cy="3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200">
                  <a:latin typeface="Lato"/>
                  <a:ea typeface="Lato"/>
                  <a:cs typeface="Lato"/>
                  <a:sym typeface="Lato"/>
                </a:rPr>
                <a:t>4.6%</a:t>
              </a:r>
              <a:endParaRPr sz="1200">
                <a:latin typeface="Lato"/>
                <a:ea typeface="Lato"/>
                <a:cs typeface="Lato"/>
                <a:sym typeface="Lato"/>
              </a:endParaRPr>
            </a:p>
          </p:txBody>
        </p:sp>
      </p:grpSp>
      <p:sp>
        <p:nvSpPr>
          <p:cNvPr id="272" name="Google Shape;272;p29"/>
          <p:cNvSpPr txBox="1"/>
          <p:nvPr/>
        </p:nvSpPr>
        <p:spPr>
          <a:xfrm>
            <a:off x="2705750" y="4911900"/>
            <a:ext cx="6250200" cy="38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1000">
                <a:latin typeface="Lato"/>
                <a:ea typeface="Lato"/>
                <a:cs typeface="Lato"/>
                <a:sym typeface="Lato"/>
              </a:rPr>
              <a:t>*</a:t>
            </a:r>
            <a:r>
              <a:rPr lang="es" sz="1000">
                <a:latin typeface="Lato"/>
                <a:ea typeface="Lato"/>
                <a:cs typeface="Lato"/>
                <a:sym typeface="Lato"/>
              </a:rPr>
              <a:t> </a:t>
            </a:r>
            <a:r>
              <a:rPr lang="es" sz="1000">
                <a:latin typeface="Lato"/>
                <a:ea typeface="Lato"/>
                <a:cs typeface="Lato"/>
                <a:sym typeface="Lato"/>
              </a:rPr>
              <a:t>We aggregated who identified as non-binary, prefer to self describe, not state into others</a:t>
            </a:r>
            <a:endParaRPr sz="1000">
              <a:latin typeface="Lato"/>
              <a:ea typeface="Lato"/>
              <a:cs typeface="Lato"/>
              <a:sym typeface="La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0"/>
          <p:cNvSpPr/>
          <p:nvPr/>
        </p:nvSpPr>
        <p:spPr>
          <a:xfrm>
            <a:off x="2670200" y="0"/>
            <a:ext cx="6473700" cy="51435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30"/>
          <p:cNvSpPr txBox="1"/>
          <p:nvPr/>
        </p:nvSpPr>
        <p:spPr>
          <a:xfrm>
            <a:off x="127900" y="1457725"/>
            <a:ext cx="2450100" cy="353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rPr lang="es">
                <a:solidFill>
                  <a:srgbClr val="FFFFFF"/>
                </a:solidFill>
                <a:latin typeface="Lato"/>
                <a:ea typeface="Lato"/>
                <a:cs typeface="Lato"/>
                <a:sym typeface="Lato"/>
              </a:rPr>
              <a:t>Those who had mentor(s) faced slightly more challenges</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chemeClr val="lt1"/>
              </a:solidFill>
              <a:latin typeface="Lato"/>
              <a:ea typeface="Lato"/>
              <a:cs typeface="Lato"/>
              <a:sym typeface="Lato"/>
            </a:endParaRPr>
          </a:p>
          <a:p>
            <a:pPr indent="0" lvl="0" marL="0" rtl="0" algn="l">
              <a:spcBef>
                <a:spcPts val="0"/>
              </a:spcBef>
              <a:spcAft>
                <a:spcPts val="0"/>
              </a:spcAft>
              <a:buNone/>
            </a:pPr>
            <a:r>
              <a:rPr lang="es">
                <a:solidFill>
                  <a:schemeClr val="lt1"/>
                </a:solidFill>
                <a:latin typeface="Lato"/>
                <a:ea typeface="Lato"/>
                <a:cs typeface="Lato"/>
                <a:sym typeface="Lato"/>
              </a:rPr>
              <a:t>Do mentors impact challenges faced? </a:t>
            </a:r>
            <a:r>
              <a:rPr b="1" lang="es">
                <a:solidFill>
                  <a:schemeClr val="lt1"/>
                </a:solidFill>
                <a:latin typeface="Lato"/>
                <a:ea typeface="Lato"/>
                <a:cs typeface="Lato"/>
                <a:sym typeface="Lato"/>
              </a:rPr>
              <a:t>No; </a:t>
            </a:r>
            <a:r>
              <a:rPr lang="es">
                <a:solidFill>
                  <a:schemeClr val="lt1"/>
                </a:solidFill>
                <a:latin typeface="Lato"/>
                <a:ea typeface="Lato"/>
                <a:cs typeface="Lato"/>
                <a:sym typeface="Lato"/>
              </a:rPr>
              <a:t>𝝌2 (1, N=600)=3.80, p&gt;.05</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0" lvl="0" marL="0" rtl="0" algn="l">
              <a:spcBef>
                <a:spcPts val="0"/>
              </a:spcBef>
              <a:spcAft>
                <a:spcPts val="0"/>
              </a:spcAft>
              <a:buNone/>
            </a:pPr>
            <a:r>
              <a:rPr b="1" lang="es">
                <a:solidFill>
                  <a:schemeClr val="lt1"/>
                </a:solidFill>
                <a:latin typeface="Lato"/>
                <a:ea typeface="Lato"/>
                <a:cs typeface="Lato"/>
                <a:sym typeface="Lato"/>
              </a:rPr>
              <a:t>Question to community</a:t>
            </a:r>
            <a:r>
              <a:rPr lang="es">
                <a:solidFill>
                  <a:schemeClr val="lt1"/>
                </a:solidFill>
                <a:latin typeface="Lato"/>
                <a:ea typeface="Lato"/>
                <a:cs typeface="Lato"/>
                <a:sym typeface="Lato"/>
              </a:rPr>
              <a:t>:</a:t>
            </a:r>
            <a:endParaRPr>
              <a:solidFill>
                <a:srgbClr val="FFFFFF"/>
              </a:solidFill>
              <a:latin typeface="Lato"/>
              <a:ea typeface="Lato"/>
              <a:cs typeface="Lato"/>
              <a:sym typeface="Lato"/>
            </a:endParaRPr>
          </a:p>
          <a:p>
            <a:pPr indent="0" lvl="0" marL="0" rtl="0" algn="l">
              <a:spcBef>
                <a:spcPts val="0"/>
              </a:spcBef>
              <a:spcAft>
                <a:spcPts val="0"/>
              </a:spcAft>
              <a:buNone/>
            </a:pPr>
            <a:r>
              <a:rPr lang="es">
                <a:solidFill>
                  <a:srgbClr val="FFFFFF"/>
                </a:solidFill>
                <a:latin typeface="Lato"/>
                <a:ea typeface="Lato"/>
                <a:cs typeface="Lato"/>
                <a:sym typeface="Lato"/>
              </a:rPr>
              <a:t>Why is mentoring not helping with challenges? What is the role of mentors?</a:t>
            </a:r>
            <a:endParaRPr>
              <a:solidFill>
                <a:srgbClr val="FFFFFF"/>
              </a:solidFill>
              <a:latin typeface="Lato"/>
              <a:ea typeface="Lato"/>
              <a:cs typeface="Lato"/>
              <a:sym typeface="Lato"/>
            </a:endParaRPr>
          </a:p>
        </p:txBody>
      </p:sp>
      <p:sp>
        <p:nvSpPr>
          <p:cNvPr id="279" name="Google Shape;279;p30"/>
          <p:cNvSpPr txBox="1"/>
          <p:nvPr/>
        </p:nvSpPr>
        <p:spPr>
          <a:xfrm>
            <a:off x="127900" y="86125"/>
            <a:ext cx="2450100" cy="100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2400">
                <a:solidFill>
                  <a:srgbClr val="FFFFFF"/>
                </a:solidFill>
                <a:latin typeface="Lato"/>
                <a:ea typeface="Lato"/>
                <a:cs typeface="Lato"/>
                <a:sym typeface="Lato"/>
              </a:rPr>
              <a:t>Effect of h</a:t>
            </a:r>
            <a:r>
              <a:rPr b="1" lang="es" sz="2400">
                <a:solidFill>
                  <a:srgbClr val="FFFFFF"/>
                </a:solidFill>
                <a:latin typeface="Lato"/>
                <a:ea typeface="Lato"/>
                <a:cs typeface="Lato"/>
                <a:sym typeface="Lato"/>
              </a:rPr>
              <a:t>aving a Mentor</a:t>
            </a:r>
            <a:endParaRPr b="1" sz="2400">
              <a:solidFill>
                <a:srgbClr val="FFFFFF"/>
              </a:solidFill>
              <a:latin typeface="Lato"/>
              <a:ea typeface="Lato"/>
              <a:cs typeface="Lato"/>
              <a:sym typeface="Lato"/>
            </a:endParaRPr>
          </a:p>
        </p:txBody>
      </p:sp>
      <p:pic>
        <p:nvPicPr>
          <p:cNvPr id="280" name="Google Shape;280;p30" title="Chart"/>
          <p:cNvPicPr preferRelativeResize="0"/>
          <p:nvPr/>
        </p:nvPicPr>
        <p:blipFill>
          <a:blip r:embed="rId3">
            <a:alphaModFix/>
          </a:blip>
          <a:stretch>
            <a:fillRect/>
          </a:stretch>
        </p:blipFill>
        <p:spPr>
          <a:xfrm>
            <a:off x="4923875" y="3340725"/>
            <a:ext cx="2929375" cy="1803726"/>
          </a:xfrm>
          <a:prstGeom prst="rect">
            <a:avLst/>
          </a:prstGeom>
          <a:noFill/>
          <a:ln>
            <a:noFill/>
          </a:ln>
        </p:spPr>
      </p:pic>
      <p:pic>
        <p:nvPicPr>
          <p:cNvPr id="281" name="Google Shape;281;p30" title="Chart"/>
          <p:cNvPicPr preferRelativeResize="0"/>
          <p:nvPr/>
        </p:nvPicPr>
        <p:blipFill>
          <a:blip r:embed="rId4">
            <a:alphaModFix/>
          </a:blip>
          <a:stretch>
            <a:fillRect/>
          </a:stretch>
        </p:blipFill>
        <p:spPr>
          <a:xfrm>
            <a:off x="3347650" y="12075"/>
            <a:ext cx="5505912" cy="340485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31"/>
          <p:cNvSpPr txBox="1"/>
          <p:nvPr>
            <p:ph type="title"/>
          </p:nvPr>
        </p:nvSpPr>
        <p:spPr>
          <a:xfrm>
            <a:off x="729450" y="1322450"/>
            <a:ext cx="7688400" cy="15186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AutoNum type="arabicPeriod"/>
            </a:pPr>
            <a:r>
              <a:rPr b="0" lang="es" sz="2200"/>
              <a:t>Education impacts compensation: yes (p&lt;0.05)</a:t>
            </a:r>
            <a:endParaRPr b="0" sz="2200"/>
          </a:p>
          <a:p>
            <a:pPr indent="-368300" lvl="0" marL="457200" rtl="0" algn="l">
              <a:spcBef>
                <a:spcPts val="0"/>
              </a:spcBef>
              <a:spcAft>
                <a:spcPts val="0"/>
              </a:spcAft>
              <a:buSzPts val="2200"/>
              <a:buAutoNum type="arabicPeriod"/>
            </a:pPr>
            <a:r>
              <a:rPr b="0" lang="es" sz="2200"/>
              <a:t>Those in minority face challenges</a:t>
            </a:r>
            <a:endParaRPr b="0" sz="2200"/>
          </a:p>
          <a:p>
            <a:pPr indent="-355600" lvl="1" marL="914400" rtl="0" algn="l">
              <a:spcBef>
                <a:spcPts val="0"/>
              </a:spcBef>
              <a:spcAft>
                <a:spcPts val="0"/>
              </a:spcAft>
              <a:buSzPts val="2000"/>
              <a:buAutoNum type="alphaLcPeriod"/>
            </a:pPr>
            <a:r>
              <a:rPr b="0" lang="es" sz="1900"/>
              <a:t>English fluency: Yes (p&lt;0.05)</a:t>
            </a:r>
            <a:endParaRPr b="0" sz="1900"/>
          </a:p>
          <a:p>
            <a:pPr indent="-349250" lvl="1" marL="914400" rtl="0" algn="l">
              <a:spcBef>
                <a:spcPts val="0"/>
              </a:spcBef>
              <a:spcAft>
                <a:spcPts val="0"/>
              </a:spcAft>
              <a:buSzPts val="1900"/>
              <a:buAutoNum type="alphaLcPeriod"/>
            </a:pPr>
            <a:r>
              <a:rPr b="0" lang="es" sz="1900"/>
              <a:t>Gender: Yes (p &lt; 0.05)</a:t>
            </a:r>
            <a:endParaRPr b="0" sz="1900"/>
          </a:p>
          <a:p>
            <a:pPr indent="-355600" lvl="1" marL="914400" rtl="0" algn="l">
              <a:spcBef>
                <a:spcPts val="0"/>
              </a:spcBef>
              <a:spcAft>
                <a:spcPts val="0"/>
              </a:spcAft>
              <a:buSzPts val="2000"/>
              <a:buAutoNum type="alphaLcPeriod"/>
            </a:pPr>
            <a:r>
              <a:rPr b="0" lang="es" sz="1900"/>
              <a:t>Having a mentor</a:t>
            </a:r>
            <a:r>
              <a:rPr b="0" lang="es" sz="1600"/>
              <a:t>:</a:t>
            </a:r>
            <a:r>
              <a:rPr b="0" lang="es" sz="1900"/>
              <a:t> No (p &gt;0.05)</a:t>
            </a:r>
            <a:endParaRPr b="0" sz="1600"/>
          </a:p>
          <a:p>
            <a:pPr indent="-368300" lvl="0" marL="457200" rtl="0" algn="l">
              <a:spcBef>
                <a:spcPts val="0"/>
              </a:spcBef>
              <a:spcAft>
                <a:spcPts val="0"/>
              </a:spcAft>
              <a:buSzPts val="2200"/>
              <a:buAutoNum type="arabicPeriod"/>
            </a:pPr>
            <a:r>
              <a:rPr b="0" lang="es" sz="2200"/>
              <a:t>Men who face challenges have different demographics: No </a:t>
            </a:r>
            <a:endParaRPr b="0" sz="2200"/>
          </a:p>
          <a:p>
            <a:pPr indent="-368300" lvl="0" marL="457200" rtl="0" algn="l">
              <a:spcBef>
                <a:spcPts val="0"/>
              </a:spcBef>
              <a:spcAft>
                <a:spcPts val="0"/>
              </a:spcAft>
              <a:buSzPts val="2200"/>
              <a:buAutoNum type="arabicPeriod"/>
            </a:pPr>
            <a:r>
              <a:rPr b="0" lang="es" sz="2200"/>
              <a:t>Those who move country where they grew up... </a:t>
            </a:r>
            <a:endParaRPr b="0" sz="2200"/>
          </a:p>
          <a:p>
            <a:pPr indent="-368300" lvl="1" marL="914400" rtl="0" algn="l">
              <a:spcBef>
                <a:spcPts val="0"/>
              </a:spcBef>
              <a:spcAft>
                <a:spcPts val="0"/>
              </a:spcAft>
              <a:buSzPts val="2200"/>
              <a:buAutoNum type="alphaLcPeriod"/>
            </a:pPr>
            <a:r>
              <a:rPr b="0" lang="es" sz="1900"/>
              <a:t>... different demographics: No</a:t>
            </a:r>
            <a:endParaRPr b="0" sz="1900"/>
          </a:p>
          <a:p>
            <a:pPr indent="-368300" lvl="1" marL="914400" rtl="0" algn="l">
              <a:spcBef>
                <a:spcPts val="0"/>
              </a:spcBef>
              <a:spcAft>
                <a:spcPts val="0"/>
              </a:spcAft>
              <a:buSzPts val="2200"/>
              <a:buAutoNum type="alphaLcPeriod"/>
            </a:pPr>
            <a:r>
              <a:rPr b="0" lang="es" sz="1900"/>
              <a:t>… challenges to contributing: No </a:t>
            </a:r>
            <a:endParaRPr b="0" sz="1900"/>
          </a:p>
        </p:txBody>
      </p:sp>
      <p:sp>
        <p:nvSpPr>
          <p:cNvPr id="287" name="Google Shape;287;p31"/>
          <p:cNvSpPr txBox="1"/>
          <p:nvPr>
            <p:ph type="title"/>
          </p:nvPr>
        </p:nvSpPr>
        <p:spPr>
          <a:xfrm>
            <a:off x="733648" y="359300"/>
            <a:ext cx="7207500" cy="101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3500"/>
              <a:t>Survey Summary</a:t>
            </a:r>
            <a:endParaRPr sz="3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4"/>
          <p:cNvSpPr txBox="1"/>
          <p:nvPr/>
        </p:nvSpPr>
        <p:spPr>
          <a:xfrm>
            <a:off x="5824244" y="60650"/>
            <a:ext cx="31320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The Research Team</a:t>
            </a:r>
            <a:endParaRPr b="1">
              <a:latin typeface="Lato"/>
              <a:ea typeface="Lato"/>
              <a:cs typeface="Lato"/>
              <a:sym typeface="Lato"/>
            </a:endParaRPr>
          </a:p>
        </p:txBody>
      </p:sp>
      <p:pic>
        <p:nvPicPr>
          <p:cNvPr id="94" name="Google Shape;94;p14"/>
          <p:cNvPicPr preferRelativeResize="0"/>
          <p:nvPr/>
        </p:nvPicPr>
        <p:blipFill rotWithShape="1">
          <a:blip r:embed="rId3">
            <a:alphaModFix/>
          </a:blip>
          <a:srcRect b="3121" l="0" r="0" t="3131"/>
          <a:stretch/>
        </p:blipFill>
        <p:spPr>
          <a:xfrm>
            <a:off x="482100" y="1975569"/>
            <a:ext cx="1280400" cy="1287900"/>
          </a:xfrm>
          <a:prstGeom prst="ellipse">
            <a:avLst/>
          </a:prstGeom>
          <a:noFill/>
          <a:ln cap="flat" cmpd="sng" w="38100">
            <a:solidFill>
              <a:schemeClr val="dk1"/>
            </a:solidFill>
            <a:prstDash val="solid"/>
            <a:round/>
            <a:headEnd len="sm" w="sm" type="none"/>
            <a:tailEnd len="sm" w="sm" type="none"/>
          </a:ln>
        </p:spPr>
      </p:pic>
      <p:sp>
        <p:nvSpPr>
          <p:cNvPr id="95" name="Google Shape;95;p14"/>
          <p:cNvSpPr txBox="1"/>
          <p:nvPr/>
        </p:nvSpPr>
        <p:spPr>
          <a:xfrm>
            <a:off x="262950" y="3434925"/>
            <a:ext cx="1718700" cy="53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1200">
                <a:solidFill>
                  <a:schemeClr val="dk1"/>
                </a:solidFill>
                <a:latin typeface="Google Sans"/>
                <a:ea typeface="Google Sans"/>
                <a:cs typeface="Google Sans"/>
                <a:sym typeface="Google Sans"/>
              </a:rPr>
              <a:t>Anita Sarma</a:t>
            </a:r>
            <a:endParaRPr b="1" sz="1200">
              <a:solidFill>
                <a:schemeClr val="dk1"/>
              </a:solidFill>
              <a:latin typeface="Google Sans"/>
              <a:ea typeface="Google Sans"/>
              <a:cs typeface="Google Sans"/>
              <a:sym typeface="Google Sans"/>
            </a:endParaRPr>
          </a:p>
          <a:p>
            <a:pPr indent="0" lvl="0" marL="0" rtl="0" algn="ctr">
              <a:spcBef>
                <a:spcPts val="0"/>
              </a:spcBef>
              <a:spcAft>
                <a:spcPts val="0"/>
              </a:spcAft>
              <a:buNone/>
            </a:pPr>
            <a:r>
              <a:rPr b="1" lang="es" sz="1000">
                <a:solidFill>
                  <a:srgbClr val="999999"/>
                </a:solidFill>
                <a:latin typeface="Google Sans"/>
                <a:ea typeface="Google Sans"/>
                <a:cs typeface="Google Sans"/>
                <a:sym typeface="Google Sans"/>
              </a:rPr>
              <a:t>Oregon State University</a:t>
            </a:r>
            <a:endParaRPr sz="1000">
              <a:solidFill>
                <a:srgbClr val="999999"/>
              </a:solidFill>
              <a:latin typeface="Google Sans"/>
              <a:ea typeface="Google Sans"/>
              <a:cs typeface="Google Sans"/>
              <a:sym typeface="Google Sans"/>
            </a:endParaRPr>
          </a:p>
          <a:p>
            <a:pPr indent="0" lvl="0" marL="0" rtl="0" algn="ctr">
              <a:spcBef>
                <a:spcPts val="0"/>
              </a:spcBef>
              <a:spcAft>
                <a:spcPts val="0"/>
              </a:spcAft>
              <a:buNone/>
            </a:pPr>
            <a:r>
              <a:t/>
            </a:r>
            <a:endParaRPr b="1" sz="1000">
              <a:solidFill>
                <a:srgbClr val="999999"/>
              </a:solidFill>
              <a:latin typeface="Google Sans"/>
              <a:ea typeface="Google Sans"/>
              <a:cs typeface="Google Sans"/>
              <a:sym typeface="Google Sans"/>
            </a:endParaRPr>
          </a:p>
        </p:txBody>
      </p:sp>
      <p:sp>
        <p:nvSpPr>
          <p:cNvPr id="96" name="Google Shape;96;p14"/>
          <p:cNvSpPr txBox="1"/>
          <p:nvPr/>
        </p:nvSpPr>
        <p:spPr>
          <a:xfrm>
            <a:off x="2003517" y="3434925"/>
            <a:ext cx="1718700" cy="952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1200">
                <a:solidFill>
                  <a:schemeClr val="dk1"/>
                </a:solidFill>
                <a:latin typeface="Google Sans"/>
                <a:ea typeface="Google Sans"/>
                <a:cs typeface="Google Sans"/>
                <a:sym typeface="Google Sans"/>
              </a:rPr>
              <a:t>Daniel Izquierdo</a:t>
            </a:r>
            <a:endParaRPr b="1" sz="1200">
              <a:solidFill>
                <a:schemeClr val="dk1"/>
              </a:solidFill>
              <a:latin typeface="Google Sans"/>
              <a:ea typeface="Google Sans"/>
              <a:cs typeface="Google Sans"/>
              <a:sym typeface="Google Sans"/>
            </a:endParaRPr>
          </a:p>
          <a:p>
            <a:pPr indent="0" lvl="0" marL="0" rtl="0" algn="ctr">
              <a:spcBef>
                <a:spcPts val="0"/>
              </a:spcBef>
              <a:spcAft>
                <a:spcPts val="0"/>
              </a:spcAft>
              <a:buNone/>
            </a:pPr>
            <a:r>
              <a:rPr b="1" lang="es" sz="1000">
                <a:solidFill>
                  <a:srgbClr val="999999"/>
                </a:solidFill>
                <a:latin typeface="Google Sans"/>
                <a:ea typeface="Google Sans"/>
                <a:cs typeface="Google Sans"/>
                <a:sym typeface="Google Sans"/>
              </a:rPr>
              <a:t>Bitergia</a:t>
            </a:r>
            <a:endParaRPr sz="1000">
              <a:solidFill>
                <a:srgbClr val="999999"/>
              </a:solidFill>
              <a:latin typeface="Google Sans"/>
              <a:ea typeface="Google Sans"/>
              <a:cs typeface="Google Sans"/>
              <a:sym typeface="Google Sans"/>
            </a:endParaRPr>
          </a:p>
        </p:txBody>
      </p:sp>
      <p:pic>
        <p:nvPicPr>
          <p:cNvPr id="97" name="Google Shape;97;p14"/>
          <p:cNvPicPr preferRelativeResize="0"/>
          <p:nvPr/>
        </p:nvPicPr>
        <p:blipFill rotWithShape="1">
          <a:blip r:embed="rId4">
            <a:alphaModFix/>
          </a:blip>
          <a:srcRect b="0" l="8395" r="8395" t="0"/>
          <a:stretch/>
        </p:blipFill>
        <p:spPr>
          <a:xfrm>
            <a:off x="2222667" y="1975569"/>
            <a:ext cx="1280400" cy="1287900"/>
          </a:xfrm>
          <a:prstGeom prst="ellipse">
            <a:avLst/>
          </a:prstGeom>
          <a:noFill/>
          <a:ln cap="flat" cmpd="sng" w="38100">
            <a:solidFill>
              <a:schemeClr val="dk1"/>
            </a:solidFill>
            <a:prstDash val="solid"/>
            <a:round/>
            <a:headEnd len="sm" w="sm" type="none"/>
            <a:tailEnd len="sm" w="sm" type="none"/>
          </a:ln>
        </p:spPr>
      </p:pic>
      <p:sp>
        <p:nvSpPr>
          <p:cNvPr id="98" name="Google Shape;98;p14"/>
          <p:cNvSpPr txBox="1"/>
          <p:nvPr/>
        </p:nvSpPr>
        <p:spPr>
          <a:xfrm>
            <a:off x="3744083" y="3434925"/>
            <a:ext cx="1805100" cy="952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1200">
                <a:solidFill>
                  <a:schemeClr val="dk1"/>
                </a:solidFill>
                <a:latin typeface="Google Sans"/>
                <a:ea typeface="Google Sans"/>
                <a:cs typeface="Google Sans"/>
                <a:sym typeface="Google Sans"/>
              </a:rPr>
              <a:t>Mariam Guizani</a:t>
            </a:r>
            <a:endParaRPr b="1" sz="1200">
              <a:solidFill>
                <a:schemeClr val="dk1"/>
              </a:solidFill>
              <a:latin typeface="Google Sans"/>
              <a:ea typeface="Google Sans"/>
              <a:cs typeface="Google Sans"/>
              <a:sym typeface="Google Sans"/>
            </a:endParaRPr>
          </a:p>
          <a:p>
            <a:pPr indent="0" lvl="0" marL="0" rtl="0" algn="ctr">
              <a:spcBef>
                <a:spcPts val="0"/>
              </a:spcBef>
              <a:spcAft>
                <a:spcPts val="0"/>
              </a:spcAft>
              <a:buNone/>
            </a:pPr>
            <a:r>
              <a:rPr b="1" lang="es" sz="1000">
                <a:solidFill>
                  <a:srgbClr val="999999"/>
                </a:solidFill>
                <a:latin typeface="Google Sans"/>
                <a:ea typeface="Google Sans"/>
                <a:cs typeface="Google Sans"/>
                <a:sym typeface="Google Sans"/>
              </a:rPr>
              <a:t>Oregon State University</a:t>
            </a:r>
            <a:endParaRPr sz="1000">
              <a:solidFill>
                <a:srgbClr val="999999"/>
              </a:solidFill>
              <a:latin typeface="Google Sans"/>
              <a:ea typeface="Google Sans"/>
              <a:cs typeface="Google Sans"/>
              <a:sym typeface="Google Sans"/>
            </a:endParaRPr>
          </a:p>
        </p:txBody>
      </p:sp>
      <p:pic>
        <p:nvPicPr>
          <p:cNvPr id="99" name="Google Shape;99;p14"/>
          <p:cNvPicPr preferRelativeResize="0"/>
          <p:nvPr/>
        </p:nvPicPr>
        <p:blipFill rotWithShape="1">
          <a:blip r:embed="rId5">
            <a:alphaModFix/>
          </a:blip>
          <a:srcRect b="0" l="5373" r="5364" t="0"/>
          <a:stretch/>
        </p:blipFill>
        <p:spPr>
          <a:xfrm>
            <a:off x="4006433" y="1975569"/>
            <a:ext cx="1280400" cy="1287900"/>
          </a:xfrm>
          <a:prstGeom prst="ellipse">
            <a:avLst/>
          </a:prstGeom>
          <a:noFill/>
          <a:ln cap="flat" cmpd="sng" w="38100">
            <a:solidFill>
              <a:schemeClr val="dk1"/>
            </a:solidFill>
            <a:prstDash val="solid"/>
            <a:round/>
            <a:headEnd len="sm" w="sm" type="none"/>
            <a:tailEnd len="sm" w="sm" type="none"/>
          </a:ln>
        </p:spPr>
      </p:pic>
      <p:sp>
        <p:nvSpPr>
          <p:cNvPr id="100" name="Google Shape;100;p14"/>
          <p:cNvSpPr txBox="1"/>
          <p:nvPr/>
        </p:nvSpPr>
        <p:spPr>
          <a:xfrm>
            <a:off x="5647250" y="3434925"/>
            <a:ext cx="1520400" cy="952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1200">
                <a:solidFill>
                  <a:schemeClr val="dk1"/>
                </a:solidFill>
                <a:latin typeface="Google Sans"/>
                <a:ea typeface="Google Sans"/>
                <a:cs typeface="Google Sans"/>
                <a:sym typeface="Google Sans"/>
              </a:rPr>
              <a:t>Georg Link</a:t>
            </a:r>
            <a:endParaRPr b="1" sz="1200">
              <a:solidFill>
                <a:schemeClr val="dk1"/>
              </a:solidFill>
              <a:latin typeface="Google Sans"/>
              <a:ea typeface="Google Sans"/>
              <a:cs typeface="Google Sans"/>
              <a:sym typeface="Google Sans"/>
            </a:endParaRPr>
          </a:p>
          <a:p>
            <a:pPr indent="0" lvl="0" marL="0" rtl="0" algn="ctr">
              <a:spcBef>
                <a:spcPts val="0"/>
              </a:spcBef>
              <a:spcAft>
                <a:spcPts val="0"/>
              </a:spcAft>
              <a:buNone/>
            </a:pPr>
            <a:r>
              <a:rPr b="1" lang="es" sz="1000">
                <a:solidFill>
                  <a:srgbClr val="999999"/>
                </a:solidFill>
                <a:latin typeface="Google Sans"/>
                <a:ea typeface="Google Sans"/>
                <a:cs typeface="Google Sans"/>
                <a:sym typeface="Google Sans"/>
              </a:rPr>
              <a:t>Bitergia</a:t>
            </a:r>
            <a:endParaRPr sz="1000">
              <a:solidFill>
                <a:srgbClr val="999999"/>
              </a:solidFill>
              <a:latin typeface="Google Sans"/>
              <a:ea typeface="Google Sans"/>
              <a:cs typeface="Google Sans"/>
              <a:sym typeface="Google Sans"/>
            </a:endParaRPr>
          </a:p>
        </p:txBody>
      </p:sp>
      <p:pic>
        <p:nvPicPr>
          <p:cNvPr id="101" name="Google Shape;101;p14"/>
          <p:cNvPicPr preferRelativeResize="0"/>
          <p:nvPr/>
        </p:nvPicPr>
        <p:blipFill rotWithShape="1">
          <a:blip r:embed="rId6">
            <a:alphaModFix/>
          </a:blip>
          <a:srcRect b="0" l="6301" r="6301" t="0"/>
          <a:stretch/>
        </p:blipFill>
        <p:spPr>
          <a:xfrm>
            <a:off x="5767250" y="1975569"/>
            <a:ext cx="1280400" cy="1287900"/>
          </a:xfrm>
          <a:prstGeom prst="ellipse">
            <a:avLst/>
          </a:prstGeom>
          <a:noFill/>
          <a:ln cap="flat" cmpd="sng" w="38100">
            <a:solidFill>
              <a:schemeClr val="dk1"/>
            </a:solidFill>
            <a:prstDash val="solid"/>
            <a:round/>
            <a:headEnd len="sm" w="sm" type="none"/>
            <a:tailEnd len="sm" w="sm" type="none"/>
          </a:ln>
        </p:spPr>
      </p:pic>
      <p:sp>
        <p:nvSpPr>
          <p:cNvPr id="102" name="Google Shape;102;p14"/>
          <p:cNvSpPr txBox="1"/>
          <p:nvPr/>
        </p:nvSpPr>
        <p:spPr>
          <a:xfrm>
            <a:off x="7250424" y="3434925"/>
            <a:ext cx="1718700" cy="952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1200">
                <a:solidFill>
                  <a:schemeClr val="dk1"/>
                </a:solidFill>
                <a:latin typeface="Google Sans"/>
                <a:ea typeface="Google Sans"/>
                <a:cs typeface="Google Sans"/>
                <a:sym typeface="Google Sans"/>
              </a:rPr>
              <a:t>Griselda Cuevas</a:t>
            </a:r>
            <a:endParaRPr b="1" sz="1200">
              <a:solidFill>
                <a:schemeClr val="dk1"/>
              </a:solidFill>
              <a:latin typeface="Google Sans"/>
              <a:ea typeface="Google Sans"/>
              <a:cs typeface="Google Sans"/>
              <a:sym typeface="Google Sans"/>
            </a:endParaRPr>
          </a:p>
          <a:p>
            <a:pPr indent="0" lvl="0" marL="0" rtl="0" algn="ctr">
              <a:spcBef>
                <a:spcPts val="0"/>
              </a:spcBef>
              <a:spcAft>
                <a:spcPts val="0"/>
              </a:spcAft>
              <a:buNone/>
            </a:pPr>
            <a:r>
              <a:rPr b="1" lang="es" sz="1000">
                <a:solidFill>
                  <a:srgbClr val="999999"/>
                </a:solidFill>
                <a:latin typeface="Google Sans"/>
                <a:ea typeface="Google Sans"/>
                <a:cs typeface="Google Sans"/>
                <a:sym typeface="Google Sans"/>
              </a:rPr>
              <a:t>The Apache Software Foundation</a:t>
            </a:r>
            <a:endParaRPr sz="1000">
              <a:solidFill>
                <a:srgbClr val="999999"/>
              </a:solidFill>
              <a:latin typeface="Google Sans"/>
              <a:ea typeface="Google Sans"/>
              <a:cs typeface="Google Sans"/>
              <a:sym typeface="Google Sans"/>
            </a:endParaRPr>
          </a:p>
        </p:txBody>
      </p:sp>
      <p:pic>
        <p:nvPicPr>
          <p:cNvPr id="103" name="Google Shape;103;p14"/>
          <p:cNvPicPr preferRelativeResize="0"/>
          <p:nvPr/>
        </p:nvPicPr>
        <p:blipFill rotWithShape="1">
          <a:blip r:embed="rId7">
            <a:alphaModFix/>
          </a:blip>
          <a:srcRect b="0" l="2803" r="2803" t="0"/>
          <a:stretch/>
        </p:blipFill>
        <p:spPr>
          <a:xfrm>
            <a:off x="7446630" y="1975569"/>
            <a:ext cx="1280400" cy="1287900"/>
          </a:xfrm>
          <a:prstGeom prst="ellipse">
            <a:avLst/>
          </a:prstGeom>
          <a:noFill/>
          <a:ln cap="flat" cmpd="sng" w="38100">
            <a:solidFill>
              <a:schemeClr val="dk1"/>
            </a:solidFill>
            <a:prstDash val="solid"/>
            <a:round/>
            <a:headEnd len="sm" w="sm" type="none"/>
            <a:tailEnd len="sm" w="sm" type="none"/>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pic>
        <p:nvPicPr>
          <p:cNvPr id="292" name="Google Shape;292;p32"/>
          <p:cNvPicPr preferRelativeResize="0"/>
          <p:nvPr/>
        </p:nvPicPr>
        <p:blipFill rotWithShape="1">
          <a:blip r:embed="rId3">
            <a:alphaModFix/>
          </a:blip>
          <a:srcRect b="0" l="7783" r="0" t="0"/>
          <a:stretch/>
        </p:blipFill>
        <p:spPr>
          <a:xfrm>
            <a:off x="150" y="0"/>
            <a:ext cx="9144000" cy="5143500"/>
          </a:xfrm>
          <a:prstGeom prst="rect">
            <a:avLst/>
          </a:prstGeom>
          <a:noFill/>
          <a:ln>
            <a:noFill/>
          </a:ln>
        </p:spPr>
      </p:pic>
      <p:sp>
        <p:nvSpPr>
          <p:cNvPr id="293" name="Google Shape;293;p32"/>
          <p:cNvSpPr txBox="1"/>
          <p:nvPr>
            <p:ph type="title"/>
          </p:nvPr>
        </p:nvSpPr>
        <p:spPr>
          <a:xfrm>
            <a:off x="729450" y="864300"/>
            <a:ext cx="7021200" cy="29850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4800"/>
              <a:t>Phase II: Interviews</a:t>
            </a:r>
            <a:endParaRPr sz="48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33"/>
          <p:cNvSpPr/>
          <p:nvPr/>
        </p:nvSpPr>
        <p:spPr>
          <a:xfrm>
            <a:off x="2670300" y="0"/>
            <a:ext cx="6473700" cy="51435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33"/>
          <p:cNvSpPr txBox="1"/>
          <p:nvPr/>
        </p:nvSpPr>
        <p:spPr>
          <a:xfrm>
            <a:off x="127900" y="86125"/>
            <a:ext cx="2450100" cy="100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2300">
                <a:solidFill>
                  <a:schemeClr val="lt1"/>
                </a:solidFill>
                <a:latin typeface="Raleway"/>
                <a:ea typeface="Raleway"/>
                <a:cs typeface="Raleway"/>
                <a:sym typeface="Raleway"/>
              </a:rPr>
              <a:t>Objectives</a:t>
            </a:r>
            <a:endParaRPr b="1" sz="2300">
              <a:solidFill>
                <a:schemeClr val="lt1"/>
              </a:solidFill>
              <a:latin typeface="Raleway"/>
              <a:ea typeface="Raleway"/>
              <a:cs typeface="Raleway"/>
              <a:sym typeface="Raleway"/>
            </a:endParaRPr>
          </a:p>
          <a:p>
            <a:pPr indent="0" lvl="0" marL="0" rtl="0" algn="l">
              <a:spcBef>
                <a:spcPts val="0"/>
              </a:spcBef>
              <a:spcAft>
                <a:spcPts val="0"/>
              </a:spcAft>
              <a:buNone/>
            </a:pPr>
            <a:r>
              <a:t/>
            </a:r>
            <a:endParaRPr b="1" sz="1100">
              <a:solidFill>
                <a:srgbClr val="FFFFFF"/>
              </a:solidFill>
              <a:latin typeface="Lato"/>
              <a:ea typeface="Lato"/>
              <a:cs typeface="Lato"/>
              <a:sym typeface="Lato"/>
            </a:endParaRPr>
          </a:p>
        </p:txBody>
      </p:sp>
      <p:graphicFrame>
        <p:nvGraphicFramePr>
          <p:cNvPr id="300" name="Google Shape;300;p33"/>
          <p:cNvGraphicFramePr/>
          <p:nvPr/>
        </p:nvGraphicFramePr>
        <p:xfrm>
          <a:off x="3115225" y="1235500"/>
          <a:ext cx="3000000" cy="3000000"/>
        </p:xfrm>
        <a:graphic>
          <a:graphicData uri="http://schemas.openxmlformats.org/drawingml/2006/table">
            <a:tbl>
              <a:tblPr>
                <a:noFill/>
                <a:tableStyleId>{28222911-5954-43B4-BB00-0C8AA298C269}</a:tableStyleId>
              </a:tblPr>
              <a:tblGrid>
                <a:gridCol w="3524975"/>
                <a:gridCol w="2014675"/>
              </a:tblGrid>
              <a:tr h="475400">
                <a:tc>
                  <a:txBody>
                    <a:bodyPr/>
                    <a:lstStyle/>
                    <a:p>
                      <a:pPr indent="0" lvl="0" marL="0" rtl="0" algn="l">
                        <a:spcBef>
                          <a:spcPts val="0"/>
                        </a:spcBef>
                        <a:spcAft>
                          <a:spcPts val="0"/>
                        </a:spcAft>
                        <a:buNone/>
                      </a:pPr>
                      <a:r>
                        <a:rPr b="1" lang="es" sz="1500">
                          <a:latin typeface="Raleway"/>
                          <a:ea typeface="Raleway"/>
                          <a:cs typeface="Raleway"/>
                          <a:sym typeface="Raleway"/>
                        </a:rPr>
                        <a:t>Groups</a:t>
                      </a:r>
                      <a:r>
                        <a:rPr lang="es" sz="1500">
                          <a:latin typeface="Raleway"/>
                          <a:ea typeface="Raleway"/>
                          <a:cs typeface="Raleway"/>
                          <a:sym typeface="Raleway"/>
                        </a:rPr>
                        <a:t> </a:t>
                      </a:r>
                      <a:endParaRPr sz="1500">
                        <a:latin typeface="Raleway"/>
                        <a:ea typeface="Raleway"/>
                        <a:cs typeface="Raleway"/>
                        <a:sym typeface="Raleway"/>
                      </a:endParaRPr>
                    </a:p>
                  </a:txBody>
                  <a:tcPr marT="91425" marB="91425" marR="91425" marL="91425">
                    <a:lnL cap="flat" cmpd="sng" w="9525">
                      <a:solidFill>
                        <a:srgbClr val="999999">
                          <a:alpha val="0"/>
                        </a:srgbClr>
                      </a:solidFill>
                      <a:prstDash val="solid"/>
                      <a:round/>
                      <a:headEnd len="sm" w="sm" type="none"/>
                      <a:tailEnd len="sm" w="sm" type="none"/>
                    </a:lnL>
                    <a:lnR cap="flat" cmpd="sng" w="9525">
                      <a:solidFill>
                        <a:srgbClr val="999999">
                          <a:alpha val="0"/>
                        </a:srgbClr>
                      </a:solidFill>
                      <a:prstDash val="solid"/>
                      <a:round/>
                      <a:headEnd len="sm" w="sm" type="none"/>
                      <a:tailEnd len="sm" w="sm" type="none"/>
                    </a:lnR>
                    <a:lnT cap="flat" cmpd="sng" w="9525">
                      <a:solidFill>
                        <a:srgbClr val="999999">
                          <a:alpha val="0"/>
                        </a:srgbClr>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s" sz="1500">
                          <a:latin typeface="Raleway"/>
                          <a:ea typeface="Raleway"/>
                          <a:cs typeface="Raleway"/>
                          <a:sym typeface="Raleway"/>
                        </a:rPr>
                        <a:t>Interviewees</a:t>
                      </a:r>
                      <a:endParaRPr b="1" sz="1500">
                        <a:latin typeface="Raleway"/>
                        <a:ea typeface="Raleway"/>
                        <a:cs typeface="Raleway"/>
                        <a:sym typeface="Raleway"/>
                      </a:endParaRPr>
                    </a:p>
                  </a:txBody>
                  <a:tcPr marT="91425" marB="91425" marR="91425" marL="91425">
                    <a:lnL cap="flat" cmpd="sng" w="9525">
                      <a:solidFill>
                        <a:srgbClr val="999999">
                          <a:alpha val="0"/>
                        </a:srgbClr>
                      </a:solidFill>
                      <a:prstDash val="solid"/>
                      <a:round/>
                      <a:headEnd len="sm" w="sm" type="none"/>
                      <a:tailEnd len="sm" w="sm" type="none"/>
                    </a:lnL>
                    <a:lnR cap="flat" cmpd="sng" w="9525">
                      <a:solidFill>
                        <a:srgbClr val="999999">
                          <a:alpha val="0"/>
                        </a:srgbClr>
                      </a:solidFill>
                      <a:prstDash val="solid"/>
                      <a:round/>
                      <a:headEnd len="sm" w="sm" type="none"/>
                      <a:tailEnd len="sm" w="sm" type="none"/>
                    </a:lnR>
                    <a:lnT cap="flat" cmpd="sng" w="9525">
                      <a:solidFill>
                        <a:srgbClr val="999999">
                          <a:alpha val="0"/>
                        </a:srgbClr>
                      </a:solidFill>
                      <a:prstDash val="solid"/>
                      <a:round/>
                      <a:headEnd len="sm" w="sm" type="none"/>
                      <a:tailEnd len="sm" w="sm" type="none"/>
                    </a:lnT>
                    <a:lnB cap="flat" cmpd="sng" w="19050">
                      <a:solidFill>
                        <a:srgbClr val="000000"/>
                      </a:solidFill>
                      <a:prstDash val="solid"/>
                      <a:round/>
                      <a:headEnd len="sm" w="sm" type="none"/>
                      <a:tailEnd len="sm" w="sm" type="none"/>
                    </a:lnB>
                  </a:tcPr>
                </a:tc>
              </a:tr>
              <a:tr h="354725">
                <a:tc>
                  <a:txBody>
                    <a:bodyPr/>
                    <a:lstStyle/>
                    <a:p>
                      <a:pPr indent="0" lvl="0" marL="0" rtl="0" algn="l">
                        <a:spcBef>
                          <a:spcPts val="0"/>
                        </a:spcBef>
                        <a:spcAft>
                          <a:spcPts val="0"/>
                        </a:spcAft>
                        <a:buNone/>
                      </a:pPr>
                      <a:r>
                        <a:rPr lang="es" sz="1500">
                          <a:latin typeface="Raleway"/>
                          <a:ea typeface="Raleway"/>
                          <a:cs typeface="Raleway"/>
                          <a:sym typeface="Raleway"/>
                        </a:rPr>
                        <a:t>Gender minority</a:t>
                      </a:r>
                      <a:endParaRPr sz="1500">
                        <a:latin typeface="Raleway"/>
                        <a:ea typeface="Raleway"/>
                        <a:cs typeface="Raleway"/>
                        <a:sym typeface="Raleway"/>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19050">
                      <a:solidFill>
                        <a:srgbClr val="000000"/>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s" sz="1500">
                          <a:latin typeface="Raleway"/>
                          <a:ea typeface="Raleway"/>
                          <a:cs typeface="Raleway"/>
                          <a:sym typeface="Raleway"/>
                        </a:rPr>
                        <a:t>5 </a:t>
                      </a:r>
                      <a:endParaRPr sz="1500">
                        <a:latin typeface="Raleway"/>
                        <a:ea typeface="Raleway"/>
                        <a:cs typeface="Raleway"/>
                        <a:sym typeface="Raleway"/>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19050">
                      <a:solidFill>
                        <a:srgbClr val="000000"/>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417575">
                <a:tc>
                  <a:txBody>
                    <a:bodyPr/>
                    <a:lstStyle/>
                    <a:p>
                      <a:pPr indent="0" lvl="0" marL="0" rtl="0" algn="l">
                        <a:spcBef>
                          <a:spcPts val="0"/>
                        </a:spcBef>
                        <a:spcAft>
                          <a:spcPts val="0"/>
                        </a:spcAft>
                        <a:buNone/>
                      </a:pPr>
                      <a:r>
                        <a:rPr lang="es" sz="1500">
                          <a:latin typeface="Raleway"/>
                          <a:ea typeface="Raleway"/>
                          <a:cs typeface="Raleway"/>
                          <a:sym typeface="Raleway"/>
                        </a:rPr>
                        <a:t>Language minority</a:t>
                      </a:r>
                      <a:endParaRPr sz="1500">
                        <a:latin typeface="Raleway"/>
                        <a:ea typeface="Raleway"/>
                        <a:cs typeface="Raleway"/>
                        <a:sym typeface="Raleway"/>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s" sz="1500">
                          <a:latin typeface="Raleway"/>
                          <a:ea typeface="Raleway"/>
                          <a:cs typeface="Raleway"/>
                          <a:sym typeface="Raleway"/>
                        </a:rPr>
                        <a:t>1</a:t>
                      </a:r>
                      <a:endParaRPr sz="1500">
                        <a:latin typeface="Raleway"/>
                        <a:ea typeface="Raleway"/>
                        <a:cs typeface="Raleway"/>
                        <a:sym typeface="Raleway"/>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411575">
                <a:tc>
                  <a:txBody>
                    <a:bodyPr/>
                    <a:lstStyle/>
                    <a:p>
                      <a:pPr indent="0" lvl="0" marL="0" rtl="0" algn="l">
                        <a:spcBef>
                          <a:spcPts val="0"/>
                        </a:spcBef>
                        <a:spcAft>
                          <a:spcPts val="0"/>
                        </a:spcAft>
                        <a:buNone/>
                      </a:pPr>
                      <a:r>
                        <a:rPr lang="es" sz="1500">
                          <a:latin typeface="Raleway"/>
                          <a:ea typeface="Raleway"/>
                          <a:cs typeface="Raleway"/>
                          <a:sym typeface="Raleway"/>
                        </a:rPr>
                        <a:t>Men with challenges</a:t>
                      </a:r>
                      <a:endParaRPr sz="1500">
                        <a:latin typeface="Raleway"/>
                        <a:ea typeface="Raleway"/>
                        <a:cs typeface="Raleway"/>
                        <a:sym typeface="Raleway"/>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s" sz="1500">
                          <a:latin typeface="Raleway"/>
                          <a:ea typeface="Raleway"/>
                          <a:cs typeface="Raleway"/>
                          <a:sym typeface="Raleway"/>
                        </a:rPr>
                        <a:t>4</a:t>
                      </a:r>
                      <a:endParaRPr sz="1500">
                        <a:latin typeface="Raleway"/>
                        <a:ea typeface="Raleway"/>
                        <a:cs typeface="Raleway"/>
                        <a:sym typeface="Raleway"/>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391675">
                <a:tc>
                  <a:txBody>
                    <a:bodyPr/>
                    <a:lstStyle/>
                    <a:p>
                      <a:pPr indent="0" lvl="0" marL="0" rtl="0" algn="l">
                        <a:spcBef>
                          <a:spcPts val="0"/>
                        </a:spcBef>
                        <a:spcAft>
                          <a:spcPts val="0"/>
                        </a:spcAft>
                        <a:buNone/>
                      </a:pPr>
                      <a:r>
                        <a:rPr lang="es" sz="1500">
                          <a:latin typeface="Raleway"/>
                          <a:ea typeface="Raleway"/>
                          <a:cs typeface="Raleway"/>
                          <a:sym typeface="Raleway"/>
                        </a:rPr>
                        <a:t>Contributors who left</a:t>
                      </a:r>
                      <a:endParaRPr sz="1500">
                        <a:latin typeface="Raleway"/>
                        <a:ea typeface="Raleway"/>
                        <a:cs typeface="Raleway"/>
                        <a:sym typeface="Raleway"/>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s" sz="1500">
                          <a:latin typeface="Raleway"/>
                          <a:ea typeface="Raleway"/>
                          <a:cs typeface="Raleway"/>
                          <a:sym typeface="Raleway"/>
                        </a:rPr>
                        <a:t>5</a:t>
                      </a:r>
                      <a:endParaRPr sz="1500">
                        <a:latin typeface="Raleway"/>
                        <a:ea typeface="Raleway"/>
                        <a:cs typeface="Raleway"/>
                        <a:sym typeface="Raleway"/>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397650">
                <a:tc>
                  <a:txBody>
                    <a:bodyPr/>
                    <a:lstStyle/>
                    <a:p>
                      <a:pPr indent="0" lvl="0" marL="0" rtl="0" algn="l">
                        <a:spcBef>
                          <a:spcPts val="0"/>
                        </a:spcBef>
                        <a:spcAft>
                          <a:spcPts val="0"/>
                        </a:spcAft>
                        <a:buNone/>
                      </a:pPr>
                      <a:r>
                        <a:rPr lang="es" sz="1500">
                          <a:latin typeface="Raleway"/>
                          <a:ea typeface="Raleway"/>
                          <a:cs typeface="Raleway"/>
                          <a:sym typeface="Raleway"/>
                        </a:rPr>
                        <a:t>Newcomers</a:t>
                      </a:r>
                      <a:endParaRPr sz="1500">
                        <a:latin typeface="Raleway"/>
                        <a:ea typeface="Raleway"/>
                        <a:cs typeface="Raleway"/>
                        <a:sym typeface="Raleway"/>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s" sz="1500">
                          <a:latin typeface="Raleway"/>
                          <a:ea typeface="Raleway"/>
                          <a:cs typeface="Raleway"/>
                          <a:sym typeface="Raleway"/>
                        </a:rPr>
                        <a:t>4</a:t>
                      </a:r>
                      <a:endParaRPr sz="1500">
                        <a:latin typeface="Raleway"/>
                        <a:ea typeface="Raleway"/>
                        <a:cs typeface="Raleway"/>
                        <a:sym typeface="Raleway"/>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349800">
                <a:tc>
                  <a:txBody>
                    <a:bodyPr/>
                    <a:lstStyle/>
                    <a:p>
                      <a:pPr indent="0" lvl="0" marL="0" rtl="0" algn="l">
                        <a:spcBef>
                          <a:spcPts val="0"/>
                        </a:spcBef>
                        <a:spcAft>
                          <a:spcPts val="0"/>
                        </a:spcAft>
                        <a:buNone/>
                      </a:pPr>
                      <a:r>
                        <a:rPr b="1" lang="es" sz="1500">
                          <a:latin typeface="Raleway"/>
                          <a:ea typeface="Raleway"/>
                          <a:cs typeface="Raleway"/>
                          <a:sym typeface="Raleway"/>
                        </a:rPr>
                        <a:t>Total </a:t>
                      </a:r>
                      <a:endParaRPr b="1" sz="1500">
                        <a:latin typeface="Raleway"/>
                        <a:ea typeface="Raleway"/>
                        <a:cs typeface="Raleway"/>
                        <a:sym typeface="Raleway"/>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s" sz="1500">
                          <a:latin typeface="Raleway"/>
                          <a:ea typeface="Raleway"/>
                          <a:cs typeface="Raleway"/>
                          <a:sym typeface="Raleway"/>
                        </a:rPr>
                        <a:t>19</a:t>
                      </a:r>
                      <a:endParaRPr b="1" sz="1500">
                        <a:latin typeface="Raleway"/>
                        <a:ea typeface="Raleway"/>
                        <a:cs typeface="Raleway"/>
                        <a:sym typeface="Raleway"/>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301" name="Google Shape;301;p33"/>
          <p:cNvSpPr txBox="1"/>
          <p:nvPr/>
        </p:nvSpPr>
        <p:spPr>
          <a:xfrm>
            <a:off x="75075" y="1455775"/>
            <a:ext cx="2538000" cy="256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500">
                <a:solidFill>
                  <a:schemeClr val="lt1"/>
                </a:solidFill>
                <a:latin typeface="Raleway"/>
                <a:ea typeface="Raleway"/>
                <a:cs typeface="Raleway"/>
                <a:sym typeface="Raleway"/>
              </a:rPr>
              <a:t>221 open ended survey responses on challenges </a:t>
            </a:r>
            <a:endParaRPr sz="1500">
              <a:solidFill>
                <a:schemeClr val="lt1"/>
              </a:solidFill>
              <a:latin typeface="Raleway"/>
              <a:ea typeface="Raleway"/>
              <a:cs typeface="Raleway"/>
              <a:sym typeface="Raleway"/>
            </a:endParaRPr>
          </a:p>
          <a:p>
            <a:pPr indent="0" lvl="0" marL="0" rtl="0" algn="l">
              <a:spcBef>
                <a:spcPts val="0"/>
              </a:spcBef>
              <a:spcAft>
                <a:spcPts val="0"/>
              </a:spcAft>
              <a:buNone/>
            </a:pPr>
            <a:r>
              <a:t/>
            </a:r>
            <a:endParaRPr sz="1500">
              <a:solidFill>
                <a:schemeClr val="lt1"/>
              </a:solidFill>
              <a:latin typeface="Raleway"/>
              <a:ea typeface="Raleway"/>
              <a:cs typeface="Raleway"/>
              <a:sym typeface="Raleway"/>
            </a:endParaRPr>
          </a:p>
          <a:p>
            <a:pPr indent="0" lvl="0" marL="0" rtl="0" algn="l">
              <a:spcBef>
                <a:spcPts val="0"/>
              </a:spcBef>
              <a:spcAft>
                <a:spcPts val="0"/>
              </a:spcAft>
              <a:buNone/>
            </a:pPr>
            <a:r>
              <a:rPr lang="es" sz="1500">
                <a:solidFill>
                  <a:schemeClr val="lt1"/>
                </a:solidFill>
                <a:latin typeface="Raleway"/>
                <a:ea typeface="Raleway"/>
                <a:cs typeface="Raleway"/>
                <a:sym typeface="Raleway"/>
              </a:rPr>
              <a:t>Deeper dive to analyze these challenges </a:t>
            </a:r>
            <a:endParaRPr sz="1500">
              <a:solidFill>
                <a:schemeClr val="lt1"/>
              </a:solidFill>
              <a:latin typeface="Raleway"/>
              <a:ea typeface="Raleway"/>
              <a:cs typeface="Raleway"/>
              <a:sym typeface="Raleway"/>
            </a:endParaRPr>
          </a:p>
          <a:p>
            <a:pPr indent="0" lvl="0" marL="0" rtl="0" algn="l">
              <a:spcBef>
                <a:spcPts val="0"/>
              </a:spcBef>
              <a:spcAft>
                <a:spcPts val="0"/>
              </a:spcAft>
              <a:buNone/>
            </a:pPr>
            <a:r>
              <a:t/>
            </a:r>
            <a:endParaRPr sz="1500">
              <a:solidFill>
                <a:schemeClr val="lt1"/>
              </a:solidFill>
              <a:latin typeface="Raleway"/>
              <a:ea typeface="Raleway"/>
              <a:cs typeface="Raleway"/>
              <a:sym typeface="Raleway"/>
            </a:endParaRPr>
          </a:p>
          <a:p>
            <a:pPr indent="0" lvl="0" marL="0" rtl="0" algn="l">
              <a:spcBef>
                <a:spcPts val="0"/>
              </a:spcBef>
              <a:spcAft>
                <a:spcPts val="0"/>
              </a:spcAft>
              <a:buNone/>
            </a:pPr>
            <a:r>
              <a:rPr lang="es" sz="1500">
                <a:solidFill>
                  <a:schemeClr val="lt1"/>
                </a:solidFill>
                <a:latin typeface="Raleway"/>
                <a:ea typeface="Raleway"/>
                <a:cs typeface="Raleway"/>
                <a:sym typeface="Raleway"/>
              </a:rPr>
              <a:t>19 interviews</a:t>
            </a:r>
            <a:endParaRPr sz="1500">
              <a:solidFill>
                <a:schemeClr val="lt1"/>
              </a:solidFill>
              <a:latin typeface="Raleway"/>
              <a:ea typeface="Raleway"/>
              <a:cs typeface="Raleway"/>
              <a:sym typeface="Raleway"/>
            </a:endParaRPr>
          </a:p>
          <a:p>
            <a:pPr indent="0" lvl="0" marL="0" rtl="0" algn="l">
              <a:spcBef>
                <a:spcPts val="0"/>
              </a:spcBef>
              <a:spcAft>
                <a:spcPts val="0"/>
              </a:spcAft>
              <a:buNone/>
            </a:pPr>
            <a:r>
              <a:t/>
            </a:r>
            <a:endParaRPr sz="1500">
              <a:solidFill>
                <a:schemeClr val="lt1"/>
              </a:solidFill>
              <a:latin typeface="Raleway"/>
              <a:ea typeface="Raleway"/>
              <a:cs typeface="Raleway"/>
              <a:sym typeface="Raleway"/>
            </a:endParaRPr>
          </a:p>
          <a:p>
            <a:pPr indent="0" lvl="0" marL="0" rtl="0" algn="l">
              <a:spcBef>
                <a:spcPts val="0"/>
              </a:spcBef>
              <a:spcAft>
                <a:spcPts val="0"/>
              </a:spcAft>
              <a:buNone/>
            </a:pPr>
            <a:r>
              <a:rPr lang="es" sz="1500">
                <a:solidFill>
                  <a:schemeClr val="lt1"/>
                </a:solidFill>
                <a:latin typeface="Raleway"/>
                <a:ea typeface="Raleway"/>
                <a:cs typeface="Raleway"/>
                <a:sym typeface="Raleway"/>
              </a:rPr>
              <a:t>Jun-Sept 2020</a:t>
            </a:r>
            <a:endParaRPr sz="1500">
              <a:solidFill>
                <a:schemeClr val="lt1"/>
              </a:solidFill>
              <a:latin typeface="Raleway"/>
              <a:ea typeface="Raleway"/>
              <a:cs typeface="Raleway"/>
              <a:sym typeface="Raleway"/>
            </a:endParaRPr>
          </a:p>
          <a:p>
            <a:pPr indent="0" lvl="0" marL="0" rtl="0" algn="l">
              <a:spcBef>
                <a:spcPts val="0"/>
              </a:spcBef>
              <a:spcAft>
                <a:spcPts val="0"/>
              </a:spcAft>
              <a:buNone/>
            </a:pPr>
            <a:r>
              <a:t/>
            </a:r>
            <a:endParaRPr sz="1300" strike="sngStrike">
              <a:solidFill>
                <a:schemeClr val="lt1"/>
              </a:solidFill>
              <a:latin typeface="Raleway"/>
              <a:ea typeface="Raleway"/>
              <a:cs typeface="Raleway"/>
              <a:sym typeface="Raleway"/>
            </a:endParaRPr>
          </a:p>
        </p:txBody>
      </p:sp>
      <p:sp>
        <p:nvSpPr>
          <p:cNvPr id="302" name="Google Shape;302;p33"/>
          <p:cNvSpPr txBox="1"/>
          <p:nvPr/>
        </p:nvSpPr>
        <p:spPr>
          <a:xfrm>
            <a:off x="2870800" y="86125"/>
            <a:ext cx="5950200" cy="73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3000">
                <a:latin typeface="Raleway"/>
                <a:ea typeface="Raleway"/>
                <a:cs typeface="Raleway"/>
                <a:sym typeface="Raleway"/>
              </a:rPr>
              <a:t>Interviews Numbers</a:t>
            </a:r>
            <a:endParaRPr b="1" sz="3000">
              <a:latin typeface="Raleway"/>
              <a:ea typeface="Raleway"/>
              <a:cs typeface="Raleway"/>
              <a:sym typeface="Raleway"/>
            </a:endParaRPr>
          </a:p>
          <a:p>
            <a:pPr indent="0" lvl="0" marL="0" rtl="0" algn="l">
              <a:spcBef>
                <a:spcPts val="0"/>
              </a:spcBef>
              <a:spcAft>
                <a:spcPts val="0"/>
              </a:spcAft>
              <a:buNone/>
            </a:pPr>
            <a:r>
              <a:t/>
            </a:r>
            <a:endParaRPr b="1" sz="3000">
              <a:latin typeface="Raleway"/>
              <a:ea typeface="Raleway"/>
              <a:cs typeface="Raleway"/>
              <a:sym typeface="Raleway"/>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34"/>
          <p:cNvSpPr/>
          <p:nvPr/>
        </p:nvSpPr>
        <p:spPr>
          <a:xfrm>
            <a:off x="2670200" y="0"/>
            <a:ext cx="6473700" cy="51435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300">
              <a:latin typeface="Lato"/>
              <a:ea typeface="Lato"/>
              <a:cs typeface="Lato"/>
              <a:sym typeface="Lato"/>
            </a:endParaRPr>
          </a:p>
        </p:txBody>
      </p:sp>
      <p:sp>
        <p:nvSpPr>
          <p:cNvPr id="308" name="Google Shape;308;p34"/>
          <p:cNvSpPr txBox="1"/>
          <p:nvPr/>
        </p:nvSpPr>
        <p:spPr>
          <a:xfrm>
            <a:off x="127900" y="1457725"/>
            <a:ext cx="2450100" cy="353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sz="1300">
                <a:solidFill>
                  <a:srgbClr val="FFFFFF"/>
                </a:solidFill>
                <a:latin typeface="Lato"/>
                <a:ea typeface="Lato"/>
                <a:cs typeface="Lato"/>
                <a:sym typeface="Lato"/>
              </a:rPr>
              <a:t>12 categories of challenges </a:t>
            </a:r>
            <a:endParaRPr sz="1300">
              <a:solidFill>
                <a:srgbClr val="FFFFFF"/>
              </a:solidFill>
              <a:latin typeface="Lato"/>
              <a:ea typeface="Lato"/>
              <a:cs typeface="Lato"/>
              <a:sym typeface="Lato"/>
            </a:endParaRPr>
          </a:p>
          <a:p>
            <a:pPr indent="0" lvl="0" marL="0" rtl="0" algn="ctr">
              <a:spcBef>
                <a:spcPts val="0"/>
              </a:spcBef>
              <a:spcAft>
                <a:spcPts val="0"/>
              </a:spcAft>
              <a:buNone/>
            </a:pPr>
            <a:r>
              <a:t/>
            </a:r>
            <a:endParaRPr sz="1300">
              <a:solidFill>
                <a:srgbClr val="FFFFFF"/>
              </a:solidFill>
              <a:latin typeface="Lato"/>
              <a:ea typeface="Lato"/>
              <a:cs typeface="Lato"/>
              <a:sym typeface="Lato"/>
            </a:endParaRPr>
          </a:p>
          <a:p>
            <a:pPr indent="0" lvl="0" marL="0" rtl="0" algn="ctr">
              <a:spcBef>
                <a:spcPts val="0"/>
              </a:spcBef>
              <a:spcAft>
                <a:spcPts val="0"/>
              </a:spcAft>
              <a:buNone/>
            </a:pPr>
            <a:r>
              <a:t/>
            </a:r>
            <a:endParaRPr sz="1300">
              <a:solidFill>
                <a:srgbClr val="FFFFFF"/>
              </a:solidFill>
              <a:latin typeface="Lato"/>
              <a:ea typeface="Lato"/>
              <a:cs typeface="Lato"/>
              <a:sym typeface="Lato"/>
            </a:endParaRPr>
          </a:p>
          <a:p>
            <a:pPr indent="0" lvl="0" marL="0" rtl="0" algn="ctr">
              <a:spcBef>
                <a:spcPts val="0"/>
              </a:spcBef>
              <a:spcAft>
                <a:spcPts val="0"/>
              </a:spcAft>
              <a:buNone/>
            </a:pPr>
            <a:r>
              <a:rPr lang="es" sz="1300">
                <a:solidFill>
                  <a:srgbClr val="FFFFFF"/>
                </a:solidFill>
                <a:latin typeface="Lato"/>
                <a:ea typeface="Lato"/>
                <a:cs typeface="Lato"/>
                <a:sym typeface="Lato"/>
              </a:rPr>
              <a:t>Each category comprises subsequent challenges</a:t>
            </a:r>
            <a:endParaRPr sz="1300">
              <a:solidFill>
                <a:srgbClr val="FFFFFF"/>
              </a:solidFill>
              <a:latin typeface="Lato"/>
              <a:ea typeface="Lato"/>
              <a:cs typeface="Lato"/>
              <a:sym typeface="Lato"/>
            </a:endParaRPr>
          </a:p>
          <a:p>
            <a:pPr indent="0" lvl="0" marL="0" rtl="0" algn="ctr">
              <a:spcBef>
                <a:spcPts val="0"/>
              </a:spcBef>
              <a:spcAft>
                <a:spcPts val="0"/>
              </a:spcAft>
              <a:buNone/>
            </a:pPr>
            <a:r>
              <a:t/>
            </a:r>
            <a:endParaRPr sz="1300">
              <a:solidFill>
                <a:srgbClr val="FFFFFF"/>
              </a:solidFill>
              <a:latin typeface="Lato"/>
              <a:ea typeface="Lato"/>
              <a:cs typeface="Lato"/>
              <a:sym typeface="Lato"/>
            </a:endParaRPr>
          </a:p>
          <a:p>
            <a:pPr indent="0" lvl="0" marL="0" rtl="0" algn="ctr">
              <a:spcBef>
                <a:spcPts val="0"/>
              </a:spcBef>
              <a:spcAft>
                <a:spcPts val="0"/>
              </a:spcAft>
              <a:buNone/>
            </a:pPr>
            <a:r>
              <a:t/>
            </a:r>
            <a:endParaRPr sz="1300">
              <a:solidFill>
                <a:srgbClr val="FFFFFF"/>
              </a:solidFill>
              <a:latin typeface="Lato"/>
              <a:ea typeface="Lato"/>
              <a:cs typeface="Lato"/>
              <a:sym typeface="Lato"/>
            </a:endParaRPr>
          </a:p>
          <a:p>
            <a:pPr indent="0" lvl="0" marL="0" rtl="0" algn="ctr">
              <a:spcBef>
                <a:spcPts val="0"/>
              </a:spcBef>
              <a:spcAft>
                <a:spcPts val="0"/>
              </a:spcAft>
              <a:buNone/>
            </a:pPr>
            <a:r>
              <a:rPr lang="es" sz="1300">
                <a:solidFill>
                  <a:srgbClr val="FFFFFF"/>
                </a:solidFill>
                <a:latin typeface="Lato"/>
                <a:ea typeface="Lato"/>
                <a:cs typeface="Lato"/>
                <a:sym typeface="Lato"/>
              </a:rPr>
              <a:t>6 of these found in academia for other OSS projects, and 6 that are specific to the ASF</a:t>
            </a:r>
            <a:endParaRPr sz="1300">
              <a:solidFill>
                <a:srgbClr val="FFFFFF"/>
              </a:solidFill>
              <a:latin typeface="Lato"/>
              <a:ea typeface="Lato"/>
              <a:cs typeface="Lato"/>
              <a:sym typeface="Lato"/>
            </a:endParaRPr>
          </a:p>
          <a:p>
            <a:pPr indent="0" lvl="0" marL="0" rtl="0" algn="ctr">
              <a:spcBef>
                <a:spcPts val="0"/>
              </a:spcBef>
              <a:spcAft>
                <a:spcPts val="0"/>
              </a:spcAft>
              <a:buNone/>
            </a:pPr>
            <a:r>
              <a:t/>
            </a:r>
            <a:endParaRPr sz="1300">
              <a:solidFill>
                <a:srgbClr val="FFFFFF"/>
              </a:solidFill>
              <a:latin typeface="Lato"/>
              <a:ea typeface="Lato"/>
              <a:cs typeface="Lato"/>
              <a:sym typeface="Lato"/>
            </a:endParaRPr>
          </a:p>
          <a:p>
            <a:pPr indent="0" lvl="0" marL="0" rtl="0" algn="ctr">
              <a:spcBef>
                <a:spcPts val="0"/>
              </a:spcBef>
              <a:spcAft>
                <a:spcPts val="0"/>
              </a:spcAft>
              <a:buNone/>
            </a:pPr>
            <a:r>
              <a:t/>
            </a:r>
            <a:endParaRPr sz="1300">
              <a:solidFill>
                <a:srgbClr val="FFFFFF"/>
              </a:solidFill>
              <a:latin typeface="Lato"/>
              <a:ea typeface="Lato"/>
              <a:cs typeface="Lato"/>
              <a:sym typeface="Lato"/>
            </a:endParaRPr>
          </a:p>
          <a:p>
            <a:pPr indent="0" lvl="0" marL="0" rtl="0" algn="ctr">
              <a:spcBef>
                <a:spcPts val="0"/>
              </a:spcBef>
              <a:spcAft>
                <a:spcPts val="0"/>
              </a:spcAft>
              <a:buNone/>
            </a:pPr>
            <a:r>
              <a:t/>
            </a:r>
            <a:endParaRPr sz="1300">
              <a:solidFill>
                <a:srgbClr val="FFFFFF"/>
              </a:solidFill>
              <a:latin typeface="Lato"/>
              <a:ea typeface="Lato"/>
              <a:cs typeface="Lato"/>
              <a:sym typeface="Lato"/>
            </a:endParaRPr>
          </a:p>
          <a:p>
            <a:pPr indent="0" lvl="0" marL="0" rtl="0" algn="ctr">
              <a:spcBef>
                <a:spcPts val="0"/>
              </a:spcBef>
              <a:spcAft>
                <a:spcPts val="0"/>
              </a:spcAft>
              <a:buNone/>
            </a:pPr>
            <a:r>
              <a:t/>
            </a:r>
            <a:endParaRPr sz="1300">
              <a:solidFill>
                <a:srgbClr val="FFFFFF"/>
              </a:solidFill>
              <a:latin typeface="Lato"/>
              <a:ea typeface="Lato"/>
              <a:cs typeface="Lato"/>
              <a:sym typeface="Lato"/>
            </a:endParaRPr>
          </a:p>
        </p:txBody>
      </p:sp>
      <p:sp>
        <p:nvSpPr>
          <p:cNvPr id="309" name="Google Shape;309;p34"/>
          <p:cNvSpPr txBox="1"/>
          <p:nvPr/>
        </p:nvSpPr>
        <p:spPr>
          <a:xfrm>
            <a:off x="127900" y="86125"/>
            <a:ext cx="2450100" cy="100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2400">
                <a:solidFill>
                  <a:srgbClr val="FFFFFF"/>
                </a:solidFill>
                <a:latin typeface="Lato"/>
                <a:ea typeface="Lato"/>
                <a:cs typeface="Lato"/>
                <a:sym typeface="Lato"/>
              </a:rPr>
              <a:t>Identified Challenges</a:t>
            </a:r>
            <a:endParaRPr b="1" sz="2400">
              <a:solidFill>
                <a:srgbClr val="FFFFFF"/>
              </a:solidFill>
              <a:latin typeface="Lato"/>
              <a:ea typeface="Lato"/>
              <a:cs typeface="Lato"/>
              <a:sym typeface="Lato"/>
            </a:endParaRPr>
          </a:p>
        </p:txBody>
      </p:sp>
      <p:pic>
        <p:nvPicPr>
          <p:cNvPr id="310" name="Google Shape;310;p34"/>
          <p:cNvPicPr preferRelativeResize="0"/>
          <p:nvPr/>
        </p:nvPicPr>
        <p:blipFill>
          <a:blip r:embed="rId3">
            <a:alphaModFix/>
          </a:blip>
          <a:stretch>
            <a:fillRect/>
          </a:stretch>
        </p:blipFill>
        <p:spPr>
          <a:xfrm>
            <a:off x="5048850" y="380375"/>
            <a:ext cx="4095051" cy="4095051"/>
          </a:xfrm>
          <a:prstGeom prst="rect">
            <a:avLst/>
          </a:prstGeom>
          <a:noFill/>
          <a:ln>
            <a:noFill/>
          </a:ln>
        </p:spPr>
      </p:pic>
      <p:sp>
        <p:nvSpPr>
          <p:cNvPr id="311" name="Google Shape;311;p34"/>
          <p:cNvSpPr/>
          <p:nvPr/>
        </p:nvSpPr>
        <p:spPr>
          <a:xfrm>
            <a:off x="5048850" y="273425"/>
            <a:ext cx="4052700" cy="1809600"/>
          </a:xfrm>
          <a:prstGeom prst="rect">
            <a:avLst/>
          </a:prstGeom>
          <a:noFill/>
          <a:ln cap="flat" cmpd="sng" w="38100">
            <a:solidFill>
              <a:srgbClr val="B9555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12" name="Google Shape;312;p34"/>
          <p:cNvPicPr preferRelativeResize="0"/>
          <p:nvPr/>
        </p:nvPicPr>
        <p:blipFill rotWithShape="1">
          <a:blip r:embed="rId4">
            <a:alphaModFix/>
          </a:blip>
          <a:srcRect b="50426" l="10" r="-10" t="0"/>
          <a:stretch/>
        </p:blipFill>
        <p:spPr>
          <a:xfrm>
            <a:off x="5260737" y="398594"/>
            <a:ext cx="180975" cy="184150"/>
          </a:xfrm>
          <a:prstGeom prst="rect">
            <a:avLst/>
          </a:prstGeom>
          <a:noFill/>
          <a:ln>
            <a:noFill/>
          </a:ln>
        </p:spPr>
      </p:pic>
      <p:sp>
        <p:nvSpPr>
          <p:cNvPr id="313" name="Google Shape;313;p34"/>
          <p:cNvSpPr txBox="1"/>
          <p:nvPr/>
        </p:nvSpPr>
        <p:spPr>
          <a:xfrm>
            <a:off x="5388675" y="348625"/>
            <a:ext cx="2185800" cy="28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900">
                <a:latin typeface="Lato"/>
                <a:ea typeface="Lato"/>
                <a:cs typeface="Lato"/>
                <a:sym typeface="Lato"/>
              </a:rPr>
              <a:t> Challenges specific to the ASF</a:t>
            </a:r>
            <a:endParaRPr sz="900">
              <a:latin typeface="Lato"/>
              <a:ea typeface="Lato"/>
              <a:cs typeface="Lato"/>
              <a:sym typeface="Lato"/>
            </a:endParaRPr>
          </a:p>
          <a:p>
            <a:pPr indent="0" lvl="0" marL="0" rtl="0" algn="l">
              <a:spcBef>
                <a:spcPts val="0"/>
              </a:spcBef>
              <a:spcAft>
                <a:spcPts val="0"/>
              </a:spcAft>
              <a:buNone/>
            </a:pPr>
            <a:r>
              <a:t/>
            </a:r>
            <a:endParaRPr sz="900">
              <a:latin typeface="Lato"/>
              <a:ea typeface="Lato"/>
              <a:cs typeface="Lato"/>
              <a:sym typeface="Lato"/>
            </a:endParaRPr>
          </a:p>
          <a:p>
            <a:pPr indent="0" lvl="0" marL="0" rtl="0" algn="l">
              <a:spcBef>
                <a:spcPts val="0"/>
              </a:spcBef>
              <a:spcAft>
                <a:spcPts val="0"/>
              </a:spcAft>
              <a:buNone/>
            </a:pPr>
            <a:r>
              <a:t/>
            </a:r>
            <a:endParaRPr sz="900">
              <a:latin typeface="Lato"/>
              <a:ea typeface="Lato"/>
              <a:cs typeface="Lato"/>
              <a:sym typeface="Lato"/>
            </a:endParaRPr>
          </a:p>
        </p:txBody>
      </p:sp>
      <p:sp>
        <p:nvSpPr>
          <p:cNvPr id="314" name="Google Shape;314;p34"/>
          <p:cNvSpPr/>
          <p:nvPr/>
        </p:nvSpPr>
        <p:spPr>
          <a:xfrm>
            <a:off x="5048850" y="2134450"/>
            <a:ext cx="4052700" cy="2493300"/>
          </a:xfrm>
          <a:prstGeom prst="rect">
            <a:avLst/>
          </a:prstGeom>
          <a:noFill/>
          <a:ln cap="flat" cmpd="sng" w="1905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34"/>
          <p:cNvSpPr txBox="1"/>
          <p:nvPr/>
        </p:nvSpPr>
        <p:spPr>
          <a:xfrm>
            <a:off x="5159400" y="3847175"/>
            <a:ext cx="1375500" cy="75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900">
                <a:latin typeface="Lato"/>
                <a:ea typeface="Lato"/>
                <a:cs typeface="Lato"/>
                <a:sym typeface="Lato"/>
              </a:rPr>
              <a:t>Challenges </a:t>
            </a:r>
            <a:r>
              <a:rPr lang="es" sz="900">
                <a:latin typeface="Lato"/>
                <a:ea typeface="Lato"/>
                <a:cs typeface="Lato"/>
                <a:sym typeface="Lato"/>
              </a:rPr>
              <a:t>that under-represented groups face even after becoming experienced</a:t>
            </a:r>
            <a:endParaRPr sz="900">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p:txBody>
      </p:sp>
      <p:pic>
        <p:nvPicPr>
          <p:cNvPr id="316" name="Google Shape;316;p34"/>
          <p:cNvPicPr preferRelativeResize="0"/>
          <p:nvPr/>
        </p:nvPicPr>
        <p:blipFill>
          <a:blip r:embed="rId5">
            <a:alphaModFix/>
          </a:blip>
          <a:stretch>
            <a:fillRect/>
          </a:stretch>
        </p:blipFill>
        <p:spPr>
          <a:xfrm>
            <a:off x="2718038" y="197238"/>
            <a:ext cx="2301313" cy="47490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35"/>
          <p:cNvSpPr txBox="1"/>
          <p:nvPr/>
        </p:nvSpPr>
        <p:spPr>
          <a:xfrm>
            <a:off x="5142825" y="2825750"/>
            <a:ext cx="3635700" cy="1186500"/>
          </a:xfrm>
          <a:prstGeom prst="rect">
            <a:avLst/>
          </a:prstGeom>
          <a:solidFill>
            <a:srgbClr val="EFEFEF"/>
          </a:solidFill>
          <a:ln cap="flat" cmpd="sng" w="38100">
            <a:solidFill>
              <a:srgbClr val="8DBE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i="1" lang="es" sz="1200">
                <a:latin typeface="Times New Roman"/>
                <a:ea typeface="Times New Roman"/>
                <a:cs typeface="Times New Roman"/>
                <a:sym typeface="Times New Roman"/>
              </a:rPr>
              <a:t>“I had a difficulty to understand project guidelines for accepting code changes. Some remarks indicated that style guidelines were important, yet large refactorings were shunned”</a:t>
            </a:r>
            <a:endParaRPr i="1" sz="1200">
              <a:latin typeface="Times New Roman"/>
              <a:ea typeface="Times New Roman"/>
              <a:cs typeface="Times New Roman"/>
              <a:sym typeface="Times New Roman"/>
            </a:endParaRPr>
          </a:p>
        </p:txBody>
      </p:sp>
      <p:sp>
        <p:nvSpPr>
          <p:cNvPr id="322" name="Google Shape;322;p35"/>
          <p:cNvSpPr txBox="1"/>
          <p:nvPr/>
        </p:nvSpPr>
        <p:spPr>
          <a:xfrm>
            <a:off x="408350" y="4075925"/>
            <a:ext cx="4335600" cy="750900"/>
          </a:xfrm>
          <a:prstGeom prst="rect">
            <a:avLst/>
          </a:prstGeom>
          <a:solidFill>
            <a:srgbClr val="EFEFEF"/>
          </a:solidFill>
          <a:ln cap="flat" cmpd="sng" w="38100">
            <a:solidFill>
              <a:srgbClr val="8DBE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i="1" lang="es" sz="1200">
                <a:latin typeface="Times New Roman"/>
                <a:ea typeface="Times New Roman"/>
                <a:cs typeface="Times New Roman"/>
                <a:sym typeface="Times New Roman"/>
              </a:rPr>
              <a:t>“It was hard to convince the project committers in my decisions and why they should have accepted my code .”</a:t>
            </a:r>
            <a:endParaRPr i="1" sz="1200">
              <a:latin typeface="Times New Roman"/>
              <a:ea typeface="Times New Roman"/>
              <a:cs typeface="Times New Roman"/>
              <a:sym typeface="Times New Roman"/>
            </a:endParaRPr>
          </a:p>
        </p:txBody>
      </p:sp>
      <p:pic>
        <p:nvPicPr>
          <p:cNvPr id="323" name="Google Shape;323;p35"/>
          <p:cNvPicPr preferRelativeResize="0"/>
          <p:nvPr/>
        </p:nvPicPr>
        <p:blipFill rotWithShape="1">
          <a:blip r:embed="rId3">
            <a:alphaModFix/>
          </a:blip>
          <a:srcRect b="50426" l="10" r="-10" t="0"/>
          <a:stretch/>
        </p:blipFill>
        <p:spPr>
          <a:xfrm>
            <a:off x="6736337" y="4823369"/>
            <a:ext cx="180975" cy="184150"/>
          </a:xfrm>
          <a:prstGeom prst="rect">
            <a:avLst/>
          </a:prstGeom>
          <a:noFill/>
          <a:ln>
            <a:noFill/>
          </a:ln>
        </p:spPr>
      </p:pic>
      <p:sp>
        <p:nvSpPr>
          <p:cNvPr id="324" name="Google Shape;324;p35"/>
          <p:cNvSpPr txBox="1"/>
          <p:nvPr/>
        </p:nvSpPr>
        <p:spPr>
          <a:xfrm>
            <a:off x="6868550" y="4773400"/>
            <a:ext cx="2185800" cy="28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900">
                <a:latin typeface="Lato"/>
                <a:ea typeface="Lato"/>
                <a:cs typeface="Lato"/>
                <a:sym typeface="Lato"/>
              </a:rPr>
              <a:t> Identified challenges specific to the ASF</a:t>
            </a:r>
            <a:endParaRPr sz="900">
              <a:latin typeface="Lato"/>
              <a:ea typeface="Lato"/>
              <a:cs typeface="Lato"/>
              <a:sym typeface="Lato"/>
            </a:endParaRPr>
          </a:p>
          <a:p>
            <a:pPr indent="0" lvl="0" marL="0" rtl="0" algn="l">
              <a:spcBef>
                <a:spcPts val="0"/>
              </a:spcBef>
              <a:spcAft>
                <a:spcPts val="0"/>
              </a:spcAft>
              <a:buNone/>
            </a:pPr>
            <a:r>
              <a:t/>
            </a:r>
            <a:endParaRPr sz="900">
              <a:latin typeface="Lato"/>
              <a:ea typeface="Lato"/>
              <a:cs typeface="Lato"/>
              <a:sym typeface="Lato"/>
            </a:endParaRPr>
          </a:p>
          <a:p>
            <a:pPr indent="0" lvl="0" marL="0" rtl="0" algn="l">
              <a:spcBef>
                <a:spcPts val="0"/>
              </a:spcBef>
              <a:spcAft>
                <a:spcPts val="0"/>
              </a:spcAft>
              <a:buNone/>
            </a:pPr>
            <a:r>
              <a:t/>
            </a:r>
            <a:endParaRPr sz="900">
              <a:latin typeface="Lato"/>
              <a:ea typeface="Lato"/>
              <a:cs typeface="Lato"/>
              <a:sym typeface="Lato"/>
            </a:endParaRPr>
          </a:p>
        </p:txBody>
      </p:sp>
      <p:sp>
        <p:nvSpPr>
          <p:cNvPr id="325" name="Google Shape;325;p35"/>
          <p:cNvSpPr txBox="1"/>
          <p:nvPr/>
        </p:nvSpPr>
        <p:spPr>
          <a:xfrm>
            <a:off x="5348726" y="60650"/>
            <a:ext cx="36075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Identified Challenge: Technical Hurdles</a:t>
            </a:r>
            <a:endParaRPr b="1">
              <a:latin typeface="Lato"/>
              <a:ea typeface="Lato"/>
              <a:cs typeface="Lato"/>
              <a:sym typeface="Lato"/>
            </a:endParaRPr>
          </a:p>
        </p:txBody>
      </p:sp>
      <p:pic>
        <p:nvPicPr>
          <p:cNvPr id="326" name="Google Shape;326;p35"/>
          <p:cNvPicPr preferRelativeResize="0"/>
          <p:nvPr/>
        </p:nvPicPr>
        <p:blipFill>
          <a:blip r:embed="rId4">
            <a:alphaModFix/>
          </a:blip>
          <a:stretch>
            <a:fillRect/>
          </a:stretch>
        </p:blipFill>
        <p:spPr>
          <a:xfrm>
            <a:off x="273175" y="1076650"/>
            <a:ext cx="8683049" cy="1749100"/>
          </a:xfrm>
          <a:prstGeom prst="rect">
            <a:avLst/>
          </a:prstGeom>
          <a:noFill/>
          <a:ln>
            <a:noFill/>
          </a:ln>
        </p:spPr>
      </p:pic>
      <p:sp>
        <p:nvSpPr>
          <p:cNvPr id="327" name="Google Shape;327;p35"/>
          <p:cNvSpPr/>
          <p:nvPr/>
        </p:nvSpPr>
        <p:spPr>
          <a:xfrm>
            <a:off x="4028500" y="1293775"/>
            <a:ext cx="1663800" cy="178500"/>
          </a:xfrm>
          <a:prstGeom prst="rect">
            <a:avLst/>
          </a:prstGeom>
          <a:noFill/>
          <a:ln cap="flat" cmpd="sng" w="19050">
            <a:solidFill>
              <a:srgbClr val="8DBE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35"/>
          <p:cNvSpPr/>
          <p:nvPr/>
        </p:nvSpPr>
        <p:spPr>
          <a:xfrm>
            <a:off x="4028500" y="1076650"/>
            <a:ext cx="2351100" cy="178500"/>
          </a:xfrm>
          <a:prstGeom prst="rect">
            <a:avLst/>
          </a:prstGeom>
          <a:noFill/>
          <a:ln cap="flat" cmpd="sng" w="19050">
            <a:solidFill>
              <a:srgbClr val="8DBE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pic>
        <p:nvPicPr>
          <p:cNvPr id="333" name="Google Shape;333;p36"/>
          <p:cNvPicPr preferRelativeResize="0"/>
          <p:nvPr/>
        </p:nvPicPr>
        <p:blipFill>
          <a:blip r:embed="rId3">
            <a:alphaModFix/>
          </a:blip>
          <a:stretch>
            <a:fillRect/>
          </a:stretch>
        </p:blipFill>
        <p:spPr>
          <a:xfrm>
            <a:off x="706225" y="1676975"/>
            <a:ext cx="7219950" cy="1666875"/>
          </a:xfrm>
          <a:prstGeom prst="rect">
            <a:avLst/>
          </a:prstGeom>
          <a:noFill/>
          <a:ln>
            <a:noFill/>
          </a:ln>
        </p:spPr>
      </p:pic>
      <p:sp>
        <p:nvSpPr>
          <p:cNvPr id="334" name="Google Shape;334;p36"/>
          <p:cNvSpPr txBox="1"/>
          <p:nvPr/>
        </p:nvSpPr>
        <p:spPr>
          <a:xfrm>
            <a:off x="2489075" y="784725"/>
            <a:ext cx="5800500" cy="664500"/>
          </a:xfrm>
          <a:prstGeom prst="rect">
            <a:avLst/>
          </a:prstGeom>
          <a:solidFill>
            <a:srgbClr val="EFEFEF"/>
          </a:solidFill>
          <a:ln cap="flat" cmpd="sng" w="28575">
            <a:solidFill>
              <a:srgbClr val="8DBE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i="1" lang="es" sz="1200">
                <a:latin typeface="Times New Roman"/>
                <a:ea typeface="Times New Roman"/>
                <a:cs typeface="Times New Roman"/>
                <a:sym typeface="Times New Roman"/>
              </a:rPr>
              <a:t>“Some people use more idiomatic expressions when [expressing] their feelings for example, which is hardly understandable or misleading to non-native speakers”</a:t>
            </a:r>
            <a:endParaRPr i="1" sz="1000">
              <a:latin typeface="Helvetica Neue"/>
              <a:ea typeface="Helvetica Neue"/>
              <a:cs typeface="Helvetica Neue"/>
              <a:sym typeface="Helvetica Neue"/>
            </a:endParaRPr>
          </a:p>
        </p:txBody>
      </p:sp>
      <p:sp>
        <p:nvSpPr>
          <p:cNvPr id="335" name="Google Shape;335;p36"/>
          <p:cNvSpPr txBox="1"/>
          <p:nvPr/>
        </p:nvSpPr>
        <p:spPr>
          <a:xfrm>
            <a:off x="478150" y="3571600"/>
            <a:ext cx="5952600" cy="1201800"/>
          </a:xfrm>
          <a:prstGeom prst="rect">
            <a:avLst/>
          </a:prstGeom>
          <a:solidFill>
            <a:srgbClr val="EFEFEF"/>
          </a:solidFill>
          <a:ln cap="flat" cmpd="sng" w="28575">
            <a:solidFill>
              <a:srgbClr val="8DBE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i="1" lang="es" sz="1200">
                <a:latin typeface="Times New Roman"/>
                <a:ea typeface="Times New Roman"/>
                <a:cs typeface="Times New Roman"/>
                <a:sym typeface="Times New Roman"/>
              </a:rPr>
              <a:t>“Also very hard for a [underrepresented] newcomer/coder to catch up with the heated discussions on the members list. I was happy being a committer but once I saw all the members discussion in the list I was overwhelmed. I have never commented on the members list for this reason.”</a:t>
            </a:r>
            <a:endParaRPr i="1" sz="1000">
              <a:latin typeface="Helvetica Neue"/>
              <a:ea typeface="Helvetica Neue"/>
              <a:cs typeface="Helvetica Neue"/>
              <a:sym typeface="Helvetica Neue"/>
            </a:endParaRPr>
          </a:p>
        </p:txBody>
      </p:sp>
      <p:sp>
        <p:nvSpPr>
          <p:cNvPr id="336" name="Google Shape;336;p36"/>
          <p:cNvSpPr txBox="1"/>
          <p:nvPr/>
        </p:nvSpPr>
        <p:spPr>
          <a:xfrm>
            <a:off x="6264625" y="2265600"/>
            <a:ext cx="2691600" cy="612300"/>
          </a:xfrm>
          <a:prstGeom prst="rect">
            <a:avLst/>
          </a:prstGeom>
          <a:solidFill>
            <a:srgbClr val="EFEFEF"/>
          </a:solidFill>
          <a:ln cap="flat" cmpd="sng" w="28575">
            <a:solidFill>
              <a:srgbClr val="8DBE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i="1" lang="es" sz="1200">
                <a:latin typeface="Times New Roman"/>
                <a:ea typeface="Times New Roman"/>
                <a:cs typeface="Times New Roman"/>
                <a:sym typeface="Times New Roman"/>
              </a:rPr>
              <a:t>“Technical dispute over architectural direction of a project.”</a:t>
            </a:r>
            <a:endParaRPr i="1" sz="1000">
              <a:latin typeface="Helvetica Neue"/>
              <a:ea typeface="Helvetica Neue"/>
              <a:cs typeface="Helvetica Neue"/>
              <a:sym typeface="Helvetica Neue"/>
            </a:endParaRPr>
          </a:p>
        </p:txBody>
      </p:sp>
      <p:pic>
        <p:nvPicPr>
          <p:cNvPr id="337" name="Google Shape;337;p36"/>
          <p:cNvPicPr preferRelativeResize="0"/>
          <p:nvPr/>
        </p:nvPicPr>
        <p:blipFill rotWithShape="1">
          <a:blip r:embed="rId4">
            <a:alphaModFix/>
          </a:blip>
          <a:srcRect b="50426" l="10" r="-10" t="0"/>
          <a:stretch/>
        </p:blipFill>
        <p:spPr>
          <a:xfrm>
            <a:off x="6736337" y="4823369"/>
            <a:ext cx="180975" cy="184150"/>
          </a:xfrm>
          <a:prstGeom prst="rect">
            <a:avLst/>
          </a:prstGeom>
          <a:noFill/>
          <a:ln>
            <a:noFill/>
          </a:ln>
        </p:spPr>
      </p:pic>
      <p:sp>
        <p:nvSpPr>
          <p:cNvPr id="338" name="Google Shape;338;p36"/>
          <p:cNvSpPr txBox="1"/>
          <p:nvPr/>
        </p:nvSpPr>
        <p:spPr>
          <a:xfrm>
            <a:off x="6868550" y="4773400"/>
            <a:ext cx="2185800" cy="28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900">
                <a:latin typeface="Lato"/>
                <a:ea typeface="Lato"/>
                <a:cs typeface="Lato"/>
                <a:sym typeface="Lato"/>
              </a:rPr>
              <a:t> Identified challenges specific to the ASF</a:t>
            </a:r>
            <a:endParaRPr sz="900">
              <a:latin typeface="Lato"/>
              <a:ea typeface="Lato"/>
              <a:cs typeface="Lato"/>
              <a:sym typeface="Lato"/>
            </a:endParaRPr>
          </a:p>
          <a:p>
            <a:pPr indent="0" lvl="0" marL="0" rtl="0" algn="l">
              <a:spcBef>
                <a:spcPts val="0"/>
              </a:spcBef>
              <a:spcAft>
                <a:spcPts val="0"/>
              </a:spcAft>
              <a:buNone/>
            </a:pPr>
            <a:r>
              <a:t/>
            </a:r>
            <a:endParaRPr sz="900">
              <a:latin typeface="Lato"/>
              <a:ea typeface="Lato"/>
              <a:cs typeface="Lato"/>
              <a:sym typeface="Lato"/>
            </a:endParaRPr>
          </a:p>
          <a:p>
            <a:pPr indent="0" lvl="0" marL="0" rtl="0" algn="l">
              <a:spcBef>
                <a:spcPts val="0"/>
              </a:spcBef>
              <a:spcAft>
                <a:spcPts val="0"/>
              </a:spcAft>
              <a:buNone/>
            </a:pPr>
            <a:r>
              <a:t/>
            </a:r>
            <a:endParaRPr sz="900">
              <a:latin typeface="Lato"/>
              <a:ea typeface="Lato"/>
              <a:cs typeface="Lato"/>
              <a:sym typeface="Lato"/>
            </a:endParaRPr>
          </a:p>
        </p:txBody>
      </p:sp>
      <p:sp>
        <p:nvSpPr>
          <p:cNvPr id="339" name="Google Shape;339;p36"/>
          <p:cNvSpPr/>
          <p:nvPr/>
        </p:nvSpPr>
        <p:spPr>
          <a:xfrm>
            <a:off x="4215275" y="2341250"/>
            <a:ext cx="1192800" cy="210000"/>
          </a:xfrm>
          <a:prstGeom prst="rect">
            <a:avLst/>
          </a:prstGeom>
          <a:noFill/>
          <a:ln cap="flat" cmpd="sng" w="19050">
            <a:solidFill>
              <a:srgbClr val="8DBE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36"/>
          <p:cNvSpPr/>
          <p:nvPr/>
        </p:nvSpPr>
        <p:spPr>
          <a:xfrm>
            <a:off x="4256675" y="2956425"/>
            <a:ext cx="1635300" cy="210000"/>
          </a:xfrm>
          <a:prstGeom prst="rect">
            <a:avLst/>
          </a:prstGeom>
          <a:noFill/>
          <a:ln cap="flat" cmpd="sng" w="19050">
            <a:solidFill>
              <a:srgbClr val="8DBE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36"/>
          <p:cNvSpPr/>
          <p:nvPr/>
        </p:nvSpPr>
        <p:spPr>
          <a:xfrm>
            <a:off x="4792925" y="1675100"/>
            <a:ext cx="2185800" cy="210000"/>
          </a:xfrm>
          <a:prstGeom prst="rect">
            <a:avLst/>
          </a:prstGeom>
          <a:noFill/>
          <a:ln cap="flat" cmpd="sng" w="19050">
            <a:solidFill>
              <a:srgbClr val="8DBE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36"/>
          <p:cNvSpPr txBox="1"/>
          <p:nvPr/>
        </p:nvSpPr>
        <p:spPr>
          <a:xfrm>
            <a:off x="5348726" y="60650"/>
            <a:ext cx="36075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Identified Challenge: Communication</a:t>
            </a:r>
            <a:endParaRPr b="1">
              <a:latin typeface="Lato"/>
              <a:ea typeface="Lato"/>
              <a:cs typeface="Lato"/>
              <a:sym typeface="Lat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46" name="Shape 346"/>
        <p:cNvGrpSpPr/>
        <p:nvPr/>
      </p:nvGrpSpPr>
      <p:grpSpPr>
        <a:xfrm>
          <a:off x="0" y="0"/>
          <a:ext cx="0" cy="0"/>
          <a:chOff x="0" y="0"/>
          <a:chExt cx="0" cy="0"/>
        </a:xfrm>
      </p:grpSpPr>
      <p:pic>
        <p:nvPicPr>
          <p:cNvPr id="347" name="Google Shape;347;p37"/>
          <p:cNvPicPr preferRelativeResize="0"/>
          <p:nvPr/>
        </p:nvPicPr>
        <p:blipFill>
          <a:blip r:embed="rId3">
            <a:alphaModFix/>
          </a:blip>
          <a:stretch>
            <a:fillRect/>
          </a:stretch>
        </p:blipFill>
        <p:spPr>
          <a:xfrm>
            <a:off x="668125" y="852700"/>
            <a:ext cx="7219950" cy="1666875"/>
          </a:xfrm>
          <a:prstGeom prst="rect">
            <a:avLst/>
          </a:prstGeom>
          <a:noFill/>
          <a:ln>
            <a:noFill/>
          </a:ln>
        </p:spPr>
      </p:pic>
      <p:pic>
        <p:nvPicPr>
          <p:cNvPr id="348" name="Google Shape;348;p37"/>
          <p:cNvPicPr preferRelativeResize="0"/>
          <p:nvPr/>
        </p:nvPicPr>
        <p:blipFill rotWithShape="1">
          <a:blip r:embed="rId4">
            <a:alphaModFix/>
          </a:blip>
          <a:srcRect b="50426" l="10" r="-10" t="0"/>
          <a:stretch/>
        </p:blipFill>
        <p:spPr>
          <a:xfrm>
            <a:off x="6736337" y="4823369"/>
            <a:ext cx="180975" cy="184150"/>
          </a:xfrm>
          <a:prstGeom prst="rect">
            <a:avLst/>
          </a:prstGeom>
          <a:noFill/>
          <a:ln>
            <a:noFill/>
          </a:ln>
        </p:spPr>
      </p:pic>
      <p:sp>
        <p:nvSpPr>
          <p:cNvPr id="349" name="Google Shape;349;p37"/>
          <p:cNvSpPr txBox="1"/>
          <p:nvPr/>
        </p:nvSpPr>
        <p:spPr>
          <a:xfrm>
            <a:off x="6868550" y="4773400"/>
            <a:ext cx="2185800" cy="28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900">
                <a:latin typeface="Lato"/>
                <a:ea typeface="Lato"/>
                <a:cs typeface="Lato"/>
                <a:sym typeface="Lato"/>
              </a:rPr>
              <a:t> Identified challenges specific to the ASF</a:t>
            </a:r>
            <a:endParaRPr sz="900">
              <a:latin typeface="Lato"/>
              <a:ea typeface="Lato"/>
              <a:cs typeface="Lato"/>
              <a:sym typeface="Lato"/>
            </a:endParaRPr>
          </a:p>
          <a:p>
            <a:pPr indent="0" lvl="0" marL="0" rtl="0" algn="l">
              <a:spcBef>
                <a:spcPts val="0"/>
              </a:spcBef>
              <a:spcAft>
                <a:spcPts val="0"/>
              </a:spcAft>
              <a:buNone/>
            </a:pPr>
            <a:r>
              <a:t/>
            </a:r>
            <a:endParaRPr sz="900">
              <a:latin typeface="Lato"/>
              <a:ea typeface="Lato"/>
              <a:cs typeface="Lato"/>
              <a:sym typeface="Lato"/>
            </a:endParaRPr>
          </a:p>
          <a:p>
            <a:pPr indent="0" lvl="0" marL="0" rtl="0" algn="l">
              <a:spcBef>
                <a:spcPts val="0"/>
              </a:spcBef>
              <a:spcAft>
                <a:spcPts val="0"/>
              </a:spcAft>
              <a:buNone/>
            </a:pPr>
            <a:r>
              <a:t/>
            </a:r>
            <a:endParaRPr sz="900">
              <a:latin typeface="Lato"/>
              <a:ea typeface="Lato"/>
              <a:cs typeface="Lato"/>
              <a:sym typeface="Lato"/>
            </a:endParaRPr>
          </a:p>
        </p:txBody>
      </p:sp>
      <p:sp>
        <p:nvSpPr>
          <p:cNvPr id="350" name="Google Shape;350;p37"/>
          <p:cNvSpPr/>
          <p:nvPr/>
        </p:nvSpPr>
        <p:spPr>
          <a:xfrm>
            <a:off x="4215275" y="2341250"/>
            <a:ext cx="1192800" cy="210000"/>
          </a:xfrm>
          <a:prstGeom prst="rect">
            <a:avLst/>
          </a:prstGeom>
          <a:noFill/>
          <a:ln cap="flat" cmpd="sng" w="19050">
            <a:solidFill>
              <a:srgbClr val="8DBE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37"/>
          <p:cNvSpPr/>
          <p:nvPr/>
        </p:nvSpPr>
        <p:spPr>
          <a:xfrm>
            <a:off x="4155700" y="1714125"/>
            <a:ext cx="2185800" cy="210000"/>
          </a:xfrm>
          <a:prstGeom prst="rect">
            <a:avLst/>
          </a:prstGeom>
          <a:noFill/>
          <a:ln cap="flat" cmpd="sng" w="19050">
            <a:solidFill>
              <a:srgbClr val="8DBE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37"/>
          <p:cNvSpPr txBox="1"/>
          <p:nvPr/>
        </p:nvSpPr>
        <p:spPr>
          <a:xfrm>
            <a:off x="5348726" y="60650"/>
            <a:ext cx="36075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Identified Challenge: Communication</a:t>
            </a:r>
            <a:endParaRPr b="1">
              <a:latin typeface="Lato"/>
              <a:ea typeface="Lato"/>
              <a:cs typeface="Lato"/>
              <a:sym typeface="Lato"/>
            </a:endParaRPr>
          </a:p>
        </p:txBody>
      </p:sp>
      <p:graphicFrame>
        <p:nvGraphicFramePr>
          <p:cNvPr id="353" name="Google Shape;353;p37"/>
          <p:cNvGraphicFramePr/>
          <p:nvPr/>
        </p:nvGraphicFramePr>
        <p:xfrm>
          <a:off x="819150" y="3007400"/>
          <a:ext cx="3000000" cy="3000000"/>
        </p:xfrm>
        <a:graphic>
          <a:graphicData uri="http://schemas.openxmlformats.org/drawingml/2006/table">
            <a:tbl>
              <a:tblPr>
                <a:noFill/>
                <a:tableStyleId>{28222911-5954-43B4-BB00-0C8AA298C269}</a:tableStyleId>
              </a:tblPr>
              <a:tblGrid>
                <a:gridCol w="3619500"/>
                <a:gridCol w="3619500"/>
              </a:tblGrid>
              <a:tr h="381000">
                <a:tc>
                  <a:txBody>
                    <a:bodyPr/>
                    <a:lstStyle/>
                    <a:p>
                      <a:pPr indent="0" lvl="0" marL="0" rtl="0" algn="l">
                        <a:spcBef>
                          <a:spcPts val="0"/>
                        </a:spcBef>
                        <a:spcAft>
                          <a:spcPts val="0"/>
                        </a:spcAft>
                        <a:buNone/>
                      </a:pPr>
                      <a:r>
                        <a:rPr lang="es"/>
                        <a:t>Strategy</a:t>
                      </a:r>
                      <a:r>
                        <a:rPr lang="es"/>
                        <a:t> subcategory 1</a:t>
                      </a:r>
                      <a:endParaRPr/>
                    </a:p>
                  </a:txBody>
                  <a:tcPr marT="91425" marB="91425" marR="91425" marL="91425"/>
                </a:tc>
                <a:tc>
                  <a:txBody>
                    <a:bodyPr/>
                    <a:lstStyle/>
                    <a:p>
                      <a:pPr indent="0" lvl="0" marL="0" rtl="0" algn="l">
                        <a:spcBef>
                          <a:spcPts val="0"/>
                        </a:spcBef>
                        <a:spcAft>
                          <a:spcPts val="0"/>
                        </a:spcAft>
                        <a:buNone/>
                      </a:pPr>
                      <a:r>
                        <a:rPr lang="es"/>
                        <a:t>Strategy 1</a:t>
                      </a:r>
                      <a:endParaRPr/>
                    </a:p>
                  </a:txBody>
                  <a:tcPr marT="91425" marB="91425" marR="91425" marL="91425"/>
                </a:tc>
              </a:tr>
              <a:tr h="3810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rPr lang="es"/>
                        <a:t>Strategy 2</a:t>
                      </a:r>
                      <a:endParaRPr/>
                    </a:p>
                  </a:txBody>
                  <a:tcPr marT="91425" marB="91425" marR="91425" marL="91425"/>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pic>
        <p:nvPicPr>
          <p:cNvPr id="358" name="Google Shape;358;p38"/>
          <p:cNvPicPr preferRelativeResize="0"/>
          <p:nvPr/>
        </p:nvPicPr>
        <p:blipFill rotWithShape="1">
          <a:blip r:embed="rId3">
            <a:alphaModFix/>
          </a:blip>
          <a:srcRect b="0" l="7783" r="0" t="0"/>
          <a:stretch/>
        </p:blipFill>
        <p:spPr>
          <a:xfrm>
            <a:off x="150" y="0"/>
            <a:ext cx="9144000" cy="5143500"/>
          </a:xfrm>
          <a:prstGeom prst="rect">
            <a:avLst/>
          </a:prstGeom>
          <a:noFill/>
          <a:ln>
            <a:noFill/>
          </a:ln>
        </p:spPr>
      </p:pic>
      <p:sp>
        <p:nvSpPr>
          <p:cNvPr id="359" name="Google Shape;359;p38"/>
          <p:cNvSpPr txBox="1"/>
          <p:nvPr>
            <p:ph type="title"/>
          </p:nvPr>
        </p:nvSpPr>
        <p:spPr>
          <a:xfrm>
            <a:off x="729450" y="864300"/>
            <a:ext cx="7021200" cy="29850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4800"/>
              <a:t>Phase III: </a:t>
            </a:r>
            <a:r>
              <a:rPr lang="es" sz="4800"/>
              <a:t>Quantitative</a:t>
            </a:r>
            <a:r>
              <a:rPr lang="es" sz="4800"/>
              <a:t> Analysis</a:t>
            </a:r>
            <a:endParaRPr sz="48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39"/>
          <p:cNvSpPr txBox="1"/>
          <p:nvPr/>
        </p:nvSpPr>
        <p:spPr>
          <a:xfrm>
            <a:off x="5348726" y="60650"/>
            <a:ext cx="36075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Quantitative Analysis: Happening Next</a:t>
            </a:r>
            <a:endParaRPr b="1">
              <a:latin typeface="Lato"/>
              <a:ea typeface="Lato"/>
              <a:cs typeface="Lato"/>
              <a:sym typeface="Lato"/>
            </a:endParaRPr>
          </a:p>
        </p:txBody>
      </p:sp>
      <p:sp>
        <p:nvSpPr>
          <p:cNvPr id="365" name="Google Shape;365;p39"/>
          <p:cNvSpPr txBox="1"/>
          <p:nvPr>
            <p:ph idx="1" type="body"/>
          </p:nvPr>
        </p:nvSpPr>
        <p:spPr>
          <a:xfrm>
            <a:off x="729325" y="1461325"/>
            <a:ext cx="3774300" cy="32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1800">
                <a:solidFill>
                  <a:srgbClr val="000000"/>
                </a:solidFill>
                <a:latin typeface="Arial"/>
                <a:ea typeface="Arial"/>
                <a:cs typeface="Arial"/>
                <a:sym typeface="Arial"/>
              </a:rPr>
              <a:t>Focus on</a:t>
            </a:r>
            <a:r>
              <a:rPr lang="es" sz="1100">
                <a:solidFill>
                  <a:srgbClr val="000000"/>
                </a:solidFill>
                <a:latin typeface="Arial"/>
                <a:ea typeface="Arial"/>
                <a:cs typeface="Arial"/>
                <a:sym typeface="Arial"/>
              </a:rPr>
              <a:t> projects listed by survey answers (Airflow, Beam, Cassandra, CouchDB, Flink, Hadoop, HTTPD, Lucene, NetBeans, OpenOffice, Spark, and Tomcat)</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40"/>
          <p:cNvSpPr txBox="1"/>
          <p:nvPr/>
        </p:nvSpPr>
        <p:spPr>
          <a:xfrm>
            <a:off x="5348726" y="60650"/>
            <a:ext cx="36075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Quantitative Analysis: Happening Next</a:t>
            </a:r>
            <a:endParaRPr b="1">
              <a:latin typeface="Lato"/>
              <a:ea typeface="Lato"/>
              <a:cs typeface="Lato"/>
              <a:sym typeface="Lato"/>
            </a:endParaRPr>
          </a:p>
        </p:txBody>
      </p:sp>
      <p:sp>
        <p:nvSpPr>
          <p:cNvPr id="371" name="Google Shape;371;p40"/>
          <p:cNvSpPr txBox="1"/>
          <p:nvPr>
            <p:ph idx="1" type="body"/>
          </p:nvPr>
        </p:nvSpPr>
        <p:spPr>
          <a:xfrm>
            <a:off x="729325" y="1461325"/>
            <a:ext cx="3774300" cy="32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1800">
                <a:solidFill>
                  <a:srgbClr val="CCCCCC"/>
                </a:solidFill>
                <a:latin typeface="Arial"/>
                <a:ea typeface="Arial"/>
                <a:cs typeface="Arial"/>
                <a:sym typeface="Arial"/>
              </a:rPr>
              <a:t>Focus on</a:t>
            </a:r>
            <a:r>
              <a:rPr lang="es" sz="1100">
                <a:solidFill>
                  <a:srgbClr val="CCCCCC"/>
                </a:solidFill>
                <a:latin typeface="Arial"/>
                <a:ea typeface="Arial"/>
                <a:cs typeface="Arial"/>
                <a:sym typeface="Arial"/>
              </a:rPr>
              <a:t> projects listed by survey answers (Airflow, Beam, Cassandra, CouchDB, Flink, Hadoop, HTTPD, Lucene, NetBeans, OpenOffice, Spark, and Tomcat)</a:t>
            </a:r>
            <a:endParaRPr sz="1100">
              <a:solidFill>
                <a:srgbClr val="CCCCCC"/>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rPr b="1" lang="es" sz="1800">
                <a:solidFill>
                  <a:srgbClr val="000000"/>
                </a:solidFill>
                <a:latin typeface="Arial"/>
                <a:ea typeface="Arial"/>
                <a:cs typeface="Arial"/>
                <a:sym typeface="Arial"/>
              </a:rPr>
              <a:t>Gender </a:t>
            </a:r>
            <a:r>
              <a:rPr lang="es" sz="1100">
                <a:solidFill>
                  <a:srgbClr val="000000"/>
                </a:solidFill>
                <a:latin typeface="Arial"/>
                <a:ea typeface="Arial"/>
                <a:cs typeface="Arial"/>
                <a:sym typeface="Arial"/>
              </a:rPr>
              <a:t>is the only attribute automatically analyzed by the tooling and based on the first name of each developers. No manual data cleaning is planned</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41"/>
          <p:cNvSpPr txBox="1"/>
          <p:nvPr/>
        </p:nvSpPr>
        <p:spPr>
          <a:xfrm>
            <a:off x="5348726" y="60650"/>
            <a:ext cx="36075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Quantitative Analysis: Happening Next</a:t>
            </a:r>
            <a:endParaRPr b="1">
              <a:latin typeface="Lato"/>
              <a:ea typeface="Lato"/>
              <a:cs typeface="Lato"/>
              <a:sym typeface="Lato"/>
            </a:endParaRPr>
          </a:p>
        </p:txBody>
      </p:sp>
      <p:sp>
        <p:nvSpPr>
          <p:cNvPr id="377" name="Google Shape;377;p41"/>
          <p:cNvSpPr txBox="1"/>
          <p:nvPr>
            <p:ph idx="1" type="body"/>
          </p:nvPr>
        </p:nvSpPr>
        <p:spPr>
          <a:xfrm>
            <a:off x="729325" y="1461325"/>
            <a:ext cx="3774300" cy="32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1800">
                <a:solidFill>
                  <a:srgbClr val="CCCCCC"/>
                </a:solidFill>
                <a:latin typeface="Arial"/>
                <a:ea typeface="Arial"/>
                <a:cs typeface="Arial"/>
                <a:sym typeface="Arial"/>
              </a:rPr>
              <a:t>Focus on</a:t>
            </a:r>
            <a:r>
              <a:rPr lang="es" sz="1100">
                <a:solidFill>
                  <a:srgbClr val="CCCCCC"/>
                </a:solidFill>
                <a:latin typeface="Arial"/>
                <a:ea typeface="Arial"/>
                <a:cs typeface="Arial"/>
                <a:sym typeface="Arial"/>
              </a:rPr>
              <a:t> projects listed by survey answers (Airflow, Beam, Cassandra, CouchDB, Flink, Hadoop, HTTPD, Lucene, NetBeans, OpenOffice, Spark, and Tomcat)</a:t>
            </a:r>
            <a:endParaRPr sz="1100">
              <a:solidFill>
                <a:srgbClr val="CCCCCC"/>
              </a:solidFill>
              <a:latin typeface="Arial"/>
              <a:ea typeface="Arial"/>
              <a:cs typeface="Arial"/>
              <a:sym typeface="Arial"/>
            </a:endParaRPr>
          </a:p>
          <a:p>
            <a:pPr indent="0" lvl="0" marL="0" rtl="0" algn="l">
              <a:spcBef>
                <a:spcPts val="0"/>
              </a:spcBef>
              <a:spcAft>
                <a:spcPts val="0"/>
              </a:spcAft>
              <a:buNone/>
            </a:pPr>
            <a:r>
              <a:t/>
            </a:r>
            <a:endParaRPr sz="1100">
              <a:solidFill>
                <a:srgbClr val="CCCCCC"/>
              </a:solidFill>
              <a:latin typeface="Arial"/>
              <a:ea typeface="Arial"/>
              <a:cs typeface="Arial"/>
              <a:sym typeface="Arial"/>
            </a:endParaRPr>
          </a:p>
          <a:p>
            <a:pPr indent="0" lvl="0" marL="0" rtl="0" algn="l">
              <a:spcBef>
                <a:spcPts val="0"/>
              </a:spcBef>
              <a:spcAft>
                <a:spcPts val="0"/>
              </a:spcAft>
              <a:buNone/>
            </a:pPr>
            <a:r>
              <a:rPr b="1" lang="es" sz="1800">
                <a:solidFill>
                  <a:srgbClr val="CCCCCC"/>
                </a:solidFill>
                <a:latin typeface="Arial"/>
                <a:ea typeface="Arial"/>
                <a:cs typeface="Arial"/>
                <a:sym typeface="Arial"/>
              </a:rPr>
              <a:t>Gender </a:t>
            </a:r>
            <a:r>
              <a:rPr lang="es" sz="1100">
                <a:solidFill>
                  <a:srgbClr val="CCCCCC"/>
                </a:solidFill>
                <a:latin typeface="Arial"/>
                <a:ea typeface="Arial"/>
                <a:cs typeface="Arial"/>
                <a:sym typeface="Arial"/>
              </a:rPr>
              <a:t>is the only attribute automatically analyzed by the tooling and based on the first name of each developers. No manual data cleaning is planned</a:t>
            </a:r>
            <a:endParaRPr sz="1100">
              <a:solidFill>
                <a:srgbClr val="CCCCCC"/>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rPr b="1" lang="es" sz="1800">
                <a:solidFill>
                  <a:srgbClr val="000000"/>
                </a:solidFill>
                <a:latin typeface="Arial"/>
                <a:ea typeface="Arial"/>
                <a:cs typeface="Arial"/>
                <a:sym typeface="Arial"/>
              </a:rPr>
              <a:t>Limitations</a:t>
            </a:r>
            <a:r>
              <a:rPr lang="es" sz="1100">
                <a:solidFill>
                  <a:srgbClr val="000000"/>
                </a:solidFill>
                <a:latin typeface="Arial"/>
                <a:ea typeface="Arial"/>
                <a:cs typeface="Arial"/>
                <a:sym typeface="Arial"/>
              </a:rPr>
              <a:t> are related to the binary result of gender, and the heuristics to retrieve and split info by first name of the contributors. The focus is only on certain type of contributions (as commits, issues, and review processes).</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5"/>
          <p:cNvSpPr txBox="1"/>
          <p:nvPr>
            <p:ph type="title"/>
          </p:nvPr>
        </p:nvSpPr>
        <p:spPr>
          <a:xfrm>
            <a:off x="733640" y="359301"/>
            <a:ext cx="3687300" cy="101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Motivation</a:t>
            </a:r>
            <a:endParaRPr/>
          </a:p>
        </p:txBody>
      </p:sp>
      <p:sp>
        <p:nvSpPr>
          <p:cNvPr id="109" name="Google Shape;109;p15"/>
          <p:cNvSpPr txBox="1"/>
          <p:nvPr>
            <p:ph idx="4294967295" type="body"/>
          </p:nvPr>
        </p:nvSpPr>
        <p:spPr>
          <a:xfrm>
            <a:off x="729325" y="1461325"/>
            <a:ext cx="7740300" cy="598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1800">
                <a:solidFill>
                  <a:srgbClr val="F3F3F3"/>
                </a:solidFill>
                <a:latin typeface="Arial"/>
                <a:ea typeface="Arial"/>
                <a:cs typeface="Arial"/>
                <a:sym typeface="Arial"/>
              </a:rPr>
              <a:t>Study</a:t>
            </a:r>
            <a:r>
              <a:rPr lang="es" sz="1100">
                <a:solidFill>
                  <a:srgbClr val="F3F3F3"/>
                </a:solidFill>
                <a:latin typeface="Arial"/>
                <a:ea typeface="Arial"/>
                <a:cs typeface="Arial"/>
                <a:sym typeface="Arial"/>
              </a:rPr>
              <a:t> design, data collection, and analysis aligned with the </a:t>
            </a:r>
            <a:r>
              <a:rPr b="1" lang="es" sz="1100">
                <a:solidFill>
                  <a:srgbClr val="F1C232"/>
                </a:solidFill>
                <a:latin typeface="Arial"/>
                <a:ea typeface="Arial"/>
                <a:cs typeface="Arial"/>
                <a:sym typeface="Arial"/>
              </a:rPr>
              <a:t>ASF D&amp;I strategy</a:t>
            </a:r>
            <a:r>
              <a:rPr lang="es" sz="1100">
                <a:solidFill>
                  <a:srgbClr val="F3F3F3"/>
                </a:solidFill>
                <a:latin typeface="Arial"/>
                <a:ea typeface="Arial"/>
                <a:cs typeface="Arial"/>
                <a:sym typeface="Arial"/>
              </a:rPr>
              <a:t>. </a:t>
            </a:r>
            <a:endParaRPr sz="1100">
              <a:solidFill>
                <a:srgbClr val="F3F3F3"/>
              </a:solidFill>
              <a:latin typeface="Arial"/>
              <a:ea typeface="Arial"/>
              <a:cs typeface="Arial"/>
              <a:sym typeface="Arial"/>
            </a:endParaRPr>
          </a:p>
        </p:txBody>
      </p:sp>
      <p:sp>
        <p:nvSpPr>
          <p:cNvPr id="110" name="Google Shape;110;p15"/>
          <p:cNvSpPr txBox="1"/>
          <p:nvPr>
            <p:ph idx="4294967295" type="body"/>
          </p:nvPr>
        </p:nvSpPr>
        <p:spPr>
          <a:xfrm>
            <a:off x="1135150" y="2122325"/>
            <a:ext cx="3774300" cy="22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1800">
                <a:solidFill>
                  <a:srgbClr val="F3F3F3"/>
                </a:solidFill>
                <a:latin typeface="Arial"/>
                <a:ea typeface="Arial"/>
                <a:cs typeface="Arial"/>
                <a:sym typeface="Arial"/>
              </a:rPr>
              <a:t>S</a:t>
            </a:r>
            <a:r>
              <a:rPr b="1" lang="es" sz="1800">
                <a:solidFill>
                  <a:srgbClr val="F3F3F3"/>
                </a:solidFill>
                <a:latin typeface="Arial"/>
                <a:ea typeface="Arial"/>
                <a:cs typeface="Arial"/>
                <a:sym typeface="Arial"/>
              </a:rPr>
              <a:t>hort term goals</a:t>
            </a:r>
            <a:endParaRPr sz="1100">
              <a:solidFill>
                <a:srgbClr val="F3F3F3"/>
              </a:solidFill>
              <a:latin typeface="Arial"/>
              <a:ea typeface="Arial"/>
              <a:cs typeface="Arial"/>
              <a:sym typeface="Arial"/>
            </a:endParaRPr>
          </a:p>
          <a:p>
            <a:pPr indent="-298450" lvl="0" marL="457200" rtl="0" algn="l">
              <a:spcBef>
                <a:spcPts val="0"/>
              </a:spcBef>
              <a:spcAft>
                <a:spcPts val="0"/>
              </a:spcAft>
              <a:buClr>
                <a:srgbClr val="F3F3F3"/>
              </a:buClr>
              <a:buSzPts val="1100"/>
              <a:buFont typeface="Arial"/>
              <a:buChar char="●"/>
            </a:pPr>
            <a:r>
              <a:rPr b="1" lang="es" sz="1100">
                <a:solidFill>
                  <a:srgbClr val="FFD966"/>
                </a:solidFill>
                <a:latin typeface="Arial"/>
                <a:ea typeface="Arial"/>
                <a:cs typeface="Arial"/>
                <a:sym typeface="Arial"/>
              </a:rPr>
              <a:t>Gather scientific data</a:t>
            </a:r>
            <a:r>
              <a:rPr b="1" lang="es" sz="1100">
                <a:solidFill>
                  <a:srgbClr val="FFE599"/>
                </a:solidFill>
                <a:latin typeface="Arial"/>
                <a:ea typeface="Arial"/>
                <a:cs typeface="Arial"/>
                <a:sym typeface="Arial"/>
              </a:rPr>
              <a:t> </a:t>
            </a:r>
            <a:r>
              <a:rPr lang="es" sz="1100">
                <a:solidFill>
                  <a:srgbClr val="F3F3F3"/>
                </a:solidFill>
                <a:latin typeface="Arial"/>
                <a:ea typeface="Arial"/>
                <a:cs typeface="Arial"/>
                <a:sym typeface="Arial"/>
              </a:rPr>
              <a:t>to study current status of Diversity and Inclusion at the ASF</a:t>
            </a:r>
            <a:endParaRPr sz="1100">
              <a:solidFill>
                <a:srgbClr val="F3F3F3"/>
              </a:solidFill>
              <a:latin typeface="Arial"/>
              <a:ea typeface="Arial"/>
              <a:cs typeface="Arial"/>
              <a:sym typeface="Arial"/>
            </a:endParaRPr>
          </a:p>
          <a:p>
            <a:pPr indent="0" lvl="0" marL="457200" rtl="0" algn="l">
              <a:spcBef>
                <a:spcPts val="0"/>
              </a:spcBef>
              <a:spcAft>
                <a:spcPts val="0"/>
              </a:spcAft>
              <a:buNone/>
            </a:pPr>
            <a:r>
              <a:t/>
            </a:r>
            <a:endParaRPr sz="1100">
              <a:solidFill>
                <a:srgbClr val="F3F3F3"/>
              </a:solidFill>
              <a:latin typeface="Arial"/>
              <a:ea typeface="Arial"/>
              <a:cs typeface="Arial"/>
              <a:sym typeface="Arial"/>
            </a:endParaRPr>
          </a:p>
          <a:p>
            <a:pPr indent="-298450" lvl="0" marL="457200" rtl="0" algn="l">
              <a:spcBef>
                <a:spcPts val="0"/>
              </a:spcBef>
              <a:spcAft>
                <a:spcPts val="0"/>
              </a:spcAft>
              <a:buClr>
                <a:srgbClr val="F3F3F3"/>
              </a:buClr>
              <a:buSzPts val="1100"/>
              <a:buFont typeface="Arial"/>
              <a:buChar char="●"/>
            </a:pPr>
            <a:r>
              <a:rPr b="1" lang="es" sz="1100">
                <a:solidFill>
                  <a:srgbClr val="FFD966"/>
                </a:solidFill>
                <a:latin typeface="Arial"/>
                <a:ea typeface="Arial"/>
                <a:cs typeface="Arial"/>
                <a:sym typeface="Arial"/>
              </a:rPr>
              <a:t>Raise awareness</a:t>
            </a:r>
            <a:r>
              <a:rPr lang="es" sz="1100">
                <a:solidFill>
                  <a:srgbClr val="F3F3F3"/>
                </a:solidFill>
                <a:latin typeface="Arial"/>
                <a:ea typeface="Arial"/>
                <a:cs typeface="Arial"/>
                <a:sym typeface="Arial"/>
              </a:rPr>
              <a:t> in our community about the importance of Diversity &amp; Inclusion in the business, and in the open source industry</a:t>
            </a:r>
            <a:endParaRPr sz="1100">
              <a:solidFill>
                <a:srgbClr val="F3F3F3"/>
              </a:solidFill>
              <a:latin typeface="Arial"/>
              <a:ea typeface="Arial"/>
              <a:cs typeface="Arial"/>
              <a:sym typeface="Arial"/>
            </a:endParaRPr>
          </a:p>
          <a:p>
            <a:pPr indent="0" lvl="0" marL="457200" rtl="0" algn="l">
              <a:spcBef>
                <a:spcPts val="0"/>
              </a:spcBef>
              <a:spcAft>
                <a:spcPts val="0"/>
              </a:spcAft>
              <a:buNone/>
            </a:pPr>
            <a:r>
              <a:t/>
            </a:r>
            <a:endParaRPr sz="1100">
              <a:solidFill>
                <a:srgbClr val="F3F3F3"/>
              </a:solidFill>
              <a:latin typeface="Arial"/>
              <a:ea typeface="Arial"/>
              <a:cs typeface="Arial"/>
              <a:sym typeface="Arial"/>
            </a:endParaRPr>
          </a:p>
          <a:p>
            <a:pPr indent="-298450" lvl="0" marL="457200" rtl="0" algn="l">
              <a:spcBef>
                <a:spcPts val="0"/>
              </a:spcBef>
              <a:spcAft>
                <a:spcPts val="0"/>
              </a:spcAft>
              <a:buClr>
                <a:srgbClr val="F3F3F3"/>
              </a:buClr>
              <a:buSzPts val="1100"/>
              <a:buFont typeface="Arial"/>
              <a:buChar char="●"/>
            </a:pPr>
            <a:r>
              <a:rPr b="1" lang="es" sz="1100">
                <a:solidFill>
                  <a:srgbClr val="FFD966"/>
                </a:solidFill>
                <a:latin typeface="Arial"/>
                <a:ea typeface="Arial"/>
                <a:cs typeface="Arial"/>
                <a:sym typeface="Arial"/>
              </a:rPr>
              <a:t>Find key indicators</a:t>
            </a:r>
            <a:r>
              <a:rPr lang="es" sz="1100">
                <a:solidFill>
                  <a:srgbClr val="F3F3F3"/>
                </a:solidFill>
                <a:latin typeface="Arial"/>
                <a:ea typeface="Arial"/>
                <a:cs typeface="Arial"/>
                <a:sym typeface="Arial"/>
              </a:rPr>
              <a:t> to track over time</a:t>
            </a:r>
            <a:endParaRPr sz="1100">
              <a:solidFill>
                <a:srgbClr val="F3F3F3"/>
              </a:solidFill>
              <a:latin typeface="Arial"/>
              <a:ea typeface="Arial"/>
              <a:cs typeface="Arial"/>
              <a:sym typeface="Arial"/>
            </a:endParaRPr>
          </a:p>
          <a:p>
            <a:pPr indent="0" lvl="0" marL="0" rtl="0" algn="l">
              <a:spcBef>
                <a:spcPts val="0"/>
              </a:spcBef>
              <a:spcAft>
                <a:spcPts val="0"/>
              </a:spcAft>
              <a:buNone/>
            </a:pPr>
            <a:r>
              <a:t/>
            </a:r>
            <a:endParaRPr b="1" sz="1800">
              <a:solidFill>
                <a:srgbClr val="F3F3F3"/>
              </a:solidFill>
              <a:latin typeface="Arial"/>
              <a:ea typeface="Arial"/>
              <a:cs typeface="Arial"/>
              <a:sym typeface="Arial"/>
            </a:endParaRPr>
          </a:p>
          <a:p>
            <a:pPr indent="0" lvl="0" marL="0" rtl="0" algn="l">
              <a:spcBef>
                <a:spcPts val="0"/>
              </a:spcBef>
              <a:spcAft>
                <a:spcPts val="0"/>
              </a:spcAft>
              <a:buNone/>
            </a:pPr>
            <a:r>
              <a:t/>
            </a:r>
            <a:endParaRPr sz="1100">
              <a:solidFill>
                <a:srgbClr val="F3F3F3"/>
              </a:solidFill>
              <a:latin typeface="Arial"/>
              <a:ea typeface="Arial"/>
              <a:cs typeface="Arial"/>
              <a:sym typeface="Arial"/>
            </a:endParaRPr>
          </a:p>
          <a:p>
            <a:pPr indent="0" lvl="0" marL="0" rtl="0" algn="l">
              <a:spcBef>
                <a:spcPts val="0"/>
              </a:spcBef>
              <a:spcAft>
                <a:spcPts val="0"/>
              </a:spcAft>
              <a:buNone/>
            </a:pPr>
            <a:r>
              <a:rPr lang="es" sz="1100">
                <a:solidFill>
                  <a:srgbClr val="F3F3F3"/>
                </a:solidFill>
                <a:latin typeface="Arial"/>
                <a:ea typeface="Arial"/>
                <a:cs typeface="Arial"/>
                <a:sym typeface="Arial"/>
              </a:rPr>
              <a:t> </a:t>
            </a:r>
            <a:endParaRPr sz="1100">
              <a:solidFill>
                <a:srgbClr val="F3F3F3"/>
              </a:solidFill>
              <a:latin typeface="Arial"/>
              <a:ea typeface="Arial"/>
              <a:cs typeface="Arial"/>
              <a:sym typeface="Arial"/>
            </a:endParaRPr>
          </a:p>
        </p:txBody>
      </p:sp>
      <p:sp>
        <p:nvSpPr>
          <p:cNvPr id="111" name="Google Shape;111;p15"/>
          <p:cNvSpPr txBox="1"/>
          <p:nvPr>
            <p:ph idx="4294967295" type="body"/>
          </p:nvPr>
        </p:nvSpPr>
        <p:spPr>
          <a:xfrm>
            <a:off x="3785025" y="4614475"/>
            <a:ext cx="5061900" cy="294000"/>
          </a:xfrm>
          <a:prstGeom prst="rect">
            <a:avLst/>
          </a:prstGeom>
        </p:spPr>
        <p:txBody>
          <a:bodyPr anchorCtr="0" anchor="t" bIns="91425" lIns="91425" spcFirstLastPara="1" rIns="91425" wrap="square" tIns="91425">
            <a:noAutofit/>
          </a:bodyPr>
          <a:lstStyle/>
          <a:p>
            <a:pPr indent="0" lvl="0" marL="0" rtl="0" algn="r">
              <a:lnSpc>
                <a:spcPct val="100000"/>
              </a:lnSpc>
              <a:spcBef>
                <a:spcPts val="0"/>
              </a:spcBef>
              <a:spcAft>
                <a:spcPts val="0"/>
              </a:spcAft>
              <a:buNone/>
            </a:pPr>
            <a:r>
              <a:rPr lang="es" sz="900">
                <a:solidFill>
                  <a:srgbClr val="F3F3F3"/>
                </a:solidFill>
                <a:latin typeface="Arial"/>
                <a:ea typeface="Arial"/>
                <a:cs typeface="Arial"/>
                <a:sym typeface="Arial"/>
              </a:rPr>
              <a:t>As stated in the ASF EDI goals https://issues.apache.org/jira/browse/DI-25</a:t>
            </a:r>
            <a:endParaRPr sz="900">
              <a:solidFill>
                <a:srgbClr val="F3F3F3"/>
              </a:solidFill>
              <a:latin typeface="Arial"/>
              <a:ea typeface="Arial"/>
              <a:cs typeface="Arial"/>
              <a:sym typeface="Arial"/>
            </a:endParaRPr>
          </a:p>
          <a:p>
            <a:pPr indent="0" lvl="0" marL="0" rtl="0" algn="l">
              <a:spcBef>
                <a:spcPts val="0"/>
              </a:spcBef>
              <a:spcAft>
                <a:spcPts val="0"/>
              </a:spcAft>
              <a:buNone/>
            </a:pPr>
            <a:r>
              <a:t/>
            </a:r>
            <a:endParaRPr sz="1100">
              <a:solidFill>
                <a:srgbClr val="F3F3F3"/>
              </a:solidFill>
              <a:latin typeface="Arial"/>
              <a:ea typeface="Arial"/>
              <a:cs typeface="Arial"/>
              <a:sym typeface="Arial"/>
            </a:endParaRPr>
          </a:p>
          <a:p>
            <a:pPr indent="0" lvl="0" marL="0" rtl="0" algn="l">
              <a:spcBef>
                <a:spcPts val="0"/>
              </a:spcBef>
              <a:spcAft>
                <a:spcPts val="0"/>
              </a:spcAft>
              <a:buNone/>
            </a:pPr>
            <a:r>
              <a:rPr lang="es" sz="1100">
                <a:solidFill>
                  <a:srgbClr val="F3F3F3"/>
                </a:solidFill>
                <a:latin typeface="Arial"/>
                <a:ea typeface="Arial"/>
                <a:cs typeface="Arial"/>
                <a:sym typeface="Arial"/>
              </a:rPr>
              <a:t> </a:t>
            </a:r>
            <a:endParaRPr sz="1100">
              <a:solidFill>
                <a:srgbClr val="F3F3F3"/>
              </a:solidFill>
              <a:latin typeface="Arial"/>
              <a:ea typeface="Arial"/>
              <a:cs typeface="Arial"/>
              <a:sym typeface="Arial"/>
            </a:endParaRPr>
          </a:p>
        </p:txBody>
      </p:sp>
      <p:sp>
        <p:nvSpPr>
          <p:cNvPr id="112" name="Google Shape;112;p15"/>
          <p:cNvSpPr txBox="1"/>
          <p:nvPr>
            <p:ph idx="4294967295" type="body"/>
          </p:nvPr>
        </p:nvSpPr>
        <p:spPr>
          <a:xfrm>
            <a:off x="5381125" y="2122325"/>
            <a:ext cx="3774300" cy="22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1800">
                <a:solidFill>
                  <a:srgbClr val="F3F3F3"/>
                </a:solidFill>
                <a:latin typeface="Arial"/>
                <a:ea typeface="Arial"/>
                <a:cs typeface="Arial"/>
                <a:sym typeface="Arial"/>
              </a:rPr>
              <a:t>Medium term goals</a:t>
            </a:r>
            <a:endParaRPr sz="1100">
              <a:solidFill>
                <a:srgbClr val="F3F3F3"/>
              </a:solidFill>
              <a:latin typeface="Arial"/>
              <a:ea typeface="Arial"/>
              <a:cs typeface="Arial"/>
              <a:sym typeface="Arial"/>
            </a:endParaRPr>
          </a:p>
          <a:p>
            <a:pPr indent="-298450" lvl="0" marL="457200" rtl="0" algn="l">
              <a:spcBef>
                <a:spcPts val="0"/>
              </a:spcBef>
              <a:spcAft>
                <a:spcPts val="0"/>
              </a:spcAft>
              <a:buClr>
                <a:srgbClr val="F3F3F3"/>
              </a:buClr>
              <a:buSzPts val="1100"/>
              <a:buFont typeface="Arial"/>
              <a:buChar char="●"/>
            </a:pPr>
            <a:r>
              <a:rPr lang="es" sz="1100">
                <a:solidFill>
                  <a:srgbClr val="F3F3F3"/>
                </a:solidFill>
                <a:latin typeface="Arial"/>
                <a:ea typeface="Arial"/>
                <a:cs typeface="Arial"/>
                <a:sym typeface="Arial"/>
              </a:rPr>
              <a:t>Instrument ASF’s contributor funnel to </a:t>
            </a:r>
            <a:r>
              <a:rPr b="1" lang="es" sz="1100">
                <a:solidFill>
                  <a:srgbClr val="FFD966"/>
                </a:solidFill>
                <a:latin typeface="Arial"/>
                <a:ea typeface="Arial"/>
                <a:cs typeface="Arial"/>
                <a:sym typeface="Arial"/>
              </a:rPr>
              <a:t>recommend a participation baseline</a:t>
            </a:r>
            <a:r>
              <a:rPr lang="es" sz="1100">
                <a:solidFill>
                  <a:srgbClr val="F3F3F3"/>
                </a:solidFill>
                <a:latin typeface="Arial"/>
                <a:ea typeface="Arial"/>
                <a:cs typeface="Arial"/>
                <a:sym typeface="Arial"/>
              </a:rPr>
              <a:t> for underrepresented groups</a:t>
            </a:r>
            <a:endParaRPr sz="1100">
              <a:solidFill>
                <a:srgbClr val="F3F3F3"/>
              </a:solidFill>
              <a:latin typeface="Arial"/>
              <a:ea typeface="Arial"/>
              <a:cs typeface="Arial"/>
              <a:sym typeface="Arial"/>
            </a:endParaRPr>
          </a:p>
          <a:p>
            <a:pPr indent="0" lvl="0" marL="457200" rtl="0" algn="l">
              <a:spcBef>
                <a:spcPts val="0"/>
              </a:spcBef>
              <a:spcAft>
                <a:spcPts val="0"/>
              </a:spcAft>
              <a:buNone/>
            </a:pPr>
            <a:r>
              <a:t/>
            </a:r>
            <a:endParaRPr sz="1100">
              <a:solidFill>
                <a:srgbClr val="F3F3F3"/>
              </a:solidFill>
              <a:latin typeface="Arial"/>
              <a:ea typeface="Arial"/>
              <a:cs typeface="Arial"/>
              <a:sym typeface="Arial"/>
            </a:endParaRPr>
          </a:p>
          <a:p>
            <a:pPr indent="-298450" lvl="0" marL="457200" rtl="0" algn="l">
              <a:spcBef>
                <a:spcPts val="0"/>
              </a:spcBef>
              <a:spcAft>
                <a:spcPts val="0"/>
              </a:spcAft>
              <a:buClr>
                <a:srgbClr val="F3F3F3"/>
              </a:buClr>
              <a:buSzPts val="1100"/>
              <a:buFont typeface="Arial"/>
              <a:buChar char="●"/>
            </a:pPr>
            <a:r>
              <a:rPr lang="es" sz="1100">
                <a:solidFill>
                  <a:srgbClr val="F3F3F3"/>
                </a:solidFill>
                <a:latin typeface="Arial"/>
                <a:ea typeface="Arial"/>
                <a:cs typeface="Arial"/>
                <a:sym typeface="Arial"/>
              </a:rPr>
              <a:t>Create a toolkit to </a:t>
            </a:r>
            <a:r>
              <a:rPr b="1" lang="es" sz="1100">
                <a:solidFill>
                  <a:srgbClr val="FFD966"/>
                </a:solidFill>
                <a:latin typeface="Arial"/>
                <a:ea typeface="Arial"/>
                <a:cs typeface="Arial"/>
                <a:sym typeface="Arial"/>
              </a:rPr>
              <a:t>address the top 3 entry barriers for new contributors</a:t>
            </a:r>
            <a:r>
              <a:rPr lang="es" sz="1100">
                <a:solidFill>
                  <a:srgbClr val="F3F3F3"/>
                </a:solidFill>
                <a:latin typeface="Arial"/>
                <a:ea typeface="Arial"/>
                <a:cs typeface="Arial"/>
                <a:sym typeface="Arial"/>
              </a:rPr>
              <a:t> from under represented groups</a:t>
            </a:r>
            <a:endParaRPr sz="1100">
              <a:solidFill>
                <a:srgbClr val="F3F3F3"/>
              </a:solidFill>
              <a:latin typeface="Arial"/>
              <a:ea typeface="Arial"/>
              <a:cs typeface="Arial"/>
              <a:sym typeface="Arial"/>
            </a:endParaRPr>
          </a:p>
          <a:p>
            <a:pPr indent="0" lvl="0" marL="457200" rtl="0" algn="l">
              <a:spcBef>
                <a:spcPts val="0"/>
              </a:spcBef>
              <a:spcAft>
                <a:spcPts val="0"/>
              </a:spcAft>
              <a:buNone/>
            </a:pPr>
            <a:r>
              <a:t/>
            </a:r>
            <a:endParaRPr sz="1100">
              <a:solidFill>
                <a:srgbClr val="F3F3F3"/>
              </a:solidFill>
              <a:latin typeface="Arial"/>
              <a:ea typeface="Arial"/>
              <a:cs typeface="Arial"/>
              <a:sym typeface="Arial"/>
            </a:endParaRPr>
          </a:p>
          <a:p>
            <a:pPr indent="-298450" lvl="0" marL="457200" rtl="0" algn="l">
              <a:spcBef>
                <a:spcPts val="0"/>
              </a:spcBef>
              <a:spcAft>
                <a:spcPts val="0"/>
              </a:spcAft>
              <a:buClr>
                <a:srgbClr val="F3F3F3"/>
              </a:buClr>
              <a:buSzPts val="1100"/>
              <a:buFont typeface="Arial"/>
              <a:buChar char="●"/>
            </a:pPr>
            <a:r>
              <a:rPr b="1" lang="es" sz="1100">
                <a:solidFill>
                  <a:srgbClr val="FFD966"/>
                </a:solidFill>
                <a:latin typeface="Arial"/>
                <a:ea typeface="Arial"/>
                <a:cs typeface="Arial"/>
                <a:sym typeface="Arial"/>
              </a:rPr>
              <a:t>Become a trusted thought partner</a:t>
            </a:r>
            <a:r>
              <a:rPr lang="es" sz="1100">
                <a:solidFill>
                  <a:srgbClr val="F3F3F3"/>
                </a:solidFill>
                <a:latin typeface="Arial"/>
                <a:ea typeface="Arial"/>
                <a:cs typeface="Arial"/>
                <a:sym typeface="Arial"/>
              </a:rPr>
              <a:t> for PMCs when it comes to D&amp;I</a:t>
            </a:r>
            <a:endParaRPr sz="1100">
              <a:solidFill>
                <a:srgbClr val="F3F3F3"/>
              </a:solidFill>
              <a:latin typeface="Arial"/>
              <a:ea typeface="Arial"/>
              <a:cs typeface="Arial"/>
              <a:sym typeface="Arial"/>
            </a:endParaRPr>
          </a:p>
          <a:p>
            <a:pPr indent="0" lvl="0" marL="0" rtl="0" algn="l">
              <a:spcBef>
                <a:spcPts val="0"/>
              </a:spcBef>
              <a:spcAft>
                <a:spcPts val="0"/>
              </a:spcAft>
              <a:buNone/>
            </a:pPr>
            <a:r>
              <a:t/>
            </a:r>
            <a:endParaRPr sz="1100">
              <a:solidFill>
                <a:srgbClr val="F3F3F3"/>
              </a:solidFill>
              <a:latin typeface="Arial"/>
              <a:ea typeface="Arial"/>
              <a:cs typeface="Arial"/>
              <a:sym typeface="Arial"/>
            </a:endParaRPr>
          </a:p>
          <a:p>
            <a:pPr indent="0" lvl="0" marL="0" rtl="0" algn="l">
              <a:spcBef>
                <a:spcPts val="0"/>
              </a:spcBef>
              <a:spcAft>
                <a:spcPts val="0"/>
              </a:spcAft>
              <a:buNone/>
            </a:pPr>
            <a:r>
              <a:rPr lang="es" sz="1100">
                <a:solidFill>
                  <a:srgbClr val="F3F3F3"/>
                </a:solidFill>
                <a:latin typeface="Arial"/>
                <a:ea typeface="Arial"/>
                <a:cs typeface="Arial"/>
                <a:sym typeface="Arial"/>
              </a:rPr>
              <a:t> </a:t>
            </a:r>
            <a:endParaRPr sz="1100">
              <a:solidFill>
                <a:srgbClr val="F3F3F3"/>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sp>
        <p:nvSpPr>
          <p:cNvPr id="382" name="Google Shape;382;p42"/>
          <p:cNvSpPr txBox="1"/>
          <p:nvPr/>
        </p:nvSpPr>
        <p:spPr>
          <a:xfrm>
            <a:off x="5348726" y="60650"/>
            <a:ext cx="36075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Quantitative Analysis: Happening Next</a:t>
            </a:r>
            <a:endParaRPr b="1">
              <a:latin typeface="Lato"/>
              <a:ea typeface="Lato"/>
              <a:cs typeface="Lato"/>
              <a:sym typeface="Lato"/>
            </a:endParaRPr>
          </a:p>
        </p:txBody>
      </p:sp>
      <p:sp>
        <p:nvSpPr>
          <p:cNvPr id="383" name="Google Shape;383;p42"/>
          <p:cNvSpPr txBox="1"/>
          <p:nvPr>
            <p:ph idx="1" type="body"/>
          </p:nvPr>
        </p:nvSpPr>
        <p:spPr>
          <a:xfrm>
            <a:off x="729325" y="1461325"/>
            <a:ext cx="3774300" cy="32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1800">
                <a:solidFill>
                  <a:srgbClr val="CCCCCC"/>
                </a:solidFill>
                <a:latin typeface="Arial"/>
                <a:ea typeface="Arial"/>
                <a:cs typeface="Arial"/>
                <a:sym typeface="Arial"/>
              </a:rPr>
              <a:t>Focus on</a:t>
            </a:r>
            <a:r>
              <a:rPr lang="es" sz="1100">
                <a:solidFill>
                  <a:srgbClr val="CCCCCC"/>
                </a:solidFill>
                <a:latin typeface="Arial"/>
                <a:ea typeface="Arial"/>
                <a:cs typeface="Arial"/>
                <a:sym typeface="Arial"/>
              </a:rPr>
              <a:t> projects listed by survey answers (Airflow, Beam, Cassandra, CouchDB, Flink, Hadoop, HTTPD, Lucene, NetBeans, OpenOffice, Spark, and Tomcat)</a:t>
            </a:r>
            <a:endParaRPr sz="1100">
              <a:solidFill>
                <a:srgbClr val="CCCCCC"/>
              </a:solidFill>
              <a:latin typeface="Arial"/>
              <a:ea typeface="Arial"/>
              <a:cs typeface="Arial"/>
              <a:sym typeface="Arial"/>
            </a:endParaRPr>
          </a:p>
          <a:p>
            <a:pPr indent="0" lvl="0" marL="0" rtl="0" algn="l">
              <a:spcBef>
                <a:spcPts val="0"/>
              </a:spcBef>
              <a:spcAft>
                <a:spcPts val="0"/>
              </a:spcAft>
              <a:buNone/>
            </a:pPr>
            <a:r>
              <a:t/>
            </a:r>
            <a:endParaRPr sz="1100">
              <a:solidFill>
                <a:srgbClr val="CCCCCC"/>
              </a:solidFill>
              <a:latin typeface="Arial"/>
              <a:ea typeface="Arial"/>
              <a:cs typeface="Arial"/>
              <a:sym typeface="Arial"/>
            </a:endParaRPr>
          </a:p>
          <a:p>
            <a:pPr indent="0" lvl="0" marL="0" rtl="0" algn="l">
              <a:spcBef>
                <a:spcPts val="0"/>
              </a:spcBef>
              <a:spcAft>
                <a:spcPts val="0"/>
              </a:spcAft>
              <a:buNone/>
            </a:pPr>
            <a:r>
              <a:rPr b="1" lang="es" sz="1800">
                <a:solidFill>
                  <a:srgbClr val="CCCCCC"/>
                </a:solidFill>
                <a:latin typeface="Arial"/>
                <a:ea typeface="Arial"/>
                <a:cs typeface="Arial"/>
                <a:sym typeface="Arial"/>
              </a:rPr>
              <a:t>Gender </a:t>
            </a:r>
            <a:r>
              <a:rPr lang="es" sz="1100">
                <a:solidFill>
                  <a:srgbClr val="CCCCCC"/>
                </a:solidFill>
                <a:latin typeface="Arial"/>
                <a:ea typeface="Arial"/>
                <a:cs typeface="Arial"/>
                <a:sym typeface="Arial"/>
              </a:rPr>
              <a:t>is the only attribute automatically analyzed by the tooling and based on the first name of each developers. No manual data cleaning is planned</a:t>
            </a:r>
            <a:endParaRPr sz="1100">
              <a:solidFill>
                <a:srgbClr val="CCCCCC"/>
              </a:solidFill>
              <a:latin typeface="Arial"/>
              <a:ea typeface="Arial"/>
              <a:cs typeface="Arial"/>
              <a:sym typeface="Arial"/>
            </a:endParaRPr>
          </a:p>
          <a:p>
            <a:pPr indent="0" lvl="0" marL="0" rtl="0" algn="l">
              <a:spcBef>
                <a:spcPts val="0"/>
              </a:spcBef>
              <a:spcAft>
                <a:spcPts val="0"/>
              </a:spcAft>
              <a:buNone/>
            </a:pPr>
            <a:r>
              <a:t/>
            </a:r>
            <a:endParaRPr sz="1100">
              <a:solidFill>
                <a:srgbClr val="CCCCCC"/>
              </a:solidFill>
              <a:latin typeface="Arial"/>
              <a:ea typeface="Arial"/>
              <a:cs typeface="Arial"/>
              <a:sym typeface="Arial"/>
            </a:endParaRPr>
          </a:p>
          <a:p>
            <a:pPr indent="0" lvl="0" marL="0" rtl="0" algn="l">
              <a:spcBef>
                <a:spcPts val="0"/>
              </a:spcBef>
              <a:spcAft>
                <a:spcPts val="0"/>
              </a:spcAft>
              <a:buNone/>
            </a:pPr>
            <a:r>
              <a:rPr b="1" lang="es" sz="1800">
                <a:solidFill>
                  <a:srgbClr val="CCCCCC"/>
                </a:solidFill>
                <a:latin typeface="Arial"/>
                <a:ea typeface="Arial"/>
                <a:cs typeface="Arial"/>
                <a:sym typeface="Arial"/>
              </a:rPr>
              <a:t>Limitations</a:t>
            </a:r>
            <a:r>
              <a:rPr lang="es" sz="1100">
                <a:solidFill>
                  <a:srgbClr val="CCCCCC"/>
                </a:solidFill>
                <a:latin typeface="Arial"/>
                <a:ea typeface="Arial"/>
                <a:cs typeface="Arial"/>
                <a:sym typeface="Arial"/>
              </a:rPr>
              <a:t> are related to the binary result of gender, and the heuristics to retrieve and split info by first name of the contributors. The focus is only on certain type of contributions (as commits, issues, and review processes).</a:t>
            </a:r>
            <a:endParaRPr sz="1100">
              <a:solidFill>
                <a:srgbClr val="CCCCCC"/>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p:txBody>
      </p:sp>
      <p:sp>
        <p:nvSpPr>
          <p:cNvPr id="384" name="Google Shape;384;p42"/>
          <p:cNvSpPr txBox="1"/>
          <p:nvPr>
            <p:ph idx="1" type="body"/>
          </p:nvPr>
        </p:nvSpPr>
        <p:spPr>
          <a:xfrm>
            <a:off x="4920325" y="1461325"/>
            <a:ext cx="3774300" cy="32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1800">
                <a:solidFill>
                  <a:srgbClr val="000000"/>
                </a:solidFill>
                <a:latin typeface="Arial"/>
                <a:ea typeface="Arial"/>
                <a:cs typeface="Arial"/>
                <a:sym typeface="Arial"/>
              </a:rPr>
              <a:t>Introductory results</a:t>
            </a:r>
            <a:r>
              <a:rPr lang="es" sz="1100">
                <a:solidFill>
                  <a:srgbClr val="000000"/>
                </a:solidFill>
                <a:latin typeface="Arial"/>
                <a:ea typeface="Arial"/>
                <a:cs typeface="Arial"/>
                <a:sym typeface="Arial"/>
              </a:rPr>
              <a:t> will give a quick overview of the current status of the diversity in these projects.</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rPr lang="es"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p43"/>
          <p:cNvSpPr txBox="1"/>
          <p:nvPr/>
        </p:nvSpPr>
        <p:spPr>
          <a:xfrm>
            <a:off x="5348726" y="60650"/>
            <a:ext cx="36075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Quantitative Analysis: Happening Next</a:t>
            </a:r>
            <a:endParaRPr b="1">
              <a:latin typeface="Lato"/>
              <a:ea typeface="Lato"/>
              <a:cs typeface="Lato"/>
              <a:sym typeface="Lato"/>
            </a:endParaRPr>
          </a:p>
        </p:txBody>
      </p:sp>
      <p:sp>
        <p:nvSpPr>
          <p:cNvPr id="390" name="Google Shape;390;p43"/>
          <p:cNvSpPr txBox="1"/>
          <p:nvPr>
            <p:ph idx="1" type="body"/>
          </p:nvPr>
        </p:nvSpPr>
        <p:spPr>
          <a:xfrm>
            <a:off x="729325" y="1461325"/>
            <a:ext cx="3774300" cy="32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1800">
                <a:solidFill>
                  <a:srgbClr val="CCCCCC"/>
                </a:solidFill>
                <a:latin typeface="Arial"/>
                <a:ea typeface="Arial"/>
                <a:cs typeface="Arial"/>
                <a:sym typeface="Arial"/>
              </a:rPr>
              <a:t>Focus on</a:t>
            </a:r>
            <a:r>
              <a:rPr lang="es" sz="1100">
                <a:solidFill>
                  <a:srgbClr val="CCCCCC"/>
                </a:solidFill>
                <a:latin typeface="Arial"/>
                <a:ea typeface="Arial"/>
                <a:cs typeface="Arial"/>
                <a:sym typeface="Arial"/>
              </a:rPr>
              <a:t> projects listed by survey answers (Airflow, Beam, Cassandra, CouchDB, Flink, Hadoop, HTTPD, Lucene, NetBeans, OpenOffice, Spark, and Tomcat)</a:t>
            </a:r>
            <a:endParaRPr sz="1100">
              <a:solidFill>
                <a:srgbClr val="CCCCCC"/>
              </a:solidFill>
              <a:latin typeface="Arial"/>
              <a:ea typeface="Arial"/>
              <a:cs typeface="Arial"/>
              <a:sym typeface="Arial"/>
            </a:endParaRPr>
          </a:p>
          <a:p>
            <a:pPr indent="0" lvl="0" marL="0" rtl="0" algn="l">
              <a:spcBef>
                <a:spcPts val="0"/>
              </a:spcBef>
              <a:spcAft>
                <a:spcPts val="0"/>
              </a:spcAft>
              <a:buNone/>
            </a:pPr>
            <a:r>
              <a:t/>
            </a:r>
            <a:endParaRPr sz="1100">
              <a:solidFill>
                <a:srgbClr val="CCCCCC"/>
              </a:solidFill>
              <a:latin typeface="Arial"/>
              <a:ea typeface="Arial"/>
              <a:cs typeface="Arial"/>
              <a:sym typeface="Arial"/>
            </a:endParaRPr>
          </a:p>
          <a:p>
            <a:pPr indent="0" lvl="0" marL="0" rtl="0" algn="l">
              <a:spcBef>
                <a:spcPts val="0"/>
              </a:spcBef>
              <a:spcAft>
                <a:spcPts val="0"/>
              </a:spcAft>
              <a:buNone/>
            </a:pPr>
            <a:r>
              <a:rPr b="1" lang="es" sz="1800">
                <a:solidFill>
                  <a:srgbClr val="CCCCCC"/>
                </a:solidFill>
                <a:latin typeface="Arial"/>
                <a:ea typeface="Arial"/>
                <a:cs typeface="Arial"/>
                <a:sym typeface="Arial"/>
              </a:rPr>
              <a:t>Gender </a:t>
            </a:r>
            <a:r>
              <a:rPr lang="es" sz="1100">
                <a:solidFill>
                  <a:srgbClr val="CCCCCC"/>
                </a:solidFill>
                <a:latin typeface="Arial"/>
                <a:ea typeface="Arial"/>
                <a:cs typeface="Arial"/>
                <a:sym typeface="Arial"/>
              </a:rPr>
              <a:t>is the only attribute automatically analyzed by the tooling and based on the first name of each developers. No manual data cleaning is planned</a:t>
            </a:r>
            <a:endParaRPr sz="1100">
              <a:solidFill>
                <a:srgbClr val="CCCCCC"/>
              </a:solidFill>
              <a:latin typeface="Arial"/>
              <a:ea typeface="Arial"/>
              <a:cs typeface="Arial"/>
              <a:sym typeface="Arial"/>
            </a:endParaRPr>
          </a:p>
          <a:p>
            <a:pPr indent="0" lvl="0" marL="0" rtl="0" algn="l">
              <a:spcBef>
                <a:spcPts val="0"/>
              </a:spcBef>
              <a:spcAft>
                <a:spcPts val="0"/>
              </a:spcAft>
              <a:buNone/>
            </a:pPr>
            <a:r>
              <a:t/>
            </a:r>
            <a:endParaRPr sz="1100">
              <a:solidFill>
                <a:srgbClr val="CCCCCC"/>
              </a:solidFill>
              <a:latin typeface="Arial"/>
              <a:ea typeface="Arial"/>
              <a:cs typeface="Arial"/>
              <a:sym typeface="Arial"/>
            </a:endParaRPr>
          </a:p>
          <a:p>
            <a:pPr indent="0" lvl="0" marL="0" rtl="0" algn="l">
              <a:spcBef>
                <a:spcPts val="0"/>
              </a:spcBef>
              <a:spcAft>
                <a:spcPts val="0"/>
              </a:spcAft>
              <a:buNone/>
            </a:pPr>
            <a:r>
              <a:rPr b="1" lang="es" sz="1800">
                <a:solidFill>
                  <a:srgbClr val="CCCCCC"/>
                </a:solidFill>
                <a:latin typeface="Arial"/>
                <a:ea typeface="Arial"/>
                <a:cs typeface="Arial"/>
                <a:sym typeface="Arial"/>
              </a:rPr>
              <a:t>Limitations</a:t>
            </a:r>
            <a:r>
              <a:rPr lang="es" sz="1100">
                <a:solidFill>
                  <a:srgbClr val="CCCCCC"/>
                </a:solidFill>
                <a:latin typeface="Arial"/>
                <a:ea typeface="Arial"/>
                <a:cs typeface="Arial"/>
                <a:sym typeface="Arial"/>
              </a:rPr>
              <a:t> are related to the binary result of gender, and the heuristics to retrieve and split info by first name of the contributors. The focus is only on certain type of contributions (as commits, issues, and review processes).</a:t>
            </a:r>
            <a:endParaRPr sz="1100">
              <a:solidFill>
                <a:srgbClr val="CCCCCC"/>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p:txBody>
      </p:sp>
      <p:sp>
        <p:nvSpPr>
          <p:cNvPr id="391" name="Google Shape;391;p43"/>
          <p:cNvSpPr txBox="1"/>
          <p:nvPr>
            <p:ph idx="1" type="body"/>
          </p:nvPr>
        </p:nvSpPr>
        <p:spPr>
          <a:xfrm>
            <a:off x="4920325" y="1461325"/>
            <a:ext cx="3774300" cy="32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1800">
                <a:solidFill>
                  <a:srgbClr val="CCCCCC"/>
                </a:solidFill>
                <a:latin typeface="Arial"/>
                <a:ea typeface="Arial"/>
                <a:cs typeface="Arial"/>
                <a:sym typeface="Arial"/>
              </a:rPr>
              <a:t>Introductory results</a:t>
            </a:r>
            <a:r>
              <a:rPr lang="es" sz="1100">
                <a:solidFill>
                  <a:srgbClr val="CCCCCC"/>
                </a:solidFill>
                <a:latin typeface="Arial"/>
                <a:ea typeface="Arial"/>
                <a:cs typeface="Arial"/>
                <a:sym typeface="Arial"/>
              </a:rPr>
              <a:t> will give a quick overview of the current status of the diversity in these projects.</a:t>
            </a:r>
            <a:endParaRPr sz="1100">
              <a:solidFill>
                <a:srgbClr val="CCCCCC"/>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rPr lang="es" sz="1100">
                <a:solidFill>
                  <a:srgbClr val="000000"/>
                </a:solidFill>
                <a:latin typeface="Arial"/>
                <a:ea typeface="Arial"/>
                <a:cs typeface="Arial"/>
                <a:sym typeface="Arial"/>
              </a:rPr>
              <a:t>This analysis is a </a:t>
            </a:r>
            <a:r>
              <a:rPr b="1" lang="es" sz="1800">
                <a:solidFill>
                  <a:srgbClr val="000000"/>
                </a:solidFill>
                <a:latin typeface="Arial"/>
                <a:ea typeface="Arial"/>
                <a:cs typeface="Arial"/>
                <a:sym typeface="Arial"/>
              </a:rPr>
              <a:t>Starting Point</a:t>
            </a:r>
            <a:r>
              <a:rPr lang="es" sz="1100">
                <a:solidFill>
                  <a:srgbClr val="000000"/>
                </a:solidFill>
                <a:latin typeface="Arial"/>
                <a:ea typeface="Arial"/>
                <a:cs typeface="Arial"/>
                <a:sym typeface="Arial"/>
              </a:rPr>
              <a:t> of a discussion about the current state of one aspect of diversity in a sample of ASF projects. This analysis is not intended to be exhaustive or prescriptive of the entire ASF environment.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44"/>
          <p:cNvSpPr txBox="1"/>
          <p:nvPr/>
        </p:nvSpPr>
        <p:spPr>
          <a:xfrm>
            <a:off x="5348726" y="60650"/>
            <a:ext cx="36075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Quantitative Analysis: Happening Next</a:t>
            </a:r>
            <a:endParaRPr b="1">
              <a:latin typeface="Lato"/>
              <a:ea typeface="Lato"/>
              <a:cs typeface="Lato"/>
              <a:sym typeface="Lato"/>
            </a:endParaRPr>
          </a:p>
        </p:txBody>
      </p:sp>
      <p:sp>
        <p:nvSpPr>
          <p:cNvPr id="397" name="Google Shape;397;p44"/>
          <p:cNvSpPr txBox="1"/>
          <p:nvPr>
            <p:ph idx="1" type="body"/>
          </p:nvPr>
        </p:nvSpPr>
        <p:spPr>
          <a:xfrm>
            <a:off x="729325" y="1461325"/>
            <a:ext cx="3774300" cy="32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1800">
                <a:solidFill>
                  <a:srgbClr val="CCCCCC"/>
                </a:solidFill>
                <a:latin typeface="Arial"/>
                <a:ea typeface="Arial"/>
                <a:cs typeface="Arial"/>
                <a:sym typeface="Arial"/>
              </a:rPr>
              <a:t>Focus on</a:t>
            </a:r>
            <a:r>
              <a:rPr lang="es" sz="1100">
                <a:solidFill>
                  <a:srgbClr val="CCCCCC"/>
                </a:solidFill>
                <a:latin typeface="Arial"/>
                <a:ea typeface="Arial"/>
                <a:cs typeface="Arial"/>
                <a:sym typeface="Arial"/>
              </a:rPr>
              <a:t> projects listed by survey answers (Airflow, Beam, Cassandra, CouchDB, Flink, Hadoop, HTTPD, Lucene, NetBeans, OpenOffice, Spark, and Tomcat)</a:t>
            </a:r>
            <a:endParaRPr sz="1100">
              <a:solidFill>
                <a:srgbClr val="CCCCCC"/>
              </a:solidFill>
              <a:latin typeface="Arial"/>
              <a:ea typeface="Arial"/>
              <a:cs typeface="Arial"/>
              <a:sym typeface="Arial"/>
            </a:endParaRPr>
          </a:p>
          <a:p>
            <a:pPr indent="0" lvl="0" marL="0" rtl="0" algn="l">
              <a:spcBef>
                <a:spcPts val="0"/>
              </a:spcBef>
              <a:spcAft>
                <a:spcPts val="0"/>
              </a:spcAft>
              <a:buNone/>
            </a:pPr>
            <a:r>
              <a:t/>
            </a:r>
            <a:endParaRPr sz="1100">
              <a:solidFill>
                <a:srgbClr val="CCCCCC"/>
              </a:solidFill>
              <a:latin typeface="Arial"/>
              <a:ea typeface="Arial"/>
              <a:cs typeface="Arial"/>
              <a:sym typeface="Arial"/>
            </a:endParaRPr>
          </a:p>
          <a:p>
            <a:pPr indent="0" lvl="0" marL="0" rtl="0" algn="l">
              <a:spcBef>
                <a:spcPts val="0"/>
              </a:spcBef>
              <a:spcAft>
                <a:spcPts val="0"/>
              </a:spcAft>
              <a:buNone/>
            </a:pPr>
            <a:r>
              <a:rPr b="1" lang="es" sz="1800">
                <a:solidFill>
                  <a:srgbClr val="CCCCCC"/>
                </a:solidFill>
                <a:latin typeface="Arial"/>
                <a:ea typeface="Arial"/>
                <a:cs typeface="Arial"/>
                <a:sym typeface="Arial"/>
              </a:rPr>
              <a:t>Gender </a:t>
            </a:r>
            <a:r>
              <a:rPr lang="es" sz="1100">
                <a:solidFill>
                  <a:srgbClr val="CCCCCC"/>
                </a:solidFill>
                <a:latin typeface="Arial"/>
                <a:ea typeface="Arial"/>
                <a:cs typeface="Arial"/>
                <a:sym typeface="Arial"/>
              </a:rPr>
              <a:t>is the only attribute automatically analyzed by the tooling and based on the first name of each developers. No manual data cleaning is planned</a:t>
            </a:r>
            <a:endParaRPr sz="1100">
              <a:solidFill>
                <a:srgbClr val="CCCCCC"/>
              </a:solidFill>
              <a:latin typeface="Arial"/>
              <a:ea typeface="Arial"/>
              <a:cs typeface="Arial"/>
              <a:sym typeface="Arial"/>
            </a:endParaRPr>
          </a:p>
          <a:p>
            <a:pPr indent="0" lvl="0" marL="0" rtl="0" algn="l">
              <a:spcBef>
                <a:spcPts val="0"/>
              </a:spcBef>
              <a:spcAft>
                <a:spcPts val="0"/>
              </a:spcAft>
              <a:buNone/>
            </a:pPr>
            <a:r>
              <a:t/>
            </a:r>
            <a:endParaRPr sz="1100">
              <a:solidFill>
                <a:srgbClr val="CCCCCC"/>
              </a:solidFill>
              <a:latin typeface="Arial"/>
              <a:ea typeface="Arial"/>
              <a:cs typeface="Arial"/>
              <a:sym typeface="Arial"/>
            </a:endParaRPr>
          </a:p>
          <a:p>
            <a:pPr indent="0" lvl="0" marL="0" rtl="0" algn="l">
              <a:spcBef>
                <a:spcPts val="0"/>
              </a:spcBef>
              <a:spcAft>
                <a:spcPts val="0"/>
              </a:spcAft>
              <a:buNone/>
            </a:pPr>
            <a:r>
              <a:rPr b="1" lang="es" sz="1800">
                <a:solidFill>
                  <a:srgbClr val="CCCCCC"/>
                </a:solidFill>
                <a:latin typeface="Arial"/>
                <a:ea typeface="Arial"/>
                <a:cs typeface="Arial"/>
                <a:sym typeface="Arial"/>
              </a:rPr>
              <a:t>Limitations</a:t>
            </a:r>
            <a:r>
              <a:rPr lang="es" sz="1100">
                <a:solidFill>
                  <a:srgbClr val="CCCCCC"/>
                </a:solidFill>
                <a:latin typeface="Arial"/>
                <a:ea typeface="Arial"/>
                <a:cs typeface="Arial"/>
                <a:sym typeface="Arial"/>
              </a:rPr>
              <a:t> are related to the binary result of gender, and the heuristics to retrieve and split info by first name of the contributors. The focus is only on certain type of contributions (as commits, issues, and review processes).</a:t>
            </a:r>
            <a:endParaRPr sz="1100">
              <a:solidFill>
                <a:srgbClr val="CCCCCC"/>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p:txBody>
      </p:sp>
      <p:sp>
        <p:nvSpPr>
          <p:cNvPr id="398" name="Google Shape;398;p44"/>
          <p:cNvSpPr txBox="1"/>
          <p:nvPr>
            <p:ph idx="1" type="body"/>
          </p:nvPr>
        </p:nvSpPr>
        <p:spPr>
          <a:xfrm>
            <a:off x="4920325" y="1461325"/>
            <a:ext cx="3774300" cy="32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1800">
                <a:solidFill>
                  <a:srgbClr val="CCCCCC"/>
                </a:solidFill>
                <a:latin typeface="Arial"/>
                <a:ea typeface="Arial"/>
                <a:cs typeface="Arial"/>
                <a:sym typeface="Arial"/>
              </a:rPr>
              <a:t>Introductory results</a:t>
            </a:r>
            <a:r>
              <a:rPr lang="es" sz="1100">
                <a:solidFill>
                  <a:srgbClr val="CCCCCC"/>
                </a:solidFill>
                <a:latin typeface="Arial"/>
                <a:ea typeface="Arial"/>
                <a:cs typeface="Arial"/>
                <a:sym typeface="Arial"/>
              </a:rPr>
              <a:t> will give a quick overview of the current status of the diversity in these projects.</a:t>
            </a:r>
            <a:endParaRPr sz="1100">
              <a:solidFill>
                <a:srgbClr val="CCCCCC"/>
              </a:solidFill>
              <a:latin typeface="Arial"/>
              <a:ea typeface="Arial"/>
              <a:cs typeface="Arial"/>
              <a:sym typeface="Arial"/>
            </a:endParaRPr>
          </a:p>
          <a:p>
            <a:pPr indent="0" lvl="0" marL="0" rtl="0" algn="l">
              <a:spcBef>
                <a:spcPts val="0"/>
              </a:spcBef>
              <a:spcAft>
                <a:spcPts val="0"/>
              </a:spcAft>
              <a:buNone/>
            </a:pPr>
            <a:r>
              <a:t/>
            </a:r>
            <a:endParaRPr sz="1100">
              <a:solidFill>
                <a:srgbClr val="CCCCCC"/>
              </a:solidFill>
              <a:latin typeface="Arial"/>
              <a:ea typeface="Arial"/>
              <a:cs typeface="Arial"/>
              <a:sym typeface="Arial"/>
            </a:endParaRPr>
          </a:p>
          <a:p>
            <a:pPr indent="0" lvl="0" marL="0" rtl="0" algn="l">
              <a:spcBef>
                <a:spcPts val="0"/>
              </a:spcBef>
              <a:spcAft>
                <a:spcPts val="0"/>
              </a:spcAft>
              <a:buNone/>
            </a:pPr>
            <a:r>
              <a:rPr lang="es" sz="1100">
                <a:solidFill>
                  <a:srgbClr val="CCCCCC"/>
                </a:solidFill>
                <a:latin typeface="Arial"/>
                <a:ea typeface="Arial"/>
                <a:cs typeface="Arial"/>
                <a:sym typeface="Arial"/>
              </a:rPr>
              <a:t>This analysis is a </a:t>
            </a:r>
            <a:r>
              <a:rPr b="1" lang="es" sz="1800">
                <a:solidFill>
                  <a:srgbClr val="CCCCCC"/>
                </a:solidFill>
                <a:latin typeface="Arial"/>
                <a:ea typeface="Arial"/>
                <a:cs typeface="Arial"/>
                <a:sym typeface="Arial"/>
              </a:rPr>
              <a:t>Starting Point</a:t>
            </a:r>
            <a:r>
              <a:rPr lang="es" sz="1100">
                <a:solidFill>
                  <a:srgbClr val="CCCCCC"/>
                </a:solidFill>
                <a:latin typeface="Arial"/>
                <a:ea typeface="Arial"/>
                <a:cs typeface="Arial"/>
                <a:sym typeface="Arial"/>
              </a:rPr>
              <a:t> of a discussion about the current state of one aspect of diversity in a sample of ASF projects. This analysis is not intended to be exhaustive or prescriptive of the entire ASF environment. </a:t>
            </a:r>
            <a:endParaRPr sz="1100">
              <a:solidFill>
                <a:srgbClr val="CCCCCC"/>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rPr lang="es" sz="1100">
                <a:solidFill>
                  <a:srgbClr val="000000"/>
                </a:solidFill>
                <a:latin typeface="Arial"/>
                <a:ea typeface="Arial"/>
                <a:cs typeface="Arial"/>
                <a:sym typeface="Arial"/>
              </a:rPr>
              <a:t>A private-access </a:t>
            </a:r>
            <a:r>
              <a:rPr b="1" lang="es" sz="1800">
                <a:solidFill>
                  <a:srgbClr val="000000"/>
                </a:solidFill>
                <a:latin typeface="Arial"/>
                <a:ea typeface="Arial"/>
                <a:cs typeface="Arial"/>
                <a:sym typeface="Arial"/>
              </a:rPr>
              <a:t>Dashboard</a:t>
            </a:r>
            <a:r>
              <a:rPr lang="es" sz="1100">
                <a:solidFill>
                  <a:srgbClr val="000000"/>
                </a:solidFill>
                <a:latin typeface="Arial"/>
                <a:ea typeface="Arial"/>
                <a:cs typeface="Arial"/>
                <a:sym typeface="Arial"/>
              </a:rPr>
              <a:t> is the output we’ll have to aggregate this results and work at the level of projects.</a:t>
            </a:r>
            <a:endParaRPr sz="1100">
              <a:solidFill>
                <a:srgbClr val="000000"/>
              </a:solidFill>
              <a:latin typeface="Arial"/>
              <a:ea typeface="Arial"/>
              <a:cs typeface="Arial"/>
              <a:sym typeface="Arial"/>
            </a:endParaRPr>
          </a:p>
          <a:p>
            <a:pPr indent="0" lvl="0" marL="0" rtl="0" algn="l">
              <a:spcBef>
                <a:spcPts val="0"/>
              </a:spcBef>
              <a:spcAft>
                <a:spcPts val="0"/>
              </a:spcAft>
              <a:buNone/>
            </a:pPr>
            <a:r>
              <a:rPr lang="es"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p:txBody>
      </p:sp>
      <p:pic>
        <p:nvPicPr>
          <p:cNvPr id="399" name="Google Shape;399;p44"/>
          <p:cNvPicPr preferRelativeResize="0"/>
          <p:nvPr/>
        </p:nvPicPr>
        <p:blipFill>
          <a:blip r:embed="rId3">
            <a:alphaModFix/>
          </a:blip>
          <a:stretch>
            <a:fillRect/>
          </a:stretch>
        </p:blipFill>
        <p:spPr>
          <a:xfrm>
            <a:off x="6082375" y="4202175"/>
            <a:ext cx="2097300" cy="94132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45"/>
          <p:cNvSpPr txBox="1"/>
          <p:nvPr/>
        </p:nvSpPr>
        <p:spPr>
          <a:xfrm>
            <a:off x="5348726" y="60650"/>
            <a:ext cx="36075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Quantitative Analysis: Happening Next</a:t>
            </a:r>
            <a:endParaRPr b="1">
              <a:latin typeface="Lato"/>
              <a:ea typeface="Lato"/>
              <a:cs typeface="Lato"/>
              <a:sym typeface="Lato"/>
            </a:endParaRPr>
          </a:p>
        </p:txBody>
      </p:sp>
      <p:sp>
        <p:nvSpPr>
          <p:cNvPr id="405" name="Google Shape;405;p45"/>
          <p:cNvSpPr txBox="1"/>
          <p:nvPr>
            <p:ph idx="1" type="body"/>
          </p:nvPr>
        </p:nvSpPr>
        <p:spPr>
          <a:xfrm>
            <a:off x="729325" y="1461325"/>
            <a:ext cx="3774300" cy="32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1800">
                <a:solidFill>
                  <a:srgbClr val="000000"/>
                </a:solidFill>
                <a:latin typeface="Arial"/>
                <a:ea typeface="Arial"/>
                <a:cs typeface="Arial"/>
                <a:sym typeface="Arial"/>
              </a:rPr>
              <a:t>Focus on</a:t>
            </a:r>
            <a:r>
              <a:rPr lang="es" sz="1100">
                <a:solidFill>
                  <a:srgbClr val="000000"/>
                </a:solidFill>
                <a:latin typeface="Arial"/>
                <a:ea typeface="Arial"/>
                <a:cs typeface="Arial"/>
                <a:sym typeface="Arial"/>
              </a:rPr>
              <a:t> projects listed by survey answers (Airflow, Beam, Cassandra, CouchDB, Flink, Hadoop, HTTPD, Lucene, NetBeans, OpenOffice, Spark, and Tomcat)</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rPr b="1" lang="es" sz="1800">
                <a:solidFill>
                  <a:srgbClr val="000000"/>
                </a:solidFill>
                <a:latin typeface="Arial"/>
                <a:ea typeface="Arial"/>
                <a:cs typeface="Arial"/>
                <a:sym typeface="Arial"/>
              </a:rPr>
              <a:t>Gender </a:t>
            </a:r>
            <a:r>
              <a:rPr lang="es" sz="1100">
                <a:solidFill>
                  <a:srgbClr val="000000"/>
                </a:solidFill>
                <a:latin typeface="Arial"/>
                <a:ea typeface="Arial"/>
                <a:cs typeface="Arial"/>
                <a:sym typeface="Arial"/>
              </a:rPr>
              <a:t>is the only attribute automatically analyzed by the tooling and based on the first name of each developers. No manual data cleaning is planned</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rPr b="1" lang="es" sz="1800">
                <a:solidFill>
                  <a:srgbClr val="000000"/>
                </a:solidFill>
                <a:latin typeface="Arial"/>
                <a:ea typeface="Arial"/>
                <a:cs typeface="Arial"/>
                <a:sym typeface="Arial"/>
              </a:rPr>
              <a:t>Limitations</a:t>
            </a:r>
            <a:r>
              <a:rPr lang="es" sz="1100">
                <a:solidFill>
                  <a:srgbClr val="000000"/>
                </a:solidFill>
                <a:latin typeface="Arial"/>
                <a:ea typeface="Arial"/>
                <a:cs typeface="Arial"/>
                <a:sym typeface="Arial"/>
              </a:rPr>
              <a:t> are related to the binary result of gender, and the heuristics to retrieve and split info by first name of the contributors. The focus is only on certain type of contributions (as commits, issues, and review processes).</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p:txBody>
      </p:sp>
      <p:sp>
        <p:nvSpPr>
          <p:cNvPr id="406" name="Google Shape;406;p45"/>
          <p:cNvSpPr txBox="1"/>
          <p:nvPr>
            <p:ph idx="1" type="body"/>
          </p:nvPr>
        </p:nvSpPr>
        <p:spPr>
          <a:xfrm>
            <a:off x="4920325" y="1461325"/>
            <a:ext cx="3774300" cy="32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1800">
                <a:solidFill>
                  <a:srgbClr val="000000"/>
                </a:solidFill>
                <a:latin typeface="Arial"/>
                <a:ea typeface="Arial"/>
                <a:cs typeface="Arial"/>
                <a:sym typeface="Arial"/>
              </a:rPr>
              <a:t>Introductory results</a:t>
            </a:r>
            <a:r>
              <a:rPr lang="es" sz="1100">
                <a:solidFill>
                  <a:srgbClr val="000000"/>
                </a:solidFill>
                <a:latin typeface="Arial"/>
                <a:ea typeface="Arial"/>
                <a:cs typeface="Arial"/>
                <a:sym typeface="Arial"/>
              </a:rPr>
              <a:t> will give a quick overview of the current status of the diversity in these projects.</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rPr lang="es" sz="1100">
                <a:solidFill>
                  <a:srgbClr val="000000"/>
                </a:solidFill>
                <a:latin typeface="Arial"/>
                <a:ea typeface="Arial"/>
                <a:cs typeface="Arial"/>
                <a:sym typeface="Arial"/>
              </a:rPr>
              <a:t>This analysis is a </a:t>
            </a:r>
            <a:r>
              <a:rPr b="1" lang="es" sz="1800">
                <a:solidFill>
                  <a:srgbClr val="000000"/>
                </a:solidFill>
                <a:latin typeface="Arial"/>
                <a:ea typeface="Arial"/>
                <a:cs typeface="Arial"/>
                <a:sym typeface="Arial"/>
              </a:rPr>
              <a:t>Starting Point</a:t>
            </a:r>
            <a:r>
              <a:rPr lang="es" sz="1100">
                <a:solidFill>
                  <a:srgbClr val="000000"/>
                </a:solidFill>
                <a:latin typeface="Arial"/>
                <a:ea typeface="Arial"/>
                <a:cs typeface="Arial"/>
                <a:sym typeface="Arial"/>
              </a:rPr>
              <a:t> of a discussion about the current state of one aspect of diversity in a sample of ASF projects. This analysis is not intended to be exhaustive or prescriptive of the entire ASF environment. </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rPr lang="es" sz="1100">
                <a:solidFill>
                  <a:srgbClr val="000000"/>
                </a:solidFill>
                <a:latin typeface="Arial"/>
                <a:ea typeface="Arial"/>
                <a:cs typeface="Arial"/>
                <a:sym typeface="Arial"/>
              </a:rPr>
              <a:t>A private-access </a:t>
            </a:r>
            <a:r>
              <a:rPr b="1" lang="es" sz="1800">
                <a:solidFill>
                  <a:srgbClr val="000000"/>
                </a:solidFill>
                <a:latin typeface="Arial"/>
                <a:ea typeface="Arial"/>
                <a:cs typeface="Arial"/>
                <a:sym typeface="Arial"/>
              </a:rPr>
              <a:t>Dashboard</a:t>
            </a:r>
            <a:r>
              <a:rPr lang="es" sz="1100">
                <a:solidFill>
                  <a:srgbClr val="000000"/>
                </a:solidFill>
                <a:latin typeface="Arial"/>
                <a:ea typeface="Arial"/>
                <a:cs typeface="Arial"/>
                <a:sym typeface="Arial"/>
              </a:rPr>
              <a:t> is the output we’ll have to aggregate this results and work at the level of projects.</a:t>
            </a:r>
            <a:endParaRPr sz="1100">
              <a:solidFill>
                <a:srgbClr val="000000"/>
              </a:solidFill>
              <a:latin typeface="Arial"/>
              <a:ea typeface="Arial"/>
              <a:cs typeface="Arial"/>
              <a:sym typeface="Arial"/>
            </a:endParaRPr>
          </a:p>
          <a:p>
            <a:pPr indent="0" lvl="0" marL="0" rtl="0" algn="l">
              <a:spcBef>
                <a:spcPts val="0"/>
              </a:spcBef>
              <a:spcAft>
                <a:spcPts val="0"/>
              </a:spcAft>
              <a:buNone/>
            </a:pPr>
            <a:r>
              <a:rPr lang="es"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p:txBody>
      </p:sp>
      <p:pic>
        <p:nvPicPr>
          <p:cNvPr id="407" name="Google Shape;407;p45"/>
          <p:cNvPicPr preferRelativeResize="0"/>
          <p:nvPr/>
        </p:nvPicPr>
        <p:blipFill>
          <a:blip r:embed="rId3">
            <a:alphaModFix/>
          </a:blip>
          <a:stretch>
            <a:fillRect/>
          </a:stretch>
        </p:blipFill>
        <p:spPr>
          <a:xfrm>
            <a:off x="6082375" y="4202175"/>
            <a:ext cx="2097300" cy="94132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 name="Shape 411"/>
        <p:cNvGrpSpPr/>
        <p:nvPr/>
      </p:nvGrpSpPr>
      <p:grpSpPr>
        <a:xfrm>
          <a:off x="0" y="0"/>
          <a:ext cx="0" cy="0"/>
          <a:chOff x="0" y="0"/>
          <a:chExt cx="0" cy="0"/>
        </a:xfrm>
      </p:grpSpPr>
      <p:pic>
        <p:nvPicPr>
          <p:cNvPr id="412" name="Google Shape;412;p46"/>
          <p:cNvPicPr preferRelativeResize="0"/>
          <p:nvPr/>
        </p:nvPicPr>
        <p:blipFill rotWithShape="1">
          <a:blip r:embed="rId3">
            <a:alphaModFix/>
          </a:blip>
          <a:srcRect b="0" l="7783" r="0" t="0"/>
          <a:stretch/>
        </p:blipFill>
        <p:spPr>
          <a:xfrm>
            <a:off x="150" y="0"/>
            <a:ext cx="9144000" cy="5143500"/>
          </a:xfrm>
          <a:prstGeom prst="rect">
            <a:avLst/>
          </a:prstGeom>
          <a:noFill/>
          <a:ln>
            <a:noFill/>
          </a:ln>
        </p:spPr>
      </p:pic>
      <p:sp>
        <p:nvSpPr>
          <p:cNvPr id="413" name="Google Shape;413;p46"/>
          <p:cNvSpPr txBox="1"/>
          <p:nvPr>
            <p:ph type="title"/>
          </p:nvPr>
        </p:nvSpPr>
        <p:spPr>
          <a:xfrm>
            <a:off x="729450" y="864300"/>
            <a:ext cx="7021200" cy="29850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4800"/>
              <a:t>Summary</a:t>
            </a:r>
            <a:endParaRPr sz="48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47"/>
          <p:cNvSpPr txBox="1"/>
          <p:nvPr/>
        </p:nvSpPr>
        <p:spPr>
          <a:xfrm>
            <a:off x="4829777" y="60650"/>
            <a:ext cx="41265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Summary</a:t>
            </a:r>
            <a:endParaRPr b="1">
              <a:latin typeface="Lato"/>
              <a:ea typeface="Lato"/>
              <a:cs typeface="Lato"/>
              <a:sym typeface="Lato"/>
            </a:endParaRPr>
          </a:p>
        </p:txBody>
      </p:sp>
      <p:sp>
        <p:nvSpPr>
          <p:cNvPr id="419" name="Google Shape;419;p47"/>
          <p:cNvSpPr txBox="1"/>
          <p:nvPr/>
        </p:nvSpPr>
        <p:spPr>
          <a:xfrm>
            <a:off x="175025" y="2070675"/>
            <a:ext cx="1621200" cy="44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a:latin typeface="Lato"/>
                <a:ea typeface="Lato"/>
                <a:cs typeface="Lato"/>
                <a:sym typeface="Lato"/>
              </a:rPr>
              <a:t>INSIGHTS</a:t>
            </a:r>
            <a:endParaRPr b="1">
              <a:latin typeface="Lato"/>
              <a:ea typeface="Lato"/>
              <a:cs typeface="Lato"/>
              <a:sym typeface="Lato"/>
            </a:endParaRPr>
          </a:p>
        </p:txBody>
      </p:sp>
      <p:sp>
        <p:nvSpPr>
          <p:cNvPr id="420" name="Google Shape;420;p47"/>
          <p:cNvSpPr/>
          <p:nvPr/>
        </p:nvSpPr>
        <p:spPr>
          <a:xfrm>
            <a:off x="6847848" y="1780100"/>
            <a:ext cx="1951800" cy="12726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a:latin typeface="Raleway"/>
              <a:ea typeface="Raleway"/>
              <a:cs typeface="Raleway"/>
              <a:sym typeface="Raleway"/>
            </a:endParaRPr>
          </a:p>
        </p:txBody>
      </p:sp>
      <p:sp>
        <p:nvSpPr>
          <p:cNvPr id="421" name="Google Shape;421;p47"/>
          <p:cNvSpPr/>
          <p:nvPr/>
        </p:nvSpPr>
        <p:spPr>
          <a:xfrm>
            <a:off x="1945525" y="1780100"/>
            <a:ext cx="1951800" cy="12726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sz="1600">
              <a:latin typeface="Raleway"/>
              <a:ea typeface="Raleway"/>
              <a:cs typeface="Raleway"/>
              <a:sym typeface="Raleway"/>
            </a:endParaRPr>
          </a:p>
        </p:txBody>
      </p:sp>
      <p:sp>
        <p:nvSpPr>
          <p:cNvPr id="422" name="Google Shape;422;p47"/>
          <p:cNvSpPr/>
          <p:nvPr/>
        </p:nvSpPr>
        <p:spPr>
          <a:xfrm>
            <a:off x="4396687" y="1780100"/>
            <a:ext cx="1951800" cy="12726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600">
              <a:latin typeface="Raleway"/>
              <a:ea typeface="Raleway"/>
              <a:cs typeface="Raleway"/>
              <a:sym typeface="Raleway"/>
            </a:endParaRPr>
          </a:p>
        </p:txBody>
      </p:sp>
      <p:sp>
        <p:nvSpPr>
          <p:cNvPr id="423" name="Google Shape;423;p47"/>
          <p:cNvSpPr txBox="1"/>
          <p:nvPr/>
        </p:nvSpPr>
        <p:spPr>
          <a:xfrm>
            <a:off x="2078402" y="1780100"/>
            <a:ext cx="1686000" cy="1272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200">
                <a:latin typeface="Raleway"/>
                <a:ea typeface="Raleway"/>
                <a:cs typeface="Raleway"/>
                <a:sym typeface="Raleway"/>
              </a:rPr>
              <a:t>The typical ASF contributor is a male, english proficient, highly educated and with time to volunteer</a:t>
            </a:r>
            <a:endParaRPr b="1" sz="1200">
              <a:latin typeface="Raleway"/>
              <a:ea typeface="Raleway"/>
              <a:cs typeface="Raleway"/>
              <a:sym typeface="Raleway"/>
            </a:endParaRPr>
          </a:p>
        </p:txBody>
      </p:sp>
      <p:sp>
        <p:nvSpPr>
          <p:cNvPr id="424" name="Google Shape;424;p47"/>
          <p:cNvSpPr txBox="1"/>
          <p:nvPr/>
        </p:nvSpPr>
        <p:spPr>
          <a:xfrm>
            <a:off x="6847848" y="1780100"/>
            <a:ext cx="1951800" cy="1272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200">
                <a:latin typeface="Raleway"/>
                <a:ea typeface="Raleway"/>
                <a:cs typeface="Raleway"/>
                <a:sym typeface="Raleway"/>
              </a:rPr>
              <a:t>Challenges experienced by minorities persist even after they become experienced contributors</a:t>
            </a:r>
            <a:endParaRPr b="1" sz="1200">
              <a:latin typeface="Raleway"/>
              <a:ea typeface="Raleway"/>
              <a:cs typeface="Raleway"/>
              <a:sym typeface="Raleway"/>
            </a:endParaRPr>
          </a:p>
        </p:txBody>
      </p:sp>
      <p:sp>
        <p:nvSpPr>
          <p:cNvPr id="425" name="Google Shape;425;p47"/>
          <p:cNvSpPr txBox="1"/>
          <p:nvPr/>
        </p:nvSpPr>
        <p:spPr>
          <a:xfrm>
            <a:off x="4378146" y="1808626"/>
            <a:ext cx="1997700" cy="1272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200">
                <a:latin typeface="Raleway"/>
                <a:ea typeface="Raleway"/>
                <a:cs typeface="Raleway"/>
                <a:sym typeface="Raleway"/>
              </a:rPr>
              <a:t>Top challenge types: contrib. background, technical hurdles, communication</a:t>
            </a:r>
            <a:endParaRPr b="1" sz="1200">
              <a:latin typeface="Raleway"/>
              <a:ea typeface="Raleway"/>
              <a:cs typeface="Raleway"/>
              <a:sym typeface="Raleway"/>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48"/>
          <p:cNvSpPr txBox="1"/>
          <p:nvPr/>
        </p:nvSpPr>
        <p:spPr>
          <a:xfrm>
            <a:off x="4829777" y="60650"/>
            <a:ext cx="41265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Summary</a:t>
            </a:r>
            <a:endParaRPr b="1">
              <a:latin typeface="Lato"/>
              <a:ea typeface="Lato"/>
              <a:cs typeface="Lato"/>
              <a:sym typeface="Lato"/>
            </a:endParaRPr>
          </a:p>
        </p:txBody>
      </p:sp>
      <p:sp>
        <p:nvSpPr>
          <p:cNvPr id="431" name="Google Shape;431;p48"/>
          <p:cNvSpPr/>
          <p:nvPr/>
        </p:nvSpPr>
        <p:spPr>
          <a:xfrm>
            <a:off x="6914449" y="3458573"/>
            <a:ext cx="1978200" cy="14553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sz="1200">
              <a:latin typeface="Raleway"/>
              <a:ea typeface="Raleway"/>
              <a:cs typeface="Raleway"/>
              <a:sym typeface="Raleway"/>
            </a:endParaRPr>
          </a:p>
        </p:txBody>
      </p:sp>
      <p:sp>
        <p:nvSpPr>
          <p:cNvPr id="432" name="Google Shape;432;p48"/>
          <p:cNvSpPr/>
          <p:nvPr/>
        </p:nvSpPr>
        <p:spPr>
          <a:xfrm>
            <a:off x="1945514" y="3458573"/>
            <a:ext cx="1978200" cy="14553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sz="1200">
              <a:latin typeface="Raleway"/>
              <a:ea typeface="Raleway"/>
              <a:cs typeface="Raleway"/>
              <a:sym typeface="Raleway"/>
            </a:endParaRPr>
          </a:p>
        </p:txBody>
      </p:sp>
      <p:sp>
        <p:nvSpPr>
          <p:cNvPr id="433" name="Google Shape;433;p48"/>
          <p:cNvSpPr/>
          <p:nvPr/>
        </p:nvSpPr>
        <p:spPr>
          <a:xfrm>
            <a:off x="4429981" y="3458573"/>
            <a:ext cx="1978200" cy="14553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200">
              <a:latin typeface="Raleway"/>
              <a:ea typeface="Raleway"/>
              <a:cs typeface="Raleway"/>
              <a:sym typeface="Raleway"/>
            </a:endParaRPr>
          </a:p>
        </p:txBody>
      </p:sp>
      <p:sp>
        <p:nvSpPr>
          <p:cNvPr id="434" name="Google Shape;434;p48"/>
          <p:cNvSpPr txBox="1"/>
          <p:nvPr/>
        </p:nvSpPr>
        <p:spPr>
          <a:xfrm>
            <a:off x="2080197" y="3458573"/>
            <a:ext cx="1709100" cy="1455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300">
                <a:latin typeface="Raleway"/>
                <a:ea typeface="Raleway"/>
                <a:cs typeface="Raleway"/>
                <a:sym typeface="Raleway"/>
              </a:rPr>
              <a:t>Documented ASF/project policies and expectations</a:t>
            </a:r>
            <a:endParaRPr b="1" sz="1300">
              <a:latin typeface="Raleway"/>
              <a:ea typeface="Raleway"/>
              <a:cs typeface="Raleway"/>
              <a:sym typeface="Raleway"/>
            </a:endParaRPr>
          </a:p>
        </p:txBody>
      </p:sp>
      <p:sp>
        <p:nvSpPr>
          <p:cNvPr id="435" name="Google Shape;435;p48"/>
          <p:cNvSpPr txBox="1"/>
          <p:nvPr/>
        </p:nvSpPr>
        <p:spPr>
          <a:xfrm>
            <a:off x="6982268" y="3458573"/>
            <a:ext cx="1709100" cy="1455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300">
                <a:latin typeface="Raleway"/>
                <a:ea typeface="Raleway"/>
                <a:cs typeface="Raleway"/>
                <a:sym typeface="Raleway"/>
              </a:rPr>
              <a:t>Accessible resources for technical contributions (e.g. docs)</a:t>
            </a:r>
            <a:endParaRPr b="1" sz="1300">
              <a:latin typeface="Raleway"/>
              <a:ea typeface="Raleway"/>
              <a:cs typeface="Raleway"/>
              <a:sym typeface="Raleway"/>
            </a:endParaRPr>
          </a:p>
        </p:txBody>
      </p:sp>
      <p:sp>
        <p:nvSpPr>
          <p:cNvPr id="436" name="Google Shape;436;p48"/>
          <p:cNvSpPr txBox="1"/>
          <p:nvPr/>
        </p:nvSpPr>
        <p:spPr>
          <a:xfrm>
            <a:off x="4564664" y="3491187"/>
            <a:ext cx="1709100" cy="1455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300">
                <a:latin typeface="Raleway"/>
                <a:ea typeface="Raleway"/>
                <a:cs typeface="Raleway"/>
                <a:sym typeface="Raleway"/>
              </a:rPr>
              <a:t>Streamlined contribution &amp; decision making processes</a:t>
            </a:r>
            <a:endParaRPr b="1" sz="1300">
              <a:latin typeface="Raleway"/>
              <a:ea typeface="Raleway"/>
              <a:cs typeface="Raleway"/>
              <a:sym typeface="Raleway"/>
            </a:endParaRPr>
          </a:p>
        </p:txBody>
      </p:sp>
      <p:sp>
        <p:nvSpPr>
          <p:cNvPr id="437" name="Google Shape;437;p48"/>
          <p:cNvSpPr txBox="1"/>
          <p:nvPr/>
        </p:nvSpPr>
        <p:spPr>
          <a:xfrm>
            <a:off x="175025" y="2070675"/>
            <a:ext cx="1621200" cy="44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a:latin typeface="Lato"/>
                <a:ea typeface="Lato"/>
                <a:cs typeface="Lato"/>
                <a:sym typeface="Lato"/>
              </a:rPr>
              <a:t>INSIGHTS</a:t>
            </a:r>
            <a:endParaRPr b="1">
              <a:latin typeface="Lato"/>
              <a:ea typeface="Lato"/>
              <a:cs typeface="Lato"/>
              <a:sym typeface="Lato"/>
            </a:endParaRPr>
          </a:p>
        </p:txBody>
      </p:sp>
      <p:sp>
        <p:nvSpPr>
          <p:cNvPr id="438" name="Google Shape;438;p48"/>
          <p:cNvSpPr txBox="1"/>
          <p:nvPr/>
        </p:nvSpPr>
        <p:spPr>
          <a:xfrm>
            <a:off x="-33775" y="4016850"/>
            <a:ext cx="2025000" cy="44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a:latin typeface="Lato"/>
                <a:ea typeface="Lato"/>
                <a:cs typeface="Lato"/>
                <a:sym typeface="Lato"/>
              </a:rPr>
              <a:t>RECOMMENDATIONS</a:t>
            </a:r>
            <a:endParaRPr b="1">
              <a:latin typeface="Lato"/>
              <a:ea typeface="Lato"/>
              <a:cs typeface="Lato"/>
              <a:sym typeface="Lato"/>
            </a:endParaRPr>
          </a:p>
        </p:txBody>
      </p:sp>
      <p:sp>
        <p:nvSpPr>
          <p:cNvPr id="439" name="Google Shape;439;p48"/>
          <p:cNvSpPr/>
          <p:nvPr/>
        </p:nvSpPr>
        <p:spPr>
          <a:xfrm>
            <a:off x="6847848" y="1780100"/>
            <a:ext cx="1951800" cy="12726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a:latin typeface="Raleway"/>
              <a:ea typeface="Raleway"/>
              <a:cs typeface="Raleway"/>
              <a:sym typeface="Raleway"/>
            </a:endParaRPr>
          </a:p>
        </p:txBody>
      </p:sp>
      <p:sp>
        <p:nvSpPr>
          <p:cNvPr id="440" name="Google Shape;440;p48"/>
          <p:cNvSpPr/>
          <p:nvPr/>
        </p:nvSpPr>
        <p:spPr>
          <a:xfrm>
            <a:off x="1945525" y="1780100"/>
            <a:ext cx="1951800" cy="12726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sz="1600">
              <a:latin typeface="Raleway"/>
              <a:ea typeface="Raleway"/>
              <a:cs typeface="Raleway"/>
              <a:sym typeface="Raleway"/>
            </a:endParaRPr>
          </a:p>
        </p:txBody>
      </p:sp>
      <p:sp>
        <p:nvSpPr>
          <p:cNvPr id="441" name="Google Shape;441;p48"/>
          <p:cNvSpPr/>
          <p:nvPr/>
        </p:nvSpPr>
        <p:spPr>
          <a:xfrm>
            <a:off x="4396687" y="1780100"/>
            <a:ext cx="1951800" cy="12726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600">
              <a:latin typeface="Raleway"/>
              <a:ea typeface="Raleway"/>
              <a:cs typeface="Raleway"/>
              <a:sym typeface="Raleway"/>
            </a:endParaRPr>
          </a:p>
        </p:txBody>
      </p:sp>
      <p:sp>
        <p:nvSpPr>
          <p:cNvPr id="442" name="Google Shape;442;p48"/>
          <p:cNvSpPr txBox="1"/>
          <p:nvPr/>
        </p:nvSpPr>
        <p:spPr>
          <a:xfrm>
            <a:off x="2078402" y="1780100"/>
            <a:ext cx="1686000" cy="1272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200">
                <a:latin typeface="Raleway"/>
                <a:ea typeface="Raleway"/>
                <a:cs typeface="Raleway"/>
                <a:sym typeface="Raleway"/>
              </a:rPr>
              <a:t>The typical ASF contributor is a male, english proficient, highly educated and with time to volunteer</a:t>
            </a:r>
            <a:endParaRPr b="1" sz="1200">
              <a:latin typeface="Raleway"/>
              <a:ea typeface="Raleway"/>
              <a:cs typeface="Raleway"/>
              <a:sym typeface="Raleway"/>
            </a:endParaRPr>
          </a:p>
        </p:txBody>
      </p:sp>
      <p:sp>
        <p:nvSpPr>
          <p:cNvPr id="443" name="Google Shape;443;p48"/>
          <p:cNvSpPr txBox="1"/>
          <p:nvPr/>
        </p:nvSpPr>
        <p:spPr>
          <a:xfrm>
            <a:off x="6847848" y="1780100"/>
            <a:ext cx="1951800" cy="1272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200">
                <a:latin typeface="Raleway"/>
                <a:ea typeface="Raleway"/>
                <a:cs typeface="Raleway"/>
                <a:sym typeface="Raleway"/>
              </a:rPr>
              <a:t>Challenges experienced by minorities persist even after they become experienced contributors</a:t>
            </a:r>
            <a:endParaRPr b="1" sz="1200">
              <a:latin typeface="Raleway"/>
              <a:ea typeface="Raleway"/>
              <a:cs typeface="Raleway"/>
              <a:sym typeface="Raleway"/>
            </a:endParaRPr>
          </a:p>
        </p:txBody>
      </p:sp>
      <p:sp>
        <p:nvSpPr>
          <p:cNvPr id="444" name="Google Shape;444;p48"/>
          <p:cNvSpPr txBox="1"/>
          <p:nvPr/>
        </p:nvSpPr>
        <p:spPr>
          <a:xfrm>
            <a:off x="4378146" y="1808626"/>
            <a:ext cx="1997700" cy="1272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200">
                <a:latin typeface="Raleway"/>
                <a:ea typeface="Raleway"/>
                <a:cs typeface="Raleway"/>
                <a:sym typeface="Raleway"/>
              </a:rPr>
              <a:t>Top challenge types: contrib. background, technical hurdles, communication</a:t>
            </a:r>
            <a:endParaRPr b="1" sz="1200">
              <a:latin typeface="Raleway"/>
              <a:ea typeface="Raleway"/>
              <a:cs typeface="Raleway"/>
              <a:sym typeface="Raleway"/>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8" name="Shape 448"/>
        <p:cNvGrpSpPr/>
        <p:nvPr/>
      </p:nvGrpSpPr>
      <p:grpSpPr>
        <a:xfrm>
          <a:off x="0" y="0"/>
          <a:ext cx="0" cy="0"/>
          <a:chOff x="0" y="0"/>
          <a:chExt cx="0" cy="0"/>
        </a:xfrm>
      </p:grpSpPr>
      <p:pic>
        <p:nvPicPr>
          <p:cNvPr id="449" name="Google Shape;449;p49"/>
          <p:cNvPicPr preferRelativeResize="0"/>
          <p:nvPr/>
        </p:nvPicPr>
        <p:blipFill rotWithShape="1">
          <a:blip r:embed="rId3">
            <a:alphaModFix/>
          </a:blip>
          <a:srcRect b="0" l="7783" r="0" t="0"/>
          <a:stretch/>
        </p:blipFill>
        <p:spPr>
          <a:xfrm>
            <a:off x="150" y="0"/>
            <a:ext cx="9144000" cy="5143500"/>
          </a:xfrm>
          <a:prstGeom prst="rect">
            <a:avLst/>
          </a:prstGeom>
          <a:noFill/>
          <a:ln>
            <a:noFill/>
          </a:ln>
        </p:spPr>
      </p:pic>
      <p:sp>
        <p:nvSpPr>
          <p:cNvPr id="450" name="Google Shape;450;p49"/>
          <p:cNvSpPr txBox="1"/>
          <p:nvPr>
            <p:ph type="title"/>
          </p:nvPr>
        </p:nvSpPr>
        <p:spPr>
          <a:xfrm>
            <a:off x="729450" y="864300"/>
            <a:ext cx="7021200" cy="29850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4800"/>
              <a:t>Questions?</a:t>
            </a:r>
            <a:endParaRPr sz="4800"/>
          </a:p>
          <a:p>
            <a:pPr indent="0" lvl="0" marL="0" rtl="0" algn="l">
              <a:spcBef>
                <a:spcPts val="0"/>
              </a:spcBef>
              <a:spcAft>
                <a:spcPts val="0"/>
              </a:spcAft>
              <a:buNone/>
            </a:pPr>
            <a:r>
              <a:rPr lang="es" sz="3000"/>
              <a:t>Thank you to all our participants!</a:t>
            </a:r>
            <a:endParaRPr sz="300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50"/>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3900"/>
              <a:t>T</a:t>
            </a:r>
            <a:r>
              <a:rPr lang="es" sz="3900"/>
              <a:t>he State of D&amp;I at the ASF</a:t>
            </a:r>
            <a:endParaRPr sz="3800"/>
          </a:p>
        </p:txBody>
      </p:sp>
      <p:sp>
        <p:nvSpPr>
          <p:cNvPr id="456" name="Google Shape;456;p50"/>
          <p:cNvSpPr txBox="1"/>
          <p:nvPr>
            <p:ph idx="1" type="subTitle"/>
          </p:nvPr>
        </p:nvSpPr>
        <p:spPr>
          <a:xfrm>
            <a:off x="729627" y="3172900"/>
            <a:ext cx="7688100" cy="54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by Bitergia Analytics &amp; The Apache Software Foundation</a:t>
            </a:r>
            <a:endParaRPr/>
          </a:p>
        </p:txBody>
      </p:sp>
      <p:sp>
        <p:nvSpPr>
          <p:cNvPr id="457" name="Google Shape;457;p50"/>
          <p:cNvSpPr txBox="1"/>
          <p:nvPr>
            <p:ph idx="1" type="subTitle"/>
          </p:nvPr>
        </p:nvSpPr>
        <p:spPr>
          <a:xfrm>
            <a:off x="729627" y="4239700"/>
            <a:ext cx="7688100" cy="5412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s"/>
              <a:t>ApacheCon, 2020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6"/>
          <p:cNvSpPr/>
          <p:nvPr/>
        </p:nvSpPr>
        <p:spPr>
          <a:xfrm>
            <a:off x="6417875" y="2106750"/>
            <a:ext cx="2381700" cy="19968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a:latin typeface="Raleway"/>
              <a:ea typeface="Raleway"/>
              <a:cs typeface="Raleway"/>
              <a:sym typeface="Raleway"/>
            </a:endParaRPr>
          </a:p>
        </p:txBody>
      </p:sp>
      <p:sp>
        <p:nvSpPr>
          <p:cNvPr id="118" name="Google Shape;118;p16"/>
          <p:cNvSpPr/>
          <p:nvPr/>
        </p:nvSpPr>
        <p:spPr>
          <a:xfrm>
            <a:off x="435575" y="2106750"/>
            <a:ext cx="2381700" cy="19968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a:latin typeface="Raleway"/>
              <a:ea typeface="Raleway"/>
              <a:cs typeface="Raleway"/>
              <a:sym typeface="Raleway"/>
            </a:endParaRPr>
          </a:p>
        </p:txBody>
      </p:sp>
      <p:sp>
        <p:nvSpPr>
          <p:cNvPr id="119" name="Google Shape;119;p16"/>
          <p:cNvSpPr/>
          <p:nvPr/>
        </p:nvSpPr>
        <p:spPr>
          <a:xfrm>
            <a:off x="3426725" y="2106750"/>
            <a:ext cx="2381700" cy="19968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aleway"/>
              <a:ea typeface="Raleway"/>
              <a:cs typeface="Raleway"/>
              <a:sym typeface="Raleway"/>
            </a:endParaRPr>
          </a:p>
        </p:txBody>
      </p:sp>
      <p:sp>
        <p:nvSpPr>
          <p:cNvPr id="120" name="Google Shape;120;p16"/>
          <p:cNvSpPr txBox="1"/>
          <p:nvPr/>
        </p:nvSpPr>
        <p:spPr>
          <a:xfrm>
            <a:off x="4829777" y="60650"/>
            <a:ext cx="41265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Motivation</a:t>
            </a:r>
            <a:endParaRPr b="1">
              <a:latin typeface="Lato"/>
              <a:ea typeface="Lato"/>
              <a:cs typeface="Lato"/>
              <a:sym typeface="Lato"/>
            </a:endParaRPr>
          </a:p>
        </p:txBody>
      </p:sp>
      <p:sp>
        <p:nvSpPr>
          <p:cNvPr id="121" name="Google Shape;121;p16"/>
          <p:cNvSpPr txBox="1"/>
          <p:nvPr/>
        </p:nvSpPr>
        <p:spPr>
          <a:xfrm>
            <a:off x="186175" y="588300"/>
            <a:ext cx="8957700" cy="101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2800">
                <a:solidFill>
                  <a:srgbClr val="060D49"/>
                </a:solidFill>
                <a:latin typeface="Raleway"/>
                <a:ea typeface="Raleway"/>
                <a:cs typeface="Raleway"/>
                <a:sym typeface="Raleway"/>
              </a:rPr>
              <a:t>3 Efforts to gather data about the ASF community</a:t>
            </a:r>
            <a:endParaRPr b="1" sz="2800">
              <a:solidFill>
                <a:srgbClr val="060D49"/>
              </a:solidFill>
              <a:latin typeface="Raleway"/>
              <a:ea typeface="Raleway"/>
              <a:cs typeface="Raleway"/>
              <a:sym typeface="Raleway"/>
            </a:endParaRPr>
          </a:p>
          <a:p>
            <a:pPr indent="0" lvl="0" marL="0" rtl="0" algn="l">
              <a:spcBef>
                <a:spcPts val="0"/>
              </a:spcBef>
              <a:spcAft>
                <a:spcPts val="0"/>
              </a:spcAft>
              <a:buNone/>
            </a:pPr>
            <a:r>
              <a:t/>
            </a:r>
            <a:endParaRPr sz="2800">
              <a:solidFill>
                <a:srgbClr val="000000"/>
              </a:solidFill>
              <a:latin typeface="Roboto Black"/>
              <a:ea typeface="Roboto Black"/>
              <a:cs typeface="Roboto Black"/>
              <a:sym typeface="Roboto Black"/>
            </a:endParaRPr>
          </a:p>
        </p:txBody>
      </p:sp>
      <p:sp>
        <p:nvSpPr>
          <p:cNvPr id="122" name="Google Shape;122;p16"/>
          <p:cNvSpPr txBox="1"/>
          <p:nvPr/>
        </p:nvSpPr>
        <p:spPr>
          <a:xfrm>
            <a:off x="597725" y="2106750"/>
            <a:ext cx="2057400" cy="1996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800">
                <a:latin typeface="Raleway"/>
                <a:ea typeface="Raleway"/>
                <a:cs typeface="Raleway"/>
                <a:sym typeface="Raleway"/>
              </a:rPr>
              <a:t>The Community Survey</a:t>
            </a:r>
            <a:endParaRPr b="1" sz="1800">
              <a:latin typeface="Raleway"/>
              <a:ea typeface="Raleway"/>
              <a:cs typeface="Raleway"/>
              <a:sym typeface="Raleway"/>
            </a:endParaRPr>
          </a:p>
        </p:txBody>
      </p:sp>
      <p:sp>
        <p:nvSpPr>
          <p:cNvPr id="123" name="Google Shape;123;p16"/>
          <p:cNvSpPr txBox="1"/>
          <p:nvPr/>
        </p:nvSpPr>
        <p:spPr>
          <a:xfrm>
            <a:off x="6499525" y="2106750"/>
            <a:ext cx="2057400" cy="1996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800">
                <a:latin typeface="Raleway"/>
                <a:ea typeface="Raleway"/>
                <a:cs typeface="Raleway"/>
                <a:sym typeface="Raleway"/>
              </a:rPr>
              <a:t>Quantitative</a:t>
            </a:r>
            <a:endParaRPr b="1" sz="1800">
              <a:latin typeface="Raleway"/>
              <a:ea typeface="Raleway"/>
              <a:cs typeface="Raleway"/>
              <a:sym typeface="Raleway"/>
            </a:endParaRPr>
          </a:p>
          <a:p>
            <a:pPr indent="0" lvl="0" marL="0" rtl="0" algn="ctr">
              <a:spcBef>
                <a:spcPts val="0"/>
              </a:spcBef>
              <a:spcAft>
                <a:spcPts val="0"/>
              </a:spcAft>
              <a:buNone/>
            </a:pPr>
            <a:r>
              <a:rPr b="1" lang="es" sz="1800">
                <a:latin typeface="Raleway"/>
                <a:ea typeface="Raleway"/>
                <a:cs typeface="Raleway"/>
                <a:sym typeface="Raleway"/>
              </a:rPr>
              <a:t>Analysis</a:t>
            </a:r>
            <a:endParaRPr b="1" sz="1800">
              <a:latin typeface="Raleway"/>
              <a:ea typeface="Raleway"/>
              <a:cs typeface="Raleway"/>
              <a:sym typeface="Raleway"/>
            </a:endParaRPr>
          </a:p>
        </p:txBody>
      </p:sp>
      <p:sp>
        <p:nvSpPr>
          <p:cNvPr id="124" name="Google Shape;124;p16"/>
          <p:cNvSpPr txBox="1"/>
          <p:nvPr/>
        </p:nvSpPr>
        <p:spPr>
          <a:xfrm>
            <a:off x="3588875" y="2151500"/>
            <a:ext cx="2057400" cy="1996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800">
                <a:latin typeface="Raleway"/>
                <a:ea typeface="Raleway"/>
                <a:cs typeface="Raleway"/>
                <a:sym typeface="Raleway"/>
              </a:rPr>
              <a:t>Interviews</a:t>
            </a:r>
            <a:endParaRPr b="1" sz="1800">
              <a:latin typeface="Raleway"/>
              <a:ea typeface="Raleway"/>
              <a:cs typeface="Raleway"/>
              <a:sym typeface="Raleway"/>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7"/>
          <p:cNvSpPr txBox="1"/>
          <p:nvPr/>
        </p:nvSpPr>
        <p:spPr>
          <a:xfrm>
            <a:off x="4829777" y="60650"/>
            <a:ext cx="41265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Highlights</a:t>
            </a:r>
            <a:endParaRPr b="1">
              <a:latin typeface="Lato"/>
              <a:ea typeface="Lato"/>
              <a:cs typeface="Lato"/>
              <a:sym typeface="Lato"/>
            </a:endParaRPr>
          </a:p>
        </p:txBody>
      </p:sp>
      <p:sp>
        <p:nvSpPr>
          <p:cNvPr id="130" name="Google Shape;130;p17"/>
          <p:cNvSpPr txBox="1"/>
          <p:nvPr/>
        </p:nvSpPr>
        <p:spPr>
          <a:xfrm>
            <a:off x="186175" y="588300"/>
            <a:ext cx="8957700" cy="101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2800">
                <a:solidFill>
                  <a:srgbClr val="060D49"/>
                </a:solidFill>
                <a:latin typeface="Raleway"/>
                <a:ea typeface="Raleway"/>
                <a:cs typeface="Raleway"/>
                <a:sym typeface="Raleway"/>
              </a:rPr>
              <a:t>Top Insights from Survey and Interviews</a:t>
            </a:r>
            <a:endParaRPr b="1" sz="2800">
              <a:solidFill>
                <a:srgbClr val="060D49"/>
              </a:solidFill>
              <a:latin typeface="Raleway"/>
              <a:ea typeface="Raleway"/>
              <a:cs typeface="Raleway"/>
              <a:sym typeface="Raleway"/>
            </a:endParaRPr>
          </a:p>
          <a:p>
            <a:pPr indent="0" lvl="0" marL="0" rtl="0" algn="l">
              <a:spcBef>
                <a:spcPts val="0"/>
              </a:spcBef>
              <a:spcAft>
                <a:spcPts val="0"/>
              </a:spcAft>
              <a:buNone/>
            </a:pPr>
            <a:r>
              <a:t/>
            </a:r>
            <a:endParaRPr sz="2800">
              <a:solidFill>
                <a:srgbClr val="000000"/>
              </a:solidFill>
              <a:latin typeface="Roboto Black"/>
              <a:ea typeface="Roboto Black"/>
              <a:cs typeface="Roboto Black"/>
              <a:sym typeface="Roboto Black"/>
            </a:endParaRPr>
          </a:p>
        </p:txBody>
      </p:sp>
      <p:sp>
        <p:nvSpPr>
          <p:cNvPr id="131" name="Google Shape;131;p17"/>
          <p:cNvSpPr/>
          <p:nvPr/>
        </p:nvSpPr>
        <p:spPr>
          <a:xfrm>
            <a:off x="6417875" y="2106750"/>
            <a:ext cx="2381700" cy="19968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a:latin typeface="Raleway"/>
              <a:ea typeface="Raleway"/>
              <a:cs typeface="Raleway"/>
              <a:sym typeface="Raleway"/>
            </a:endParaRPr>
          </a:p>
        </p:txBody>
      </p:sp>
      <p:sp>
        <p:nvSpPr>
          <p:cNvPr id="132" name="Google Shape;132;p17"/>
          <p:cNvSpPr/>
          <p:nvPr/>
        </p:nvSpPr>
        <p:spPr>
          <a:xfrm>
            <a:off x="435575" y="2106750"/>
            <a:ext cx="2381700" cy="19968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sz="1600">
              <a:latin typeface="Raleway"/>
              <a:ea typeface="Raleway"/>
              <a:cs typeface="Raleway"/>
              <a:sym typeface="Raleway"/>
            </a:endParaRPr>
          </a:p>
        </p:txBody>
      </p:sp>
      <p:sp>
        <p:nvSpPr>
          <p:cNvPr id="133" name="Google Shape;133;p17"/>
          <p:cNvSpPr/>
          <p:nvPr/>
        </p:nvSpPr>
        <p:spPr>
          <a:xfrm>
            <a:off x="3426725" y="2106750"/>
            <a:ext cx="2381700" cy="19968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600">
              <a:latin typeface="Raleway"/>
              <a:ea typeface="Raleway"/>
              <a:cs typeface="Raleway"/>
              <a:sym typeface="Raleway"/>
            </a:endParaRPr>
          </a:p>
        </p:txBody>
      </p:sp>
      <p:sp>
        <p:nvSpPr>
          <p:cNvPr id="134" name="Google Shape;134;p17"/>
          <p:cNvSpPr txBox="1"/>
          <p:nvPr/>
        </p:nvSpPr>
        <p:spPr>
          <a:xfrm>
            <a:off x="597725" y="2106750"/>
            <a:ext cx="2057400" cy="1996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600">
                <a:latin typeface="Raleway"/>
                <a:ea typeface="Raleway"/>
                <a:cs typeface="Raleway"/>
                <a:sym typeface="Raleway"/>
              </a:rPr>
              <a:t>The typical ASF contributor is a male, english proficient, highly educated and with time to volunteer</a:t>
            </a:r>
            <a:endParaRPr b="1" sz="1600">
              <a:latin typeface="Raleway"/>
              <a:ea typeface="Raleway"/>
              <a:cs typeface="Raleway"/>
              <a:sym typeface="Raleway"/>
            </a:endParaRPr>
          </a:p>
        </p:txBody>
      </p:sp>
      <p:sp>
        <p:nvSpPr>
          <p:cNvPr id="135" name="Google Shape;135;p17"/>
          <p:cNvSpPr txBox="1"/>
          <p:nvPr/>
        </p:nvSpPr>
        <p:spPr>
          <a:xfrm>
            <a:off x="6417875" y="2106750"/>
            <a:ext cx="2381700" cy="1996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600">
                <a:latin typeface="Raleway"/>
                <a:ea typeface="Raleway"/>
                <a:cs typeface="Raleway"/>
                <a:sym typeface="Raleway"/>
              </a:rPr>
              <a:t>Challenges experienced by minorities persist </a:t>
            </a:r>
            <a:r>
              <a:rPr b="1" lang="es" sz="1600">
                <a:latin typeface="Raleway"/>
                <a:ea typeface="Raleway"/>
                <a:cs typeface="Raleway"/>
                <a:sym typeface="Raleway"/>
              </a:rPr>
              <a:t>even after they become experienced contributors</a:t>
            </a:r>
            <a:endParaRPr b="1" sz="1600">
              <a:latin typeface="Raleway"/>
              <a:ea typeface="Raleway"/>
              <a:cs typeface="Raleway"/>
              <a:sym typeface="Raleway"/>
            </a:endParaRPr>
          </a:p>
        </p:txBody>
      </p:sp>
      <p:sp>
        <p:nvSpPr>
          <p:cNvPr id="136" name="Google Shape;136;p17"/>
          <p:cNvSpPr txBox="1"/>
          <p:nvPr/>
        </p:nvSpPr>
        <p:spPr>
          <a:xfrm>
            <a:off x="3404100" y="2151500"/>
            <a:ext cx="2437800" cy="1996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600">
                <a:latin typeface="Raleway"/>
                <a:ea typeface="Raleway"/>
                <a:cs typeface="Raleway"/>
                <a:sym typeface="Raleway"/>
              </a:rPr>
              <a:t>Top challenge types: contrib. background, technical hurdles, communication</a:t>
            </a:r>
            <a:endParaRPr b="1" sz="1600">
              <a:latin typeface="Raleway"/>
              <a:ea typeface="Raleway"/>
              <a:cs typeface="Raleway"/>
              <a:sym typeface="Raleway"/>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18"/>
          <p:cNvSpPr txBox="1"/>
          <p:nvPr/>
        </p:nvSpPr>
        <p:spPr>
          <a:xfrm>
            <a:off x="4829777" y="60650"/>
            <a:ext cx="41265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Highlights</a:t>
            </a:r>
            <a:endParaRPr b="1">
              <a:latin typeface="Lato"/>
              <a:ea typeface="Lato"/>
              <a:cs typeface="Lato"/>
              <a:sym typeface="Lato"/>
            </a:endParaRPr>
          </a:p>
        </p:txBody>
      </p:sp>
      <p:sp>
        <p:nvSpPr>
          <p:cNvPr id="142" name="Google Shape;142;p18"/>
          <p:cNvSpPr txBox="1"/>
          <p:nvPr/>
        </p:nvSpPr>
        <p:spPr>
          <a:xfrm>
            <a:off x="186175" y="588300"/>
            <a:ext cx="8957700" cy="101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2800">
                <a:solidFill>
                  <a:srgbClr val="060D49"/>
                </a:solidFill>
                <a:latin typeface="Raleway"/>
                <a:ea typeface="Raleway"/>
                <a:cs typeface="Raleway"/>
                <a:sym typeface="Raleway"/>
              </a:rPr>
              <a:t>Recommendations to remove contribution barriers</a:t>
            </a:r>
            <a:endParaRPr b="1" sz="2800">
              <a:solidFill>
                <a:srgbClr val="060D49"/>
              </a:solidFill>
              <a:latin typeface="Raleway"/>
              <a:ea typeface="Raleway"/>
              <a:cs typeface="Raleway"/>
              <a:sym typeface="Raleway"/>
            </a:endParaRPr>
          </a:p>
          <a:p>
            <a:pPr indent="0" lvl="0" marL="0" rtl="0" algn="l">
              <a:spcBef>
                <a:spcPts val="0"/>
              </a:spcBef>
              <a:spcAft>
                <a:spcPts val="0"/>
              </a:spcAft>
              <a:buNone/>
            </a:pPr>
            <a:r>
              <a:t/>
            </a:r>
            <a:endParaRPr sz="2800">
              <a:solidFill>
                <a:srgbClr val="000000"/>
              </a:solidFill>
              <a:latin typeface="Roboto Black"/>
              <a:ea typeface="Roboto Black"/>
              <a:cs typeface="Roboto Black"/>
              <a:sym typeface="Roboto Black"/>
            </a:endParaRPr>
          </a:p>
        </p:txBody>
      </p:sp>
      <p:sp>
        <p:nvSpPr>
          <p:cNvPr id="143" name="Google Shape;143;p18"/>
          <p:cNvSpPr/>
          <p:nvPr/>
        </p:nvSpPr>
        <p:spPr>
          <a:xfrm>
            <a:off x="6417875" y="2106750"/>
            <a:ext cx="2381700" cy="19968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a:latin typeface="Raleway"/>
              <a:ea typeface="Raleway"/>
              <a:cs typeface="Raleway"/>
              <a:sym typeface="Raleway"/>
            </a:endParaRPr>
          </a:p>
        </p:txBody>
      </p:sp>
      <p:sp>
        <p:nvSpPr>
          <p:cNvPr id="144" name="Google Shape;144;p18"/>
          <p:cNvSpPr/>
          <p:nvPr/>
        </p:nvSpPr>
        <p:spPr>
          <a:xfrm>
            <a:off x="435575" y="2106750"/>
            <a:ext cx="2381700" cy="19968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a:latin typeface="Raleway"/>
              <a:ea typeface="Raleway"/>
              <a:cs typeface="Raleway"/>
              <a:sym typeface="Raleway"/>
            </a:endParaRPr>
          </a:p>
        </p:txBody>
      </p:sp>
      <p:sp>
        <p:nvSpPr>
          <p:cNvPr id="145" name="Google Shape;145;p18"/>
          <p:cNvSpPr/>
          <p:nvPr/>
        </p:nvSpPr>
        <p:spPr>
          <a:xfrm>
            <a:off x="3426725" y="2106750"/>
            <a:ext cx="2381700" cy="1996800"/>
          </a:xfrm>
          <a:prstGeom prst="rect">
            <a:avLst/>
          </a:prstGeom>
          <a:solidFill>
            <a:srgbClr val="C9DAF8">
              <a:alpha val="368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aleway"/>
              <a:ea typeface="Raleway"/>
              <a:cs typeface="Raleway"/>
              <a:sym typeface="Raleway"/>
            </a:endParaRPr>
          </a:p>
        </p:txBody>
      </p:sp>
      <p:sp>
        <p:nvSpPr>
          <p:cNvPr id="146" name="Google Shape;146;p18"/>
          <p:cNvSpPr txBox="1"/>
          <p:nvPr/>
        </p:nvSpPr>
        <p:spPr>
          <a:xfrm>
            <a:off x="597725" y="2106750"/>
            <a:ext cx="2057400" cy="1996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800">
                <a:latin typeface="Raleway"/>
                <a:ea typeface="Raleway"/>
                <a:cs typeface="Raleway"/>
                <a:sym typeface="Raleway"/>
              </a:rPr>
              <a:t>Documented ASF/project policies and expectations</a:t>
            </a:r>
            <a:endParaRPr b="1" sz="1800">
              <a:latin typeface="Raleway"/>
              <a:ea typeface="Raleway"/>
              <a:cs typeface="Raleway"/>
              <a:sym typeface="Raleway"/>
            </a:endParaRPr>
          </a:p>
        </p:txBody>
      </p:sp>
      <p:sp>
        <p:nvSpPr>
          <p:cNvPr id="147" name="Google Shape;147;p18"/>
          <p:cNvSpPr txBox="1"/>
          <p:nvPr/>
        </p:nvSpPr>
        <p:spPr>
          <a:xfrm>
            <a:off x="6499525" y="2106750"/>
            <a:ext cx="2057400" cy="1996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800">
                <a:latin typeface="Raleway"/>
                <a:ea typeface="Raleway"/>
                <a:cs typeface="Raleway"/>
                <a:sym typeface="Raleway"/>
              </a:rPr>
              <a:t>Accessible resources for technical contributions (e.g. docs)</a:t>
            </a:r>
            <a:endParaRPr b="1" sz="1800">
              <a:latin typeface="Raleway"/>
              <a:ea typeface="Raleway"/>
              <a:cs typeface="Raleway"/>
              <a:sym typeface="Raleway"/>
            </a:endParaRPr>
          </a:p>
        </p:txBody>
      </p:sp>
      <p:sp>
        <p:nvSpPr>
          <p:cNvPr id="148" name="Google Shape;148;p18"/>
          <p:cNvSpPr txBox="1"/>
          <p:nvPr/>
        </p:nvSpPr>
        <p:spPr>
          <a:xfrm>
            <a:off x="3588875" y="2151500"/>
            <a:ext cx="2057400" cy="1996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s" sz="1800">
                <a:latin typeface="Raleway"/>
                <a:ea typeface="Raleway"/>
                <a:cs typeface="Raleway"/>
                <a:sym typeface="Raleway"/>
              </a:rPr>
              <a:t>Streamlined contribution &amp; decision making processes</a:t>
            </a:r>
            <a:endParaRPr b="1" sz="1800">
              <a:latin typeface="Raleway"/>
              <a:ea typeface="Raleway"/>
              <a:cs typeface="Raleway"/>
              <a:sym typeface="Raleway"/>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pic>
        <p:nvPicPr>
          <p:cNvPr id="153" name="Google Shape;153;p19"/>
          <p:cNvPicPr preferRelativeResize="0"/>
          <p:nvPr/>
        </p:nvPicPr>
        <p:blipFill rotWithShape="1">
          <a:blip r:embed="rId3">
            <a:alphaModFix/>
          </a:blip>
          <a:srcRect b="0" l="7783" r="0" t="0"/>
          <a:stretch/>
        </p:blipFill>
        <p:spPr>
          <a:xfrm>
            <a:off x="150" y="0"/>
            <a:ext cx="9144000" cy="5143500"/>
          </a:xfrm>
          <a:prstGeom prst="rect">
            <a:avLst/>
          </a:prstGeom>
          <a:noFill/>
          <a:ln>
            <a:noFill/>
          </a:ln>
        </p:spPr>
      </p:pic>
      <p:sp>
        <p:nvSpPr>
          <p:cNvPr id="154" name="Google Shape;154;p19"/>
          <p:cNvSpPr txBox="1"/>
          <p:nvPr>
            <p:ph type="title"/>
          </p:nvPr>
        </p:nvSpPr>
        <p:spPr>
          <a:xfrm>
            <a:off x="729450" y="864300"/>
            <a:ext cx="7021200" cy="29850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4800"/>
              <a:t>Phase I: Survey</a:t>
            </a:r>
            <a:endParaRPr sz="48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0"/>
          <p:cNvSpPr txBox="1"/>
          <p:nvPr/>
        </p:nvSpPr>
        <p:spPr>
          <a:xfrm>
            <a:off x="6793537" y="60650"/>
            <a:ext cx="2162700" cy="355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Lato"/>
                <a:ea typeface="Lato"/>
                <a:cs typeface="Lato"/>
                <a:sym typeface="Lato"/>
              </a:rPr>
              <a:t>Data Collection Timeline</a:t>
            </a:r>
            <a:endParaRPr b="1">
              <a:latin typeface="Lato"/>
              <a:ea typeface="Lato"/>
              <a:cs typeface="Lato"/>
              <a:sym typeface="Lato"/>
            </a:endParaRPr>
          </a:p>
        </p:txBody>
      </p:sp>
      <p:grpSp>
        <p:nvGrpSpPr>
          <p:cNvPr id="160" name="Google Shape;160;p20"/>
          <p:cNvGrpSpPr/>
          <p:nvPr/>
        </p:nvGrpSpPr>
        <p:grpSpPr>
          <a:xfrm>
            <a:off x="1087525" y="1574025"/>
            <a:ext cx="1834900" cy="2315200"/>
            <a:chOff x="1083025" y="1574025"/>
            <a:chExt cx="1834900" cy="2315200"/>
          </a:xfrm>
        </p:grpSpPr>
        <p:sp>
          <p:nvSpPr>
            <p:cNvPr id="161" name="Google Shape;161;p20"/>
            <p:cNvSpPr txBox="1"/>
            <p:nvPr/>
          </p:nvSpPr>
          <p:spPr>
            <a:xfrm>
              <a:off x="1083125" y="1574025"/>
              <a:ext cx="1145400" cy="2412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1600"/>
                </a:spcAft>
                <a:buNone/>
              </a:pPr>
              <a:r>
                <a:rPr lang="es" sz="800">
                  <a:solidFill>
                    <a:srgbClr val="3D3D3D"/>
                  </a:solidFill>
                  <a:latin typeface="Roboto"/>
                  <a:ea typeface="Roboto"/>
                  <a:cs typeface="Roboto"/>
                  <a:sym typeface="Roboto"/>
                </a:rPr>
                <a:t>Up to Oct. 2019</a:t>
              </a:r>
              <a:endParaRPr sz="800">
                <a:solidFill>
                  <a:srgbClr val="3D3D3D"/>
                </a:solidFill>
                <a:latin typeface="Roboto"/>
                <a:ea typeface="Roboto"/>
                <a:cs typeface="Roboto"/>
                <a:sym typeface="Roboto"/>
              </a:endParaRPr>
            </a:p>
          </p:txBody>
        </p:sp>
        <p:sp>
          <p:nvSpPr>
            <p:cNvPr id="162" name="Google Shape;162;p20"/>
            <p:cNvSpPr txBox="1"/>
            <p:nvPr/>
          </p:nvSpPr>
          <p:spPr>
            <a:xfrm>
              <a:off x="1235825" y="2695025"/>
              <a:ext cx="1505100" cy="446400"/>
            </a:xfrm>
            <a:prstGeom prst="rect">
              <a:avLst/>
            </a:prstGeom>
            <a:noFill/>
            <a:ln>
              <a:noFill/>
            </a:ln>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b="1" lang="es" sz="1000">
                  <a:solidFill>
                    <a:srgbClr val="3D3D3D"/>
                  </a:solidFill>
                  <a:latin typeface="Roboto"/>
                  <a:ea typeface="Roboto"/>
                  <a:cs typeface="Roboto"/>
                  <a:sym typeface="Roboto"/>
                </a:rPr>
                <a:t>Survey Design </a:t>
              </a:r>
              <a:endParaRPr b="1" sz="1000">
                <a:solidFill>
                  <a:srgbClr val="3D3D3D"/>
                </a:solidFill>
                <a:latin typeface="Roboto"/>
                <a:ea typeface="Roboto"/>
                <a:cs typeface="Roboto"/>
                <a:sym typeface="Roboto"/>
              </a:endParaRPr>
            </a:p>
          </p:txBody>
        </p:sp>
        <p:sp>
          <p:nvSpPr>
            <p:cNvPr id="163" name="Google Shape;163;p20"/>
            <p:cNvSpPr txBox="1"/>
            <p:nvPr/>
          </p:nvSpPr>
          <p:spPr>
            <a:xfrm>
              <a:off x="1215700" y="3151825"/>
              <a:ext cx="1545600" cy="73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s" sz="800">
                  <a:solidFill>
                    <a:srgbClr val="3D3D3D"/>
                  </a:solidFill>
                  <a:latin typeface="Roboto"/>
                  <a:ea typeface="Roboto"/>
                  <a:cs typeface="Roboto"/>
                  <a:sym typeface="Roboto"/>
                </a:rPr>
                <a:t>First Survey Design available</a:t>
              </a:r>
              <a:br>
                <a:rPr lang="es" sz="800">
                  <a:solidFill>
                    <a:srgbClr val="3D3D3D"/>
                  </a:solidFill>
                  <a:latin typeface="Roboto"/>
                  <a:ea typeface="Roboto"/>
                  <a:cs typeface="Roboto"/>
                  <a:sym typeface="Roboto"/>
                </a:rPr>
              </a:br>
              <a:endParaRPr sz="800">
                <a:solidFill>
                  <a:srgbClr val="3D3D3D"/>
                </a:solidFill>
                <a:latin typeface="Roboto"/>
                <a:ea typeface="Roboto"/>
                <a:cs typeface="Roboto"/>
                <a:sym typeface="Roboto"/>
              </a:endParaRPr>
            </a:p>
          </p:txBody>
        </p:sp>
        <p:cxnSp>
          <p:nvCxnSpPr>
            <p:cNvPr id="164" name="Google Shape;164;p20"/>
            <p:cNvCxnSpPr/>
            <p:nvPr/>
          </p:nvCxnSpPr>
          <p:spPr>
            <a:xfrm>
              <a:off x="2180202" y="1695421"/>
              <a:ext cx="718500" cy="741900"/>
            </a:xfrm>
            <a:prstGeom prst="straightConnector1">
              <a:avLst/>
            </a:prstGeom>
            <a:noFill/>
            <a:ln cap="flat" cmpd="sng" w="9525">
              <a:solidFill>
                <a:srgbClr val="414141"/>
              </a:solidFill>
              <a:prstDash val="solid"/>
              <a:round/>
              <a:headEnd len="sm" w="sm" type="none"/>
              <a:tailEnd len="sm" w="sm" type="none"/>
            </a:ln>
          </p:spPr>
        </p:cxnSp>
        <p:sp>
          <p:nvSpPr>
            <p:cNvPr id="165" name="Google Shape;165;p20"/>
            <p:cNvSpPr/>
            <p:nvPr/>
          </p:nvSpPr>
          <p:spPr>
            <a:xfrm flipH="1">
              <a:off x="1083025" y="2306625"/>
              <a:ext cx="1834800" cy="143400"/>
            </a:xfrm>
            <a:prstGeom prst="parallelogram">
              <a:avLst>
                <a:gd fmla="val 96952" name="adj"/>
              </a:avLst>
            </a:prstGeom>
            <a:solidFill>
              <a:srgbClr val="41414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s"/>
                <a:t>  </a:t>
              </a:r>
              <a:endParaRPr/>
            </a:p>
          </p:txBody>
        </p:sp>
        <p:sp>
          <p:nvSpPr>
            <p:cNvPr id="166" name="Google Shape;166;p20"/>
            <p:cNvSpPr/>
            <p:nvPr/>
          </p:nvSpPr>
          <p:spPr>
            <a:xfrm>
              <a:off x="1083125" y="2460449"/>
              <a:ext cx="1834800" cy="143400"/>
            </a:xfrm>
            <a:prstGeom prst="parallelogram">
              <a:avLst>
                <a:gd fmla="val 96952" name="adj"/>
              </a:avLst>
            </a:prstGeom>
            <a:solidFill>
              <a:srgbClr val="2F2F2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7" name="Google Shape;167;p20"/>
          <p:cNvGrpSpPr/>
          <p:nvPr/>
        </p:nvGrpSpPr>
        <p:grpSpPr>
          <a:xfrm>
            <a:off x="2796474" y="1574025"/>
            <a:ext cx="1834900" cy="2315200"/>
            <a:chOff x="1083025" y="1574025"/>
            <a:chExt cx="1834900" cy="2315200"/>
          </a:xfrm>
        </p:grpSpPr>
        <p:sp>
          <p:nvSpPr>
            <p:cNvPr id="168" name="Google Shape;168;p20"/>
            <p:cNvSpPr txBox="1"/>
            <p:nvPr/>
          </p:nvSpPr>
          <p:spPr>
            <a:xfrm>
              <a:off x="1235828" y="1574025"/>
              <a:ext cx="992700" cy="2412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1600"/>
                </a:spcAft>
                <a:buNone/>
              </a:pPr>
              <a:r>
                <a:rPr lang="es" sz="800">
                  <a:solidFill>
                    <a:srgbClr val="3D3D3D"/>
                  </a:solidFill>
                  <a:latin typeface="Roboto"/>
                  <a:ea typeface="Roboto"/>
                  <a:cs typeface="Roboto"/>
                  <a:sym typeface="Roboto"/>
                </a:rPr>
                <a:t>Up to Dec. 2019</a:t>
              </a:r>
              <a:endParaRPr sz="800">
                <a:solidFill>
                  <a:srgbClr val="3D3D3D"/>
                </a:solidFill>
                <a:latin typeface="Roboto"/>
                <a:ea typeface="Roboto"/>
                <a:cs typeface="Roboto"/>
                <a:sym typeface="Roboto"/>
              </a:endParaRPr>
            </a:p>
          </p:txBody>
        </p:sp>
        <p:sp>
          <p:nvSpPr>
            <p:cNvPr id="169" name="Google Shape;169;p20"/>
            <p:cNvSpPr txBox="1"/>
            <p:nvPr/>
          </p:nvSpPr>
          <p:spPr>
            <a:xfrm>
              <a:off x="1235825" y="2695025"/>
              <a:ext cx="1505100" cy="446400"/>
            </a:xfrm>
            <a:prstGeom prst="rect">
              <a:avLst/>
            </a:prstGeom>
            <a:noFill/>
            <a:ln>
              <a:noFill/>
            </a:ln>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b="1" lang="es" sz="1000">
                  <a:solidFill>
                    <a:srgbClr val="3D3D3D"/>
                  </a:solidFill>
                  <a:latin typeface="Roboto"/>
                  <a:ea typeface="Roboto"/>
                  <a:cs typeface="Roboto"/>
                  <a:sym typeface="Roboto"/>
                </a:rPr>
                <a:t>Community Feedback</a:t>
              </a:r>
              <a:endParaRPr b="1" sz="1000">
                <a:solidFill>
                  <a:srgbClr val="3D3D3D"/>
                </a:solidFill>
                <a:latin typeface="Roboto"/>
                <a:ea typeface="Roboto"/>
                <a:cs typeface="Roboto"/>
                <a:sym typeface="Roboto"/>
              </a:endParaRPr>
            </a:p>
          </p:txBody>
        </p:sp>
        <p:sp>
          <p:nvSpPr>
            <p:cNvPr id="170" name="Google Shape;170;p20"/>
            <p:cNvSpPr txBox="1"/>
            <p:nvPr/>
          </p:nvSpPr>
          <p:spPr>
            <a:xfrm>
              <a:off x="1215700" y="3151825"/>
              <a:ext cx="1545600" cy="73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s" sz="800">
                  <a:solidFill>
                    <a:srgbClr val="3D3D3D"/>
                  </a:solidFill>
                  <a:latin typeface="Roboto"/>
                  <a:ea typeface="Roboto"/>
                  <a:cs typeface="Roboto"/>
                  <a:sym typeface="Roboto"/>
                </a:rPr>
                <a:t>Open discussion and addition of ideas, comments, and concerns</a:t>
              </a:r>
              <a:endParaRPr sz="800">
                <a:solidFill>
                  <a:srgbClr val="3D3D3D"/>
                </a:solidFill>
                <a:latin typeface="Roboto"/>
                <a:ea typeface="Roboto"/>
                <a:cs typeface="Roboto"/>
                <a:sym typeface="Roboto"/>
              </a:endParaRPr>
            </a:p>
          </p:txBody>
        </p:sp>
        <p:cxnSp>
          <p:nvCxnSpPr>
            <p:cNvPr id="171" name="Google Shape;171;p20"/>
            <p:cNvCxnSpPr/>
            <p:nvPr/>
          </p:nvCxnSpPr>
          <p:spPr>
            <a:xfrm>
              <a:off x="2180202" y="1695421"/>
              <a:ext cx="718500" cy="741900"/>
            </a:xfrm>
            <a:prstGeom prst="straightConnector1">
              <a:avLst/>
            </a:prstGeom>
            <a:noFill/>
            <a:ln cap="flat" cmpd="sng" w="9525">
              <a:solidFill>
                <a:srgbClr val="414141"/>
              </a:solidFill>
              <a:prstDash val="solid"/>
              <a:round/>
              <a:headEnd len="sm" w="sm" type="none"/>
              <a:tailEnd len="sm" w="sm" type="none"/>
            </a:ln>
          </p:spPr>
        </p:cxnSp>
        <p:sp>
          <p:nvSpPr>
            <p:cNvPr id="172" name="Google Shape;172;p20"/>
            <p:cNvSpPr/>
            <p:nvPr/>
          </p:nvSpPr>
          <p:spPr>
            <a:xfrm flipH="1">
              <a:off x="1083025" y="2306625"/>
              <a:ext cx="1834800" cy="143400"/>
            </a:xfrm>
            <a:prstGeom prst="parallelogram">
              <a:avLst>
                <a:gd fmla="val 96952" name="adj"/>
              </a:avLst>
            </a:prstGeom>
            <a:solidFill>
              <a:srgbClr val="41414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s"/>
                <a:t>  </a:t>
              </a:r>
              <a:endParaRPr/>
            </a:p>
          </p:txBody>
        </p:sp>
        <p:sp>
          <p:nvSpPr>
            <p:cNvPr id="173" name="Google Shape;173;p20"/>
            <p:cNvSpPr/>
            <p:nvPr/>
          </p:nvSpPr>
          <p:spPr>
            <a:xfrm>
              <a:off x="1083125" y="2460449"/>
              <a:ext cx="1834800" cy="143400"/>
            </a:xfrm>
            <a:prstGeom prst="parallelogram">
              <a:avLst>
                <a:gd fmla="val 96952" name="adj"/>
              </a:avLst>
            </a:prstGeom>
            <a:solidFill>
              <a:srgbClr val="2F2F2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4" name="Google Shape;174;p20"/>
          <p:cNvGrpSpPr/>
          <p:nvPr/>
        </p:nvGrpSpPr>
        <p:grpSpPr>
          <a:xfrm>
            <a:off x="4516525" y="1574025"/>
            <a:ext cx="1834900" cy="2315200"/>
            <a:chOff x="1083025" y="1574025"/>
            <a:chExt cx="1834900" cy="2315200"/>
          </a:xfrm>
        </p:grpSpPr>
        <p:sp>
          <p:nvSpPr>
            <p:cNvPr id="175" name="Google Shape;175;p20"/>
            <p:cNvSpPr txBox="1"/>
            <p:nvPr/>
          </p:nvSpPr>
          <p:spPr>
            <a:xfrm>
              <a:off x="1083125" y="1574025"/>
              <a:ext cx="1145400" cy="2412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1600"/>
                </a:spcAft>
                <a:buNone/>
              </a:pPr>
              <a:r>
                <a:rPr lang="es" sz="800">
                  <a:solidFill>
                    <a:srgbClr val="3D3D3D"/>
                  </a:solidFill>
                  <a:latin typeface="Roboto"/>
                  <a:ea typeface="Roboto"/>
                  <a:cs typeface="Roboto"/>
                  <a:sym typeface="Roboto"/>
                </a:rPr>
                <a:t>Up to Jan. 2020</a:t>
              </a:r>
              <a:endParaRPr sz="800">
                <a:solidFill>
                  <a:srgbClr val="3D3D3D"/>
                </a:solidFill>
                <a:latin typeface="Roboto"/>
                <a:ea typeface="Roboto"/>
                <a:cs typeface="Roboto"/>
                <a:sym typeface="Roboto"/>
              </a:endParaRPr>
            </a:p>
          </p:txBody>
        </p:sp>
        <p:sp>
          <p:nvSpPr>
            <p:cNvPr id="176" name="Google Shape;176;p20"/>
            <p:cNvSpPr txBox="1"/>
            <p:nvPr/>
          </p:nvSpPr>
          <p:spPr>
            <a:xfrm>
              <a:off x="1235825" y="2695025"/>
              <a:ext cx="1505100" cy="446400"/>
            </a:xfrm>
            <a:prstGeom prst="rect">
              <a:avLst/>
            </a:prstGeom>
            <a:noFill/>
            <a:ln>
              <a:noFill/>
            </a:ln>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b="1" lang="es" sz="1000">
                  <a:solidFill>
                    <a:srgbClr val="3D3D3D"/>
                  </a:solidFill>
                  <a:latin typeface="Roboto"/>
                  <a:ea typeface="Roboto"/>
                  <a:cs typeface="Roboto"/>
                  <a:sym typeface="Roboto"/>
                </a:rPr>
                <a:t>Data Collection</a:t>
              </a:r>
              <a:endParaRPr b="1" sz="1000">
                <a:solidFill>
                  <a:srgbClr val="3D3D3D"/>
                </a:solidFill>
                <a:latin typeface="Roboto"/>
                <a:ea typeface="Roboto"/>
                <a:cs typeface="Roboto"/>
                <a:sym typeface="Roboto"/>
              </a:endParaRPr>
            </a:p>
          </p:txBody>
        </p:sp>
        <p:sp>
          <p:nvSpPr>
            <p:cNvPr id="177" name="Google Shape;177;p20"/>
            <p:cNvSpPr txBox="1"/>
            <p:nvPr/>
          </p:nvSpPr>
          <p:spPr>
            <a:xfrm>
              <a:off x="1215700" y="3151825"/>
              <a:ext cx="1545600" cy="73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s" sz="800">
                  <a:solidFill>
                    <a:srgbClr val="3D3D3D"/>
                  </a:solidFill>
                  <a:latin typeface="Roboto"/>
                  <a:ea typeface="Roboto"/>
                  <a:cs typeface="Roboto"/>
                  <a:sym typeface="Roboto"/>
                </a:rPr>
                <a:t>Data collection starts</a:t>
              </a:r>
              <a:endParaRPr sz="800">
                <a:solidFill>
                  <a:srgbClr val="3D3D3D"/>
                </a:solidFill>
                <a:latin typeface="Roboto"/>
                <a:ea typeface="Roboto"/>
                <a:cs typeface="Roboto"/>
                <a:sym typeface="Roboto"/>
              </a:endParaRPr>
            </a:p>
            <a:p>
              <a:pPr indent="0" lvl="0" marL="0" rtl="0" algn="l">
                <a:lnSpc>
                  <a:spcPct val="115000"/>
                </a:lnSpc>
                <a:spcBef>
                  <a:spcPts val="1600"/>
                </a:spcBef>
                <a:spcAft>
                  <a:spcPts val="1600"/>
                </a:spcAft>
                <a:buNone/>
              </a:pPr>
              <a:r>
                <a:rPr lang="es" sz="800">
                  <a:solidFill>
                    <a:srgbClr val="3D3D3D"/>
                  </a:solidFill>
                  <a:latin typeface="Roboto"/>
                  <a:ea typeface="Roboto"/>
                  <a:cs typeface="Roboto"/>
                  <a:sym typeface="Roboto"/>
                </a:rPr>
                <a:t>7010 emails sent</a:t>
              </a:r>
              <a:endParaRPr sz="800">
                <a:solidFill>
                  <a:srgbClr val="3D3D3D"/>
                </a:solidFill>
                <a:latin typeface="Roboto"/>
                <a:ea typeface="Roboto"/>
                <a:cs typeface="Roboto"/>
                <a:sym typeface="Roboto"/>
              </a:endParaRPr>
            </a:p>
          </p:txBody>
        </p:sp>
        <p:cxnSp>
          <p:nvCxnSpPr>
            <p:cNvPr id="178" name="Google Shape;178;p20"/>
            <p:cNvCxnSpPr/>
            <p:nvPr/>
          </p:nvCxnSpPr>
          <p:spPr>
            <a:xfrm>
              <a:off x="2180202" y="1695421"/>
              <a:ext cx="718500" cy="741900"/>
            </a:xfrm>
            <a:prstGeom prst="straightConnector1">
              <a:avLst/>
            </a:prstGeom>
            <a:noFill/>
            <a:ln cap="flat" cmpd="sng" w="9525">
              <a:solidFill>
                <a:srgbClr val="414141"/>
              </a:solidFill>
              <a:prstDash val="solid"/>
              <a:round/>
              <a:headEnd len="sm" w="sm" type="none"/>
              <a:tailEnd len="sm" w="sm" type="none"/>
            </a:ln>
          </p:spPr>
        </p:cxnSp>
        <p:sp>
          <p:nvSpPr>
            <p:cNvPr id="179" name="Google Shape;179;p20"/>
            <p:cNvSpPr/>
            <p:nvPr/>
          </p:nvSpPr>
          <p:spPr>
            <a:xfrm flipH="1">
              <a:off x="1083025" y="2306625"/>
              <a:ext cx="1834800" cy="143400"/>
            </a:xfrm>
            <a:prstGeom prst="parallelogram">
              <a:avLst>
                <a:gd fmla="val 96952" name="adj"/>
              </a:avLst>
            </a:prstGeom>
            <a:solidFill>
              <a:srgbClr val="41414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s"/>
                <a:t>  </a:t>
              </a:r>
              <a:endParaRPr/>
            </a:p>
          </p:txBody>
        </p:sp>
        <p:sp>
          <p:nvSpPr>
            <p:cNvPr id="180" name="Google Shape;180;p20"/>
            <p:cNvSpPr/>
            <p:nvPr/>
          </p:nvSpPr>
          <p:spPr>
            <a:xfrm>
              <a:off x="1083125" y="2460449"/>
              <a:ext cx="1834800" cy="143400"/>
            </a:xfrm>
            <a:prstGeom prst="parallelogram">
              <a:avLst>
                <a:gd fmla="val 96952" name="adj"/>
              </a:avLst>
            </a:prstGeom>
            <a:solidFill>
              <a:srgbClr val="2F2F2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1" name="Google Shape;181;p20"/>
          <p:cNvGrpSpPr/>
          <p:nvPr/>
        </p:nvGrpSpPr>
        <p:grpSpPr>
          <a:xfrm>
            <a:off x="6225474" y="1574025"/>
            <a:ext cx="1834900" cy="2315200"/>
            <a:chOff x="1083025" y="1574025"/>
            <a:chExt cx="1834900" cy="2315200"/>
          </a:xfrm>
        </p:grpSpPr>
        <p:sp>
          <p:nvSpPr>
            <p:cNvPr id="182" name="Google Shape;182;p20"/>
            <p:cNvSpPr txBox="1"/>
            <p:nvPr/>
          </p:nvSpPr>
          <p:spPr>
            <a:xfrm>
              <a:off x="1083126" y="1574025"/>
              <a:ext cx="1145400" cy="2412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1600"/>
                </a:spcAft>
                <a:buNone/>
              </a:pPr>
              <a:r>
                <a:rPr lang="es" sz="800">
                  <a:solidFill>
                    <a:srgbClr val="3D3D3D"/>
                  </a:solidFill>
                  <a:latin typeface="Roboto"/>
                  <a:ea typeface="Roboto"/>
                  <a:cs typeface="Roboto"/>
                  <a:sym typeface="Roboto"/>
                </a:rPr>
                <a:t>Up to mid-Feb. 2020</a:t>
              </a:r>
              <a:endParaRPr sz="800">
                <a:solidFill>
                  <a:srgbClr val="3D3D3D"/>
                </a:solidFill>
                <a:latin typeface="Roboto"/>
                <a:ea typeface="Roboto"/>
                <a:cs typeface="Roboto"/>
                <a:sym typeface="Roboto"/>
              </a:endParaRPr>
            </a:p>
          </p:txBody>
        </p:sp>
        <p:sp>
          <p:nvSpPr>
            <p:cNvPr id="183" name="Google Shape;183;p20"/>
            <p:cNvSpPr txBox="1"/>
            <p:nvPr/>
          </p:nvSpPr>
          <p:spPr>
            <a:xfrm>
              <a:off x="1235825" y="2695025"/>
              <a:ext cx="1505100" cy="446400"/>
            </a:xfrm>
            <a:prstGeom prst="rect">
              <a:avLst/>
            </a:prstGeom>
            <a:noFill/>
            <a:ln>
              <a:noFill/>
            </a:ln>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b="1" lang="es" sz="1000">
                  <a:solidFill>
                    <a:srgbClr val="3D3D3D"/>
                  </a:solidFill>
                  <a:latin typeface="Roboto"/>
                  <a:ea typeface="Roboto"/>
                  <a:cs typeface="Roboto"/>
                  <a:sym typeface="Roboto"/>
                </a:rPr>
                <a:t>Deadline Extension</a:t>
              </a:r>
              <a:endParaRPr b="1" sz="1000">
                <a:solidFill>
                  <a:srgbClr val="3D3D3D"/>
                </a:solidFill>
                <a:latin typeface="Roboto"/>
                <a:ea typeface="Roboto"/>
                <a:cs typeface="Roboto"/>
                <a:sym typeface="Roboto"/>
              </a:endParaRPr>
            </a:p>
          </p:txBody>
        </p:sp>
        <p:sp>
          <p:nvSpPr>
            <p:cNvPr id="184" name="Google Shape;184;p20"/>
            <p:cNvSpPr txBox="1"/>
            <p:nvPr/>
          </p:nvSpPr>
          <p:spPr>
            <a:xfrm>
              <a:off x="1215700" y="3151825"/>
              <a:ext cx="1545600" cy="73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s" sz="800">
                  <a:solidFill>
                    <a:srgbClr val="3D3D3D"/>
                  </a:solidFill>
                  <a:latin typeface="Roboto"/>
                  <a:ea typeface="Roboto"/>
                  <a:cs typeface="Roboto"/>
                  <a:sym typeface="Roboto"/>
                </a:rPr>
                <a:t>Booth FOSDEM opportunity</a:t>
              </a:r>
              <a:endParaRPr sz="800">
                <a:solidFill>
                  <a:srgbClr val="3D3D3D"/>
                </a:solidFill>
                <a:latin typeface="Roboto"/>
                <a:ea typeface="Roboto"/>
                <a:cs typeface="Roboto"/>
                <a:sym typeface="Roboto"/>
              </a:endParaRPr>
            </a:p>
          </p:txBody>
        </p:sp>
        <p:cxnSp>
          <p:nvCxnSpPr>
            <p:cNvPr id="185" name="Google Shape;185;p20"/>
            <p:cNvCxnSpPr/>
            <p:nvPr/>
          </p:nvCxnSpPr>
          <p:spPr>
            <a:xfrm>
              <a:off x="2180202" y="1695421"/>
              <a:ext cx="718500" cy="741900"/>
            </a:xfrm>
            <a:prstGeom prst="straightConnector1">
              <a:avLst/>
            </a:prstGeom>
            <a:noFill/>
            <a:ln cap="flat" cmpd="sng" w="9525">
              <a:solidFill>
                <a:srgbClr val="414141"/>
              </a:solidFill>
              <a:prstDash val="solid"/>
              <a:round/>
              <a:headEnd len="sm" w="sm" type="none"/>
              <a:tailEnd len="sm" w="sm" type="none"/>
            </a:ln>
          </p:spPr>
        </p:cxnSp>
        <p:sp>
          <p:nvSpPr>
            <p:cNvPr id="186" name="Google Shape;186;p20"/>
            <p:cNvSpPr/>
            <p:nvPr/>
          </p:nvSpPr>
          <p:spPr>
            <a:xfrm flipH="1">
              <a:off x="1083025" y="2306625"/>
              <a:ext cx="1834800" cy="143400"/>
            </a:xfrm>
            <a:prstGeom prst="parallelogram">
              <a:avLst>
                <a:gd fmla="val 96952" name="adj"/>
              </a:avLst>
            </a:prstGeom>
            <a:solidFill>
              <a:srgbClr val="41414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s"/>
                <a:t>  </a:t>
              </a:r>
              <a:endParaRPr/>
            </a:p>
          </p:txBody>
        </p:sp>
        <p:sp>
          <p:nvSpPr>
            <p:cNvPr id="187" name="Google Shape;187;p20"/>
            <p:cNvSpPr/>
            <p:nvPr/>
          </p:nvSpPr>
          <p:spPr>
            <a:xfrm>
              <a:off x="1083125" y="2460449"/>
              <a:ext cx="1834800" cy="143400"/>
            </a:xfrm>
            <a:prstGeom prst="parallelogram">
              <a:avLst>
                <a:gd fmla="val 96952" name="adj"/>
              </a:avLst>
            </a:prstGeom>
            <a:solidFill>
              <a:srgbClr val="2F2F2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66666"/>
        </a:solidFill>
      </p:bgPr>
    </p:bg>
    <p:spTree>
      <p:nvGrpSpPr>
        <p:cNvPr id="191" name="Shape 191"/>
        <p:cNvGrpSpPr/>
        <p:nvPr/>
      </p:nvGrpSpPr>
      <p:grpSpPr>
        <a:xfrm>
          <a:off x="0" y="0"/>
          <a:ext cx="0" cy="0"/>
          <a:chOff x="0" y="0"/>
          <a:chExt cx="0" cy="0"/>
        </a:xfrm>
      </p:grpSpPr>
      <p:sp>
        <p:nvSpPr>
          <p:cNvPr id="192" name="Google Shape;192;p21"/>
          <p:cNvSpPr txBox="1"/>
          <p:nvPr>
            <p:ph type="title"/>
          </p:nvPr>
        </p:nvSpPr>
        <p:spPr>
          <a:xfrm>
            <a:off x="733640" y="359301"/>
            <a:ext cx="3687300" cy="101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Survey</a:t>
            </a:r>
            <a:endParaRPr/>
          </a:p>
        </p:txBody>
      </p:sp>
      <p:sp>
        <p:nvSpPr>
          <p:cNvPr id="193" name="Google Shape;193;p21"/>
          <p:cNvSpPr txBox="1"/>
          <p:nvPr>
            <p:ph idx="4294967295" type="body"/>
          </p:nvPr>
        </p:nvSpPr>
        <p:spPr>
          <a:xfrm>
            <a:off x="729325" y="1461325"/>
            <a:ext cx="7625100" cy="328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1800">
                <a:solidFill>
                  <a:schemeClr val="lt1"/>
                </a:solidFill>
                <a:latin typeface="Arial"/>
                <a:ea typeface="Arial"/>
                <a:cs typeface="Arial"/>
                <a:sym typeface="Arial"/>
              </a:rPr>
              <a:t>Survey* </a:t>
            </a:r>
            <a:r>
              <a:rPr lang="es" sz="1100">
                <a:solidFill>
                  <a:schemeClr val="lt1"/>
                </a:solidFill>
                <a:latin typeface="Arial"/>
                <a:ea typeface="Arial"/>
                <a:cs typeface="Arial"/>
                <a:sym typeface="Arial"/>
              </a:rPr>
              <a:t>is</a:t>
            </a:r>
            <a:r>
              <a:rPr lang="es" sz="1100">
                <a:solidFill>
                  <a:schemeClr val="lt1"/>
                </a:solidFill>
                <a:latin typeface="Arial"/>
                <a:ea typeface="Arial"/>
                <a:cs typeface="Arial"/>
                <a:sym typeface="Arial"/>
              </a:rPr>
              <a:t> split into:</a:t>
            </a:r>
            <a:endParaRPr sz="1100">
              <a:solidFill>
                <a:schemeClr val="lt1"/>
              </a:solidFill>
              <a:latin typeface="Arial"/>
              <a:ea typeface="Arial"/>
              <a:cs typeface="Arial"/>
              <a:sym typeface="Arial"/>
            </a:endParaRPr>
          </a:p>
          <a:p>
            <a:pPr indent="-298450" lvl="0" marL="457200" rtl="0" algn="l">
              <a:spcBef>
                <a:spcPts val="0"/>
              </a:spcBef>
              <a:spcAft>
                <a:spcPts val="0"/>
              </a:spcAft>
              <a:buClr>
                <a:schemeClr val="lt1"/>
              </a:buClr>
              <a:buSzPts val="1100"/>
              <a:buFont typeface="Arial"/>
              <a:buAutoNum type="arabicPeriod"/>
            </a:pPr>
            <a:r>
              <a:rPr lang="es" sz="1100">
                <a:solidFill>
                  <a:schemeClr val="lt1"/>
                </a:solidFill>
                <a:latin typeface="Arial"/>
                <a:ea typeface="Arial"/>
                <a:cs typeface="Arial"/>
                <a:sym typeface="Arial"/>
              </a:rPr>
              <a:t>Contributor Role and Tenure (4 questions) </a:t>
            </a:r>
            <a:endParaRPr sz="1100">
              <a:solidFill>
                <a:schemeClr val="lt1"/>
              </a:solidFill>
              <a:latin typeface="Arial"/>
              <a:ea typeface="Arial"/>
              <a:cs typeface="Arial"/>
              <a:sym typeface="Arial"/>
            </a:endParaRPr>
          </a:p>
          <a:p>
            <a:pPr indent="-298450" lvl="0" marL="457200" rtl="0" algn="l">
              <a:spcBef>
                <a:spcPts val="0"/>
              </a:spcBef>
              <a:spcAft>
                <a:spcPts val="0"/>
              </a:spcAft>
              <a:buClr>
                <a:schemeClr val="lt1"/>
              </a:buClr>
              <a:buSzPts val="1100"/>
              <a:buFont typeface="Arial"/>
              <a:buAutoNum type="arabicPeriod"/>
            </a:pPr>
            <a:r>
              <a:rPr lang="es" sz="1100">
                <a:solidFill>
                  <a:schemeClr val="lt1"/>
                </a:solidFill>
                <a:latin typeface="Arial"/>
                <a:ea typeface="Arial"/>
                <a:cs typeface="Arial"/>
                <a:sym typeface="Arial"/>
              </a:rPr>
              <a:t>Motivation (2)</a:t>
            </a:r>
            <a:endParaRPr sz="1100">
              <a:solidFill>
                <a:schemeClr val="lt1"/>
              </a:solidFill>
              <a:latin typeface="Arial"/>
              <a:ea typeface="Arial"/>
              <a:cs typeface="Arial"/>
              <a:sym typeface="Arial"/>
            </a:endParaRPr>
          </a:p>
          <a:p>
            <a:pPr indent="-298450" lvl="0" marL="457200" rtl="0" algn="l">
              <a:spcBef>
                <a:spcPts val="0"/>
              </a:spcBef>
              <a:spcAft>
                <a:spcPts val="0"/>
              </a:spcAft>
              <a:buClr>
                <a:schemeClr val="lt1"/>
              </a:buClr>
              <a:buSzPts val="1100"/>
              <a:buFont typeface="Arial"/>
              <a:buAutoNum type="arabicPeriod"/>
            </a:pPr>
            <a:r>
              <a:rPr lang="es" sz="1100">
                <a:solidFill>
                  <a:schemeClr val="lt1"/>
                </a:solidFill>
                <a:latin typeface="Arial"/>
                <a:ea typeface="Arial"/>
                <a:cs typeface="Arial"/>
                <a:sym typeface="Arial"/>
              </a:rPr>
              <a:t>Availability of Protocols / Guidelines (2)</a:t>
            </a:r>
            <a:endParaRPr sz="1100">
              <a:solidFill>
                <a:schemeClr val="lt1"/>
              </a:solidFill>
              <a:latin typeface="Arial"/>
              <a:ea typeface="Arial"/>
              <a:cs typeface="Arial"/>
              <a:sym typeface="Arial"/>
            </a:endParaRPr>
          </a:p>
          <a:p>
            <a:pPr indent="-298450" lvl="0" marL="457200" rtl="0" algn="l">
              <a:spcBef>
                <a:spcPts val="0"/>
              </a:spcBef>
              <a:spcAft>
                <a:spcPts val="0"/>
              </a:spcAft>
              <a:buClr>
                <a:schemeClr val="lt1"/>
              </a:buClr>
              <a:buSzPts val="1100"/>
              <a:buFont typeface="Arial"/>
              <a:buAutoNum type="arabicPeriod"/>
            </a:pPr>
            <a:r>
              <a:rPr lang="es" sz="1100">
                <a:solidFill>
                  <a:schemeClr val="lt1"/>
                </a:solidFill>
                <a:latin typeface="Arial"/>
                <a:ea typeface="Arial"/>
                <a:cs typeface="Arial"/>
                <a:sym typeface="Arial"/>
              </a:rPr>
              <a:t>Support for Newcomers (4)</a:t>
            </a:r>
            <a:endParaRPr sz="1100">
              <a:solidFill>
                <a:schemeClr val="lt1"/>
              </a:solidFill>
              <a:latin typeface="Arial"/>
              <a:ea typeface="Arial"/>
              <a:cs typeface="Arial"/>
              <a:sym typeface="Arial"/>
            </a:endParaRPr>
          </a:p>
          <a:p>
            <a:pPr indent="-298450" lvl="0" marL="457200" rtl="0" algn="l">
              <a:spcBef>
                <a:spcPts val="0"/>
              </a:spcBef>
              <a:spcAft>
                <a:spcPts val="0"/>
              </a:spcAft>
              <a:buClr>
                <a:schemeClr val="lt1"/>
              </a:buClr>
              <a:buSzPts val="1100"/>
              <a:buFont typeface="Arial"/>
              <a:buAutoNum type="arabicPeriod"/>
            </a:pPr>
            <a:r>
              <a:rPr lang="es" sz="1100">
                <a:solidFill>
                  <a:schemeClr val="lt1"/>
                </a:solidFill>
                <a:latin typeface="Arial"/>
                <a:ea typeface="Arial"/>
                <a:cs typeface="Arial"/>
                <a:sym typeface="Arial"/>
              </a:rPr>
              <a:t>Diversity and Inclusion (11)</a:t>
            </a:r>
            <a:endParaRPr sz="1100">
              <a:solidFill>
                <a:schemeClr val="lt1"/>
              </a:solidFill>
              <a:latin typeface="Arial"/>
              <a:ea typeface="Arial"/>
              <a:cs typeface="Arial"/>
              <a:sym typeface="Arial"/>
            </a:endParaRPr>
          </a:p>
          <a:p>
            <a:pPr indent="-298450" lvl="0" marL="457200" rtl="0" algn="l">
              <a:spcBef>
                <a:spcPts val="0"/>
              </a:spcBef>
              <a:spcAft>
                <a:spcPts val="0"/>
              </a:spcAft>
              <a:buClr>
                <a:schemeClr val="lt1"/>
              </a:buClr>
              <a:buSzPts val="1100"/>
              <a:buFont typeface="Arial"/>
              <a:buAutoNum type="arabicPeriod"/>
            </a:pPr>
            <a:r>
              <a:rPr lang="es" sz="1100">
                <a:solidFill>
                  <a:schemeClr val="lt1"/>
                </a:solidFill>
                <a:latin typeface="Arial"/>
                <a:ea typeface="Arial"/>
                <a:cs typeface="Arial"/>
                <a:sym typeface="Arial"/>
              </a:rPr>
              <a:t>Wrap up (3)</a:t>
            </a:r>
            <a:endParaRPr sz="1100">
              <a:solidFill>
                <a:schemeClr val="lt1"/>
              </a:solidFill>
              <a:latin typeface="Arial"/>
              <a:ea typeface="Arial"/>
              <a:cs typeface="Arial"/>
              <a:sym typeface="Arial"/>
            </a:endParaRPr>
          </a:p>
          <a:p>
            <a:pPr indent="0" lvl="0" marL="0" rtl="0" algn="l">
              <a:spcBef>
                <a:spcPts val="0"/>
              </a:spcBef>
              <a:spcAft>
                <a:spcPts val="0"/>
              </a:spcAft>
              <a:buNone/>
            </a:pPr>
            <a:r>
              <a:t/>
            </a:r>
            <a:endParaRPr sz="1100">
              <a:solidFill>
                <a:schemeClr val="lt1"/>
              </a:solidFill>
              <a:latin typeface="Arial"/>
              <a:ea typeface="Arial"/>
              <a:cs typeface="Arial"/>
              <a:sym typeface="Arial"/>
            </a:endParaRPr>
          </a:p>
          <a:p>
            <a:pPr indent="0" lvl="0" marL="0" rtl="0" algn="l">
              <a:spcBef>
                <a:spcPts val="0"/>
              </a:spcBef>
              <a:spcAft>
                <a:spcPts val="0"/>
              </a:spcAft>
              <a:buNone/>
            </a:pPr>
            <a:r>
              <a:rPr lang="es" sz="1100">
                <a:solidFill>
                  <a:schemeClr val="lt1"/>
                </a:solidFill>
                <a:latin typeface="Arial"/>
                <a:ea typeface="Arial"/>
                <a:cs typeface="Arial"/>
                <a:sym typeface="Arial"/>
              </a:rPr>
              <a:t>Each section contains a motivation introductory</a:t>
            </a:r>
            <a:br>
              <a:rPr lang="es" sz="1100">
                <a:solidFill>
                  <a:schemeClr val="lt1"/>
                </a:solidFill>
                <a:latin typeface="Arial"/>
                <a:ea typeface="Arial"/>
                <a:cs typeface="Arial"/>
                <a:sym typeface="Arial"/>
              </a:rPr>
            </a:br>
            <a:r>
              <a:rPr lang="es" sz="1100">
                <a:solidFill>
                  <a:schemeClr val="lt1"/>
                </a:solidFill>
                <a:latin typeface="Arial"/>
                <a:ea typeface="Arial"/>
                <a:cs typeface="Arial"/>
                <a:sym typeface="Arial"/>
              </a:rPr>
              <a:t>paragraph.</a:t>
            </a:r>
            <a:endParaRPr sz="1100">
              <a:solidFill>
                <a:schemeClr val="lt1"/>
              </a:solidFill>
              <a:latin typeface="Arial"/>
              <a:ea typeface="Arial"/>
              <a:cs typeface="Arial"/>
              <a:sym typeface="Arial"/>
            </a:endParaRPr>
          </a:p>
          <a:p>
            <a:pPr indent="0" lvl="0" marL="0" rtl="0" algn="l">
              <a:spcBef>
                <a:spcPts val="0"/>
              </a:spcBef>
              <a:spcAft>
                <a:spcPts val="0"/>
              </a:spcAft>
              <a:buNone/>
            </a:pPr>
            <a:r>
              <a:t/>
            </a:r>
            <a:endParaRPr sz="1100">
              <a:solidFill>
                <a:schemeClr val="lt1"/>
              </a:solidFill>
              <a:latin typeface="Arial"/>
              <a:ea typeface="Arial"/>
              <a:cs typeface="Arial"/>
              <a:sym typeface="Arial"/>
            </a:endParaRPr>
          </a:p>
          <a:p>
            <a:pPr indent="0" lvl="0" marL="0" rtl="0" algn="l">
              <a:spcBef>
                <a:spcPts val="0"/>
              </a:spcBef>
              <a:spcAft>
                <a:spcPts val="0"/>
              </a:spcAft>
              <a:buNone/>
            </a:pPr>
            <a:r>
              <a:t/>
            </a:r>
            <a:endParaRPr i="1" sz="1100">
              <a:solidFill>
                <a:schemeClr val="lt1"/>
              </a:solidFill>
              <a:latin typeface="Arial"/>
              <a:ea typeface="Arial"/>
              <a:cs typeface="Arial"/>
              <a:sym typeface="Arial"/>
            </a:endParaRPr>
          </a:p>
          <a:p>
            <a:pPr indent="0" lvl="0" marL="0" rtl="0" algn="l">
              <a:spcBef>
                <a:spcPts val="0"/>
              </a:spcBef>
              <a:spcAft>
                <a:spcPts val="0"/>
              </a:spcAft>
              <a:buNone/>
            </a:pPr>
            <a:r>
              <a:t/>
            </a:r>
            <a:endParaRPr i="1" sz="1100">
              <a:solidFill>
                <a:schemeClr val="lt1"/>
              </a:solidFill>
              <a:latin typeface="Arial"/>
              <a:ea typeface="Arial"/>
              <a:cs typeface="Arial"/>
              <a:sym typeface="Arial"/>
            </a:endParaRPr>
          </a:p>
          <a:p>
            <a:pPr indent="0" lvl="0" marL="0" rtl="0" algn="l">
              <a:spcBef>
                <a:spcPts val="0"/>
              </a:spcBef>
              <a:spcAft>
                <a:spcPts val="0"/>
              </a:spcAft>
              <a:buNone/>
            </a:pPr>
            <a:r>
              <a:t/>
            </a:r>
            <a:endParaRPr i="1" sz="1100">
              <a:solidFill>
                <a:schemeClr val="lt1"/>
              </a:solidFill>
              <a:latin typeface="Arial"/>
              <a:ea typeface="Arial"/>
              <a:cs typeface="Arial"/>
              <a:sym typeface="Arial"/>
            </a:endParaRPr>
          </a:p>
          <a:p>
            <a:pPr indent="0" lvl="0" marL="0" rtl="0" algn="l">
              <a:spcBef>
                <a:spcPts val="0"/>
              </a:spcBef>
              <a:spcAft>
                <a:spcPts val="0"/>
              </a:spcAft>
              <a:buNone/>
            </a:pPr>
            <a:r>
              <a:t/>
            </a:r>
            <a:endParaRPr i="1" sz="1100">
              <a:solidFill>
                <a:schemeClr val="lt1"/>
              </a:solidFill>
              <a:latin typeface="Arial"/>
              <a:ea typeface="Arial"/>
              <a:cs typeface="Arial"/>
              <a:sym typeface="Arial"/>
            </a:endParaRPr>
          </a:p>
          <a:p>
            <a:pPr indent="0" lvl="0" marL="0" rtl="0" algn="l">
              <a:spcBef>
                <a:spcPts val="0"/>
              </a:spcBef>
              <a:spcAft>
                <a:spcPts val="0"/>
              </a:spcAft>
              <a:buNone/>
            </a:pPr>
            <a:r>
              <a:t/>
            </a:r>
            <a:endParaRPr i="1" sz="1100">
              <a:solidFill>
                <a:schemeClr val="lt1"/>
              </a:solidFill>
              <a:latin typeface="Arial"/>
              <a:ea typeface="Arial"/>
              <a:cs typeface="Arial"/>
              <a:sym typeface="Arial"/>
            </a:endParaRPr>
          </a:p>
          <a:p>
            <a:pPr indent="0" lvl="0" marL="0" rtl="0" algn="l">
              <a:spcBef>
                <a:spcPts val="0"/>
              </a:spcBef>
              <a:spcAft>
                <a:spcPts val="0"/>
              </a:spcAft>
              <a:buNone/>
            </a:pPr>
            <a:r>
              <a:t/>
            </a:r>
            <a:endParaRPr i="1" sz="1100">
              <a:solidFill>
                <a:schemeClr val="lt1"/>
              </a:solidFill>
              <a:latin typeface="Arial"/>
              <a:ea typeface="Arial"/>
              <a:cs typeface="Arial"/>
              <a:sym typeface="Arial"/>
            </a:endParaRPr>
          </a:p>
          <a:p>
            <a:pPr indent="0" lvl="0" marL="0" rtl="0" algn="l">
              <a:spcBef>
                <a:spcPts val="0"/>
              </a:spcBef>
              <a:spcAft>
                <a:spcPts val="0"/>
              </a:spcAft>
              <a:buNone/>
            </a:pPr>
            <a:r>
              <a:rPr i="1" lang="es" sz="1000">
                <a:solidFill>
                  <a:schemeClr val="lt1"/>
                </a:solidFill>
                <a:latin typeface="Arial"/>
                <a:ea typeface="Arial"/>
                <a:cs typeface="Arial"/>
                <a:sym typeface="Arial"/>
              </a:rPr>
              <a:t>*Questions are available at </a:t>
            </a:r>
            <a:r>
              <a:rPr lang="es" sz="1100" u="sng">
                <a:solidFill>
                  <a:schemeClr val="hlink"/>
                </a:solidFill>
                <a:latin typeface="Arial"/>
                <a:ea typeface="Arial"/>
                <a:cs typeface="Arial"/>
                <a:sym typeface="Arial"/>
                <a:hlinkClick r:id="rId3"/>
              </a:rPr>
              <a:t>https://cwiki.apache.org/confluence/pages/viewpage.action?pageId=158869274</a:t>
            </a:r>
            <a:endParaRPr i="1" sz="1000">
              <a:solidFill>
                <a:schemeClr val="lt1"/>
              </a:solidFill>
              <a:latin typeface="Arial"/>
              <a:ea typeface="Arial"/>
              <a:cs typeface="Arial"/>
              <a:sym typeface="Arial"/>
            </a:endParaRPr>
          </a:p>
        </p:txBody>
      </p:sp>
      <p:cxnSp>
        <p:nvCxnSpPr>
          <p:cNvPr id="194" name="Google Shape;194;p21"/>
          <p:cNvCxnSpPr/>
          <p:nvPr/>
        </p:nvCxnSpPr>
        <p:spPr>
          <a:xfrm>
            <a:off x="4623375" y="1307150"/>
            <a:ext cx="0" cy="1033800"/>
          </a:xfrm>
          <a:prstGeom prst="straightConnector1">
            <a:avLst/>
          </a:prstGeom>
          <a:noFill/>
          <a:ln cap="flat" cmpd="sng" w="28575">
            <a:solidFill>
              <a:srgbClr val="FFFFFF"/>
            </a:solidFill>
            <a:prstDash val="solid"/>
            <a:round/>
            <a:headEnd len="med" w="med" type="none"/>
            <a:tailEnd len="med" w="med" type="none"/>
          </a:ln>
        </p:spPr>
      </p:cxnSp>
      <p:pic>
        <p:nvPicPr>
          <p:cNvPr id="195" name="Google Shape;195;p21"/>
          <p:cNvPicPr preferRelativeResize="0"/>
          <p:nvPr/>
        </p:nvPicPr>
        <p:blipFill>
          <a:blip r:embed="rId4">
            <a:alphaModFix/>
          </a:blip>
          <a:stretch>
            <a:fillRect/>
          </a:stretch>
        </p:blipFill>
        <p:spPr>
          <a:xfrm>
            <a:off x="4328800" y="257175"/>
            <a:ext cx="4739000" cy="454942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