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35"/>
  </p:notesMasterIdLst>
  <p:sldIdLst>
    <p:sldId id="285" r:id="rId5"/>
    <p:sldId id="1541" r:id="rId6"/>
    <p:sldId id="8751" r:id="rId7"/>
    <p:sldId id="1587" r:id="rId8"/>
    <p:sldId id="2321" r:id="rId9"/>
    <p:sldId id="1580" r:id="rId10"/>
    <p:sldId id="3808" r:id="rId11"/>
    <p:sldId id="273" r:id="rId12"/>
    <p:sldId id="8755" r:id="rId13"/>
    <p:sldId id="8756" r:id="rId14"/>
    <p:sldId id="8754" r:id="rId15"/>
    <p:sldId id="318" r:id="rId16"/>
    <p:sldId id="8745" r:id="rId17"/>
    <p:sldId id="8746" r:id="rId18"/>
    <p:sldId id="1565" r:id="rId19"/>
    <p:sldId id="701" r:id="rId20"/>
    <p:sldId id="282" r:id="rId21"/>
    <p:sldId id="8747" r:id="rId22"/>
    <p:sldId id="493" r:id="rId23"/>
    <p:sldId id="332" r:id="rId24"/>
    <p:sldId id="1569" r:id="rId25"/>
    <p:sldId id="828" r:id="rId26"/>
    <p:sldId id="643" r:id="rId27"/>
    <p:sldId id="8748" r:id="rId28"/>
    <p:sldId id="642" r:id="rId29"/>
    <p:sldId id="8749" r:id="rId30"/>
    <p:sldId id="8757" r:id="rId31"/>
    <p:sldId id="639" r:id="rId32"/>
    <p:sldId id="8752" r:id="rId33"/>
    <p:sldId id="8750" r:id="rId3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44">
          <p15:clr>
            <a:srgbClr val="A4A3A4"/>
          </p15:clr>
        </p15:guide>
        <p15:guide id="2" orient="horz" pos="2898">
          <p15:clr>
            <a:srgbClr val="A4A3A4"/>
          </p15:clr>
        </p15:guide>
        <p15:guide id="3" orient="horz" pos="2412">
          <p15:clr>
            <a:srgbClr val="A4A3A4"/>
          </p15:clr>
        </p15:guide>
        <p15:guide id="4" orient="horz" pos="3196">
          <p15:clr>
            <a:srgbClr val="A4A3A4"/>
          </p15:clr>
        </p15:guide>
        <p15:guide id="5" orient="horz" pos="1350">
          <p15:clr>
            <a:srgbClr val="A4A3A4"/>
          </p15:clr>
        </p15:guide>
        <p15:guide id="6" orient="horz" pos="1378">
          <p15:clr>
            <a:srgbClr val="A4A3A4"/>
          </p15:clr>
        </p15:guide>
        <p15:guide id="7" orient="horz" pos="2078">
          <p15:clr>
            <a:srgbClr val="A4A3A4"/>
          </p15:clr>
        </p15:guide>
        <p15:guide id="8" orient="horz" pos="125">
          <p15:clr>
            <a:srgbClr val="A4A3A4"/>
          </p15:clr>
        </p15:guide>
        <p15:guide id="9" orient="horz" pos="2106">
          <p15:clr>
            <a:srgbClr val="A4A3A4"/>
          </p15:clr>
        </p15:guide>
        <p15:guide id="10" orient="horz" pos="2859">
          <p15:clr>
            <a:srgbClr val="A4A3A4"/>
          </p15:clr>
        </p15:guide>
        <p15:guide id="11" pos="960">
          <p15:clr>
            <a:srgbClr val="A4A3A4"/>
          </p15:clr>
        </p15:guide>
        <p15:guide id="12" pos="1755">
          <p15:clr>
            <a:srgbClr val="A4A3A4"/>
          </p15:clr>
        </p15:guide>
        <p15:guide id="13" pos="2883">
          <p15:clr>
            <a:srgbClr val="A4A3A4"/>
          </p15:clr>
        </p15:guide>
        <p15:guide id="14" pos="2519">
          <p15:clr>
            <a:srgbClr val="A4A3A4"/>
          </p15:clr>
        </p15:guide>
        <p15:guide id="15" pos="4790">
          <p15:clr>
            <a:srgbClr val="A4A3A4"/>
          </p15:clr>
        </p15:guide>
        <p15:guide id="16" pos="2487">
          <p15:clr>
            <a:srgbClr val="A4A3A4"/>
          </p15:clr>
        </p15:guide>
        <p15:guide id="17" pos="1722">
          <p15:clr>
            <a:srgbClr val="A4A3A4"/>
          </p15:clr>
        </p15:guide>
        <p15:guide id="18" pos="987">
          <p15:clr>
            <a:srgbClr val="A4A3A4"/>
          </p15:clr>
        </p15:guide>
        <p15:guide id="19" pos="4818">
          <p15:clr>
            <a:srgbClr val="A4A3A4"/>
          </p15:clr>
        </p15:guide>
        <p15:guide id="20" pos="3257">
          <p15:clr>
            <a:srgbClr val="A4A3A4"/>
          </p15:clr>
        </p15:guide>
        <p15:guide id="21">
          <p15:clr>
            <a:srgbClr val="A4A3A4"/>
          </p15:clr>
        </p15:guide>
        <p15:guide id="22" pos="3285">
          <p15:clr>
            <a:srgbClr val="A4A3A4"/>
          </p15:clr>
        </p15:guide>
        <p15:guide id="23" pos="4022">
          <p15:clr>
            <a:srgbClr val="A4A3A4"/>
          </p15:clr>
        </p15:guide>
        <p15:guide id="24" pos="4053">
          <p15:clr>
            <a:srgbClr val="A4A3A4"/>
          </p15:clr>
        </p15:guide>
        <p15:guide id="25" pos="5544">
          <p15:clr>
            <a:srgbClr val="A4A3A4"/>
          </p15:clr>
        </p15:guide>
        <p15:guide id="26" pos="220">
          <p15:clr>
            <a:srgbClr val="A4A3A4"/>
          </p15:clr>
        </p15:guide>
        <p15:guide id="27" pos="348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alano, Alec" initials="" lastIdx="23" clrIdx="0"/>
  <p:cmAuthor id="1" name="Alec Catalano" initials="" lastIdx="1" clrIdx="1"/>
  <p:cmAuthor id="2" name="Andrea" initials="AMK" lastIdx="1" clrIdx="2">
    <p:extLst>
      <p:ext uri="{19B8F6BF-5375-455C-9EA6-DF929625EA0E}">
        <p15:presenceInfo xmlns:p15="http://schemas.microsoft.com/office/powerpoint/2012/main" userId="Andrea" providerId="None"/>
      </p:ext>
    </p:extLst>
  </p:cmAuthor>
  <p:cmAuthor id="3" name="Wylie, Damian" initials="WD" lastIdx="2" clrIdx="3">
    <p:extLst>
      <p:ext uri="{19B8F6BF-5375-455C-9EA6-DF929625EA0E}">
        <p15:presenceInfo xmlns:p15="http://schemas.microsoft.com/office/powerpoint/2012/main" userId="S-1-5-21-1407069837-2091007605-538272213-10038534" providerId="AD"/>
      </p:ext>
    </p:extLst>
  </p:cmAuthor>
  <p:cmAuthor id="4" name="PRG User" initials="PU" lastIdx="1" clrIdx="4">
    <p:extLst>
      <p:ext uri="{19B8F6BF-5375-455C-9EA6-DF929625EA0E}">
        <p15:presenceInfo xmlns:p15="http://schemas.microsoft.com/office/powerpoint/2012/main" userId="PRG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414042"/>
    <a:srgbClr val="F2F4F4"/>
    <a:srgbClr val="0E2735"/>
    <a:srgbClr val="595A5D"/>
    <a:srgbClr val="DCDCDC"/>
    <a:srgbClr val="0C9B2E"/>
    <a:srgbClr val="FFFAD0"/>
    <a:srgbClr val="FFF8AE"/>
    <a:srgbClr val="FCB64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88" autoAdjust="0"/>
    <p:restoredTop sz="70026" autoAdjust="0"/>
  </p:normalViewPr>
  <p:slideViewPr>
    <p:cSldViewPr snapToGrid="0" showGuides="1">
      <p:cViewPr varScale="1">
        <p:scale>
          <a:sx n="64" d="100"/>
          <a:sy n="64" d="100"/>
        </p:scale>
        <p:origin x="1532" y="36"/>
      </p:cViewPr>
      <p:guideLst>
        <p:guide orient="horz" pos="644"/>
        <p:guide orient="horz" pos="2898"/>
        <p:guide orient="horz" pos="2412"/>
        <p:guide orient="horz" pos="3196"/>
        <p:guide orient="horz" pos="1350"/>
        <p:guide orient="horz" pos="1378"/>
        <p:guide orient="horz" pos="2078"/>
        <p:guide orient="horz" pos="125"/>
        <p:guide orient="horz" pos="2106"/>
        <p:guide orient="horz" pos="2859"/>
        <p:guide pos="960"/>
        <p:guide pos="1755"/>
        <p:guide pos="2883"/>
        <p:guide pos="2519"/>
        <p:guide pos="4790"/>
        <p:guide pos="2487"/>
        <p:guide pos="1722"/>
        <p:guide pos="987"/>
        <p:guide pos="4818"/>
        <p:guide pos="3257"/>
        <p:guide/>
        <p:guide pos="3285"/>
        <p:guide pos="4022"/>
        <p:guide pos="4053"/>
        <p:guide pos="5544"/>
        <p:guide pos="220"/>
        <p:guide pos="348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Amazon Ember Regular"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Amazon Ember Regular" charset="0"/>
              </a:defRPr>
            </a:lvl1pPr>
          </a:lstStyle>
          <a:p>
            <a:fld id="{0B25AC41-3BEC-9247-8322-91B80C013F2D}" type="datetimeFigureOut">
              <a:rPr lang="en-US" smtClean="0"/>
              <a:pPr/>
              <a:t>5/16/2021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Amazon Ember Regular"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Amazon Ember Regular" charset="0"/>
              </a:defRPr>
            </a:lvl1pPr>
          </a:lstStyle>
          <a:p>
            <a:fld id="{69C3F2ED-74C5-7D4F-8560-0CC253E9A436}" type="slidenum">
              <a:rPr lang="en-US" smtClean="0"/>
              <a:pPr/>
              <a:t>‹#›</a:t>
            </a:fld>
            <a:endParaRPr lang="en-US" dirty="0"/>
          </a:p>
        </p:txBody>
      </p:sp>
    </p:spTree>
    <p:extLst>
      <p:ext uri="{BB962C8B-B14F-4D97-AF65-F5344CB8AC3E}">
        <p14:creationId xmlns:p14="http://schemas.microsoft.com/office/powerpoint/2010/main" val="943536003"/>
      </p:ext>
    </p:extLst>
  </p:cSld>
  <p:clrMap bg1="lt1" tx1="dk1" bg2="lt2" tx2="dk2" accent1="accent1" accent2="accent2" accent3="accent3" accent4="accent4" accent5="accent5" accent6="accent6" hlink="hlink" folHlink="folHlink"/>
  <p:notesStyle>
    <a:lvl1pPr marL="0" algn="l" defTabSz="457200" rtl="0" eaLnBrk="1" latinLnBrk="0" hangingPunct="1">
      <a:defRPr sz="1200" b="0" i="0" kern="1200">
        <a:solidFill>
          <a:schemeClr val="tx1"/>
        </a:solidFill>
        <a:latin typeface="Amazon Ember Regular" charset="0"/>
        <a:ea typeface="+mn-ea"/>
        <a:cs typeface="+mn-cs"/>
      </a:defRPr>
    </a:lvl1pPr>
    <a:lvl2pPr marL="457200" algn="l" defTabSz="457200" rtl="0" eaLnBrk="1" latinLnBrk="0" hangingPunct="1">
      <a:defRPr sz="1200" b="0" i="0" kern="1200">
        <a:solidFill>
          <a:schemeClr val="tx1"/>
        </a:solidFill>
        <a:latin typeface="Amazon Ember Regular" charset="0"/>
        <a:ea typeface="+mn-ea"/>
        <a:cs typeface="+mn-cs"/>
      </a:defRPr>
    </a:lvl2pPr>
    <a:lvl3pPr marL="914400" algn="l" defTabSz="457200" rtl="0" eaLnBrk="1" latinLnBrk="0" hangingPunct="1">
      <a:defRPr sz="1200" b="0" i="0" kern="1200">
        <a:solidFill>
          <a:schemeClr val="tx1"/>
        </a:solidFill>
        <a:latin typeface="Amazon Ember Regular" charset="0"/>
        <a:ea typeface="+mn-ea"/>
        <a:cs typeface="+mn-cs"/>
      </a:defRPr>
    </a:lvl3pPr>
    <a:lvl4pPr marL="1371600" algn="l" defTabSz="457200" rtl="0" eaLnBrk="1" latinLnBrk="0" hangingPunct="1">
      <a:defRPr sz="1200" b="0" i="0" kern="1200">
        <a:solidFill>
          <a:schemeClr val="tx1"/>
        </a:solidFill>
        <a:latin typeface="Amazon Ember Regular" charset="0"/>
        <a:ea typeface="+mn-ea"/>
        <a:cs typeface="+mn-cs"/>
      </a:defRPr>
    </a:lvl4pPr>
    <a:lvl5pPr marL="1828800" algn="l" defTabSz="457200" rtl="0" eaLnBrk="1" latinLnBrk="0" hangingPunct="1">
      <a:defRPr sz="1200" b="0" i="0" kern="1200">
        <a:solidFill>
          <a:schemeClr val="tx1"/>
        </a:solidFill>
        <a:latin typeface="Amazon Ember Regular"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docs.aws.amazon.com/cloudwatch/"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aws.amazon.com/ec2/spot/use-case/emr/"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aws.amazon.com/emr/features/hadoop/"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今天议题分为一下几个部分</a:t>
            </a:r>
            <a:endParaRPr lang="en-US" altLang="zh-CN" dirty="0" smtClean="0"/>
          </a:p>
          <a:p>
            <a:r>
              <a:rPr lang="en-US" altLang="zh-CN" dirty="0" smtClean="0"/>
              <a:t>1</a:t>
            </a:r>
            <a:r>
              <a:rPr lang="zh-CN" altLang="en-US" dirty="0" smtClean="0"/>
              <a:t>：首先回顾过去，展望未来，我们还是先梳理一下从传统数仓分析到大数据数仓分析的前世今生，走过这十几年来现在我们叫后</a:t>
            </a:r>
            <a:r>
              <a:rPr lang="en-US" altLang="zh-CN" dirty="0" err="1" smtClean="0"/>
              <a:t>hadoop</a:t>
            </a:r>
            <a:r>
              <a:rPr lang="zh-CN" altLang="en-US" dirty="0" smtClean="0"/>
              <a:t>时代，面临哪些痛点，业务的挑战是什么，这样大家更能理解为什么现在要做数据胡，为什么要云原生的数据分析平台</a:t>
            </a:r>
            <a:endParaRPr lang="en-US" altLang="zh-CN" dirty="0" smtClean="0"/>
          </a:p>
          <a:p>
            <a:r>
              <a:rPr lang="en-US" altLang="zh-CN" dirty="0" smtClean="0"/>
              <a:t>2</a:t>
            </a:r>
            <a:r>
              <a:rPr lang="zh-CN" altLang="en-US" dirty="0" smtClean="0"/>
              <a:t>：其次我们看看</a:t>
            </a:r>
            <a:r>
              <a:rPr lang="en-US" altLang="zh-CN" dirty="0" smtClean="0"/>
              <a:t>AWS</a:t>
            </a:r>
            <a:r>
              <a:rPr lang="zh-CN" altLang="en-US" dirty="0" smtClean="0"/>
              <a:t>的端到端的云上数据湖和数据分析平台的整体架构和解决方案，这里面包含的内容很多，时间关系我们把业界关心的，实施落地层面比较关键和典型的业务的技术组件和方案给大家做个介绍：比如数据采集，分析引擎，以及数据可视化，机器学习这些数据消费层次的</a:t>
            </a:r>
            <a:r>
              <a:rPr lang="en-US" altLang="zh-CN" dirty="0" smtClean="0"/>
              <a:t>AWS</a:t>
            </a:r>
            <a:r>
              <a:rPr lang="zh-CN" altLang="en-US" dirty="0" smtClean="0"/>
              <a:t>解决方案</a:t>
            </a:r>
            <a:endParaRPr lang="en-US" altLang="zh-CN" dirty="0" smtClean="0"/>
          </a:p>
          <a:p>
            <a:r>
              <a:rPr lang="en-US" altLang="zh-CN" dirty="0" smtClean="0"/>
              <a:t>3</a:t>
            </a:r>
            <a:r>
              <a:rPr lang="zh-CN" altLang="en-US" dirty="0" smtClean="0"/>
              <a:t>：最后我们和各位分享一下客户用</a:t>
            </a:r>
            <a:r>
              <a:rPr lang="en-US" altLang="zh-CN" dirty="0" smtClean="0"/>
              <a:t>AWS </a:t>
            </a:r>
            <a:r>
              <a:rPr lang="zh-CN" altLang="en-US" dirty="0" smtClean="0"/>
              <a:t>数据湖和云原生数据分析服务的案例和实践，做为抛砖引玉，也许能帮咱们今天在座的具体应用场景少走一些弯路</a:t>
            </a:r>
            <a:endParaRPr lang="en-US" altLang="zh-CN" dirty="0" smtClean="0"/>
          </a:p>
        </p:txBody>
      </p:sp>
      <p:sp>
        <p:nvSpPr>
          <p:cNvPr id="4" name="Slide Number Placeholder 3"/>
          <p:cNvSpPr>
            <a:spLocks noGrp="1"/>
          </p:cNvSpPr>
          <p:nvPr>
            <p:ph type="sldNum" sz="quarter" idx="10"/>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689508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1</a:t>
            </a:r>
            <a:r>
              <a:rPr lang="zh-CN" altLang="en-US" dirty="0"/>
              <a:t>、</a:t>
            </a:r>
            <a:r>
              <a:rPr lang="en-US" altLang="zh-CN" dirty="0"/>
              <a:t>kinesis</a:t>
            </a:r>
            <a:r>
              <a:rPr lang="zh-CN" altLang="en-US" dirty="0"/>
              <a:t> </a:t>
            </a:r>
            <a:r>
              <a:rPr lang="en-US" altLang="zh-CN" dirty="0"/>
              <a:t>java</a:t>
            </a:r>
            <a:r>
              <a:rPr lang="zh-CN" altLang="en-US" dirty="0"/>
              <a:t>是</a:t>
            </a:r>
            <a:r>
              <a:rPr lang="en-US" altLang="zh-CN" dirty="0"/>
              <a:t>2018</a:t>
            </a:r>
            <a:r>
              <a:rPr lang="zh-CN" altLang="en-US" dirty="0"/>
              <a:t>年的</a:t>
            </a:r>
            <a:r>
              <a:rPr lang="en-US" altLang="zh-CN" dirty="0"/>
              <a:t>reinvent</a:t>
            </a:r>
            <a:r>
              <a:rPr lang="zh-CN" altLang="en-US" dirty="0"/>
              <a:t>上发布的新特性。</a:t>
            </a:r>
            <a:r>
              <a:rPr lang="en-US" altLang="zh-CN" sz="2000" b="0" i="0" kern="1200" dirty="0">
                <a:solidFill>
                  <a:schemeClr val="tx1"/>
                </a:solidFill>
                <a:effectLst/>
                <a:latin typeface="Amazon Ember Regular" charset="0"/>
                <a:ea typeface="+mn-ea"/>
                <a:cs typeface="+mn-cs"/>
              </a:rPr>
              <a:t>Kinesis Data Analytics</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for</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java</a:t>
            </a:r>
            <a:r>
              <a:rPr lang="zh-CN" altLang="en-US" sz="2000" b="0" i="0" kern="1200" dirty="0">
                <a:solidFill>
                  <a:schemeClr val="tx1"/>
                </a:solidFill>
                <a:effectLst/>
                <a:latin typeface="Amazon Ember Regular" charset="0"/>
                <a:ea typeface="+mn-ea"/>
                <a:cs typeface="+mn-cs"/>
              </a:rPr>
              <a:t>是托管</a:t>
            </a:r>
            <a:r>
              <a:rPr lang="en-US" altLang="zh-CN" sz="2000" b="0" i="0" kern="1200" dirty="0">
                <a:solidFill>
                  <a:schemeClr val="tx1"/>
                </a:solidFill>
                <a:effectLst/>
                <a:latin typeface="Amazon Ember Regular" charset="0"/>
                <a:ea typeface="+mn-ea"/>
                <a:cs typeface="+mn-cs"/>
              </a:rPr>
              <a:t>apache</a:t>
            </a:r>
            <a:r>
              <a:rPr lang="zh-CN" altLang="en-US" sz="2000" b="0" i="0" kern="1200" dirty="0">
                <a:solidFill>
                  <a:schemeClr val="tx1"/>
                </a:solidFill>
                <a:effectLst/>
                <a:latin typeface="Amazon Ember Regular" charset="0"/>
                <a:ea typeface="+mn-ea"/>
                <a:cs typeface="+mn-cs"/>
              </a:rPr>
              <a:t> </a:t>
            </a:r>
            <a:r>
              <a:rPr lang="en-US" altLang="zh-CN" sz="2000" b="0" i="0" kern="1200" dirty="0" err="1">
                <a:solidFill>
                  <a:schemeClr val="tx1"/>
                </a:solidFill>
                <a:effectLst/>
                <a:latin typeface="Amazon Ember Regular" charset="0"/>
                <a:ea typeface="+mn-ea"/>
                <a:cs typeface="+mn-cs"/>
              </a:rPr>
              <a:t>flink</a:t>
            </a:r>
            <a:r>
              <a:rPr lang="zh-CN" altLang="en-US" sz="2000" b="0" i="0" kern="1200" dirty="0">
                <a:solidFill>
                  <a:schemeClr val="tx1"/>
                </a:solidFill>
                <a:effectLst/>
                <a:latin typeface="Amazon Ember Regular" charset="0"/>
                <a:ea typeface="+mn-ea"/>
                <a:cs typeface="+mn-cs"/>
              </a:rPr>
              <a:t>。</a:t>
            </a:r>
            <a:r>
              <a:rPr lang="en-US" altLang="zh-CN" sz="2000" b="0" i="0" kern="1200" dirty="0">
                <a:solidFill>
                  <a:schemeClr val="tx1"/>
                </a:solidFill>
                <a:effectLst/>
                <a:latin typeface="Amazon Ember Regular" charset="0"/>
                <a:ea typeface="+mn-ea"/>
                <a:cs typeface="+mn-cs"/>
              </a:rPr>
              <a:t>Apache</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flunk</a:t>
            </a:r>
            <a:r>
              <a:rPr lang="zh-CN" altLang="en-US" sz="2000" b="0" i="0" kern="1200" dirty="0">
                <a:solidFill>
                  <a:schemeClr val="tx1"/>
                </a:solidFill>
                <a:effectLst/>
                <a:latin typeface="Amazon Ember Regular" charset="0"/>
                <a:ea typeface="+mn-ea"/>
                <a:cs typeface="+mn-cs"/>
              </a:rPr>
              <a:t>是近两年非常受欢迎的大数据实时处理框架。</a:t>
            </a:r>
            <a:endParaRPr lang="en-US" altLang="zh-CN" sz="2000" b="0" i="0" kern="1200" dirty="0">
              <a:solidFill>
                <a:schemeClr val="tx1"/>
              </a:solidFill>
              <a:effectLst/>
              <a:latin typeface="Amazon Ember Regular" charset="0"/>
              <a:ea typeface="+mn-ea"/>
              <a:cs typeface="+mn-cs"/>
            </a:endParaRPr>
          </a:p>
          <a:p>
            <a:r>
              <a:rPr lang="en-US" altLang="zh-CN" sz="2000" b="0" i="0" kern="1200" dirty="0">
                <a:solidFill>
                  <a:schemeClr val="tx1"/>
                </a:solidFill>
                <a:effectLst/>
                <a:latin typeface="Amazon Ember Regular" charset="0"/>
                <a:ea typeface="+mn-ea"/>
                <a:cs typeface="+mn-cs"/>
              </a:rPr>
              <a:t>2</a:t>
            </a:r>
            <a:r>
              <a:rPr lang="zh-CN" altLang="en-US" sz="2000" b="0" i="0" kern="1200" dirty="0">
                <a:solidFill>
                  <a:schemeClr val="tx1"/>
                </a:solidFill>
                <a:effectLst/>
                <a:latin typeface="Amazon Ember Regular" charset="0"/>
                <a:ea typeface="+mn-ea"/>
                <a:cs typeface="+mn-cs"/>
              </a:rPr>
              <a:t>、用户可以自己定义一个</a:t>
            </a:r>
            <a:r>
              <a:rPr lang="en-US" altLang="zh-CN" sz="2000" b="0" i="0" kern="1200" dirty="0">
                <a:solidFill>
                  <a:schemeClr val="tx1"/>
                </a:solidFill>
                <a:effectLst/>
                <a:latin typeface="Amazon Ember Regular" charset="0"/>
                <a:ea typeface="+mn-ea"/>
                <a:cs typeface="+mn-cs"/>
              </a:rPr>
              <a:t>jar</a:t>
            </a:r>
            <a:r>
              <a:rPr lang="zh-CN" altLang="en-US" sz="2000" b="0" i="0" kern="1200" dirty="0">
                <a:solidFill>
                  <a:schemeClr val="tx1"/>
                </a:solidFill>
                <a:effectLst/>
                <a:latin typeface="Amazon Ember Regular" charset="0"/>
                <a:ea typeface="+mn-ea"/>
                <a:cs typeface="+mn-cs"/>
              </a:rPr>
              <a:t>，并把这个数据上传到</a:t>
            </a:r>
            <a:r>
              <a:rPr lang="en-US" altLang="zh-CN" sz="2000" b="0" i="0" kern="1200" dirty="0">
                <a:solidFill>
                  <a:schemeClr val="tx1"/>
                </a:solidFill>
                <a:effectLst/>
                <a:latin typeface="Amazon Ember Regular" charset="0"/>
                <a:ea typeface="+mn-ea"/>
                <a:cs typeface="+mn-cs"/>
              </a:rPr>
              <a:t>analytics</a:t>
            </a:r>
            <a:r>
              <a:rPr lang="zh-CN" altLang="en-US" sz="2000" b="0" i="0" kern="1200" dirty="0">
                <a:solidFill>
                  <a:schemeClr val="tx1"/>
                </a:solidFill>
                <a:effectLst/>
                <a:latin typeface="Amazon Ember Regular" charset="0"/>
                <a:ea typeface="+mn-ea"/>
                <a:cs typeface="+mn-cs"/>
              </a:rPr>
              <a:t>里，</a:t>
            </a:r>
            <a:r>
              <a:rPr lang="en-US" altLang="zh-CN" sz="2000" b="0" i="0" kern="1200" dirty="0" err="1">
                <a:solidFill>
                  <a:schemeClr val="tx1"/>
                </a:solidFill>
                <a:effectLst/>
                <a:latin typeface="Amazon Ember Regular" charset="0"/>
                <a:ea typeface="+mn-ea"/>
                <a:cs typeface="+mn-cs"/>
              </a:rPr>
              <a:t>analystics</a:t>
            </a:r>
            <a:r>
              <a:rPr lang="zh-CN" altLang="en-US" sz="2000" b="0" i="0" kern="1200" dirty="0">
                <a:solidFill>
                  <a:schemeClr val="tx1"/>
                </a:solidFill>
                <a:effectLst/>
                <a:latin typeface="Amazon Ember Regular" charset="0"/>
                <a:ea typeface="+mn-ea"/>
                <a:cs typeface="+mn-cs"/>
              </a:rPr>
              <a:t>会分布式去运行这部分计算，并把最终结果输出。</a:t>
            </a:r>
            <a:endParaRPr lang="en-US" altLang="zh-CN" sz="2000" b="0" i="0" kern="1200" dirty="0">
              <a:solidFill>
                <a:schemeClr val="tx1"/>
              </a:solidFill>
              <a:effectLst/>
              <a:latin typeface="Amazon Ember Regular" charset="0"/>
              <a:ea typeface="+mn-ea"/>
              <a:cs typeface="+mn-cs"/>
            </a:endParaRPr>
          </a:p>
          <a:p>
            <a:r>
              <a:rPr lang="en-US" altLang="zh-CN" sz="2000" b="0" i="0" kern="1200" dirty="0">
                <a:solidFill>
                  <a:schemeClr val="tx1"/>
                </a:solidFill>
                <a:effectLst/>
                <a:latin typeface="Amazon Ember Regular" charset="0"/>
                <a:ea typeface="+mn-ea"/>
                <a:cs typeface="+mn-cs"/>
              </a:rPr>
              <a:t>3</a:t>
            </a:r>
            <a:r>
              <a:rPr lang="zh-CN" altLang="en-US" sz="2000" b="0" i="0" kern="1200" dirty="0">
                <a:solidFill>
                  <a:schemeClr val="tx1"/>
                </a:solidFill>
                <a:effectLst/>
                <a:latin typeface="Amazon Ember Regular" charset="0"/>
                <a:ea typeface="+mn-ea"/>
                <a:cs typeface="+mn-cs"/>
              </a:rPr>
              <a:t>、因为</a:t>
            </a:r>
            <a:r>
              <a:rPr lang="en-US" altLang="zh-CN" sz="2000" b="0" i="0" kern="1200" dirty="0">
                <a:solidFill>
                  <a:schemeClr val="tx1"/>
                </a:solidFill>
                <a:effectLst/>
                <a:latin typeface="Amazon Ember Regular" charset="0"/>
                <a:ea typeface="+mn-ea"/>
                <a:cs typeface="+mn-cs"/>
              </a:rPr>
              <a:t>analytics</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for</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java</a:t>
            </a:r>
            <a:r>
              <a:rPr lang="zh-CN" altLang="en-US" sz="2000" b="0" i="0" kern="1200" dirty="0">
                <a:solidFill>
                  <a:schemeClr val="tx1"/>
                </a:solidFill>
                <a:effectLst/>
                <a:latin typeface="Amazon Ember Regular" charset="0"/>
                <a:ea typeface="+mn-ea"/>
                <a:cs typeface="+mn-cs"/>
              </a:rPr>
              <a:t>是托管的</a:t>
            </a:r>
            <a:r>
              <a:rPr lang="en-US" altLang="zh-CN" sz="2000" b="0" i="0" kern="1200" dirty="0" err="1">
                <a:solidFill>
                  <a:schemeClr val="tx1"/>
                </a:solidFill>
                <a:effectLst/>
                <a:latin typeface="Amazon Ember Regular" charset="0"/>
                <a:ea typeface="+mn-ea"/>
                <a:cs typeface="+mn-cs"/>
              </a:rPr>
              <a:t>flink</a:t>
            </a:r>
            <a:r>
              <a:rPr lang="zh-CN" altLang="en-US" sz="2000" b="0" i="0" kern="1200" dirty="0">
                <a:solidFill>
                  <a:schemeClr val="tx1"/>
                </a:solidFill>
                <a:effectLst/>
                <a:latin typeface="Amazon Ember Regular" charset="0"/>
                <a:ea typeface="+mn-ea"/>
                <a:cs typeface="+mn-cs"/>
              </a:rPr>
              <a:t>，所以</a:t>
            </a:r>
            <a:r>
              <a:rPr lang="en-US" altLang="zh-CN" sz="2000" b="0" i="0" kern="1200" dirty="0">
                <a:solidFill>
                  <a:schemeClr val="tx1"/>
                </a:solidFill>
                <a:effectLst/>
                <a:latin typeface="Amazon Ember Regular" charset="0"/>
                <a:ea typeface="+mn-ea"/>
                <a:cs typeface="+mn-cs"/>
              </a:rPr>
              <a:t>kinesis</a:t>
            </a:r>
            <a:r>
              <a:rPr lang="zh-CN" altLang="en-US" sz="2000" b="0" i="0" kern="1200" dirty="0">
                <a:solidFill>
                  <a:schemeClr val="tx1"/>
                </a:solidFill>
                <a:effectLst/>
                <a:latin typeface="Amazon Ember Regular" charset="0"/>
                <a:ea typeface="+mn-ea"/>
                <a:cs typeface="+mn-cs"/>
              </a:rPr>
              <a:t> </a:t>
            </a:r>
            <a:r>
              <a:rPr lang="en-US" altLang="zh-CN" sz="2000" b="0" i="0" kern="1200" dirty="0">
                <a:solidFill>
                  <a:schemeClr val="tx1"/>
                </a:solidFill>
                <a:effectLst/>
                <a:latin typeface="Amazon Ember Regular" charset="0"/>
                <a:ea typeface="+mn-ea"/>
                <a:cs typeface="+mn-cs"/>
              </a:rPr>
              <a:t>analytics</a:t>
            </a:r>
            <a:r>
              <a:rPr lang="zh-CN" altLang="en-US" sz="2000" b="0" i="0" kern="1200" dirty="0">
                <a:solidFill>
                  <a:schemeClr val="tx1"/>
                </a:solidFill>
                <a:effectLst/>
                <a:latin typeface="Amazon Ember Regular" charset="0"/>
                <a:ea typeface="+mn-ea"/>
                <a:cs typeface="+mn-cs"/>
              </a:rPr>
              <a:t>在零运维的基础上改，还继承了所有</a:t>
            </a:r>
            <a:r>
              <a:rPr lang="en-US" altLang="zh-CN" sz="2000" b="0" i="0" kern="1200" dirty="0" err="1">
                <a:solidFill>
                  <a:schemeClr val="tx1"/>
                </a:solidFill>
                <a:effectLst/>
                <a:latin typeface="Amazon Ember Regular" charset="0"/>
                <a:ea typeface="+mn-ea"/>
                <a:cs typeface="+mn-cs"/>
              </a:rPr>
              <a:t>flink</a:t>
            </a:r>
            <a:r>
              <a:rPr lang="zh-CN" altLang="en-US" sz="2000" b="0" i="0" kern="1200" dirty="0">
                <a:solidFill>
                  <a:schemeClr val="tx1"/>
                </a:solidFill>
                <a:effectLst/>
                <a:latin typeface="Amazon Ember Regular" charset="0"/>
                <a:ea typeface="+mn-ea"/>
                <a:cs typeface="+mn-cs"/>
              </a:rPr>
              <a:t>的特性和优势</a:t>
            </a:r>
            <a:endParaRPr lang="en-US" altLang="zh-CN" dirty="0"/>
          </a:p>
          <a:p>
            <a:endParaRPr lang="en-US" dirty="0"/>
          </a:p>
        </p:txBody>
      </p:sp>
      <p:sp>
        <p:nvSpPr>
          <p:cNvPr id="4" name="Header Placeholder 3"/>
          <p:cNvSpPr>
            <a:spLocks noGrp="1"/>
          </p:cNvSpPr>
          <p:nvPr>
            <p:ph type="hdr" sz="quarter" idx="10"/>
          </p:nvPr>
        </p:nvSpPr>
        <p:spPr/>
        <p:txBody>
          <a:bodyPr/>
          <a:lstStyle/>
          <a:p>
            <a:r>
              <a:rPr lang="zh-CN">
                <a:latin typeface="宋体" panose="02010600030101010101" pitchFamily="2" charset="-122"/>
                <a:ea typeface="宋体" panose="02010600030101010101" pitchFamily="2" charset="-122"/>
                <a:cs typeface="宋体" panose="02010600030101010101" pitchFamily="2" charset="-122"/>
              </a:rPr>
              <a:t>AWS SKO Event 2019</a:t>
            </a:r>
          </a:p>
        </p:txBody>
      </p:sp>
      <p:sp>
        <p:nvSpPr>
          <p:cNvPr id="5" name="Footer Placeholder 4"/>
          <p:cNvSpPr>
            <a:spLocks noGrp="1"/>
          </p:cNvSpPr>
          <p:nvPr>
            <p:ph type="ftr" sz="quarter" idx="11"/>
          </p:nvPr>
        </p:nvSpPr>
        <p:spPr/>
        <p:txBody>
          <a:bodyPr/>
          <a:lstStyle/>
          <a:p>
            <a:r>
              <a:rPr lang="zh-CN" altLang="x-none" sz="700" dirty="0">
                <a:solidFill>
                  <a:srgbClr val="282828"/>
                </a:solidFill>
                <a:latin typeface="宋体" panose="02010600030101010101" pitchFamily="2" charset="-122"/>
                <a:ea typeface="宋体" panose="02010600030101010101" pitchFamily="2" charset="-122"/>
                <a:cs typeface="宋体" panose="02010600030101010101" pitchFamily="2" charset="-122"/>
              </a:rPr>
              <a:t>© 2018, Amazon Web Services, Inc. or its Affiliates.All rights reserved.</a:t>
            </a:r>
          </a:p>
        </p:txBody>
      </p:sp>
      <p:sp>
        <p:nvSpPr>
          <p:cNvPr id="6" name="Date Placeholder 5"/>
          <p:cNvSpPr>
            <a:spLocks noGrp="1"/>
          </p:cNvSpPr>
          <p:nvPr>
            <p:ph type="dt" idx="12"/>
          </p:nvPr>
        </p:nvSpPr>
        <p:spPr/>
        <p:txBody>
          <a:bodyPr/>
          <a:lstStyle/>
          <a:p>
            <a:fld id="{E4738081-ED31-43D5-BFC3-EF4925DA9A61}" type="datetime8">
              <a:rPr lang="en-US" smtClean="0"/>
              <a:t>5/16/2021 10:27 AM</a:t>
            </a:fld>
            <a:endParaRPr lang="zh-CN" dirty="0"/>
          </a:p>
        </p:txBody>
      </p:sp>
      <p:sp>
        <p:nvSpPr>
          <p:cNvPr id="7" name="Slide Number Placeholder 6"/>
          <p:cNvSpPr>
            <a:spLocks noGrp="1"/>
          </p:cNvSpPr>
          <p:nvPr>
            <p:ph type="sldNum" sz="quarter" idx="13"/>
          </p:nvPr>
        </p:nvSpPr>
        <p:spPr/>
        <p:txBody>
          <a:bodyPr/>
          <a:lstStyle/>
          <a:p>
            <a:fld id="{B4008EB6-D09E-4580-8CD6-DDB14511944F}" type="slidenum">
              <a:rPr lang="en-US" smtClean="0"/>
              <a:t>11</a:t>
            </a:fld>
            <a:endParaRPr lang="zh-CN" dirty="0"/>
          </a:p>
        </p:txBody>
      </p:sp>
    </p:spTree>
    <p:extLst>
      <p:ext uri="{BB962C8B-B14F-4D97-AF65-F5344CB8AC3E}">
        <p14:creationId xmlns:p14="http://schemas.microsoft.com/office/powerpoint/2010/main" val="1894720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端到端的数据采集和存储的一个最佳实践：</a:t>
            </a:r>
            <a:endParaRPr lang="en-US" altLang="zh-CN" dirty="0" smtClean="0"/>
          </a:p>
          <a:p>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可以用来做流式数据的收集和存储，而</a:t>
            </a:r>
            <a:r>
              <a:rPr lang="en-US" altLang="zh-CN" sz="1200" b="0" i="0" kern="1200" dirty="0" smtClean="0">
                <a:solidFill>
                  <a:schemeClr val="tx1"/>
                </a:solidFill>
                <a:effectLst/>
                <a:latin typeface="Amazon Ember Regular" charset="0"/>
                <a:ea typeface="+mn-ea"/>
                <a:cs typeface="+mn-cs"/>
              </a:rPr>
              <a:t>firehose</a:t>
            </a:r>
            <a:r>
              <a:rPr lang="zh-CN" altLang="en-US" sz="1200" b="0" i="0" kern="1200" dirty="0" smtClean="0">
                <a:solidFill>
                  <a:schemeClr val="tx1"/>
                </a:solidFill>
                <a:effectLst/>
                <a:latin typeface="Amazon Ember Regular" charset="0"/>
                <a:ea typeface="+mn-ea"/>
                <a:cs typeface="+mn-cs"/>
              </a:rPr>
              <a:t>主要是实时的收集数据，经过一些预处理或者格式转换，把他们存储在相应的地方，比如</a:t>
            </a:r>
            <a:r>
              <a:rPr lang="en-US" altLang="zh-CN" sz="1200" b="0" i="0" kern="1200" dirty="0" smtClean="0">
                <a:solidFill>
                  <a:schemeClr val="tx1"/>
                </a:solidFill>
                <a:effectLst/>
                <a:latin typeface="Amazon Ember Regular" charset="0"/>
                <a:ea typeface="+mn-ea"/>
                <a:cs typeface="+mn-cs"/>
              </a:rPr>
              <a:t>s3，es</a:t>
            </a:r>
            <a:r>
              <a:rPr lang="zh-CN" altLang="en-US" sz="1200" b="0" i="0" kern="1200" dirty="0" smtClean="0">
                <a:solidFill>
                  <a:schemeClr val="tx1"/>
                </a:solidFill>
                <a:effectLst/>
                <a:latin typeface="Amazon Ember Regular" charset="0"/>
                <a:ea typeface="+mn-ea"/>
                <a:cs typeface="+mn-cs"/>
              </a:rPr>
              <a:t>等。</a:t>
            </a:r>
          </a:p>
          <a:p>
            <a:r>
              <a:rPr lang="zh-CN" altLang="en-US" sz="1200" b="0" i="0" kern="1200" dirty="0" smtClean="0">
                <a:solidFill>
                  <a:schemeClr val="tx1"/>
                </a:solidFill>
                <a:effectLst/>
                <a:latin typeface="Amazon Ember Regular" charset="0"/>
                <a:ea typeface="+mn-ea"/>
                <a:cs typeface="+mn-cs"/>
              </a:rPr>
              <a:t>而且，</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的服务实际上是可以组合来实现</a:t>
            </a:r>
            <a:r>
              <a:rPr lang="en-US" altLang="zh-CN" sz="1200" b="0" i="0" kern="1200" dirty="0" smtClean="0">
                <a:solidFill>
                  <a:schemeClr val="tx1"/>
                </a:solidFill>
                <a:effectLst/>
                <a:latin typeface="Amazon Ember Regular" charset="0"/>
                <a:ea typeface="+mn-ea"/>
                <a:cs typeface="+mn-cs"/>
              </a:rPr>
              <a:t>Lambda</a:t>
            </a:r>
            <a:r>
              <a:rPr lang="zh-CN" altLang="en-US" sz="1200" b="0" i="0" kern="1200" dirty="0" smtClean="0">
                <a:solidFill>
                  <a:schemeClr val="tx1"/>
                </a:solidFill>
                <a:effectLst/>
                <a:latin typeface="Amazon Ember Regular" charset="0"/>
                <a:ea typeface="+mn-ea"/>
                <a:cs typeface="+mn-cs"/>
              </a:rPr>
              <a:t>架构的。我们经常见到的一种使用方式是把</a:t>
            </a:r>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中的数据通过</a:t>
            </a:r>
            <a:r>
              <a:rPr lang="en-US" altLang="zh-CN" sz="1200" b="0" i="0" kern="1200" dirty="0" smtClean="0">
                <a:solidFill>
                  <a:schemeClr val="tx1"/>
                </a:solidFill>
                <a:effectLst/>
                <a:latin typeface="Amazon Ember Regular" charset="0"/>
                <a:ea typeface="+mn-ea"/>
                <a:cs typeface="+mn-cs"/>
              </a:rPr>
              <a:t>Spark API</a:t>
            </a:r>
            <a:r>
              <a:rPr lang="zh-CN" altLang="en-US" sz="1200" b="0" i="0" kern="1200" dirty="0" smtClean="0">
                <a:solidFill>
                  <a:schemeClr val="tx1"/>
                </a:solidFill>
                <a:effectLst/>
                <a:latin typeface="Amazon Ember Regular" charset="0"/>
                <a:ea typeface="+mn-ea"/>
                <a:cs typeface="+mn-cs"/>
              </a:rPr>
              <a:t>在</a:t>
            </a:r>
            <a:r>
              <a:rPr lang="en-US" altLang="zh-CN" sz="1200" b="0" i="0" kern="1200" dirty="0" smtClean="0">
                <a:solidFill>
                  <a:schemeClr val="tx1"/>
                </a:solidFill>
                <a:effectLst/>
                <a:latin typeface="Amazon Ember Regular" charset="0"/>
                <a:ea typeface="+mn-ea"/>
                <a:cs typeface="+mn-cs"/>
              </a:rPr>
              <a:t>Analyze</a:t>
            </a:r>
            <a:r>
              <a:rPr lang="zh-CN" altLang="en-US" sz="1200" b="0" i="0" kern="1200" dirty="0" smtClean="0">
                <a:solidFill>
                  <a:schemeClr val="tx1"/>
                </a:solidFill>
                <a:effectLst/>
                <a:latin typeface="Amazon Ember Regular" charset="0"/>
                <a:ea typeface="+mn-ea"/>
                <a:cs typeface="+mn-cs"/>
              </a:rPr>
              <a:t>中读写</a:t>
            </a:r>
            <a:r>
              <a:rPr lang="en-US" altLang="zh-CN" sz="1200" b="0" i="0" kern="1200" dirty="0" smtClean="0">
                <a:solidFill>
                  <a:schemeClr val="tx1"/>
                </a:solidFill>
                <a:effectLst/>
                <a:latin typeface="Amazon Ember Regular" charset="0"/>
                <a:ea typeface="+mn-ea"/>
                <a:cs typeface="+mn-cs"/>
              </a:rPr>
              <a:t>S3</a:t>
            </a:r>
            <a:r>
              <a:rPr lang="zh-CN" altLang="en-US" sz="1200" b="0" i="0" kern="1200" dirty="0" smtClean="0">
                <a:solidFill>
                  <a:schemeClr val="tx1"/>
                </a:solidFill>
                <a:effectLst/>
                <a:latin typeface="Amazon Ember Regular" charset="0"/>
                <a:ea typeface="+mn-ea"/>
                <a:cs typeface="+mn-cs"/>
              </a:rPr>
              <a:t>上的</a:t>
            </a:r>
            <a:r>
              <a:rPr lang="en-US" altLang="zh-CN" sz="1200" b="0" i="0" kern="1200" dirty="0" err="1" smtClean="0">
                <a:solidFill>
                  <a:schemeClr val="tx1"/>
                </a:solidFill>
                <a:effectLst/>
                <a:latin typeface="Amazon Ember Regular" charset="0"/>
                <a:ea typeface="+mn-ea"/>
                <a:cs typeface="+mn-cs"/>
              </a:rPr>
              <a:t>Hudi</a:t>
            </a:r>
            <a:r>
              <a:rPr lang="en-US" altLang="zh-CN"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因为</a:t>
            </a:r>
            <a:r>
              <a:rPr lang="en-US" altLang="zh-CN" sz="1200" b="0" i="0" kern="1200" dirty="0" err="1" smtClean="0">
                <a:solidFill>
                  <a:schemeClr val="tx1"/>
                </a:solidFill>
                <a:effectLst/>
                <a:latin typeface="Amazon Ember Regular" charset="0"/>
                <a:ea typeface="+mn-ea"/>
                <a:cs typeface="+mn-cs"/>
              </a:rPr>
              <a:t>hudi</a:t>
            </a:r>
            <a:r>
              <a:rPr lang="zh-CN" altLang="en-US" sz="1200" b="0" i="0" kern="1200" dirty="0" smtClean="0">
                <a:solidFill>
                  <a:schemeClr val="tx1"/>
                </a:solidFill>
                <a:effectLst/>
                <a:latin typeface="Amazon Ember Regular" charset="0"/>
                <a:ea typeface="+mn-ea"/>
                <a:cs typeface="+mn-cs"/>
              </a:rPr>
              <a:t>格式的表是支持</a:t>
            </a:r>
            <a:r>
              <a:rPr lang="en-US" altLang="zh-CN" sz="1200" b="0" i="0" kern="1200" dirty="0" err="1" smtClean="0">
                <a:solidFill>
                  <a:schemeClr val="tx1"/>
                </a:solidFill>
                <a:effectLst/>
                <a:latin typeface="Amazon Ember Regular" charset="0"/>
                <a:ea typeface="+mn-ea"/>
                <a:cs typeface="+mn-cs"/>
              </a:rPr>
              <a:t>upsert</a:t>
            </a:r>
            <a:r>
              <a:rPr lang="zh-CN" altLang="en-US" sz="1200" b="0" i="0" kern="1200" dirty="0" smtClean="0">
                <a:solidFill>
                  <a:schemeClr val="tx1"/>
                </a:solidFill>
                <a:effectLst/>
                <a:latin typeface="Amazon Ember Regular" charset="0"/>
                <a:ea typeface="+mn-ea"/>
                <a:cs typeface="+mn-cs"/>
              </a:rPr>
              <a:t>的，这样就实现了增量数据和</a:t>
            </a:r>
            <a:r>
              <a:rPr lang="en-US" altLang="zh-CN" sz="1200" b="0" i="0" kern="1200" dirty="0" smtClean="0">
                <a:solidFill>
                  <a:schemeClr val="tx1"/>
                </a:solidFill>
                <a:effectLst/>
                <a:latin typeface="Amazon Ember Regular" charset="0"/>
                <a:ea typeface="+mn-ea"/>
                <a:cs typeface="+mn-cs"/>
              </a:rPr>
              <a:t>T+1</a:t>
            </a:r>
            <a:r>
              <a:rPr lang="zh-CN" altLang="en-US" sz="1200" b="0" i="0" kern="1200" dirty="0" smtClean="0">
                <a:solidFill>
                  <a:schemeClr val="tx1"/>
                </a:solidFill>
                <a:effectLst/>
                <a:latin typeface="Amazon Ember Regular" charset="0"/>
                <a:ea typeface="+mn-ea"/>
                <a:cs typeface="+mn-cs"/>
              </a:rPr>
              <a:t>历史数据的</a:t>
            </a:r>
            <a:r>
              <a:rPr lang="en-US" altLang="zh-CN" sz="1200" b="0" i="0" kern="1200" dirty="0" smtClean="0">
                <a:solidFill>
                  <a:schemeClr val="tx1"/>
                </a:solidFill>
                <a:effectLst/>
                <a:latin typeface="Amazon Ember Regular" charset="0"/>
                <a:ea typeface="+mn-ea"/>
                <a:cs typeface="+mn-cs"/>
              </a:rPr>
              <a:t>merge</a:t>
            </a:r>
            <a:r>
              <a:rPr lang="zh-CN" altLang="en-US" sz="1200" b="0" i="0" kern="1200" dirty="0" smtClean="0">
                <a:solidFill>
                  <a:schemeClr val="tx1"/>
                </a:solidFill>
                <a:effectLst/>
                <a:latin typeface="Amazon Ember Regular" charset="0"/>
                <a:ea typeface="+mn-ea"/>
                <a:cs typeface="+mn-cs"/>
              </a:rPr>
              <a:t>查询。</a:t>
            </a:r>
          </a:p>
          <a:p>
            <a:endParaRPr lang="zh-CN" altLang="en-US" sz="1200" b="0" i="0" kern="1200" dirty="0" smtClean="0">
              <a:solidFill>
                <a:schemeClr val="tx1"/>
              </a:solidFill>
              <a:effectLst/>
              <a:latin typeface="Amazon Ember Regular"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12</a:t>
            </a:fld>
            <a:endParaRPr lang="en-US" dirty="0"/>
          </a:p>
        </p:txBody>
      </p:sp>
    </p:spTree>
    <p:extLst>
      <p:ext uri="{BB962C8B-B14F-4D97-AF65-F5344CB8AC3E}">
        <p14:creationId xmlns:p14="http://schemas.microsoft.com/office/powerpoint/2010/main" val="2544007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数据湖的存储， </a:t>
            </a:r>
            <a:r>
              <a:rPr lang="en-US" altLang="zh-CN" dirty="0" smtClean="0"/>
              <a:t>amazons3</a:t>
            </a:r>
            <a:r>
              <a:rPr lang="zh-CN" altLang="en-US" dirty="0" smtClean="0"/>
              <a:t>做为整个</a:t>
            </a:r>
            <a:r>
              <a:rPr lang="en-US" altLang="zh-CN" dirty="0" smtClean="0"/>
              <a:t>Raw</a:t>
            </a:r>
            <a:r>
              <a:rPr lang="zh-CN" altLang="en-US" dirty="0" smtClean="0"/>
              <a:t>和</a:t>
            </a:r>
            <a:r>
              <a:rPr lang="en-US" altLang="zh-CN" dirty="0" smtClean="0"/>
              <a:t>Curated Data</a:t>
            </a:r>
            <a:r>
              <a:rPr lang="zh-CN" altLang="en-US" dirty="0" smtClean="0"/>
              <a:t>的统一存储服务，</a:t>
            </a:r>
            <a:endParaRPr lang="en-US" altLang="zh-CN" dirty="0" smtClean="0"/>
          </a:p>
          <a:p>
            <a:r>
              <a:rPr lang="en-US" altLang="zh-CN" dirty="0" smtClean="0"/>
              <a:t>S3</a:t>
            </a:r>
            <a:r>
              <a:rPr lang="zh-CN" altLang="en-US" dirty="0" smtClean="0"/>
              <a:t>的优势在于</a:t>
            </a:r>
            <a:r>
              <a:rPr lang="en-US" altLang="zh-CN" dirty="0" smtClean="0"/>
              <a:t>11</a:t>
            </a:r>
            <a:r>
              <a:rPr lang="zh-CN" altLang="en-US" dirty="0" smtClean="0"/>
              <a:t>个</a:t>
            </a:r>
            <a:r>
              <a:rPr lang="en-US" altLang="zh-CN" dirty="0" smtClean="0"/>
              <a:t>9</a:t>
            </a:r>
            <a:r>
              <a:rPr lang="zh-CN" altLang="en-US" dirty="0" smtClean="0"/>
              <a:t>的高可用性，自带跨区域的同步复制，这样数据湖不用考虑同城双活或者异地灾备</a:t>
            </a:r>
            <a:endParaRPr lang="en-US" altLang="zh-CN" dirty="0" smtClean="0"/>
          </a:p>
          <a:p>
            <a:r>
              <a:rPr lang="zh-CN" altLang="en-US" dirty="0" smtClean="0"/>
              <a:t>安全性</a:t>
            </a:r>
            <a:r>
              <a:rPr lang="en-US" altLang="zh-CN" dirty="0" smtClean="0"/>
              <a:t>:</a:t>
            </a:r>
            <a:r>
              <a:rPr lang="zh-CN" altLang="en-US" dirty="0" smtClean="0"/>
              <a:t>是唯一一个存储服务，它允许客户使用</a:t>
            </a:r>
            <a:r>
              <a:rPr lang="en-US" altLang="zh-CN" dirty="0" smtClean="0"/>
              <a:t>AWS </a:t>
            </a:r>
            <a:r>
              <a:rPr lang="en-US" altLang="zh-CN" dirty="0" err="1" smtClean="0"/>
              <a:t>CloudTrail</a:t>
            </a:r>
            <a:r>
              <a:rPr lang="zh-CN" altLang="en-US" dirty="0" smtClean="0"/>
              <a:t>查看对每个数据事件的每个</a:t>
            </a:r>
            <a:r>
              <a:rPr lang="en-US" altLang="zh-CN" dirty="0" smtClean="0"/>
              <a:t>API</a:t>
            </a:r>
            <a:r>
              <a:rPr lang="zh-CN" altLang="en-US" dirty="0" smtClean="0"/>
              <a:t>访问机器学习 使用</a:t>
            </a:r>
            <a:r>
              <a:rPr lang="en-US" altLang="zh-CN" dirty="0" smtClean="0"/>
              <a:t>Amazon Macie</a:t>
            </a:r>
            <a:r>
              <a:rPr lang="zh-CN" altLang="en-US" dirty="0" smtClean="0"/>
              <a:t>提醒客户其数据的任何异常移动或活动，支持</a:t>
            </a:r>
            <a:r>
              <a:rPr lang="en-US" altLang="zh-CN" dirty="0" smtClean="0"/>
              <a:t>KMS</a:t>
            </a:r>
            <a:r>
              <a:rPr lang="zh-CN" altLang="en-US" dirty="0" smtClean="0"/>
              <a:t>静态加密和在跨区域复制时对传输中的数据进行加密，允许公司报告对象级别的加密状态以满足法规遵从性需要，并在对象级别进行细粒度访问控制，客户还可以使用</a:t>
            </a:r>
            <a:r>
              <a:rPr lang="en-US" altLang="zh-CN" dirty="0" smtClean="0"/>
              <a:t>Amazon</a:t>
            </a:r>
            <a:r>
              <a:rPr lang="zh-CN" altLang="en-US" dirty="0" smtClean="0"/>
              <a:t>专有网络在虚拟网络中启动</a:t>
            </a:r>
            <a:r>
              <a:rPr lang="en-US" altLang="zh-CN" dirty="0" smtClean="0"/>
              <a:t>AWS</a:t>
            </a:r>
            <a:r>
              <a:rPr lang="zh-CN" altLang="en-US" dirty="0" smtClean="0"/>
              <a:t>服务，并能够通过 </a:t>
            </a:r>
            <a:r>
              <a:rPr lang="en-US" altLang="zh-CN" dirty="0" smtClean="0"/>
              <a:t>AWS</a:t>
            </a:r>
            <a:r>
              <a:rPr lang="zh-CN" altLang="en-US" dirty="0" smtClean="0"/>
              <a:t> </a:t>
            </a:r>
            <a:r>
              <a:rPr lang="en-US" altLang="zh-CN" dirty="0" smtClean="0"/>
              <a:t>IAM</a:t>
            </a:r>
            <a:r>
              <a:rPr lang="zh-CN" altLang="en-US" dirty="0" smtClean="0"/>
              <a:t>，以及</a:t>
            </a:r>
            <a:r>
              <a:rPr lang="en-US" altLang="zh-CN" dirty="0" smtClean="0"/>
              <a:t>Kerberos</a:t>
            </a:r>
            <a:r>
              <a:rPr lang="zh-CN" altLang="en-US" dirty="0" smtClean="0"/>
              <a:t>身份验证。</a:t>
            </a:r>
            <a:r>
              <a:rPr lang="en-US" dirty="0" smtClean="0"/>
              <a:t> </a:t>
            </a:r>
          </a:p>
          <a:p>
            <a:r>
              <a:rPr lang="zh-CN" altLang="en-US" dirty="0" smtClean="0"/>
              <a:t>成本层面：不经常使用的数据可以转移到</a:t>
            </a:r>
            <a:r>
              <a:rPr lang="en-US" altLang="zh-CN" dirty="0" smtClean="0"/>
              <a:t>S3</a:t>
            </a:r>
            <a:r>
              <a:rPr lang="zh-CN" altLang="en-US" dirty="0" smtClean="0"/>
              <a:t>，后者以非常低的成本提供长期备份和存档。</a:t>
            </a:r>
            <a:r>
              <a:rPr lang="en-US" altLang="zh-CN" dirty="0" smtClean="0"/>
              <a:t>amazons3</a:t>
            </a:r>
            <a:r>
              <a:rPr lang="zh-CN" altLang="en-US" dirty="0" smtClean="0"/>
              <a:t>管理功能可以分析对象访问模式，以便按需或使用生命周期策略自动地将不经常使用的数据移动到</a:t>
            </a:r>
            <a:r>
              <a:rPr lang="en-US" altLang="zh-CN" dirty="0" smtClean="0"/>
              <a:t>Glacier</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14</a:t>
            </a:fld>
            <a:endParaRPr lang="en-US" dirty="0"/>
          </a:p>
        </p:txBody>
      </p:sp>
    </p:spTree>
    <p:extLst>
      <p:ext uri="{BB962C8B-B14F-4D97-AF65-F5344CB8AC3E}">
        <p14:creationId xmlns:p14="http://schemas.microsoft.com/office/powerpoint/2010/main" val="41309038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对于一些以及有</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集群的客户而言，为了降低他们的迁移成本，</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AWS</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也提供了</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MSK</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托管</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服务</a:t>
            </a:r>
            <a:endParaRPr lang="en-US" altLang="zh-CN" b="1" dirty="0" smtClean="0">
              <a:latin typeface="Amazon Ember" panose="020B0603020204020204" pitchFamily="34" charset="0"/>
              <a:ea typeface="Amazon Ember" panose="020B0603020204020204" pitchFamily="34" charset="0"/>
              <a:cs typeface="Amazon Ember" panose="020B0603020204020204" pitchFamily="34" charset="0"/>
            </a:endParaRPr>
          </a:p>
          <a:p>
            <a:pPr defTabSz="465887">
              <a:defRPr/>
            </a:pPr>
            <a:endParaRPr lang="en-US" altLang="zh-CN" b="1" dirty="0" smtClean="0">
              <a:latin typeface="Amazon Ember" panose="020B0603020204020204" pitchFamily="34" charset="0"/>
              <a:ea typeface="Amazon Ember" panose="020B0603020204020204" pitchFamily="34" charset="0"/>
              <a:cs typeface="Amazon Ember" panose="020B0603020204020204" pitchFamily="34" charset="0"/>
            </a:endParaRPr>
          </a:p>
          <a:p>
            <a:pPr defTabSz="465887">
              <a:defRPr/>
            </a:pP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传统</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的挑战：</a:t>
            </a:r>
            <a:endParaRPr lang="en-US" altLang="zh-CN" b="1" dirty="0" smtClean="0">
              <a:latin typeface="Amazon Ember" panose="020B0603020204020204" pitchFamily="34" charset="0"/>
              <a:ea typeface="Amazon Ember" panose="020B0603020204020204" pitchFamily="34" charset="0"/>
              <a:cs typeface="Amazon Ember" panose="020B0603020204020204" pitchFamily="34" charset="0"/>
            </a:endParaRPr>
          </a:p>
          <a:p>
            <a:r>
              <a:rPr lang="zh-CN" altLang="en-US" sz="1200" b="0" i="0" kern="1200" dirty="0" smtClean="0">
                <a:solidFill>
                  <a:schemeClr val="tx1"/>
                </a:solidFill>
                <a:effectLst/>
                <a:latin typeface="Amazon Ember Regular" charset="0"/>
                <a:ea typeface="+mn-ea"/>
                <a:cs typeface="+mn-cs"/>
              </a:rPr>
              <a:t>这款消息系统一度成为大规模消息系统的唯一选择</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如今世界发生了巨变，每天的消息增量高达数十亿，支持平台也需要相应扩展，以满足持续增长的需要。因此，消息系统需要在不影响客户的情况下持续地无缝扩展。</a:t>
            </a:r>
            <a:r>
              <a:rPr lang="en-US" altLang="zh-CN" sz="1200" b="0" i="0" kern="1200" dirty="0" smtClean="0">
                <a:solidFill>
                  <a:schemeClr val="tx1"/>
                </a:solidFill>
                <a:effectLst/>
                <a:latin typeface="Amazon Ember Regular" charset="0"/>
                <a:ea typeface="+mn-ea"/>
                <a:cs typeface="+mn-cs"/>
              </a:rPr>
              <a:t>Kafka </a:t>
            </a:r>
            <a:r>
              <a:rPr lang="zh-CN" altLang="en-US" sz="1200" b="0" i="0" kern="1200" dirty="0" smtClean="0">
                <a:solidFill>
                  <a:schemeClr val="tx1"/>
                </a:solidFill>
                <a:effectLst/>
                <a:latin typeface="Amazon Ember Regular" charset="0"/>
                <a:ea typeface="+mn-ea"/>
                <a:cs typeface="+mn-cs"/>
              </a:rPr>
              <a:t>在扩展方面存在诸多问题，系统也难以管理</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很难实现高可用性  </a:t>
            </a: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无操作台、无监控控制台</a:t>
            </a: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lumMod val="95000"/>
                  </a:schemeClr>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很难实现高可用性  </a:t>
            </a:r>
          </a:p>
          <a:p>
            <a:pPr defTabSz="465887">
              <a:defRPr/>
            </a:pPr>
            <a:endParaRPr lang="en-US" b="1" dirty="0" smtClean="0">
              <a:latin typeface="Amazon Ember" panose="020B0603020204020204" pitchFamily="34" charset="0"/>
              <a:ea typeface="Amazon Ember" panose="020B0603020204020204" pitchFamily="34" charset="0"/>
              <a:cs typeface="Amazon Ember" panose="020B0603020204020204" pitchFamily="34" charset="0"/>
            </a:endParaRPr>
          </a:p>
          <a:p>
            <a:pPr defTabSz="465887">
              <a:defRPr/>
            </a:pP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迁移并在 亚马逊云 上运行您现有的 </a:t>
            </a:r>
            <a:r>
              <a:rPr lang="en-US" altLang="zh-CN" b="1" dirty="0" smtClean="0">
                <a:latin typeface="Amazon Ember" panose="020B0603020204020204" pitchFamily="34" charset="0"/>
                <a:ea typeface="Amazon Ember" panose="020B0603020204020204" pitchFamily="34" charset="0"/>
                <a:cs typeface="Amazon Ember" panose="020B0603020204020204" pitchFamily="34" charset="0"/>
              </a:rPr>
              <a:t>Kafka </a:t>
            </a:r>
            <a:r>
              <a:rPr lang="zh-CN" altLang="en-US" b="1" dirty="0" smtClean="0">
                <a:latin typeface="Amazon Ember" panose="020B0603020204020204" pitchFamily="34" charset="0"/>
                <a:ea typeface="Amazon Ember" panose="020B0603020204020204" pitchFamily="34" charset="0"/>
                <a:cs typeface="Amazon Ember" panose="020B0603020204020204" pitchFamily="34" charset="0"/>
              </a:rPr>
              <a:t>应用，而无需修改代码</a:t>
            </a: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管理</a:t>
            </a:r>
            <a:r>
              <a:rPr lang="en-US" altLang="zh-CN"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Kafka </a:t>
            </a: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集群的供应、配置和维护</a:t>
            </a:r>
            <a:endParaRPr lang="zh-CN" altLang="en-US" sz="1100" dirty="0" smtClean="0">
              <a:solidFill>
                <a:schemeClr val="bg1"/>
              </a:solidFill>
              <a:latin typeface="微软雅黑" panose="020B0503020204020204" pitchFamily="34" charset="-122"/>
              <a:ea typeface="微软雅黑" panose="020B0503020204020204" pitchFamily="34" charset="-122"/>
              <a:sym typeface="Amazon Ember" panose="020B0603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r>
              <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rPr>
              <a:t>在 亚马逊云 区域内进行多 </a:t>
            </a:r>
            <a:r>
              <a:rPr lang="en-US" altLang="zh-CN" sz="1100" dirty="0" smtClean="0">
                <a:solidFill>
                  <a:schemeClr val="bg1"/>
                </a:solidFill>
                <a:latin typeface="Amazon Ember Regular"/>
                <a:ea typeface="Amazon Ember Cd RC" panose="020B0606020204020204" pitchFamily="34" charset="0"/>
                <a:cs typeface="Amazon Ember Cd RC" panose="020B0606020204020204" pitchFamily="34" charset="0"/>
              </a:rPr>
              <a:t>AZ </a:t>
            </a:r>
            <a:r>
              <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rPr>
              <a:t>复制</a:t>
            </a:r>
            <a:r>
              <a:rPr lang="en-US" altLang="zh-CN" sz="1100" dirty="0" smtClean="0">
                <a:solidFill>
                  <a:schemeClr val="bg1"/>
                </a:solidFill>
                <a:latin typeface="Amazon Ember Regular"/>
                <a:ea typeface="Amazon Ember Cd RC" panose="020B0606020204020204" pitchFamily="34" charset="0"/>
                <a:cs typeface="Amazon Ember Cd RC" panose="020B0606020204020204" pitchFamily="34" charset="0"/>
              </a:rPr>
              <a:t>,</a:t>
            </a:r>
            <a:r>
              <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rPr>
              <a:t>系统监控</a:t>
            </a:r>
            <a:endParaRPr lang="en-US" altLang="zh-CN" sz="1100" dirty="0" smtClean="0">
              <a:solidFill>
                <a:schemeClr val="bg1"/>
              </a:solidFill>
              <a:latin typeface="Amazon Ember Regular"/>
              <a:ea typeface="Amazon Ember Cd RC" panose="020B0606020204020204" pitchFamily="34" charset="0"/>
              <a:cs typeface="Amazon Ember Cd RC" panose="020B0606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为您的</a:t>
            </a:r>
            <a:r>
              <a:rPr lang="en-US" altLang="zh-CN"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Kafka </a:t>
            </a:r>
            <a:r>
              <a:rPr lang="zh-CN" altLang="en-US" sz="11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集群提供多级安全保障</a:t>
            </a:r>
            <a:endParaRPr lang="zh-CN" altLang="en-US" sz="1100" b="1" dirty="0" smtClean="0">
              <a:solidFill>
                <a:schemeClr val="bg1"/>
              </a:solidFill>
              <a:latin typeface="微软雅黑" panose="020B0503020204020204" pitchFamily="34" charset="-122"/>
              <a:ea typeface="微软雅黑" panose="020B0503020204020204" pitchFamily="34" charset="-122"/>
              <a:sym typeface="Amazon Ember" panose="020B0603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endParaRPr lang="zh-CN" altLang="en-US" sz="1100" dirty="0" smtClean="0">
              <a:solidFill>
                <a:schemeClr val="bg1"/>
              </a:solidFill>
              <a:latin typeface="Amazon Ember Regular"/>
              <a:ea typeface="Amazon Ember Cd RC" panose="020B0606020204020204" pitchFamily="34" charset="0"/>
              <a:cs typeface="Amazon Ember Cd RC" panose="020B0606020204020204" pitchFamily="34" charset="0"/>
            </a:endParaRPr>
          </a:p>
          <a:p>
            <a:pPr marL="171450" marR="0" lvl="0" indent="-171450" algn="l" defTabSz="465887" rtl="0" eaLnBrk="1" fontAlgn="auto" latinLnBrk="0" hangingPunct="1">
              <a:lnSpc>
                <a:spcPct val="90000"/>
              </a:lnSpc>
              <a:spcBef>
                <a:spcPts val="0"/>
              </a:spcBef>
              <a:spcAft>
                <a:spcPts val="400"/>
              </a:spcAft>
              <a:buClrTx/>
              <a:buSzTx/>
              <a:buFont typeface="Arial" panose="020B0604020202020204" pitchFamily="34" charset="0"/>
              <a:buChar char="•"/>
              <a:tabLst/>
              <a:defRPr/>
            </a:pPr>
            <a:endParaRPr lang="en-US" sz="1100" dirty="0">
              <a:solidFill>
                <a:schemeClr val="bg1"/>
              </a:solidFill>
              <a:latin typeface="Amazon Ember Regular"/>
              <a:ea typeface="Amazon Ember Cd RC" panose="020B0606020204020204" pitchFamily="34" charset="0"/>
              <a:cs typeface="Amazon Ember Cd RC" panose="020B0606020204020204" pitchFamily="34" charset="0"/>
            </a:endParaRPr>
          </a:p>
        </p:txBody>
      </p:sp>
      <p:sp>
        <p:nvSpPr>
          <p:cNvPr id="4" name="Slide Number Placeholder 3"/>
          <p:cNvSpPr>
            <a:spLocks noGrp="1"/>
          </p:cNvSpPr>
          <p:nvPr>
            <p:ph type="sldNum" sz="quarter" idx="10"/>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198958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对于数据湖里面的</a:t>
            </a:r>
            <a:r>
              <a:rPr lang="en-US" sz="1200" b="0" i="0" kern="1200" dirty="0" smtClean="0">
                <a:solidFill>
                  <a:schemeClr val="tx1"/>
                </a:solidFill>
                <a:effectLst/>
                <a:latin typeface="Amazon Ember Regular" charset="0"/>
                <a:ea typeface="+mn-ea"/>
                <a:cs typeface="+mn-cs"/>
              </a:rPr>
              <a:t>ETL</a:t>
            </a:r>
            <a:r>
              <a:rPr lang="zh-CN" altLang="en-US" sz="1200" b="0" i="0" kern="1200" dirty="0" smtClean="0">
                <a:solidFill>
                  <a:schemeClr val="tx1"/>
                </a:solidFill>
                <a:effectLst/>
                <a:latin typeface="Amazon Ember Regular" charset="0"/>
                <a:ea typeface="+mn-ea"/>
                <a:cs typeface="+mn-cs"/>
              </a:rPr>
              <a:t>工具， </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提供了</a:t>
            </a:r>
            <a:r>
              <a:rPr lang="en-US" altLang="zh-CN" sz="1200" b="0" i="0" kern="1200" dirty="0" smtClean="0">
                <a:solidFill>
                  <a:schemeClr val="tx1"/>
                </a:solidFill>
                <a:effectLst/>
                <a:latin typeface="Amazon Ember Regular" charset="0"/>
                <a:ea typeface="+mn-ea"/>
                <a:cs typeface="+mn-cs"/>
              </a:rPr>
              <a:t>Glue</a:t>
            </a:r>
          </a:p>
          <a:p>
            <a:r>
              <a:rPr lang="en-US" altLang="zh-CN" sz="1200" b="0" i="0" kern="1200" dirty="0" smtClean="0">
                <a:solidFill>
                  <a:schemeClr val="tx1"/>
                </a:solidFill>
                <a:effectLst/>
                <a:latin typeface="Amazon Ember Regular" charset="0"/>
                <a:ea typeface="+mn-ea"/>
                <a:cs typeface="+mn-cs"/>
              </a:rPr>
              <a:t>AWS Glue </a:t>
            </a:r>
            <a:r>
              <a:rPr lang="zh-CN" altLang="en-US" sz="1200" b="0" i="0" kern="1200" dirty="0" smtClean="0">
                <a:solidFill>
                  <a:schemeClr val="tx1"/>
                </a:solidFill>
                <a:effectLst/>
                <a:latin typeface="Amazon Ember Regular" charset="0"/>
                <a:ea typeface="+mn-ea"/>
                <a:cs typeface="+mn-cs"/>
              </a:rPr>
              <a:t>是一项无服务器数据集成服务，通常这部分数据工程师是最苦逼的，数据搬运工，</a:t>
            </a:r>
            <a:r>
              <a:rPr lang="en-US" altLang="zh-CN" sz="1200" b="0" i="0" kern="1200" dirty="0" smtClean="0">
                <a:solidFill>
                  <a:schemeClr val="tx1"/>
                </a:solidFill>
                <a:effectLst/>
                <a:latin typeface="Amazon Ember Regular" charset="0"/>
                <a:ea typeface="+mn-ea"/>
                <a:cs typeface="+mn-cs"/>
              </a:rPr>
              <a:t>ODS</a:t>
            </a:r>
            <a:r>
              <a:rPr lang="zh-CN" altLang="en-US" sz="1200" b="0" i="0" kern="1200" dirty="0" smtClean="0">
                <a:solidFill>
                  <a:schemeClr val="tx1"/>
                </a:solidFill>
                <a:effectLst/>
                <a:latin typeface="Amazon Ember Regular" charset="0"/>
                <a:ea typeface="+mn-ea"/>
                <a:cs typeface="+mn-cs"/>
              </a:rPr>
              <a:t>贴源层如果数据确实或者质量不高，上层数据挖掘，机器学习都是空谈（我见过</a:t>
            </a:r>
            <a:r>
              <a:rPr lang="en-US" altLang="zh-CN" sz="1200" b="0" i="0" kern="1200" dirty="0" smtClean="0">
                <a:solidFill>
                  <a:schemeClr val="tx1"/>
                </a:solidFill>
                <a:effectLst/>
                <a:latin typeface="Amazon Ember Regular" charset="0"/>
                <a:ea typeface="+mn-ea"/>
                <a:cs typeface="+mn-cs"/>
              </a:rPr>
              <a:t>ODS</a:t>
            </a:r>
            <a:r>
              <a:rPr lang="zh-CN" altLang="en-US" sz="1200" b="0" i="0" kern="1200" dirty="0" smtClean="0">
                <a:solidFill>
                  <a:schemeClr val="tx1"/>
                </a:solidFill>
                <a:effectLst/>
                <a:latin typeface="Amazon Ember Regular" charset="0"/>
                <a:ea typeface="+mn-ea"/>
                <a:cs typeface="+mn-cs"/>
              </a:rPr>
              <a:t>贴源层的表，</a:t>
            </a:r>
            <a:r>
              <a:rPr lang="en-US" altLang="zh-CN" sz="1200" b="0" i="0" kern="1200" dirty="0" smtClean="0">
                <a:solidFill>
                  <a:schemeClr val="tx1"/>
                </a:solidFill>
                <a:effectLst/>
                <a:latin typeface="Amazon Ember Regular" charset="0"/>
                <a:ea typeface="+mn-ea"/>
                <a:cs typeface="+mn-cs"/>
              </a:rPr>
              <a:t>profile</a:t>
            </a:r>
            <a:r>
              <a:rPr lang="zh-CN" altLang="en-US" sz="1200" b="0" i="0" kern="1200" dirty="0" smtClean="0">
                <a:solidFill>
                  <a:schemeClr val="tx1"/>
                </a:solidFill>
                <a:effectLst/>
                <a:latin typeface="Amazon Ember Regular" charset="0"/>
                <a:ea typeface="+mn-ea"/>
                <a:cs typeface="+mn-cs"/>
              </a:rPr>
              <a:t>出来，字段缺失值</a:t>
            </a:r>
            <a:r>
              <a:rPr lang="en-US" altLang="zh-CN" sz="1200" b="0" i="0" kern="1200" dirty="0" smtClean="0">
                <a:solidFill>
                  <a:schemeClr val="tx1"/>
                </a:solidFill>
                <a:effectLst/>
                <a:latin typeface="Amazon Ember Regular" charset="0"/>
                <a:ea typeface="+mn-ea"/>
                <a:cs typeface="+mn-cs"/>
              </a:rPr>
              <a:t>12%</a:t>
            </a:r>
            <a:r>
              <a:rPr lang="zh-CN" altLang="en-US" sz="1200" b="0" i="0" kern="1200" dirty="0" smtClean="0">
                <a:solidFill>
                  <a:schemeClr val="tx1"/>
                </a:solidFill>
                <a:effectLst/>
                <a:latin typeface="Amazon Ember Regular" charset="0"/>
                <a:ea typeface="+mn-ea"/>
                <a:cs typeface="+mn-cs"/>
              </a:rPr>
              <a:t>，上层还做啥机器学习），很多的业务逻辑，空值处理，</a:t>
            </a:r>
            <a:r>
              <a:rPr lang="en-US" altLang="zh-CN" sz="1200" b="0" i="0" kern="1200" dirty="0" smtClean="0">
                <a:solidFill>
                  <a:schemeClr val="tx1"/>
                </a:solidFill>
                <a:effectLst/>
                <a:latin typeface="Amazon Ember Regular" charset="0"/>
                <a:ea typeface="+mn-ea"/>
                <a:cs typeface="+mn-cs"/>
              </a:rPr>
              <a:t>normalization</a:t>
            </a:r>
            <a:r>
              <a:rPr lang="zh-CN" altLang="en-US" sz="1200" b="0" i="0" kern="1200" dirty="0" smtClean="0">
                <a:solidFill>
                  <a:schemeClr val="tx1"/>
                </a:solidFill>
                <a:effectLst/>
                <a:latin typeface="Amazon Ember Regular" charset="0"/>
                <a:ea typeface="+mn-ea"/>
                <a:cs typeface="+mn-cs"/>
              </a:rPr>
              <a:t>标准化</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etc</a:t>
            </a:r>
            <a:r>
              <a:rPr lang="en-US" altLang="zh-CN"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吃力不讨好，通常做</a:t>
            </a:r>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年基本上就厌倦了，所以需要解放生产力，</a:t>
            </a:r>
            <a:r>
              <a:rPr lang="en-US" altLang="zh-CN" sz="1200" b="0" i="0" kern="1200" dirty="0" smtClean="0">
                <a:solidFill>
                  <a:schemeClr val="tx1"/>
                </a:solidFill>
                <a:effectLst/>
                <a:latin typeface="Amazon Ember Regular" charset="0"/>
                <a:ea typeface="+mn-ea"/>
                <a:cs typeface="+mn-cs"/>
              </a:rPr>
              <a:t>AWS Glue</a:t>
            </a:r>
            <a:r>
              <a:rPr lang="zh-CN" altLang="en-US" sz="1200" b="0" i="0" kern="1200" dirty="0" smtClean="0">
                <a:solidFill>
                  <a:schemeClr val="tx1"/>
                </a:solidFill>
                <a:effectLst/>
                <a:latin typeface="Amazon Ember Regular" charset="0"/>
                <a:ea typeface="+mn-ea"/>
                <a:cs typeface="+mn-cs"/>
              </a:rPr>
              <a:t>就是致力于解决这个问题的，它提供数据集成所需的全部功能，使您只需几分钟时间便可以开始分析数据并将数据投入使用，而不用耗时几个月</a:t>
            </a:r>
            <a:endParaRPr lang="en-US" altLang="zh-CN"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AWS Glue </a:t>
            </a:r>
            <a:r>
              <a:rPr lang="zh-CN" altLang="en-US" sz="1200" b="0" i="0" kern="1200" dirty="0" smtClean="0">
                <a:solidFill>
                  <a:schemeClr val="tx1"/>
                </a:solidFill>
                <a:effectLst/>
                <a:latin typeface="Amazon Ember Regular" charset="0"/>
                <a:ea typeface="+mn-ea"/>
                <a:cs typeface="+mn-cs"/>
              </a:rPr>
              <a:t>数据目录（外部表，</a:t>
            </a:r>
            <a:r>
              <a:rPr lang="en-US" altLang="zh-CN" sz="1200" b="0" i="0" kern="1200" dirty="0" smtClean="0">
                <a:solidFill>
                  <a:schemeClr val="tx1"/>
                </a:solidFill>
                <a:effectLst/>
                <a:latin typeface="Amazon Ember Regular" charset="0"/>
                <a:ea typeface="+mn-ea"/>
                <a:cs typeface="+mn-cs"/>
              </a:rPr>
              <a:t>Parquet</a:t>
            </a:r>
            <a:r>
              <a:rPr lang="zh-CN" altLang="en-US" sz="1200" b="0" i="0" kern="1200" dirty="0" smtClean="0">
                <a:solidFill>
                  <a:schemeClr val="tx1"/>
                </a:solidFill>
                <a:effectLst/>
                <a:latin typeface="Amazon Ember Regular" charset="0"/>
                <a:ea typeface="+mn-ea"/>
                <a:cs typeface="+mn-cs"/>
              </a:rPr>
              <a:t>文件数据源的</a:t>
            </a:r>
            <a:r>
              <a:rPr lang="en-US" sz="1200" b="0" i="0" kern="1200" dirty="0" smtClean="0">
                <a:solidFill>
                  <a:schemeClr val="tx1"/>
                </a:solidFill>
                <a:effectLst/>
                <a:latin typeface="Amazon Ember Regular" charset="0"/>
                <a:ea typeface="+mn-ea"/>
                <a:cs typeface="+mn-cs"/>
              </a:rPr>
              <a:t>metadata</a:t>
            </a:r>
            <a:r>
              <a:rPr lang="zh-CN" altLang="en-US" sz="1200" b="0" i="0" kern="1200" dirty="0" smtClean="0">
                <a:solidFill>
                  <a:schemeClr val="tx1"/>
                </a:solidFill>
                <a:effectLst/>
                <a:latin typeface="Amazon Ember Regular" charset="0"/>
                <a:ea typeface="+mn-ea"/>
                <a:cs typeface="+mn-cs"/>
              </a:rPr>
              <a:t>爬取</a:t>
            </a:r>
            <a:r>
              <a:rPr lang="en-US" sz="1200" b="0" i="0" kern="1200" dirty="0" smtClean="0">
                <a:solidFill>
                  <a:schemeClr val="tx1"/>
                </a:solidFill>
                <a:effectLst/>
                <a:latin typeface="Amazon Ember Regular" charset="0"/>
                <a:ea typeface="+mn-ea"/>
                <a:cs typeface="+mn-cs"/>
              </a:rPr>
              <a:t>+</a:t>
            </a:r>
            <a:r>
              <a:rPr lang="zh-CN" altLang="en-US" sz="1200" b="0" i="0" kern="1200" dirty="0" smtClean="0">
                <a:solidFill>
                  <a:schemeClr val="tx1"/>
                </a:solidFill>
                <a:effectLst/>
                <a:latin typeface="Amazon Ember Regular" charset="0"/>
                <a:ea typeface="+mn-ea"/>
                <a:cs typeface="+mn-cs"/>
              </a:rPr>
              <a:t>流式半结构化元数据</a:t>
            </a:r>
            <a:r>
              <a:rPr lang="en-US" altLang="zh-CN" sz="1200" b="0" i="0" kern="1200" dirty="0" smtClean="0">
                <a:solidFill>
                  <a:schemeClr val="tx1"/>
                </a:solidFill>
                <a:effectLst/>
                <a:latin typeface="Amazon Ember Regular" charset="0"/>
                <a:ea typeface="+mn-ea"/>
                <a:cs typeface="+mn-cs"/>
              </a:rPr>
              <a:t>AWS Glue Schema Registry</a:t>
            </a:r>
            <a:r>
              <a:rPr lang="zh-CN" altLang="en-US" sz="1200" b="0" i="0" kern="1200" dirty="0" smtClean="0">
                <a:solidFill>
                  <a:schemeClr val="tx1"/>
                </a:solidFill>
                <a:effectLst/>
                <a:latin typeface="Amazon Ember Regular" charset="0"/>
                <a:ea typeface="+mn-ea"/>
                <a:cs typeface="+mn-cs"/>
              </a:rPr>
              <a:t>），并且还可以在 </a:t>
            </a:r>
            <a:r>
              <a:rPr lang="en-US" sz="1200" b="0" i="0" kern="1200" dirty="0" smtClean="0">
                <a:solidFill>
                  <a:schemeClr val="tx1"/>
                </a:solidFill>
                <a:effectLst/>
                <a:latin typeface="Amazon Ember Regular" charset="0"/>
                <a:ea typeface="+mn-ea"/>
                <a:cs typeface="+mn-cs"/>
              </a:rPr>
              <a:t>Amazon </a:t>
            </a:r>
            <a:r>
              <a:rPr lang="en-US" sz="1200" b="0" i="0" kern="1200" dirty="0" err="1" smtClean="0">
                <a:solidFill>
                  <a:schemeClr val="tx1"/>
                </a:solidFill>
                <a:effectLst/>
                <a:latin typeface="Amazon Ember Regular" charset="0"/>
                <a:ea typeface="+mn-ea"/>
                <a:cs typeface="+mn-cs"/>
              </a:rPr>
              <a:t>Athena、Amazon</a:t>
            </a:r>
            <a:r>
              <a:rPr lang="en-US" sz="1200" b="0" i="0" kern="1200" dirty="0" smtClean="0">
                <a:solidFill>
                  <a:schemeClr val="tx1"/>
                </a:solidFill>
                <a:effectLst/>
                <a:latin typeface="Amazon Ember Regular" charset="0"/>
                <a:ea typeface="+mn-ea"/>
                <a:cs typeface="+mn-cs"/>
              </a:rPr>
              <a:t> EMR </a:t>
            </a:r>
            <a:r>
              <a:rPr lang="zh-CN" altLang="en-US" sz="1200" b="0" i="0" kern="1200" dirty="0" smtClean="0">
                <a:solidFill>
                  <a:schemeClr val="tx1"/>
                </a:solidFill>
                <a:effectLst/>
                <a:latin typeface="Amazon Ember Regular" charset="0"/>
                <a:ea typeface="+mn-ea"/>
                <a:cs typeface="+mn-cs"/>
              </a:rPr>
              <a:t>和 </a:t>
            </a:r>
            <a:r>
              <a:rPr lang="en-US" sz="1200" b="0" i="0" kern="1200" dirty="0" smtClean="0">
                <a:solidFill>
                  <a:schemeClr val="tx1"/>
                </a:solidFill>
                <a:effectLst/>
                <a:latin typeface="Amazon Ember Regular" charset="0"/>
                <a:ea typeface="+mn-ea"/>
                <a:cs typeface="+mn-cs"/>
              </a:rPr>
              <a:t>Amazon Redshift Spectrum </a:t>
            </a:r>
            <a:r>
              <a:rPr lang="zh-CN" altLang="en-US" sz="1200" b="0" i="0" kern="1200" dirty="0" smtClean="0">
                <a:solidFill>
                  <a:schemeClr val="tx1"/>
                </a:solidFill>
                <a:effectLst/>
                <a:latin typeface="Amazon Ember Regular" charset="0"/>
                <a:ea typeface="+mn-ea"/>
                <a:cs typeface="+mn-cs"/>
              </a:rPr>
              <a:t>中轻松查询，以便您能够对这些服务之间的数据有一个通用视图</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2</a:t>
            </a:r>
            <a:r>
              <a:rPr lang="zh-CN" altLang="en-US" sz="1200" b="0" i="0" kern="1200" dirty="0" smtClean="0">
                <a:solidFill>
                  <a:schemeClr val="tx1"/>
                </a:solidFill>
                <a:effectLst/>
                <a:latin typeface="Amazon Ember Regular" charset="0"/>
                <a:ea typeface="+mn-ea"/>
                <a:cs typeface="+mn-cs"/>
              </a:rPr>
              <a:t>：可视化</a:t>
            </a:r>
            <a:r>
              <a:rPr lang="en-US" sz="1200" b="0" i="0" kern="1200" dirty="0" smtClean="0">
                <a:solidFill>
                  <a:schemeClr val="tx1"/>
                </a:solidFill>
                <a:effectLst/>
                <a:latin typeface="Amazon Ember Regular" charset="0"/>
                <a:ea typeface="+mn-ea"/>
                <a:cs typeface="+mn-cs"/>
              </a:rPr>
              <a:t>ETL DAG</a:t>
            </a:r>
            <a:r>
              <a:rPr lang="zh-CN" altLang="en-US" sz="1200" b="0" i="0" kern="1200" dirty="0" smtClean="0">
                <a:solidFill>
                  <a:schemeClr val="tx1"/>
                </a:solidFill>
                <a:effectLst/>
                <a:latin typeface="Amazon Ember Regular" charset="0"/>
                <a:ea typeface="+mn-ea"/>
                <a:cs typeface="+mn-cs"/>
              </a:rPr>
              <a:t>编排及</a:t>
            </a:r>
            <a:r>
              <a:rPr lang="en-US" sz="1200" b="0" i="0" kern="1200" dirty="0" smtClean="0">
                <a:solidFill>
                  <a:schemeClr val="tx1"/>
                </a:solidFill>
                <a:effectLst/>
                <a:latin typeface="Amazon Ember Regular" charset="0"/>
                <a:ea typeface="+mn-ea"/>
                <a:cs typeface="+mn-cs"/>
              </a:rPr>
              <a:t>job</a:t>
            </a:r>
            <a:r>
              <a:rPr lang="zh-CN" altLang="en-US" sz="1200" b="0" i="0" kern="1200" dirty="0" smtClean="0">
                <a:solidFill>
                  <a:schemeClr val="tx1"/>
                </a:solidFill>
                <a:effectLst/>
                <a:latin typeface="Amazon Ember Regular" charset="0"/>
                <a:ea typeface="+mn-ea"/>
                <a:cs typeface="+mn-cs"/>
              </a:rPr>
              <a:t>开发，支持</a:t>
            </a:r>
            <a:r>
              <a:rPr lang="en-US" altLang="zh-CN" sz="1200" b="0" i="0" kern="1200" dirty="0" smtClean="0">
                <a:solidFill>
                  <a:schemeClr val="tx1"/>
                </a:solidFill>
                <a:effectLst/>
                <a:latin typeface="Amazon Ember Regular" charset="0"/>
                <a:ea typeface="+mn-ea"/>
                <a:cs typeface="+mn-cs"/>
              </a:rPr>
              <a:t>python, Scala,</a:t>
            </a:r>
            <a:r>
              <a:rPr lang="zh-CN" altLang="en-US" sz="1200" b="0" i="0" kern="1200" dirty="0" smtClean="0">
                <a:solidFill>
                  <a:schemeClr val="tx1"/>
                </a:solidFill>
                <a:effectLst/>
                <a:latin typeface="Amazon Ember Regular" charset="0"/>
                <a:ea typeface="+mn-ea"/>
                <a:cs typeface="+mn-cs"/>
              </a:rPr>
              <a:t>也支持</a:t>
            </a:r>
            <a:r>
              <a:rPr lang="en-US" altLang="zh-CN" sz="1200" b="0" i="0" kern="1200" dirty="0" err="1" smtClean="0">
                <a:solidFill>
                  <a:schemeClr val="tx1"/>
                </a:solidFill>
                <a:effectLst/>
                <a:latin typeface="Amazon Ember Regular" charset="0"/>
                <a:ea typeface="+mn-ea"/>
                <a:cs typeface="+mn-cs"/>
              </a:rPr>
              <a:t>Pyspark</a:t>
            </a:r>
            <a:r>
              <a:rPr lang="en-US" altLang="zh-CN" sz="1200" b="0" i="0" kern="1200" dirty="0" smtClean="0">
                <a:solidFill>
                  <a:schemeClr val="tx1"/>
                </a:solidFill>
                <a:effectLst/>
                <a:latin typeface="Amazon Ember Regular" charset="0"/>
                <a:ea typeface="+mn-ea"/>
                <a:cs typeface="+mn-cs"/>
              </a:rPr>
              <a:t> lib</a:t>
            </a:r>
            <a:r>
              <a:rPr lang="zh-CN" altLang="en-US" sz="1200" b="0" i="0" kern="1200" dirty="0" smtClean="0">
                <a:solidFill>
                  <a:schemeClr val="tx1"/>
                </a:solidFill>
                <a:effectLst/>
                <a:latin typeface="Amazon Ember Regular" charset="0"/>
                <a:ea typeface="+mn-ea"/>
                <a:cs typeface="+mn-cs"/>
              </a:rPr>
              <a:t>集成</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3</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250 </a:t>
            </a:r>
            <a:r>
              <a:rPr lang="zh-CN" altLang="en-US" sz="1200" b="0" i="0" kern="1200" dirty="0" smtClean="0">
                <a:solidFill>
                  <a:schemeClr val="tx1"/>
                </a:solidFill>
                <a:effectLst/>
                <a:latin typeface="Amazon Ember Regular" charset="0"/>
                <a:ea typeface="+mn-ea"/>
                <a:cs typeface="+mn-cs"/>
              </a:rPr>
              <a:t>多个内置的转换中进行选择，无需编写代码即可合并、转变和转置数据，</a:t>
            </a:r>
            <a:r>
              <a:rPr lang="en-US"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并且机器学习或者算法模型数据及特征预处理（</a:t>
            </a:r>
            <a:r>
              <a:rPr lang="en-US" sz="1200" b="0" i="0" kern="1200" dirty="0" smtClean="0">
                <a:solidFill>
                  <a:schemeClr val="tx1"/>
                </a:solidFill>
                <a:effectLst/>
                <a:latin typeface="Amazon Ember Regular" charset="0"/>
                <a:ea typeface="+mn-ea"/>
                <a:cs typeface="+mn-cs"/>
              </a:rPr>
              <a:t>dummy data</a:t>
            </a:r>
            <a:r>
              <a:rPr lang="zh-CN" altLang="en-US" sz="1200" b="0" i="0" kern="1200" dirty="0" smtClean="0">
                <a:solidFill>
                  <a:schemeClr val="tx1"/>
                </a:solidFill>
                <a:effectLst/>
                <a:latin typeface="Amazon Ember Regular" charset="0"/>
                <a:ea typeface="+mn-ea"/>
                <a:cs typeface="+mn-cs"/>
              </a:rPr>
              <a:t>哑变量，</a:t>
            </a:r>
            <a:r>
              <a:rPr lang="en-US" sz="1200" b="0" i="0" kern="1200" dirty="0" smtClean="0">
                <a:solidFill>
                  <a:schemeClr val="tx1"/>
                </a:solidFill>
                <a:effectLst/>
                <a:latin typeface="Amazon Ember Regular" charset="0"/>
                <a:ea typeface="+mn-ea"/>
                <a:cs typeface="+mn-cs"/>
              </a:rPr>
              <a:t>min-max</a:t>
            </a:r>
            <a:r>
              <a:rPr lang="zh-CN" altLang="en-US" sz="1200" b="0" i="0" kern="1200" dirty="0" smtClean="0">
                <a:solidFill>
                  <a:schemeClr val="tx1"/>
                </a:solidFill>
                <a:effectLst/>
                <a:latin typeface="Amazon Ember Regular" charset="0"/>
                <a:ea typeface="+mn-ea"/>
                <a:cs typeface="+mn-cs"/>
              </a:rPr>
              <a:t>标注化，：</a:t>
            </a:r>
            <a:r>
              <a:rPr lang="en-US" altLang="zh-CN" sz="1200" b="0" i="0" kern="1200" dirty="0" smtClean="0">
                <a:solidFill>
                  <a:schemeClr val="tx1"/>
                </a:solidFill>
                <a:effectLst/>
                <a:latin typeface="Amazon Ember Regular" charset="0"/>
                <a:ea typeface="+mn-ea"/>
                <a:cs typeface="+mn-cs"/>
              </a:rPr>
              <a:t>AWS Glue </a:t>
            </a:r>
            <a:r>
              <a:rPr lang="en-US" altLang="zh-CN" sz="1200" b="0" i="0" kern="1200" dirty="0" err="1" smtClean="0">
                <a:solidFill>
                  <a:schemeClr val="tx1"/>
                </a:solidFill>
                <a:effectLst/>
                <a:latin typeface="Amazon Ember Regular" charset="0"/>
                <a:ea typeface="+mn-ea"/>
                <a:cs typeface="+mn-cs"/>
              </a:rPr>
              <a:t>DataBrew</a:t>
            </a:r>
            <a:endParaRPr lang="en-US" sz="1200" b="0" i="0" kern="1200" dirty="0" smtClean="0">
              <a:solidFill>
                <a:schemeClr val="tx1"/>
              </a:solidFill>
              <a:effectLst/>
              <a:latin typeface="Amazon Ember Regular"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16</a:t>
            </a:fld>
            <a:endParaRPr lang="en-US" dirty="0"/>
          </a:p>
        </p:txBody>
      </p:sp>
    </p:spTree>
    <p:extLst>
      <p:ext uri="{BB962C8B-B14F-4D97-AF65-F5344CB8AC3E}">
        <p14:creationId xmlns:p14="http://schemas.microsoft.com/office/powerpoint/2010/main" val="4215419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统一的端到端权限管控：</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对用户而言：您可以在一个地方轻松查看和审计授予用户的所有数据策略。通过控制面板搜索和查看授予用户、角色或组的权限；验证授予的权限；并在必要时轻松撤消用户的策略</a:t>
            </a:r>
            <a:r>
              <a:rPr lang="en-US" altLang="zh-CN" sz="1200" b="0" i="0" kern="1200" dirty="0" smtClean="0">
                <a:solidFill>
                  <a:schemeClr val="tx1"/>
                </a:solidFill>
                <a:effectLst/>
                <a:latin typeface="Amazon Ember Regular" charset="0"/>
                <a:ea typeface="+mn-ea"/>
                <a:cs typeface="+mn-cs"/>
              </a:rPr>
              <a:t>, Lake Formation </a:t>
            </a:r>
            <a:r>
              <a:rPr lang="zh-CN" altLang="en-US" sz="1200" b="0" i="0" kern="1200" dirty="0" smtClean="0">
                <a:solidFill>
                  <a:schemeClr val="tx1"/>
                </a:solidFill>
                <a:effectLst/>
                <a:latin typeface="Amazon Ember Regular" charset="0"/>
                <a:ea typeface="+mn-ea"/>
                <a:cs typeface="+mn-cs"/>
              </a:rPr>
              <a:t>可以使用联合身份验证将权限分配给 </a:t>
            </a:r>
            <a:r>
              <a:rPr lang="en-US" altLang="zh-CN" sz="1200" b="0" i="0" kern="1200" dirty="0" smtClean="0">
                <a:solidFill>
                  <a:schemeClr val="tx1"/>
                </a:solidFill>
                <a:effectLst/>
                <a:latin typeface="Amazon Ember Regular" charset="0"/>
                <a:ea typeface="+mn-ea"/>
                <a:cs typeface="+mn-cs"/>
              </a:rPr>
              <a:t>IAM </a:t>
            </a:r>
            <a:r>
              <a:rPr lang="zh-CN" altLang="en-US" sz="1200" b="0" i="0" kern="1200" dirty="0" smtClean="0">
                <a:solidFill>
                  <a:schemeClr val="tx1"/>
                </a:solidFill>
                <a:effectLst/>
                <a:latin typeface="Amazon Ember Regular" charset="0"/>
                <a:ea typeface="+mn-ea"/>
                <a:cs typeface="+mn-cs"/>
              </a:rPr>
              <a:t>用户、角色、组和 </a:t>
            </a:r>
            <a:r>
              <a:rPr lang="en-US" altLang="zh-CN" sz="1200" b="0" i="0" kern="1200" dirty="0" smtClean="0">
                <a:solidFill>
                  <a:schemeClr val="tx1"/>
                </a:solidFill>
                <a:effectLst/>
                <a:latin typeface="Amazon Ember Regular" charset="0"/>
                <a:ea typeface="+mn-ea"/>
                <a:cs typeface="+mn-cs"/>
              </a:rPr>
              <a:t>Active Directory </a:t>
            </a:r>
            <a:r>
              <a:rPr lang="zh-CN" altLang="en-US" sz="1200" b="0" i="0" kern="1200" dirty="0" smtClean="0">
                <a:solidFill>
                  <a:schemeClr val="tx1"/>
                </a:solidFill>
                <a:effectLst/>
                <a:latin typeface="Amazon Ember Regular" charset="0"/>
                <a:ea typeface="+mn-ea"/>
                <a:cs typeface="+mn-cs"/>
              </a:rPr>
              <a:t>用户</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对湖中对象层面，您可以指定目录对象（如表和列）的权限，而不是存储桶和对象的权限。从单个控制面板，一站式为数据湖设置所有权限。这些权限针对访问数据的每个服务实施，包括分析和 </a:t>
            </a:r>
            <a:r>
              <a:rPr lang="en-US" altLang="zh-CN" sz="1200" b="0" i="0" kern="1200" dirty="0" smtClean="0">
                <a:solidFill>
                  <a:schemeClr val="tx1"/>
                </a:solidFill>
                <a:effectLst/>
                <a:latin typeface="Amazon Ember Regular" charset="0"/>
                <a:ea typeface="+mn-ea"/>
                <a:cs typeface="+mn-cs"/>
              </a:rPr>
              <a:t>ML </a:t>
            </a:r>
            <a:r>
              <a:rPr lang="zh-CN" altLang="en-US" sz="1200" b="0" i="0" kern="1200" dirty="0" smtClean="0">
                <a:solidFill>
                  <a:schemeClr val="tx1"/>
                </a:solidFill>
                <a:effectLst/>
                <a:latin typeface="Amazon Ember Regular" charset="0"/>
                <a:ea typeface="+mn-ea"/>
                <a:cs typeface="+mn-cs"/>
              </a:rPr>
              <a:t>服务（</a:t>
            </a:r>
            <a:r>
              <a:rPr lang="en-US" altLang="zh-CN" sz="1200" b="0" i="0" kern="1200" dirty="0" smtClean="0">
                <a:solidFill>
                  <a:schemeClr val="tx1"/>
                </a:solidFill>
                <a:effectLst/>
                <a:latin typeface="Amazon Ember Regular" charset="0"/>
                <a:ea typeface="+mn-ea"/>
                <a:cs typeface="+mn-cs"/>
              </a:rPr>
              <a:t>Amazon Redshift</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Athena </a:t>
            </a:r>
            <a:r>
              <a:rPr lang="zh-CN" altLang="en-US" sz="1200" b="0" i="0" kern="1200" dirty="0" smtClean="0">
                <a:solidFill>
                  <a:schemeClr val="tx1"/>
                </a:solidFill>
                <a:effectLst/>
                <a:latin typeface="Amazon Ember Regular" charset="0"/>
                <a:ea typeface="+mn-ea"/>
                <a:cs typeface="+mn-cs"/>
              </a:rPr>
              <a:t>和适用于 </a:t>
            </a:r>
            <a:r>
              <a:rPr lang="en-US" altLang="zh-CN" sz="1200" b="0" i="0" kern="1200" dirty="0" smtClean="0">
                <a:solidFill>
                  <a:schemeClr val="tx1"/>
                </a:solidFill>
                <a:effectLst/>
                <a:latin typeface="Amazon Ember Regular" charset="0"/>
                <a:ea typeface="+mn-ea"/>
                <a:cs typeface="+mn-cs"/>
              </a:rPr>
              <a:t>Apache Spark </a:t>
            </a:r>
            <a:r>
              <a:rPr lang="zh-CN" altLang="en-US" sz="1200" b="0" i="0" kern="1200" dirty="0" smtClean="0">
                <a:solidFill>
                  <a:schemeClr val="tx1"/>
                </a:solidFill>
                <a:effectLst/>
                <a:latin typeface="Amazon Ember Regular" charset="0"/>
                <a:ea typeface="+mn-ea"/>
                <a:cs typeface="+mn-cs"/>
              </a:rPr>
              <a:t>的 </a:t>
            </a:r>
            <a:r>
              <a:rPr lang="en-US" altLang="zh-CN" sz="1200" b="0" i="0" kern="1200" dirty="0" smtClean="0">
                <a:solidFill>
                  <a:schemeClr val="tx1"/>
                </a:solidFill>
                <a:effectLst/>
                <a:latin typeface="Amazon Ember Regular" charset="0"/>
                <a:ea typeface="+mn-ea"/>
                <a:cs typeface="+mn-cs"/>
              </a:rPr>
              <a:t>Amazon EMR </a:t>
            </a:r>
            <a:r>
              <a:rPr lang="zh-CN" altLang="en-US" sz="1200" b="0" i="0" kern="1200" dirty="0" smtClean="0">
                <a:solidFill>
                  <a:schemeClr val="tx1"/>
                </a:solidFill>
                <a:effectLst/>
                <a:latin typeface="Amazon Ember Regular" charset="0"/>
                <a:ea typeface="+mn-ea"/>
                <a:cs typeface="+mn-cs"/>
              </a:rPr>
              <a:t>工作负载）。</a:t>
            </a:r>
            <a:r>
              <a:rPr lang="en-US" altLang="zh-CN" sz="1200" b="0" i="0" kern="1200" dirty="0" smtClean="0">
                <a:solidFill>
                  <a:schemeClr val="tx1"/>
                </a:solidFill>
                <a:effectLst/>
                <a:latin typeface="Amazon Ember Regular" charset="0"/>
                <a:ea typeface="+mn-ea"/>
                <a:cs typeface="+mn-cs"/>
              </a:rPr>
              <a:t>Lake Formation </a:t>
            </a:r>
            <a:r>
              <a:rPr lang="zh-CN" altLang="en-US" sz="1200" b="0" i="0" kern="1200" dirty="0" smtClean="0">
                <a:solidFill>
                  <a:schemeClr val="tx1"/>
                </a:solidFill>
                <a:effectLst/>
                <a:latin typeface="Amazon Ember Regular" charset="0"/>
                <a:ea typeface="+mn-ea"/>
                <a:cs typeface="+mn-cs"/>
              </a:rPr>
              <a:t>让您免去在多个服务中重新定义策略的麻烦，并且可以始终如一地执行和遵守这些策略</a:t>
            </a: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安全审计和</a:t>
            </a:r>
            <a:r>
              <a:rPr lang="en-US" altLang="zh-CN" sz="1200" b="0" i="0" kern="1200" dirty="0" smtClean="0">
                <a:solidFill>
                  <a:schemeClr val="tx1"/>
                </a:solidFill>
                <a:effectLst/>
                <a:latin typeface="Amazon Ember Regular" charset="0"/>
                <a:ea typeface="+mn-ea"/>
                <a:cs typeface="+mn-cs"/>
              </a:rPr>
              <a:t>UAR</a:t>
            </a:r>
            <a:r>
              <a:rPr lang="zh-CN" altLang="en-US" sz="1200" b="0" i="0" kern="1200" dirty="0" smtClean="0">
                <a:solidFill>
                  <a:schemeClr val="tx1"/>
                </a:solidFill>
                <a:effectLst/>
                <a:latin typeface="Amazon Ember Regular" charset="0"/>
                <a:ea typeface="+mn-ea"/>
                <a:cs typeface="+mn-cs"/>
              </a:rPr>
              <a:t>， </a:t>
            </a:r>
            <a:r>
              <a:rPr lang="en-US" altLang="zh-CN" sz="1200" b="0" i="0" kern="1200" dirty="0" smtClean="0">
                <a:solidFill>
                  <a:schemeClr val="tx1"/>
                </a:solidFill>
                <a:effectLst/>
                <a:latin typeface="Amazon Ember Regular" charset="0"/>
                <a:ea typeface="+mn-ea"/>
                <a:cs typeface="+mn-cs"/>
              </a:rPr>
              <a:t>SOD</a:t>
            </a:r>
          </a:p>
          <a:p>
            <a:r>
              <a:rPr lang="zh-CN" altLang="en-US" sz="1200" b="0" i="0" kern="1200" dirty="0" smtClean="0">
                <a:solidFill>
                  <a:schemeClr val="tx1"/>
                </a:solidFill>
                <a:effectLst/>
                <a:latin typeface="Amazon Ember Regular" charset="0"/>
                <a:ea typeface="+mn-ea"/>
                <a:cs typeface="+mn-cs"/>
              </a:rPr>
              <a:t>使用 </a:t>
            </a:r>
            <a:r>
              <a:rPr lang="en-US" sz="1200" b="0" i="0" kern="1200" dirty="0" smtClean="0">
                <a:solidFill>
                  <a:schemeClr val="tx1"/>
                </a:solidFill>
                <a:effectLst/>
                <a:latin typeface="Amazon Ember Regular" charset="0"/>
                <a:ea typeface="+mn-ea"/>
                <a:cs typeface="+mn-cs"/>
              </a:rPr>
              <a:t>Lake Formation，</a:t>
            </a:r>
            <a:r>
              <a:rPr lang="zh-CN" altLang="en-US" sz="1200" b="0" i="0" kern="1200" dirty="0" smtClean="0">
                <a:solidFill>
                  <a:schemeClr val="tx1"/>
                </a:solidFill>
                <a:effectLst/>
                <a:latin typeface="Amazon Ember Regular" charset="0"/>
                <a:ea typeface="+mn-ea"/>
                <a:cs typeface="+mn-cs"/>
              </a:rPr>
              <a:t>您还可以在控制面板中查看详细的警报，然后下载审计日志以进行进一步的分析。</a:t>
            </a:r>
          </a:p>
          <a:p>
            <a:r>
              <a:rPr lang="en-US" sz="1200" b="0" i="0" u="none" strike="noStrike" kern="1200" dirty="0" smtClean="0">
                <a:solidFill>
                  <a:schemeClr val="tx1"/>
                </a:solidFill>
                <a:effectLst/>
                <a:latin typeface="Amazon Ember Regular" charset="0"/>
                <a:ea typeface="+mn-ea"/>
                <a:cs typeface="+mn-cs"/>
                <a:hlinkClick r:id="rId3"/>
              </a:rPr>
              <a:t>Amazon </a:t>
            </a:r>
            <a:r>
              <a:rPr lang="en-US" sz="1200" b="0" i="0" u="none" strike="noStrike" kern="1200" dirty="0" err="1" smtClean="0">
                <a:solidFill>
                  <a:schemeClr val="tx1"/>
                </a:solidFill>
                <a:effectLst/>
                <a:latin typeface="Amazon Ember Regular" charset="0"/>
                <a:ea typeface="+mn-ea"/>
                <a:cs typeface="+mn-cs"/>
                <a:hlinkClick r:id="rId3"/>
              </a:rPr>
              <a:t>CloudWatch</a:t>
            </a:r>
            <a:r>
              <a:rPr lang="en-US" sz="1200" b="0" i="0" u="none" strike="noStrike" kern="1200" dirty="0" smtClean="0">
                <a:solidFill>
                  <a:schemeClr val="tx1"/>
                </a:solidFill>
                <a:effectLst/>
                <a:latin typeface="Amazon Ember Regular" charset="0"/>
                <a:ea typeface="+mn-ea"/>
                <a:cs typeface="+mn-cs"/>
                <a:hlinkClick r:id="rId3"/>
              </a:rPr>
              <a:t> </a:t>
            </a:r>
            <a:r>
              <a:rPr lang="zh-CN" altLang="en-US" sz="1200" b="0" i="0" kern="1200" dirty="0" smtClean="0">
                <a:solidFill>
                  <a:schemeClr val="tx1"/>
                </a:solidFill>
                <a:effectLst/>
                <a:latin typeface="Amazon Ember Regular" charset="0"/>
                <a:ea typeface="+mn-ea"/>
                <a:cs typeface="+mn-cs"/>
              </a:rPr>
              <a:t>发布所有数据提取事件和目录通知。这样，您就可以识别可疑行为，证明运营合规。</a:t>
            </a:r>
          </a:p>
          <a:p>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pPr defTabSz="931545" fontAlgn="base">
              <a:spcBef>
                <a:spcPct val="30000"/>
              </a:spcBef>
              <a:spcAft>
                <a:spcPct val="0"/>
              </a:spcAft>
              <a:defRPr/>
            </a:pPr>
            <a:endParaRPr lang="en-US" sz="1000" dirty="0">
              <a:solidFill>
                <a:schemeClr val="tx1"/>
              </a:solidFill>
              <a:latin typeface="+mn-lt"/>
            </a:endParaRPr>
          </a:p>
          <a:p>
            <a:endParaRPr lang="en-US" sz="4095"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defRPr/>
            </a:pPr>
            <a:endParaRPr lang="en-US" sz="10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C3F2ED-74C5-7D4F-8560-0CC253E9A436}" type="slidenum">
              <a:rPr lang="en-US" smtClean="0">
                <a:solidFill>
                  <a:prstClr val="black"/>
                </a:solidFill>
              </a:rPr>
              <a:t>17</a:t>
            </a:fld>
            <a:endParaRPr lang="en-US" dirty="0">
              <a:solidFill>
                <a:prstClr val="black"/>
              </a:solidFill>
            </a:endParaRPr>
          </a:p>
        </p:txBody>
      </p:sp>
    </p:spTree>
    <p:extLst>
      <p:ext uri="{BB962C8B-B14F-4D97-AF65-F5344CB8AC3E}">
        <p14:creationId xmlns:p14="http://schemas.microsoft.com/office/powerpoint/2010/main" val="477157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171450" indent="-171450">
              <a:buFont typeface="Arial" panose="020B0604020202020204" pitchFamily="34" charset="0"/>
              <a:buChar char="•"/>
            </a:pPr>
            <a:r>
              <a:rPr lang="en-US" dirty="0"/>
              <a:t>As</a:t>
            </a:r>
            <a:r>
              <a:rPr lang="en-US" baseline="0" dirty="0"/>
              <a:t> a reminder, Amazon Redshift started out as a </a:t>
            </a:r>
            <a:r>
              <a:rPr lang="en-US" baseline="0" dirty="0" err="1"/>
              <a:t>PostGres</a:t>
            </a:r>
            <a:r>
              <a:rPr lang="en-US" baseline="0" dirty="0"/>
              <a:t> fork, but we completely rewrote the storage engine to be columnar, we made it an OLAP relational data store by adding analytics functions such as window operations, and we also made it an Massively Parallel Processing system so that it scales significantly large. </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We have preserved compatibility with </a:t>
            </a:r>
            <a:r>
              <a:rPr lang="en-US" baseline="0" dirty="0" err="1"/>
              <a:t>PostGres</a:t>
            </a:r>
            <a:r>
              <a:rPr lang="en-US" baseline="0" dirty="0"/>
              <a:t>, which is why you could actually use a </a:t>
            </a:r>
            <a:r>
              <a:rPr lang="en-US" baseline="0" dirty="0" err="1"/>
              <a:t>PostGres</a:t>
            </a:r>
            <a:r>
              <a:rPr lang="en-US" baseline="0" dirty="0"/>
              <a:t> driver to connect to Redshift, but it is important to note that Redshift is an OLAP relational database – not an OLTP relational database like </a:t>
            </a:r>
            <a:r>
              <a:rPr lang="en-US" baseline="0" dirty="0" err="1"/>
              <a:t>PostGres</a:t>
            </a:r>
            <a:r>
              <a:rPr lang="en-US" baseline="0" dirty="0"/>
              <a:t>.</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We then leveraged and integrated Amazon Redshift with other AWS services in the AWS ecosystem such as VPC’s, KMS and IAM for security, S3 for data lake integration and backups, EC2s for its cluster implementation, and </a:t>
            </a:r>
            <a:r>
              <a:rPr lang="en-US" baseline="0" dirty="0" err="1"/>
              <a:t>CloudWatch</a:t>
            </a:r>
            <a:r>
              <a:rPr lang="en-US" baseline="0" dirty="0"/>
              <a:t> for monitoring</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All of this together makes up the service that we know as Amazon Redshift</a:t>
            </a:r>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19</a:t>
            </a:fld>
            <a:endParaRPr lang="en-US" dirty="0"/>
          </a:p>
        </p:txBody>
      </p:sp>
    </p:spTree>
    <p:extLst>
      <p:ext uri="{BB962C8B-B14F-4D97-AF65-F5344CB8AC3E}">
        <p14:creationId xmlns:p14="http://schemas.microsoft.com/office/powerpoint/2010/main" val="3885336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mazon Ember Regular" charset="0"/>
              </a:rPr>
              <a:t>1/ Latest</a:t>
            </a:r>
            <a:r>
              <a:rPr lang="en-US" baseline="0" dirty="0" smtClean="0">
                <a:latin typeface="Amazon Ember Regular" charset="0"/>
              </a:rPr>
              <a:t> versions: </a:t>
            </a:r>
            <a:r>
              <a:rPr lang="en-US" dirty="0" smtClean="0">
                <a:latin typeface="Amazon Ember Regular" charset="0"/>
              </a:rPr>
              <a:t>EMR has 21 open source projects that are tested and integrated into a single solution designed to work together.  Each project is updated in EMR within 30 days of a version release ensuring you have the latest and greatest from the community without having to spend time to test, certify, and maintain new components. </a:t>
            </a:r>
          </a:p>
          <a:p>
            <a:endParaRPr lang="en-US" dirty="0" smtClean="0">
              <a:latin typeface="Amazon Ember Regular" charset="0"/>
            </a:endParaRPr>
          </a:p>
          <a:p>
            <a:r>
              <a:rPr lang="en-US" dirty="0" smtClean="0">
                <a:latin typeface="Amazon Ember Regular" charset="0"/>
              </a:rPr>
              <a:t>2/ Low cost: E</a:t>
            </a:r>
            <a:r>
              <a:rPr lang="en-US" sz="1200" b="0" i="0" u="none" strike="noStrike" kern="1200" dirty="0" smtClean="0">
                <a:solidFill>
                  <a:schemeClr val="tx1"/>
                </a:solidFill>
                <a:effectLst/>
                <a:latin typeface="Amazon Ember Regular" charset="0"/>
                <a:ea typeface="+mn-ea"/>
                <a:cs typeface="+mn-cs"/>
              </a:rPr>
              <a:t>MR pricing is simple and predictable: You pay a per-instance rate for every second used, with a one-minute minimum charge. You can launch a 10-node EMR cluster with applications such as Apache Spark, and Apache Hive, for as little as $0.15 per hour. Because EMR has native support for </a:t>
            </a:r>
            <a:r>
              <a:rPr lang="en-US" sz="1200" b="0" i="0" u="none" strike="noStrike" kern="1200" dirty="0" smtClean="0">
                <a:solidFill>
                  <a:schemeClr val="tx1"/>
                </a:solidFill>
                <a:effectLst/>
                <a:latin typeface="Amazon Ember Regular" charset="0"/>
                <a:ea typeface="+mn-ea"/>
                <a:cs typeface="+mn-cs"/>
                <a:hlinkClick r:id="rId3"/>
              </a:rPr>
              <a:t>Amazon EC2 Spot</a:t>
            </a:r>
            <a:r>
              <a:rPr lang="en-US" sz="1200" b="0" i="0" u="none" strike="noStrike" kern="1200" dirty="0" smtClean="0">
                <a:solidFill>
                  <a:schemeClr val="tx1"/>
                </a:solidFill>
                <a:effectLst/>
                <a:latin typeface="Amazon Ember Regular" charset="0"/>
                <a:ea typeface="+mn-ea"/>
                <a:cs typeface="+mn-cs"/>
              </a:rPr>
              <a:t> and Reserved Instances, you can also save 50-80% on the cost of the underlying instances.  </a:t>
            </a:r>
            <a:r>
              <a:rPr lang="en-US" dirty="0" smtClean="0">
                <a:latin typeface="Amazon Ember Regular" charset="0"/>
              </a:rPr>
              <a:t>With EMR, you can start small with a 10-node cluster for just $1,314 per year and 24x7 support at $1,200 per year, less than 1/30th the cost of other commercial Hadoop solutions.</a:t>
            </a:r>
          </a:p>
          <a:p>
            <a:endParaRPr lang="en-US" dirty="0" smtClean="0">
              <a:latin typeface="Amazon Ember Regular" charset="0"/>
            </a:endParaRPr>
          </a:p>
          <a:p>
            <a:r>
              <a:rPr lang="en-US" dirty="0" smtClean="0">
                <a:latin typeface="Amazon Ember Regular" charset="0"/>
              </a:rPr>
              <a:t>3/ Use S3</a:t>
            </a:r>
            <a:r>
              <a:rPr lang="en-US" baseline="0" dirty="0" smtClean="0">
                <a:latin typeface="Amazon Ember Regular" charset="0"/>
              </a:rPr>
              <a:t> Storage: It leverages AWS S3’s data lake directly</a:t>
            </a:r>
          </a:p>
          <a:p>
            <a:endParaRPr lang="en-US" baseline="0" dirty="0" smtClean="0">
              <a:latin typeface="Amazon Ember Regular" charset="0"/>
            </a:endParaRPr>
          </a:p>
          <a:p>
            <a:r>
              <a:rPr lang="en-US" baseline="0" dirty="0" smtClean="0">
                <a:latin typeface="Amazon Ember Regular" charset="0"/>
              </a:rPr>
              <a:t>4/ Easy: </a:t>
            </a:r>
            <a:r>
              <a:rPr lang="en-US" sz="1200" b="0" i="0" u="none" strike="noStrike" kern="1200" dirty="0" smtClean="0">
                <a:solidFill>
                  <a:schemeClr val="tx1"/>
                </a:solidFill>
                <a:effectLst/>
                <a:latin typeface="Amazon Ember Regular" charset="0"/>
                <a:ea typeface="+mn-ea"/>
                <a:cs typeface="+mn-cs"/>
              </a:rPr>
              <a:t>EMR launches clusters in minutes. You don’t need to worry about node provisioning, infrastructure setup, </a:t>
            </a:r>
            <a:r>
              <a:rPr lang="en-US" sz="1200" b="0" i="0" u="none" strike="noStrike" kern="1200" dirty="0" smtClean="0">
                <a:solidFill>
                  <a:schemeClr val="tx1"/>
                </a:solidFill>
                <a:effectLst/>
                <a:latin typeface="Amazon Ember Regular" charset="0"/>
                <a:ea typeface="+mn-ea"/>
                <a:cs typeface="+mn-cs"/>
                <a:hlinkClick r:id="rId4"/>
              </a:rPr>
              <a:t>Hadoop</a:t>
            </a:r>
            <a:r>
              <a:rPr lang="en-US" sz="1200" b="0" i="0" u="none" strike="noStrike" kern="1200" dirty="0" smtClean="0">
                <a:solidFill>
                  <a:schemeClr val="tx1"/>
                </a:solidFill>
                <a:effectLst/>
                <a:latin typeface="Amazon Ember Regular" charset="0"/>
                <a:ea typeface="+mn-ea"/>
                <a:cs typeface="+mn-cs"/>
              </a:rPr>
              <a:t> configuration, or cluster tuning. EMR takes care of these tasks so you can focus on analysis. Analysts, data engineers, and data scientists can launch a </a:t>
            </a:r>
            <a:r>
              <a:rPr lang="en-US" sz="1200" b="0" i="0" u="none" strike="noStrike" kern="1200" dirty="0" err="1" smtClean="0">
                <a:solidFill>
                  <a:schemeClr val="tx1"/>
                </a:solidFill>
                <a:effectLst/>
                <a:latin typeface="Amazon Ember Regular" charset="0"/>
                <a:ea typeface="+mn-ea"/>
                <a:cs typeface="+mn-cs"/>
              </a:rPr>
              <a:t>serverless</a:t>
            </a:r>
            <a:r>
              <a:rPr lang="en-US" sz="1200" b="0" i="0" u="none" strike="noStrike" kern="1200" dirty="0" smtClean="0">
                <a:solidFill>
                  <a:schemeClr val="tx1"/>
                </a:solidFill>
                <a:effectLst/>
                <a:latin typeface="Amazon Ember Regular" charset="0"/>
                <a:ea typeface="+mn-ea"/>
                <a:cs typeface="+mn-cs"/>
              </a:rPr>
              <a:t> </a:t>
            </a:r>
            <a:r>
              <a:rPr lang="en-US" sz="1200" b="0" i="0" u="none" strike="noStrike" kern="1200" dirty="0" err="1" smtClean="0">
                <a:solidFill>
                  <a:schemeClr val="tx1"/>
                </a:solidFill>
                <a:effectLst/>
                <a:latin typeface="Amazon Ember Regular" charset="0"/>
                <a:ea typeface="+mn-ea"/>
                <a:cs typeface="+mn-cs"/>
              </a:rPr>
              <a:t>Jupyter</a:t>
            </a:r>
            <a:r>
              <a:rPr lang="en-US" sz="1200" b="0" i="0" u="none" strike="noStrike" kern="1200" dirty="0" smtClean="0">
                <a:solidFill>
                  <a:schemeClr val="tx1"/>
                </a:solidFill>
                <a:effectLst/>
                <a:latin typeface="Amazon Ember Regular" charset="0"/>
                <a:ea typeface="+mn-ea"/>
                <a:cs typeface="+mn-cs"/>
              </a:rPr>
              <a:t> notebook in seconds using EMR Notebooks, allowing individuals and teams to collaborate and interactively explore, process and visualize data in an easy to use notebook format.</a:t>
            </a:r>
            <a:endParaRPr lang="en-US" dirty="0" smtClean="0">
              <a:latin typeface="Amazon Ember Regular" charset="0"/>
            </a:endParaRPr>
          </a:p>
          <a:p>
            <a:r>
              <a:rPr lang="en-US" dirty="0" smtClean="0">
                <a:latin typeface="Amazon Ember Regular" charset="0"/>
              </a:rPr>
              <a:t> </a:t>
            </a:r>
            <a:endParaRPr lang="en-US" dirty="0">
              <a:latin typeface="Amazon Ember Regular" charset="0"/>
            </a:endParaRPr>
          </a:p>
        </p:txBody>
      </p:sp>
      <p:sp>
        <p:nvSpPr>
          <p:cNvPr id="4" name="Slide Number Placeholder 3"/>
          <p:cNvSpPr>
            <a:spLocks noGrp="1"/>
          </p:cNvSpPr>
          <p:nvPr>
            <p:ph type="sldNum" sz="quarter" idx="10"/>
          </p:nvPr>
        </p:nvSpPr>
        <p:spPr/>
        <p:txBody>
          <a:bodyPr/>
          <a:lstStyle/>
          <a:p>
            <a:fld id="{69C3F2ED-74C5-7D4F-8560-0CC253E9A436}" type="slidenum">
              <a:rPr lang="en-US" smtClean="0"/>
              <a:pPr/>
              <a:t>20</a:t>
            </a:fld>
            <a:endParaRPr lang="en-US" dirty="0"/>
          </a:p>
        </p:txBody>
      </p:sp>
    </p:spTree>
    <p:extLst>
      <p:ext uri="{BB962C8B-B14F-4D97-AF65-F5344CB8AC3E}">
        <p14:creationId xmlns:p14="http://schemas.microsoft.com/office/powerpoint/2010/main" val="27920142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defTabSz="465887">
              <a:buFontTx/>
              <a:buAutoNum type="arabicPeriod"/>
              <a:defRPr/>
            </a:pPr>
            <a:r>
              <a:rPr lang="en-US" dirty="0" smtClean="0">
                <a:latin typeface="Amazon Ember" panose="020B0603020204020204" pitchFamily="34" charset="0"/>
                <a:ea typeface="Amazon Ember" panose="020B0603020204020204" pitchFamily="34" charset="0"/>
                <a:cs typeface="Amazon Ember" panose="020B0603020204020204" pitchFamily="34" charset="0"/>
              </a:rPr>
              <a:t>Fully managed: Simplifies hardware provisioning, software installing and patching, failure recovery, backups, and monitoring</a:t>
            </a:r>
          </a:p>
          <a:p>
            <a:pPr marL="232943" indent="-232943" defTabSz="465887">
              <a:buFontTx/>
              <a:buAutoNum type="arabicPeriod"/>
              <a:defRPr/>
            </a:pPr>
            <a:r>
              <a:rPr lang="en-US" dirty="0" smtClean="0"/>
              <a:t>Scalable: Scale easily to handle rapid growth of data and users. </a:t>
            </a:r>
            <a:r>
              <a:rPr lang="en-US" baseline="0" dirty="0" smtClean="0"/>
              <a:t>We make it very easy to scale your clusters.  With just a few commands we will seamlessly deploy a new cluster for you and you can continue to run uninterrupted.</a:t>
            </a:r>
            <a:endParaRPr lang="en-US" b="1" dirty="0" smtClean="0"/>
          </a:p>
          <a:p>
            <a:pPr marL="232943" indent="-232943" defTabSz="465887">
              <a:buFontTx/>
              <a:buAutoNum type="arabicPeriod"/>
              <a:defRPr/>
            </a:pPr>
            <a:r>
              <a:rPr lang="en-US" b="1" dirty="0" smtClean="0">
                <a:latin typeface="Arial" charset="0"/>
                <a:ea typeface="Arial" charset="0"/>
                <a:cs typeface="Arial" charset="0"/>
              </a:rPr>
              <a:t>Secure - </a:t>
            </a:r>
            <a:r>
              <a:rPr lang="en-US" baseline="0" dirty="0" smtClean="0"/>
              <a:t>We provide a number of different security options.  You can use IAM and VPC to secure access to your cluster.</a:t>
            </a:r>
          </a:p>
          <a:p>
            <a:pPr marL="232943" indent="-232943" defTabSz="465887">
              <a:buFontTx/>
              <a:buAutoNum type="arabicPeriod"/>
              <a:defRPr/>
            </a:pPr>
            <a:r>
              <a:rPr lang="en-US" b="1" dirty="0" smtClean="0">
                <a:solidFill>
                  <a:srgbClr val="474746"/>
                </a:solidFill>
                <a:latin typeface="Arial" charset="0"/>
                <a:ea typeface="Arial" charset="0"/>
                <a:cs typeface="Arial" charset="0"/>
              </a:rPr>
              <a:t>Tightly Integrated with Other AWS Services – </a:t>
            </a:r>
            <a:r>
              <a:rPr lang="en-US" dirty="0" smtClean="0">
                <a:solidFill>
                  <a:srgbClr val="474746"/>
                </a:solidFill>
                <a:latin typeface="Arial" charset="0"/>
                <a:ea typeface="Arial" charset="0"/>
                <a:cs typeface="Arial" charset="0"/>
              </a:rPr>
              <a:t>For example: </a:t>
            </a:r>
            <a:r>
              <a:rPr lang="en-US" b="0" baseline="0" dirty="0" smtClean="0"/>
              <a:t>On the ingest </a:t>
            </a:r>
            <a:r>
              <a:rPr lang="en-US" baseline="0" dirty="0" smtClean="0"/>
              <a:t>side you can easily send CWL to Amazon ES, you can use Kinesis Data Firehose or MSK to stream data to Amazon ES. We also offer integration with AWS </a:t>
            </a:r>
            <a:r>
              <a:rPr lang="en-US" baseline="0" dirty="0" err="1" smtClean="0"/>
              <a:t>IoT</a:t>
            </a:r>
            <a:r>
              <a:rPr lang="en-US" baseline="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dirty="0" smtClean="0"/>
              <a:t>ES </a:t>
            </a:r>
            <a:r>
              <a:rPr lang="zh-CN" altLang="en-US" dirty="0" smtClean="0"/>
              <a:t>冷热分区，应该比较容易理解</a:t>
            </a:r>
            <a:r>
              <a:rPr lang="en-US" altLang="zh-CN" dirty="0" err="1" smtClean="0"/>
              <a:t>UltraWarm</a:t>
            </a:r>
            <a:r>
              <a:rPr lang="zh-CN" altLang="en-US" dirty="0" smtClean="0"/>
              <a:t>，</a:t>
            </a:r>
            <a:r>
              <a:rPr lang="zh-CN" altLang="en-US" sz="1200" b="0" i="0" kern="1200" dirty="0" smtClean="0">
                <a:solidFill>
                  <a:schemeClr val="tx1"/>
                </a:solidFill>
                <a:effectLst/>
                <a:latin typeface="Amazon Ember Regular" charset="0"/>
                <a:ea typeface="+mn-ea"/>
                <a:cs typeface="+mn-cs"/>
              </a:rPr>
              <a:t>传统的</a:t>
            </a:r>
            <a:r>
              <a:rPr lang="en-US" sz="1200" b="0" i="0" kern="1200" dirty="0" smtClean="0">
                <a:solidFill>
                  <a:schemeClr val="tx1"/>
                </a:solidFill>
                <a:effectLst/>
                <a:latin typeface="Amazon Ember Regular" charset="0"/>
                <a:ea typeface="+mn-ea"/>
                <a:cs typeface="+mn-cs"/>
              </a:rPr>
              <a:t>Elasticsearch集群中所有节点均采用相同的配置，如果有规则的将集群的节点分成不同类型，部分是高性能的节点用于存储热点数据，部分是性能相对差些的大容量节点用于存储冷数据，却可以一方面保证热数据的性能，另一方面保证冷数据的存储，降低存储成本，这也是Elasticsearch冷热分离架构的基本思想</a:t>
            </a: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但在本地</a:t>
            </a:r>
            <a:r>
              <a:rPr lang="en-US" altLang="zh-CN" sz="1200" b="0" i="0" kern="1200" dirty="0" smtClean="0">
                <a:solidFill>
                  <a:schemeClr val="tx1"/>
                </a:solidFill>
                <a:effectLst/>
                <a:latin typeface="Amazon Ember Regular" charset="0"/>
                <a:ea typeface="+mn-ea"/>
                <a:cs typeface="+mn-cs"/>
              </a:rPr>
              <a:t>ES</a:t>
            </a:r>
            <a:r>
              <a:rPr lang="zh-CN" altLang="en-US" sz="1200" b="0" i="0" kern="1200" dirty="0" smtClean="0">
                <a:solidFill>
                  <a:schemeClr val="tx1"/>
                </a:solidFill>
                <a:effectLst/>
                <a:latin typeface="Amazon Ember Regular" charset="0"/>
                <a:ea typeface="+mn-ea"/>
                <a:cs typeface="+mn-cs"/>
              </a:rPr>
              <a:t>上做冷热分区，需要设置节点冷热类型</a:t>
            </a:r>
            <a:r>
              <a:rPr lang="en-US" altLang="zh-CN" sz="1200" b="0" i="0" kern="1200" dirty="0" smtClean="0">
                <a:solidFill>
                  <a:schemeClr val="tx1"/>
                </a:solidFill>
                <a:effectLst/>
                <a:latin typeface="Amazon Ember Regular" charset="0"/>
                <a:ea typeface="+mn-ea"/>
                <a:cs typeface="+mn-cs"/>
              </a:rPr>
              <a:t>attribute</a:t>
            </a:r>
            <a:r>
              <a:rPr lang="zh-CN" altLang="en-US" sz="1200" b="0" i="0" kern="1200" dirty="0" smtClean="0">
                <a:solidFill>
                  <a:schemeClr val="tx1"/>
                </a:solidFill>
                <a:effectLst/>
                <a:latin typeface="Amazon Ember Regular" charset="0"/>
                <a:ea typeface="+mn-ea"/>
                <a:cs typeface="+mn-cs"/>
              </a:rPr>
              <a:t>，索引需要按天分区，然后程序来控制哪些</a:t>
            </a:r>
            <a:r>
              <a:rPr lang="en-US" altLang="zh-CN" sz="1200" b="0" i="0" kern="1200" dirty="0" smtClean="0">
                <a:solidFill>
                  <a:schemeClr val="tx1"/>
                </a:solidFill>
                <a:effectLst/>
                <a:latin typeface="Amazon Ember Regular" charset="0"/>
                <a:ea typeface="+mn-ea"/>
                <a:cs typeface="+mn-cs"/>
              </a:rPr>
              <a:t>index</a:t>
            </a:r>
            <a:r>
              <a:rPr lang="zh-CN" altLang="en-US" sz="1200" b="0" i="0" kern="1200" dirty="0" smtClean="0">
                <a:solidFill>
                  <a:schemeClr val="tx1"/>
                </a:solidFill>
                <a:effectLst/>
                <a:latin typeface="Amazon Ember Regular" charset="0"/>
                <a:ea typeface="+mn-ea"/>
                <a:cs typeface="+mn-cs"/>
              </a:rPr>
              <a:t>放到冷分区，热分区，经常要手工运维做热分区到冷分区的</a:t>
            </a:r>
            <a:r>
              <a:rPr lang="en-US" altLang="zh-CN" sz="1200" b="0" i="0" kern="1200" dirty="0" smtClean="0">
                <a:solidFill>
                  <a:schemeClr val="tx1"/>
                </a:solidFill>
                <a:effectLst/>
                <a:latin typeface="Amazon Ember Regular" charset="0"/>
                <a:ea typeface="+mn-ea"/>
                <a:cs typeface="+mn-cs"/>
              </a:rPr>
              <a:t>roll over</a:t>
            </a:r>
            <a:r>
              <a:rPr lang="zh-CN" altLang="en-US" sz="1200" b="0" i="0" kern="1200" dirty="0" smtClean="0">
                <a:solidFill>
                  <a:schemeClr val="tx1"/>
                </a:solidFill>
                <a:effectLst/>
                <a:latin typeface="Amazon Ember Regular" charset="0"/>
                <a:ea typeface="+mn-ea"/>
                <a:cs typeface="+mn-cs"/>
              </a:rPr>
              <a:t>，以及冷分区的归档，压缩等等</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smtClean="0">
                <a:solidFill>
                  <a:schemeClr val="tx1"/>
                </a:solidFill>
                <a:effectLst/>
                <a:latin typeface="Amazon Ember Regular" charset="0"/>
                <a:ea typeface="+mn-ea"/>
                <a:cs typeface="+mn-cs"/>
              </a:rPr>
              <a:t>AWS ES</a:t>
            </a:r>
            <a:r>
              <a:rPr lang="zh-CN" altLang="en-US" sz="1200" b="0" i="0" kern="1200" dirty="0" smtClean="0">
                <a:solidFill>
                  <a:schemeClr val="tx1"/>
                </a:solidFill>
                <a:effectLst/>
                <a:latin typeface="Amazon Ember Regular" charset="0"/>
                <a:ea typeface="+mn-ea"/>
                <a:cs typeface="+mn-cs"/>
              </a:rPr>
              <a:t>暖分区扩大了传统热暖配置的优势。</a:t>
            </a: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：利用</a:t>
            </a:r>
            <a:r>
              <a:rPr lang="en-US" altLang="zh-CN" sz="1200" b="0" i="0" kern="1200" dirty="0" smtClean="0">
                <a:solidFill>
                  <a:schemeClr val="tx1"/>
                </a:solidFill>
                <a:effectLst/>
                <a:latin typeface="Amazon Ember Regular" charset="0"/>
                <a:ea typeface="+mn-ea"/>
                <a:cs typeface="+mn-cs"/>
              </a:rPr>
              <a:t>S3</a:t>
            </a:r>
            <a:r>
              <a:rPr lang="zh-CN" altLang="en-US" sz="1200" b="0" i="0" kern="1200" dirty="0" smtClean="0">
                <a:solidFill>
                  <a:schemeClr val="tx1"/>
                </a:solidFill>
                <a:effectLst/>
                <a:latin typeface="Amazon Ember Regular" charset="0"/>
                <a:ea typeface="+mn-ea"/>
                <a:cs typeface="+mn-cs"/>
              </a:rPr>
              <a:t>原生优势，它将 </a:t>
            </a:r>
            <a:r>
              <a:rPr lang="en-US" altLang="zh-CN" sz="1200" b="0" i="0" kern="1200" dirty="0" smtClean="0">
                <a:solidFill>
                  <a:schemeClr val="tx1"/>
                </a:solidFill>
                <a:effectLst/>
                <a:latin typeface="Amazon Ember Regular" charset="0"/>
                <a:ea typeface="+mn-ea"/>
                <a:cs typeface="+mn-cs"/>
              </a:rPr>
              <a:t>Amazon S3 </a:t>
            </a:r>
            <a:r>
              <a:rPr lang="zh-CN" altLang="en-US" sz="1200" b="0" i="0" kern="1200" dirty="0" smtClean="0">
                <a:solidFill>
                  <a:schemeClr val="tx1"/>
                </a:solidFill>
                <a:effectLst/>
                <a:latin typeface="Amazon Ember Regular" charset="0"/>
                <a:ea typeface="+mn-ea"/>
                <a:cs typeface="+mn-cs"/>
              </a:rPr>
              <a:t>和由 </a:t>
            </a:r>
            <a:r>
              <a:rPr lang="en-US" altLang="zh-CN" sz="1200" b="0" i="0" kern="1200" dirty="0" smtClean="0">
                <a:solidFill>
                  <a:schemeClr val="tx1"/>
                </a:solidFill>
                <a:effectLst/>
                <a:latin typeface="Amazon Ember Regular" charset="0"/>
                <a:ea typeface="+mn-ea"/>
                <a:cs typeface="+mn-cs"/>
              </a:rPr>
              <a:t>AWS Nitro </a:t>
            </a:r>
            <a:r>
              <a:rPr lang="zh-CN" altLang="en-US" sz="1200" b="0" i="0" kern="1200" dirty="0" smtClean="0">
                <a:solidFill>
                  <a:schemeClr val="tx1"/>
                </a:solidFill>
                <a:effectLst/>
                <a:latin typeface="Amazon Ember Regular" charset="0"/>
                <a:ea typeface="+mn-ea"/>
                <a:cs typeface="+mn-cs"/>
              </a:rPr>
              <a:t>系统提供支持的优化计算节点相结合，在聚合和可视化方面提供类似于热存储的体验。</a:t>
            </a:r>
            <a:r>
              <a:rPr lang="en-US" altLang="zh-CN" dirty="0" smtClean="0"/>
              <a:t>2</a:t>
            </a:r>
            <a:r>
              <a:rPr lang="zh-CN" altLang="en-US" dirty="0" smtClean="0"/>
              <a:t>：自动</a:t>
            </a:r>
            <a:r>
              <a:rPr lang="en-US" altLang="zh-CN" dirty="0" smtClean="0"/>
              <a:t>migration</a:t>
            </a:r>
            <a:r>
              <a:rPr lang="zh-CN" altLang="en-US" dirty="0" smtClean="0"/>
              <a:t>，基于</a:t>
            </a:r>
            <a:r>
              <a:rPr lang="en-US" altLang="zh-CN" dirty="0" smtClean="0"/>
              <a:t>index</a:t>
            </a:r>
            <a:r>
              <a:rPr lang="zh-CN" altLang="en-US" dirty="0" smtClean="0"/>
              <a:t>里面时间戳的规则，可以自动冷热分区</a:t>
            </a:r>
            <a:r>
              <a:rPr lang="en-US" altLang="zh-CN" dirty="0" smtClean="0"/>
              <a:t>roll over</a:t>
            </a: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dirty="0" smtClean="0"/>
              <a:t>3</a:t>
            </a:r>
            <a:r>
              <a:rPr lang="zh-CN" altLang="en-US" dirty="0" smtClean="0"/>
              <a:t>：成本优势，</a:t>
            </a:r>
            <a:r>
              <a:rPr lang="en-US" altLang="zh-CN" sz="1200" b="0" i="0" kern="1200" dirty="0" smtClean="0">
                <a:solidFill>
                  <a:schemeClr val="tx1"/>
                </a:solidFill>
                <a:effectLst/>
                <a:latin typeface="Amazon Ember Regular" charset="0"/>
                <a:ea typeface="+mn-ea"/>
                <a:cs typeface="+mn-cs"/>
              </a:rPr>
              <a:t>S3 </a:t>
            </a:r>
            <a:r>
              <a:rPr lang="zh-CN" altLang="en-US" sz="1200" b="0" i="0" kern="1200" dirty="0" smtClean="0">
                <a:solidFill>
                  <a:schemeClr val="tx1"/>
                </a:solidFill>
                <a:effectLst/>
                <a:latin typeface="Amazon Ember Regular" charset="0"/>
                <a:ea typeface="+mn-ea"/>
                <a:cs typeface="+mn-cs"/>
              </a:rPr>
              <a:t>提供的低成本存储具有 </a:t>
            </a:r>
            <a:r>
              <a:rPr lang="en-US" altLang="zh-CN" sz="1200" b="0" i="0" kern="1200" dirty="0" smtClean="0">
                <a:solidFill>
                  <a:schemeClr val="tx1"/>
                </a:solidFill>
                <a:effectLst/>
                <a:latin typeface="Amazon Ember Regular" charset="0"/>
                <a:ea typeface="+mn-ea"/>
                <a:cs typeface="+mn-cs"/>
              </a:rPr>
              <a:t>99.999999999</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11 </a:t>
            </a:r>
            <a:r>
              <a:rPr lang="zh-CN" altLang="en-US" sz="1200" b="0" i="0" kern="1200" dirty="0" smtClean="0">
                <a:solidFill>
                  <a:schemeClr val="tx1"/>
                </a:solidFill>
                <a:effectLst/>
                <a:latin typeface="Amazon Ember Regular" charset="0"/>
                <a:ea typeface="+mn-ea"/>
                <a:cs typeface="+mn-cs"/>
              </a:rPr>
              <a:t>个 </a:t>
            </a:r>
            <a:r>
              <a:rPr lang="en-US" altLang="zh-CN" sz="1200" b="0" i="0" kern="1200" dirty="0" smtClean="0">
                <a:solidFill>
                  <a:schemeClr val="tx1"/>
                </a:solidFill>
                <a:effectLst/>
                <a:latin typeface="Amazon Ember Regular" charset="0"/>
                <a:ea typeface="+mn-ea"/>
                <a:cs typeface="+mn-cs"/>
              </a:rPr>
              <a:t>9</a:t>
            </a:r>
            <a:r>
              <a:rPr lang="zh-CN" altLang="en-US" sz="1200" b="0" i="0" kern="1200" dirty="0" smtClean="0">
                <a:solidFill>
                  <a:schemeClr val="tx1"/>
                </a:solidFill>
                <a:effectLst/>
                <a:latin typeface="Amazon Ember Regular" charset="0"/>
                <a:ea typeface="+mn-ea"/>
                <a:cs typeface="+mn-cs"/>
              </a:rPr>
              <a:t>）的持久性，从而消除了对副本的需求</a:t>
            </a:r>
            <a:endParaRPr lang="en-US" sz="1200" b="0" i="0" kern="1200" dirty="0" smtClean="0">
              <a:solidFill>
                <a:schemeClr val="tx1"/>
              </a:solidFill>
              <a:effectLst/>
              <a:latin typeface="Amazon Ember Regular" charset="0"/>
              <a:ea typeface="+mn-ea"/>
              <a:cs typeface="+mn-cs"/>
            </a:endParaRPr>
          </a:p>
          <a:p>
            <a:endParaRPr lang="en-US" dirty="0"/>
          </a:p>
        </p:txBody>
      </p:sp>
      <p:sp>
        <p:nvSpPr>
          <p:cNvPr id="4" name="Header Placeholder 3"/>
          <p:cNvSpPr>
            <a:spLocks noGrp="1"/>
          </p:cNvSpPr>
          <p:nvPr>
            <p:ph type="hdr" sz="quarter" idx="10"/>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t>Leadership Session: Databases and Analytics</a:t>
            </a:r>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5" name="Footer Placeholder 4"/>
          <p:cNvSpPr>
            <a:spLocks noGrp="1"/>
          </p:cNvSpPr>
          <p:nvPr>
            <p:ph type="ftr" sz="quarter" idx="11"/>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altLang="x-none" sz="700" b="0" i="0" u="none" strike="noStrike" kern="1200" cap="none" spc="0" normalizeH="0" baseline="0" noProof="0">
                <a:ln>
                  <a:noFill/>
                </a:ln>
                <a:solidFill>
                  <a:srgbClr val="282828"/>
                </a:solidFill>
                <a:effectLst/>
                <a:uLnTx/>
                <a:uFillTx/>
                <a:latin typeface="Amazon Ember" charset="0"/>
                <a:ea typeface="Amazon Ember" charset="0"/>
                <a:cs typeface="Amazon Ember" charset="0"/>
              </a:rPr>
              <a:t>© 2018, Amazon Web Services, Inc. or its Affiliates. All rights reserved.</a:t>
            </a:r>
            <a:endParaRPr kumimoji="0" lang="en-US" altLang="x-none" sz="700" b="0" i="0" u="none" strike="noStrike" kern="1200" cap="none" spc="0" normalizeH="0" baseline="0" noProof="0" dirty="0">
              <a:ln>
                <a:noFill/>
              </a:ln>
              <a:solidFill>
                <a:srgbClr val="282828"/>
              </a:solidFill>
              <a:effectLst/>
              <a:uLnTx/>
              <a:uFillTx/>
              <a:latin typeface="Amazon Ember" charset="0"/>
              <a:ea typeface="Amazon Ember" charset="0"/>
              <a:cs typeface="Amazon Ember" charset="0"/>
            </a:endParaRPr>
          </a:p>
        </p:txBody>
      </p:sp>
      <p:sp>
        <p:nvSpPr>
          <p:cNvPr id="6" name="Date Placeholder 5"/>
          <p:cNvSpPr>
            <a:spLocks noGrp="1"/>
          </p:cNvSpPr>
          <p:nvPr>
            <p:ph type="dt" idx="12"/>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82975AE4-3C14-42F4-B014-1F2189C5334A}" type="datetime8">
              <a:rPr kumimoji="0" lang="en-US" sz="1200" b="0" i="0" u="none" strike="noStrike" kern="1200" cap="none" spc="0" normalizeH="0" baseline="0" noProof="0" smtClean="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pPr marL="0" marR="0" lvl="0" indent="0" algn="r" defTabSz="1097212" rtl="0" eaLnBrk="1" fontAlgn="auto" latinLnBrk="0" hangingPunct="1">
                <a:lnSpc>
                  <a:spcPct val="100000"/>
                </a:lnSpc>
                <a:spcBef>
                  <a:spcPts val="0"/>
                </a:spcBef>
                <a:spcAft>
                  <a:spcPts val="0"/>
                </a:spcAft>
                <a:buClrTx/>
                <a:buSzTx/>
                <a:buFontTx/>
                <a:buNone/>
                <a:tabLst/>
                <a:defRPr/>
              </a:pPr>
              <a:t>5/17/2021 9:04 AM</a:t>
            </a:fld>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7" name="Slide Number Placeholder 6"/>
          <p:cNvSpPr>
            <a:spLocks noGrp="1"/>
          </p:cNvSpPr>
          <p:nvPr>
            <p:ph type="sldNum" sz="quarter" idx="13"/>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0137038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对于数据湖中的</a:t>
            </a:r>
            <a:r>
              <a:rPr lang="en-US" altLang="zh-CN" dirty="0" smtClean="0"/>
              <a:t>RAW</a:t>
            </a:r>
            <a:r>
              <a:rPr lang="zh-CN" altLang="en-US" dirty="0" smtClean="0"/>
              <a:t>原始数据，不需要导入数据，通过</a:t>
            </a:r>
            <a:r>
              <a:rPr lang="en-US" altLang="zh-CN" dirty="0" smtClean="0"/>
              <a:t>Spectrum</a:t>
            </a:r>
            <a:r>
              <a:rPr lang="zh-CN" altLang="en-US" dirty="0" smtClean="0"/>
              <a:t>查询</a:t>
            </a:r>
            <a:r>
              <a:rPr lang="en-US" altLang="zh-CN" dirty="0" smtClean="0"/>
              <a:t>Glue</a:t>
            </a:r>
            <a:r>
              <a:rPr lang="zh-CN" altLang="en-US" dirty="0" smtClean="0"/>
              <a:t>上建好的数据目录，即可数据分析师直接开始数据探索和分析建模</a:t>
            </a:r>
            <a:endParaRPr lang="en-US" altLang="zh-CN" dirty="0" smtClean="0"/>
          </a:p>
          <a:p>
            <a:r>
              <a:rPr lang="en-US" sz="1200" b="0" i="0" kern="1200" dirty="0" smtClean="0">
                <a:solidFill>
                  <a:schemeClr val="tx1"/>
                </a:solidFill>
                <a:effectLst/>
                <a:latin typeface="Amazon Ember Regular" charset="0"/>
                <a:ea typeface="+mn-ea"/>
                <a:cs typeface="+mn-cs"/>
              </a:rPr>
              <a:t>Redshift </a:t>
            </a:r>
            <a:r>
              <a:rPr lang="zh-CN" altLang="en-US" sz="1200" b="0" i="0" kern="1200" dirty="0" smtClean="0">
                <a:solidFill>
                  <a:schemeClr val="tx1"/>
                </a:solidFill>
                <a:effectLst/>
                <a:latin typeface="Amazon Ember Regular" charset="0"/>
                <a:ea typeface="+mn-ea"/>
                <a:cs typeface="+mn-cs"/>
              </a:rPr>
              <a:t>数仓组件</a:t>
            </a:r>
            <a:r>
              <a:rPr lang="en-US" sz="1200" b="0" i="0" kern="1200" dirty="0" err="1" smtClean="0">
                <a:solidFill>
                  <a:schemeClr val="tx1"/>
                </a:solidFill>
                <a:effectLst/>
                <a:latin typeface="Amazon Ember Regular" charset="0"/>
                <a:ea typeface="+mn-ea"/>
                <a:cs typeface="+mn-cs"/>
              </a:rPr>
              <a:t>spectuam</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https://docs.aws.amazon.com/zh_cn/redshift/latest/dg/c-using-spectrum.html#c-spectrum-overview</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a:t>
            </a:r>
            <a:r>
              <a:rPr lang="en-US" sz="1200" b="0" i="0" kern="1200" dirty="0" smtClean="0">
                <a:solidFill>
                  <a:schemeClr val="tx1"/>
                </a:solidFill>
                <a:effectLst/>
                <a:latin typeface="Amazon Ember Regular" charset="0"/>
                <a:ea typeface="+mn-ea"/>
                <a:cs typeface="+mn-cs"/>
              </a:rPr>
              <a:t>Glue category</a:t>
            </a:r>
            <a:r>
              <a:rPr lang="zh-CN" altLang="en-US" sz="1200" b="0" i="0" kern="1200" dirty="0" smtClean="0">
                <a:solidFill>
                  <a:schemeClr val="tx1"/>
                </a:solidFill>
                <a:effectLst/>
                <a:latin typeface="Amazon Ember Regular" charset="0"/>
                <a:ea typeface="+mn-ea"/>
                <a:cs typeface="+mn-cs"/>
              </a:rPr>
              <a:t>中的外部表集成，不必将数据加载到</a:t>
            </a:r>
            <a:r>
              <a:rPr lang="en-US" sz="1200" b="0" i="0" kern="1200" dirty="0" smtClean="0">
                <a:solidFill>
                  <a:schemeClr val="tx1"/>
                </a:solidFill>
                <a:effectLst/>
                <a:latin typeface="Amazon Ember Regular" charset="0"/>
                <a:ea typeface="+mn-ea"/>
                <a:cs typeface="+mn-cs"/>
              </a:rPr>
              <a:t> Amazon Redshift </a:t>
            </a:r>
            <a:r>
              <a:rPr lang="en-US" sz="1200" b="0" i="0" kern="1200" dirty="0" err="1" smtClean="0">
                <a:solidFill>
                  <a:schemeClr val="tx1"/>
                </a:solidFill>
                <a:effectLst/>
                <a:latin typeface="Amazon Ember Regular" charset="0"/>
                <a:ea typeface="+mn-ea"/>
                <a:cs typeface="+mn-cs"/>
              </a:rPr>
              <a:t>表中</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2</a:t>
            </a:r>
            <a:r>
              <a:rPr lang="zh-CN" altLang="en-US" sz="1200" b="0" i="0" kern="1200" dirty="0" smtClean="0">
                <a:solidFill>
                  <a:schemeClr val="tx1"/>
                </a:solidFill>
                <a:effectLst/>
                <a:latin typeface="Amazon Ember Regular" charset="0"/>
                <a:ea typeface="+mn-ea"/>
                <a:cs typeface="+mn-cs"/>
              </a:rPr>
              <a:t>：</a:t>
            </a:r>
            <a:r>
              <a:rPr lang="en-US" sz="1200" b="0" i="0" kern="1200" dirty="0" err="1" smtClean="0">
                <a:solidFill>
                  <a:schemeClr val="tx1"/>
                </a:solidFill>
                <a:effectLst/>
                <a:latin typeface="Amazon Ember Regular" charset="0"/>
                <a:ea typeface="+mn-ea"/>
                <a:cs typeface="+mn-cs"/>
              </a:rPr>
              <a:t>Spectuan</a:t>
            </a:r>
            <a:r>
              <a:rPr lang="zh-CN" altLang="en-US" sz="1200" b="0" i="0" kern="1200" dirty="0" smtClean="0">
                <a:solidFill>
                  <a:schemeClr val="tx1"/>
                </a:solidFill>
                <a:effectLst/>
                <a:latin typeface="Amazon Ember Regular" charset="0"/>
                <a:ea typeface="+mn-ea"/>
                <a:cs typeface="+mn-cs"/>
              </a:rPr>
              <a:t>层谓词下推</a:t>
            </a:r>
            <a:endParaRPr lang="en-US" sz="1200" b="0" i="0" kern="1200" dirty="0" smtClean="0">
              <a:solidFill>
                <a:schemeClr val="tx1"/>
              </a:solidFill>
              <a:effectLst/>
              <a:latin typeface="Amazon Ember Regular" charset="0"/>
              <a:ea typeface="+mn-ea"/>
              <a:cs typeface="+mn-cs"/>
            </a:endParaRPr>
          </a:p>
          <a:p>
            <a:r>
              <a:rPr lang="en-US" sz="1200" b="0" i="0" kern="1200" dirty="0" smtClean="0">
                <a:solidFill>
                  <a:schemeClr val="tx1"/>
                </a:solidFill>
                <a:effectLst/>
                <a:latin typeface="Amazon Ember Regular" charset="0"/>
                <a:ea typeface="+mn-ea"/>
                <a:cs typeface="+mn-cs"/>
              </a:rPr>
              <a:t>3</a:t>
            </a:r>
            <a:r>
              <a:rPr lang="zh-CN" altLang="en-US" sz="1200" b="0" i="0" kern="1200" dirty="0" smtClean="0">
                <a:solidFill>
                  <a:schemeClr val="tx1"/>
                </a:solidFill>
                <a:effectLst/>
                <a:latin typeface="Amazon Ember Regular" charset="0"/>
                <a:ea typeface="+mn-ea"/>
                <a:cs typeface="+mn-cs"/>
              </a:rPr>
              <a:t>：存储计算分离</a:t>
            </a:r>
            <a:endParaRPr lang="en-US" sz="1200" b="0" i="0" kern="1200" dirty="0" smtClean="0">
              <a:solidFill>
                <a:schemeClr val="tx1"/>
              </a:solidFill>
              <a:effectLst/>
              <a:latin typeface="Amazon Ember Regular"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22</a:t>
            </a:fld>
            <a:endParaRPr lang="en-US" dirty="0"/>
          </a:p>
        </p:txBody>
      </p:sp>
    </p:spTree>
    <p:extLst>
      <p:ext uri="{BB962C8B-B14F-4D97-AF65-F5344CB8AC3E}">
        <p14:creationId xmlns:p14="http://schemas.microsoft.com/office/powerpoint/2010/main" val="1378007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如果各位是从</a:t>
            </a:r>
            <a:r>
              <a:rPr lang="en-US" altLang="zh-CN" dirty="0" smtClean="0"/>
              <a:t>Oracle/TD</a:t>
            </a:r>
            <a:r>
              <a:rPr lang="zh-CN" altLang="en-US" dirty="0" smtClean="0"/>
              <a:t>传统数仓</a:t>
            </a:r>
            <a:r>
              <a:rPr lang="en-US" altLang="zh-CN" dirty="0" smtClean="0"/>
              <a:t>Hadoop</a:t>
            </a:r>
            <a:r>
              <a:rPr lang="zh-CN" altLang="en-US" dirty="0" smtClean="0"/>
              <a:t>大数据数仓分析这样一路走来的话，应该对</a:t>
            </a:r>
            <a:r>
              <a:rPr lang="en-US" altLang="zh-CN" dirty="0" smtClean="0"/>
              <a:t>2010/11</a:t>
            </a:r>
            <a:r>
              <a:rPr lang="zh-CN" altLang="en-US" dirty="0" smtClean="0"/>
              <a:t>年的时候记忆犹新，那个时候数据量已经增长到</a:t>
            </a:r>
            <a:r>
              <a:rPr lang="en-US" altLang="zh-CN" dirty="0" smtClean="0"/>
              <a:t>500T</a:t>
            </a:r>
            <a:r>
              <a:rPr lang="zh-CN" altLang="en-US" dirty="0" smtClean="0"/>
              <a:t>以上，一个表几十亿记录数都很稀疏平常，</a:t>
            </a:r>
            <a:r>
              <a:rPr lang="en-US" altLang="zh-CN" dirty="0" smtClean="0"/>
              <a:t>Oracle/TD</a:t>
            </a:r>
            <a:r>
              <a:rPr lang="zh-CN" altLang="en-US" dirty="0" smtClean="0"/>
              <a:t>企业数仓分析平台，无论你怎么搭集群，还是跑不动了（重庆社保</a:t>
            </a:r>
            <a:r>
              <a:rPr lang="en-US" altLang="zh-CN" dirty="0" smtClean="0"/>
              <a:t>6</a:t>
            </a:r>
            <a:r>
              <a:rPr lang="zh-CN" altLang="en-US" dirty="0" smtClean="0"/>
              <a:t>个节点的</a:t>
            </a:r>
            <a:r>
              <a:rPr lang="en-US" altLang="zh-CN" dirty="0" smtClean="0"/>
              <a:t>RAC</a:t>
            </a:r>
            <a:r>
              <a:rPr lang="zh-CN" altLang="en-US" dirty="0" smtClean="0"/>
              <a:t>，医保月初报批要跑整整</a:t>
            </a:r>
            <a:r>
              <a:rPr lang="en-US" altLang="zh-CN" dirty="0" smtClean="0"/>
              <a:t>1</a:t>
            </a:r>
            <a:r>
              <a:rPr lang="zh-CN" altLang="en-US" dirty="0" smtClean="0"/>
              <a:t>天，而且经常挂，当</a:t>
            </a:r>
            <a:r>
              <a:rPr lang="en-US" altLang="zh-CN" dirty="0" err="1" smtClean="0"/>
              <a:t>hadoop</a:t>
            </a:r>
            <a:r>
              <a:rPr lang="zh-CN" altLang="en-US" dirty="0" smtClean="0"/>
              <a:t>生态逐渐成熟并且在实际生产中工程化实现的时候，我印象里面业界一片欢欣鼓舞，因为不用再买</a:t>
            </a:r>
            <a:r>
              <a:rPr lang="en-US" altLang="zh-CN" dirty="0" smtClean="0"/>
              <a:t>SAN</a:t>
            </a:r>
            <a:r>
              <a:rPr lang="zh-CN" altLang="en-US" dirty="0" smtClean="0"/>
              <a:t>，不用买小型机，不用</a:t>
            </a:r>
            <a:r>
              <a:rPr lang="en-US" altLang="zh-CN" dirty="0" smtClean="0"/>
              <a:t>40GB-80GBinfiiband</a:t>
            </a:r>
            <a:r>
              <a:rPr lang="zh-CN" altLang="en-US" dirty="0" smtClean="0"/>
              <a:t>，也不用买厂商一体机，几十台刀片机，普通</a:t>
            </a:r>
            <a:r>
              <a:rPr lang="en-US" altLang="zh-CN" dirty="0" smtClean="0"/>
              <a:t>SSD</a:t>
            </a:r>
            <a:r>
              <a:rPr lang="zh-CN" altLang="en-US" dirty="0" smtClean="0"/>
              <a:t>盘就可以存储</a:t>
            </a:r>
            <a:r>
              <a:rPr lang="en-US" altLang="zh-CN" dirty="0" smtClean="0"/>
              <a:t>TB</a:t>
            </a:r>
            <a:r>
              <a:rPr lang="zh-CN" altLang="en-US" dirty="0" smtClean="0"/>
              <a:t>，</a:t>
            </a:r>
            <a:r>
              <a:rPr lang="en-US" altLang="zh-CN" dirty="0" smtClean="0"/>
              <a:t>PB</a:t>
            </a:r>
            <a:r>
              <a:rPr lang="zh-CN" altLang="en-US" dirty="0" smtClean="0"/>
              <a:t>级海量数据，并且</a:t>
            </a:r>
            <a:r>
              <a:rPr lang="en-US" altLang="zh-CN" dirty="0" smtClean="0"/>
              <a:t>hive</a:t>
            </a:r>
            <a:r>
              <a:rPr lang="zh-CN" altLang="en-US" dirty="0" smtClean="0"/>
              <a:t>，</a:t>
            </a:r>
            <a:r>
              <a:rPr lang="en-US" altLang="zh-CN" dirty="0" smtClean="0"/>
              <a:t>spark </a:t>
            </a:r>
            <a:r>
              <a:rPr lang="en-US" altLang="zh-CN" dirty="0" err="1" smtClean="0"/>
              <a:t>sql</a:t>
            </a:r>
            <a:r>
              <a:rPr lang="zh-CN" altLang="en-US" dirty="0" smtClean="0"/>
              <a:t>，</a:t>
            </a:r>
            <a:r>
              <a:rPr lang="en-US" altLang="zh-CN" dirty="0" smtClean="0"/>
              <a:t>impala</a:t>
            </a:r>
            <a:r>
              <a:rPr lang="zh-CN" altLang="en-US" dirty="0" smtClean="0"/>
              <a:t>这些框架，可以让原来熟悉</a:t>
            </a:r>
            <a:r>
              <a:rPr lang="en-US" altLang="zh-CN" dirty="0" err="1" smtClean="0"/>
              <a:t>sql</a:t>
            </a:r>
            <a:r>
              <a:rPr lang="zh-CN" altLang="en-US" dirty="0" smtClean="0"/>
              <a:t>的数据分析师和工程师无缝的在大数据平台上跑原来的</a:t>
            </a:r>
            <a:r>
              <a:rPr lang="en-US" altLang="zh-CN" dirty="0" smtClean="0"/>
              <a:t>ETL</a:t>
            </a:r>
            <a:r>
              <a:rPr lang="zh-CN" altLang="en-US" dirty="0" smtClean="0"/>
              <a:t>建模，并且能够跑出结果</a:t>
            </a:r>
            <a:endParaRPr lang="en-US" altLang="zh-CN" dirty="0" smtClean="0"/>
          </a:p>
          <a:p>
            <a:endParaRPr lang="en-US" dirty="0" smtClean="0"/>
          </a:p>
          <a:p>
            <a:r>
              <a:rPr lang="zh-CN" altLang="en-US" dirty="0" smtClean="0"/>
              <a:t>所以那个时候一阵</a:t>
            </a:r>
            <a:r>
              <a:rPr lang="en-US" altLang="zh-CN" dirty="0" err="1" smtClean="0"/>
              <a:t>hadoop</a:t>
            </a:r>
            <a:r>
              <a:rPr lang="zh-CN" altLang="en-US" dirty="0" smtClean="0"/>
              <a:t>的东风吹绿整个数据分析业界，几乎所有的一定规模和研发实力的客户都在自建</a:t>
            </a:r>
            <a:r>
              <a:rPr lang="en-US" altLang="zh-CN" dirty="0" err="1" smtClean="0"/>
              <a:t>hadoop</a:t>
            </a:r>
            <a:r>
              <a:rPr lang="zh-CN" altLang="en-US" dirty="0" smtClean="0"/>
              <a:t>平台并且迁移传统</a:t>
            </a:r>
            <a:r>
              <a:rPr lang="en-US" altLang="zh-CN" dirty="0" smtClean="0"/>
              <a:t>Oracle</a:t>
            </a:r>
            <a:r>
              <a:rPr lang="zh-CN" altLang="en-US" dirty="0" smtClean="0"/>
              <a:t>数仓分析平台，各个厂商也在全面转型大数据分析平台，那个时候如果不提到</a:t>
            </a:r>
            <a:r>
              <a:rPr lang="en-US" altLang="zh-CN" dirty="0" err="1" smtClean="0"/>
              <a:t>hadoop</a:t>
            </a:r>
            <a:r>
              <a:rPr lang="zh-CN" altLang="en-US" dirty="0" smtClean="0"/>
              <a:t>大数据，方案都拿不出手的感觉</a:t>
            </a:r>
            <a:endParaRPr lang="en-US" altLang="zh-CN" dirty="0" smtClean="0"/>
          </a:p>
          <a:p>
            <a:endParaRPr lang="en-US" dirty="0" smtClean="0"/>
          </a:p>
          <a:p>
            <a:r>
              <a:rPr lang="zh-CN" altLang="en-US" dirty="0" smtClean="0"/>
              <a:t>从那个时候</a:t>
            </a:r>
            <a:r>
              <a:rPr lang="en-US" altLang="zh-CN" dirty="0" err="1" smtClean="0"/>
              <a:t>hadoop</a:t>
            </a:r>
            <a:r>
              <a:rPr lang="zh-CN" altLang="en-US" dirty="0" smtClean="0"/>
              <a:t>的数仓分析平台经历了</a:t>
            </a:r>
            <a:r>
              <a:rPr lang="en-US" altLang="zh-CN" dirty="0" smtClean="0"/>
              <a:t>10</a:t>
            </a:r>
            <a:r>
              <a:rPr lang="zh-CN" altLang="en-US" dirty="0" smtClean="0"/>
              <a:t>年的蓬勃发展，各种数据采集，</a:t>
            </a:r>
            <a:r>
              <a:rPr lang="en-US" altLang="zh-CN" dirty="0" smtClean="0"/>
              <a:t>ETL</a:t>
            </a:r>
            <a:r>
              <a:rPr lang="zh-CN" altLang="en-US" dirty="0" smtClean="0"/>
              <a:t>，交互式查询，建模的工具雨后春笋，甚至可以说野蛮生长，</a:t>
            </a:r>
            <a:r>
              <a:rPr lang="en-US" altLang="zh-CN" dirty="0" smtClean="0"/>
              <a:t>Flume/</a:t>
            </a:r>
            <a:r>
              <a:rPr lang="en-US" altLang="zh-CN" dirty="0" err="1" smtClean="0"/>
              <a:t>Sqoop</a:t>
            </a:r>
            <a:r>
              <a:rPr lang="en-US" altLang="zh-CN" dirty="0" smtClean="0"/>
              <a:t>/Pentaho/Presto/</a:t>
            </a:r>
            <a:r>
              <a:rPr lang="en-US" altLang="zh-CN" dirty="0" err="1" smtClean="0"/>
              <a:t>Tez</a:t>
            </a:r>
            <a:r>
              <a:rPr lang="en-US" altLang="zh-CN" dirty="0" smtClean="0"/>
              <a:t>…</a:t>
            </a:r>
            <a:r>
              <a:rPr lang="en-US" altLang="zh-CN" dirty="0" err="1" smtClean="0"/>
              <a:t>etc</a:t>
            </a:r>
            <a:r>
              <a:rPr lang="en-US" altLang="zh-CN" dirty="0" smtClean="0"/>
              <a:t>, </a:t>
            </a:r>
            <a:r>
              <a:rPr lang="zh-CN" altLang="en-US" dirty="0" smtClean="0"/>
              <a:t>整个端到端的数仓和数据分析的功能需求，都有对应的</a:t>
            </a:r>
            <a:r>
              <a:rPr lang="en-US" altLang="zh-CN" dirty="0" err="1" smtClean="0"/>
              <a:t>hadoop</a:t>
            </a:r>
            <a:r>
              <a:rPr lang="zh-CN" altLang="en-US" dirty="0" smtClean="0"/>
              <a:t>组件和方案，似乎数据分析业务从此就可以岁月静好</a:t>
            </a:r>
            <a:endParaRPr lang="en-US" dirty="0"/>
          </a:p>
        </p:txBody>
      </p:sp>
      <p:sp>
        <p:nvSpPr>
          <p:cNvPr id="4" name="Header Placeholder 3"/>
          <p:cNvSpPr>
            <a:spLocks noGrp="1"/>
          </p:cNvSpPr>
          <p:nvPr>
            <p:ph type="hdr" sz="quarter" idx="10"/>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t>Leadership Session: Databases and Analytics</a:t>
            </a:r>
          </a:p>
        </p:txBody>
      </p:sp>
      <p:sp>
        <p:nvSpPr>
          <p:cNvPr id="5" name="Footer Placeholder 4"/>
          <p:cNvSpPr>
            <a:spLocks noGrp="1"/>
          </p:cNvSpPr>
          <p:nvPr>
            <p:ph type="ftr" sz="quarter" idx="11"/>
          </p:nvPr>
        </p:nvSpPr>
        <p:spPr/>
        <p:txBody>
          <a:bodyPr/>
          <a:lstStyle/>
          <a:p>
            <a:pPr marL="0" marR="0" lvl="0" indent="0" algn="l" defTabSz="1118059" rtl="0" eaLnBrk="1" fontAlgn="auto" latinLnBrk="0" hangingPunct="1">
              <a:lnSpc>
                <a:spcPct val="100000"/>
              </a:lnSpc>
              <a:spcBef>
                <a:spcPts val="0"/>
              </a:spcBef>
              <a:spcAft>
                <a:spcPts val="0"/>
              </a:spcAft>
              <a:buClrTx/>
              <a:buSzTx/>
              <a:buFontTx/>
              <a:buNone/>
              <a:tabLst/>
              <a:defRPr/>
            </a:pPr>
            <a:r>
              <a:rPr kumimoji="0" lang="en-US" altLang="x-none" sz="700" b="0" i="0" u="none" strike="noStrike" kern="1200" cap="none" spc="0" normalizeH="0" baseline="0" noProof="0" dirty="0">
                <a:ln>
                  <a:noFill/>
                </a:ln>
                <a:solidFill>
                  <a:srgbClr val="282828"/>
                </a:solidFill>
                <a:effectLst/>
                <a:uLnTx/>
                <a:uFillTx/>
                <a:latin typeface="Amazon Ember" charset="0"/>
                <a:ea typeface="Amazon Ember" charset="0"/>
                <a:cs typeface="Amazon Ember" charset="0"/>
              </a:rPr>
              <a:t>© 2018, Amazon Web Services, Inc. or its Affiliates. All rights reserved.</a:t>
            </a:r>
          </a:p>
        </p:txBody>
      </p:sp>
      <p:sp>
        <p:nvSpPr>
          <p:cNvPr id="6" name="Date Placeholder 5"/>
          <p:cNvSpPr>
            <a:spLocks noGrp="1"/>
          </p:cNvSpPr>
          <p:nvPr>
            <p:ph type="dt" idx="12"/>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55A0787B-59F9-4834-AF2C-FC5BEE3665DA}" type="datetime8">
              <a:rPr kumimoji="0" lang="en-US" sz="1200" b="0" i="0" u="none" strike="noStrike" kern="1200" cap="none" spc="0" normalizeH="0" baseline="0" noProof="0" smtClean="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pPr marL="0" marR="0" lvl="0" indent="0" algn="r" defTabSz="1097212" rtl="0" eaLnBrk="1" fontAlgn="auto" latinLnBrk="0" hangingPunct="1">
                <a:lnSpc>
                  <a:spcPct val="100000"/>
                </a:lnSpc>
                <a:spcBef>
                  <a:spcPts val="0"/>
                </a:spcBef>
                <a:spcAft>
                  <a:spcPts val="0"/>
                </a:spcAft>
                <a:buClrTx/>
                <a:buSzTx/>
                <a:buFontTx/>
                <a:buNone/>
                <a:tabLst/>
                <a:defRPr/>
              </a:pPr>
              <a:t>5/16/2021 10:27 AM</a:t>
            </a:fld>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7" name="Slide Number Placeholder 6"/>
          <p:cNvSpPr>
            <a:spLocks noGrp="1"/>
          </p:cNvSpPr>
          <p:nvPr>
            <p:ph type="sldNum" sz="quarter" idx="13"/>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6177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23</a:t>
            </a:fld>
            <a:endParaRPr lang="en-US" dirty="0"/>
          </a:p>
        </p:txBody>
      </p:sp>
    </p:spTree>
    <p:extLst>
      <p:ext uri="{BB962C8B-B14F-4D97-AF65-F5344CB8AC3E}">
        <p14:creationId xmlns:p14="http://schemas.microsoft.com/office/powerpoint/2010/main" val="1320089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数据存到数据湖了，各种处理分析引擎也将数据打包封装好了，需要业务做商业决策了，这就是大数据应用的“最后一公里”问题。</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AWS </a:t>
            </a: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就是做这临门一脚的：</a:t>
            </a:r>
            <a:r>
              <a:rPr lang="zh-CN" altLang="en-US" dirty="0" smtClean="0"/>
              <a:t/>
            </a:r>
            <a:br>
              <a:rPr lang="zh-CN" altLang="en-US" dirty="0" smtClean="0"/>
            </a:br>
            <a:r>
              <a:rPr lang="zh-CN" altLang="en-US" dirty="0" smtClean="0"/>
              <a:t/>
            </a:r>
            <a:br>
              <a:rPr lang="zh-CN" altLang="en-US" dirty="0" smtClean="0"/>
            </a:br>
            <a:r>
              <a:rPr lang="zh-CN" altLang="en-US" sz="1200" b="0" i="0" kern="1200" dirty="0" smtClean="0">
                <a:solidFill>
                  <a:schemeClr val="tx1"/>
                </a:solidFill>
                <a:effectLst/>
                <a:latin typeface="Amazon Ember Regular" charset="0"/>
                <a:ea typeface="+mn-ea"/>
                <a:cs typeface="+mn-cs"/>
              </a:rPr>
              <a:t>自动识别和整合各种不同的数据源， </a:t>
            </a: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的</a:t>
            </a:r>
            <a:r>
              <a:rPr lang="en-US" sz="1200" b="0" i="0" kern="1200" dirty="0" smtClean="0">
                <a:solidFill>
                  <a:schemeClr val="tx1"/>
                </a:solidFill>
                <a:effectLst/>
                <a:latin typeface="Amazon Ember Regular" charset="0"/>
                <a:ea typeface="+mn-ea"/>
                <a:cs typeface="+mn-cs"/>
              </a:rPr>
              <a:t>Connector</a:t>
            </a:r>
            <a:r>
              <a:rPr lang="zh-CN" altLang="en-US" sz="1200" b="0" i="0" kern="1200" dirty="0" smtClean="0">
                <a:solidFill>
                  <a:schemeClr val="tx1"/>
                </a:solidFill>
                <a:effectLst/>
                <a:latin typeface="Amazon Ember Regular" charset="0"/>
                <a:ea typeface="+mn-ea"/>
                <a:cs typeface="+mn-cs"/>
              </a:rPr>
              <a:t>不仅可以连接</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体系内的数据系统（</a:t>
            </a:r>
            <a:r>
              <a:rPr lang="en-US" altLang="zh-CN" sz="1200" b="0" i="0" kern="1200" dirty="0" smtClean="0">
                <a:solidFill>
                  <a:schemeClr val="tx1"/>
                </a:solidFill>
                <a:effectLst/>
                <a:latin typeface="Amazon Ember Regular" charset="0"/>
                <a:ea typeface="+mn-ea"/>
                <a:cs typeface="+mn-cs"/>
              </a:rPr>
              <a:t>S3</a:t>
            </a:r>
            <a:r>
              <a:rPr lang="zh-CN" altLang="en-US" sz="1200" b="0" i="0" kern="1200" dirty="0" smtClean="0">
                <a:solidFill>
                  <a:schemeClr val="tx1"/>
                </a:solidFill>
                <a:effectLst/>
                <a:latin typeface="Amazon Ember Regular" charset="0"/>
                <a:ea typeface="+mn-ea"/>
                <a:cs typeface="+mn-cs"/>
              </a:rPr>
              <a:t>的</a:t>
            </a:r>
            <a:r>
              <a:rPr lang="en-US" altLang="zh-CN" sz="1200" b="0" i="0" kern="1200" dirty="0" smtClean="0">
                <a:solidFill>
                  <a:schemeClr val="tx1"/>
                </a:solidFill>
                <a:effectLst/>
                <a:latin typeface="Amazon Ember Regular" charset="0"/>
                <a:ea typeface="+mn-ea"/>
                <a:cs typeface="+mn-cs"/>
              </a:rPr>
              <a:t>RAW/Curated</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ES</a:t>
            </a:r>
            <a:r>
              <a:rPr lang="zh-CN" altLang="en-US" sz="1200" b="0" i="0" kern="1200" dirty="0" smtClean="0">
                <a:solidFill>
                  <a:schemeClr val="tx1"/>
                </a:solidFill>
                <a:effectLst/>
                <a:latin typeface="Amazon Ember Regular" charset="0"/>
                <a:ea typeface="+mn-ea"/>
                <a:cs typeface="+mn-cs"/>
              </a:rPr>
              <a:t>里面处理好的索引，还有</a:t>
            </a:r>
            <a:r>
              <a:rPr lang="en-US" altLang="zh-CN" sz="1200" b="0" i="0" kern="1200" dirty="0" err="1" smtClean="0">
                <a:solidFill>
                  <a:schemeClr val="tx1"/>
                </a:solidFill>
                <a:effectLst/>
                <a:latin typeface="Amazon Ember Regular" charset="0"/>
                <a:ea typeface="+mn-ea"/>
                <a:cs typeface="+mn-cs"/>
              </a:rPr>
              <a:t>Redishift</a:t>
            </a:r>
            <a:r>
              <a:rPr lang="zh-CN" altLang="en-US" sz="1200" b="0" i="0" kern="1200" dirty="0" smtClean="0">
                <a:solidFill>
                  <a:schemeClr val="tx1"/>
                </a:solidFill>
                <a:effectLst/>
                <a:latin typeface="Amazon Ember Regular" charset="0"/>
                <a:ea typeface="+mn-ea"/>
                <a:cs typeface="+mn-cs"/>
              </a:rPr>
              <a:t>里建好星型，雪花模型</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etc</a:t>
            </a:r>
            <a:r>
              <a:rPr lang="zh-CN" altLang="en-US" sz="1200" b="0" i="0" kern="1200" dirty="0" smtClean="0">
                <a:solidFill>
                  <a:schemeClr val="tx1"/>
                </a:solidFill>
                <a:effectLst/>
                <a:latin typeface="Amazon Ember Regular" charset="0"/>
                <a:ea typeface="+mn-ea"/>
                <a:cs typeface="+mn-cs"/>
              </a:rPr>
              <a:t>），也可以通过</a:t>
            </a:r>
            <a:r>
              <a:rPr lang="en-US" altLang="zh-CN" sz="1200" b="0" i="0" kern="1200" dirty="0" smtClean="0">
                <a:solidFill>
                  <a:schemeClr val="tx1"/>
                </a:solidFill>
                <a:effectLst/>
                <a:latin typeface="Amazon Ember Regular" charset="0"/>
                <a:ea typeface="+mn-ea"/>
                <a:cs typeface="+mn-cs"/>
              </a:rPr>
              <a:t>JDBC</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Oauth</a:t>
            </a:r>
            <a:r>
              <a:rPr lang="zh-CN" altLang="en-US" sz="1200" b="0" i="0" kern="1200" dirty="0" smtClean="0">
                <a:solidFill>
                  <a:schemeClr val="tx1"/>
                </a:solidFill>
                <a:effectLst/>
                <a:latin typeface="Amazon Ember Regular" charset="0"/>
                <a:ea typeface="+mn-ea"/>
                <a:cs typeface="+mn-cs"/>
              </a:rPr>
              <a:t>等方式连接其他的数据源</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提供实时交互式的报表和数据可视化，它不需要用户有代码能力，跟</a:t>
            </a:r>
            <a:r>
              <a:rPr lang="en-US" altLang="zh-CN" sz="1200" b="0" i="0" kern="1200" dirty="0" smtClean="0">
                <a:solidFill>
                  <a:schemeClr val="tx1"/>
                </a:solidFill>
                <a:effectLst/>
                <a:latin typeface="Amazon Ember Regular" charset="0"/>
                <a:ea typeface="+mn-ea"/>
                <a:cs typeface="+mn-cs"/>
              </a:rPr>
              <a:t>BI</a:t>
            </a:r>
            <a:r>
              <a:rPr lang="zh-CN" altLang="en-US" sz="1200" b="0" i="0" kern="1200" dirty="0" smtClean="0">
                <a:solidFill>
                  <a:schemeClr val="tx1"/>
                </a:solidFill>
                <a:effectLst/>
                <a:latin typeface="Amazon Ember Regular" charset="0"/>
                <a:ea typeface="+mn-ea"/>
                <a:cs typeface="+mn-cs"/>
              </a:rPr>
              <a:t>产品一样，它自带</a:t>
            </a:r>
            <a:r>
              <a:rPr lang="en-US" sz="1200" b="0" i="0" kern="1200" dirty="0" smtClean="0">
                <a:solidFill>
                  <a:schemeClr val="tx1"/>
                </a:solidFill>
                <a:effectLst/>
                <a:latin typeface="Amazon Ember Regular" charset="0"/>
                <a:ea typeface="+mn-ea"/>
                <a:cs typeface="+mn-cs"/>
              </a:rPr>
              <a:t>Data Prep</a:t>
            </a:r>
            <a:r>
              <a:rPr lang="zh-CN" altLang="en-US" sz="1200" b="0" i="0" kern="1200" dirty="0" smtClean="0">
                <a:solidFill>
                  <a:schemeClr val="tx1"/>
                </a:solidFill>
                <a:effectLst/>
                <a:latin typeface="Amazon Ember Regular" charset="0"/>
                <a:ea typeface="+mn-ea"/>
                <a:cs typeface="+mn-cs"/>
              </a:rPr>
              <a:t>和</a:t>
            </a:r>
            <a:r>
              <a:rPr lang="en-US" sz="1200" b="1" i="0" kern="1200" dirty="0" smtClean="0">
                <a:solidFill>
                  <a:schemeClr val="tx1"/>
                </a:solidFill>
                <a:effectLst/>
                <a:latin typeface="Amazon Ember Regular" charset="0"/>
                <a:ea typeface="+mn-ea"/>
                <a:cs typeface="+mn-cs"/>
              </a:rPr>
              <a:t>SPICE</a:t>
            </a:r>
            <a:r>
              <a:rPr lang="zh-CN" altLang="en-US" sz="1200" b="1" i="0" kern="1200" dirty="0" smtClean="0">
                <a:solidFill>
                  <a:schemeClr val="tx1"/>
                </a:solidFill>
                <a:effectLst/>
                <a:latin typeface="Amazon Ember Regular" charset="0"/>
                <a:ea typeface="+mn-ea"/>
                <a:cs typeface="+mn-cs"/>
              </a:rPr>
              <a:t>快速分析引擎，来</a:t>
            </a:r>
            <a:r>
              <a:rPr lang="zh-CN" altLang="en-US" sz="1200" b="0" i="0" kern="1200" dirty="0" smtClean="0">
                <a:solidFill>
                  <a:schemeClr val="tx1"/>
                </a:solidFill>
                <a:effectLst/>
                <a:latin typeface="Amazon Ember Regular" charset="0"/>
                <a:ea typeface="+mn-ea"/>
                <a:cs typeface="+mn-cs"/>
              </a:rPr>
              <a:t>做报表数据的</a:t>
            </a:r>
            <a:r>
              <a:rPr lang="en-US" altLang="zh-CN" sz="1200" b="0" i="0" kern="1200" dirty="0" smtClean="0">
                <a:solidFill>
                  <a:schemeClr val="tx1"/>
                </a:solidFill>
                <a:effectLst/>
                <a:latin typeface="Amazon Ember Regular" charset="0"/>
                <a:ea typeface="+mn-ea"/>
                <a:cs typeface="+mn-cs"/>
              </a:rPr>
              <a:t>cube</a:t>
            </a:r>
            <a:r>
              <a:rPr lang="zh-CN" altLang="en-US" sz="1200" b="0" i="0" kern="1200" dirty="0" smtClean="0">
                <a:solidFill>
                  <a:schemeClr val="tx1"/>
                </a:solidFill>
                <a:effectLst/>
                <a:latin typeface="Amazon Ember Regular" charset="0"/>
                <a:ea typeface="+mn-ea"/>
                <a:cs typeface="+mn-cs"/>
              </a:rPr>
              <a:t>数据预处理和计算，所以在数据输出方面，除了</a:t>
            </a: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自带的</a:t>
            </a:r>
            <a:r>
              <a:rPr lang="en-US" altLang="zh-CN" sz="1200" b="0" i="0" kern="1200" dirty="0" smtClean="0">
                <a:solidFill>
                  <a:schemeClr val="tx1"/>
                </a:solidFill>
                <a:effectLst/>
                <a:latin typeface="Amazon Ember Regular" charset="0"/>
                <a:ea typeface="+mn-ea"/>
                <a:cs typeface="+mn-cs"/>
              </a:rPr>
              <a:t>UI</a:t>
            </a:r>
            <a:r>
              <a:rPr lang="zh-CN" altLang="en-US" sz="1200" b="0" i="0" kern="1200" dirty="0" smtClean="0">
                <a:solidFill>
                  <a:schemeClr val="tx1"/>
                </a:solidFill>
                <a:effectLst/>
                <a:latin typeface="Amazon Ember Regular" charset="0"/>
                <a:ea typeface="+mn-ea"/>
                <a:cs typeface="+mn-cs"/>
              </a:rPr>
              <a:t>进行可视化与分析之外，还可以连接</a:t>
            </a:r>
            <a:r>
              <a:rPr lang="en-US" altLang="zh-CN" sz="1200" b="0" i="0" kern="1200" dirty="0" smtClean="0">
                <a:solidFill>
                  <a:schemeClr val="tx1"/>
                </a:solidFill>
                <a:effectLst/>
                <a:latin typeface="Amazon Ember Regular" charset="0"/>
                <a:ea typeface="+mn-ea"/>
                <a:cs typeface="+mn-cs"/>
              </a:rPr>
              <a:t>Tableau</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DOMO</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TIBC</a:t>
            </a:r>
            <a:r>
              <a:rPr lang="zh-CN" altLang="en-US" sz="1200" b="0" i="0" kern="1200" dirty="0" smtClean="0">
                <a:solidFill>
                  <a:schemeClr val="tx1"/>
                </a:solidFill>
                <a:effectLst/>
                <a:latin typeface="Amazon Ember Regular" charset="0"/>
                <a:ea typeface="+mn-ea"/>
                <a:cs typeface="+mn-cs"/>
              </a:rPr>
              <a:t>与</a:t>
            </a:r>
            <a:r>
              <a:rPr lang="en-US" altLang="zh-CN" sz="1200" b="0" i="0" kern="1200" dirty="0" err="1" smtClean="0">
                <a:solidFill>
                  <a:schemeClr val="tx1"/>
                </a:solidFill>
                <a:effectLst/>
                <a:latin typeface="Amazon Ember Regular" charset="0"/>
                <a:ea typeface="+mn-ea"/>
                <a:cs typeface="+mn-cs"/>
              </a:rPr>
              <a:t>QlickView</a:t>
            </a:r>
            <a:r>
              <a:rPr lang="zh-CN" altLang="en-US" sz="1200" b="0" i="0" kern="1200" dirty="0" smtClean="0">
                <a:solidFill>
                  <a:schemeClr val="tx1"/>
                </a:solidFill>
                <a:effectLst/>
                <a:latin typeface="Amazon Ember Regular" charset="0"/>
                <a:ea typeface="+mn-ea"/>
                <a:cs typeface="+mn-cs"/>
              </a:rPr>
              <a:t>等数据分析和可视化产品，非常灵活。</a:t>
            </a:r>
          </a:p>
          <a:p>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sz="1200" b="0" i="0" kern="1200" dirty="0" smtClean="0">
              <a:solidFill>
                <a:schemeClr val="tx1"/>
              </a:solidFill>
              <a:effectLst/>
              <a:latin typeface="Amazon Ember Regular"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err="1" smtClean="0">
                <a:solidFill>
                  <a:schemeClr val="tx1"/>
                </a:solidFill>
                <a:effectLst/>
                <a:latin typeface="Amazon Ember Regular" charset="0"/>
                <a:ea typeface="+mn-ea"/>
                <a:cs typeface="+mn-cs"/>
              </a:rPr>
              <a:t>QuickSight</a:t>
            </a:r>
            <a:r>
              <a:rPr lang="zh-CN" altLang="en-US" sz="1200" b="0" i="0" kern="1200" dirty="0" smtClean="0">
                <a:solidFill>
                  <a:schemeClr val="tx1"/>
                </a:solidFill>
                <a:effectLst/>
                <a:latin typeface="Amazon Ember Regular" charset="0"/>
                <a:ea typeface="+mn-ea"/>
                <a:cs typeface="+mn-cs"/>
              </a:rPr>
              <a:t>同样也是</a:t>
            </a:r>
            <a:r>
              <a:rPr lang="en-US" altLang="zh-CN" sz="1200" b="0" i="0" kern="1200" dirty="0" err="1" smtClean="0">
                <a:solidFill>
                  <a:schemeClr val="tx1"/>
                </a:solidFill>
                <a:effectLst/>
                <a:latin typeface="Amazon Ember Regular" charset="0"/>
                <a:ea typeface="+mn-ea"/>
                <a:cs typeface="+mn-cs"/>
              </a:rPr>
              <a:t>serverless</a:t>
            </a:r>
            <a:r>
              <a:rPr lang="zh-CN" altLang="en-US" sz="1200" b="0" i="0" kern="1200" dirty="0" smtClean="0">
                <a:solidFill>
                  <a:schemeClr val="tx1"/>
                </a:solidFill>
                <a:effectLst/>
                <a:latin typeface="Amazon Ember Regular" charset="0"/>
                <a:ea typeface="+mn-ea"/>
                <a:cs typeface="+mn-cs"/>
              </a:rPr>
              <a:t>，使用方可以按需使用。这与以前</a:t>
            </a:r>
            <a:r>
              <a:rPr lang="en-US" altLang="zh-CN" sz="1200" b="0" i="0" kern="1200" dirty="0" err="1" smtClean="0">
                <a:solidFill>
                  <a:schemeClr val="tx1"/>
                </a:solidFill>
                <a:effectLst/>
                <a:latin typeface="Amazon Ember Regular" charset="0"/>
                <a:ea typeface="+mn-ea"/>
                <a:cs typeface="+mn-cs"/>
              </a:rPr>
              <a:t>QlikSense</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Tebulaer</a:t>
            </a:r>
            <a:r>
              <a:rPr lang="zh-CN" altLang="en-US" sz="1200" b="0" i="0" kern="1200" dirty="0" smtClean="0">
                <a:solidFill>
                  <a:schemeClr val="tx1"/>
                </a:solidFill>
                <a:effectLst/>
                <a:latin typeface="Amazon Ember Regular" charset="0"/>
                <a:ea typeface="+mn-ea"/>
                <a:cs typeface="+mn-cs"/>
              </a:rPr>
              <a:t>产品完全不同，最大程度降低了商业决策端用户使用大数据的成本</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业务方</a:t>
            </a:r>
            <a:r>
              <a:rPr lang="en-US" altLang="zh-CN" sz="1200" b="0" i="0" kern="1200" dirty="0" smtClean="0">
                <a:solidFill>
                  <a:schemeClr val="tx1"/>
                </a:solidFill>
                <a:effectLst/>
                <a:latin typeface="Amazon Ember Regular" charset="0"/>
                <a:ea typeface="+mn-ea"/>
                <a:cs typeface="+mn-cs"/>
              </a:rPr>
              <a:t>self-service</a:t>
            </a:r>
            <a:r>
              <a:rPr lang="zh-CN" altLang="en-US" sz="1200" b="0" i="0" kern="1200" dirty="0" smtClean="0">
                <a:solidFill>
                  <a:schemeClr val="tx1"/>
                </a:solidFill>
                <a:effectLst/>
                <a:latin typeface="Amazon Ember Regular" charset="0"/>
                <a:ea typeface="+mn-ea"/>
                <a:cs typeface="+mn-cs"/>
              </a:rPr>
              <a:t>，人人都是数据分析师，不再是传统数仓分析提需求给数据中心方，一直存在的矛盾。</a:t>
            </a:r>
            <a:endParaRPr lang="en-US" altLang="zh-CN" sz="1200" b="0" i="0" kern="1200" dirty="0" smtClean="0">
              <a:solidFill>
                <a:schemeClr val="tx1"/>
              </a:solidFill>
              <a:effectLst/>
              <a:latin typeface="Amazon Ember Regular" charset="0"/>
              <a:ea typeface="+mn-ea"/>
              <a:cs typeface="+mn-cs"/>
            </a:endParaRPr>
          </a:p>
          <a:p>
            <a:endParaRPr lang="zh-CN" altLang="en-US" sz="1200" b="0" i="0" kern="1200" dirty="0" smtClean="0">
              <a:solidFill>
                <a:schemeClr val="tx1"/>
              </a:solidFill>
              <a:effectLst/>
              <a:latin typeface="Amazon Ember Regular" charset="0"/>
              <a:ea typeface="+mn-ea"/>
              <a:cs typeface="+mn-cs"/>
            </a:endParaRPr>
          </a:p>
          <a:p>
            <a:r>
              <a:rPr lang="zh-CN" altLang="en-US" dirty="0" smtClean="0"/>
              <a:t/>
            </a:r>
            <a:br>
              <a:rPr lang="zh-CN" altLang="en-US" dirty="0" smtClean="0"/>
            </a:br>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25</a:t>
            </a:fld>
            <a:endParaRPr lang="en-US" dirty="0"/>
          </a:p>
        </p:txBody>
      </p:sp>
    </p:spTree>
    <p:extLst>
      <p:ext uri="{BB962C8B-B14F-4D97-AF65-F5344CB8AC3E}">
        <p14:creationId xmlns:p14="http://schemas.microsoft.com/office/powerpoint/2010/main" val="2215686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IOT</a:t>
            </a:r>
            <a:r>
              <a:rPr lang="zh-CN" altLang="en-US" dirty="0" smtClean="0"/>
              <a:t>设备数据通过</a:t>
            </a:r>
            <a:r>
              <a:rPr lang="en-US" altLang="zh-CN" dirty="0" smtClean="0"/>
              <a:t>Kinesis KPL/mobile</a:t>
            </a:r>
            <a:r>
              <a:rPr lang="zh-CN" altLang="en-US" dirty="0" smtClean="0"/>
              <a:t>端</a:t>
            </a:r>
            <a:r>
              <a:rPr lang="en-US" altLang="zh-CN" dirty="0" smtClean="0"/>
              <a:t>SDK</a:t>
            </a:r>
            <a:r>
              <a:rPr lang="zh-CN" altLang="en-US" dirty="0" smtClean="0"/>
              <a:t>，实时采集到</a:t>
            </a:r>
            <a:r>
              <a:rPr lang="en-US" altLang="zh-CN" dirty="0" smtClean="0"/>
              <a:t>Kinesis Data Streaming, </a:t>
            </a:r>
            <a:r>
              <a:rPr lang="zh-CN" altLang="en-US" dirty="0" smtClean="0"/>
              <a:t>再通过</a:t>
            </a:r>
            <a:r>
              <a:rPr lang="en-US" altLang="zh-CN" dirty="0" smtClean="0"/>
              <a:t>Kinesis </a:t>
            </a:r>
            <a:r>
              <a:rPr lang="en-US" altLang="zh-CN" dirty="0" err="1" smtClean="0"/>
              <a:t>Firehorse</a:t>
            </a:r>
            <a:r>
              <a:rPr lang="en-US" altLang="zh-CN" dirty="0" smtClean="0"/>
              <a:t> </a:t>
            </a:r>
            <a:r>
              <a:rPr lang="zh-CN" altLang="en-US" dirty="0" smtClean="0"/>
              <a:t>实时投递到</a:t>
            </a:r>
            <a:r>
              <a:rPr lang="en-US" altLang="zh-CN" dirty="0" smtClean="0"/>
              <a:t>S3</a:t>
            </a:r>
            <a:r>
              <a:rPr lang="zh-CN" altLang="en-US" dirty="0" smtClean="0"/>
              <a:t>，整个端到端流程都是</a:t>
            </a:r>
            <a:r>
              <a:rPr lang="en-US" altLang="zh-CN" dirty="0" err="1" smtClean="0"/>
              <a:t>seveless</a:t>
            </a:r>
            <a:r>
              <a:rPr lang="en-US" altLang="zh-CN" dirty="0" smtClean="0"/>
              <a:t> services</a:t>
            </a:r>
            <a:r>
              <a:rPr lang="zh-CN" altLang="en-US" dirty="0" smtClean="0"/>
              <a:t>，不需要关心</a:t>
            </a:r>
            <a:r>
              <a:rPr lang="en-US" altLang="zh-CN" dirty="0" smtClean="0"/>
              <a:t>IaaS </a:t>
            </a:r>
            <a:r>
              <a:rPr lang="zh-CN" altLang="en-US" dirty="0" smtClean="0"/>
              <a:t>，</a:t>
            </a:r>
            <a:r>
              <a:rPr lang="en-US" altLang="zh-CN" dirty="0" smtClean="0"/>
              <a:t>EC2</a:t>
            </a:r>
            <a:r>
              <a:rPr lang="zh-CN" altLang="en-US" dirty="0" smtClean="0"/>
              <a:t>， </a:t>
            </a:r>
            <a:r>
              <a:rPr lang="en-US" altLang="zh-CN" dirty="0" smtClean="0"/>
              <a:t>jar</a:t>
            </a:r>
            <a:r>
              <a:rPr lang="zh-CN" altLang="en-US" dirty="0" smtClean="0"/>
              <a:t>包部署啊，操作系统。。。</a:t>
            </a:r>
            <a:r>
              <a:rPr lang="en-US" altLang="zh-CN" dirty="0" err="1" smtClean="0"/>
              <a:t>Etc</a:t>
            </a:r>
            <a:endParaRPr lang="en-US" altLang="zh-CN" dirty="0" smtClean="0"/>
          </a:p>
          <a:p>
            <a:r>
              <a:rPr lang="en-US" altLang="zh-CN" dirty="0" smtClean="0"/>
              <a:t> </a:t>
            </a:r>
          </a:p>
          <a:p>
            <a:r>
              <a:rPr lang="zh-CN" altLang="en-US" dirty="0" smtClean="0"/>
              <a:t>这些数据落盘到</a:t>
            </a:r>
            <a:r>
              <a:rPr lang="en-US" altLang="zh-CN" dirty="0" smtClean="0"/>
              <a:t>S3</a:t>
            </a:r>
            <a:r>
              <a:rPr lang="zh-CN" altLang="en-US" dirty="0" smtClean="0"/>
              <a:t>上后，就是</a:t>
            </a:r>
            <a:r>
              <a:rPr lang="en-US" altLang="zh-CN" dirty="0" err="1" smtClean="0"/>
              <a:t>DataLake</a:t>
            </a:r>
            <a:r>
              <a:rPr lang="zh-CN" altLang="en-US" dirty="0" smtClean="0"/>
              <a:t>的</a:t>
            </a:r>
            <a:r>
              <a:rPr lang="en-US" altLang="zh-CN" dirty="0" smtClean="0"/>
              <a:t>Raw</a:t>
            </a:r>
            <a:r>
              <a:rPr lang="zh-CN" altLang="en-US" dirty="0" smtClean="0"/>
              <a:t>原始数据层了，业务直接用交互式查询引擎</a:t>
            </a:r>
            <a:r>
              <a:rPr lang="en-US" altLang="zh-CN" dirty="0" smtClean="0"/>
              <a:t>Athena</a:t>
            </a:r>
            <a:r>
              <a:rPr lang="zh-CN" altLang="en-US" dirty="0" smtClean="0"/>
              <a:t>进行数据探索和分析，这是典型的数据湖读取型</a:t>
            </a:r>
            <a:r>
              <a:rPr lang="en-US" altLang="zh-CN" dirty="0" smtClean="0"/>
              <a:t>schema</a:t>
            </a:r>
            <a:r>
              <a:rPr lang="zh-CN" altLang="en-US" dirty="0" smtClean="0"/>
              <a:t>的灵活性特性，做完探索后的数据，再通过</a:t>
            </a:r>
            <a:r>
              <a:rPr lang="en-US" altLang="zh-CN" dirty="0" smtClean="0"/>
              <a:t>Glue</a:t>
            </a:r>
            <a:r>
              <a:rPr lang="zh-CN" altLang="en-US" dirty="0" smtClean="0"/>
              <a:t>的</a:t>
            </a:r>
            <a:r>
              <a:rPr lang="en-US" altLang="zh-CN" dirty="0" smtClean="0"/>
              <a:t>ML ETL</a:t>
            </a:r>
            <a:r>
              <a:rPr lang="zh-CN" altLang="en-US" dirty="0" smtClean="0"/>
              <a:t>转换进行拉平，比如父子表，关联关系等，然后上层消费端使用</a:t>
            </a:r>
            <a:r>
              <a:rPr lang="en-US" altLang="zh-CN" dirty="0" err="1" smtClean="0"/>
              <a:t>Quicksight</a:t>
            </a:r>
            <a:r>
              <a:rPr lang="zh-CN" altLang="en-US" dirty="0" smtClean="0"/>
              <a:t>进行报表和可视化</a:t>
            </a:r>
            <a:endParaRPr lang="en-US" altLang="zh-CN" dirty="0" smtClean="0"/>
          </a:p>
        </p:txBody>
      </p:sp>
      <p:sp>
        <p:nvSpPr>
          <p:cNvPr id="4" name="Slide Number Placeholder 3"/>
          <p:cNvSpPr>
            <a:spLocks noGrp="1"/>
          </p:cNvSpPr>
          <p:nvPr>
            <p:ph type="sldNum" sz="quarter" idx="10"/>
          </p:nvPr>
        </p:nvSpPr>
        <p:spPr/>
        <p:txBody>
          <a:bodyPr/>
          <a:lstStyle/>
          <a:p>
            <a:fld id="{69C3F2ED-74C5-7D4F-8560-0CC253E9A436}" type="slidenum">
              <a:rPr lang="en-US" smtClean="0"/>
              <a:pPr/>
              <a:t>26</a:t>
            </a:fld>
            <a:endParaRPr lang="en-US" dirty="0"/>
          </a:p>
        </p:txBody>
      </p:sp>
    </p:spTree>
    <p:extLst>
      <p:ext uri="{BB962C8B-B14F-4D97-AF65-F5344CB8AC3E}">
        <p14:creationId xmlns:p14="http://schemas.microsoft.com/office/powerpoint/2010/main" val="6076314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1</a:t>
            </a:r>
            <a:r>
              <a:rPr lang="zh-CN" altLang="en-US" dirty="0" smtClean="0"/>
              <a:t>、这是案例来源于印度的一个非常大的供应链服务提供商。这家公司已经完成接近</a:t>
            </a:r>
            <a:r>
              <a:rPr lang="en-US" altLang="zh-CN" dirty="0" smtClean="0"/>
              <a:t>4.5</a:t>
            </a:r>
            <a:r>
              <a:rPr lang="zh-CN" altLang="en-US" dirty="0" smtClean="0"/>
              <a:t>亿的订单，并且把物品配送到接近</a:t>
            </a:r>
            <a:r>
              <a:rPr lang="en-US" altLang="zh-CN" dirty="0" smtClean="0"/>
              <a:t>5kw</a:t>
            </a:r>
            <a:r>
              <a:rPr lang="zh-CN" altLang="en-US" dirty="0" smtClean="0"/>
              <a:t>的家庭中去。</a:t>
            </a:r>
          </a:p>
          <a:p>
            <a:r>
              <a:rPr lang="en-US" altLang="zh-CN" dirty="0" smtClean="0"/>
              <a:t>2</a:t>
            </a:r>
            <a:r>
              <a:rPr lang="zh-CN" altLang="en-US" dirty="0" smtClean="0"/>
              <a:t>、我们来看一下这个典型的电商场景。用户通过</a:t>
            </a:r>
            <a:r>
              <a:rPr lang="en-US" altLang="zh-CN" dirty="0" smtClean="0"/>
              <a:t>app</a:t>
            </a:r>
            <a:r>
              <a:rPr lang="zh-CN" altLang="en-US" dirty="0" smtClean="0"/>
              <a:t>把商品加入购物车，提交订单，订单被供应商接受，商品出库，商品配送，配送完成等所有的事件，全部都被他们的应用记录下来，并且上传到</a:t>
            </a:r>
            <a:r>
              <a:rPr lang="en-US" altLang="zh-CN" dirty="0" smtClean="0"/>
              <a:t>kinesis data stream</a:t>
            </a:r>
            <a:r>
              <a:rPr lang="zh-CN" altLang="en-US" dirty="0" smtClean="0"/>
              <a:t>中。</a:t>
            </a:r>
          </a:p>
          <a:p>
            <a:r>
              <a:rPr lang="en-US" altLang="zh-CN" dirty="0" smtClean="0"/>
              <a:t>3</a:t>
            </a:r>
            <a:r>
              <a:rPr lang="zh-CN" altLang="en-US" dirty="0" smtClean="0"/>
              <a:t>、他们通过</a:t>
            </a:r>
            <a:r>
              <a:rPr lang="en-US" altLang="zh-CN" dirty="0" smtClean="0"/>
              <a:t>lambda</a:t>
            </a:r>
            <a:r>
              <a:rPr lang="zh-CN" altLang="en-US" dirty="0" smtClean="0"/>
              <a:t>，把</a:t>
            </a:r>
            <a:r>
              <a:rPr lang="en-US" altLang="zh-CN" dirty="0" smtClean="0"/>
              <a:t>data stream</a:t>
            </a:r>
            <a:r>
              <a:rPr lang="zh-CN" altLang="en-US" dirty="0" smtClean="0"/>
              <a:t>中的数据进行扇出，用来让不同的下游业务单元进行数据分析。同时，他们还把这部分流式数据进行了预处理和后处理，并提交到</a:t>
            </a:r>
            <a:r>
              <a:rPr lang="en-US" altLang="zh-CN" dirty="0" err="1" smtClean="0"/>
              <a:t>es</a:t>
            </a:r>
            <a:r>
              <a:rPr lang="zh-CN" altLang="en-US" dirty="0" smtClean="0"/>
              <a:t>中，让运营部分进行分析。</a:t>
            </a:r>
          </a:p>
          <a:p>
            <a:r>
              <a:rPr lang="en-US" altLang="zh-CN" dirty="0" smtClean="0"/>
              <a:t>4</a:t>
            </a:r>
            <a:r>
              <a:rPr lang="zh-CN" altLang="en-US" dirty="0" smtClean="0"/>
              <a:t>、这个案例和传统案例不同的是，他们收集的不是日志数据，而是事件数据。并且对这部分事件数据进行了实时的数据分析。</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27</a:t>
            </a:fld>
            <a:endParaRPr lang="en-US" dirty="0"/>
          </a:p>
        </p:txBody>
      </p:sp>
    </p:spTree>
    <p:extLst>
      <p:ext uri="{BB962C8B-B14F-4D97-AF65-F5344CB8AC3E}">
        <p14:creationId xmlns:p14="http://schemas.microsoft.com/office/powerpoint/2010/main" val="9950934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15900" indent="-215900">
              <a:spcBef>
                <a:spcPts val="600"/>
              </a:spcBef>
              <a:spcAft>
                <a:spcPts val="600"/>
              </a:spcAft>
              <a:buFont typeface="Arial" panose="020B0604020202020204" pitchFamily="34" charset="0"/>
              <a:buChar char="•"/>
              <a:defRPr/>
            </a:pPr>
            <a:r>
              <a:rPr lang="en-US" sz="1200" dirty="0" smtClean="0">
                <a:latin typeface="Amazon Ember" charset="0"/>
                <a:ea typeface="Amazon Ember" charset="0"/>
                <a:cs typeface="Amazon Ember" charset="0"/>
              </a:rPr>
              <a:t>Collect and ingest data </a:t>
            </a:r>
            <a:br>
              <a:rPr lang="en-US" sz="1200" dirty="0" smtClean="0">
                <a:latin typeface="Amazon Ember" charset="0"/>
                <a:ea typeface="Amazon Ember" charset="0"/>
                <a:cs typeface="Amazon Ember" charset="0"/>
              </a:rPr>
            </a:br>
            <a:r>
              <a:rPr lang="en-US" sz="1200" dirty="0" smtClean="0">
                <a:latin typeface="Amazon Ember" charset="0"/>
                <a:ea typeface="Amazon Ember" charset="0"/>
                <a:cs typeface="Amazon Ember" charset="0"/>
              </a:rPr>
              <a:t>with AWS Lambda for </a:t>
            </a:r>
            <a:r>
              <a:rPr lang="en-US" sz="1200" dirty="0" err="1" smtClean="0">
                <a:latin typeface="Amazon Ember" charset="0"/>
                <a:ea typeface="Amazon Ember" charset="0"/>
                <a:cs typeface="Amazon Ember" charset="0"/>
              </a:rPr>
              <a:t>serverless</a:t>
            </a:r>
            <a:r>
              <a:rPr lang="en-US" sz="1200" dirty="0" smtClean="0">
                <a:latin typeface="Amazon Ember" charset="0"/>
                <a:ea typeface="Amazon Ember" charset="0"/>
                <a:cs typeface="Amazon Ember" charset="0"/>
              </a:rPr>
              <a:t> scale and </a:t>
            </a:r>
            <a:r>
              <a:rPr lang="en-US" sz="1200" dirty="0" err="1" smtClean="0">
                <a:latin typeface="Amazon Ember" charset="0"/>
                <a:ea typeface="Amazon Ember" charset="0"/>
                <a:cs typeface="Amazon Ember" charset="0"/>
              </a:rPr>
              <a:t>Informatica</a:t>
            </a:r>
            <a:r>
              <a:rPr lang="en-US" sz="1200" dirty="0" smtClean="0">
                <a:latin typeface="Amazon Ember" charset="0"/>
                <a:ea typeface="Amazon Ember" charset="0"/>
                <a:cs typeface="Amazon Ember" charset="0"/>
              </a:rPr>
              <a:t> for data ingestion and transformation</a:t>
            </a:r>
          </a:p>
          <a:p>
            <a:pPr marL="215900" indent="-215900">
              <a:spcBef>
                <a:spcPts val="600"/>
              </a:spcBef>
              <a:spcAft>
                <a:spcPts val="600"/>
              </a:spcAft>
              <a:buFont typeface="Arial" panose="020B0604020202020204" pitchFamily="34" charset="0"/>
              <a:buChar char="•"/>
              <a:defRPr/>
            </a:pPr>
            <a:r>
              <a:rPr lang="en-US" sz="1200" dirty="0" smtClean="0">
                <a:latin typeface="Amazon Ember" charset="0"/>
                <a:ea typeface="Amazon Ember" charset="0"/>
                <a:cs typeface="Amazon Ember" charset="0"/>
              </a:rPr>
              <a:t>AWS Glue does ETL on </a:t>
            </a:r>
            <a:br>
              <a:rPr lang="en-US" sz="1200" dirty="0" smtClean="0">
                <a:latin typeface="Amazon Ember" charset="0"/>
                <a:ea typeface="Amazon Ember" charset="0"/>
                <a:cs typeface="Amazon Ember" charset="0"/>
              </a:rPr>
            </a:br>
            <a:r>
              <a:rPr lang="en-US" sz="1200" dirty="0" smtClean="0">
                <a:latin typeface="Amazon Ember" charset="0"/>
                <a:ea typeface="Amazon Ember" charset="0"/>
                <a:cs typeface="Amazon Ember" charset="0"/>
              </a:rPr>
              <a:t>data in S3 and provides </a:t>
            </a:r>
            <a:br>
              <a:rPr lang="en-US" sz="1200" dirty="0" smtClean="0">
                <a:latin typeface="Amazon Ember" charset="0"/>
                <a:ea typeface="Amazon Ember" charset="0"/>
                <a:cs typeface="Amazon Ember" charset="0"/>
              </a:rPr>
            </a:br>
            <a:r>
              <a:rPr lang="en-US" sz="1200" dirty="0" smtClean="0">
                <a:latin typeface="Amazon Ember" charset="0"/>
                <a:ea typeface="Amazon Ember" charset="0"/>
                <a:cs typeface="Amazon Ember" charset="0"/>
              </a:rPr>
              <a:t>a data catalog</a:t>
            </a:r>
          </a:p>
          <a:p>
            <a:pPr marL="215900" indent="-215900">
              <a:spcBef>
                <a:spcPts val="600"/>
              </a:spcBef>
              <a:spcAft>
                <a:spcPts val="600"/>
              </a:spcAft>
              <a:buFont typeface="Arial" panose="020B0604020202020204" pitchFamily="34" charset="0"/>
              <a:buChar char="•"/>
              <a:defRPr/>
            </a:pPr>
            <a:r>
              <a:rPr lang="en-US" sz="1200" dirty="0" smtClean="0">
                <a:latin typeface="Amazon Ember" charset="0"/>
                <a:ea typeface="Amazon Ember" charset="0"/>
                <a:cs typeface="Amazon Ember" charset="0"/>
              </a:rPr>
              <a:t>Redshift and EMR used as analytics engines</a:t>
            </a:r>
          </a:p>
          <a:p>
            <a:pPr marL="215900" indent="-215900">
              <a:spcBef>
                <a:spcPts val="600"/>
              </a:spcBef>
              <a:spcAft>
                <a:spcPts val="600"/>
              </a:spcAft>
              <a:buFont typeface="Arial" panose="020B0604020202020204" pitchFamily="34" charset="0"/>
              <a:buChar char="•"/>
              <a:defRPr/>
            </a:pPr>
            <a:r>
              <a:rPr lang="en-US" sz="1200" dirty="0" err="1" smtClean="0">
                <a:latin typeface="Amazon Ember" charset="0"/>
                <a:ea typeface="Amazon Ember" charset="0"/>
                <a:cs typeface="Amazon Ember" charset="0"/>
              </a:rPr>
              <a:t>Microstrategy</a:t>
            </a:r>
            <a:r>
              <a:rPr lang="en-US" sz="1200" dirty="0" smtClean="0">
                <a:latin typeface="Amazon Ember" charset="0"/>
                <a:ea typeface="Amazon Ember" charset="0"/>
                <a:cs typeface="Amazon Ember" charset="0"/>
              </a:rPr>
              <a:t> used as a visualization tool </a:t>
            </a:r>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28</a:t>
            </a:fld>
            <a:endParaRPr lang="en-US" dirty="0"/>
          </a:p>
        </p:txBody>
      </p:sp>
    </p:spTree>
    <p:extLst>
      <p:ext uri="{BB962C8B-B14F-4D97-AF65-F5344CB8AC3E}">
        <p14:creationId xmlns:p14="http://schemas.microsoft.com/office/powerpoint/2010/main" val="38256073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a:t>
            </a:r>
            <a:r>
              <a:rPr lang="en-US" dirty="0"/>
              <a:t>comprehensive</a:t>
            </a:r>
          </a:p>
          <a:p>
            <a:r>
              <a:rPr lang="en-US" dirty="0"/>
              <a:t> </a:t>
            </a:r>
            <a:r>
              <a:rPr lang="en-US" altLang="zh-CN" dirty="0" smtClean="0"/>
              <a:t>AWS</a:t>
            </a:r>
            <a:r>
              <a:rPr lang="zh-CN" altLang="en-US" dirty="0" smtClean="0"/>
              <a:t>提供 最广泛的分析工具和引擎 它使用开放格式和开放标准分析数据。客户以自己选择的基于标准的数据格式（如</a:t>
            </a:r>
            <a:r>
              <a:rPr lang="en-US" altLang="zh-CN" dirty="0" smtClean="0"/>
              <a:t>CSV</a:t>
            </a:r>
            <a:r>
              <a:rPr lang="zh-CN" altLang="en-US" dirty="0" smtClean="0"/>
              <a:t>、</a:t>
            </a:r>
            <a:r>
              <a:rPr lang="en-US" altLang="zh-CN" dirty="0" smtClean="0"/>
              <a:t>ORC</a:t>
            </a:r>
            <a:r>
              <a:rPr lang="zh-CN" altLang="en-US" dirty="0" smtClean="0"/>
              <a:t>、</a:t>
            </a:r>
            <a:r>
              <a:rPr lang="en-US" altLang="zh-CN" dirty="0" err="1" smtClean="0"/>
              <a:t>Grok</a:t>
            </a:r>
            <a:r>
              <a:rPr lang="zh-CN" altLang="en-US" dirty="0" smtClean="0"/>
              <a:t>、</a:t>
            </a:r>
            <a:r>
              <a:rPr lang="en-US" altLang="zh-CN" dirty="0" smtClean="0"/>
              <a:t>Avro</a:t>
            </a:r>
            <a:r>
              <a:rPr lang="zh-CN" altLang="en-US" dirty="0" smtClean="0"/>
              <a:t>和</a:t>
            </a:r>
            <a:r>
              <a:rPr lang="en-US" altLang="zh-CN" dirty="0" smtClean="0"/>
              <a:t>Parquet</a:t>
            </a:r>
            <a:r>
              <a:rPr lang="zh-CN" altLang="en-US" dirty="0" smtClean="0"/>
              <a:t>）存储数据，并以多种方式（如数据仓库、交互式</a:t>
            </a:r>
            <a:r>
              <a:rPr lang="en-US" altLang="zh-CN" dirty="0" smtClean="0"/>
              <a:t>SQL</a:t>
            </a:r>
            <a:r>
              <a:rPr lang="zh-CN" altLang="en-US" dirty="0" smtClean="0"/>
              <a:t>查询、实时分析、运营分析和大数据处理）灵活地分析当天的数据。</a:t>
            </a:r>
            <a:r>
              <a:rPr lang="en-US" altLang="zh-CN" dirty="0" smtClean="0"/>
              <a:t>AWS</a:t>
            </a:r>
            <a:r>
              <a:rPr lang="zh-CN" altLang="en-US" dirty="0" smtClean="0"/>
              <a:t>也有 大多数具有预先构建的集成的合作伙伴解决方案为客户提供了选择，确保他们的需求将在现有和未来的分析用例中得到满足。</a:t>
            </a:r>
            <a:endParaRPr lang="en-US" dirty="0"/>
          </a:p>
          <a:p>
            <a:r>
              <a:rPr lang="en-US" dirty="0"/>
              <a:t> </a:t>
            </a:r>
          </a:p>
          <a:p>
            <a:r>
              <a:rPr lang="en-US" dirty="0"/>
              <a:t>Most secure</a:t>
            </a:r>
          </a:p>
          <a:p>
            <a:r>
              <a:rPr lang="en-US" dirty="0"/>
              <a:t> </a:t>
            </a:r>
            <a:r>
              <a:rPr lang="en-US" altLang="zh-CN" dirty="0" smtClean="0"/>
              <a:t>amazons3</a:t>
            </a:r>
            <a:r>
              <a:rPr lang="zh-CN" altLang="en-US" dirty="0" smtClean="0"/>
              <a:t>是唯一一个存储服务，它允许客户使用</a:t>
            </a:r>
            <a:r>
              <a:rPr lang="en-US" altLang="zh-CN" dirty="0" smtClean="0"/>
              <a:t>AWS </a:t>
            </a:r>
            <a:r>
              <a:rPr lang="en-US" altLang="zh-CN" dirty="0" err="1" smtClean="0"/>
              <a:t>CloudTrail</a:t>
            </a:r>
            <a:r>
              <a:rPr lang="zh-CN" altLang="en-US" dirty="0" smtClean="0"/>
              <a:t>查看对每个数据事件的每个</a:t>
            </a:r>
            <a:r>
              <a:rPr lang="en-US" altLang="zh-CN" dirty="0" smtClean="0"/>
              <a:t>API</a:t>
            </a:r>
            <a:r>
              <a:rPr lang="zh-CN" altLang="en-US" dirty="0" smtClean="0"/>
              <a:t>访问机器学习 使用</a:t>
            </a:r>
            <a:r>
              <a:rPr lang="en-US" altLang="zh-CN" dirty="0" smtClean="0"/>
              <a:t>Amazon Macie</a:t>
            </a:r>
            <a:r>
              <a:rPr lang="zh-CN" altLang="en-US" dirty="0" smtClean="0"/>
              <a:t>提醒客户其数据的任何异常移动或活动，在跨区域复制时对传输中的数据进行加密，允许公司报告对象级别的加密状态以满足法规遵从性需要，并在对象级别进行细粒度访问控制，而不是像其他人一样在桶里。客户还可以使用</a:t>
            </a:r>
            <a:r>
              <a:rPr lang="en-US" altLang="zh-CN" dirty="0" smtClean="0"/>
              <a:t>Amazon</a:t>
            </a:r>
            <a:r>
              <a:rPr lang="zh-CN" altLang="en-US" dirty="0" smtClean="0"/>
              <a:t>专有网络在虚拟网络中启动</a:t>
            </a:r>
            <a:r>
              <a:rPr lang="en-US" altLang="zh-CN" dirty="0" smtClean="0"/>
              <a:t>AWS</a:t>
            </a:r>
            <a:r>
              <a:rPr lang="zh-CN" altLang="en-US" dirty="0" smtClean="0"/>
              <a:t>服务，并能够通过 </a:t>
            </a:r>
            <a:r>
              <a:rPr lang="en-US" altLang="zh-CN" dirty="0" smtClean="0"/>
              <a:t>AWS</a:t>
            </a:r>
            <a:r>
              <a:rPr lang="zh-CN" altLang="en-US" dirty="0" smtClean="0"/>
              <a:t>身份和访问管理，以及</a:t>
            </a:r>
            <a:r>
              <a:rPr lang="en-US" altLang="zh-CN" dirty="0" smtClean="0"/>
              <a:t>Kerberos</a:t>
            </a:r>
            <a:r>
              <a:rPr lang="zh-CN" altLang="en-US" dirty="0" smtClean="0"/>
              <a:t>身份验证。</a:t>
            </a:r>
            <a:r>
              <a:rPr lang="en-US" dirty="0"/>
              <a:t> </a:t>
            </a:r>
            <a:endParaRPr lang="en-US" dirty="0" smtClean="0"/>
          </a:p>
          <a:p>
            <a:endParaRPr lang="en-US" dirty="0"/>
          </a:p>
          <a:p>
            <a:r>
              <a:rPr lang="en-US" dirty="0"/>
              <a:t>Most cost-effective</a:t>
            </a:r>
          </a:p>
          <a:p>
            <a:r>
              <a:rPr lang="en-US" dirty="0"/>
              <a:t> </a:t>
            </a:r>
            <a:r>
              <a:rPr lang="zh-CN" altLang="en-US" dirty="0" smtClean="0"/>
              <a:t>数据湖存储层面，不经常使用的数据可以转移到</a:t>
            </a:r>
            <a:r>
              <a:rPr lang="en-US" altLang="zh-CN" dirty="0" smtClean="0"/>
              <a:t>S3</a:t>
            </a:r>
            <a:r>
              <a:rPr lang="zh-CN" altLang="en-US" dirty="0" smtClean="0"/>
              <a:t>，后者以非常低的成本提供长期备份和存档。</a:t>
            </a:r>
            <a:r>
              <a:rPr lang="en-US" altLang="zh-CN" dirty="0" smtClean="0"/>
              <a:t>amazons3</a:t>
            </a:r>
            <a:r>
              <a:rPr lang="zh-CN" altLang="en-US" dirty="0" smtClean="0"/>
              <a:t>管理功能可以分析对象访问模式，以便按需或使用生命周期策略自动地将不经常使用的数据移动到</a:t>
            </a:r>
            <a:r>
              <a:rPr lang="en-US" altLang="zh-CN" dirty="0" smtClean="0"/>
              <a:t>Glacier</a:t>
            </a:r>
            <a:r>
              <a:rPr lang="zh-CN" altLang="en-US" dirty="0" smtClean="0"/>
              <a:t>。客户可以通过</a:t>
            </a:r>
            <a:r>
              <a:rPr lang="en-US" altLang="zh-CN" dirty="0" err="1" smtClean="0"/>
              <a:t>AmazonAthena</a:t>
            </a:r>
            <a:r>
              <a:rPr lang="zh-CN" altLang="en-US" dirty="0" smtClean="0"/>
              <a:t>开始查询</a:t>
            </a:r>
            <a:r>
              <a:rPr lang="en-US" altLang="zh-CN" dirty="0" smtClean="0"/>
              <a:t>S3</a:t>
            </a:r>
            <a:r>
              <a:rPr lang="zh-CN" altLang="en-US" dirty="0" smtClean="0"/>
              <a:t>或</a:t>
            </a:r>
            <a:r>
              <a:rPr lang="en-US" altLang="zh-CN" dirty="0" smtClean="0"/>
              <a:t>Glacier</a:t>
            </a:r>
            <a:r>
              <a:rPr lang="zh-CN" altLang="en-US" dirty="0" smtClean="0"/>
              <a:t>中的数据，只需</a:t>
            </a:r>
            <a:r>
              <a:rPr lang="en-US" altLang="zh-CN" dirty="0" smtClean="0"/>
              <a:t>0.005</a:t>
            </a:r>
            <a:r>
              <a:rPr lang="zh-CN" altLang="en-US" dirty="0" smtClean="0"/>
              <a:t>美元</a:t>
            </a:r>
            <a:r>
              <a:rPr lang="en-US" altLang="zh-CN" dirty="0" smtClean="0"/>
              <a:t>/GB</a:t>
            </a:r>
            <a:r>
              <a:rPr lang="zh-CN" altLang="en-US" dirty="0" smtClean="0"/>
              <a:t>。 其他分析和机器学习 服务的定价采用随用随付的方法。通过使用</a:t>
            </a:r>
            <a:r>
              <a:rPr lang="en-US" altLang="zh-CN" dirty="0" smtClean="0"/>
              <a:t>amazons3select</a:t>
            </a:r>
            <a:r>
              <a:rPr lang="zh-CN" altLang="en-US" dirty="0" smtClean="0"/>
              <a:t>和</a:t>
            </a:r>
            <a:r>
              <a:rPr lang="en-US" altLang="zh-CN" dirty="0" err="1" smtClean="0"/>
              <a:t>glacierselect</a:t>
            </a:r>
            <a:r>
              <a:rPr lang="zh-CN" altLang="en-US" dirty="0" smtClean="0"/>
              <a:t>仅检索对象中的一部分数据，可以加快查询速度，从而降低资源消耗量，从而使查询的运行速度提高</a:t>
            </a:r>
            <a:r>
              <a:rPr lang="en-US" altLang="zh-CN" dirty="0" smtClean="0"/>
              <a:t>400%</a:t>
            </a:r>
            <a:r>
              <a:rPr lang="zh-CN" altLang="en-US" dirty="0" smtClean="0"/>
              <a:t>，而且成本更低。 各种</a:t>
            </a:r>
            <a:r>
              <a:rPr lang="en-US" altLang="zh-CN" dirty="0" smtClean="0"/>
              <a:t>AWS</a:t>
            </a:r>
            <a:r>
              <a:rPr lang="zh-CN" altLang="en-US" dirty="0" smtClean="0"/>
              <a:t>服务也提供了降低客户账单的方法，通过承诺一个固定的期限，并使用它节省高达</a:t>
            </a:r>
            <a:r>
              <a:rPr lang="en-US" altLang="zh-CN" dirty="0" smtClean="0"/>
              <a:t>75%</a:t>
            </a:r>
            <a:r>
              <a:rPr lang="zh-CN" altLang="en-US" dirty="0" smtClean="0"/>
              <a:t>的费用 </a:t>
            </a:r>
            <a:r>
              <a:rPr lang="en-US" altLang="zh-CN" dirty="0" smtClean="0"/>
              <a:t>amazonec2</a:t>
            </a:r>
            <a:r>
              <a:rPr lang="zh-CN" altLang="en-US" dirty="0" smtClean="0"/>
              <a:t>保留了实例，运行在</a:t>
            </a:r>
            <a:r>
              <a:rPr lang="en-US" altLang="zh-CN" dirty="0" smtClean="0"/>
              <a:t>AWS</a:t>
            </a:r>
            <a:r>
              <a:rPr lang="zh-CN" altLang="en-US" dirty="0" smtClean="0"/>
              <a:t>的备用计算容量上，使用 </a:t>
            </a:r>
            <a:r>
              <a:rPr lang="en-US" altLang="zh-CN" dirty="0" smtClean="0"/>
              <a:t>EC2</a:t>
            </a:r>
            <a:r>
              <a:rPr lang="zh-CN" altLang="en-US" dirty="0" smtClean="0"/>
              <a:t>点。</a:t>
            </a:r>
            <a:endParaRPr lang="en-US" dirty="0"/>
          </a:p>
          <a:p>
            <a:r>
              <a:rPr lang="en-US" dirty="0"/>
              <a:t>  </a:t>
            </a:r>
          </a:p>
          <a:p>
            <a:r>
              <a:rPr lang="en-US" altLang="zh-CN" dirty="0" smtClean="0"/>
              <a:t>Easy to build:</a:t>
            </a:r>
          </a:p>
          <a:p>
            <a:r>
              <a:rPr lang="en-US" altLang="zh-CN" dirty="0" smtClean="0"/>
              <a:t>AWS</a:t>
            </a:r>
            <a:r>
              <a:rPr lang="zh-CN" altLang="en-US" dirty="0" smtClean="0"/>
              <a:t>至少提供：</a:t>
            </a:r>
            <a:r>
              <a:rPr lang="en-US" altLang="zh-CN" dirty="0" smtClean="0"/>
              <a:t>10</a:t>
            </a:r>
            <a:r>
              <a:rPr lang="zh-CN" altLang="en-US" dirty="0" smtClean="0"/>
              <a:t>数据移动服务</a:t>
            </a:r>
            <a:r>
              <a:rPr lang="en-US" altLang="zh-CN" dirty="0" smtClean="0"/>
              <a:t>13</a:t>
            </a:r>
            <a:r>
              <a:rPr lang="zh-CN" altLang="en-US" dirty="0" smtClean="0"/>
              <a:t>分析服务</a:t>
            </a:r>
            <a:r>
              <a:rPr lang="en-US" altLang="zh-CN" dirty="0" smtClean="0"/>
              <a:t>18</a:t>
            </a:r>
            <a:r>
              <a:rPr lang="zh-CN" altLang="en-US" dirty="0" smtClean="0"/>
              <a:t>机器学习和人工智能服务</a:t>
            </a:r>
            <a:r>
              <a:rPr lang="en-US" altLang="zh-CN" dirty="0" smtClean="0"/>
              <a:t>17</a:t>
            </a:r>
            <a:r>
              <a:rPr lang="zh-CN" altLang="en-US" dirty="0" smtClean="0"/>
              <a:t>安全和治理服务</a:t>
            </a:r>
            <a:endParaRPr lang="en-US" altLang="zh-CN" dirty="0" smtClean="0"/>
          </a:p>
          <a:p>
            <a:endParaRPr lang="en-US" dirty="0" smtClean="0"/>
          </a:p>
          <a:p>
            <a:r>
              <a:rPr lang="en-US" dirty="0" smtClean="0"/>
              <a:t>APN:</a:t>
            </a:r>
          </a:p>
          <a:p>
            <a:r>
              <a:rPr lang="zh-CN" altLang="en-US" dirty="0" smtClean="0"/>
              <a:t>广泛的社区支持（无论是</a:t>
            </a:r>
            <a:r>
              <a:rPr lang="en-US" altLang="zh-CN" dirty="0" smtClean="0"/>
              <a:t>S3</a:t>
            </a:r>
            <a:r>
              <a:rPr lang="zh-CN" altLang="en-US" dirty="0" smtClean="0"/>
              <a:t>， </a:t>
            </a:r>
            <a:r>
              <a:rPr lang="en-US" altLang="zh-CN" dirty="0" smtClean="0"/>
              <a:t>Kinesis</a:t>
            </a:r>
            <a:r>
              <a:rPr lang="zh-CN" altLang="en-US" dirty="0" smtClean="0"/>
              <a:t>）， 和实施合作伙伴</a:t>
            </a:r>
            <a:endParaRPr lang="en-US" dirty="0" smtClean="0"/>
          </a:p>
        </p:txBody>
      </p:sp>
      <p:sp>
        <p:nvSpPr>
          <p:cNvPr id="4" name="Slide Number Placeholder 3"/>
          <p:cNvSpPr>
            <a:spLocks noGrp="1"/>
          </p:cNvSpPr>
          <p:nvPr>
            <p:ph type="sldNum" sz="quarter" idx="5"/>
          </p:nvPr>
        </p:nvSpPr>
        <p:spPr/>
        <p:txBody>
          <a:bodyPr/>
          <a:lstStyle/>
          <a:p>
            <a:fld id="{69C3F2ED-74C5-7D4F-8560-0CC253E9A436}" type="slidenum">
              <a:rPr lang="en-US" smtClean="0"/>
              <a:t>29</a:t>
            </a:fld>
            <a:endParaRPr lang="en-US" dirty="0"/>
          </a:p>
        </p:txBody>
      </p:sp>
    </p:spTree>
    <p:extLst>
      <p:ext uri="{BB962C8B-B14F-4D97-AF65-F5344CB8AC3E}">
        <p14:creationId xmlns:p14="http://schemas.microsoft.com/office/powerpoint/2010/main" val="4290656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事实是这样么</a:t>
            </a:r>
            <a:r>
              <a:rPr lang="en-US" altLang="zh-CN" sz="1200" b="0" i="0" kern="1200" dirty="0" smtClean="0">
                <a:solidFill>
                  <a:schemeClr val="tx1"/>
                </a:solidFill>
                <a:effectLst/>
                <a:latin typeface="Amazon Ember Regular" charset="0"/>
                <a:ea typeface="+mn-ea"/>
                <a:cs typeface="+mn-cs"/>
              </a:rPr>
              <a:t>?</a:t>
            </a:r>
          </a:p>
          <a:p>
            <a:r>
              <a:rPr lang="zh-CN" altLang="en-US" sz="1200" b="0" i="0" kern="1200" dirty="0" smtClean="0">
                <a:solidFill>
                  <a:schemeClr val="tx1"/>
                </a:solidFill>
                <a:effectLst/>
                <a:latin typeface="Amazon Ember Regular" charset="0"/>
                <a:ea typeface="+mn-ea"/>
                <a:cs typeface="+mn-cs"/>
              </a:rPr>
              <a:t>然而并没有，从数仓平台的运维生产，和业务做数据分析层，仍然面临很多困难和挑战</a:t>
            </a:r>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：从生产运维层面，</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平台都是开放的</a:t>
            </a:r>
            <a:r>
              <a:rPr lang="en-US" altLang="zh-CN" sz="1200" b="0" i="0" kern="1200" dirty="0" smtClean="0">
                <a:solidFill>
                  <a:schemeClr val="tx1"/>
                </a:solidFill>
                <a:effectLst/>
                <a:latin typeface="Amazon Ember Regular" charset="0"/>
                <a:ea typeface="+mn-ea"/>
                <a:cs typeface="+mn-cs"/>
              </a:rPr>
              <a:t>Linux</a:t>
            </a:r>
            <a:r>
              <a:rPr lang="zh-CN" altLang="en-US" sz="1200" b="0" i="0" kern="1200" dirty="0" smtClean="0">
                <a:solidFill>
                  <a:schemeClr val="tx1"/>
                </a:solidFill>
                <a:effectLst/>
                <a:latin typeface="Amazon Ember Regular" charset="0"/>
                <a:ea typeface="+mn-ea"/>
                <a:cs typeface="+mn-cs"/>
              </a:rPr>
              <a:t>，刀片机，用的都是开源的</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框架和组件，没有</a:t>
            </a:r>
            <a:r>
              <a:rPr lang="en-US" altLang="zh-CN" sz="1200" b="0" i="0" kern="1200" dirty="0" smtClean="0">
                <a:solidFill>
                  <a:schemeClr val="tx1"/>
                </a:solidFill>
                <a:effectLst/>
                <a:latin typeface="Amazon Ember Regular" charset="0"/>
                <a:ea typeface="+mn-ea"/>
                <a:cs typeface="+mn-cs"/>
              </a:rPr>
              <a:t>IBM</a:t>
            </a:r>
            <a:r>
              <a:rPr lang="zh-CN" altLang="en-US" sz="1200" b="0" i="0" kern="1200" dirty="0" smtClean="0">
                <a:solidFill>
                  <a:schemeClr val="tx1"/>
                </a:solidFill>
                <a:effectLst/>
                <a:latin typeface="Amazon Ember Regular" charset="0"/>
                <a:ea typeface="+mn-ea"/>
                <a:cs typeface="+mn-cs"/>
              </a:rPr>
              <a:t>， </a:t>
            </a:r>
            <a:r>
              <a:rPr lang="en-US" altLang="zh-CN" sz="1200" b="0" i="0" kern="1200" dirty="0" smtClean="0">
                <a:solidFill>
                  <a:schemeClr val="tx1"/>
                </a:solidFill>
                <a:effectLst/>
                <a:latin typeface="Amazon Ember Regular" charset="0"/>
                <a:ea typeface="+mn-ea"/>
                <a:cs typeface="+mn-cs"/>
              </a:rPr>
              <a:t>Oracle ASM/RAC</a:t>
            </a:r>
            <a:r>
              <a:rPr lang="zh-CN" altLang="en-US" sz="1200" b="0" i="0" kern="1200" dirty="0" smtClean="0">
                <a:solidFill>
                  <a:schemeClr val="tx1"/>
                </a:solidFill>
                <a:effectLst/>
                <a:latin typeface="Amazon Ember Regular" charset="0"/>
                <a:ea typeface="+mn-ea"/>
                <a:cs typeface="+mn-cs"/>
              </a:rPr>
              <a:t>这些的学习曲线，那平台的小伙伴应该很轻松愉快了吧，答案是否定，以我的亲身经历来说，我在互联网公司搭建一个</a:t>
            </a:r>
            <a:r>
              <a:rPr lang="en-US" altLang="zh-CN" sz="1200" b="0" i="0" kern="1200" dirty="0" smtClean="0">
                <a:solidFill>
                  <a:schemeClr val="tx1"/>
                </a:solidFill>
                <a:effectLst/>
                <a:latin typeface="Amazon Ember Regular" charset="0"/>
                <a:ea typeface="+mn-ea"/>
                <a:cs typeface="+mn-cs"/>
              </a:rPr>
              <a:t>600+ nodes</a:t>
            </a:r>
            <a:r>
              <a:rPr lang="zh-CN" altLang="en-US" sz="1200" b="0" i="0" kern="1200" dirty="0" smtClean="0">
                <a:solidFill>
                  <a:schemeClr val="tx1"/>
                </a:solidFill>
                <a:effectLst/>
                <a:latin typeface="Amazon Ember Regular" charset="0"/>
                <a:ea typeface="+mn-ea"/>
                <a:cs typeface="+mn-cs"/>
              </a:rPr>
              <a:t>的</a:t>
            </a:r>
            <a:r>
              <a:rPr lang="en-US" altLang="zh-CN" sz="1200" b="0" i="0" kern="1200" dirty="0" smtClean="0">
                <a:solidFill>
                  <a:schemeClr val="tx1"/>
                </a:solidFill>
                <a:effectLst/>
                <a:latin typeface="Amazon Ember Regular" charset="0"/>
                <a:ea typeface="+mn-ea"/>
                <a:cs typeface="+mn-cs"/>
              </a:rPr>
              <a:t>PaaS</a:t>
            </a:r>
            <a:r>
              <a:rPr lang="zh-CN" altLang="en-US" sz="1200" b="0" i="0" kern="1200" dirty="0" smtClean="0">
                <a:solidFill>
                  <a:schemeClr val="tx1"/>
                </a:solidFill>
                <a:effectLst/>
                <a:latin typeface="Amazon Ember Regular" charset="0"/>
                <a:ea typeface="+mn-ea"/>
                <a:cs typeface="+mn-cs"/>
              </a:rPr>
              <a:t>，多租户的大数据数仓分析平台，整个端到端的数据采集，</a:t>
            </a:r>
            <a:r>
              <a:rPr lang="en-US" altLang="zh-CN" sz="1200" b="0" i="0" kern="1200" dirty="0" smtClean="0">
                <a:solidFill>
                  <a:schemeClr val="tx1"/>
                </a:solidFill>
                <a:effectLst/>
                <a:latin typeface="Amazon Ember Regular" charset="0"/>
                <a:ea typeface="+mn-ea"/>
                <a:cs typeface="+mn-cs"/>
              </a:rPr>
              <a:t>ETL</a:t>
            </a:r>
            <a:r>
              <a:rPr lang="zh-CN" altLang="en-US" sz="1200" b="0" i="0" kern="1200" dirty="0" smtClean="0">
                <a:solidFill>
                  <a:schemeClr val="tx1"/>
                </a:solidFill>
                <a:effectLst/>
                <a:latin typeface="Amazon Ember Regular" charset="0"/>
                <a:ea typeface="+mn-ea"/>
                <a:cs typeface="+mn-cs"/>
              </a:rPr>
              <a:t>，调度，数据建模可视化都做了，都是用的业界标准的开源组件，</a:t>
            </a:r>
            <a:r>
              <a:rPr lang="en-US" altLang="zh-CN" sz="1200" b="0" i="0" kern="1200" dirty="0" smtClean="0">
                <a:solidFill>
                  <a:schemeClr val="tx1"/>
                </a:solidFill>
                <a:effectLst/>
                <a:latin typeface="Amazon Ember Regular" charset="0"/>
                <a:ea typeface="+mn-ea"/>
                <a:cs typeface="+mn-cs"/>
              </a:rPr>
              <a:t>Hive</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Spark</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Sqoop</a:t>
            </a:r>
            <a:r>
              <a:rPr lang="zh-CN" altLang="en-US" sz="1200" b="0" i="0" kern="1200" dirty="0" smtClean="0">
                <a:solidFill>
                  <a:schemeClr val="tx1"/>
                </a:solidFill>
                <a:effectLst/>
                <a:latin typeface="Amazon Ember Regular" charset="0"/>
                <a:ea typeface="+mn-ea"/>
                <a:cs typeface="+mn-cs"/>
              </a:rPr>
              <a:t>，</a:t>
            </a:r>
            <a:r>
              <a:rPr lang="en-US" altLang="zh-CN" sz="1200" b="0" i="0" kern="1200" dirty="0" smtClean="0">
                <a:solidFill>
                  <a:schemeClr val="tx1"/>
                </a:solidFill>
                <a:effectLst/>
                <a:latin typeface="Amazon Ember Regular" charset="0"/>
                <a:ea typeface="+mn-ea"/>
                <a:cs typeface="+mn-cs"/>
              </a:rPr>
              <a:t>Zeppelin</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Kylin</a:t>
            </a:r>
            <a:r>
              <a:rPr lang="en-US" altLang="zh-CN"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etc</a:t>
            </a:r>
            <a:r>
              <a:rPr lang="en-US" altLang="zh-CN" sz="1200" b="0" i="0" kern="120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平台组的工程师们非常的苦逼，因为仍然需要运维</a:t>
            </a:r>
            <a:r>
              <a:rPr lang="en-US" altLang="zh-CN" sz="1200" b="0" i="0" kern="1200" dirty="0" smtClean="0">
                <a:solidFill>
                  <a:schemeClr val="tx1"/>
                </a:solidFill>
                <a:effectLst/>
                <a:latin typeface="Amazon Ember Regular" charset="0"/>
                <a:ea typeface="+mn-ea"/>
                <a:cs typeface="+mn-cs"/>
              </a:rPr>
              <a:t>Linux</a:t>
            </a:r>
            <a:r>
              <a:rPr lang="zh-CN" altLang="en-US" sz="1200" b="0" i="0" kern="1200" dirty="0" smtClean="0">
                <a:solidFill>
                  <a:schemeClr val="tx1"/>
                </a:solidFill>
                <a:effectLst/>
                <a:latin typeface="Amazon Ember Regular" charset="0"/>
                <a:ea typeface="+mn-ea"/>
                <a:cs typeface="+mn-cs"/>
              </a:rPr>
              <a:t>，刀片机，网络，机房，机架感知等等，升个级，打个补丁，牵一发而动全身，经常加班熬夜，而且业务要扩容，要做不停机高可用，数据要迁移，一样的如履薄冰，且需要熟悉</a:t>
            </a:r>
            <a:r>
              <a:rPr lang="en-US" altLang="zh-CN" sz="1200" b="0" i="0" kern="1200" dirty="0" smtClean="0">
                <a:solidFill>
                  <a:schemeClr val="tx1"/>
                </a:solidFill>
                <a:effectLst/>
                <a:latin typeface="Amazon Ember Regular" charset="0"/>
                <a:ea typeface="+mn-ea"/>
                <a:cs typeface="+mn-cs"/>
              </a:rPr>
              <a:t>Ranger/</a:t>
            </a:r>
            <a:r>
              <a:rPr lang="en-US" altLang="zh-CN" sz="1200" b="0" i="0" kern="1200" dirty="0" err="1" smtClean="0">
                <a:solidFill>
                  <a:schemeClr val="tx1"/>
                </a:solidFill>
                <a:effectLst/>
                <a:latin typeface="Amazon Ember Regular" charset="0"/>
                <a:ea typeface="+mn-ea"/>
                <a:cs typeface="+mn-cs"/>
              </a:rPr>
              <a:t>Kerbors</a:t>
            </a:r>
            <a:r>
              <a:rPr lang="en-US" altLang="zh-CN" sz="1200" b="0" i="0" kern="1200" dirty="0" smtClean="0">
                <a:solidFill>
                  <a:schemeClr val="tx1"/>
                </a:solidFill>
                <a:effectLst/>
                <a:latin typeface="Amazon Ember Regular" charset="0"/>
                <a:ea typeface="+mn-ea"/>
                <a:cs typeface="+mn-cs"/>
              </a:rPr>
              <a:t>/LDAP</a:t>
            </a:r>
            <a:r>
              <a:rPr lang="zh-CN" altLang="en-US" sz="1200" b="0" i="0" kern="1200" dirty="0" smtClean="0">
                <a:solidFill>
                  <a:schemeClr val="tx1"/>
                </a:solidFill>
                <a:effectLst/>
                <a:latin typeface="Amazon Ember Regular" charset="0"/>
                <a:ea typeface="+mn-ea"/>
                <a:cs typeface="+mn-cs"/>
              </a:rPr>
              <a:t>，各种框架的技术栈细节，敲错一行命令，删错一个</a:t>
            </a:r>
            <a:r>
              <a:rPr lang="en-US" altLang="zh-CN" sz="1200" b="0" i="0" kern="1200" dirty="0" smtClean="0">
                <a:solidFill>
                  <a:schemeClr val="tx1"/>
                </a:solidFill>
                <a:effectLst/>
                <a:latin typeface="Amazon Ember Regular" charset="0"/>
                <a:ea typeface="+mn-ea"/>
                <a:cs typeface="+mn-cs"/>
              </a:rPr>
              <a:t>hive</a:t>
            </a:r>
            <a:r>
              <a:rPr lang="zh-CN" altLang="en-US" sz="1200" b="0" i="0" kern="1200" dirty="0" smtClean="0">
                <a:solidFill>
                  <a:schemeClr val="tx1"/>
                </a:solidFill>
                <a:effectLst/>
                <a:latin typeface="Amazon Ember Regular" charset="0"/>
                <a:ea typeface="+mn-ea"/>
                <a:cs typeface="+mn-cs"/>
              </a:rPr>
              <a:t>库表，分分钟业务把你电话打爆，我记得有一个小伙子在误删除了一个业务关键的</a:t>
            </a:r>
            <a:r>
              <a:rPr lang="en-US" altLang="zh-CN" sz="1200" b="0" i="0" kern="1200" dirty="0" smtClean="0">
                <a:solidFill>
                  <a:schemeClr val="tx1"/>
                </a:solidFill>
                <a:effectLst/>
                <a:latin typeface="Amazon Ember Regular" charset="0"/>
                <a:ea typeface="+mn-ea"/>
                <a:cs typeface="+mn-cs"/>
              </a:rPr>
              <a:t>hive</a:t>
            </a:r>
            <a:r>
              <a:rPr lang="zh-CN" altLang="en-US" sz="1200" b="0" i="0" kern="1200" dirty="0" smtClean="0">
                <a:solidFill>
                  <a:schemeClr val="tx1"/>
                </a:solidFill>
                <a:effectLst/>
                <a:latin typeface="Amazon Ember Regular" charset="0"/>
                <a:ea typeface="+mn-ea"/>
                <a:cs typeface="+mn-cs"/>
              </a:rPr>
              <a:t>库表，吓得瘫坐到地上，手在发抖，好在还没有用</a:t>
            </a:r>
            <a:r>
              <a:rPr lang="en-US" altLang="zh-CN" sz="1200" b="0" i="0" kern="1200" dirty="0" err="1" smtClean="0">
                <a:solidFill>
                  <a:schemeClr val="tx1"/>
                </a:solidFill>
                <a:effectLst/>
                <a:latin typeface="Amazon Ember Regular" charset="0"/>
                <a:ea typeface="+mn-ea"/>
                <a:cs typeface="+mn-cs"/>
              </a:rPr>
              <a:t>skipcrash</a:t>
            </a:r>
            <a:r>
              <a:rPr lang="zh-CN" altLang="en-US" sz="1200" b="0" i="0" kern="1200" dirty="0" smtClean="0">
                <a:solidFill>
                  <a:schemeClr val="tx1"/>
                </a:solidFill>
                <a:effectLst/>
                <a:latin typeface="Amazon Ember Regular" charset="0"/>
                <a:ea typeface="+mn-ea"/>
                <a:cs typeface="+mn-cs"/>
              </a:rPr>
              <a:t>，从</a:t>
            </a:r>
            <a:r>
              <a:rPr lang="en-US" altLang="zh-CN" sz="1200" b="0" i="0" kern="1200" dirty="0" smtClean="0">
                <a:solidFill>
                  <a:schemeClr val="tx1"/>
                </a:solidFill>
                <a:effectLst/>
                <a:latin typeface="Amazon Ember Regular" charset="0"/>
                <a:ea typeface="+mn-ea"/>
                <a:cs typeface="+mn-cs"/>
              </a:rPr>
              <a:t>snapshot</a:t>
            </a:r>
            <a:r>
              <a:rPr lang="zh-CN" altLang="en-US" sz="1200" b="0" i="0" kern="1200" dirty="0" smtClean="0">
                <a:solidFill>
                  <a:schemeClr val="tx1"/>
                </a:solidFill>
                <a:effectLst/>
                <a:latin typeface="Amazon Ember Regular" charset="0"/>
                <a:ea typeface="+mn-ea"/>
                <a:cs typeface="+mn-cs"/>
              </a:rPr>
              <a:t>里面恢复了，这些都是真实经历，历历在目</a:t>
            </a:r>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所以从平台运维，生产工程化的角度，自建的</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大数据数仓平台，很难实现高可用，运维团队希望能够在临时性，爆发性需求时候纵向和横向的扩容，并且不需要关注</a:t>
            </a:r>
            <a:r>
              <a:rPr lang="en-US" altLang="zh-CN" sz="1200" b="0" i="0" kern="1200" dirty="0" smtClean="0">
                <a:solidFill>
                  <a:schemeClr val="tx1"/>
                </a:solidFill>
                <a:effectLst/>
                <a:latin typeface="Amazon Ember Regular" charset="0"/>
                <a:ea typeface="+mn-ea"/>
                <a:cs typeface="+mn-cs"/>
              </a:rPr>
              <a:t>Ranger/Kerberos TGT/SSD /Java</a:t>
            </a:r>
            <a:r>
              <a:rPr lang="zh-CN" altLang="en-US" sz="1200" b="0" i="0" kern="1200" dirty="0" smtClean="0">
                <a:solidFill>
                  <a:schemeClr val="tx1"/>
                </a:solidFill>
                <a:effectLst/>
                <a:latin typeface="Amazon Ember Regular" charset="0"/>
                <a:ea typeface="+mn-ea"/>
                <a:cs typeface="+mn-cs"/>
              </a:rPr>
              <a:t>堆外内存这些细节，而关注实现安全，合规性，审计这些平台需求</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从业务的角度，</a:t>
            </a:r>
            <a:r>
              <a:rPr lang="en-US" altLang="zh-CN" sz="1200" b="0" i="0" kern="1200" dirty="0" smtClean="0">
                <a:solidFill>
                  <a:schemeClr val="tx1"/>
                </a:solidFill>
                <a:effectLst/>
                <a:latin typeface="Amazon Ember Regular" charset="0"/>
                <a:ea typeface="+mn-ea"/>
                <a:cs typeface="+mn-cs"/>
              </a:rPr>
              <a:t>PB</a:t>
            </a:r>
            <a:r>
              <a:rPr lang="zh-CN" altLang="en-US" sz="1200" b="0" i="0" kern="1200" dirty="0" smtClean="0">
                <a:solidFill>
                  <a:schemeClr val="tx1"/>
                </a:solidFill>
                <a:effectLst/>
                <a:latin typeface="Amazon Ember Regular" charset="0"/>
                <a:ea typeface="+mn-ea"/>
                <a:cs typeface="+mn-cs"/>
              </a:rPr>
              <a:t>级别的数据是能够算了，但是方式还是原来三层数仓建模（</a:t>
            </a:r>
            <a:r>
              <a:rPr lang="en-US" altLang="zh-CN" sz="1200" b="0" i="0" kern="1200" dirty="0" smtClean="0">
                <a:solidFill>
                  <a:schemeClr val="tx1"/>
                </a:solidFill>
                <a:effectLst/>
                <a:latin typeface="Amazon Ember Regular" charset="0"/>
                <a:ea typeface="+mn-ea"/>
                <a:cs typeface="+mn-cs"/>
              </a:rPr>
              <a:t>ODS</a:t>
            </a:r>
            <a:r>
              <a:rPr lang="zh-CN" altLang="en-US" sz="1200" b="0" i="0" kern="1200" dirty="0" smtClean="0">
                <a:solidFill>
                  <a:schemeClr val="tx1"/>
                </a:solidFill>
                <a:effectLst/>
                <a:latin typeface="Amazon Ember Regular" charset="0"/>
                <a:ea typeface="+mn-ea"/>
                <a:cs typeface="+mn-cs"/>
              </a:rPr>
              <a:t>贴源层</a:t>
            </a:r>
            <a:r>
              <a:rPr lang="en-US" altLang="zh-CN" sz="1200" b="0" i="0" kern="1200" dirty="0" smtClean="0">
                <a:solidFill>
                  <a:schemeClr val="tx1"/>
                </a:solidFill>
                <a:effectLst/>
                <a:latin typeface="Amazon Ember Regular" charset="0"/>
                <a:ea typeface="+mn-ea"/>
                <a:cs typeface="+mn-cs"/>
              </a:rPr>
              <a:t>-》DW</a:t>
            </a:r>
            <a:r>
              <a:rPr lang="zh-CN" altLang="en-US" sz="1200" b="0" i="0" kern="1200" dirty="0" smtClean="0">
                <a:solidFill>
                  <a:schemeClr val="tx1"/>
                </a:solidFill>
                <a:effectLst/>
                <a:latin typeface="Amazon Ember Regular" charset="0"/>
                <a:ea typeface="+mn-ea"/>
                <a:cs typeface="+mn-cs"/>
              </a:rPr>
              <a:t>拉大宽表</a:t>
            </a:r>
            <a:r>
              <a:rPr lang="en-US" altLang="zh-CN" sz="1200" b="0" i="0" kern="1200" dirty="0" smtClean="0">
                <a:solidFill>
                  <a:schemeClr val="tx1"/>
                </a:solidFill>
                <a:effectLst/>
                <a:latin typeface="Amazon Ember Regular" charset="0"/>
                <a:ea typeface="+mn-ea"/>
                <a:cs typeface="+mn-cs"/>
              </a:rPr>
              <a:t>-》DM</a:t>
            </a:r>
            <a:r>
              <a:rPr lang="zh-CN" altLang="en-US" sz="1200" b="0" i="0" kern="1200" dirty="0" smtClean="0">
                <a:solidFill>
                  <a:schemeClr val="tx1"/>
                </a:solidFill>
                <a:effectLst/>
                <a:latin typeface="Amazon Ember Regular" charset="0"/>
                <a:ea typeface="+mn-ea"/>
                <a:cs typeface="+mn-cs"/>
              </a:rPr>
              <a:t>做聚合出报表），这种模式对离线</a:t>
            </a:r>
            <a:r>
              <a:rPr lang="en-US" altLang="zh-CN" sz="1200" b="0" i="0" kern="1200" dirty="0" smtClean="0">
                <a:solidFill>
                  <a:schemeClr val="tx1"/>
                </a:solidFill>
                <a:effectLst/>
                <a:latin typeface="Amazon Ember Regular" charset="0"/>
                <a:ea typeface="+mn-ea"/>
                <a:cs typeface="+mn-cs"/>
              </a:rPr>
              <a:t>T+1</a:t>
            </a:r>
            <a:r>
              <a:rPr lang="zh-CN" altLang="en-US" sz="1200" b="0" i="0" kern="1200" dirty="0" smtClean="0">
                <a:solidFill>
                  <a:schemeClr val="tx1"/>
                </a:solidFill>
                <a:effectLst/>
                <a:latin typeface="Amazon Ember Regular" charset="0"/>
                <a:ea typeface="+mn-ea"/>
                <a:cs typeface="+mn-cs"/>
              </a:rPr>
              <a:t>固定的</a:t>
            </a:r>
            <a:r>
              <a:rPr lang="en-US" altLang="zh-CN" sz="1200" b="0" i="0" kern="1200" dirty="0" smtClean="0">
                <a:solidFill>
                  <a:schemeClr val="tx1"/>
                </a:solidFill>
                <a:effectLst/>
                <a:latin typeface="Amazon Ember Regular" charset="0"/>
                <a:ea typeface="+mn-ea"/>
                <a:cs typeface="+mn-cs"/>
              </a:rPr>
              <a:t>KPI</a:t>
            </a:r>
            <a:r>
              <a:rPr lang="zh-CN" altLang="en-US" sz="1200" b="0" i="0" kern="1200" dirty="0" smtClean="0">
                <a:solidFill>
                  <a:schemeClr val="tx1"/>
                </a:solidFill>
                <a:effectLst/>
                <a:latin typeface="Amazon Ember Regular" charset="0"/>
                <a:ea typeface="+mn-ea"/>
                <a:cs typeface="+mn-cs"/>
              </a:rPr>
              <a:t>报表数据模型是</a:t>
            </a:r>
            <a:r>
              <a:rPr lang="en-US" altLang="zh-CN" sz="1200" b="0" i="0" kern="1200" dirty="0" smtClean="0">
                <a:solidFill>
                  <a:schemeClr val="tx1"/>
                </a:solidFill>
                <a:effectLst/>
                <a:latin typeface="Amazon Ember Regular" charset="0"/>
                <a:ea typeface="+mn-ea"/>
                <a:cs typeface="+mn-cs"/>
              </a:rPr>
              <a:t>OK</a:t>
            </a:r>
            <a:r>
              <a:rPr lang="zh-CN" altLang="en-US" sz="1200" b="0" i="0" kern="1200" dirty="0" smtClean="0">
                <a:solidFill>
                  <a:schemeClr val="tx1"/>
                </a:solidFill>
                <a:effectLst/>
                <a:latin typeface="Amazon Ember Regular" charset="0"/>
                <a:ea typeface="+mn-ea"/>
                <a:cs typeface="+mn-cs"/>
              </a:rPr>
              <a:t>的，但是随着互联网，社交媒体的蓬勃发展，</a:t>
            </a:r>
            <a:r>
              <a:rPr lang="zh-CN" altLang="en-US" dirty="0" smtClean="0"/>
              <a:t>数据的价值随着时间的增长在逐渐的降低。也就是说，我们根据数据而产生的实时动作，对业务的影响最大。而随着时间延长，数据的价值和我们的决策，对业务的影响都在降低。比如实时推荐，实时风控，所以</a:t>
            </a:r>
            <a:r>
              <a:rPr lang="en-US" altLang="zh-CN" dirty="0" smtClean="0"/>
              <a:t>T+1</a:t>
            </a:r>
            <a:r>
              <a:rPr lang="zh-CN" altLang="en-US" dirty="0" smtClean="0"/>
              <a:t>的数据分析是没法满足业务需求的了，需要有流式数据分析，实时数据的价值才被真正的挖掘出来</a:t>
            </a:r>
            <a:endParaRPr lang="en-US" altLang="zh-CN" dirty="0" smtClean="0"/>
          </a:p>
          <a:p>
            <a:r>
              <a:rPr lang="zh-CN" altLang="en-US" dirty="0" smtClean="0"/>
              <a:t>数据本身不存在是流式数据还是批量数据的概念，并没有哪些数据天然就是流式数据或者批量数据。我们的使用方式决定了他是流式还是批量的数据，是否可以有统一的语义来处理实时还是批量数据，我不用业务维护两套分析平台，</a:t>
            </a: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dirty="0" smtClean="0"/>
              <a:t>另外，不同类型，不同格式的数据源（比如网站日志，比如设备，社交网络）， </a:t>
            </a:r>
            <a:r>
              <a:rPr lang="en-US" altLang="zh-CN" dirty="0" smtClean="0"/>
              <a:t>Log4f,Json/Xml</a:t>
            </a:r>
            <a:r>
              <a:rPr lang="zh-CN" altLang="en-US" dirty="0" smtClean="0"/>
              <a:t>半结构化结构化，现在都在源源不断的产生数据，这些</a:t>
            </a:r>
            <a:r>
              <a:rPr lang="en-US" altLang="zh-CN" dirty="0" smtClean="0"/>
              <a:t>RAW</a:t>
            </a:r>
            <a:r>
              <a:rPr lang="zh-CN" altLang="en-US" dirty="0" smtClean="0"/>
              <a:t>数据在数据分析师做数据探索和分析之前，并没有</a:t>
            </a:r>
            <a:r>
              <a:rPr lang="en-US" altLang="zh-CN" dirty="0" smtClean="0"/>
              <a:t>star</a:t>
            </a:r>
            <a:r>
              <a:rPr lang="zh-CN" altLang="en-US" dirty="0" smtClean="0"/>
              <a:t>或者</a:t>
            </a:r>
            <a:r>
              <a:rPr lang="en-US" altLang="zh-CN" dirty="0" smtClean="0"/>
              <a:t>snow</a:t>
            </a:r>
            <a:r>
              <a:rPr lang="zh-CN" altLang="en-US" dirty="0" smtClean="0"/>
              <a:t>的业务模型，所以业务是没法等到说</a:t>
            </a:r>
            <a:r>
              <a:rPr lang="en-US" altLang="zh-CN" dirty="0" smtClean="0"/>
              <a:t>DW</a:t>
            </a:r>
            <a:r>
              <a:rPr lang="zh-CN" altLang="en-US" dirty="0" smtClean="0"/>
              <a:t>宽表做完，然后</a:t>
            </a:r>
            <a:r>
              <a:rPr lang="en-US" altLang="zh-CN" dirty="0" smtClean="0"/>
              <a:t>DM</a:t>
            </a:r>
            <a:r>
              <a:rPr lang="zh-CN" altLang="en-US" dirty="0" smtClean="0"/>
              <a:t>层再建模分析，因为这种属于从未知数据去挖掘未知模型的问题，所以需要直接访问</a:t>
            </a:r>
            <a:r>
              <a:rPr lang="en-US" altLang="zh-CN" dirty="0" smtClean="0"/>
              <a:t>RAW</a:t>
            </a:r>
            <a:r>
              <a:rPr lang="zh-CN" altLang="en-US" dirty="0" smtClean="0"/>
              <a:t>原始数据并进行建模，这样话就要求无论是</a:t>
            </a:r>
            <a:r>
              <a:rPr lang="en-US" altLang="zh-CN" dirty="0" smtClean="0"/>
              <a:t>RAW</a:t>
            </a:r>
            <a:r>
              <a:rPr lang="zh-CN" altLang="en-US" dirty="0" smtClean="0"/>
              <a:t>原始数据还是结构化的</a:t>
            </a:r>
            <a:r>
              <a:rPr lang="en-US" altLang="zh-CN" dirty="0" smtClean="0"/>
              <a:t>Curated</a:t>
            </a:r>
            <a:r>
              <a:rPr lang="zh-CN" altLang="en-US" dirty="0" smtClean="0"/>
              <a:t>（</a:t>
            </a:r>
            <a:r>
              <a:rPr lang="en-US" altLang="zh-CN" dirty="0" smtClean="0"/>
              <a:t>ODS</a:t>
            </a:r>
            <a:r>
              <a:rPr lang="zh-CN" altLang="en-US" dirty="0" smtClean="0"/>
              <a:t>贴源层），都是一个统一的标准的存储区域，可以从一个入口进行全面的访问和分析</a:t>
            </a:r>
            <a:endParaRPr lang="en-US" altLang="zh-CN"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dirty="0" smtClean="0"/>
          </a:p>
          <a:p>
            <a:r>
              <a:rPr lang="zh-CN" altLang="en-US" sz="1200" b="0" i="0" kern="1200" dirty="0" smtClean="0">
                <a:solidFill>
                  <a:schemeClr val="tx1"/>
                </a:solidFill>
                <a:effectLst/>
                <a:latin typeface="Amazon Ember Regular" charset="0"/>
                <a:ea typeface="+mn-ea"/>
                <a:cs typeface="+mn-cs"/>
              </a:rPr>
              <a:t>分析引擎，不仅是</a:t>
            </a:r>
            <a:r>
              <a:rPr lang="en-US" altLang="zh-CN" sz="1200" b="0" i="0" kern="1200" dirty="0" err="1" smtClean="0">
                <a:solidFill>
                  <a:schemeClr val="tx1"/>
                </a:solidFill>
                <a:effectLst/>
                <a:latin typeface="Amazon Ember Regular" charset="0"/>
                <a:ea typeface="+mn-ea"/>
                <a:cs typeface="+mn-cs"/>
              </a:rPr>
              <a:t>sql</a:t>
            </a:r>
            <a:r>
              <a:rPr lang="en-US" altLang="zh-CN" sz="1200" b="0" i="0" kern="1200" dirty="0" smtClean="0">
                <a:solidFill>
                  <a:schemeClr val="tx1"/>
                </a:solidFill>
                <a:effectLst/>
                <a:latin typeface="Amazon Ember Regular" charset="0"/>
                <a:ea typeface="+mn-ea"/>
                <a:cs typeface="+mn-cs"/>
              </a:rPr>
              <a:t> – statement</a:t>
            </a:r>
            <a:r>
              <a:rPr lang="zh-CN" altLang="en-US" sz="1200" b="0" i="0" kern="1200" dirty="0" smtClean="0">
                <a:solidFill>
                  <a:schemeClr val="tx1"/>
                </a:solidFill>
                <a:effectLst/>
                <a:latin typeface="Amazon Ember Regular" charset="0"/>
                <a:ea typeface="+mn-ea"/>
                <a:cs typeface="+mn-cs"/>
              </a:rPr>
              <a:t>上钻下旋，切片的</a:t>
            </a:r>
            <a:r>
              <a:rPr lang="en-US" altLang="zh-CN" sz="1200" b="0" i="0" kern="1200" dirty="0" smtClean="0">
                <a:solidFill>
                  <a:schemeClr val="tx1"/>
                </a:solidFill>
                <a:effectLst/>
                <a:latin typeface="Amazon Ember Regular" charset="0"/>
                <a:ea typeface="+mn-ea"/>
                <a:cs typeface="+mn-cs"/>
              </a:rPr>
              <a:t>MOLAP</a:t>
            </a:r>
            <a:r>
              <a:rPr lang="zh-CN" altLang="en-US" sz="1200" b="0" i="0" kern="1200" dirty="0" smtClean="0">
                <a:solidFill>
                  <a:schemeClr val="tx1"/>
                </a:solidFill>
                <a:effectLst/>
                <a:latin typeface="Amazon Ember Regular" charset="0"/>
                <a:ea typeface="+mn-ea"/>
                <a:cs typeface="+mn-cs"/>
              </a:rPr>
              <a:t>操作了，非结构化，半结构化数据的情况下，有很多全文检索，语义搜索，标签库，特征工程，更丰富的分析和数据处理处理引擎</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从无数的企业客户现实情况来看，自建的</a:t>
            </a:r>
            <a:r>
              <a:rPr lang="en-US" altLang="zh-CN" sz="1200" b="0" i="0" kern="1200" dirty="0" err="1" smtClean="0">
                <a:solidFill>
                  <a:schemeClr val="tx1"/>
                </a:solidFill>
                <a:effectLst/>
                <a:latin typeface="Amazon Ember Regular" charset="0"/>
                <a:ea typeface="+mn-ea"/>
                <a:cs typeface="+mn-cs"/>
              </a:rPr>
              <a:t>hadoop</a:t>
            </a:r>
            <a:r>
              <a:rPr lang="zh-CN" altLang="en-US" sz="1200" b="0" i="0" kern="1200" dirty="0" smtClean="0">
                <a:solidFill>
                  <a:schemeClr val="tx1"/>
                </a:solidFill>
                <a:effectLst/>
                <a:latin typeface="Amazon Ember Regular" charset="0"/>
                <a:ea typeface="+mn-ea"/>
                <a:cs typeface="+mn-cs"/>
              </a:rPr>
              <a:t>大数据平台解决了数据存得下，计算引擎算得出来得问题，但是仍然在负重前行</a:t>
            </a:r>
            <a:endParaRPr lang="en-US" dirty="0"/>
          </a:p>
        </p:txBody>
      </p:sp>
      <p:sp>
        <p:nvSpPr>
          <p:cNvPr id="4" name="Slide Number Placeholder 3"/>
          <p:cNvSpPr>
            <a:spLocks noGrp="1"/>
          </p:cNvSpPr>
          <p:nvPr>
            <p:ph type="sldNum" sz="quarter" idx="5"/>
          </p:nvPr>
        </p:nvSpPr>
        <p:spPr/>
        <p:txBody>
          <a:bodyPr/>
          <a:lstStyle/>
          <a:p>
            <a:fld id="{69C3F2ED-74C5-7D4F-8560-0CC253E9A436}" type="slidenum">
              <a:rPr lang="en-US" smtClean="0"/>
              <a:t>4</a:t>
            </a:fld>
            <a:endParaRPr lang="en-US" dirty="0"/>
          </a:p>
        </p:txBody>
      </p:sp>
    </p:spTree>
    <p:extLst>
      <p:ext uri="{BB962C8B-B14F-4D97-AF65-F5344CB8AC3E}">
        <p14:creationId xmlns:p14="http://schemas.microsoft.com/office/powerpoint/2010/main" val="140656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如何解决后</a:t>
            </a:r>
            <a:r>
              <a:rPr lang="en-US" altLang="zh-CN" dirty="0" smtClean="0"/>
              <a:t>Hadoop</a:t>
            </a:r>
            <a:r>
              <a:rPr lang="zh-CN" altLang="en-US" dirty="0" smtClean="0"/>
              <a:t>时代的数据分析的痛点的挑战，这是我们解决方案架构师的使命必达</a:t>
            </a:r>
            <a:endParaRPr lang="en-US" altLang="zh-CN" dirty="0" smtClean="0"/>
          </a:p>
          <a:p>
            <a:endParaRPr lang="en-US" dirty="0" smtClean="0"/>
          </a:p>
          <a:p>
            <a:r>
              <a:rPr lang="zh-CN" altLang="en-US" dirty="0" smtClean="0"/>
              <a:t>在无数个夜晚的思索，</a:t>
            </a:r>
            <a:r>
              <a:rPr lang="en-US" altLang="zh-CN" dirty="0" smtClean="0"/>
              <a:t>2015,16</a:t>
            </a:r>
            <a:r>
              <a:rPr lang="zh-CN" altLang="en-US" dirty="0" smtClean="0"/>
              <a:t>年的时候，有一个名词逐渐浮出水面，现在都耳熟能详的数据湖</a:t>
            </a:r>
            <a:endParaRPr lang="en-US" altLang="zh-CN" dirty="0" smtClean="0"/>
          </a:p>
          <a:p>
            <a:endParaRPr lang="en-US" dirty="0" smtClean="0"/>
          </a:p>
          <a:p>
            <a:r>
              <a:rPr lang="en-US" altLang="zh-CN" dirty="0" smtClean="0"/>
              <a:t>1</a:t>
            </a:r>
            <a:r>
              <a:rPr lang="zh-CN" altLang="en-US" dirty="0" smtClean="0"/>
              <a:t>：</a:t>
            </a:r>
            <a:r>
              <a:rPr lang="en-US" altLang="zh-CN" dirty="0" smtClean="0"/>
              <a:t>RAW</a:t>
            </a:r>
            <a:r>
              <a:rPr lang="zh-CN" altLang="en-US" dirty="0" smtClean="0"/>
              <a:t>，</a:t>
            </a:r>
            <a:r>
              <a:rPr lang="en-US" altLang="zh-CN" dirty="0" smtClean="0"/>
              <a:t>Curated data</a:t>
            </a:r>
            <a:r>
              <a:rPr lang="zh-CN" altLang="en-US" dirty="0" smtClean="0"/>
              <a:t>共存，实时和离线数据共存， 统一的数据存储区域，分析师可以直接基于原始数据快速开始构建，也可以基于</a:t>
            </a:r>
            <a:r>
              <a:rPr lang="en-US" altLang="zh-CN" dirty="0" smtClean="0"/>
              <a:t>Curated</a:t>
            </a:r>
            <a:r>
              <a:rPr lang="zh-CN" altLang="en-US" dirty="0" smtClean="0"/>
              <a:t>接结构化的贴源层数据进行传统的数仓建模，这就是我们常说的库湖一体</a:t>
            </a:r>
            <a:endParaRPr lang="en-US" altLang="zh-CN" dirty="0" smtClean="0"/>
          </a:p>
          <a:p>
            <a:r>
              <a:rPr lang="en-US" altLang="zh-CN" dirty="0" smtClean="0"/>
              <a:t>2</a:t>
            </a:r>
            <a:r>
              <a:rPr lang="zh-CN" altLang="en-US" dirty="0" smtClean="0"/>
              <a:t>：存储计算分离，统一的湖数据存储，</a:t>
            </a:r>
            <a:r>
              <a:rPr lang="en-US" altLang="zh-CN" dirty="0" smtClean="0"/>
              <a:t>IO</a:t>
            </a:r>
            <a:r>
              <a:rPr lang="zh-CN" altLang="en-US" dirty="0" smtClean="0"/>
              <a:t>密集型利用云存储的优势，高可用；计算密集型的数据分析，弹性扩展，业务只需要为使用到的数据分析和计算资源付费，降低</a:t>
            </a:r>
            <a:r>
              <a:rPr lang="en-US" altLang="zh-CN" dirty="0" smtClean="0"/>
              <a:t>TCO</a:t>
            </a:r>
          </a:p>
          <a:p>
            <a:r>
              <a:rPr lang="en-US" altLang="zh-CN" dirty="0" smtClean="0"/>
              <a:t>3</a:t>
            </a:r>
            <a:r>
              <a:rPr lang="zh-CN" altLang="en-US" dirty="0" smtClean="0"/>
              <a:t>：云原生的优势，屏蔽技术细节的</a:t>
            </a:r>
            <a:r>
              <a:rPr lang="en-US" altLang="zh-CN" dirty="0" smtClean="0"/>
              <a:t>RBAC</a:t>
            </a:r>
            <a:r>
              <a:rPr lang="zh-CN" altLang="en-US" dirty="0" smtClean="0"/>
              <a:t>安全管控，开箱即用的分析及数据处理引擎，</a:t>
            </a:r>
            <a:r>
              <a:rPr lang="en-US" altLang="zh-CN" dirty="0" smtClean="0"/>
              <a:t>solution </a:t>
            </a:r>
            <a:r>
              <a:rPr lang="zh-CN" altLang="en-US" dirty="0" smtClean="0"/>
              <a:t>实施团队不用关心技术细节，可以关注业务实现</a:t>
            </a:r>
            <a:endParaRPr lang="en-US" dirty="0" smtClean="0"/>
          </a:p>
          <a:p>
            <a:endParaRPr lang="en-US" dirty="0" smtClean="0"/>
          </a:p>
          <a:p>
            <a:endParaRPr lang="en-US" dirty="0"/>
          </a:p>
        </p:txBody>
      </p:sp>
      <p:sp>
        <p:nvSpPr>
          <p:cNvPr id="4" name="Header Placeholder 3"/>
          <p:cNvSpPr>
            <a:spLocks noGrp="1"/>
          </p:cNvSpPr>
          <p:nvPr>
            <p:ph type="hdr" sz="quarter" idx="10"/>
          </p:nvPr>
        </p:nvSpPr>
        <p:spPr/>
        <p:txBody>
          <a:bodyPr/>
          <a:lstStyle/>
          <a:p>
            <a:pPr marL="0" marR="0" lvl="0" indent="0" algn="l" defTabSz="109721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t>Leadership Session: Databases and Analytics</a:t>
            </a:r>
          </a:p>
        </p:txBody>
      </p:sp>
      <p:sp>
        <p:nvSpPr>
          <p:cNvPr id="5" name="Footer Placeholder 4"/>
          <p:cNvSpPr>
            <a:spLocks noGrp="1"/>
          </p:cNvSpPr>
          <p:nvPr>
            <p:ph type="ftr" sz="quarter" idx="11"/>
          </p:nvPr>
        </p:nvSpPr>
        <p:spPr/>
        <p:txBody>
          <a:bodyPr/>
          <a:lstStyle/>
          <a:p>
            <a:pPr marL="0" marR="0" lvl="0" indent="0" algn="l" defTabSz="1118059" rtl="0" eaLnBrk="1" fontAlgn="auto" latinLnBrk="0" hangingPunct="1">
              <a:lnSpc>
                <a:spcPct val="100000"/>
              </a:lnSpc>
              <a:spcBef>
                <a:spcPts val="0"/>
              </a:spcBef>
              <a:spcAft>
                <a:spcPts val="0"/>
              </a:spcAft>
              <a:buClrTx/>
              <a:buSzTx/>
              <a:buFontTx/>
              <a:buNone/>
              <a:tabLst/>
              <a:defRPr/>
            </a:pPr>
            <a:r>
              <a:rPr kumimoji="0" lang="en-US" altLang="x-none" sz="700" b="0" i="0" u="none" strike="noStrike" kern="1200" cap="none" spc="0" normalizeH="0" baseline="0" noProof="0" dirty="0">
                <a:ln>
                  <a:noFill/>
                </a:ln>
                <a:solidFill>
                  <a:srgbClr val="282828"/>
                </a:solidFill>
                <a:effectLst/>
                <a:uLnTx/>
                <a:uFillTx/>
                <a:latin typeface="Amazon Ember" charset="0"/>
                <a:ea typeface="Amazon Ember" charset="0"/>
                <a:cs typeface="Amazon Ember" charset="0"/>
              </a:rPr>
              <a:t>© 2018, Amazon Web Services, Inc. or its Affiliates. All rights reserved.</a:t>
            </a:r>
          </a:p>
        </p:txBody>
      </p:sp>
      <p:sp>
        <p:nvSpPr>
          <p:cNvPr id="6" name="Date Placeholder 5"/>
          <p:cNvSpPr>
            <a:spLocks noGrp="1"/>
          </p:cNvSpPr>
          <p:nvPr>
            <p:ph type="dt" idx="12"/>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55A0787B-59F9-4834-AF2C-FC5BEE3665DA}" type="datetime8">
              <a:rPr kumimoji="0" lang="en-US" sz="1200" b="0" i="0" u="none" strike="noStrike" kern="1200" cap="none" spc="0" normalizeH="0" baseline="0" noProof="0" smtClean="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rPr>
              <a:pPr marL="0" marR="0" lvl="0" indent="0" algn="r" defTabSz="1097212" rtl="0" eaLnBrk="1" fontAlgn="auto" latinLnBrk="0" hangingPunct="1">
                <a:lnSpc>
                  <a:spcPct val="100000"/>
                </a:lnSpc>
                <a:spcBef>
                  <a:spcPts val="0"/>
                </a:spcBef>
                <a:spcAft>
                  <a:spcPts val="0"/>
                </a:spcAft>
                <a:buClrTx/>
                <a:buSzTx/>
                <a:buFontTx/>
                <a:buNone/>
                <a:tabLst/>
                <a:defRPr/>
              </a:pPr>
              <a:t>5/16/2021 10:27 AM</a:t>
            </a:fld>
            <a:endParaRPr kumimoji="0" lang="en-US" sz="1200" b="0" i="0" u="none" strike="noStrike" kern="1200" cap="none" spc="0" normalizeH="0" baseline="0" noProof="0" dirty="0">
              <a:ln>
                <a:noFill/>
              </a:ln>
              <a:solidFill>
                <a:prstClr val="black"/>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
        <p:nvSpPr>
          <p:cNvPr id="7" name="Slide Number Placeholder 6"/>
          <p:cNvSpPr>
            <a:spLocks noGrp="1"/>
          </p:cNvSpPr>
          <p:nvPr>
            <p:ph type="sldNum" sz="quarter" idx="13"/>
          </p:nvPr>
        </p:nvSpPr>
        <p:spPr/>
        <p:txBody>
          <a:bodyPr/>
          <a:lstStyle/>
          <a:p>
            <a:pPr marL="0" marR="0" lvl="0" indent="0" algn="r" defTabSz="109721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1097212"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2579601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mn-lt"/>
              </a:rPr>
              <a:t>AWS</a:t>
            </a:r>
            <a:r>
              <a:rPr lang="zh-CN" altLang="en-US" dirty="0" smtClean="0">
                <a:latin typeface="+mn-lt"/>
              </a:rPr>
              <a:t>云原生数据湖的分析服务的整体架构</a:t>
            </a:r>
            <a:endParaRPr lang="en-US" altLang="zh-CN" dirty="0" smtClean="0">
              <a:latin typeface="+mn-lt"/>
            </a:endParaRPr>
          </a:p>
          <a:p>
            <a:r>
              <a:rPr lang="zh-CN" altLang="en-US" dirty="0" smtClean="0">
                <a:latin typeface="+mn-lt"/>
              </a:rPr>
              <a:t>自底向上分为这么几层：</a:t>
            </a:r>
            <a:endParaRPr lang="en-US" altLang="zh-CN" dirty="0" smtClean="0">
              <a:latin typeface="+mn-lt"/>
            </a:endParaRPr>
          </a:p>
          <a:p>
            <a:r>
              <a:rPr lang="en-US" altLang="zh-CN" dirty="0" smtClean="0">
                <a:latin typeface="+mn-lt"/>
              </a:rPr>
              <a:t>1</a:t>
            </a:r>
            <a:r>
              <a:rPr lang="zh-CN" altLang="en-US" dirty="0" smtClean="0">
                <a:latin typeface="+mn-lt"/>
              </a:rPr>
              <a:t>：数据迁移（或者叫云上数据采集，它既包括离线</a:t>
            </a:r>
            <a:r>
              <a:rPr lang="en-US" altLang="zh-CN" dirty="0" smtClean="0">
                <a:latin typeface="+mn-lt"/>
              </a:rPr>
              <a:t>batch</a:t>
            </a:r>
            <a:r>
              <a:rPr lang="zh-CN" altLang="en-US" dirty="0" smtClean="0">
                <a:latin typeface="+mn-lt"/>
              </a:rPr>
              <a:t>的数据采集，更包括流式实时数据源采集，后者是今年来业务关注的重点，如刚才我们提到的实时推荐，在线学习）</a:t>
            </a:r>
            <a:endParaRPr lang="en-US" altLang="zh-CN" dirty="0" smtClean="0">
              <a:latin typeface="+mn-lt"/>
            </a:endParaRPr>
          </a:p>
          <a:p>
            <a:endParaRPr lang="en-US" altLang="zh-CN" dirty="0" smtClean="0">
              <a:latin typeface="+mn-lt"/>
            </a:endParaRPr>
          </a:p>
          <a:p>
            <a:r>
              <a:rPr lang="en-US" altLang="zh-CN" dirty="0" smtClean="0">
                <a:latin typeface="+mn-lt"/>
              </a:rPr>
              <a:t>2</a:t>
            </a:r>
            <a:r>
              <a:rPr lang="zh-CN" altLang="en-US" dirty="0" smtClean="0">
                <a:latin typeface="+mn-lt"/>
              </a:rPr>
              <a:t>：数据采集到数据湖之后，</a:t>
            </a:r>
            <a:r>
              <a:rPr lang="en-US" altLang="zh-CN" dirty="0" smtClean="0">
                <a:latin typeface="+mn-lt"/>
              </a:rPr>
              <a:t>RAW</a:t>
            </a:r>
            <a:r>
              <a:rPr lang="zh-CN" altLang="en-US" dirty="0" smtClean="0">
                <a:latin typeface="+mn-lt"/>
              </a:rPr>
              <a:t>需要</a:t>
            </a:r>
            <a:r>
              <a:rPr lang="en-US" altLang="zh-CN" dirty="0" smtClean="0">
                <a:latin typeface="+mn-lt"/>
              </a:rPr>
              <a:t>IaaS</a:t>
            </a:r>
            <a:r>
              <a:rPr lang="zh-CN" altLang="en-US" dirty="0" smtClean="0">
                <a:latin typeface="+mn-lt"/>
              </a:rPr>
              <a:t>层面提供各种格式，各种类型的数据存储基础设施，</a:t>
            </a:r>
            <a:r>
              <a:rPr lang="en-US" altLang="zh-CN" dirty="0" smtClean="0">
                <a:latin typeface="+mn-lt"/>
              </a:rPr>
              <a:t>Curated</a:t>
            </a:r>
            <a:r>
              <a:rPr lang="zh-CN" altLang="en-US" dirty="0" smtClean="0">
                <a:latin typeface="+mn-lt"/>
              </a:rPr>
              <a:t>数据结构化数据需要</a:t>
            </a:r>
            <a:r>
              <a:rPr lang="en-US" altLang="zh-CN" dirty="0" smtClean="0">
                <a:latin typeface="+mn-lt"/>
              </a:rPr>
              <a:t>ETL</a:t>
            </a:r>
            <a:r>
              <a:rPr lang="zh-CN" altLang="en-US" dirty="0" smtClean="0">
                <a:latin typeface="+mn-lt"/>
              </a:rPr>
              <a:t>做一系列的数据处理， 比如</a:t>
            </a:r>
            <a:r>
              <a:rPr lang="en-US" altLang="zh-CN" dirty="0" smtClean="0">
                <a:latin typeface="+mn-lt"/>
              </a:rPr>
              <a:t>SCD</a:t>
            </a:r>
            <a:r>
              <a:rPr lang="zh-CN" altLang="en-US" dirty="0" smtClean="0">
                <a:latin typeface="+mn-lt"/>
              </a:rPr>
              <a:t>，分区，格式转换，半结构化拉平</a:t>
            </a:r>
            <a:r>
              <a:rPr lang="en-US" altLang="zh-CN" dirty="0" smtClean="0">
                <a:latin typeface="+mn-lt"/>
              </a:rPr>
              <a:t>….</a:t>
            </a:r>
            <a:r>
              <a:rPr lang="en-US" altLang="zh-CN" dirty="0" err="1" smtClean="0">
                <a:latin typeface="+mn-lt"/>
              </a:rPr>
              <a:t>etc</a:t>
            </a:r>
            <a:r>
              <a:rPr lang="en-US" altLang="zh-CN" dirty="0" smtClean="0">
                <a:latin typeface="+mn-lt"/>
              </a:rPr>
              <a:t>,</a:t>
            </a:r>
            <a:r>
              <a:rPr lang="zh-CN" altLang="en-US" dirty="0" smtClean="0">
                <a:latin typeface="+mn-lt"/>
              </a:rPr>
              <a:t>所以还是需要</a:t>
            </a:r>
            <a:r>
              <a:rPr lang="en-US" altLang="zh-CN" dirty="0" smtClean="0">
                <a:latin typeface="+mn-lt"/>
              </a:rPr>
              <a:t>ETL</a:t>
            </a:r>
            <a:r>
              <a:rPr lang="zh-CN" altLang="en-US" dirty="0" smtClean="0">
                <a:latin typeface="+mn-lt"/>
              </a:rPr>
              <a:t>工具，以及</a:t>
            </a:r>
            <a:r>
              <a:rPr lang="en-US" altLang="zh-CN" dirty="0" smtClean="0">
                <a:latin typeface="+mn-lt"/>
              </a:rPr>
              <a:t>schema</a:t>
            </a:r>
            <a:r>
              <a:rPr lang="zh-CN" altLang="en-US" dirty="0" smtClean="0">
                <a:latin typeface="+mn-lt"/>
              </a:rPr>
              <a:t>元数据管理，并且所有湖里的数据存储，需要统一的安全管控和审计，比如是否做</a:t>
            </a:r>
            <a:r>
              <a:rPr lang="en-US" altLang="zh-CN" dirty="0" smtClean="0">
                <a:latin typeface="+mn-lt"/>
              </a:rPr>
              <a:t>tokenization</a:t>
            </a:r>
            <a:r>
              <a:rPr lang="zh-CN" altLang="en-US" dirty="0" smtClean="0">
                <a:latin typeface="+mn-lt"/>
              </a:rPr>
              <a:t>脱敏？是否要做</a:t>
            </a:r>
            <a:r>
              <a:rPr lang="en-US" altLang="zh-CN" dirty="0" smtClean="0">
                <a:latin typeface="+mn-lt"/>
              </a:rPr>
              <a:t>data mask, </a:t>
            </a:r>
            <a:r>
              <a:rPr lang="zh-CN" altLang="en-US" dirty="0" smtClean="0">
                <a:latin typeface="+mn-lt"/>
              </a:rPr>
              <a:t>是否要做</a:t>
            </a:r>
            <a:r>
              <a:rPr lang="en-US" altLang="zh-CN" dirty="0" smtClean="0">
                <a:latin typeface="+mn-lt"/>
              </a:rPr>
              <a:t>RBAC</a:t>
            </a:r>
            <a:r>
              <a:rPr lang="zh-CN" altLang="en-US" dirty="0" smtClean="0">
                <a:latin typeface="+mn-lt"/>
              </a:rPr>
              <a:t>细粒度授权访问</a:t>
            </a:r>
            <a:r>
              <a:rPr lang="en-US" altLang="zh-CN" dirty="0" smtClean="0">
                <a:latin typeface="+mn-lt"/>
              </a:rPr>
              <a:t>…</a:t>
            </a:r>
            <a:r>
              <a:rPr lang="en-US" altLang="zh-CN" dirty="0" err="1" smtClean="0">
                <a:latin typeface="+mn-lt"/>
              </a:rPr>
              <a:t>etc</a:t>
            </a:r>
            <a:endParaRPr lang="en-US" altLang="zh-CN" dirty="0" smtClean="0">
              <a:latin typeface="+mn-lt"/>
            </a:endParaRPr>
          </a:p>
          <a:p>
            <a:r>
              <a:rPr lang="en-US" altLang="zh-CN" dirty="0" smtClean="0">
                <a:latin typeface="+mn-lt"/>
              </a:rPr>
              <a:t/>
            </a:r>
            <a:br>
              <a:rPr lang="en-US" altLang="zh-CN" dirty="0" smtClean="0">
                <a:latin typeface="+mn-lt"/>
              </a:rPr>
            </a:br>
            <a:r>
              <a:rPr lang="en-US" altLang="zh-CN" dirty="0" smtClean="0">
                <a:latin typeface="+mn-lt"/>
              </a:rPr>
              <a:t>3</a:t>
            </a:r>
            <a:r>
              <a:rPr lang="zh-CN" altLang="en-US" dirty="0" smtClean="0">
                <a:latin typeface="+mn-lt"/>
              </a:rPr>
              <a:t>：数据在湖中存储之后，数据分析的引擎，不仅仅是传统数仓建模，以及标准的大数据的</a:t>
            </a:r>
            <a:r>
              <a:rPr lang="en-US" altLang="zh-CN" dirty="0" smtClean="0">
                <a:latin typeface="+mn-lt"/>
              </a:rPr>
              <a:t>MR</a:t>
            </a:r>
            <a:r>
              <a:rPr lang="zh-CN" altLang="en-US" dirty="0" smtClean="0">
                <a:latin typeface="+mn-lt"/>
              </a:rPr>
              <a:t>，还需要提供更丰富的数据处理引擎，以便针对</a:t>
            </a:r>
            <a:r>
              <a:rPr lang="en-US" altLang="zh-CN" dirty="0" smtClean="0">
                <a:latin typeface="+mn-lt"/>
              </a:rPr>
              <a:t>RAW</a:t>
            </a:r>
            <a:r>
              <a:rPr lang="zh-CN" altLang="en-US" dirty="0" smtClean="0">
                <a:latin typeface="+mn-lt"/>
              </a:rPr>
              <a:t>原始的半结构化文件的直接分析，比如</a:t>
            </a:r>
            <a:r>
              <a:rPr lang="en-US" altLang="zh-CN" dirty="0" smtClean="0">
                <a:latin typeface="+mn-lt"/>
              </a:rPr>
              <a:t>parquet</a:t>
            </a:r>
            <a:r>
              <a:rPr lang="zh-CN" altLang="en-US" dirty="0" smtClean="0">
                <a:latin typeface="+mn-lt"/>
              </a:rPr>
              <a:t>， </a:t>
            </a:r>
            <a:r>
              <a:rPr lang="en-US" altLang="zh-CN" dirty="0" smtClean="0">
                <a:latin typeface="+mn-lt"/>
              </a:rPr>
              <a:t>Avro</a:t>
            </a:r>
            <a:r>
              <a:rPr lang="zh-CN" altLang="en-US" dirty="0" smtClean="0">
                <a:latin typeface="+mn-lt"/>
              </a:rPr>
              <a:t>，</a:t>
            </a:r>
            <a:r>
              <a:rPr lang="en-US" altLang="zh-CN" dirty="0" smtClean="0">
                <a:latin typeface="+mn-lt"/>
              </a:rPr>
              <a:t>xml</a:t>
            </a:r>
            <a:r>
              <a:rPr lang="zh-CN" altLang="en-US" dirty="0" smtClean="0">
                <a:latin typeface="+mn-lt"/>
              </a:rPr>
              <a:t>，这些即时分析，比如交互式查询，数据</a:t>
            </a:r>
            <a:r>
              <a:rPr lang="en-US" altLang="zh-CN" dirty="0" smtClean="0">
                <a:latin typeface="+mn-lt"/>
              </a:rPr>
              <a:t>profile</a:t>
            </a:r>
            <a:r>
              <a:rPr lang="zh-CN" altLang="en-US" dirty="0" smtClean="0">
                <a:latin typeface="+mn-lt"/>
              </a:rPr>
              <a:t>探索，并且需要支持流式实时分析和传统离线分析</a:t>
            </a:r>
            <a:r>
              <a:rPr lang="en-US" altLang="zh-CN" dirty="0" smtClean="0">
                <a:latin typeface="+mn-lt"/>
              </a:rPr>
              <a:t>, </a:t>
            </a:r>
            <a:r>
              <a:rPr lang="zh-CN" altLang="en-US" dirty="0" smtClean="0">
                <a:latin typeface="+mn-lt"/>
              </a:rPr>
              <a:t>且数据处理既有可能</a:t>
            </a:r>
            <a:r>
              <a:rPr lang="en-US" altLang="zh-CN" dirty="0" smtClean="0">
                <a:latin typeface="+mn-lt"/>
              </a:rPr>
              <a:t>regular</a:t>
            </a:r>
            <a:r>
              <a:rPr lang="zh-CN" altLang="en-US" dirty="0" smtClean="0">
                <a:latin typeface="+mn-lt"/>
              </a:rPr>
              <a:t>定期的跑批程序（比如</a:t>
            </a:r>
            <a:r>
              <a:rPr lang="en-US" altLang="zh-CN" dirty="0" smtClean="0">
                <a:latin typeface="+mn-lt"/>
              </a:rPr>
              <a:t>IaaS</a:t>
            </a:r>
            <a:r>
              <a:rPr lang="zh-CN" altLang="en-US" dirty="0" smtClean="0">
                <a:latin typeface="+mn-lt"/>
              </a:rPr>
              <a:t>搭建的自己的</a:t>
            </a:r>
            <a:r>
              <a:rPr lang="en-US" altLang="zh-CN" dirty="0" err="1" smtClean="0">
                <a:latin typeface="+mn-lt"/>
              </a:rPr>
              <a:t>pyspark</a:t>
            </a:r>
            <a:r>
              <a:rPr lang="en-US" altLang="zh-CN" dirty="0" smtClean="0">
                <a:latin typeface="+mn-lt"/>
              </a:rPr>
              <a:t> job</a:t>
            </a:r>
            <a:r>
              <a:rPr lang="zh-CN" altLang="en-US" dirty="0" smtClean="0">
                <a:latin typeface="+mn-lt"/>
              </a:rPr>
              <a:t>），也可能是只根据使用频次计费的</a:t>
            </a:r>
            <a:r>
              <a:rPr lang="en-US" altLang="zh-CN" dirty="0" smtClean="0">
                <a:latin typeface="+mn-lt"/>
              </a:rPr>
              <a:t>ad-hoc</a:t>
            </a:r>
            <a:r>
              <a:rPr lang="zh-CN" altLang="en-US" dirty="0" smtClean="0">
                <a:latin typeface="+mn-lt"/>
              </a:rPr>
              <a:t>处理（比如</a:t>
            </a:r>
            <a:r>
              <a:rPr lang="en-US" altLang="zh-CN" dirty="0" err="1" smtClean="0">
                <a:latin typeface="+mn-lt"/>
              </a:rPr>
              <a:t>lamdba</a:t>
            </a:r>
            <a:r>
              <a:rPr lang="zh-CN" altLang="en-US" dirty="0" smtClean="0">
                <a:latin typeface="+mn-lt"/>
              </a:rPr>
              <a:t>，</a:t>
            </a:r>
            <a:r>
              <a:rPr lang="en-US" altLang="zh-CN" dirty="0" smtClean="0">
                <a:latin typeface="+mn-lt"/>
              </a:rPr>
              <a:t>Glue</a:t>
            </a:r>
            <a:r>
              <a:rPr lang="zh-CN" altLang="en-US" dirty="0" smtClean="0">
                <a:latin typeface="+mn-lt"/>
              </a:rPr>
              <a:t>这种</a:t>
            </a:r>
            <a:r>
              <a:rPr lang="en-US" altLang="zh-CN" dirty="0" err="1" smtClean="0">
                <a:latin typeface="+mn-lt"/>
              </a:rPr>
              <a:t>serveless</a:t>
            </a:r>
            <a:r>
              <a:rPr lang="en-US" altLang="zh-CN" dirty="0" smtClean="0">
                <a:latin typeface="+mn-lt"/>
              </a:rPr>
              <a:t> services)</a:t>
            </a:r>
          </a:p>
          <a:p>
            <a:endParaRPr lang="en-US" dirty="0" smtClean="0">
              <a:latin typeface="+mn-lt"/>
            </a:endParaRPr>
          </a:p>
          <a:p>
            <a:r>
              <a:rPr lang="en-US" altLang="zh-CN" dirty="0" smtClean="0">
                <a:latin typeface="+mn-lt"/>
              </a:rPr>
              <a:t>4</a:t>
            </a:r>
            <a:r>
              <a:rPr lang="zh-CN" altLang="en-US" dirty="0" smtClean="0">
                <a:latin typeface="+mn-lt"/>
              </a:rPr>
              <a:t>：消费层，数据可视化，自助报表，业务分析生产系统，机器学习的预测服务</a:t>
            </a:r>
            <a:r>
              <a:rPr lang="en-US" altLang="zh-CN" dirty="0" smtClean="0">
                <a:latin typeface="+mn-lt"/>
              </a:rPr>
              <a:t>….</a:t>
            </a:r>
            <a:r>
              <a:rPr lang="en-US" altLang="zh-CN" dirty="0" err="1" smtClean="0">
                <a:latin typeface="+mn-lt"/>
              </a:rPr>
              <a:t>etc</a:t>
            </a:r>
            <a:endParaRPr lang="en-US" dirty="0">
              <a:latin typeface="+mn-lt"/>
            </a:endParaRPr>
          </a:p>
        </p:txBody>
      </p:sp>
      <p:sp>
        <p:nvSpPr>
          <p:cNvPr id="4" name="Slide Number Placeholder 3"/>
          <p:cNvSpPr>
            <a:spLocks noGrp="1"/>
          </p:cNvSpPr>
          <p:nvPr>
            <p:ph type="sldNum" sz="quarter" idx="10"/>
          </p:nvPr>
        </p:nvSpPr>
        <p:spPr/>
        <p:txBody>
          <a:bodyPr/>
          <a:lstStyle/>
          <a:p>
            <a:pPr marL="0" marR="0" lvl="0" indent="0" algn="r" defTabSz="113930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a:ln>
                  <a:noFill/>
                </a:ln>
                <a:solidFill>
                  <a:prstClr val="black"/>
                </a:solidFill>
                <a:effectLst/>
                <a:uLnTx/>
                <a:uFillTx/>
                <a:latin typeface="Arial"/>
                <a:ea typeface="+mn-ea"/>
                <a:cs typeface="+mn-cs"/>
              </a:rPr>
              <a:pPr marL="0" marR="0" lvl="0" indent="0" algn="r" defTabSz="1139302"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438504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刚才是从业务角度来看</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数据湖分析服务的整体架构，这幅图是技术栈层面</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的数据湖服务的具体产品组件映射</a:t>
            </a:r>
            <a:endParaRPr lang="en-US" altLang="zh-CN" sz="1200" b="0" i="0" kern="120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dirty="0" smtClean="0">
                <a:solidFill>
                  <a:schemeClr val="tx1"/>
                </a:solidFill>
                <a:effectLst/>
                <a:latin typeface="Amazon Ember Regular" charset="0"/>
                <a:ea typeface="+mn-ea"/>
                <a:cs typeface="+mn-cs"/>
              </a:rPr>
              <a:t>数据采集层面</a:t>
            </a:r>
            <a:r>
              <a:rPr lang="en-US" altLang="zh-CN" sz="1200" b="0" i="0" kern="1200" dirty="0" smtClean="0">
                <a:solidFill>
                  <a:schemeClr val="tx1"/>
                </a:solidFill>
                <a:effectLst/>
                <a:latin typeface="Amazon Ember Regular" charset="0"/>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Amazon Ember Regular" charset="0"/>
                <a:ea typeface="+mn-ea"/>
                <a:cs typeface="+mn-cs"/>
              </a:rPr>
              <a:t>Data Migration Services/Snowball</a:t>
            </a:r>
            <a:r>
              <a:rPr lang="en-US" sz="1200" b="0" i="0" kern="1200" baseline="0" dirty="0" smtClean="0">
                <a:solidFill>
                  <a:schemeClr val="tx1"/>
                </a:solidFill>
                <a:effectLst/>
                <a:latin typeface="Amazon Ember Regular" charset="0"/>
                <a:ea typeface="+mn-ea"/>
                <a:cs typeface="+mn-cs"/>
              </a:rPr>
              <a:t> : </a:t>
            </a:r>
            <a:r>
              <a:rPr lang="zh-CN" altLang="en-US" sz="1200" b="0" i="0" kern="1200" baseline="0" dirty="0" smtClean="0">
                <a:solidFill>
                  <a:schemeClr val="tx1"/>
                </a:solidFill>
                <a:effectLst/>
                <a:latin typeface="Amazon Ember Regular" charset="0"/>
                <a:ea typeface="+mn-ea"/>
                <a:cs typeface="+mn-cs"/>
              </a:rPr>
              <a:t>离线传统数据库源的数据</a:t>
            </a:r>
            <a:r>
              <a:rPr lang="en-US" altLang="zh-CN" sz="1200" b="0" i="0" kern="1200" baseline="0" dirty="0" smtClean="0">
                <a:solidFill>
                  <a:schemeClr val="tx1"/>
                </a:solidFill>
                <a:effectLst/>
                <a:latin typeface="Amazon Ember Regular" charset="0"/>
                <a:ea typeface="+mn-ea"/>
                <a:cs typeface="+mn-cs"/>
              </a:rPr>
              <a:t>ingestion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Kinesis Data Streaming/</a:t>
            </a:r>
            <a:r>
              <a:rPr lang="en-US" altLang="zh-CN" sz="1200" b="0" i="0" kern="1200" baseline="0" dirty="0" err="1" smtClean="0">
                <a:solidFill>
                  <a:schemeClr val="tx1"/>
                </a:solidFill>
                <a:effectLst/>
                <a:latin typeface="Amazon Ember Regular" charset="0"/>
                <a:ea typeface="+mn-ea"/>
                <a:cs typeface="+mn-cs"/>
              </a:rPr>
              <a:t>Firehorse</a:t>
            </a:r>
            <a:r>
              <a:rPr lang="en-US" altLang="zh-CN" sz="1200" b="0" i="0" kern="1200" baseline="0" dirty="0" smtClean="0">
                <a:solidFill>
                  <a:schemeClr val="tx1"/>
                </a:solidFill>
                <a:effectLst/>
                <a:latin typeface="Amazon Ember Regular" charset="0"/>
                <a:ea typeface="+mn-ea"/>
                <a:cs typeface="+mn-cs"/>
              </a:rPr>
              <a:t>: </a:t>
            </a:r>
            <a:r>
              <a:rPr lang="zh-CN" altLang="en-US" sz="1200" b="0" i="0" kern="1200" baseline="0" dirty="0" smtClean="0">
                <a:solidFill>
                  <a:schemeClr val="tx1"/>
                </a:solidFill>
                <a:effectLst/>
                <a:latin typeface="Amazon Ember Regular" charset="0"/>
                <a:ea typeface="+mn-ea"/>
                <a:cs typeface="+mn-cs"/>
              </a:rPr>
              <a:t>实时流式数据源的</a:t>
            </a:r>
            <a:r>
              <a:rPr lang="en-US" altLang="zh-CN" sz="1200" b="0" i="0" kern="1200" baseline="0" dirty="0" smtClean="0">
                <a:solidFill>
                  <a:schemeClr val="tx1"/>
                </a:solidFill>
                <a:effectLst/>
                <a:latin typeface="Amazon Ember Regular" charset="0"/>
                <a:ea typeface="+mn-ea"/>
                <a:cs typeface="+mn-cs"/>
              </a:rPr>
              <a:t>ingestion</a:t>
            </a:r>
            <a:r>
              <a:rPr lang="zh-CN" altLang="en-US" sz="1200" b="0" i="0" kern="1200" baseline="0" dirty="0" smtClean="0">
                <a:solidFill>
                  <a:schemeClr val="tx1"/>
                </a:solidFill>
                <a:effectLst/>
                <a:latin typeface="Amazon Ember Regular" charset="0"/>
                <a:ea typeface="+mn-ea"/>
                <a:cs typeface="+mn-cs"/>
              </a:rPr>
              <a:t>，这块是挑战最大的，我们待会儿可以详细介绍</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baseline="0" dirty="0" smtClean="0">
                <a:solidFill>
                  <a:schemeClr val="tx1"/>
                </a:solidFill>
                <a:effectLst/>
                <a:latin typeface="Amazon Ember Regular" charset="0"/>
                <a:ea typeface="+mn-ea"/>
                <a:cs typeface="+mn-cs"/>
              </a:rPr>
              <a:t>数据湖基础设置：</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baseline="0" dirty="0" smtClean="0">
                <a:solidFill>
                  <a:schemeClr val="tx1"/>
                </a:solidFill>
                <a:effectLst/>
                <a:latin typeface="Amazon Ember Regular" charset="0"/>
                <a:ea typeface="+mn-ea"/>
                <a:cs typeface="+mn-cs"/>
              </a:rPr>
              <a:t>存储</a:t>
            </a:r>
            <a:r>
              <a:rPr lang="en-US" altLang="zh-CN" sz="1200" b="0" i="0" kern="1200" baseline="0" dirty="0" smtClean="0">
                <a:solidFill>
                  <a:schemeClr val="tx1"/>
                </a:solidFill>
                <a:effectLst/>
                <a:latin typeface="Amazon Ember Regular" charset="0"/>
                <a:ea typeface="+mn-ea"/>
                <a:cs typeface="+mn-cs"/>
              </a:rPr>
              <a:t>S3</a:t>
            </a:r>
            <a:r>
              <a:rPr lang="zh-CN" altLang="en-US" sz="1200" b="0" i="0" kern="1200" baseline="0" dirty="0" smtClean="0">
                <a:solidFill>
                  <a:schemeClr val="tx1"/>
                </a:solidFill>
                <a:effectLst/>
                <a:latin typeface="Amazon Ember Regular" charset="0"/>
                <a:ea typeface="+mn-ea"/>
                <a:cs typeface="+mn-cs"/>
              </a:rPr>
              <a:t>，最九负盛誉的云存储基础设施</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Lake Formation</a:t>
            </a:r>
            <a:r>
              <a:rPr lang="zh-CN" altLang="en-US" sz="1200" b="0" i="0" kern="1200" baseline="0" dirty="0" smtClean="0">
                <a:solidFill>
                  <a:schemeClr val="tx1"/>
                </a:solidFill>
                <a:effectLst/>
                <a:latin typeface="Amazon Ember Regular" charset="0"/>
                <a:ea typeface="+mn-ea"/>
                <a:cs typeface="+mn-cs"/>
              </a:rPr>
              <a:t>：统一的数据湖治理，安全管控的框架</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Glue</a:t>
            </a:r>
            <a:r>
              <a:rPr lang="zh-CN" altLang="en-US" sz="1200" b="0" i="0" kern="1200" baseline="0" dirty="0" smtClean="0">
                <a:solidFill>
                  <a:schemeClr val="tx1"/>
                </a:solidFill>
                <a:effectLst/>
                <a:latin typeface="Amazon Ember Regular" charset="0"/>
                <a:ea typeface="+mn-ea"/>
                <a:cs typeface="+mn-cs"/>
              </a:rPr>
              <a:t>：数据湖</a:t>
            </a:r>
            <a:r>
              <a:rPr lang="en-US" altLang="zh-CN" sz="1200" b="0" i="0" kern="1200" baseline="0" dirty="0" smtClean="0">
                <a:solidFill>
                  <a:schemeClr val="tx1"/>
                </a:solidFill>
                <a:effectLst/>
                <a:latin typeface="Amazon Ember Regular" charset="0"/>
                <a:ea typeface="+mn-ea"/>
                <a:cs typeface="+mn-cs"/>
              </a:rPr>
              <a:t>ETL</a:t>
            </a:r>
            <a:r>
              <a:rPr lang="zh-CN" altLang="en-US" sz="1200" b="0" i="0" kern="1200" baseline="0" dirty="0" smtClean="0">
                <a:solidFill>
                  <a:schemeClr val="tx1"/>
                </a:solidFill>
                <a:effectLst/>
                <a:latin typeface="Amazon Ember Regular" charset="0"/>
                <a:ea typeface="+mn-ea"/>
                <a:cs typeface="+mn-cs"/>
              </a:rPr>
              <a:t>清洗</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baseline="0" dirty="0" smtClean="0">
                <a:solidFill>
                  <a:schemeClr val="tx1"/>
                </a:solidFill>
                <a:effectLst/>
                <a:latin typeface="Amazon Ember Regular" charset="0"/>
                <a:ea typeface="+mn-ea"/>
                <a:cs typeface="+mn-cs"/>
              </a:rPr>
              <a:t>AWS MSK</a:t>
            </a:r>
            <a:r>
              <a:rPr lang="zh-CN" altLang="en-US" sz="1200" b="0" i="0" kern="1200" baseline="0" dirty="0" smtClean="0">
                <a:solidFill>
                  <a:schemeClr val="tx1"/>
                </a:solidFill>
                <a:effectLst/>
                <a:latin typeface="Amazon Ember Regular" charset="0"/>
                <a:ea typeface="+mn-ea"/>
                <a:cs typeface="+mn-cs"/>
              </a:rPr>
              <a:t>：流式</a:t>
            </a:r>
            <a:r>
              <a:rPr lang="en-US" altLang="zh-CN" sz="1200" b="0" i="0" kern="1200" baseline="0" dirty="0" smtClean="0">
                <a:solidFill>
                  <a:schemeClr val="tx1"/>
                </a:solidFill>
                <a:effectLst/>
                <a:latin typeface="Amazon Ember Regular" charset="0"/>
                <a:ea typeface="+mn-ea"/>
                <a:cs typeface="+mn-cs"/>
              </a:rPr>
              <a:t>RAW</a:t>
            </a:r>
            <a:r>
              <a:rPr lang="zh-CN" altLang="en-US" sz="1200" b="0" i="0" kern="1200" baseline="0" dirty="0" smtClean="0">
                <a:solidFill>
                  <a:schemeClr val="tx1"/>
                </a:solidFill>
                <a:effectLst/>
                <a:latin typeface="Amazon Ember Regular" charset="0"/>
                <a:ea typeface="+mn-ea"/>
                <a:cs typeface="+mn-cs"/>
              </a:rPr>
              <a:t>数据存储</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0" i="0" kern="1200" baseline="0" dirty="0" smtClean="0">
                <a:solidFill>
                  <a:schemeClr val="tx1"/>
                </a:solidFill>
                <a:effectLst/>
                <a:latin typeface="Amazon Ember Regular" charset="0"/>
                <a:ea typeface="+mn-ea"/>
                <a:cs typeface="+mn-cs"/>
              </a:rPr>
              <a:t>分析引擎：</a:t>
            </a:r>
            <a:endParaRPr lang="en-US" altLang="zh-CN" sz="1200" b="0" i="0" kern="1200" baseline="0" dirty="0" smtClean="0">
              <a:solidFill>
                <a:schemeClr val="tx1"/>
              </a:solidFill>
              <a:effectLst/>
              <a:latin typeface="Amazon Ember Regular"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传统结构化数据仓库：</a:t>
            </a:r>
            <a:r>
              <a:rPr lang="en-US" altLang="zh-CN" dirty="0" smtClean="0">
                <a:latin typeface="+mn-lt"/>
              </a:rPr>
              <a:t>Redshift</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兼容用户以往大数据</a:t>
            </a:r>
            <a:r>
              <a:rPr lang="en-US" altLang="zh-CN" dirty="0" smtClean="0">
                <a:latin typeface="+mn-lt"/>
              </a:rPr>
              <a:t>Spark/MR</a:t>
            </a:r>
            <a:r>
              <a:rPr lang="zh-CN" altLang="en-US" dirty="0" smtClean="0">
                <a:latin typeface="+mn-lt"/>
              </a:rPr>
              <a:t>计算，</a:t>
            </a:r>
            <a:r>
              <a:rPr lang="en-US" altLang="zh-CN" dirty="0" smtClean="0">
                <a:latin typeface="+mn-lt"/>
              </a:rPr>
              <a:t>AWS</a:t>
            </a:r>
            <a:r>
              <a:rPr lang="zh-CN" altLang="en-US" dirty="0" smtClean="0">
                <a:latin typeface="+mn-lt"/>
              </a:rPr>
              <a:t>监管的云上大数据集群：</a:t>
            </a:r>
            <a:r>
              <a:rPr lang="en-US" altLang="zh-CN" dirty="0" smtClean="0">
                <a:latin typeface="+mn-lt"/>
              </a:rPr>
              <a:t>EMR</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非</a:t>
            </a:r>
            <a:r>
              <a:rPr lang="en-US" altLang="zh-CN" dirty="0" err="1" smtClean="0">
                <a:latin typeface="+mn-lt"/>
              </a:rPr>
              <a:t>hadoop</a:t>
            </a:r>
            <a:r>
              <a:rPr lang="zh-CN" altLang="en-US" dirty="0" smtClean="0">
                <a:latin typeface="+mn-lt"/>
              </a:rPr>
              <a:t>集群的数据处理，比如机器学习需要的预处理，特征工程</a:t>
            </a:r>
            <a:r>
              <a:rPr lang="en-US" altLang="zh-CN" dirty="0" smtClean="0">
                <a:latin typeface="+mn-lt"/>
              </a:rPr>
              <a:t>: Glue</a:t>
            </a:r>
            <a:r>
              <a:rPr lang="zh-CN" altLang="en-US" dirty="0" smtClean="0">
                <a:latin typeface="+mn-lt"/>
              </a:rPr>
              <a:t>上直接运行</a:t>
            </a:r>
            <a:r>
              <a:rPr lang="en-US" altLang="zh-CN" dirty="0" err="1" smtClean="0">
                <a:latin typeface="+mn-lt"/>
              </a:rPr>
              <a:t>pyspark</a:t>
            </a:r>
            <a:r>
              <a:rPr lang="zh-CN" altLang="en-US" dirty="0" smtClean="0">
                <a:latin typeface="+mn-lt"/>
              </a:rPr>
              <a:t>，</a:t>
            </a:r>
            <a:r>
              <a:rPr lang="en-US" altLang="zh-CN" dirty="0" err="1" smtClean="0">
                <a:latin typeface="+mn-lt"/>
              </a:rPr>
              <a:t>numpy</a:t>
            </a:r>
            <a:r>
              <a:rPr lang="zh-CN" altLang="en-US" dirty="0" smtClean="0">
                <a:latin typeface="+mn-lt"/>
              </a:rPr>
              <a:t>，</a:t>
            </a:r>
            <a:r>
              <a:rPr lang="en-US" altLang="zh-CN" dirty="0" smtClean="0">
                <a:latin typeface="+mn-lt"/>
              </a:rPr>
              <a:t>pandas…</a:t>
            </a:r>
            <a:r>
              <a:rPr lang="en-US" altLang="zh-CN" dirty="0" err="1" smtClean="0">
                <a:latin typeface="+mn-lt"/>
              </a:rPr>
              <a:t>etc</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交互式查询：</a:t>
            </a:r>
            <a:r>
              <a:rPr lang="en-US" altLang="zh-CN" dirty="0" smtClean="0">
                <a:latin typeface="+mn-lt"/>
              </a:rPr>
              <a:t>Athena</a:t>
            </a:r>
            <a:r>
              <a:rPr lang="zh-CN" altLang="en-US" dirty="0" smtClean="0">
                <a:latin typeface="+mn-lt"/>
              </a:rPr>
              <a:t>，这也是</a:t>
            </a:r>
            <a:r>
              <a:rPr lang="en-US" altLang="zh-CN" dirty="0" err="1" smtClean="0">
                <a:latin typeface="+mn-lt"/>
              </a:rPr>
              <a:t>serveless</a:t>
            </a:r>
            <a:r>
              <a:rPr lang="en-US" altLang="zh-CN" dirty="0" smtClean="0">
                <a:latin typeface="+mn-lt"/>
              </a:rPr>
              <a:t> Services</a:t>
            </a:r>
            <a:r>
              <a:rPr lang="zh-CN" altLang="en-US" dirty="0" smtClean="0">
                <a:latin typeface="+mn-lt"/>
              </a:rPr>
              <a:t>架构</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用户更丰富和增强的全文检索，语义搜索：</a:t>
            </a:r>
            <a:r>
              <a:rPr lang="en-US" altLang="zh-CN" dirty="0" smtClean="0">
                <a:latin typeface="+mn-lt"/>
              </a:rPr>
              <a:t>AWS</a:t>
            </a:r>
            <a:r>
              <a:rPr lang="zh-CN" altLang="en-US" dirty="0" smtClean="0">
                <a:latin typeface="+mn-lt"/>
              </a:rPr>
              <a:t>托管</a:t>
            </a:r>
            <a:r>
              <a:rPr lang="en-US" altLang="zh-CN" dirty="0" smtClean="0">
                <a:latin typeface="+mn-lt"/>
              </a:rPr>
              <a:t>Elastic Search</a:t>
            </a:r>
            <a:r>
              <a:rPr lang="zh-CN" altLang="en-US" dirty="0" smtClean="0">
                <a:latin typeface="+mn-lt"/>
              </a:rPr>
              <a:t>以及暖存储增强</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直接流式处理：</a:t>
            </a:r>
            <a:r>
              <a:rPr lang="en-US" altLang="zh-CN" dirty="0" smtClean="0">
                <a:latin typeface="+mn-lt"/>
              </a:rPr>
              <a:t>Kinesis Analysis</a:t>
            </a:r>
            <a:r>
              <a:rPr lang="zh-CN" altLang="en-US" dirty="0" smtClean="0">
                <a:latin typeface="+mn-lt"/>
              </a:rPr>
              <a:t>，既可以用</a:t>
            </a:r>
            <a:r>
              <a:rPr lang="en-US" altLang="zh-CN" dirty="0" smtClean="0">
                <a:latin typeface="+mn-lt"/>
              </a:rPr>
              <a:t>AWS API</a:t>
            </a:r>
            <a:r>
              <a:rPr lang="zh-CN" altLang="en-US" dirty="0" smtClean="0">
                <a:latin typeface="+mn-lt"/>
              </a:rPr>
              <a:t>，也可以托管的</a:t>
            </a:r>
            <a:r>
              <a:rPr lang="en-US" altLang="zh-CN" dirty="0" err="1" smtClean="0">
                <a:latin typeface="+mn-lt"/>
              </a:rPr>
              <a:t>Flink</a:t>
            </a:r>
            <a:r>
              <a:rPr lang="zh-CN" altLang="en-US" dirty="0" smtClean="0">
                <a:latin typeface="+mn-lt"/>
              </a:rPr>
              <a:t>，用客户熟悉的</a:t>
            </a:r>
            <a:r>
              <a:rPr lang="en-US" altLang="zh-CN" dirty="0" err="1" smtClean="0">
                <a:latin typeface="+mn-lt"/>
              </a:rPr>
              <a:t>Flink</a:t>
            </a:r>
            <a:r>
              <a:rPr lang="zh-CN" altLang="en-US" dirty="0" smtClean="0">
                <a:latin typeface="+mn-lt"/>
              </a:rPr>
              <a:t>的处理程序直接进行实时流式</a:t>
            </a:r>
            <a:r>
              <a:rPr lang="en-US" altLang="zh-CN" dirty="0" smtClean="0">
                <a:latin typeface="+mn-lt"/>
              </a:rPr>
              <a:t>ETL</a:t>
            </a:r>
            <a:r>
              <a:rPr lang="zh-CN" altLang="en-US" dirty="0" smtClean="0">
                <a:latin typeface="+mn-lt"/>
              </a:rPr>
              <a:t>和分析处理</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数据消费：</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就更多了，</a:t>
            </a:r>
            <a:r>
              <a:rPr lang="en-US" altLang="zh-CN" dirty="0" smtClean="0">
                <a:latin typeface="+mn-lt"/>
              </a:rPr>
              <a:t>AWS</a:t>
            </a:r>
            <a:r>
              <a:rPr lang="zh-CN" altLang="en-US" dirty="0" smtClean="0">
                <a:latin typeface="+mn-lt"/>
              </a:rPr>
              <a:t>提供直接与</a:t>
            </a:r>
            <a:r>
              <a:rPr lang="en-US" altLang="zh-CN" dirty="0" smtClean="0">
                <a:latin typeface="+mn-lt"/>
              </a:rPr>
              <a:t>Data Lake</a:t>
            </a:r>
            <a:r>
              <a:rPr lang="zh-CN" altLang="en-US" dirty="0" smtClean="0">
                <a:latin typeface="+mn-lt"/>
              </a:rPr>
              <a:t>存储层或者处理引擎无缝集成的应用端组件，比如</a:t>
            </a:r>
            <a:r>
              <a:rPr lang="en-US" altLang="zh-CN" dirty="0" err="1" smtClean="0">
                <a:latin typeface="+mn-lt"/>
              </a:rPr>
              <a:t>QuickSight</a:t>
            </a:r>
            <a:r>
              <a:rPr lang="zh-CN" altLang="en-US" dirty="0" smtClean="0">
                <a:latin typeface="+mn-lt"/>
              </a:rPr>
              <a:t>做</a:t>
            </a:r>
            <a:r>
              <a:rPr lang="en-US" altLang="zh-CN" dirty="0" smtClean="0">
                <a:latin typeface="+mn-lt"/>
              </a:rPr>
              <a:t>BI</a:t>
            </a:r>
            <a:r>
              <a:rPr lang="zh-CN" altLang="en-US" dirty="0" smtClean="0">
                <a:latin typeface="+mn-lt"/>
              </a:rPr>
              <a:t>报表，数据可视化，</a:t>
            </a:r>
            <a:r>
              <a:rPr lang="en-US" altLang="zh-CN" dirty="0" err="1" smtClean="0">
                <a:latin typeface="+mn-lt"/>
              </a:rPr>
              <a:t>Segamarker</a:t>
            </a:r>
            <a:r>
              <a:rPr lang="zh-CN" altLang="en-US" dirty="0" smtClean="0">
                <a:latin typeface="+mn-lt"/>
              </a:rPr>
              <a:t>对</a:t>
            </a:r>
            <a:r>
              <a:rPr lang="en-US" altLang="zh-CN" dirty="0" smtClean="0">
                <a:latin typeface="+mn-lt"/>
              </a:rPr>
              <a:t>Glue</a:t>
            </a:r>
            <a:r>
              <a:rPr lang="zh-CN" altLang="en-US" dirty="0" smtClean="0">
                <a:latin typeface="+mn-lt"/>
              </a:rPr>
              <a:t>处理好的特征数据做模型训练。。。</a:t>
            </a:r>
            <a:endParaRPr lang="en-US" altLang="zh-CN"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smtClean="0">
                <a:latin typeface="+mn-lt"/>
              </a:rPr>
              <a:t>可以地看到</a:t>
            </a:r>
            <a:r>
              <a:rPr lang="en-US" altLang="zh-CN" dirty="0" smtClean="0">
                <a:latin typeface="+mn-lt"/>
              </a:rPr>
              <a:t>AWS</a:t>
            </a:r>
            <a:r>
              <a:rPr lang="zh-CN" altLang="en-US" dirty="0" smtClean="0">
                <a:latin typeface="+mn-lt"/>
              </a:rPr>
              <a:t>的组件斩是很全面的，覆盖了各种数据湖分析处理的场景，时间关系我们下面主要选取有代表性的场景和组件做详细介绍</a:t>
            </a:r>
            <a:endParaRPr lang="en-US" dirty="0">
              <a:latin typeface="+mn-lt"/>
            </a:endParaRPr>
          </a:p>
        </p:txBody>
      </p:sp>
      <p:sp>
        <p:nvSpPr>
          <p:cNvPr id="4" name="Slide Number Placeholder 3"/>
          <p:cNvSpPr>
            <a:spLocks noGrp="1"/>
          </p:cNvSpPr>
          <p:nvPr>
            <p:ph type="sldNum" sz="quarter" idx="10"/>
          </p:nvPr>
        </p:nvSpPr>
        <p:spPr/>
        <p:txBody>
          <a:bodyPr/>
          <a:lstStyle/>
          <a:p>
            <a:pPr marL="0" marR="0" lvl="0" indent="0" algn="r" defTabSz="1139302"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a:ln>
                  <a:noFill/>
                </a:ln>
                <a:solidFill>
                  <a:prstClr val="black"/>
                </a:solidFill>
                <a:effectLst/>
                <a:uLnTx/>
                <a:uFillTx/>
                <a:latin typeface="Arial"/>
                <a:ea typeface="+mn-ea"/>
                <a:cs typeface="+mn-cs"/>
              </a:rPr>
              <a:pPr marL="0" marR="0" lvl="0" indent="0" algn="r" defTabSz="1139302"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799302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smtClean="0"/>
              <a:t>接下俩我们从技术栈来看看每一层</a:t>
            </a:r>
            <a:r>
              <a:rPr lang="en-US" altLang="zh-CN" dirty="0" smtClean="0"/>
              <a:t>AWS</a:t>
            </a:r>
            <a:r>
              <a:rPr lang="zh-CN" altLang="en-US" dirty="0" smtClean="0"/>
              <a:t>的具体解决方案，首先从云上数据迁移，或者叫数据采集服务来看</a:t>
            </a:r>
            <a:endParaRPr lang="en-US" altLang="zh-CN" dirty="0" smtClean="0"/>
          </a:p>
          <a:p>
            <a:r>
              <a:rPr lang="zh-CN" altLang="en-US" dirty="0" smtClean="0"/>
              <a:t>分为离线数据采集和实时流式数据采集，离线数据采集和传统的数仓分析是一致的，基于</a:t>
            </a:r>
            <a:r>
              <a:rPr lang="en-US" altLang="zh-CN" dirty="0" smtClean="0"/>
              <a:t>IaaS</a:t>
            </a:r>
            <a:r>
              <a:rPr lang="zh-CN" altLang="en-US" dirty="0" smtClean="0"/>
              <a:t>基础做离线</a:t>
            </a:r>
            <a:r>
              <a:rPr lang="en-US" altLang="zh-CN" dirty="0" smtClean="0"/>
              <a:t>T+1</a:t>
            </a:r>
            <a:r>
              <a:rPr lang="zh-CN" altLang="en-US" dirty="0" smtClean="0"/>
              <a:t>文件采集，然后做校验，格式转换，结构化，</a:t>
            </a:r>
            <a:r>
              <a:rPr lang="en-US" altLang="zh-CN" dirty="0" smtClean="0"/>
              <a:t>SCD</a:t>
            </a:r>
            <a:r>
              <a:rPr lang="zh-CN" altLang="en-US" dirty="0" smtClean="0"/>
              <a:t>等等，今天我们不展开讲，我们着重介绍流式数据采集，一直以来都是</a:t>
            </a:r>
            <a:r>
              <a:rPr lang="en-US" altLang="zh-CN" dirty="0" smtClean="0"/>
              <a:t>hot topic</a:t>
            </a:r>
          </a:p>
          <a:p>
            <a:endParaRPr lang="en-US" dirty="0"/>
          </a:p>
        </p:txBody>
      </p:sp>
      <p:sp>
        <p:nvSpPr>
          <p:cNvPr id="4" name="Slide Number Placeholder 3"/>
          <p:cNvSpPr>
            <a:spLocks noGrp="1"/>
          </p:cNvSpPr>
          <p:nvPr>
            <p:ph type="sldNum" sz="quarter" idx="5"/>
          </p:nvPr>
        </p:nvSpPr>
        <p:spPr/>
        <p:txBody>
          <a:bodyPr/>
          <a:lstStyle/>
          <a:p>
            <a:fld id="{69C3F2ED-74C5-7D4F-8560-0CC253E9A436}" type="slidenum">
              <a:rPr lang="en-US" smtClean="0"/>
              <a:t>8</a:t>
            </a:fld>
            <a:endParaRPr lang="en-US" dirty="0"/>
          </a:p>
        </p:txBody>
      </p:sp>
    </p:spTree>
    <p:extLst>
      <p:ext uri="{BB962C8B-B14F-4D97-AF65-F5344CB8AC3E}">
        <p14:creationId xmlns:p14="http://schemas.microsoft.com/office/powerpoint/2010/main" val="4235641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smtClean="0">
                <a:solidFill>
                  <a:schemeClr val="tx1"/>
                </a:solidFill>
                <a:effectLst/>
                <a:latin typeface="Amazon Ember Regular" charset="0"/>
                <a:ea typeface="+mn-ea"/>
                <a:cs typeface="+mn-cs"/>
              </a:rPr>
              <a:t>流式数据的收集，</a:t>
            </a:r>
            <a:r>
              <a:rPr lang="en-US" altLang="zh-CN" sz="1200" b="0" i="0" kern="1200" dirty="0"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的解决方案是</a:t>
            </a:r>
            <a:r>
              <a:rPr lang="en-US" altLang="zh-CN" sz="1200" b="0" i="0" kern="1200" dirty="0" smtClean="0">
                <a:solidFill>
                  <a:schemeClr val="tx1"/>
                </a:solidFill>
                <a:effectLst/>
                <a:latin typeface="Amazon Ember Regular" charset="0"/>
                <a:ea typeface="+mn-ea"/>
                <a:cs typeface="+mn-cs"/>
              </a:rPr>
              <a:t>Kinesis Data Streaming</a:t>
            </a:r>
            <a:r>
              <a:rPr lang="zh-CN" altLang="en-US" sz="1200" b="0" i="0" kern="1200" dirty="0" smtClean="0">
                <a:solidFill>
                  <a:schemeClr val="tx1"/>
                </a:solidFill>
                <a:effectLst/>
                <a:latin typeface="Amazon Ember Regular" charset="0"/>
                <a:ea typeface="+mn-ea"/>
                <a:cs typeface="+mn-cs"/>
              </a:rPr>
              <a:t>， </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的</a:t>
            </a:r>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是一个数据收集和存储层面的服务。数据按时间顺序存储在流中，我们可以对数据设置生命周期，并且在生命周期内无限的回放数据。</a:t>
            </a:r>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endParaRPr lang="en-US" altLang="zh-CN" sz="1200" b="0" i="0" kern="1200" dirty="0" smtClean="0">
              <a:solidFill>
                <a:schemeClr val="tx1"/>
              </a:solidFill>
              <a:effectLst/>
              <a:latin typeface="Amazon Ember Regular" charset="0"/>
              <a:ea typeface="+mn-ea"/>
              <a:cs typeface="+mn-cs"/>
            </a:endParaRPr>
          </a:p>
          <a:p>
            <a:r>
              <a:rPr lang="zh-CN" altLang="en-US" sz="1200" b="0" i="0" kern="1200" dirty="0" smtClean="0">
                <a:solidFill>
                  <a:schemeClr val="tx1"/>
                </a:solidFill>
                <a:effectLst/>
                <a:latin typeface="Amazon Ember Regular" charset="0"/>
                <a:ea typeface="+mn-ea"/>
                <a:cs typeface="+mn-cs"/>
              </a:rPr>
              <a:t>那从技术实现的角度，应该怎么把数据发布到</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中呢。</a:t>
            </a:r>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1</a:t>
            </a:r>
            <a:r>
              <a:rPr lang="zh-CN" altLang="en-US" sz="1200" b="0" i="0" kern="1200" dirty="0" smtClean="0">
                <a:solidFill>
                  <a:schemeClr val="tx1"/>
                </a:solidFill>
                <a:effectLst/>
                <a:latin typeface="Amazon Ember Regular" charset="0"/>
                <a:ea typeface="+mn-ea"/>
                <a:cs typeface="+mn-cs"/>
              </a:rPr>
              <a:t>：数据的来源</a:t>
            </a:r>
            <a:r>
              <a:rPr lang="en-US" altLang="zh-CN" sz="1200" b="0" i="0" kern="1200" dirty="0" smtClean="0">
                <a:solidFill>
                  <a:schemeClr val="tx1"/>
                </a:solidFill>
                <a:effectLst/>
                <a:latin typeface="Amazon Ember Regular" charset="0"/>
                <a:ea typeface="+mn-ea"/>
                <a:cs typeface="+mn-cs"/>
              </a:rPr>
              <a:t>:</a:t>
            </a:r>
            <a:r>
              <a:rPr lang="en-US" altLang="zh-CN" sz="1200" b="0" i="0" kern="1200" baseline="0" dirty="0" smtClean="0">
                <a:solidFill>
                  <a:schemeClr val="tx1"/>
                </a:solidFill>
                <a:effectLst/>
                <a:latin typeface="Amazon Ember Regular" charset="0"/>
                <a:ea typeface="+mn-ea"/>
                <a:cs typeface="+mn-cs"/>
              </a:rPr>
              <a:t> </a:t>
            </a:r>
            <a:r>
              <a:rPr lang="zh-CN" altLang="en-US" sz="1200" b="0" i="0" kern="1200" dirty="0" smtClean="0">
                <a:solidFill>
                  <a:schemeClr val="tx1"/>
                </a:solidFill>
                <a:effectLst/>
                <a:latin typeface="Amazon Ember Regular" charset="0"/>
                <a:ea typeface="+mn-ea"/>
                <a:cs typeface="+mn-cs"/>
              </a:rPr>
              <a:t>非常广泛的</a:t>
            </a:r>
            <a:r>
              <a:rPr lang="en-US" altLang="zh-CN" sz="1200" b="0" i="0" kern="1200" dirty="0" smtClean="0">
                <a:solidFill>
                  <a:schemeClr val="tx1"/>
                </a:solidFill>
                <a:effectLst/>
                <a:latin typeface="Amazon Ember Regular" charset="0"/>
                <a:ea typeface="+mn-ea"/>
                <a:cs typeface="+mn-cs"/>
              </a:rPr>
              <a:t>, </a:t>
            </a:r>
            <a:r>
              <a:rPr lang="en-US" altLang="zh-CN" sz="1200" b="0" i="0" kern="1200" dirty="0" err="1" smtClean="0">
                <a:solidFill>
                  <a:schemeClr val="tx1"/>
                </a:solidFill>
                <a:effectLst/>
                <a:latin typeface="Amazon Ember Regular" charset="0"/>
                <a:ea typeface="+mn-ea"/>
                <a:cs typeface="+mn-cs"/>
              </a:rPr>
              <a:t>iot</a:t>
            </a:r>
            <a:r>
              <a:rPr lang="zh-CN" altLang="en-US" sz="1200" b="0" i="0" kern="1200" dirty="0" smtClean="0">
                <a:solidFill>
                  <a:schemeClr val="tx1"/>
                </a:solidFill>
                <a:effectLst/>
                <a:latin typeface="Amazon Ember Regular" charset="0"/>
                <a:ea typeface="+mn-ea"/>
                <a:cs typeface="+mn-cs"/>
              </a:rPr>
              <a:t>的场景，大量的传感器数据，智能家居数据，车载设备数据，测量数据，都可以传送到</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中。</a:t>
            </a:r>
          </a:p>
          <a:p>
            <a:r>
              <a:rPr lang="zh-CN" altLang="en-US" sz="1200" b="0" i="0" kern="1200" dirty="0" smtClean="0">
                <a:solidFill>
                  <a:schemeClr val="tx1"/>
                </a:solidFill>
                <a:effectLst/>
                <a:latin typeface="Amazon Ember Regular" charset="0"/>
                <a:ea typeface="+mn-ea"/>
                <a:cs typeface="+mn-cs"/>
              </a:rPr>
              <a:t>在应用的场景中，用户的浏览记录，应用日志，安全日志等等，也可以存储到</a:t>
            </a:r>
            <a:r>
              <a:rPr lang="en-US" altLang="zh-CN" sz="1200" b="0" i="0" kern="1200" dirty="0" smtClean="0">
                <a:solidFill>
                  <a:schemeClr val="tx1"/>
                </a:solidFill>
                <a:effectLst/>
                <a:latin typeface="Amazon Ember Regular" charset="0"/>
                <a:ea typeface="+mn-ea"/>
                <a:cs typeface="+mn-cs"/>
              </a:rPr>
              <a:t>data stream</a:t>
            </a:r>
            <a:r>
              <a:rPr lang="zh-CN" altLang="en-US" sz="1200" b="0" i="0" kern="1200" dirty="0" smtClean="0">
                <a:solidFill>
                  <a:schemeClr val="tx1"/>
                </a:solidFill>
                <a:effectLst/>
                <a:latin typeface="Amazon Ember Regular" charset="0"/>
                <a:ea typeface="+mn-ea"/>
                <a:cs typeface="+mn-cs"/>
              </a:rPr>
              <a:t>中。</a:t>
            </a:r>
            <a:endParaRPr lang="en-US" altLang="zh-CN" sz="1200" b="0" i="0" kern="1200" dirty="0" smtClean="0">
              <a:solidFill>
                <a:schemeClr val="tx1"/>
              </a:solidFill>
              <a:effectLst/>
              <a:latin typeface="Amazon Ember Regular" charset="0"/>
              <a:ea typeface="+mn-ea"/>
              <a:cs typeface="+mn-cs"/>
            </a:endParaRPr>
          </a:p>
          <a:p>
            <a:r>
              <a:rPr lang="en-US" altLang="zh-CN" sz="1200" b="0" i="0" kern="1200" dirty="0" smtClean="0">
                <a:solidFill>
                  <a:schemeClr val="tx1"/>
                </a:solidFill>
                <a:effectLst/>
                <a:latin typeface="Amazon Ember Regular" charset="0"/>
                <a:ea typeface="+mn-ea"/>
                <a:cs typeface="+mn-cs"/>
              </a:rPr>
              <a:t>2</a:t>
            </a:r>
            <a:r>
              <a:rPr lang="zh-CN" altLang="en-US" sz="1200" b="0" i="0" kern="1200" dirty="0" smtClean="0">
                <a:solidFill>
                  <a:schemeClr val="tx1"/>
                </a:solidFill>
                <a:effectLst/>
                <a:latin typeface="Amazon Ember Regular" charset="0"/>
                <a:ea typeface="+mn-ea"/>
                <a:cs typeface="+mn-cs"/>
              </a:rPr>
              <a:t>、在数据发布上我们有非常丰富的选项。大部分的数据可能都会来自</a:t>
            </a:r>
            <a:r>
              <a:rPr lang="en-US" altLang="zh-CN" sz="1200" b="0" i="0" kern="1200" dirty="0" err="1"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的</a:t>
            </a:r>
            <a:r>
              <a:rPr lang="en-US" altLang="zh-CN" sz="1200" b="0" i="0" kern="1200" dirty="0" err="1" smtClean="0">
                <a:solidFill>
                  <a:schemeClr val="tx1"/>
                </a:solidFill>
                <a:effectLst/>
                <a:latin typeface="Amazon Ember Regular" charset="0"/>
                <a:ea typeface="+mn-ea"/>
                <a:cs typeface="+mn-cs"/>
              </a:rPr>
              <a:t>sdk</a:t>
            </a:r>
            <a:r>
              <a:rPr lang="zh-CN" altLang="en-US" sz="1200" b="0" i="0" kern="1200" dirty="0" smtClean="0">
                <a:solidFill>
                  <a:schemeClr val="tx1"/>
                </a:solidFill>
                <a:effectLst/>
                <a:latin typeface="Amazon Ember Regular" charset="0"/>
                <a:ea typeface="+mn-ea"/>
                <a:cs typeface="+mn-cs"/>
              </a:rPr>
              <a:t>，</a:t>
            </a:r>
            <a:r>
              <a:rPr lang="en-US" altLang="zh-CN" sz="1200" b="0" i="0" kern="1200" dirty="0" err="1" smtClean="0">
                <a:solidFill>
                  <a:schemeClr val="tx1"/>
                </a:solidFill>
                <a:effectLst/>
                <a:latin typeface="Amazon Ember Regular" charset="0"/>
                <a:ea typeface="+mn-ea"/>
                <a:cs typeface="+mn-cs"/>
              </a:rPr>
              <a:t>kpl</a:t>
            </a:r>
            <a:r>
              <a:rPr lang="zh-CN" altLang="en-US" sz="1200" b="0" i="0" kern="1200" dirty="0" smtClean="0">
                <a:solidFill>
                  <a:schemeClr val="tx1"/>
                </a:solidFill>
                <a:effectLst/>
                <a:latin typeface="Amazon Ember Regular" charset="0"/>
                <a:ea typeface="+mn-ea"/>
                <a:cs typeface="+mn-cs"/>
              </a:rPr>
              <a:t>，移动端的</a:t>
            </a:r>
            <a:r>
              <a:rPr lang="en-US" altLang="zh-CN" sz="1200" b="0" i="0" kern="1200" dirty="0" err="1" smtClean="0">
                <a:solidFill>
                  <a:schemeClr val="tx1"/>
                </a:solidFill>
                <a:effectLst/>
                <a:latin typeface="Amazon Ember Regular" charset="0"/>
                <a:ea typeface="+mn-ea"/>
                <a:cs typeface="+mn-cs"/>
              </a:rPr>
              <a:t>sdk</a:t>
            </a:r>
            <a:r>
              <a:rPr lang="zh-CN" altLang="en-US" sz="1200" b="0" i="0" kern="1200" dirty="0" smtClean="0">
                <a:solidFill>
                  <a:schemeClr val="tx1"/>
                </a:solidFill>
                <a:effectLst/>
                <a:latin typeface="Amazon Ember Regular" charset="0"/>
                <a:ea typeface="+mn-ea"/>
                <a:cs typeface="+mn-cs"/>
              </a:rPr>
              <a:t>或者是</a:t>
            </a:r>
            <a:r>
              <a:rPr lang="en-US" altLang="zh-CN" sz="1200" b="0" i="0" kern="1200" dirty="0" smtClean="0">
                <a:solidFill>
                  <a:schemeClr val="tx1"/>
                </a:solidFill>
                <a:effectLst/>
                <a:latin typeface="Amazon Ember Regular" charset="0"/>
                <a:ea typeface="+mn-ea"/>
                <a:cs typeface="+mn-cs"/>
              </a:rPr>
              <a:t>agent</a:t>
            </a:r>
            <a:r>
              <a:rPr lang="zh-CN" altLang="en-US" sz="1200" b="0" i="0" kern="1200" dirty="0" smtClean="0">
                <a:solidFill>
                  <a:schemeClr val="tx1"/>
                </a:solidFill>
                <a:effectLst/>
                <a:latin typeface="Amazon Ember Regular" charset="0"/>
                <a:ea typeface="+mn-ea"/>
                <a:cs typeface="+mn-cs"/>
              </a:rPr>
              <a:t>。当然第三方或者开源的产品也可以把数据发布到</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中，最典型的场景是日志收集。大家可以看到右侧我们列举了很多用于日志收集的第三方应用，例如</a:t>
            </a:r>
            <a:r>
              <a:rPr lang="en-US" altLang="zh-CN" sz="1200" b="0" i="0" kern="1200" dirty="0" smtClean="0">
                <a:solidFill>
                  <a:schemeClr val="tx1"/>
                </a:solidFill>
                <a:effectLst/>
                <a:latin typeface="Amazon Ember Regular" charset="0"/>
                <a:ea typeface="+mn-ea"/>
                <a:cs typeface="+mn-cs"/>
              </a:rPr>
              <a:t>flume</a:t>
            </a:r>
            <a:r>
              <a:rPr lang="zh-CN" altLang="en-US" sz="1200" b="0" i="0" kern="1200" dirty="0" smtClean="0">
                <a:solidFill>
                  <a:schemeClr val="tx1"/>
                </a:solidFill>
                <a:effectLst/>
                <a:latin typeface="Amazon Ember Regular" charset="0"/>
                <a:ea typeface="+mn-ea"/>
                <a:cs typeface="+mn-cs"/>
              </a:rPr>
              <a:t>和</a:t>
            </a:r>
            <a:r>
              <a:rPr lang="en-US" altLang="zh-CN" sz="1200" b="0" i="0" kern="1200" dirty="0" err="1" smtClean="0">
                <a:solidFill>
                  <a:schemeClr val="tx1"/>
                </a:solidFill>
                <a:effectLst/>
                <a:latin typeface="Amazon Ember Regular" charset="0"/>
                <a:ea typeface="+mn-ea"/>
                <a:cs typeface="+mn-cs"/>
              </a:rPr>
              <a:t>fluentd</a:t>
            </a:r>
            <a:r>
              <a:rPr lang="zh-CN" altLang="en-US" sz="1200" b="0" i="0" kern="1200" dirty="0" smtClean="0">
                <a:solidFill>
                  <a:schemeClr val="tx1"/>
                </a:solidFill>
                <a:effectLst/>
                <a:latin typeface="Amazon Ember Regular" charset="0"/>
                <a:ea typeface="+mn-ea"/>
                <a:cs typeface="+mn-cs"/>
              </a:rPr>
              <a:t>。</a:t>
            </a:r>
          </a:p>
          <a:p>
            <a:r>
              <a:rPr lang="en-US" altLang="zh-CN" sz="1200" b="0" i="0" kern="1200" dirty="0" smtClean="0">
                <a:solidFill>
                  <a:schemeClr val="tx1"/>
                </a:solidFill>
                <a:effectLst/>
                <a:latin typeface="Amazon Ember Regular" charset="0"/>
                <a:ea typeface="+mn-ea"/>
                <a:cs typeface="+mn-cs"/>
              </a:rPr>
              <a:t>3</a:t>
            </a:r>
            <a:r>
              <a:rPr lang="zh-CN" altLang="en-US" sz="1200" b="0" i="0" kern="1200" dirty="0" smtClean="0">
                <a:solidFill>
                  <a:schemeClr val="tx1"/>
                </a:solidFill>
                <a:effectLst/>
                <a:latin typeface="Amazon Ember Regular" charset="0"/>
                <a:ea typeface="+mn-ea"/>
                <a:cs typeface="+mn-cs"/>
              </a:rPr>
              <a:t>、同时，</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和</a:t>
            </a:r>
            <a:r>
              <a:rPr lang="en-US" altLang="zh-CN" sz="1200" b="0" i="0" kern="1200" dirty="0" err="1" smtClean="0">
                <a:solidFill>
                  <a:schemeClr val="tx1"/>
                </a:solidFill>
                <a:effectLst/>
                <a:latin typeface="Amazon Ember Regular" charset="0"/>
                <a:ea typeface="+mn-ea"/>
                <a:cs typeface="+mn-cs"/>
              </a:rPr>
              <a:t>aws</a:t>
            </a:r>
            <a:r>
              <a:rPr lang="zh-CN" altLang="en-US" sz="1200" b="0" i="0" kern="1200" dirty="0" smtClean="0">
                <a:solidFill>
                  <a:schemeClr val="tx1"/>
                </a:solidFill>
                <a:effectLst/>
                <a:latin typeface="Amazon Ember Regular" charset="0"/>
                <a:ea typeface="+mn-ea"/>
                <a:cs typeface="+mn-cs"/>
              </a:rPr>
              <a:t>自己的服务和产品也可以和</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做良好的集成。在</a:t>
            </a:r>
            <a:r>
              <a:rPr lang="en-US" altLang="zh-CN" sz="1200" b="0" i="0" kern="1200" dirty="0" err="1" smtClean="0">
                <a:solidFill>
                  <a:schemeClr val="tx1"/>
                </a:solidFill>
                <a:effectLst/>
                <a:latin typeface="Amazon Ember Regular" charset="0"/>
                <a:ea typeface="+mn-ea"/>
                <a:cs typeface="+mn-cs"/>
              </a:rPr>
              <a:t>iot</a:t>
            </a:r>
            <a:r>
              <a:rPr lang="zh-CN" altLang="en-US" sz="1200" b="0" i="0" kern="1200" dirty="0" smtClean="0">
                <a:solidFill>
                  <a:schemeClr val="tx1"/>
                </a:solidFill>
                <a:effectLst/>
                <a:latin typeface="Amazon Ember Regular" charset="0"/>
                <a:ea typeface="+mn-ea"/>
                <a:cs typeface="+mn-cs"/>
              </a:rPr>
              <a:t>场景中，</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和</a:t>
            </a:r>
            <a:r>
              <a:rPr lang="en-US" altLang="zh-CN" sz="1200" b="0" i="0" kern="1200" dirty="0" err="1" smtClean="0">
                <a:solidFill>
                  <a:schemeClr val="tx1"/>
                </a:solidFill>
                <a:effectLst/>
                <a:latin typeface="Amazon Ember Regular" charset="0"/>
                <a:ea typeface="+mn-ea"/>
                <a:cs typeface="+mn-cs"/>
              </a:rPr>
              <a:t>iot</a:t>
            </a:r>
            <a:r>
              <a:rPr lang="en-US" altLang="zh-CN" sz="1200" b="0" i="0" kern="1200" dirty="0" smtClean="0">
                <a:solidFill>
                  <a:schemeClr val="tx1"/>
                </a:solidFill>
                <a:effectLst/>
                <a:latin typeface="Amazon Ember Regular" charset="0"/>
                <a:ea typeface="+mn-ea"/>
                <a:cs typeface="+mn-cs"/>
              </a:rPr>
              <a:t> core</a:t>
            </a:r>
            <a:r>
              <a:rPr lang="zh-CN" altLang="en-US" sz="1200" b="0" i="0" kern="1200" dirty="0" smtClean="0">
                <a:solidFill>
                  <a:schemeClr val="tx1"/>
                </a:solidFill>
                <a:effectLst/>
                <a:latin typeface="Amazon Ember Regular" charset="0"/>
                <a:ea typeface="+mn-ea"/>
                <a:cs typeface="+mn-cs"/>
              </a:rPr>
              <a:t>有着良好的无缝集成。在日志收集的场景中，如果客户使用</a:t>
            </a:r>
            <a:r>
              <a:rPr lang="en-US" altLang="zh-CN" sz="1200" b="0" i="0" kern="1200" dirty="0" err="1" smtClean="0">
                <a:solidFill>
                  <a:schemeClr val="tx1"/>
                </a:solidFill>
                <a:effectLst/>
                <a:latin typeface="Amazon Ember Regular" charset="0"/>
                <a:ea typeface="+mn-ea"/>
                <a:cs typeface="+mn-cs"/>
              </a:rPr>
              <a:t>cloudwatch</a:t>
            </a:r>
            <a:r>
              <a:rPr lang="en-US" altLang="zh-CN" sz="1200" b="0" i="0" kern="1200" dirty="0" smtClean="0">
                <a:solidFill>
                  <a:schemeClr val="tx1"/>
                </a:solidFill>
                <a:effectLst/>
                <a:latin typeface="Amazon Ember Regular" charset="0"/>
                <a:ea typeface="+mn-ea"/>
                <a:cs typeface="+mn-cs"/>
              </a:rPr>
              <a:t> logs</a:t>
            </a:r>
            <a:r>
              <a:rPr lang="zh-CN" altLang="en-US" sz="1200" b="0" i="0" kern="1200" dirty="0" smtClean="0">
                <a:solidFill>
                  <a:schemeClr val="tx1"/>
                </a:solidFill>
                <a:effectLst/>
                <a:latin typeface="Amazon Ember Regular" charset="0"/>
                <a:ea typeface="+mn-ea"/>
                <a:cs typeface="+mn-cs"/>
              </a:rPr>
              <a:t>来进行日志收集，这部分日志也可以作为流式数据的数据源和</a:t>
            </a:r>
            <a:r>
              <a:rPr lang="en-US" altLang="zh-CN" sz="1200" b="0" i="0" kern="1200" dirty="0" smtClean="0">
                <a:solidFill>
                  <a:schemeClr val="tx1"/>
                </a:solidFill>
                <a:effectLst/>
                <a:latin typeface="Amazon Ember Regular" charset="0"/>
                <a:ea typeface="+mn-ea"/>
                <a:cs typeface="+mn-cs"/>
              </a:rPr>
              <a:t>kinesis</a:t>
            </a:r>
            <a:r>
              <a:rPr lang="zh-CN" altLang="en-US" sz="1200" b="0" i="0" kern="1200" dirty="0" smtClean="0">
                <a:solidFill>
                  <a:schemeClr val="tx1"/>
                </a:solidFill>
                <a:effectLst/>
                <a:latin typeface="Amazon Ember Regular" charset="0"/>
                <a:ea typeface="+mn-ea"/>
                <a:cs typeface="+mn-cs"/>
              </a:rPr>
              <a:t>集成。</a:t>
            </a:r>
          </a:p>
          <a:p>
            <a:endParaRPr lang="en-US" altLang="zh-CN" sz="1200" b="1" dirty="0" smtClean="0">
              <a:solidFill>
                <a:srgbClr val="FF9900"/>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200" b="1" dirty="0" smtClean="0">
                <a:solidFill>
                  <a:srgbClr val="FF9900"/>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从数据存储层面，</a:t>
            </a:r>
            <a:r>
              <a:rPr lang="zh-CN" altLang="en-US" sz="1200" b="0" i="0" kern="1200" dirty="0" smtClean="0">
                <a:solidFill>
                  <a:schemeClr val="tx1"/>
                </a:solidFill>
                <a:effectLst/>
                <a:latin typeface="Amazon Ember Regular" charset="0"/>
                <a:ea typeface="+mn-ea"/>
                <a:cs typeface="+mn-cs"/>
              </a:rPr>
              <a:t>如果你熟悉</a:t>
            </a:r>
            <a:r>
              <a:rPr lang="en-US" altLang="zh-CN" sz="1200" b="0" i="0" kern="1200" dirty="0" err="1" smtClean="0">
                <a:solidFill>
                  <a:schemeClr val="tx1"/>
                </a:solidFill>
                <a:effectLst/>
                <a:latin typeface="Amazon Ember Regular" charset="0"/>
                <a:ea typeface="+mn-ea"/>
                <a:cs typeface="+mn-cs"/>
              </a:rPr>
              <a:t>Kakfa</a:t>
            </a:r>
            <a:r>
              <a:rPr lang="zh-CN" altLang="en-US" sz="1200" b="0" i="0" kern="1200" dirty="0" smtClean="0">
                <a:solidFill>
                  <a:schemeClr val="tx1"/>
                </a:solidFill>
                <a:effectLst/>
                <a:latin typeface="Amazon Ember Regular" charset="0"/>
                <a:ea typeface="+mn-ea"/>
                <a:cs typeface="+mn-cs"/>
              </a:rPr>
              <a:t>的话，</a:t>
            </a:r>
            <a:r>
              <a:rPr lang="en-US" altLang="zh-CN" sz="1200" b="0" i="0" kern="1200" dirty="0" smtClean="0">
                <a:solidFill>
                  <a:schemeClr val="tx1"/>
                </a:solidFill>
                <a:effectLst/>
                <a:latin typeface="Amazon Ember Regular" charset="0"/>
                <a:ea typeface="+mn-ea"/>
                <a:cs typeface="+mn-cs"/>
              </a:rPr>
              <a:t>Kinesis </a:t>
            </a:r>
            <a:r>
              <a:rPr lang="en-US" altLang="zh-CN" sz="1200" b="0" i="0" kern="1200" dirty="0" err="1" smtClean="0">
                <a:solidFill>
                  <a:schemeClr val="tx1"/>
                </a:solidFill>
                <a:effectLst/>
                <a:latin typeface="Amazon Ember Regular" charset="0"/>
                <a:ea typeface="+mn-ea"/>
                <a:cs typeface="+mn-cs"/>
              </a:rPr>
              <a:t>Dstreaming</a:t>
            </a:r>
            <a:r>
              <a:rPr lang="zh-CN" altLang="en-US" sz="1200" b="0" i="0" kern="1200" dirty="0" smtClean="0">
                <a:solidFill>
                  <a:schemeClr val="tx1"/>
                </a:solidFill>
                <a:effectLst/>
                <a:latin typeface="Amazon Ember Regular" charset="0"/>
                <a:ea typeface="+mn-ea"/>
                <a:cs typeface="+mn-cs"/>
              </a:rPr>
              <a:t>里面很多设计思路跟它是相通的，比如</a:t>
            </a:r>
            <a:r>
              <a:rPr lang="en-US" altLang="zh-CN" sz="1200" b="0" i="0" kern="1200" dirty="0" smtClean="0">
                <a:solidFill>
                  <a:schemeClr val="tx1"/>
                </a:solidFill>
                <a:effectLst/>
                <a:latin typeface="Amazon Ember Regular" charset="0"/>
                <a:ea typeface="+mn-ea"/>
                <a:cs typeface="+mn-cs"/>
              </a:rPr>
              <a:t>Kinesis Data </a:t>
            </a:r>
            <a:r>
              <a:rPr lang="en-US" altLang="zh-CN" sz="1200" b="0" i="0" kern="1200" dirty="0" err="1" smtClean="0">
                <a:solidFill>
                  <a:schemeClr val="tx1"/>
                </a:solidFill>
                <a:effectLst/>
                <a:latin typeface="Amazon Ember Regular" charset="0"/>
                <a:ea typeface="+mn-ea"/>
                <a:cs typeface="+mn-cs"/>
              </a:rPr>
              <a:t>Straming</a:t>
            </a:r>
            <a:r>
              <a:rPr lang="en-US" altLang="zh-CN" sz="1200" b="0" i="0" kern="1200" baseline="0" dirty="0" smtClean="0">
                <a:solidFill>
                  <a:schemeClr val="tx1"/>
                </a:solidFill>
                <a:effectLst/>
                <a:latin typeface="Amazon Ember Regular" charset="0"/>
                <a:ea typeface="+mn-ea"/>
                <a:cs typeface="+mn-cs"/>
              </a:rPr>
              <a:t> </a:t>
            </a:r>
            <a:r>
              <a:rPr lang="zh-CN" altLang="en-US" sz="1200" b="0" i="0" kern="1200" baseline="0" dirty="0" smtClean="0">
                <a:solidFill>
                  <a:schemeClr val="tx1"/>
                </a:solidFill>
                <a:effectLst/>
                <a:latin typeface="Amazon Ember Regular" charset="0"/>
                <a:ea typeface="+mn-ea"/>
                <a:cs typeface="+mn-cs"/>
              </a:rPr>
              <a:t>里面的</a:t>
            </a:r>
            <a:r>
              <a:rPr lang="en-US" altLang="zh-CN" sz="1200" b="0" i="0" kern="1200" baseline="0" dirty="0" smtClean="0">
                <a:solidFill>
                  <a:schemeClr val="tx1"/>
                </a:solidFill>
                <a:effectLst/>
                <a:latin typeface="Amazon Ember Regular" charset="0"/>
                <a:ea typeface="+mn-ea"/>
                <a:cs typeface="+mn-cs"/>
              </a:rPr>
              <a:t>Streaming</a:t>
            </a:r>
            <a:r>
              <a:rPr lang="zh-CN" altLang="en-US" sz="1200" b="0" i="0" kern="1200" baseline="0" dirty="0" smtClean="0">
                <a:solidFill>
                  <a:schemeClr val="tx1"/>
                </a:solidFill>
                <a:effectLst/>
                <a:latin typeface="Amazon Ember Regular" charset="0"/>
                <a:ea typeface="+mn-ea"/>
                <a:cs typeface="+mn-cs"/>
              </a:rPr>
              <a:t>就是</a:t>
            </a:r>
            <a:r>
              <a:rPr lang="en-US" altLang="zh-CN" sz="1200" b="0" i="0" kern="1200" baseline="0" dirty="0" err="1" smtClean="0">
                <a:solidFill>
                  <a:schemeClr val="tx1"/>
                </a:solidFill>
                <a:effectLst/>
                <a:latin typeface="Amazon Ember Regular" charset="0"/>
                <a:ea typeface="+mn-ea"/>
                <a:cs typeface="+mn-cs"/>
              </a:rPr>
              <a:t>Kakfa</a:t>
            </a:r>
            <a:r>
              <a:rPr lang="en-US" altLang="zh-CN" sz="1200" b="0" i="0" kern="1200" baseline="0" dirty="0" smtClean="0">
                <a:solidFill>
                  <a:schemeClr val="tx1"/>
                </a:solidFill>
                <a:effectLst/>
                <a:latin typeface="Amazon Ember Regular" charset="0"/>
                <a:ea typeface="+mn-ea"/>
                <a:cs typeface="+mn-cs"/>
              </a:rPr>
              <a:t> topic</a:t>
            </a:r>
            <a:r>
              <a:rPr lang="zh-CN" altLang="en-US" sz="1200" b="0" i="0" kern="1200" baseline="0" dirty="0" smtClean="0">
                <a:solidFill>
                  <a:schemeClr val="tx1"/>
                </a:solidFill>
                <a:effectLst/>
                <a:latin typeface="Amazon Ember Regular" charset="0"/>
                <a:ea typeface="+mn-ea"/>
                <a:cs typeface="+mn-cs"/>
              </a:rPr>
              <a:t>，</a:t>
            </a:r>
            <a:r>
              <a:rPr lang="en-US" altLang="zh-CN" sz="1200" b="0" i="0" kern="1200" baseline="0" dirty="0" smtClean="0">
                <a:solidFill>
                  <a:schemeClr val="tx1"/>
                </a:solidFill>
                <a:effectLst/>
                <a:latin typeface="Amazon Ember Regular" charset="0"/>
                <a:ea typeface="+mn-ea"/>
                <a:cs typeface="+mn-cs"/>
              </a:rPr>
              <a:t>shard</a:t>
            </a:r>
            <a:r>
              <a:rPr lang="zh-CN" altLang="en-US" sz="1200" b="0" i="0" kern="1200" baseline="0" dirty="0" smtClean="0">
                <a:solidFill>
                  <a:schemeClr val="tx1"/>
                </a:solidFill>
                <a:effectLst/>
                <a:latin typeface="Amazon Ember Regular" charset="0"/>
                <a:ea typeface="+mn-ea"/>
                <a:cs typeface="+mn-cs"/>
              </a:rPr>
              <a:t>分片你可以理解成</a:t>
            </a:r>
            <a:r>
              <a:rPr lang="en-US" altLang="zh-CN" sz="1200" b="0" i="0" kern="1200" baseline="0" dirty="0" smtClean="0">
                <a:solidFill>
                  <a:schemeClr val="tx1"/>
                </a:solidFill>
                <a:effectLst/>
                <a:latin typeface="Amazon Ember Regular" charset="0"/>
                <a:ea typeface="+mn-ea"/>
                <a:cs typeface="+mn-cs"/>
              </a:rPr>
              <a:t>partition</a:t>
            </a:r>
            <a:r>
              <a:rPr lang="zh-CN" altLang="en-US" sz="1200" b="0" i="0" kern="1200" baseline="0" dirty="0" smtClean="0">
                <a:solidFill>
                  <a:schemeClr val="tx1"/>
                </a:solidFill>
                <a:effectLst/>
                <a:latin typeface="Amazon Ember Regular" charset="0"/>
                <a:ea typeface="+mn-ea"/>
                <a:cs typeface="+mn-cs"/>
              </a:rPr>
              <a:t>，支持发布订阅，多个消费端消费同一个</a:t>
            </a:r>
            <a:r>
              <a:rPr lang="en-US" altLang="zh-CN" sz="1200" b="0" i="0" kern="1200" baseline="0" dirty="0" smtClean="0">
                <a:solidFill>
                  <a:schemeClr val="tx1"/>
                </a:solidFill>
                <a:effectLst/>
                <a:latin typeface="Amazon Ember Regular" charset="0"/>
                <a:ea typeface="+mn-ea"/>
                <a:cs typeface="+mn-cs"/>
              </a:rPr>
              <a:t>Steaming</a:t>
            </a:r>
            <a:r>
              <a:rPr lang="zh-CN" altLang="en-US" sz="1200" b="0" i="0" kern="1200" baseline="0" dirty="0" smtClean="0">
                <a:solidFill>
                  <a:schemeClr val="tx1"/>
                </a:solidFill>
                <a:effectLst/>
                <a:latin typeface="Amazon Ember Regular" charset="0"/>
                <a:ea typeface="+mn-ea"/>
                <a:cs typeface="+mn-cs"/>
              </a:rPr>
              <a:t>， 它也支持基于位置偏移的消息数据读取，类似</a:t>
            </a:r>
            <a:r>
              <a:rPr lang="en-US" altLang="zh-CN" sz="1200" b="0" i="0" kern="1200" baseline="0" dirty="0" smtClean="0">
                <a:solidFill>
                  <a:schemeClr val="tx1"/>
                </a:solidFill>
                <a:effectLst/>
                <a:latin typeface="Amazon Ember Regular" charset="0"/>
                <a:ea typeface="+mn-ea"/>
                <a:cs typeface="+mn-cs"/>
              </a:rPr>
              <a:t>Kafka latest/earliest</a:t>
            </a:r>
            <a:r>
              <a:rPr lang="zh-CN" altLang="en-US" sz="1200" b="0" i="0" kern="1200" baseline="0" dirty="0" smtClean="0">
                <a:solidFill>
                  <a:schemeClr val="tx1"/>
                </a:solidFill>
                <a:effectLst/>
                <a:latin typeface="Amazon Ember Regular" charset="0"/>
                <a:ea typeface="+mn-ea"/>
                <a:cs typeface="+mn-cs"/>
              </a:rPr>
              <a:t>位置，它叫</a:t>
            </a:r>
            <a:r>
              <a:rPr lang="en-US" altLang="zh-CN" dirty="0" smtClean="0"/>
              <a:t>sequence</a:t>
            </a:r>
            <a:r>
              <a:rPr lang="zh-CN" altLang="en-US" dirty="0" smtClean="0"/>
              <a:t> </a:t>
            </a:r>
            <a:r>
              <a:rPr lang="en-US" altLang="zh-CN" dirty="0" smtClean="0"/>
              <a:t>number</a:t>
            </a:r>
          </a:p>
          <a:p>
            <a:pPr marL="0" marR="0" indent="0" algn="l" defTabSz="457200" rtl="0" eaLnBrk="1" fontAlgn="auto" latinLnBrk="0" hangingPunct="1">
              <a:lnSpc>
                <a:spcPct val="100000"/>
              </a:lnSpc>
              <a:spcBef>
                <a:spcPts val="0"/>
              </a:spcBef>
              <a:spcAft>
                <a:spcPts val="0"/>
              </a:spcAft>
              <a:buClrTx/>
              <a:buSzTx/>
              <a:buFontTx/>
              <a:buNone/>
              <a:tabLst/>
              <a:defRPr/>
            </a:pPr>
            <a:r>
              <a:rPr kumimoji="1" lang="zh-CN" altLang="en-US" dirty="0" smtClean="0"/>
              <a:t>当然云原生的</a:t>
            </a:r>
            <a:r>
              <a:rPr kumimoji="1" lang="en-US" altLang="zh-CN" dirty="0" smtClean="0"/>
              <a:t>data</a:t>
            </a:r>
            <a:r>
              <a:rPr kumimoji="1" lang="zh-CN" altLang="en-US" dirty="0" smtClean="0"/>
              <a:t> </a:t>
            </a:r>
            <a:r>
              <a:rPr kumimoji="1" lang="en-US" altLang="zh-CN" dirty="0" smtClean="0"/>
              <a:t>stream</a:t>
            </a:r>
            <a:r>
              <a:rPr kumimoji="1" lang="zh-CN" altLang="en-US" dirty="0" smtClean="0"/>
              <a:t>这个服务，相对于本地化</a:t>
            </a:r>
            <a:r>
              <a:rPr kumimoji="1" lang="en-US" altLang="zh-CN" dirty="0" smtClean="0"/>
              <a:t>Kafka</a:t>
            </a:r>
            <a:r>
              <a:rPr kumimoji="1" lang="zh-CN" altLang="en-US" dirty="0" smtClean="0"/>
              <a:t>来说优势就很明显了，比如我们可以跨三个</a:t>
            </a:r>
            <a:r>
              <a:rPr kumimoji="1" lang="en-US" altLang="zh-CN" dirty="0" err="1" smtClean="0"/>
              <a:t>az</a:t>
            </a:r>
            <a:r>
              <a:rPr kumimoji="1" lang="zh-CN" altLang="en-US" dirty="0" smtClean="0"/>
              <a:t>来进行部署的，而且每一个</a:t>
            </a:r>
            <a:r>
              <a:rPr kumimoji="1" lang="en-US" altLang="zh-CN" dirty="0" smtClean="0"/>
              <a:t>shard</a:t>
            </a:r>
            <a:r>
              <a:rPr kumimoji="1" lang="zh-CN" altLang="en-US" dirty="0" smtClean="0"/>
              <a:t>也是跨</a:t>
            </a:r>
            <a:r>
              <a:rPr kumimoji="1" lang="en-US" altLang="zh-CN" dirty="0" err="1" smtClean="0"/>
              <a:t>az</a:t>
            </a:r>
            <a:r>
              <a:rPr kumimoji="1" lang="zh-CN" altLang="en-US" dirty="0" smtClean="0"/>
              <a:t>进行存储的。所以</a:t>
            </a:r>
            <a:r>
              <a:rPr kumimoji="1" lang="en-US" altLang="zh-CN" dirty="0" smtClean="0"/>
              <a:t>kinesis</a:t>
            </a:r>
            <a:r>
              <a:rPr kumimoji="1" lang="zh-CN" altLang="en-US" dirty="0" smtClean="0"/>
              <a:t>本身就是一个高可用的服务，</a:t>
            </a:r>
            <a:r>
              <a:rPr lang="zh-CN" altLang="en-US" b="1" dirty="0" smtClean="0"/>
              <a:t>分片的数量，也是可以动态增加和减少的</a:t>
            </a:r>
            <a:endParaRPr lang="en-US" altLang="zh-CN"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zh-CN" altLang="en-US" sz="1200" b="0" i="0" kern="1200" dirty="0" smtClean="0">
              <a:solidFill>
                <a:schemeClr val="tx1"/>
              </a:solidFill>
              <a:effectLst/>
              <a:latin typeface="Amazon Ember Regular" charset="0"/>
              <a:ea typeface="+mn-ea"/>
              <a:cs typeface="+mn-cs"/>
            </a:endParaRPr>
          </a:p>
        </p:txBody>
      </p:sp>
      <p:sp>
        <p:nvSpPr>
          <p:cNvPr id="4" name="Slide Number Placeholder 3"/>
          <p:cNvSpPr>
            <a:spLocks noGrp="1"/>
          </p:cNvSpPr>
          <p:nvPr>
            <p:ph type="sldNum" sz="quarter" idx="10"/>
          </p:nvPr>
        </p:nvSpPr>
        <p:spPr/>
        <p:txBody>
          <a:bodyPr/>
          <a:lstStyle/>
          <a:p>
            <a:fld id="{69C3F2ED-74C5-7D4F-8560-0CC253E9A436}" type="slidenum">
              <a:rPr lang="en-US" smtClean="0"/>
              <a:pPr/>
              <a:t>9</a:t>
            </a:fld>
            <a:endParaRPr lang="en-US" dirty="0"/>
          </a:p>
        </p:txBody>
      </p:sp>
    </p:spTree>
    <p:extLst>
      <p:ext uri="{BB962C8B-B14F-4D97-AF65-F5344CB8AC3E}">
        <p14:creationId xmlns:p14="http://schemas.microsoft.com/office/powerpoint/2010/main" val="2972884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1</a:t>
            </a:r>
            <a:r>
              <a:rPr lang="zh-CN" altLang="en-US" dirty="0"/>
              <a:t>、</a:t>
            </a:r>
            <a:r>
              <a:rPr lang="en-US" altLang="zh-CN" dirty="0"/>
              <a:t>kinesis firehose</a:t>
            </a:r>
            <a:r>
              <a:rPr lang="zh-CN" altLang="en-US" dirty="0"/>
              <a:t>主要目的是给客户提供一个需要零运维，零管理的数据摄入服务。</a:t>
            </a:r>
          </a:p>
          <a:p>
            <a:r>
              <a:rPr lang="en-US" altLang="zh-CN" dirty="0"/>
              <a:t>2</a:t>
            </a:r>
            <a:r>
              <a:rPr lang="zh-CN" altLang="en-US" dirty="0"/>
              <a:t>、我们可以通过</a:t>
            </a:r>
            <a:r>
              <a:rPr lang="en-US" altLang="zh-CN" dirty="0"/>
              <a:t>firehose</a:t>
            </a:r>
            <a:r>
              <a:rPr lang="zh-CN" altLang="en-US" dirty="0"/>
              <a:t>把数据存放在</a:t>
            </a:r>
            <a:r>
              <a:rPr lang="en-US" altLang="zh-CN" dirty="0"/>
              <a:t>s3</a:t>
            </a:r>
            <a:r>
              <a:rPr lang="zh-CN" altLang="en-US" dirty="0"/>
              <a:t>，也是存放在</a:t>
            </a:r>
            <a:r>
              <a:rPr lang="en-US" altLang="zh-CN" dirty="0"/>
              <a:t>redshift</a:t>
            </a:r>
            <a:r>
              <a:rPr lang="zh-CN" altLang="en-US" dirty="0"/>
              <a:t>或者</a:t>
            </a:r>
            <a:r>
              <a:rPr lang="en-US" altLang="zh-CN" dirty="0"/>
              <a:t>es</a:t>
            </a:r>
            <a:r>
              <a:rPr lang="zh-CN" altLang="en-US" dirty="0"/>
              <a:t>中。</a:t>
            </a:r>
            <a:r>
              <a:rPr lang="en-US" altLang="zh-CN" dirty="0"/>
              <a:t>S3</a:t>
            </a:r>
            <a:r>
              <a:rPr lang="zh-CN" altLang="en-US" dirty="0"/>
              <a:t>是</a:t>
            </a:r>
            <a:r>
              <a:rPr lang="en-US" altLang="zh-CN" dirty="0" err="1"/>
              <a:t>aws</a:t>
            </a:r>
            <a:r>
              <a:rPr lang="zh-CN" altLang="en-US" dirty="0"/>
              <a:t>一个非常基础的服务，和其他的很多服务都有着良好的集成，</a:t>
            </a:r>
            <a:r>
              <a:rPr lang="zh-CN" altLang="en-US" b="1" dirty="0"/>
              <a:t>一旦数据存储在</a:t>
            </a:r>
            <a:r>
              <a:rPr lang="en-US" altLang="zh-CN" b="1" dirty="0"/>
              <a:t>s3</a:t>
            </a:r>
            <a:r>
              <a:rPr lang="zh-CN" altLang="en-US" b="1" dirty="0"/>
              <a:t>，客户就可以非常方便的，以多种不同的方式来使用这些数据了。</a:t>
            </a:r>
          </a:p>
          <a:p>
            <a:r>
              <a:rPr lang="en-US" altLang="zh-CN" dirty="0"/>
              <a:t>3</a:t>
            </a:r>
            <a:r>
              <a:rPr lang="zh-CN" altLang="en-US" dirty="0"/>
              <a:t>、而且在存储之前，还可以进行一些简单的格式转换或者预处理得操作，这样可以减轻在数据分析时候的工作量，比如</a:t>
            </a:r>
            <a:r>
              <a:rPr lang="en-US" altLang="zh-CN" dirty="0"/>
              <a:t>kinesis </a:t>
            </a:r>
            <a:r>
              <a:rPr lang="en-US" altLang="zh-CN" dirty="0" err="1"/>
              <a:t>analystics</a:t>
            </a:r>
            <a:r>
              <a:rPr lang="zh-CN" altLang="en-US" dirty="0"/>
              <a:t>更容易</a:t>
            </a:r>
          </a:p>
          <a:p>
            <a:r>
              <a:rPr lang="zh-CN" altLang="en-US" dirty="0" smtClean="0"/>
              <a:t>如果你用过</a:t>
            </a:r>
            <a:r>
              <a:rPr lang="en-US" altLang="zh-CN" dirty="0" smtClean="0"/>
              <a:t>Flume</a:t>
            </a:r>
            <a:r>
              <a:rPr lang="zh-CN" altLang="en-US" dirty="0" smtClean="0"/>
              <a:t>，</a:t>
            </a:r>
            <a:r>
              <a:rPr lang="en-US" altLang="zh-CN" dirty="0" err="1" smtClean="0"/>
              <a:t>firehorse</a:t>
            </a:r>
            <a:r>
              <a:rPr lang="zh-CN" altLang="en-US" dirty="0" smtClean="0"/>
              <a:t>提供跟</a:t>
            </a:r>
            <a:r>
              <a:rPr lang="en-US" altLang="zh-CN" dirty="0" smtClean="0"/>
              <a:t>Flume</a:t>
            </a:r>
            <a:r>
              <a:rPr lang="zh-CN" altLang="en-US" dirty="0" smtClean="0"/>
              <a:t>一致的客户体验，比如可靠投递，持续性的投递，格式转换（上面详述）</a:t>
            </a:r>
            <a:endParaRPr lang="zh-CN" altLang="en-US" dirty="0"/>
          </a:p>
          <a:p>
            <a:endParaRPr lang="en-US" altLang="zh-CN" dirty="0"/>
          </a:p>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t>10</a:t>
            </a:fld>
            <a:endParaRPr lang="zh-CN" dirty="0"/>
          </a:p>
        </p:txBody>
      </p:sp>
    </p:spTree>
    <p:extLst>
      <p:ext uri="{BB962C8B-B14F-4D97-AF65-F5344CB8AC3E}">
        <p14:creationId xmlns:p14="http://schemas.microsoft.com/office/powerpoint/2010/main" val="31988761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F1340F2-306D-C649-A2E3-D1F89947952C}"/>
              </a:ext>
            </a:extLst>
          </p:cNvPr>
          <p:cNvPicPr>
            <a:picLocks noChangeAspect="1"/>
          </p:cNvPicPr>
          <p:nvPr userDrawn="1"/>
        </p:nvPicPr>
        <p:blipFill>
          <a:blip r:embed="rId2"/>
          <a:stretch>
            <a:fillRect/>
          </a:stretch>
        </p:blipFill>
        <p:spPr>
          <a:xfrm>
            <a:off x="0" y="9170"/>
            <a:ext cx="9144000" cy="5140657"/>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743" y="437056"/>
            <a:ext cx="848312" cy="508987"/>
          </a:xfrm>
          <a:prstGeom prst="rect">
            <a:avLst/>
          </a:prstGeom>
        </p:spPr>
      </p:pic>
      <p:sp>
        <p:nvSpPr>
          <p:cNvPr id="13" name="TextBox 12">
            <a:extLst>
              <a:ext uri="{FF2B5EF4-FFF2-40B4-BE49-F238E27FC236}">
                <a16:creationId xmlns:a16="http://schemas.microsoft.com/office/drawing/2014/main" id="{29366972-4B8E-EE4B-89C6-34A143B2201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
        <p:nvSpPr>
          <p:cNvPr id="14" name="Text Placeholder 11">
            <a:extLst>
              <a:ext uri="{FF2B5EF4-FFF2-40B4-BE49-F238E27FC236}">
                <a16:creationId xmlns:a16="http://schemas.microsoft.com/office/drawing/2014/main" id="{1D3521FC-C508-104E-80D8-E2DD945D2545}"/>
              </a:ext>
            </a:extLst>
          </p:cNvPr>
          <p:cNvSpPr>
            <a:spLocks noGrp="1"/>
          </p:cNvSpPr>
          <p:nvPr>
            <p:ph type="body" sz="quarter" idx="10" hasCustomPrompt="1"/>
          </p:nvPr>
        </p:nvSpPr>
        <p:spPr>
          <a:xfrm>
            <a:off x="337504" y="3718972"/>
            <a:ext cx="3683000" cy="622873"/>
          </a:xfrm>
          <a:prstGeom prst="rect">
            <a:avLst/>
          </a:prstGeom>
        </p:spPr>
        <p:txBody>
          <a:bodyPr>
            <a:normAutofit/>
          </a:bodyPr>
          <a:lstStyle>
            <a:lvl1pPr marL="0" indent="0" algn="l">
              <a:buNone/>
              <a:defRPr sz="1600" baseline="0"/>
            </a:lvl1pPr>
          </a:lstStyle>
          <a:p>
            <a:pPr lvl="0"/>
            <a:r>
              <a:rPr lang="en-US" dirty="0"/>
              <a:t>Click to edit Presenter, Team</a:t>
            </a:r>
          </a:p>
          <a:p>
            <a:pPr lvl="0"/>
            <a:r>
              <a:rPr lang="en-US" dirty="0"/>
              <a:t>Date, location</a:t>
            </a:r>
          </a:p>
        </p:txBody>
      </p:sp>
      <p:sp>
        <p:nvSpPr>
          <p:cNvPr id="15" name="Text Placeholder 8">
            <a:extLst>
              <a:ext uri="{FF2B5EF4-FFF2-40B4-BE49-F238E27FC236}">
                <a16:creationId xmlns:a16="http://schemas.microsoft.com/office/drawing/2014/main" id="{1A4C63CE-724C-A547-9CD4-8B4632C3CCFF}"/>
              </a:ext>
            </a:extLst>
          </p:cNvPr>
          <p:cNvSpPr>
            <a:spLocks noGrp="1"/>
          </p:cNvSpPr>
          <p:nvPr>
            <p:ph type="body" sz="quarter" idx="12" hasCustomPrompt="1"/>
          </p:nvPr>
        </p:nvSpPr>
        <p:spPr>
          <a:xfrm>
            <a:off x="337504" y="1908228"/>
            <a:ext cx="7324988" cy="744537"/>
          </a:xfrm>
          <a:prstGeom prst="rect">
            <a:avLst/>
          </a:prstGeom>
        </p:spPr>
        <p:txBody>
          <a:bodyPr>
            <a:noAutofit/>
          </a:bodyPr>
          <a:lstStyle>
            <a:lvl1pPr marL="0" indent="0" algn="l">
              <a:buNone/>
              <a:defRPr sz="4000" b="1" baseline="0"/>
            </a:lvl1pPr>
          </a:lstStyle>
          <a:p>
            <a:pPr lvl="0"/>
            <a:r>
              <a:rPr lang="en-US" dirty="0"/>
              <a:t>Click to edit Master title style</a:t>
            </a:r>
          </a:p>
        </p:txBody>
      </p:sp>
      <p:sp>
        <p:nvSpPr>
          <p:cNvPr id="16" name="Text Placeholder 11">
            <a:extLst>
              <a:ext uri="{FF2B5EF4-FFF2-40B4-BE49-F238E27FC236}">
                <a16:creationId xmlns:a16="http://schemas.microsoft.com/office/drawing/2014/main" id="{E11D19E0-362B-324D-B73A-FB792D5DD42D}"/>
              </a:ext>
            </a:extLst>
          </p:cNvPr>
          <p:cNvSpPr>
            <a:spLocks noGrp="1"/>
          </p:cNvSpPr>
          <p:nvPr>
            <p:ph type="body" sz="quarter" idx="13" hasCustomPrompt="1"/>
          </p:nvPr>
        </p:nvSpPr>
        <p:spPr>
          <a:xfrm>
            <a:off x="337504" y="2658575"/>
            <a:ext cx="6041582" cy="769527"/>
          </a:xfrm>
          <a:prstGeom prst="rect">
            <a:avLst/>
          </a:prstGeom>
        </p:spPr>
        <p:txBody>
          <a:bodyPr/>
          <a:lstStyle>
            <a:lvl1pPr marL="0" indent="0" algn="l">
              <a:buNone/>
              <a:defRPr sz="1800"/>
            </a:lvl1pPr>
          </a:lstStyle>
          <a:p>
            <a:pPr lvl="0"/>
            <a:r>
              <a:rPr lang="en-US" dirty="0"/>
              <a:t>Click to edit Master text styles</a:t>
            </a:r>
          </a:p>
          <a:p>
            <a:pPr lvl="0"/>
            <a:r>
              <a:rPr lang="en-US" dirty="0"/>
              <a:t>Social handle</a:t>
            </a:r>
          </a:p>
        </p:txBody>
      </p:sp>
    </p:spTree>
    <p:extLst>
      <p:ext uri="{BB962C8B-B14F-4D97-AF65-F5344CB8AC3E}">
        <p14:creationId xmlns:p14="http://schemas.microsoft.com/office/powerpoint/2010/main" val="2005314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bullet sections">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normAutofit/>
          </a:bodyPr>
          <a:lstStyle>
            <a:lvl1pPr>
              <a:defRPr sz="2400">
                <a:solidFill>
                  <a:schemeClr val="tx1"/>
                </a:solidFill>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FE6C5D45-2516-944B-852E-9416AD28710B}"/>
              </a:ext>
            </a:extLst>
          </p:cNvPr>
          <p:cNvSpPr>
            <a:spLocks noGrp="1"/>
          </p:cNvSpPr>
          <p:nvPr>
            <p:ph type="body" sz="quarter" idx="10"/>
          </p:nvPr>
        </p:nvSpPr>
        <p:spPr>
          <a:xfrm>
            <a:off x="336550" y="1064419"/>
            <a:ext cx="3989143" cy="318101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4">
            <a:extLst>
              <a:ext uri="{FF2B5EF4-FFF2-40B4-BE49-F238E27FC236}">
                <a16:creationId xmlns:a16="http://schemas.microsoft.com/office/drawing/2014/main" id="{0680DD99-A52C-8C44-9396-106AF36BB473}"/>
              </a:ext>
            </a:extLst>
          </p:cNvPr>
          <p:cNvSpPr>
            <a:spLocks noGrp="1"/>
          </p:cNvSpPr>
          <p:nvPr>
            <p:ph type="body" sz="quarter" idx="11"/>
          </p:nvPr>
        </p:nvSpPr>
        <p:spPr>
          <a:xfrm>
            <a:off x="4552950" y="1064419"/>
            <a:ext cx="3989143" cy="318101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16506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imag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normAutofit/>
          </a:bodyPr>
          <a:lstStyle>
            <a:lvl1pPr>
              <a:defRPr sz="2400">
                <a:solidFill>
                  <a:schemeClr val="tx1"/>
                </a:solidFill>
              </a:defRPr>
            </a:lvl1pPr>
          </a:lstStyle>
          <a:p>
            <a:r>
              <a:rPr lang="en-US"/>
              <a:t>Click to edit Master title style</a:t>
            </a:r>
            <a:endParaRPr lang="en-US" dirty="0"/>
          </a:p>
        </p:txBody>
      </p:sp>
      <p:sp>
        <p:nvSpPr>
          <p:cNvPr id="8" name="Picture Placeholder 7">
            <a:extLst>
              <a:ext uri="{FF2B5EF4-FFF2-40B4-BE49-F238E27FC236}">
                <a16:creationId xmlns:a16="http://schemas.microsoft.com/office/drawing/2014/main" id="{758B8829-AB11-E54F-AFFF-11D6AD397DEB}"/>
              </a:ext>
            </a:extLst>
          </p:cNvPr>
          <p:cNvSpPr>
            <a:spLocks noGrp="1"/>
          </p:cNvSpPr>
          <p:nvPr>
            <p:ph type="pic" sz="quarter" idx="11"/>
          </p:nvPr>
        </p:nvSpPr>
        <p:spPr>
          <a:xfrm>
            <a:off x="4651830" y="1065214"/>
            <a:ext cx="3955596" cy="3180216"/>
          </a:xfrm>
          <a:prstGeom prst="rect">
            <a:avLst/>
          </a:prstGeom>
        </p:spPr>
        <p:txBody>
          <a:bodyPr/>
          <a:lstStyle/>
          <a:p>
            <a:r>
              <a:rPr lang="en-US"/>
              <a:t>Click icon to add picture</a:t>
            </a:r>
          </a:p>
        </p:txBody>
      </p:sp>
      <p:sp>
        <p:nvSpPr>
          <p:cNvPr id="7" name="Text Placeholder 6">
            <a:extLst>
              <a:ext uri="{FF2B5EF4-FFF2-40B4-BE49-F238E27FC236}">
                <a16:creationId xmlns:a16="http://schemas.microsoft.com/office/drawing/2014/main" id="{B863CB81-2BA0-0B4C-95B7-83DDBF552293}"/>
              </a:ext>
            </a:extLst>
          </p:cNvPr>
          <p:cNvSpPr>
            <a:spLocks noGrp="1"/>
          </p:cNvSpPr>
          <p:nvPr>
            <p:ph type="body" sz="quarter" idx="13" hasCustomPrompt="1"/>
          </p:nvPr>
        </p:nvSpPr>
        <p:spPr>
          <a:xfrm>
            <a:off x="336550" y="1065213"/>
            <a:ext cx="3973513" cy="3179762"/>
          </a:xfrm>
        </p:spPr>
        <p:txBody>
          <a:bodyPr/>
          <a:lstStyle>
            <a:lvl1pPr marL="0" marR="0" indent="0" algn="l" defTabSz="457200" rtl="0" eaLnBrk="1" fontAlgn="auto" latinLnBrk="0" hangingPunct="1">
              <a:lnSpc>
                <a:spcPct val="100000"/>
              </a:lnSpc>
              <a:spcBef>
                <a:spcPct val="20000"/>
              </a:spcBef>
              <a:spcAft>
                <a:spcPts val="0"/>
              </a:spcAft>
              <a:buClrTx/>
              <a:buSzTx/>
              <a:buFontTx/>
              <a:buNone/>
              <a:tabLst/>
              <a:defRPr b="0" i="0">
                <a:solidFill>
                  <a:schemeClr val="tx1"/>
                </a:solidFill>
                <a:latin typeface="Amazon Ember Light" panose="020B0403020204020204" pitchFamily="34" charset="0"/>
                <a:ea typeface="Amazon Ember Light" panose="020B0403020204020204" pitchFamily="34" charset="0"/>
                <a:cs typeface="Amazon Ember Light" panose="020B0403020204020204" pitchFamily="34" charset="0"/>
              </a:defRPr>
            </a:lvl1pPr>
          </a:lstStyle>
          <a:p>
            <a:r>
              <a:rPr lang="en-US" sz="1200" b="1" dirty="0"/>
              <a:t>Lorem ipsum dolor sit </a:t>
            </a:r>
            <a:r>
              <a:rPr lang="en-US" sz="1200" b="1" dirty="0" err="1"/>
              <a:t>amet</a:t>
            </a:r>
            <a:r>
              <a:rPr lang="en-US" sz="1200" b="1" dirty="0"/>
              <a:t>, </a:t>
            </a:r>
            <a:r>
              <a:rPr lang="en-US" sz="1200" b="1" dirty="0" err="1"/>
              <a:t>consectetuer</a:t>
            </a:r>
            <a:r>
              <a:rPr lang="en-US" sz="1200" b="1" dirty="0"/>
              <a:t> </a:t>
            </a:r>
            <a:r>
              <a:rPr lang="en-US" sz="1200" b="1" dirty="0" err="1"/>
              <a:t>adipiscing</a:t>
            </a:r>
            <a:r>
              <a:rPr lang="en-US" sz="1200" b="1" dirty="0"/>
              <a:t> </a:t>
            </a:r>
            <a:r>
              <a:rPr lang="en-US" sz="1200" b="1" dirty="0" err="1"/>
              <a:t>elit</a:t>
            </a:r>
            <a:r>
              <a:rPr lang="en-US" sz="1200" b="1" dirty="0"/>
              <a:t>, </a:t>
            </a:r>
            <a:r>
              <a:rPr lang="en-US" sz="1200" b="1" dirty="0" err="1"/>
              <a:t>sed</a:t>
            </a:r>
            <a:r>
              <a:rPr lang="en-US" sz="1200" b="1" dirty="0"/>
              <a:t> </a:t>
            </a:r>
            <a:r>
              <a:rPr lang="en-US" sz="1200" b="1" dirty="0" err="1"/>
              <a:t>diam</a:t>
            </a:r>
            <a:r>
              <a:rPr lang="en-US" sz="1200" b="1" dirty="0"/>
              <a:t> </a:t>
            </a:r>
            <a:r>
              <a:rPr lang="en-US" sz="1200" b="1" dirty="0" err="1"/>
              <a:t>nonummy</a:t>
            </a:r>
            <a:r>
              <a:rPr lang="en-US" sz="1200" b="1" dirty="0"/>
              <a:t> </a:t>
            </a:r>
            <a:r>
              <a:rPr lang="en-US" sz="1200" b="1" dirty="0" err="1"/>
              <a:t>nibh</a:t>
            </a:r>
            <a:r>
              <a:rPr lang="en-US" sz="1200" b="1" dirty="0"/>
              <a:t> </a:t>
            </a:r>
            <a:r>
              <a:rPr lang="en-US" sz="1200" b="1" dirty="0" err="1"/>
              <a:t>euismod</a:t>
            </a:r>
            <a:r>
              <a:rPr lang="en-US" sz="1200" b="1" dirty="0"/>
              <a:t> </a:t>
            </a:r>
            <a:r>
              <a:rPr lang="en-US" sz="1200" b="1" dirty="0" err="1"/>
              <a:t>tincidunt</a:t>
            </a:r>
            <a:r>
              <a:rPr lang="en-US" sz="1200" b="1" dirty="0"/>
              <a:t> </a:t>
            </a:r>
            <a:r>
              <a:rPr lang="en-US" sz="1200" b="1" dirty="0" err="1"/>
              <a:t>ut</a:t>
            </a:r>
            <a:r>
              <a:rPr lang="en-US" sz="1200" b="1" dirty="0"/>
              <a:t> </a:t>
            </a:r>
            <a:r>
              <a:rPr lang="en-US" sz="1200" b="1" dirty="0" err="1"/>
              <a:t>laoreet</a:t>
            </a:r>
            <a:r>
              <a:rPr lang="en-US" sz="1200" b="1" dirty="0"/>
              <a:t> dolore magna </a:t>
            </a:r>
            <a:r>
              <a:rPr lang="en-US" sz="1200" b="1" dirty="0" err="1"/>
              <a:t>aliquam</a:t>
            </a:r>
            <a:r>
              <a:rPr lang="en-US" sz="1200" b="1" dirty="0"/>
              <a:t> </a:t>
            </a:r>
            <a:r>
              <a:rPr lang="en-US" sz="1200" b="1" dirty="0" err="1"/>
              <a:t>erat</a:t>
            </a:r>
            <a:r>
              <a:rPr lang="en-US" sz="1200" b="1" dirty="0"/>
              <a:t> </a:t>
            </a:r>
            <a:r>
              <a:rPr lang="en-US" sz="1200" b="1" dirty="0" err="1"/>
              <a:t>volutpat</a:t>
            </a:r>
            <a:r>
              <a:rPr lang="en-US" sz="1200" b="1" dirty="0"/>
              <a:t>. </a:t>
            </a:r>
          </a:p>
          <a:p>
            <a:endParaRPr lang="en-US" sz="1200" b="1" dirty="0"/>
          </a:p>
          <a:p>
            <a:r>
              <a:rPr lang="en-US" sz="1200" b="1" dirty="0"/>
              <a:t>Lorem ipsum dolor sit </a:t>
            </a:r>
            <a:r>
              <a:rPr lang="en-US" sz="1200" b="1" dirty="0" err="1"/>
              <a:t>amet</a:t>
            </a:r>
            <a:r>
              <a:rPr lang="en-US" sz="1200" b="1" dirty="0"/>
              <a:t>, </a:t>
            </a:r>
            <a:r>
              <a:rPr lang="en-US" sz="1200" b="1" dirty="0" err="1"/>
              <a:t>consectetuer</a:t>
            </a:r>
            <a:r>
              <a:rPr lang="en-US" sz="1200" b="1" dirty="0"/>
              <a:t> </a:t>
            </a:r>
            <a:r>
              <a:rPr lang="en-US" sz="1200" b="1" dirty="0" err="1"/>
              <a:t>adipiscing</a:t>
            </a:r>
            <a:r>
              <a:rPr lang="en-US" sz="1200" b="1" dirty="0"/>
              <a:t> </a:t>
            </a:r>
            <a:r>
              <a:rPr lang="en-US" sz="1200" b="1" dirty="0" err="1"/>
              <a:t>elit</a:t>
            </a:r>
            <a:r>
              <a:rPr lang="en-US" sz="1200" b="1" dirty="0"/>
              <a:t>, </a:t>
            </a:r>
            <a:r>
              <a:rPr lang="en-US" sz="1200" b="1" dirty="0" err="1"/>
              <a:t>sed</a:t>
            </a:r>
            <a:r>
              <a:rPr lang="en-US" sz="1200" b="1" dirty="0"/>
              <a:t> </a:t>
            </a:r>
            <a:r>
              <a:rPr lang="en-US" sz="1200" b="1" dirty="0" err="1"/>
              <a:t>diam</a:t>
            </a:r>
            <a:r>
              <a:rPr lang="en-US" sz="1200" b="1" dirty="0"/>
              <a:t> </a:t>
            </a:r>
            <a:r>
              <a:rPr lang="en-US" sz="1200" b="1" dirty="0" err="1"/>
              <a:t>nonummy</a:t>
            </a:r>
            <a:r>
              <a:rPr lang="en-US" sz="1200" b="1" dirty="0"/>
              <a:t> </a:t>
            </a:r>
            <a:r>
              <a:rPr lang="en-US" sz="1200" b="1" dirty="0" err="1"/>
              <a:t>nibh</a:t>
            </a:r>
            <a:r>
              <a:rPr lang="en-US" sz="1200" b="1" dirty="0"/>
              <a:t> </a:t>
            </a:r>
            <a:r>
              <a:rPr lang="en-US" sz="1200" b="1" dirty="0" err="1"/>
              <a:t>euismod</a:t>
            </a:r>
            <a:r>
              <a:rPr lang="en-US" sz="1200" b="1" dirty="0"/>
              <a:t> </a:t>
            </a:r>
            <a:r>
              <a:rPr lang="en-US" sz="1200" b="1" dirty="0" err="1"/>
              <a:t>tincidunt</a:t>
            </a:r>
            <a:r>
              <a:rPr lang="en-US" sz="1200" b="1" dirty="0"/>
              <a:t> </a:t>
            </a:r>
            <a:r>
              <a:rPr lang="en-US" sz="1200" b="1" dirty="0" err="1"/>
              <a:t>ut</a:t>
            </a:r>
            <a:r>
              <a:rPr lang="en-US" sz="1200" b="1" dirty="0"/>
              <a:t> </a:t>
            </a:r>
            <a:r>
              <a:rPr lang="en-US" sz="1200" b="1" dirty="0" err="1"/>
              <a:t>laoreet</a:t>
            </a:r>
            <a:r>
              <a:rPr lang="en-US" sz="1200" b="1" dirty="0"/>
              <a:t> dolore magna </a:t>
            </a:r>
            <a:r>
              <a:rPr lang="en-US" sz="1200" b="1" dirty="0" err="1"/>
              <a:t>aliquam</a:t>
            </a:r>
            <a:r>
              <a:rPr lang="en-US" sz="1200" b="1" dirty="0"/>
              <a:t> </a:t>
            </a:r>
            <a:r>
              <a:rPr lang="en-US" sz="1200" b="1" dirty="0" err="1"/>
              <a:t>erat</a:t>
            </a:r>
            <a:r>
              <a:rPr lang="en-US" sz="1200" b="1" dirty="0"/>
              <a:t> </a:t>
            </a:r>
            <a:r>
              <a:rPr lang="en-US" sz="1200" b="1" dirty="0" err="1"/>
              <a:t>volutpat</a:t>
            </a:r>
            <a:r>
              <a:rPr lang="en-US" sz="1200" b="1" dirty="0"/>
              <a:t>. </a:t>
            </a:r>
          </a:p>
          <a:p>
            <a:endParaRPr lang="en-US" sz="1200" b="1" dirty="0"/>
          </a:p>
          <a:p>
            <a:r>
              <a:rPr lang="en-US" sz="1200" b="1" dirty="0"/>
              <a:t>Lorem ipsum dolor sit </a:t>
            </a:r>
            <a:r>
              <a:rPr lang="en-US" sz="1200" b="1" dirty="0" err="1"/>
              <a:t>amet</a:t>
            </a:r>
            <a:r>
              <a:rPr lang="en-US" sz="1200" b="1" dirty="0"/>
              <a:t>, </a:t>
            </a:r>
            <a:r>
              <a:rPr lang="en-US" sz="1200" b="1" dirty="0" err="1"/>
              <a:t>consectetuer</a:t>
            </a:r>
            <a:r>
              <a:rPr lang="en-US" sz="1200" b="1" dirty="0"/>
              <a:t> </a:t>
            </a:r>
            <a:r>
              <a:rPr lang="en-US" sz="1200" b="1" dirty="0" err="1"/>
              <a:t>adipiscing</a:t>
            </a:r>
            <a:r>
              <a:rPr lang="en-US" sz="1200" b="1" dirty="0"/>
              <a:t> </a:t>
            </a:r>
            <a:r>
              <a:rPr lang="en-US" sz="1200" b="1" dirty="0" err="1"/>
              <a:t>elit</a:t>
            </a:r>
            <a:r>
              <a:rPr lang="en-US" sz="1200" b="1" dirty="0"/>
              <a:t>, </a:t>
            </a:r>
            <a:r>
              <a:rPr lang="en-US" sz="1200" b="1" dirty="0" err="1"/>
              <a:t>sed</a:t>
            </a:r>
            <a:r>
              <a:rPr lang="en-US" sz="1200" b="1" dirty="0"/>
              <a:t> </a:t>
            </a:r>
            <a:r>
              <a:rPr lang="en-US" sz="1200" b="1" dirty="0" err="1"/>
              <a:t>diam</a:t>
            </a:r>
            <a:r>
              <a:rPr lang="en-US" sz="1200" b="1" dirty="0"/>
              <a:t> </a:t>
            </a:r>
            <a:r>
              <a:rPr lang="en-US" sz="1200" b="1" dirty="0" err="1"/>
              <a:t>nonummy</a:t>
            </a:r>
            <a:r>
              <a:rPr lang="en-US" sz="1200" b="1" dirty="0"/>
              <a:t> </a:t>
            </a:r>
            <a:r>
              <a:rPr lang="en-US" sz="1200" b="1" dirty="0" err="1"/>
              <a:t>nibh</a:t>
            </a:r>
            <a:r>
              <a:rPr lang="en-US" sz="1200" b="1" dirty="0"/>
              <a:t> </a:t>
            </a:r>
            <a:r>
              <a:rPr lang="en-US" sz="1200" b="1" dirty="0" err="1"/>
              <a:t>euismod</a:t>
            </a:r>
            <a:r>
              <a:rPr lang="en-US" sz="1200" b="1" dirty="0"/>
              <a:t> </a:t>
            </a:r>
            <a:r>
              <a:rPr lang="en-US" sz="1200" b="1" dirty="0" err="1"/>
              <a:t>tincidunt</a:t>
            </a:r>
            <a:r>
              <a:rPr lang="en-US" sz="1200" b="1" dirty="0"/>
              <a:t> </a:t>
            </a:r>
            <a:r>
              <a:rPr lang="en-US" sz="1200" b="1" dirty="0" err="1"/>
              <a:t>ut</a:t>
            </a:r>
            <a:r>
              <a:rPr lang="en-US" sz="1200" b="1" dirty="0"/>
              <a:t> </a:t>
            </a:r>
            <a:r>
              <a:rPr lang="en-US" sz="1200" b="1" dirty="0" err="1"/>
              <a:t>laoreet</a:t>
            </a:r>
            <a:r>
              <a:rPr lang="en-US" sz="1200" b="1" dirty="0"/>
              <a:t> dolore magna </a:t>
            </a:r>
            <a:r>
              <a:rPr lang="en-US" sz="1200" b="1" dirty="0" err="1"/>
              <a:t>aliquam</a:t>
            </a:r>
            <a:r>
              <a:rPr lang="en-US" sz="1200" b="1" dirty="0"/>
              <a:t> </a:t>
            </a:r>
            <a:r>
              <a:rPr lang="en-US" sz="1200" b="1" dirty="0" err="1"/>
              <a:t>erat</a:t>
            </a:r>
            <a:r>
              <a:rPr lang="en-US" sz="1200" b="1" dirty="0"/>
              <a:t> </a:t>
            </a:r>
            <a:r>
              <a:rPr lang="en-US" sz="1200" b="1" dirty="0" err="1"/>
              <a:t>volutpat</a:t>
            </a:r>
            <a:r>
              <a:rPr lang="en-US" sz="1200" b="1" dirty="0"/>
              <a:t>. </a:t>
            </a:r>
          </a:p>
          <a:p>
            <a:endParaRPr lang="en-US" sz="1200" b="1" dirty="0"/>
          </a:p>
        </p:txBody>
      </p:sp>
    </p:spTree>
    <p:extLst>
      <p:ext uri="{BB962C8B-B14F-4D97-AF65-F5344CB8AC3E}">
        <p14:creationId xmlns:p14="http://schemas.microsoft.com/office/powerpoint/2010/main" val="1537760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slide (collag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a:t>Click to edit Master title style</a:t>
            </a:r>
            <a:endParaRPr lang="en-US" dirty="0"/>
          </a:p>
        </p:txBody>
      </p:sp>
      <p:sp>
        <p:nvSpPr>
          <p:cNvPr id="4" name="Picture Placeholder 4">
            <a:extLst>
              <a:ext uri="{FF2B5EF4-FFF2-40B4-BE49-F238E27FC236}">
                <a16:creationId xmlns:a16="http://schemas.microsoft.com/office/drawing/2014/main" id="{D7E420A9-CC61-744A-929F-ECC58314AE67}"/>
              </a:ext>
            </a:extLst>
          </p:cNvPr>
          <p:cNvSpPr>
            <a:spLocks noGrp="1"/>
          </p:cNvSpPr>
          <p:nvPr>
            <p:ph type="pic" sz="quarter" idx="10"/>
          </p:nvPr>
        </p:nvSpPr>
        <p:spPr>
          <a:xfrm>
            <a:off x="336550" y="1119541"/>
            <a:ext cx="2836863" cy="3142897"/>
          </a:xfrm>
          <a:prstGeom prst="rect">
            <a:avLst/>
          </a:prstGeom>
        </p:spPr>
        <p:txBody>
          <a:bodyPr/>
          <a:lstStyle/>
          <a:p>
            <a:r>
              <a:rPr lang="en-US"/>
              <a:t>Click icon to add picture</a:t>
            </a:r>
          </a:p>
        </p:txBody>
      </p:sp>
      <p:sp>
        <p:nvSpPr>
          <p:cNvPr id="5" name="Picture Placeholder 4">
            <a:extLst>
              <a:ext uri="{FF2B5EF4-FFF2-40B4-BE49-F238E27FC236}">
                <a16:creationId xmlns:a16="http://schemas.microsoft.com/office/drawing/2014/main" id="{87C5ED34-8610-AF44-B5D4-DCA3634E5CFD}"/>
              </a:ext>
            </a:extLst>
          </p:cNvPr>
          <p:cNvSpPr>
            <a:spLocks noGrp="1"/>
          </p:cNvSpPr>
          <p:nvPr>
            <p:ph type="pic" sz="quarter" idx="11"/>
          </p:nvPr>
        </p:nvSpPr>
        <p:spPr>
          <a:xfrm>
            <a:off x="5661585" y="1119541"/>
            <a:ext cx="2836863" cy="3142897"/>
          </a:xfrm>
          <a:prstGeom prst="rect">
            <a:avLst/>
          </a:prstGeom>
        </p:spPr>
        <p:txBody>
          <a:bodyPr/>
          <a:lstStyle/>
          <a:p>
            <a:r>
              <a:rPr lang="en-US"/>
              <a:t>Click icon to add picture</a:t>
            </a:r>
          </a:p>
        </p:txBody>
      </p:sp>
      <p:sp>
        <p:nvSpPr>
          <p:cNvPr id="7" name="Picture Placeholder 4">
            <a:extLst>
              <a:ext uri="{FF2B5EF4-FFF2-40B4-BE49-F238E27FC236}">
                <a16:creationId xmlns:a16="http://schemas.microsoft.com/office/drawing/2014/main" id="{C8997369-9E26-AA4F-86C5-89CE9789BE0A}"/>
              </a:ext>
            </a:extLst>
          </p:cNvPr>
          <p:cNvSpPr>
            <a:spLocks noGrp="1"/>
          </p:cNvSpPr>
          <p:nvPr>
            <p:ph type="pic" sz="quarter" idx="12"/>
          </p:nvPr>
        </p:nvSpPr>
        <p:spPr>
          <a:xfrm>
            <a:off x="3417650" y="1119541"/>
            <a:ext cx="2001515" cy="1678935"/>
          </a:xfrm>
          <a:prstGeom prst="rect">
            <a:avLst/>
          </a:prstGeom>
        </p:spPr>
        <p:txBody>
          <a:bodyPr/>
          <a:lstStyle/>
          <a:p>
            <a:r>
              <a:rPr lang="en-US"/>
              <a:t>Click icon to add picture</a:t>
            </a:r>
          </a:p>
        </p:txBody>
      </p:sp>
      <p:sp>
        <p:nvSpPr>
          <p:cNvPr id="8" name="Picture Placeholder 4">
            <a:extLst>
              <a:ext uri="{FF2B5EF4-FFF2-40B4-BE49-F238E27FC236}">
                <a16:creationId xmlns:a16="http://schemas.microsoft.com/office/drawing/2014/main" id="{CE0D1CBE-2F23-DA4E-AF93-871DC6AE9A89}"/>
              </a:ext>
            </a:extLst>
          </p:cNvPr>
          <p:cNvSpPr>
            <a:spLocks noGrp="1"/>
          </p:cNvSpPr>
          <p:nvPr>
            <p:ph type="pic" sz="quarter" idx="13"/>
          </p:nvPr>
        </p:nvSpPr>
        <p:spPr>
          <a:xfrm>
            <a:off x="3417650" y="3079376"/>
            <a:ext cx="2001515" cy="1183062"/>
          </a:xfrm>
          <a:prstGeom prst="rect">
            <a:avLst/>
          </a:prstGeom>
        </p:spPr>
        <p:txBody>
          <a:bodyPr/>
          <a:lstStyle/>
          <a:p>
            <a:r>
              <a:rPr lang="en-US"/>
              <a:t>Click icon to add picture</a:t>
            </a:r>
          </a:p>
        </p:txBody>
      </p:sp>
    </p:spTree>
    <p:extLst>
      <p:ext uri="{BB962C8B-B14F-4D97-AF65-F5344CB8AC3E}">
        <p14:creationId xmlns:p14="http://schemas.microsoft.com/office/powerpoint/2010/main" val="263696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slide (2up)">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8820B8C-5E97-A44A-A9BF-CA38F1A95725}"/>
              </a:ext>
            </a:extLst>
          </p:cNvPr>
          <p:cNvSpPr>
            <a:spLocks noGrp="1"/>
          </p:cNvSpPr>
          <p:nvPr>
            <p:ph type="title"/>
          </p:nvPr>
        </p:nvSpPr>
        <p:spPr>
          <a:xfrm>
            <a:off x="336789" y="114936"/>
            <a:ext cx="8205304" cy="545741"/>
          </a:xfrm>
        </p:spPr>
        <p:txBody>
          <a:bodyPr>
            <a:normAutofit/>
          </a:bodyPr>
          <a:lstStyle>
            <a:lvl1pPr>
              <a:defRPr sz="2400">
                <a:solidFill>
                  <a:schemeClr val="tx1"/>
                </a:solidFill>
              </a:defRPr>
            </a:lvl1pPr>
          </a:lstStyle>
          <a:p>
            <a:r>
              <a:rPr lang="en-US"/>
              <a:t>Click to edit Master title style</a:t>
            </a:r>
            <a:endParaRPr lang="en-US" dirty="0"/>
          </a:p>
        </p:txBody>
      </p:sp>
      <p:sp>
        <p:nvSpPr>
          <p:cNvPr id="4" name="Picture Placeholder 4">
            <a:extLst>
              <a:ext uri="{FF2B5EF4-FFF2-40B4-BE49-F238E27FC236}">
                <a16:creationId xmlns:a16="http://schemas.microsoft.com/office/drawing/2014/main" id="{0EF31DAE-CCCE-2B46-940F-8A65659D0A6E}"/>
              </a:ext>
            </a:extLst>
          </p:cNvPr>
          <p:cNvSpPr>
            <a:spLocks noGrp="1"/>
          </p:cNvSpPr>
          <p:nvPr>
            <p:ph type="pic" sz="quarter" idx="10"/>
          </p:nvPr>
        </p:nvSpPr>
        <p:spPr>
          <a:xfrm>
            <a:off x="336550" y="1119541"/>
            <a:ext cx="5077279" cy="3142897"/>
          </a:xfrm>
          <a:prstGeom prst="rect">
            <a:avLst/>
          </a:prstGeom>
        </p:spPr>
        <p:txBody>
          <a:bodyPr/>
          <a:lstStyle/>
          <a:p>
            <a:r>
              <a:rPr lang="en-US"/>
              <a:t>Click icon to add picture</a:t>
            </a:r>
          </a:p>
        </p:txBody>
      </p:sp>
      <p:sp>
        <p:nvSpPr>
          <p:cNvPr id="5" name="Picture Placeholder 4">
            <a:extLst>
              <a:ext uri="{FF2B5EF4-FFF2-40B4-BE49-F238E27FC236}">
                <a16:creationId xmlns:a16="http://schemas.microsoft.com/office/drawing/2014/main" id="{492F0690-6524-DB42-8F3D-7A53E8A2CD99}"/>
              </a:ext>
            </a:extLst>
          </p:cNvPr>
          <p:cNvSpPr>
            <a:spLocks noGrp="1"/>
          </p:cNvSpPr>
          <p:nvPr>
            <p:ph type="pic" sz="quarter" idx="11"/>
          </p:nvPr>
        </p:nvSpPr>
        <p:spPr>
          <a:xfrm>
            <a:off x="5661585" y="1119541"/>
            <a:ext cx="2836863" cy="3142897"/>
          </a:xfrm>
          <a:prstGeom prst="rect">
            <a:avLst/>
          </a:prstGeom>
        </p:spPr>
        <p:txBody>
          <a:bodyPr/>
          <a:lstStyle/>
          <a:p>
            <a:r>
              <a:rPr lang="en-US"/>
              <a:t>Click icon to add picture</a:t>
            </a:r>
          </a:p>
        </p:txBody>
      </p:sp>
    </p:spTree>
    <p:extLst>
      <p:ext uri="{BB962C8B-B14F-4D97-AF65-F5344CB8AC3E}">
        <p14:creationId xmlns:p14="http://schemas.microsoft.com/office/powerpoint/2010/main" val="2124837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slide (centered)">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normAutofit/>
          </a:bodyPr>
          <a:lstStyle>
            <a:lvl1pPr>
              <a:defRPr sz="2800">
                <a:solidFill>
                  <a:srgbClr val="414042"/>
                </a:solidFill>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93853F10-9B0B-734F-B4E4-C98A7D09B3B4}"/>
              </a:ext>
            </a:extLst>
          </p:cNvPr>
          <p:cNvSpPr>
            <a:spLocks noGrp="1"/>
          </p:cNvSpPr>
          <p:nvPr>
            <p:ph type="pic" sz="quarter" idx="10"/>
          </p:nvPr>
        </p:nvSpPr>
        <p:spPr>
          <a:xfrm>
            <a:off x="336550" y="1119541"/>
            <a:ext cx="8205543" cy="3336345"/>
          </a:xfrm>
          <a:prstGeom prst="rect">
            <a:avLst/>
          </a:prstGeom>
        </p:spPr>
        <p:txBody>
          <a:bodyPr/>
          <a:lstStyle/>
          <a:p>
            <a:r>
              <a:rPr lang="en-US"/>
              <a:t>Click icon to add picture</a:t>
            </a:r>
          </a:p>
        </p:txBody>
      </p:sp>
    </p:spTree>
    <p:extLst>
      <p:ext uri="{BB962C8B-B14F-4D97-AF65-F5344CB8AC3E}">
        <p14:creationId xmlns:p14="http://schemas.microsoft.com/office/powerpoint/2010/main" val="3833519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age slide (full bleed)">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0174B360-4DA4-6744-ACFC-7DB49D4F8E72}"/>
              </a:ext>
            </a:extLst>
          </p:cNvPr>
          <p:cNvSpPr>
            <a:spLocks noGrp="1"/>
          </p:cNvSpPr>
          <p:nvPr>
            <p:ph type="pic" sz="quarter" idx="10"/>
          </p:nvPr>
        </p:nvSpPr>
        <p:spPr>
          <a:xfrm>
            <a:off x="0" y="0"/>
            <a:ext cx="9144000" cy="5143499"/>
          </a:xfrm>
          <a:prstGeom prst="rect">
            <a:avLst/>
          </a:prstGeom>
        </p:spPr>
        <p:txBody>
          <a:bodyPr/>
          <a:lstStyle/>
          <a:p>
            <a:r>
              <a:rPr lang="en-US"/>
              <a:t>Click icon to add picture</a:t>
            </a:r>
          </a:p>
        </p:txBody>
      </p:sp>
      <p:sp>
        <p:nvSpPr>
          <p:cNvPr id="11" name="Title 1"/>
          <p:cNvSpPr>
            <a:spLocks noGrp="1"/>
          </p:cNvSpPr>
          <p:nvPr>
            <p:ph type="title"/>
          </p:nvPr>
        </p:nvSpPr>
        <p:spPr>
          <a:xfrm>
            <a:off x="336789" y="114936"/>
            <a:ext cx="8205304" cy="545741"/>
          </a:xfrm>
        </p:spPr>
        <p:txBody>
          <a:bodyPr>
            <a:normAutofit/>
          </a:bodyPr>
          <a:lstStyle>
            <a:lvl1pPr>
              <a:defRPr sz="2800">
                <a:solidFill>
                  <a:srgbClr val="414042"/>
                </a:solidFill>
              </a:defRPr>
            </a:lvl1pPr>
          </a:lstStyle>
          <a:p>
            <a:r>
              <a:rPr lang="en-US"/>
              <a:t>Click to edit Master title style</a:t>
            </a:r>
            <a:endParaRPr lang="en-US" dirty="0"/>
          </a:p>
        </p:txBody>
      </p:sp>
    </p:spTree>
    <p:extLst>
      <p:ext uri="{BB962C8B-B14F-4D97-AF65-F5344CB8AC3E}">
        <p14:creationId xmlns:p14="http://schemas.microsoft.com/office/powerpoint/2010/main" val="2901287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hite logo customer wall">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p>
            <a:r>
              <a:rPr lang="en-US"/>
              <a:t>Click to edit Master title style</a:t>
            </a:r>
            <a:endParaRPr lang="en-US" dirty="0"/>
          </a:p>
        </p:txBody>
      </p:sp>
      <p:sp>
        <p:nvSpPr>
          <p:cNvPr id="6" name="Picture Placeholder 2">
            <a:extLst>
              <a:ext uri="{FF2B5EF4-FFF2-40B4-BE49-F238E27FC236}">
                <a16:creationId xmlns:a16="http://schemas.microsoft.com/office/drawing/2014/main" id="{961C43B1-F027-8D4C-A357-C0443C9527D1}"/>
              </a:ext>
            </a:extLst>
          </p:cNvPr>
          <p:cNvSpPr>
            <a:spLocks noGrp="1"/>
          </p:cNvSpPr>
          <p:nvPr>
            <p:ph type="pic" sz="quarter" idx="16"/>
          </p:nvPr>
        </p:nvSpPr>
        <p:spPr>
          <a:xfrm>
            <a:off x="591671"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7" name="Picture Placeholder 2">
            <a:extLst>
              <a:ext uri="{FF2B5EF4-FFF2-40B4-BE49-F238E27FC236}">
                <a16:creationId xmlns:a16="http://schemas.microsoft.com/office/drawing/2014/main" id="{1CAF2086-B0F7-3A42-9B32-5E8E98210D7C}"/>
              </a:ext>
            </a:extLst>
          </p:cNvPr>
          <p:cNvSpPr>
            <a:spLocks noGrp="1"/>
          </p:cNvSpPr>
          <p:nvPr>
            <p:ph type="pic" sz="quarter" idx="17"/>
          </p:nvPr>
        </p:nvSpPr>
        <p:spPr>
          <a:xfrm>
            <a:off x="2705186"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8" name="Picture Placeholder 2">
            <a:extLst>
              <a:ext uri="{FF2B5EF4-FFF2-40B4-BE49-F238E27FC236}">
                <a16:creationId xmlns:a16="http://schemas.microsoft.com/office/drawing/2014/main" id="{FCEC5B2A-BC35-2443-A09C-60F189DA99A9}"/>
              </a:ext>
            </a:extLst>
          </p:cNvPr>
          <p:cNvSpPr>
            <a:spLocks noGrp="1"/>
          </p:cNvSpPr>
          <p:nvPr>
            <p:ph type="pic" sz="quarter" idx="18"/>
          </p:nvPr>
        </p:nvSpPr>
        <p:spPr>
          <a:xfrm>
            <a:off x="4818701"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9" name="Picture Placeholder 2">
            <a:extLst>
              <a:ext uri="{FF2B5EF4-FFF2-40B4-BE49-F238E27FC236}">
                <a16:creationId xmlns:a16="http://schemas.microsoft.com/office/drawing/2014/main" id="{1140B1AE-19F8-B643-9F51-AF879A784B44}"/>
              </a:ext>
            </a:extLst>
          </p:cNvPr>
          <p:cNvSpPr>
            <a:spLocks noGrp="1"/>
          </p:cNvSpPr>
          <p:nvPr>
            <p:ph type="pic" sz="quarter" idx="19"/>
          </p:nvPr>
        </p:nvSpPr>
        <p:spPr>
          <a:xfrm>
            <a:off x="6932217" y="1564012"/>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0" name="Picture Placeholder 2">
            <a:extLst>
              <a:ext uri="{FF2B5EF4-FFF2-40B4-BE49-F238E27FC236}">
                <a16:creationId xmlns:a16="http://schemas.microsoft.com/office/drawing/2014/main" id="{11A4F132-9F85-FB40-8DAB-CAFBC0A8682A}"/>
              </a:ext>
            </a:extLst>
          </p:cNvPr>
          <p:cNvSpPr>
            <a:spLocks noGrp="1"/>
          </p:cNvSpPr>
          <p:nvPr>
            <p:ph type="pic" sz="quarter" idx="20"/>
          </p:nvPr>
        </p:nvSpPr>
        <p:spPr>
          <a:xfrm>
            <a:off x="591671"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1" name="Picture Placeholder 2">
            <a:extLst>
              <a:ext uri="{FF2B5EF4-FFF2-40B4-BE49-F238E27FC236}">
                <a16:creationId xmlns:a16="http://schemas.microsoft.com/office/drawing/2014/main" id="{1C0CB52A-AAFF-3443-A1B6-90061B63DFE2}"/>
              </a:ext>
            </a:extLst>
          </p:cNvPr>
          <p:cNvSpPr>
            <a:spLocks noGrp="1"/>
          </p:cNvSpPr>
          <p:nvPr>
            <p:ph type="pic" sz="quarter" idx="21"/>
          </p:nvPr>
        </p:nvSpPr>
        <p:spPr>
          <a:xfrm>
            <a:off x="2705186"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2" name="Picture Placeholder 2">
            <a:extLst>
              <a:ext uri="{FF2B5EF4-FFF2-40B4-BE49-F238E27FC236}">
                <a16:creationId xmlns:a16="http://schemas.microsoft.com/office/drawing/2014/main" id="{DF7C7411-4353-2C46-88BB-81BA2B34FAEA}"/>
              </a:ext>
            </a:extLst>
          </p:cNvPr>
          <p:cNvSpPr>
            <a:spLocks noGrp="1"/>
          </p:cNvSpPr>
          <p:nvPr>
            <p:ph type="pic" sz="quarter" idx="22"/>
          </p:nvPr>
        </p:nvSpPr>
        <p:spPr>
          <a:xfrm>
            <a:off x="4818701"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
        <p:nvSpPr>
          <p:cNvPr id="13" name="Picture Placeholder 2">
            <a:extLst>
              <a:ext uri="{FF2B5EF4-FFF2-40B4-BE49-F238E27FC236}">
                <a16:creationId xmlns:a16="http://schemas.microsoft.com/office/drawing/2014/main" id="{BB39C439-B178-3B44-9A9B-CA908F41669F}"/>
              </a:ext>
            </a:extLst>
          </p:cNvPr>
          <p:cNvSpPr>
            <a:spLocks noGrp="1"/>
          </p:cNvSpPr>
          <p:nvPr>
            <p:ph type="pic" sz="quarter" idx="23"/>
          </p:nvPr>
        </p:nvSpPr>
        <p:spPr>
          <a:xfrm>
            <a:off x="6932217" y="2935611"/>
            <a:ext cx="1268118" cy="948848"/>
          </a:xfrm>
          <a:prstGeom prst="rect">
            <a:avLst/>
          </a:prstGeom>
        </p:spPr>
        <p:txBody>
          <a:bodyPr>
            <a:normAutofit/>
          </a:bodyPr>
          <a:lstStyle>
            <a:lvl1pPr>
              <a:defRPr sz="1000">
                <a:solidFill>
                  <a:schemeClr val="tx1"/>
                </a:solidFill>
              </a:defRPr>
            </a:lvl1pPr>
          </a:lstStyle>
          <a:p>
            <a:r>
              <a:rPr lang="en-US"/>
              <a:t>Click icon to add picture</a:t>
            </a:r>
            <a:endParaRPr lang="en-US" dirty="0"/>
          </a:p>
        </p:txBody>
      </p:sp>
    </p:spTree>
    <p:extLst>
      <p:ext uri="{BB962C8B-B14F-4D97-AF65-F5344CB8AC3E}">
        <p14:creationId xmlns:p14="http://schemas.microsoft.com/office/powerpoint/2010/main" val="8263965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endParaRPr lang="en-US" dirty="0"/>
          </a:p>
        </p:txBody>
      </p:sp>
      <p:sp>
        <p:nvSpPr>
          <p:cNvPr id="19" name="Table Placeholder 3">
            <a:extLst>
              <a:ext uri="{FF2B5EF4-FFF2-40B4-BE49-F238E27FC236}">
                <a16:creationId xmlns:a16="http://schemas.microsoft.com/office/drawing/2014/main" id="{2B2A2CF2-1B4F-AF47-A850-CCC66A8E1A3E}"/>
              </a:ext>
            </a:extLst>
          </p:cNvPr>
          <p:cNvSpPr>
            <a:spLocks noGrp="1"/>
          </p:cNvSpPr>
          <p:nvPr>
            <p:ph type="tbl" sz="quarter" idx="10"/>
          </p:nvPr>
        </p:nvSpPr>
        <p:spPr>
          <a:xfrm>
            <a:off x="336788" y="1154113"/>
            <a:ext cx="8205549" cy="3127375"/>
          </a:xfrm>
          <a:prstGeom prst="rect">
            <a:avLst/>
          </a:prstGeom>
        </p:spPr>
        <p:txBody>
          <a:bodyPr/>
          <a:lstStyle/>
          <a:p>
            <a:r>
              <a:rPr lang="en-US"/>
              <a:t>Click icon to add table</a:t>
            </a:r>
          </a:p>
        </p:txBody>
      </p:sp>
    </p:spTree>
    <p:extLst>
      <p:ext uri="{BB962C8B-B14F-4D97-AF65-F5344CB8AC3E}">
        <p14:creationId xmlns:p14="http://schemas.microsoft.com/office/powerpoint/2010/main" val="23025056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ar chart slid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p>
        </p:txBody>
      </p:sp>
      <p:sp>
        <p:nvSpPr>
          <p:cNvPr id="16" name="Chart Placeholder 5">
            <a:extLst>
              <a:ext uri="{FF2B5EF4-FFF2-40B4-BE49-F238E27FC236}">
                <a16:creationId xmlns:a16="http://schemas.microsoft.com/office/drawing/2014/main" id="{591D1356-479B-2E4F-BA4E-AADD8155B389}"/>
              </a:ext>
            </a:extLst>
          </p:cNvPr>
          <p:cNvSpPr>
            <a:spLocks noGrp="1"/>
          </p:cNvSpPr>
          <p:nvPr>
            <p:ph type="chart" sz="quarter" idx="10"/>
          </p:nvPr>
        </p:nvSpPr>
        <p:spPr>
          <a:xfrm>
            <a:off x="336550" y="1058863"/>
            <a:ext cx="8205788" cy="3403600"/>
          </a:xfrm>
          <a:prstGeom prst="rect">
            <a:avLst/>
          </a:prstGeom>
        </p:spPr>
        <p:txBody>
          <a:bodyPr/>
          <a:lstStyle/>
          <a:p>
            <a:r>
              <a:rPr lang="en-US"/>
              <a:t>Click icon to add chart</a:t>
            </a:r>
          </a:p>
        </p:txBody>
      </p:sp>
    </p:spTree>
    <p:extLst>
      <p:ext uri="{BB962C8B-B14F-4D97-AF65-F5344CB8AC3E}">
        <p14:creationId xmlns:p14="http://schemas.microsoft.com/office/powerpoint/2010/main" val="327309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e chart slide">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endParaRPr lang="en-US" dirty="0"/>
          </a:p>
        </p:txBody>
      </p:sp>
      <p:sp>
        <p:nvSpPr>
          <p:cNvPr id="3" name="Chart Placeholder 5">
            <a:extLst>
              <a:ext uri="{FF2B5EF4-FFF2-40B4-BE49-F238E27FC236}">
                <a16:creationId xmlns:a16="http://schemas.microsoft.com/office/drawing/2014/main" id="{17EE4A2A-D6A7-7149-9A3A-3B08D098FD96}"/>
              </a:ext>
            </a:extLst>
          </p:cNvPr>
          <p:cNvSpPr>
            <a:spLocks noGrp="1"/>
          </p:cNvSpPr>
          <p:nvPr>
            <p:ph type="chart" sz="quarter" idx="10"/>
          </p:nvPr>
        </p:nvSpPr>
        <p:spPr>
          <a:xfrm>
            <a:off x="336550" y="1058863"/>
            <a:ext cx="8205788" cy="3403600"/>
          </a:xfrm>
          <a:prstGeom prst="rect">
            <a:avLst/>
          </a:prstGeom>
        </p:spPr>
        <p:txBody>
          <a:bodyPr/>
          <a:lstStyle/>
          <a:p>
            <a:r>
              <a:rPr lang="en-US"/>
              <a:t>Click icon to add chart</a:t>
            </a:r>
          </a:p>
        </p:txBody>
      </p:sp>
    </p:spTree>
    <p:extLst>
      <p:ext uri="{BB962C8B-B14F-4D97-AF65-F5344CB8AC3E}">
        <p14:creationId xmlns:p14="http://schemas.microsoft.com/office/powerpoint/2010/main" val="467069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a:t>Click to edit Master title style</a:t>
            </a:r>
            <a:endParaRPr lang="en-US" dirty="0"/>
          </a:p>
        </p:txBody>
      </p:sp>
      <p:sp>
        <p:nvSpPr>
          <p:cNvPr id="3" name="Content Placeholder 2"/>
          <p:cNvSpPr>
            <a:spLocks noGrp="1"/>
          </p:cNvSpPr>
          <p:nvPr>
            <p:ph idx="1"/>
          </p:nvPr>
        </p:nvSpPr>
        <p:spPr>
          <a:xfrm>
            <a:off x="340592" y="1009332"/>
            <a:ext cx="8205304" cy="3553926"/>
          </a:xfrm>
          <a:prstGeom prst="rect">
            <a:avLst/>
          </a:prstGeom>
        </p:spPr>
        <p:txBody>
          <a:bodyPr/>
          <a:lstStyle>
            <a:lvl1pPr marL="0" indent="0">
              <a:buNone/>
              <a:defRPr>
                <a:solidFill>
                  <a:srgbClr val="414042"/>
                </a:solidFill>
              </a:defRPr>
            </a:lvl1pPr>
            <a:lvl2pPr marL="742950" indent="-285750">
              <a:buFont typeface="Arial"/>
              <a:buChar char="•"/>
              <a:defRPr>
                <a:solidFill>
                  <a:srgbClr val="414042"/>
                </a:solidFill>
              </a:defRPr>
            </a:lvl2pPr>
            <a:lvl3pPr marL="1143000" indent="-228600">
              <a:buFont typeface="Arial"/>
              <a:buChar cha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84590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ine char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9EC97-1214-BB41-B092-F049349518AE}"/>
              </a:ext>
            </a:extLst>
          </p:cNvPr>
          <p:cNvSpPr>
            <a:spLocks noGrp="1"/>
          </p:cNvSpPr>
          <p:nvPr>
            <p:ph type="title"/>
          </p:nvPr>
        </p:nvSpPr>
        <p:spPr>
          <a:xfrm>
            <a:off x="336789" y="114936"/>
            <a:ext cx="8205304" cy="545192"/>
          </a:xfrm>
        </p:spPr>
        <p:txBody>
          <a:bodyPr/>
          <a:lstStyle/>
          <a:p>
            <a:r>
              <a:rPr lang="en-US"/>
              <a:t>Click to edit Master title style</a:t>
            </a:r>
            <a:endParaRPr lang="en-US" dirty="0"/>
          </a:p>
        </p:txBody>
      </p:sp>
      <p:sp>
        <p:nvSpPr>
          <p:cNvPr id="3" name="Chart Placeholder 5">
            <a:extLst>
              <a:ext uri="{FF2B5EF4-FFF2-40B4-BE49-F238E27FC236}">
                <a16:creationId xmlns:a16="http://schemas.microsoft.com/office/drawing/2014/main" id="{E30F2D6E-10E2-6847-814E-E8B531A99EF9}"/>
              </a:ext>
            </a:extLst>
          </p:cNvPr>
          <p:cNvSpPr>
            <a:spLocks noGrp="1"/>
          </p:cNvSpPr>
          <p:nvPr>
            <p:ph type="chart" sz="quarter" idx="10"/>
          </p:nvPr>
        </p:nvSpPr>
        <p:spPr>
          <a:xfrm>
            <a:off x="336550" y="1058863"/>
            <a:ext cx="8205788" cy="3403600"/>
          </a:xfrm>
          <a:prstGeom prst="rect">
            <a:avLst/>
          </a:prstGeom>
        </p:spPr>
        <p:txBody>
          <a:bodyPr/>
          <a:lstStyle/>
          <a:p>
            <a:r>
              <a:rPr lang="en-US"/>
              <a:t>Click icon to add chart</a:t>
            </a:r>
          </a:p>
        </p:txBody>
      </p:sp>
    </p:spTree>
    <p:extLst>
      <p:ext uri="{BB962C8B-B14F-4D97-AF65-F5344CB8AC3E}">
        <p14:creationId xmlns:p14="http://schemas.microsoft.com/office/powerpoint/2010/main" val="3110472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amp;A slide">
    <p:spTree>
      <p:nvGrpSpPr>
        <p:cNvPr id="1" name=""/>
        <p:cNvGrpSpPr/>
        <p:nvPr/>
      </p:nvGrpSpPr>
      <p:grpSpPr>
        <a:xfrm>
          <a:off x="0" y="0"/>
          <a:ext cx="0" cy="0"/>
          <a:chOff x="0" y="0"/>
          <a:chExt cx="0" cy="0"/>
        </a:xfrm>
      </p:grpSpPr>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pic>
        <p:nvPicPr>
          <p:cNvPr id="9" name="Picture 8">
            <a:extLst>
              <a:ext uri="{FF2B5EF4-FFF2-40B4-BE49-F238E27FC236}">
                <a16:creationId xmlns:a16="http://schemas.microsoft.com/office/drawing/2014/main" id="{0C0CD439-66AA-B54A-8E95-37CD120E6E1D}"/>
              </a:ext>
            </a:extLst>
          </p:cNvPr>
          <p:cNvPicPr>
            <a:picLocks noChangeAspect="1"/>
          </p:cNvPicPr>
          <p:nvPr userDrawn="1"/>
        </p:nvPicPr>
        <p:blipFill>
          <a:blip r:embed="rId2"/>
          <a:stretch>
            <a:fillRect/>
          </a:stretch>
        </p:blipFill>
        <p:spPr>
          <a:xfrm>
            <a:off x="0" y="9170"/>
            <a:ext cx="9144000" cy="5140657"/>
          </a:xfrm>
          <a:prstGeom prst="rect">
            <a:avLst/>
          </a:prstGeom>
        </p:spPr>
      </p:pic>
      <p:sp>
        <p:nvSpPr>
          <p:cNvPr id="13" name="TextBox 12">
            <a:extLst>
              <a:ext uri="{FF2B5EF4-FFF2-40B4-BE49-F238E27FC236}">
                <a16:creationId xmlns:a16="http://schemas.microsoft.com/office/drawing/2014/main" id="{BE417CEB-D5D2-0349-8B6C-412136DD4781}"/>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
        <p:nvSpPr>
          <p:cNvPr id="17" name="Title 1">
            <a:extLst>
              <a:ext uri="{FF2B5EF4-FFF2-40B4-BE49-F238E27FC236}">
                <a16:creationId xmlns:a16="http://schemas.microsoft.com/office/drawing/2014/main" id="{0C39D3BE-5184-D545-A327-AE99FFA3AEB6}"/>
              </a:ext>
            </a:extLst>
          </p:cNvPr>
          <p:cNvSpPr>
            <a:spLocks noGrp="1"/>
          </p:cNvSpPr>
          <p:nvPr>
            <p:ph type="title"/>
          </p:nvPr>
        </p:nvSpPr>
        <p:spPr>
          <a:xfrm>
            <a:off x="411647" y="1618393"/>
            <a:ext cx="6662921" cy="704387"/>
          </a:xfrm>
        </p:spPr>
        <p:txBody>
          <a:bodyPr anchor="ctr" anchorCtr="0">
            <a:noAutofit/>
          </a:bodyPr>
          <a:lstStyle>
            <a:lvl1pPr algn="l">
              <a:defRPr sz="4000"/>
            </a:lvl1pPr>
          </a:lstStyle>
          <a:p>
            <a:r>
              <a:rPr lang="en-US"/>
              <a:t>Click to edit Master title style</a:t>
            </a:r>
            <a:endParaRPr lang="en-US" dirty="0"/>
          </a:p>
        </p:txBody>
      </p:sp>
      <p:sp>
        <p:nvSpPr>
          <p:cNvPr id="18" name="Text Placeholder 2">
            <a:extLst>
              <a:ext uri="{FF2B5EF4-FFF2-40B4-BE49-F238E27FC236}">
                <a16:creationId xmlns:a16="http://schemas.microsoft.com/office/drawing/2014/main" id="{6F38406E-8093-114A-80F6-C8D7BE2CCE61}"/>
              </a:ext>
            </a:extLst>
          </p:cNvPr>
          <p:cNvSpPr>
            <a:spLocks noGrp="1"/>
          </p:cNvSpPr>
          <p:nvPr>
            <p:ph type="body" sz="quarter" idx="10"/>
          </p:nvPr>
        </p:nvSpPr>
        <p:spPr>
          <a:xfrm>
            <a:off x="418522" y="2322780"/>
            <a:ext cx="3987800" cy="495300"/>
          </a:xfrm>
          <a:prstGeom prst="rect">
            <a:avLst/>
          </a:prstGeom>
        </p:spPr>
        <p:txBody>
          <a:bodyPr/>
          <a:lstStyle/>
          <a:p>
            <a:pPr lvl="0"/>
            <a:r>
              <a:rPr lang="en-US"/>
              <a:t>Click to edit Master text styles</a:t>
            </a:r>
          </a:p>
        </p:txBody>
      </p:sp>
      <p:sp>
        <p:nvSpPr>
          <p:cNvPr id="19" name="Text Placeholder 11">
            <a:extLst>
              <a:ext uri="{FF2B5EF4-FFF2-40B4-BE49-F238E27FC236}">
                <a16:creationId xmlns:a16="http://schemas.microsoft.com/office/drawing/2014/main" id="{F86BE37E-764E-C74F-8FC4-1742D6FC0A3C}"/>
              </a:ext>
            </a:extLst>
          </p:cNvPr>
          <p:cNvSpPr>
            <a:spLocks noGrp="1"/>
          </p:cNvSpPr>
          <p:nvPr>
            <p:ph type="body" sz="quarter" idx="11" hasCustomPrompt="1"/>
          </p:nvPr>
        </p:nvSpPr>
        <p:spPr>
          <a:xfrm>
            <a:off x="411647" y="3718972"/>
            <a:ext cx="3683000" cy="622873"/>
          </a:xfrm>
          <a:prstGeom prst="rect">
            <a:avLst/>
          </a:prstGeom>
        </p:spPr>
        <p:txBody>
          <a:bodyPr>
            <a:normAutofit/>
          </a:bodyPr>
          <a:lstStyle>
            <a:lvl1pPr marL="0" indent="0" algn="l">
              <a:buNone/>
              <a:defRPr sz="1600" baseline="0"/>
            </a:lvl1pPr>
          </a:lstStyle>
          <a:p>
            <a:pPr lvl="0"/>
            <a:r>
              <a:rPr lang="en-US" dirty="0"/>
              <a:t>Click to edit Presenter, Team</a:t>
            </a:r>
          </a:p>
          <a:p>
            <a:pPr lvl="0"/>
            <a:r>
              <a:rPr lang="en-US" dirty="0"/>
              <a:t>Date, location</a:t>
            </a:r>
          </a:p>
        </p:txBody>
      </p:sp>
      <p:pic>
        <p:nvPicPr>
          <p:cNvPr id="20" name="Picture 19">
            <a:extLst>
              <a:ext uri="{FF2B5EF4-FFF2-40B4-BE49-F238E27FC236}">
                <a16:creationId xmlns:a16="http://schemas.microsoft.com/office/drawing/2014/main" id="{5D66EFE7-EC84-CD47-9909-3F9E29016A4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2791" y="4706911"/>
            <a:ext cx="440655" cy="264393"/>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763354F-D815-CB42-ABA6-4877489489A4}"/>
              </a:ext>
            </a:extLst>
          </p:cNvPr>
          <p:cNvPicPr>
            <a:picLocks noChangeAspect="1"/>
          </p:cNvPicPr>
          <p:nvPr userDrawn="1"/>
        </p:nvPicPr>
        <p:blipFill>
          <a:blip r:embed="rId2"/>
          <a:stretch>
            <a:fillRect/>
          </a:stretch>
        </p:blipFill>
        <p:spPr>
          <a:xfrm>
            <a:off x="0" y="9170"/>
            <a:ext cx="9144000" cy="5140657"/>
          </a:xfrm>
          <a:prstGeom prst="rect">
            <a:avLst/>
          </a:prstGeom>
        </p:spPr>
      </p:pic>
      <p:sp>
        <p:nvSpPr>
          <p:cNvPr id="4" name="Title 1">
            <a:extLst>
              <a:ext uri="{FF2B5EF4-FFF2-40B4-BE49-F238E27FC236}">
                <a16:creationId xmlns:a16="http://schemas.microsoft.com/office/drawing/2014/main" id="{5961D4C6-43F6-D04A-9AB5-31F7980DE892}"/>
              </a:ext>
            </a:extLst>
          </p:cNvPr>
          <p:cNvSpPr>
            <a:spLocks noGrp="1"/>
          </p:cNvSpPr>
          <p:nvPr>
            <p:ph type="title" hasCustomPrompt="1"/>
          </p:nvPr>
        </p:nvSpPr>
        <p:spPr>
          <a:xfrm>
            <a:off x="490702" y="1550831"/>
            <a:ext cx="7772400" cy="1021556"/>
          </a:xfrm>
        </p:spPr>
        <p:txBody>
          <a:bodyPr anchor="ctr">
            <a:noAutofit/>
          </a:bodyPr>
          <a:lstStyle>
            <a:lvl1pPr algn="l">
              <a:defRPr sz="4000" b="1" cap="none"/>
            </a:lvl1pPr>
          </a:lstStyle>
          <a:p>
            <a:r>
              <a:rPr lang="en-US" dirty="0"/>
              <a:t>Thank you!</a:t>
            </a:r>
          </a:p>
        </p:txBody>
      </p:sp>
      <p:sp>
        <p:nvSpPr>
          <p:cNvPr id="5" name="Text Placeholder 11">
            <a:extLst>
              <a:ext uri="{FF2B5EF4-FFF2-40B4-BE49-F238E27FC236}">
                <a16:creationId xmlns:a16="http://schemas.microsoft.com/office/drawing/2014/main" id="{509E35A8-0BD0-3943-81AF-27AD5871D52B}"/>
              </a:ext>
            </a:extLst>
          </p:cNvPr>
          <p:cNvSpPr>
            <a:spLocks noGrp="1"/>
          </p:cNvSpPr>
          <p:nvPr>
            <p:ph type="body" sz="quarter" idx="10"/>
          </p:nvPr>
        </p:nvSpPr>
        <p:spPr>
          <a:xfrm>
            <a:off x="487899" y="2572387"/>
            <a:ext cx="3683000" cy="433387"/>
          </a:xfrm>
          <a:prstGeom prst="rect">
            <a:avLst/>
          </a:prstGeom>
        </p:spPr>
        <p:txBody>
          <a:bodyPr>
            <a:normAutofit/>
          </a:bodyPr>
          <a:lstStyle>
            <a:lvl1pPr marL="0" indent="0" algn="l">
              <a:buNone/>
              <a:defRPr sz="1600" baseline="0"/>
            </a:lvl1pPr>
          </a:lstStyle>
          <a:p>
            <a:pPr lvl="0"/>
            <a:r>
              <a:rPr lang="en-US"/>
              <a:t>Click to edit Master text styles</a:t>
            </a:r>
          </a:p>
        </p:txBody>
      </p:sp>
      <p:pic>
        <p:nvPicPr>
          <p:cNvPr id="7" name="Picture 6">
            <a:extLst>
              <a:ext uri="{FF2B5EF4-FFF2-40B4-BE49-F238E27FC236}">
                <a16:creationId xmlns:a16="http://schemas.microsoft.com/office/drawing/2014/main" id="{AB030730-23FD-084C-B180-980A8DAAB74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2791" y="4706911"/>
            <a:ext cx="440655" cy="264393"/>
          </a:xfrm>
          <a:prstGeom prst="rect">
            <a:avLst/>
          </a:prstGeom>
        </p:spPr>
      </p:pic>
    </p:spTree>
    <p:extLst>
      <p:ext uri="{BB962C8B-B14F-4D97-AF65-F5344CB8AC3E}">
        <p14:creationId xmlns:p14="http://schemas.microsoft.com/office/powerpoint/2010/main" val="21248375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36790" y="114937"/>
            <a:ext cx="8205304" cy="545192"/>
          </a:xfrm>
        </p:spPr>
        <p:txBody>
          <a:bodyPr/>
          <a:lstStyle/>
          <a:p>
            <a:r>
              <a:rPr lang="en-US"/>
              <a:t>Click to edit Master title style</a:t>
            </a:r>
            <a:endParaRPr lang="en-US" dirty="0"/>
          </a:p>
        </p:txBody>
      </p:sp>
    </p:spTree>
    <p:extLst>
      <p:ext uri="{BB962C8B-B14F-4D97-AF65-F5344CB8AC3E}">
        <p14:creationId xmlns:p14="http://schemas.microsoft.com/office/powerpoint/2010/main" val="2108565785"/>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dirty="0"/>
              <a:t>Click to edit Master title style</a:t>
            </a:r>
          </a:p>
        </p:txBody>
      </p:sp>
      <p:sp>
        <p:nvSpPr>
          <p:cNvPr id="3" name="Content Placeholder 2"/>
          <p:cNvSpPr>
            <a:spLocks noGrp="1"/>
          </p:cNvSpPr>
          <p:nvPr>
            <p:ph idx="1"/>
          </p:nvPr>
        </p:nvSpPr>
        <p:spPr/>
        <p:txBody>
          <a:bodyPr/>
          <a:lstStyle>
            <a:lvl1pPr marL="0" indent="0">
              <a:buNone/>
              <a:defRPr>
                <a:solidFill>
                  <a:srgbClr val="414042"/>
                </a:solidFill>
              </a:defRPr>
            </a:lvl1pPr>
            <a:lvl2pPr marL="742950" indent="-285750">
              <a:buFont typeface="Arial"/>
              <a:buChar char="•"/>
              <a:defRPr>
                <a:solidFill>
                  <a:srgbClr val="414042"/>
                </a:solidFill>
              </a:defRPr>
            </a:lvl2pPr>
            <a:lvl3pPr marL="1143000" indent="-228600">
              <a:buFont typeface="Arial"/>
              <a:buChar char="•"/>
              <a:defRPr>
                <a:solidFill>
                  <a:srgbClr val="414042"/>
                </a:solidFill>
              </a:defRPr>
            </a:lvl3pPr>
            <a:lvl4pPr>
              <a:defRPr>
                <a:solidFill>
                  <a:srgbClr val="414042"/>
                </a:solidFill>
              </a:defRPr>
            </a:lvl4pPr>
            <a:lvl5pPr>
              <a:defRPr>
                <a:solidFill>
                  <a:srgbClr val="41404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084330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_Only">
    <p:bg bwMode="ltGray">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2407" y="217133"/>
            <a:ext cx="8739267" cy="674749"/>
          </a:xfrm>
        </p:spPr>
        <p:txBody>
          <a:bodyPr lIns="182880" tIns="146304" rIns="182880" bIns="146304"/>
          <a:lstStyle>
            <a:lvl1pPr>
              <a:defRPr/>
            </a:lvl1pPr>
          </a:lstStyle>
          <a:p>
            <a:r>
              <a:rPr lang="en-US" dirty="0"/>
              <a:t>Click to edit master title style</a:t>
            </a:r>
          </a:p>
        </p:txBody>
      </p:sp>
    </p:spTree>
    <p:extLst>
      <p:ext uri="{BB962C8B-B14F-4D97-AF65-F5344CB8AC3E}">
        <p14:creationId xmlns:p14="http://schemas.microsoft.com/office/powerpoint/2010/main" val="1578577766"/>
      </p:ext>
    </p:extLst>
  </p:cSld>
  <p:clrMapOvr>
    <a:masterClrMapping/>
  </p:clrMapOvr>
  <p:transition>
    <p:fade/>
  </p:transition>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Section Header 1">
    <p:spTree>
      <p:nvGrpSpPr>
        <p:cNvPr id="1" name=""/>
        <p:cNvGrpSpPr/>
        <p:nvPr/>
      </p:nvGrpSpPr>
      <p:grpSpPr>
        <a:xfrm>
          <a:off x="0" y="0"/>
          <a:ext cx="0" cy="0"/>
          <a:chOff x="0" y="0"/>
          <a:chExt cx="0" cy="0"/>
        </a:xfrm>
      </p:grpSpPr>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rgbClr val="414042"/>
                </a:solidFill>
              </a:defRPr>
            </a:lvl1pPr>
          </a:lstStyle>
          <a:p>
            <a:r>
              <a:rPr lang="en-US" dirty="0"/>
              <a:t>Click to edit Master title style</a:t>
            </a:r>
          </a:p>
        </p:txBody>
      </p:sp>
    </p:spTree>
    <p:extLst>
      <p:ext uri="{BB962C8B-B14F-4D97-AF65-F5344CB8AC3E}">
        <p14:creationId xmlns:p14="http://schemas.microsoft.com/office/powerpoint/2010/main" val="2735603176"/>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tandard Content Page Layout (no subtitl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36789" y="174205"/>
            <a:ext cx="8205304" cy="545741"/>
          </a:xfrm>
        </p:spPr>
        <p:txBody>
          <a:bodyPr lIns="0"/>
          <a:lstStyle>
            <a:lvl1pPr>
              <a:defRPr baseline="0">
                <a:solidFill>
                  <a:schemeClr val="bg2">
                    <a:lumMod val="10000"/>
                  </a:schemeClr>
                </a:solidFill>
                <a:latin typeface="Amazon Ember Light"/>
                <a:cs typeface="Amazon Ember Light"/>
              </a:defRPr>
            </a:lvl1pPr>
          </a:lstStyle>
          <a:p>
            <a:pPr lvl="0"/>
            <a:r>
              <a:rPr lang="en-US" dirty="0"/>
              <a:t>Standard Content Page (optional, includes subtitle)</a:t>
            </a:r>
          </a:p>
        </p:txBody>
      </p:sp>
      <p:sp>
        <p:nvSpPr>
          <p:cNvPr id="6" name="Content Placeholder 3"/>
          <p:cNvSpPr>
            <a:spLocks noGrp="1"/>
          </p:cNvSpPr>
          <p:nvPr>
            <p:ph sz="half" idx="12" hasCustomPrompt="1"/>
          </p:nvPr>
        </p:nvSpPr>
        <p:spPr>
          <a:xfrm>
            <a:off x="342041" y="719946"/>
            <a:ext cx="8226225" cy="3911321"/>
          </a:xfrm>
        </p:spPr>
        <p:txBody>
          <a:bodyPr lIns="0" tIns="0" rIns="0" bIns="0" anchor="t"/>
          <a:lstStyle>
            <a:lvl1pPr>
              <a:defRPr baseline="0">
                <a:solidFill>
                  <a:schemeClr val="bg2">
                    <a:lumMod val="10000"/>
                  </a:schemeClr>
                </a:solidFill>
                <a:latin typeface="Amazon Ember Light"/>
                <a:cs typeface="Amazon Ember Light"/>
              </a:defRPr>
            </a:lvl1pPr>
          </a:lstStyle>
          <a:p>
            <a:r>
              <a:rPr lang="en-US" dirty="0"/>
              <a:t>Body copy here</a:t>
            </a:r>
          </a:p>
        </p:txBody>
      </p:sp>
    </p:spTree>
    <p:extLst>
      <p:ext uri="{BB962C8B-B14F-4D97-AF65-F5344CB8AC3E}">
        <p14:creationId xmlns:p14="http://schemas.microsoft.com/office/powerpoint/2010/main" val="37136716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Blank p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647E4-E7F7-9646-880C-2CDC95018CB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795298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82631" y="4917710"/>
            <a:ext cx="302736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eaLnBrk="1" hangingPunct="1"/>
            <a:r>
              <a:rPr lang="en-US" altLang="x-none" sz="700" b="0" i="0" dirty="0">
                <a:solidFill>
                  <a:srgbClr val="7F7F7F"/>
                </a:solidFill>
                <a:latin typeface="Amazon Ember" charset="0"/>
                <a:ea typeface="Amazon Ember" charset="0"/>
                <a:cs typeface="Amazon Ember" charset="0"/>
              </a:rPr>
              <a:t>© 2019, Amazon Web Services, Inc. or its Affiliates. All rights reserved.</a:t>
            </a:r>
          </a:p>
        </p:txBody>
      </p:sp>
    </p:spTree>
    <p:extLst>
      <p:ext uri="{BB962C8B-B14F-4D97-AF65-F5344CB8AC3E}">
        <p14:creationId xmlns:p14="http://schemas.microsoft.com/office/powerpoint/2010/main" val="3913113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 Sub-titl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C282B30-6A38-FD49-90BA-B0F355F4026A}"/>
              </a:ext>
            </a:extLst>
          </p:cNvPr>
          <p:cNvPicPr>
            <a:picLocks noChangeAspect="1"/>
          </p:cNvPicPr>
          <p:nvPr userDrawn="1"/>
        </p:nvPicPr>
        <p:blipFill rotWithShape="1">
          <a:blip r:embed="rId2"/>
          <a:srcRect l="20263" r="16244"/>
          <a:stretch/>
        </p:blipFill>
        <p:spPr>
          <a:xfrm>
            <a:off x="0" y="0"/>
            <a:ext cx="9144001"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sp>
        <p:nvSpPr>
          <p:cNvPr id="7" name="Text Placeholder 6">
            <a:extLst>
              <a:ext uri="{FF2B5EF4-FFF2-40B4-BE49-F238E27FC236}">
                <a16:creationId xmlns:a16="http://schemas.microsoft.com/office/drawing/2014/main" id="{A9C2E74A-1C76-BA45-B688-EBC1722762EA}"/>
              </a:ext>
            </a:extLst>
          </p:cNvPr>
          <p:cNvSpPr>
            <a:spLocks noGrp="1"/>
          </p:cNvSpPr>
          <p:nvPr>
            <p:ph type="body" sz="quarter" idx="10"/>
          </p:nvPr>
        </p:nvSpPr>
        <p:spPr>
          <a:xfrm>
            <a:off x="396875" y="2970213"/>
            <a:ext cx="5137150" cy="489424"/>
          </a:xfrm>
          <a:prstGeom prst="rect">
            <a:avLst/>
          </a:prstGeom>
        </p:spPr>
        <p:txBody>
          <a:bodyPr/>
          <a:lstStyle>
            <a:lvl1pPr>
              <a:defRPr sz="1800">
                <a:solidFill>
                  <a:schemeClr val="bg1"/>
                </a:solidFill>
              </a:defRPr>
            </a:lvl1pPr>
            <a:lvl2pPr marL="457200" indent="0">
              <a:buNone/>
              <a:defRPr/>
            </a:lvl2pPr>
          </a:lstStyle>
          <a:p>
            <a:pPr lvl="0"/>
            <a:r>
              <a:rPr lang="en-US"/>
              <a:t>Click to edit Master text styles</a:t>
            </a:r>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39606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Blank - No Logo">
    <p:spTree>
      <p:nvGrpSpPr>
        <p:cNvPr id="1" name=""/>
        <p:cNvGrpSpPr/>
        <p:nvPr/>
      </p:nvGrpSpPr>
      <p:grpSpPr>
        <a:xfrm>
          <a:off x="0" y="0"/>
          <a:ext cx="0" cy="0"/>
          <a:chOff x="0" y="0"/>
          <a:chExt cx="0" cy="0"/>
        </a:xfrm>
      </p:grpSpPr>
      <p:sp>
        <p:nvSpPr>
          <p:cNvPr id="119" name="Shape 119"/>
          <p:cNvSpPr>
            <a:spLocks noGrp="1"/>
          </p:cNvSpPr>
          <p:nvPr>
            <p:ph type="sldNum" sz="quarter" idx="2"/>
          </p:nvPr>
        </p:nvSpPr>
        <p:spPr>
          <a:xfrm>
            <a:off x="4419600" y="4099441"/>
            <a:ext cx="2133600" cy="237889"/>
          </a:xfrm>
          <a:prstGeom prst="rect">
            <a:avLst/>
          </a:prstGeom>
        </p:spPr>
        <p:txBody>
          <a:bodyPr lIns="65023" tIns="65023" rIns="65023" bIns="65023" anchor="ctr"/>
          <a:lstStyle>
            <a:lvl1pPr algn="r" defTabSz="457151">
              <a:defRPr sz="1160">
                <a:solidFill>
                  <a:srgbClr val="474746"/>
                </a:solidFill>
                <a:latin typeface="Arial"/>
                <a:ea typeface="Arial"/>
                <a:cs typeface="Arial"/>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207498710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B736881-1F48-B949-8D20-7CB2DA6D0422}"/>
              </a:ext>
            </a:extLst>
          </p:cNvPr>
          <p:cNvPicPr>
            <a:picLocks noChangeAspect="1"/>
          </p:cNvPicPr>
          <p:nvPr userDrawn="1"/>
        </p:nvPicPr>
        <p:blipFill rotWithShape="1">
          <a:blip r:embed="rId2"/>
          <a:srcRect l="20263" r="16244"/>
          <a:stretch/>
        </p:blipFill>
        <p:spPr>
          <a:xfrm>
            <a:off x="0" y="0"/>
            <a:ext cx="9144001"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2782431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AB26A5B-DA33-954D-A132-24039ECE7FA2}"/>
              </a:ext>
            </a:extLst>
          </p:cNvPr>
          <p:cNvPicPr>
            <a:picLocks noChangeAspect="1"/>
          </p:cNvPicPr>
          <p:nvPr userDrawn="1"/>
        </p:nvPicPr>
        <p:blipFill rotWithShape="1">
          <a:blip r:embed="rId2"/>
          <a:srcRect l="16348" r="20161"/>
          <a:stretch/>
        </p:blipFill>
        <p:spPr>
          <a:xfrm>
            <a:off x="1" y="0"/>
            <a:ext cx="9144000"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57161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D578A1A-F7C9-A04C-B07A-ABEA4A42C442}"/>
              </a:ext>
            </a:extLst>
          </p:cNvPr>
          <p:cNvPicPr>
            <a:picLocks noChangeAspect="1"/>
          </p:cNvPicPr>
          <p:nvPr userDrawn="1"/>
        </p:nvPicPr>
        <p:blipFill rotWithShape="1">
          <a:blip r:embed="rId2"/>
          <a:srcRect l="36508"/>
          <a:stretch/>
        </p:blipFill>
        <p:spPr>
          <a:xfrm>
            <a:off x="0" y="0"/>
            <a:ext cx="9144000" cy="5143500"/>
          </a:xfrm>
          <a:prstGeom prst="rect">
            <a:avLst/>
          </a:prstGeom>
        </p:spPr>
      </p:pic>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9" name="Picture 8">
            <a:extLst>
              <a:ext uri="{FF2B5EF4-FFF2-40B4-BE49-F238E27FC236}">
                <a16:creationId xmlns:a16="http://schemas.microsoft.com/office/drawing/2014/main" id="{DA3DE56E-F6B8-0543-817A-DCBF612980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10" name="TextBox 9">
            <a:extLst>
              <a:ext uri="{FF2B5EF4-FFF2-40B4-BE49-F238E27FC236}">
                <a16:creationId xmlns:a16="http://schemas.microsoft.com/office/drawing/2014/main" id="{A86A16C5-0127-F443-821D-7AC0F088CDAC}"/>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642662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lide - Blu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EC77D13-6EFB-8F42-BB27-91F957615BF3}"/>
              </a:ext>
            </a:extLst>
          </p:cNvPr>
          <p:cNvPicPr>
            <a:picLocks noChangeAspect="1"/>
          </p:cNvPicPr>
          <p:nvPr userDrawn="1"/>
        </p:nvPicPr>
        <p:blipFill rotWithShape="1">
          <a:blip r:embed="rId2"/>
          <a:srcRect l="23063" r="13445"/>
          <a:stretch/>
        </p:blipFill>
        <p:spPr>
          <a:xfrm>
            <a:off x="0" y="0"/>
            <a:ext cx="9144000" cy="5143500"/>
          </a:xfrm>
          <a:prstGeom prst="rect">
            <a:avLst/>
          </a:prstGeom>
        </p:spPr>
      </p:pic>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sp>
        <p:nvSpPr>
          <p:cNvPr id="7" name="Title 1">
            <a:extLst>
              <a:ext uri="{FF2B5EF4-FFF2-40B4-BE49-F238E27FC236}">
                <a16:creationId xmlns:a16="http://schemas.microsoft.com/office/drawing/2014/main" id="{89207326-B28E-A84E-B683-0ED64933D106}"/>
              </a:ext>
            </a:extLst>
          </p:cNvPr>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8" name="Picture 7">
            <a:extLst>
              <a:ext uri="{FF2B5EF4-FFF2-40B4-BE49-F238E27FC236}">
                <a16:creationId xmlns:a16="http://schemas.microsoft.com/office/drawing/2014/main" id="{60E1240B-0AF0-A544-8B13-4F6CE8C4914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9" name="TextBox 8">
            <a:extLst>
              <a:ext uri="{FF2B5EF4-FFF2-40B4-BE49-F238E27FC236}">
                <a16:creationId xmlns:a16="http://schemas.microsoft.com/office/drawing/2014/main" id="{CCCA9E18-FE88-8249-ABA3-AF097E5373F8}"/>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lide - P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D9223EA-9961-BD43-9F4A-F879101FB699}"/>
              </a:ext>
            </a:extLst>
          </p:cNvPr>
          <p:cNvPicPr>
            <a:picLocks noChangeAspect="1"/>
          </p:cNvPicPr>
          <p:nvPr userDrawn="1"/>
        </p:nvPicPr>
        <p:blipFill rotWithShape="1">
          <a:blip r:embed="rId2"/>
          <a:srcRect l="25044" r="11463"/>
          <a:stretch/>
        </p:blipFill>
        <p:spPr>
          <a:xfrm>
            <a:off x="0" y="0"/>
            <a:ext cx="9144000" cy="5143500"/>
          </a:xfrm>
          <a:prstGeom prst="rect">
            <a:avLst/>
          </a:prstGeom>
        </p:spPr>
      </p:pic>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sp>
        <p:nvSpPr>
          <p:cNvPr id="7" name="Title 1">
            <a:extLst>
              <a:ext uri="{FF2B5EF4-FFF2-40B4-BE49-F238E27FC236}">
                <a16:creationId xmlns:a16="http://schemas.microsoft.com/office/drawing/2014/main" id="{85BE5736-B18C-C44C-8013-17CDACE3A29B}"/>
              </a:ext>
            </a:extLst>
          </p:cNvPr>
          <p:cNvSpPr>
            <a:spLocks noGrp="1"/>
          </p:cNvSpPr>
          <p:nvPr>
            <p:ph type="title"/>
          </p:nvPr>
        </p:nvSpPr>
        <p:spPr>
          <a:xfrm>
            <a:off x="396394" y="1969202"/>
            <a:ext cx="7772400" cy="930105"/>
          </a:xfrm>
        </p:spPr>
        <p:txBody>
          <a:bodyPr anchor="ctr">
            <a:noAutofit/>
          </a:bodyPr>
          <a:lstStyle>
            <a:lvl1pPr algn="l">
              <a:defRPr sz="4000" b="1" cap="none">
                <a:solidFill>
                  <a:schemeClr val="bg1"/>
                </a:solidFill>
              </a:defRPr>
            </a:lvl1pPr>
          </a:lstStyle>
          <a:p>
            <a:r>
              <a:rPr lang="en-US"/>
              <a:t>Click to edit Master title style</a:t>
            </a:r>
            <a:endParaRPr lang="en-US" dirty="0"/>
          </a:p>
        </p:txBody>
      </p:sp>
      <p:pic>
        <p:nvPicPr>
          <p:cNvPr id="8" name="Picture 7">
            <a:extLst>
              <a:ext uri="{FF2B5EF4-FFF2-40B4-BE49-F238E27FC236}">
                <a16:creationId xmlns:a16="http://schemas.microsoft.com/office/drawing/2014/main" id="{ED771130-A3F1-D24E-A5F9-FD45DA62A9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1438" y="4706911"/>
            <a:ext cx="443363" cy="265064"/>
          </a:xfrm>
          <a:prstGeom prst="rect">
            <a:avLst/>
          </a:prstGeom>
        </p:spPr>
      </p:pic>
      <p:sp>
        <p:nvSpPr>
          <p:cNvPr id="9" name="TextBox 8">
            <a:extLst>
              <a:ext uri="{FF2B5EF4-FFF2-40B4-BE49-F238E27FC236}">
                <a16:creationId xmlns:a16="http://schemas.microsoft.com/office/drawing/2014/main" id="{C1C23887-3318-1041-8574-2E814A03D6D4}"/>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bullet lis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a:t>Click to edit Master title style</a:t>
            </a:r>
            <a:endParaRPr lang="en-US" dirty="0"/>
          </a:p>
        </p:txBody>
      </p:sp>
      <p:sp>
        <p:nvSpPr>
          <p:cNvPr id="3" name="Content Placeholder 2"/>
          <p:cNvSpPr>
            <a:spLocks noGrp="1"/>
          </p:cNvSpPr>
          <p:nvPr>
            <p:ph idx="1"/>
          </p:nvPr>
        </p:nvSpPr>
        <p:spPr>
          <a:xfrm>
            <a:off x="340592" y="1009332"/>
            <a:ext cx="8205304" cy="3553926"/>
          </a:xfrm>
          <a:prstGeom prst="rect">
            <a:avLst/>
          </a:prstGeom>
        </p:spPr>
        <p:txBody>
          <a:bodyPr/>
          <a:lstStyle>
            <a:lvl1pPr marL="0" indent="0">
              <a:buNone/>
              <a:defRPr>
                <a:solidFill>
                  <a:srgbClr val="414042"/>
                </a:solidFill>
              </a:defRPr>
            </a:lvl1pPr>
            <a:lvl2pPr marL="742950" indent="-285750">
              <a:buFont typeface="Arial"/>
              <a:buChar char="•"/>
              <a:defRPr>
                <a:solidFill>
                  <a:srgbClr val="414042"/>
                </a:solidFill>
              </a:defRPr>
            </a:lvl2pPr>
            <a:lvl3pPr marL="1143000" indent="-228600">
              <a:buFont typeface="Arial"/>
              <a:buChar char="•"/>
              <a:defRPr>
                <a:solidFill>
                  <a:srgbClr val="414042"/>
                </a:solidFill>
              </a:defRPr>
            </a:lvl3pPr>
            <a:lvl4pPr>
              <a:defRPr>
                <a:solidFill>
                  <a:srgbClr val="414042"/>
                </a:solidFill>
              </a:defRPr>
            </a:lvl4pPr>
            <a:lvl5pPr>
              <a:defRPr>
                <a:solidFill>
                  <a:srgbClr val="4140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54495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4F4"/>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6789" y="114936"/>
            <a:ext cx="8205304" cy="85725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40592" y="1009332"/>
            <a:ext cx="8205304" cy="3553926"/>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a:blip r:embed="rId32">
            <a:extLst>
              <a:ext uri="{28A0092B-C50C-407E-A947-70E740481C1C}">
                <a14:useLocalDpi xmlns:a14="http://schemas.microsoft.com/office/drawing/2010/main" val="0"/>
              </a:ext>
            </a:extLst>
          </a:blip>
          <a:stretch>
            <a:fillRect/>
          </a:stretch>
        </p:blipFill>
        <p:spPr>
          <a:xfrm>
            <a:off x="8102791" y="4706911"/>
            <a:ext cx="440655" cy="264393"/>
          </a:xfrm>
          <a:prstGeom prst="rect">
            <a:avLst/>
          </a:prstGeom>
        </p:spPr>
      </p:pic>
      <p:sp>
        <p:nvSpPr>
          <p:cNvPr id="6" name="TextBox 5">
            <a:extLst>
              <a:ext uri="{FF2B5EF4-FFF2-40B4-BE49-F238E27FC236}">
                <a16:creationId xmlns:a16="http://schemas.microsoft.com/office/drawing/2014/main" id="{F9DC457E-9284-A34F-8F63-B4649C3DE34B}"/>
              </a:ext>
            </a:extLst>
          </p:cNvPr>
          <p:cNvSpPr txBox="1"/>
          <p:nvPr userDrawn="1"/>
        </p:nvSpPr>
        <p:spPr>
          <a:xfrm>
            <a:off x="487899" y="4802438"/>
            <a:ext cx="4447181" cy="215444"/>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中国（宁夏）区域由西云数据运营</a:t>
            </a:r>
            <a:endParaRPr lang="en-US" altLang="ja-JP"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AWS </a:t>
            </a:r>
            <a:r>
              <a:rPr lang="ja-JP" altLang="en-US" sz="700" b="0" i="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rPr>
              <a:t>中国（北京）区域由光环新网运营</a:t>
            </a:r>
            <a:endParaRPr lang="en-US" sz="700" b="0" i="0" dirty="0">
              <a:solidFill>
                <a:schemeClr val="bg1">
                  <a:lumMod val="50000"/>
                </a:scheme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431177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96" r:id="rId3"/>
    <p:sldLayoutId id="2147483697" r:id="rId4"/>
    <p:sldLayoutId id="2147483700" r:id="rId5"/>
    <p:sldLayoutId id="2147483701" r:id="rId6"/>
    <p:sldLayoutId id="2147483694" r:id="rId7"/>
    <p:sldLayoutId id="2147483695" r:id="rId8"/>
    <p:sldLayoutId id="2147483702" r:id="rId9"/>
    <p:sldLayoutId id="2147483703" r:id="rId10"/>
    <p:sldLayoutId id="2147483704" r:id="rId11"/>
    <p:sldLayoutId id="2147483692" r:id="rId12"/>
    <p:sldLayoutId id="2147483677" r:id="rId13"/>
    <p:sldLayoutId id="2147483678" r:id="rId14"/>
    <p:sldLayoutId id="2147483679" r:id="rId15"/>
    <p:sldLayoutId id="2147483689" r:id="rId16"/>
    <p:sldLayoutId id="2147483690" r:id="rId17"/>
    <p:sldLayoutId id="2147483691" r:id="rId18"/>
    <p:sldLayoutId id="2147483680" r:id="rId19"/>
    <p:sldLayoutId id="2147483682" r:id="rId20"/>
    <p:sldLayoutId id="2147483693" r:id="rId21"/>
    <p:sldLayoutId id="2147483687" r:id="rId22"/>
    <p:sldLayoutId id="2147483708" r:id="rId23"/>
    <p:sldLayoutId id="2147483709" r:id="rId24"/>
    <p:sldLayoutId id="2147483710" r:id="rId25"/>
    <p:sldLayoutId id="2147483711" r:id="rId26"/>
    <p:sldLayoutId id="2147483712" r:id="rId27"/>
    <p:sldLayoutId id="2147483715" r:id="rId28"/>
    <p:sldLayoutId id="2147483716" r:id="rId29"/>
    <p:sldLayoutId id="2147483717" r:id="rId30"/>
  </p:sldLayoutIdLst>
  <p:txStyles>
    <p:title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p:titleStyle>
    <p:bodyStyle>
      <a:lvl1pPr marL="0" indent="0" algn="l" defTabSz="457200" rtl="0" eaLnBrk="1" latinLnBrk="0" hangingPunct="1">
        <a:spcBef>
          <a:spcPct val="20000"/>
        </a:spcBef>
        <a:buFontTx/>
        <a:buNone/>
        <a:defRPr sz="18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4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2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3.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3.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7.xml"/><Relationship Id="rId4" Type="http://schemas.openxmlformats.org/officeDocument/2006/relationships/image" Target="../media/image30.png"/><Relationship Id="rId9" Type="http://schemas.openxmlformats.org/officeDocument/2006/relationships/image" Target="../media/image8.sv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3.xml"/><Relationship Id="rId5" Type="http://schemas.openxmlformats.org/officeDocument/2006/relationships/image" Target="../media/image42.sv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5.xml"/><Relationship Id="rId6" Type="http://schemas.openxmlformats.org/officeDocument/2006/relationships/image" Target="../media/image10.emf"/><Relationship Id="rId5" Type="http://schemas.openxmlformats.org/officeDocument/2006/relationships/image" Target="../media/image34.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23.xml"/><Relationship Id="rId6" Type="http://schemas.openxmlformats.org/officeDocument/2006/relationships/image" Target="../media/image58.svg"/><Relationship Id="rId5" Type="http://schemas.openxmlformats.org/officeDocument/2006/relationships/image" Target="../media/image36.png"/><Relationship Id="rId10" Type="http://schemas.openxmlformats.org/officeDocument/2006/relationships/image" Target="../media/image61.svg"/><Relationship Id="rId4" Type="http://schemas.openxmlformats.org/officeDocument/2006/relationships/image" Target="../media/image56.svg"/><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39.png"/><Relationship Id="rId7"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29.xml"/><Relationship Id="rId6" Type="http://schemas.openxmlformats.org/officeDocument/2006/relationships/image" Target="../media/image41.png"/><Relationship Id="rId5" Type="http://schemas.openxmlformats.org/officeDocument/2006/relationships/image" Target="../media/image71.svg"/><Relationship Id="rId10" Type="http://schemas.openxmlformats.org/officeDocument/2006/relationships/image" Target="../media/image44.png"/><Relationship Id="rId4" Type="http://schemas.openxmlformats.org/officeDocument/2006/relationships/image" Target="../media/image40.png"/><Relationship Id="rId9" Type="http://schemas.openxmlformats.org/officeDocument/2006/relationships/image" Target="../media/image4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45.tiff"/><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3" Type="http://schemas.openxmlformats.org/officeDocument/2006/relationships/image" Target="../media/image46.tiff"/><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29.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0.xml"/><Relationship Id="rId1" Type="http://schemas.openxmlformats.org/officeDocument/2006/relationships/slideLayout" Target="../slideLayouts/slideLayout23.xml"/><Relationship Id="rId5" Type="http://schemas.openxmlformats.org/officeDocument/2006/relationships/image" Target="../media/image10.emf"/><Relationship Id="rId4" Type="http://schemas.microsoft.com/office/2007/relationships/hdphoto" Target="../media/hdphoto5.wdp"/></Relationships>
</file>

<file path=ppt/slides/_rels/slide2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4.png"/><Relationship Id="rId1" Type="http://schemas.openxmlformats.org/officeDocument/2006/relationships/slideLayout" Target="../slideLayouts/slideLayout27.xml"/><Relationship Id="rId5" Type="http://schemas.microsoft.com/office/2007/relationships/hdphoto" Target="../media/hdphoto1.wdp"/><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1.xml"/><Relationship Id="rId1" Type="http://schemas.openxmlformats.org/officeDocument/2006/relationships/slideLayout" Target="../slideLayouts/slideLayout23.xml"/><Relationship Id="rId5" Type="http://schemas.openxmlformats.org/officeDocument/2006/relationships/image" Target="../media/image10.emf"/><Relationship Id="rId4" Type="http://schemas.openxmlformats.org/officeDocument/2006/relationships/image" Target="../media/image53.png"/></Relationships>
</file>

<file path=ppt/slides/_rels/slide26.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54.png"/><Relationship Id="rId7" Type="http://schemas.openxmlformats.org/officeDocument/2006/relationships/image" Target="../media/image56.png"/><Relationship Id="rId2" Type="http://schemas.openxmlformats.org/officeDocument/2006/relationships/notesSlide" Target="../notesSlides/notesSlide22.xml"/><Relationship Id="rId1" Type="http://schemas.openxmlformats.org/officeDocument/2006/relationships/slideLayout" Target="../slideLayouts/slideLayout30.xml"/><Relationship Id="rId6" Type="http://schemas.openxmlformats.org/officeDocument/2006/relationships/image" Target="../media/image92.svg"/><Relationship Id="rId5" Type="http://schemas.openxmlformats.org/officeDocument/2006/relationships/image" Target="../media/image55.png"/><Relationship Id="rId10" Type="http://schemas.openxmlformats.org/officeDocument/2006/relationships/image" Target="../media/image95.svg"/><Relationship Id="rId4" Type="http://schemas.openxmlformats.org/officeDocument/2006/relationships/image" Target="../media/image90.svg"/><Relationship Id="rId9" Type="http://schemas.openxmlformats.org/officeDocument/2006/relationships/image" Target="../media/image57.png"/></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image" Target="../media/image17.svg"/></Relationships>
</file>

<file path=ppt/slides/_rels/slide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6.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17.svg"/><Relationship Id="rId5" Type="http://schemas.openxmlformats.org/officeDocument/2006/relationships/image" Target="../media/image14.png"/><Relationship Id="rId4" Type="http://schemas.openxmlformats.org/officeDocument/2006/relationships/image" Target="../media/image20.sv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4.svg"/><Relationship Id="rId2" Type="http://schemas.openxmlformats.org/officeDocument/2006/relationships/notesSlide" Target="../notesSlides/notesSlide8.xml"/><Relationship Id="rId1" Type="http://schemas.openxmlformats.org/officeDocument/2006/relationships/slideLayout" Target="../slideLayouts/slideLayout26.xml"/><Relationship Id="rId6" Type="http://schemas.openxmlformats.org/officeDocument/2006/relationships/image" Target="../media/image21.png"/><Relationship Id="rId11" Type="http://schemas.openxmlformats.org/officeDocument/2006/relationships/image" Target="../media/image24.png"/><Relationship Id="rId5" Type="http://schemas.openxmlformats.org/officeDocument/2006/relationships/image" Target="../media/image20.png"/><Relationship Id="rId10" Type="http://schemas.openxmlformats.org/officeDocument/2006/relationships/image" Target="../media/image3.svg"/><Relationship Id="rId4" Type="http://schemas.openxmlformats.org/officeDocument/2006/relationships/image" Target="../media/image19.png"/><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6CCF0C0F-1A6B-1645-B60E-BB747DA69B0E}"/>
              </a:ext>
            </a:extLst>
          </p:cNvPr>
          <p:cNvSpPr>
            <a:spLocks noGrp="1"/>
          </p:cNvSpPr>
          <p:nvPr>
            <p:ph type="body" sz="quarter" idx="10"/>
          </p:nvPr>
        </p:nvSpPr>
        <p:spPr>
          <a:xfrm>
            <a:off x="404739" y="3718972"/>
            <a:ext cx="3683000" cy="381541"/>
          </a:xfrm>
        </p:spPr>
        <p:txBody>
          <a:bodyPr/>
          <a:lstStyle/>
          <a:p>
            <a:r>
              <a:rPr lang="en-US" dirty="0"/>
              <a:t>Team or presenters name</a:t>
            </a:r>
          </a:p>
        </p:txBody>
      </p:sp>
      <p:sp>
        <p:nvSpPr>
          <p:cNvPr id="7" name="Text Placeholder 3">
            <a:extLst>
              <a:ext uri="{FF2B5EF4-FFF2-40B4-BE49-F238E27FC236}">
                <a16:creationId xmlns:a16="http://schemas.microsoft.com/office/drawing/2014/main" id="{6568B5A0-D2B1-5D4A-B081-43D17C38ED07}"/>
              </a:ext>
            </a:extLst>
          </p:cNvPr>
          <p:cNvSpPr>
            <a:spLocks noGrp="1"/>
          </p:cNvSpPr>
          <p:nvPr>
            <p:ph type="body" sz="quarter" idx="12"/>
          </p:nvPr>
        </p:nvSpPr>
        <p:spPr>
          <a:xfrm>
            <a:off x="334938" y="1350999"/>
            <a:ext cx="8329686" cy="744537"/>
          </a:xfrm>
        </p:spPr>
        <p:txBody>
          <a:bodyPr/>
          <a:lstStyle/>
          <a:p>
            <a:r>
              <a:rPr lang="en-US" dirty="0"/>
              <a:t>AWS Analytics Services Introduction</a:t>
            </a:r>
          </a:p>
        </p:txBody>
      </p:sp>
      <p:sp>
        <p:nvSpPr>
          <p:cNvPr id="8" name="Text Placeholder 4">
            <a:extLst>
              <a:ext uri="{FF2B5EF4-FFF2-40B4-BE49-F238E27FC236}">
                <a16:creationId xmlns:a16="http://schemas.microsoft.com/office/drawing/2014/main" id="{26E46925-096C-E14E-833E-95A7D3E85E4C}"/>
              </a:ext>
            </a:extLst>
          </p:cNvPr>
          <p:cNvSpPr>
            <a:spLocks noGrp="1"/>
          </p:cNvSpPr>
          <p:nvPr>
            <p:ph type="body" sz="quarter" idx="13"/>
          </p:nvPr>
        </p:nvSpPr>
        <p:spPr>
          <a:xfrm>
            <a:off x="404739" y="2658575"/>
            <a:ext cx="6041582" cy="769527"/>
          </a:xfrm>
        </p:spPr>
        <p:txBody>
          <a:bodyPr/>
          <a:lstStyle/>
          <a:p>
            <a:r>
              <a:rPr lang="en-US" altLang="zh-CN" sz="2200" dirty="0" smtClean="0"/>
              <a:t>Jeff Tang</a:t>
            </a:r>
          </a:p>
          <a:p>
            <a:r>
              <a:rPr lang="en-US" sz="1600" dirty="0" smtClean="0"/>
              <a:t>Solution Architect </a:t>
            </a:r>
            <a:r>
              <a:rPr lang="en-US" altLang="zh-CN" sz="1600" dirty="0" smtClean="0"/>
              <a:t>Specialist</a:t>
            </a:r>
            <a:r>
              <a:rPr lang="en-US" sz="1600" dirty="0" smtClean="0"/>
              <a:t> </a:t>
            </a:r>
            <a:endParaRPr lang="en-US" sz="1600" dirty="0"/>
          </a:p>
        </p:txBody>
      </p:sp>
      <p:sp>
        <p:nvSpPr>
          <p:cNvPr id="9" name="Text Placeholder 2">
            <a:extLst>
              <a:ext uri="{FF2B5EF4-FFF2-40B4-BE49-F238E27FC236}">
                <a16:creationId xmlns:a16="http://schemas.microsoft.com/office/drawing/2014/main" id="{7E5E68B6-02F0-0741-B884-275FB189C1EB}"/>
              </a:ext>
            </a:extLst>
          </p:cNvPr>
          <p:cNvSpPr txBox="1">
            <a:spLocks/>
          </p:cNvSpPr>
          <p:nvPr/>
        </p:nvSpPr>
        <p:spPr>
          <a:xfrm>
            <a:off x="404739" y="4100513"/>
            <a:ext cx="3683000" cy="369887"/>
          </a:xfrm>
          <a:prstGeom prst="rect">
            <a:avLst/>
          </a:prstGeom>
        </p:spPr>
        <p:txBody>
          <a:bodyPr vert="horz" lIns="91440" tIns="45720" rIns="91440" bIns="45720" rtlCol="0">
            <a:noAutofit/>
          </a:bodyPr>
          <a:lstStyle>
            <a:lvl1pPr marL="0" indent="0" algn="l" defTabSz="457200" rtl="0" eaLnBrk="1" latinLnBrk="0" hangingPunct="1">
              <a:spcBef>
                <a:spcPct val="20000"/>
              </a:spcBef>
              <a:buFontTx/>
              <a:buNone/>
              <a:defRPr sz="18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4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2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a:t>Date</a:t>
            </a:r>
            <a:endParaRPr lang="en-US" sz="1200" dirty="0"/>
          </a:p>
        </p:txBody>
      </p:sp>
    </p:spTree>
    <p:extLst>
      <p:ext uri="{BB962C8B-B14F-4D97-AF65-F5344CB8AC3E}">
        <p14:creationId xmlns:p14="http://schemas.microsoft.com/office/powerpoint/2010/main" val="33034442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Rectangle 230"/>
          <p:cNvSpPr/>
          <p:nvPr/>
        </p:nvSpPr>
        <p:spPr bwMode="auto">
          <a:xfrm>
            <a:off x="6513634" y="1"/>
            <a:ext cx="2630366" cy="564869"/>
          </a:xfrm>
          <a:prstGeom prst="rect">
            <a:avLst/>
          </a:prstGeom>
          <a:solidFill>
            <a:schemeClr val="bg1">
              <a:lumMod val="10000"/>
              <a:lumOff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noAutofit/>
          </a:bodyPr>
          <a:lstStyle/>
          <a:p>
            <a:pPr algn="ctr" defTabSz="582613"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sym typeface="Amazon Ember" panose="020B0603020204020204" pitchFamily="34" charset="0"/>
            </a:endParaRPr>
          </a:p>
        </p:txBody>
      </p:sp>
      <p:sp>
        <p:nvSpPr>
          <p:cNvPr id="4" name="Title 3"/>
          <p:cNvSpPr>
            <a:spLocks noGrp="1"/>
          </p:cNvSpPr>
          <p:nvPr>
            <p:ph type="title"/>
          </p:nvPr>
        </p:nvSpPr>
        <p:spPr/>
        <p:txBody>
          <a:bodyPr/>
          <a:lstStyle/>
          <a:p>
            <a:r>
              <a:rPr lang="en-US" altLang="zh-CN" sz="2250" dirty="0">
                <a:cs typeface="宋体" panose="02010600030101010101" pitchFamily="2" charset="-122"/>
                <a:sym typeface="Amazon Ember" panose="020B0603020204020204" pitchFamily="34" charset="0"/>
              </a:rPr>
              <a:t>Amazon Kinesis Data Firehose</a:t>
            </a:r>
            <a:endParaRPr lang="zh-CN" altLang="en-US" sz="2250" dirty="0">
              <a:cs typeface="宋体" panose="02010600030101010101" pitchFamily="2" charset="-122"/>
              <a:sym typeface="Amazon Ember" panose="020B0603020204020204" pitchFamily="34" charset="0"/>
            </a:endParaRPr>
          </a:p>
        </p:txBody>
      </p:sp>
      <p:pic>
        <p:nvPicPr>
          <p:cNvPr id="220" name="Picture 2" descr="product-page-diagram_Amazon-Kinesis-Data-Firehose">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890" y="912588"/>
            <a:ext cx="7718726" cy="2679275"/>
          </a:xfrm>
          <a:prstGeom prst="rect">
            <a:avLst/>
          </a:prstGeom>
          <a:noFill/>
          <a:extLst>
            <a:ext uri="{909E8E84-426E-40DD-AFC4-6F175D3DCCD1}">
              <a14:hiddenFill xmlns:a14="http://schemas.microsoft.com/office/drawing/2010/main">
                <a:solidFill>
                  <a:srgbClr val="FFFFFF"/>
                </a:solidFill>
              </a14:hiddenFill>
            </a:ext>
          </a:extLst>
        </p:spPr>
      </p:pic>
      <p:sp>
        <p:nvSpPr>
          <p:cNvPr id="221" name="Content Placeholder 2"/>
          <p:cNvSpPr txBox="1"/>
          <p:nvPr/>
        </p:nvSpPr>
        <p:spPr>
          <a:xfrm>
            <a:off x="820890" y="3804759"/>
            <a:ext cx="4667770" cy="839974"/>
          </a:xfrm>
          <a:prstGeom prst="rect">
            <a:avLst/>
          </a:prstGeom>
        </p:spPr>
        <p:txBody>
          <a:bodyPr vert="horz" wrap="square" lIns="0" tIns="0" rIns="0" bIns="0" rtlCol="0" anchor="t">
            <a:spAutoFit/>
          </a:bodyPr>
          <a:lstStyle>
            <a:lvl1pPr marL="0" indent="0" algn="l" defTabSz="457200" rtl="0" eaLnBrk="1" latinLnBrk="0" hangingPunct="1">
              <a:lnSpc>
                <a:spcPct val="90000"/>
              </a:lnSpc>
              <a:spcBef>
                <a:spcPct val="20000"/>
              </a:spcBef>
              <a:buFontTx/>
              <a:buNone/>
              <a:defRPr sz="2400" b="0" i="0" kern="1200" baseline="0">
                <a:solidFill>
                  <a:schemeClr val="bg2">
                    <a:lumMod val="10000"/>
                  </a:schemeClr>
                </a:solidFill>
                <a:latin typeface="Amazon Ember Light"/>
                <a:ea typeface="+mn-ea"/>
                <a:cs typeface="Amazon Ember Light"/>
              </a:defRPr>
            </a:lvl1pPr>
            <a:lvl2pPr marL="742950" indent="-285750" algn="l" defTabSz="457200" rtl="0" eaLnBrk="1" latinLnBrk="0" hangingPunct="1">
              <a:lnSpc>
                <a:spcPct val="90000"/>
              </a:lnSpc>
              <a:spcBef>
                <a:spcPct val="20000"/>
              </a:spcBef>
              <a:buFont typeface="Arial" panose="020B0604020202020204"/>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panose="020B0604020202020204"/>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285750" indent="-285750">
              <a:lnSpc>
                <a:spcPct val="100000"/>
              </a:lnSpc>
              <a:spcBef>
                <a:spcPts val="750"/>
              </a:spcBef>
              <a:buFont typeface="Arial" panose="020B0604020202020204" pitchFamily="34" charset="0"/>
              <a:buChar char="•"/>
            </a:pP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Zero management and seamless </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flexibility</a:t>
            </a:r>
          </a:p>
          <a:p>
            <a:pPr marL="285750" indent="-28575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Direct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to data storage </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(S3/ES/Redshift…</a:t>
            </a:r>
            <a:r>
              <a:rPr lang="en-US" altLang="zh-CN" sz="1375" dirty="0" err="1"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etc</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t>
            </a:r>
          </a:p>
          <a:p>
            <a:pPr marL="285750" indent="-28575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Server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free continuous data conversion</a:t>
            </a:r>
            <a:endParaRPr lang="zh-CN" altLang="en-US"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
        <p:nvSpPr>
          <p:cNvPr id="222" name="Rectangle 221"/>
          <p:cNvSpPr/>
          <p:nvPr/>
        </p:nvSpPr>
        <p:spPr>
          <a:xfrm>
            <a:off x="8108669" y="129175"/>
            <a:ext cx="430948" cy="334946"/>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19"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grpSp>
        <p:nvGrpSpPr>
          <p:cNvPr id="223" name="Group 222"/>
          <p:cNvGrpSpPr/>
          <p:nvPr/>
        </p:nvGrpSpPr>
        <p:grpSpPr>
          <a:xfrm>
            <a:off x="6765835" y="138814"/>
            <a:ext cx="2156211" cy="312941"/>
            <a:chOff x="1232850" y="3675893"/>
            <a:chExt cx="12165731" cy="1276675"/>
          </a:xfrm>
        </p:grpSpPr>
        <p:grpSp>
          <p:nvGrpSpPr>
            <p:cNvPr id="224" name="Group 223"/>
            <p:cNvGrpSpPr/>
            <p:nvPr/>
          </p:nvGrpSpPr>
          <p:grpSpPr>
            <a:xfrm>
              <a:off x="1232850" y="3861822"/>
              <a:ext cx="1208707" cy="904821"/>
              <a:chOff x="661784" y="2158669"/>
              <a:chExt cx="903161" cy="676093"/>
            </a:xfrm>
          </p:grpSpPr>
          <p:sp>
            <p:nvSpPr>
              <p:cNvPr id="430" name="Freeform: Shape 300"/>
              <p:cNvSpPr/>
              <p:nvPr/>
            </p:nvSpPr>
            <p:spPr>
              <a:xfrm>
                <a:off x="745571" y="2158669"/>
                <a:ext cx="733131" cy="527694"/>
              </a:xfrm>
              <a:custGeom>
                <a:avLst/>
                <a:gdLst>
                  <a:gd name="connsiteX0" fmla="*/ 380463 w 733131"/>
                  <a:gd name="connsiteY0" fmla="*/ 530755 h 527694"/>
                  <a:gd name="connsiteX1" fmla="*/ 0 w 733131"/>
                  <a:gd name="connsiteY1" fmla="*/ 530755 h 527694"/>
                  <a:gd name="connsiteX2" fmla="*/ 0 w 733131"/>
                  <a:gd name="connsiteY2" fmla="*/ 20383 h 527694"/>
                  <a:gd name="connsiteX3" fmla="*/ 20383 w 733131"/>
                  <a:gd name="connsiteY3" fmla="*/ 0 h 527694"/>
                  <a:gd name="connsiteX4" fmla="*/ 716414 w 733131"/>
                  <a:gd name="connsiteY4" fmla="*/ 0 h 527694"/>
                  <a:gd name="connsiteX5" fmla="*/ 736797 w 733131"/>
                  <a:gd name="connsiteY5" fmla="*/ 20383 h 527694"/>
                  <a:gd name="connsiteX6" fmla="*/ 736797 w 733131"/>
                  <a:gd name="connsiteY6" fmla="*/ 530755 h 527694"/>
                  <a:gd name="connsiteX7" fmla="*/ 672225 w 733131"/>
                  <a:gd name="connsiteY7" fmla="*/ 530755 h 527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3131" h="527694">
                    <a:moveTo>
                      <a:pt x="380463" y="530755"/>
                    </a:moveTo>
                    <a:lnTo>
                      <a:pt x="0" y="530755"/>
                    </a:lnTo>
                    <a:lnTo>
                      <a:pt x="0" y="20383"/>
                    </a:lnTo>
                    <a:cubicBezTo>
                      <a:pt x="0" y="9104"/>
                      <a:pt x="9144" y="0"/>
                      <a:pt x="20383" y="0"/>
                    </a:cubicBezTo>
                    <a:lnTo>
                      <a:pt x="716414" y="0"/>
                    </a:lnTo>
                    <a:cubicBezTo>
                      <a:pt x="727653" y="0"/>
                      <a:pt x="736797" y="9104"/>
                      <a:pt x="736797" y="20383"/>
                    </a:cubicBezTo>
                    <a:lnTo>
                      <a:pt x="736797" y="530755"/>
                    </a:lnTo>
                    <a:lnTo>
                      <a:pt x="672225" y="530755"/>
                    </a:lnTo>
                  </a:path>
                </a:pathLst>
              </a:custGeom>
              <a:solidFill>
                <a:srgbClr val="FFFFFF"/>
              </a:solid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1" name="Freeform: Shape 301"/>
              <p:cNvSpPr/>
              <p:nvPr/>
            </p:nvSpPr>
            <p:spPr>
              <a:xfrm>
                <a:off x="779367" y="2192264"/>
                <a:ext cx="668680" cy="463243"/>
              </a:xfrm>
              <a:custGeom>
                <a:avLst/>
                <a:gdLst>
                  <a:gd name="connsiteX0" fmla="*/ 346666 w 668680"/>
                  <a:gd name="connsiteY0" fmla="*/ 463565 h 463242"/>
                  <a:gd name="connsiteX1" fmla="*/ 0 w 668680"/>
                  <a:gd name="connsiteY1" fmla="*/ 463565 h 463242"/>
                  <a:gd name="connsiteX2" fmla="*/ 0 w 668680"/>
                  <a:gd name="connsiteY2" fmla="*/ 0 h 463242"/>
                  <a:gd name="connsiteX3" fmla="*/ 669204 w 668680"/>
                  <a:gd name="connsiteY3" fmla="*/ 0 h 463242"/>
                  <a:gd name="connsiteX4" fmla="*/ 669204 w 668680"/>
                  <a:gd name="connsiteY4" fmla="*/ 463565 h 463242"/>
                  <a:gd name="connsiteX5" fmla="*/ 639033 w 668680"/>
                  <a:gd name="connsiteY5" fmla="*/ 463565 h 46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680" h="463242">
                    <a:moveTo>
                      <a:pt x="346666" y="463565"/>
                    </a:moveTo>
                    <a:lnTo>
                      <a:pt x="0" y="463565"/>
                    </a:lnTo>
                    <a:lnTo>
                      <a:pt x="0" y="0"/>
                    </a:lnTo>
                    <a:lnTo>
                      <a:pt x="669204" y="0"/>
                    </a:lnTo>
                    <a:lnTo>
                      <a:pt x="669204" y="463565"/>
                    </a:lnTo>
                    <a:lnTo>
                      <a:pt x="639033" y="463565"/>
                    </a:lnTo>
                  </a:path>
                </a:pathLst>
              </a:custGeom>
              <a:no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2" name="Freeform: Shape 302"/>
              <p:cNvSpPr/>
              <p:nvPr/>
            </p:nvSpPr>
            <p:spPr>
              <a:xfrm>
                <a:off x="1415902" y="2689425"/>
                <a:ext cx="149043" cy="52367"/>
              </a:xfrm>
              <a:custGeom>
                <a:avLst/>
                <a:gdLst>
                  <a:gd name="connsiteX0" fmla="*/ 0 w 149043"/>
                  <a:gd name="connsiteY0" fmla="*/ 55307 h 52366"/>
                  <a:gd name="connsiteX1" fmla="*/ 130594 w 149043"/>
                  <a:gd name="connsiteY1" fmla="*/ 55307 h 52366"/>
                  <a:gd name="connsiteX2" fmla="*/ 150292 w 149043"/>
                  <a:gd name="connsiteY2" fmla="*/ 35609 h 52366"/>
                  <a:gd name="connsiteX3" fmla="*/ 150292 w 149043"/>
                  <a:gd name="connsiteY3" fmla="*/ 0 h 52366"/>
                  <a:gd name="connsiteX4" fmla="*/ 1934 w 149043"/>
                  <a:gd name="connsiteY4" fmla="*/ 0 h 52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043" h="52366">
                    <a:moveTo>
                      <a:pt x="0" y="55307"/>
                    </a:moveTo>
                    <a:lnTo>
                      <a:pt x="130594" y="55307"/>
                    </a:lnTo>
                    <a:cubicBezTo>
                      <a:pt x="141470" y="55307"/>
                      <a:pt x="150292" y="46485"/>
                      <a:pt x="150292" y="35609"/>
                    </a:cubicBezTo>
                    <a:lnTo>
                      <a:pt x="150292" y="0"/>
                    </a:lnTo>
                    <a:lnTo>
                      <a:pt x="1934" y="0"/>
                    </a:lnTo>
                  </a:path>
                </a:pathLst>
              </a:custGeom>
              <a:no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3" name="Freeform: Shape 303"/>
              <p:cNvSpPr/>
              <p:nvPr/>
            </p:nvSpPr>
            <p:spPr>
              <a:xfrm>
                <a:off x="661784" y="2689425"/>
                <a:ext cx="463242" cy="52367"/>
              </a:xfrm>
              <a:custGeom>
                <a:avLst/>
                <a:gdLst>
                  <a:gd name="connsiteX0" fmla="*/ 465337 w 463242"/>
                  <a:gd name="connsiteY0" fmla="*/ 19416 h 52366"/>
                  <a:gd name="connsiteX1" fmla="*/ 378650 w 463242"/>
                  <a:gd name="connsiteY1" fmla="*/ 19416 h 52366"/>
                  <a:gd name="connsiteX2" fmla="*/ 378650 w 463242"/>
                  <a:gd name="connsiteY2" fmla="*/ 0 h 52366"/>
                  <a:gd name="connsiteX3" fmla="*/ 0 w 463242"/>
                  <a:gd name="connsiteY3" fmla="*/ 0 h 52366"/>
                  <a:gd name="connsiteX4" fmla="*/ 0 w 463242"/>
                  <a:gd name="connsiteY4" fmla="*/ 35609 h 52366"/>
                  <a:gd name="connsiteX5" fmla="*/ 19698 w 463242"/>
                  <a:gd name="connsiteY5" fmla="*/ 55307 h 52366"/>
                  <a:gd name="connsiteX6" fmla="*/ 464249 w 463242"/>
                  <a:gd name="connsiteY6" fmla="*/ 55307 h 52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3242" h="52366">
                    <a:moveTo>
                      <a:pt x="465337" y="19416"/>
                    </a:moveTo>
                    <a:lnTo>
                      <a:pt x="378650" y="19416"/>
                    </a:lnTo>
                    <a:lnTo>
                      <a:pt x="378650" y="0"/>
                    </a:lnTo>
                    <a:lnTo>
                      <a:pt x="0" y="0"/>
                    </a:lnTo>
                    <a:lnTo>
                      <a:pt x="0" y="35609"/>
                    </a:lnTo>
                    <a:cubicBezTo>
                      <a:pt x="0" y="46485"/>
                      <a:pt x="8822" y="55307"/>
                      <a:pt x="19698" y="55307"/>
                    </a:cubicBezTo>
                    <a:lnTo>
                      <a:pt x="464249" y="55307"/>
                    </a:lnTo>
                  </a:path>
                </a:pathLst>
              </a:custGeom>
              <a:no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4" name="Freeform: Shape 304"/>
              <p:cNvSpPr/>
              <p:nvPr/>
            </p:nvSpPr>
            <p:spPr>
              <a:xfrm>
                <a:off x="896870" y="2250714"/>
                <a:ext cx="455186" cy="4028"/>
              </a:xfrm>
              <a:custGeom>
                <a:avLst/>
                <a:gdLst>
                  <a:gd name="connsiteX0" fmla="*/ 0 w 455185"/>
                  <a:gd name="connsiteY0" fmla="*/ 0 h 0"/>
                  <a:gd name="connsiteX1" fmla="*/ 458328 w 455185"/>
                  <a:gd name="connsiteY1" fmla="*/ 0 h 0"/>
                </a:gdLst>
                <a:ahLst/>
                <a:cxnLst>
                  <a:cxn ang="0">
                    <a:pos x="connsiteX0" y="connsiteY0"/>
                  </a:cxn>
                  <a:cxn ang="0">
                    <a:pos x="connsiteX1" y="connsiteY1"/>
                  </a:cxn>
                </a:cxnLst>
                <a:rect l="l" t="t" r="r" b="b"/>
                <a:pathLst>
                  <a:path w="455185">
                    <a:moveTo>
                      <a:pt x="0" y="0"/>
                    </a:moveTo>
                    <a:lnTo>
                      <a:pt x="458328"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5" name="Freeform: Shape 305"/>
              <p:cNvSpPr/>
              <p:nvPr/>
            </p:nvSpPr>
            <p:spPr>
              <a:xfrm>
                <a:off x="896870" y="2300381"/>
                <a:ext cx="390735" cy="4028"/>
              </a:xfrm>
              <a:custGeom>
                <a:avLst/>
                <a:gdLst>
                  <a:gd name="connsiteX0" fmla="*/ 0 w 390734"/>
                  <a:gd name="connsiteY0" fmla="*/ 0 h 0"/>
                  <a:gd name="connsiteX1" fmla="*/ 391097 w 390734"/>
                  <a:gd name="connsiteY1" fmla="*/ 0 h 0"/>
                </a:gdLst>
                <a:ahLst/>
                <a:cxnLst>
                  <a:cxn ang="0">
                    <a:pos x="connsiteX0" y="connsiteY0"/>
                  </a:cxn>
                  <a:cxn ang="0">
                    <a:pos x="connsiteX1" y="connsiteY1"/>
                  </a:cxn>
                </a:cxnLst>
                <a:rect l="l" t="t" r="r" b="b"/>
                <a:pathLst>
                  <a:path w="390734">
                    <a:moveTo>
                      <a:pt x="0" y="0"/>
                    </a:moveTo>
                    <a:lnTo>
                      <a:pt x="391097"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6" name="Freeform: Shape 306"/>
              <p:cNvSpPr/>
              <p:nvPr/>
            </p:nvSpPr>
            <p:spPr>
              <a:xfrm>
                <a:off x="896870" y="2350049"/>
                <a:ext cx="455186" cy="4028"/>
              </a:xfrm>
              <a:custGeom>
                <a:avLst/>
                <a:gdLst>
                  <a:gd name="connsiteX0" fmla="*/ 0 w 455185"/>
                  <a:gd name="connsiteY0" fmla="*/ 0 h 0"/>
                  <a:gd name="connsiteX1" fmla="*/ 458328 w 455185"/>
                  <a:gd name="connsiteY1" fmla="*/ 0 h 0"/>
                </a:gdLst>
                <a:ahLst/>
                <a:cxnLst>
                  <a:cxn ang="0">
                    <a:pos x="connsiteX0" y="connsiteY0"/>
                  </a:cxn>
                  <a:cxn ang="0">
                    <a:pos x="connsiteX1" y="connsiteY1"/>
                  </a:cxn>
                </a:cxnLst>
                <a:rect l="l" t="t" r="r" b="b"/>
                <a:pathLst>
                  <a:path w="455185">
                    <a:moveTo>
                      <a:pt x="0" y="0"/>
                    </a:moveTo>
                    <a:lnTo>
                      <a:pt x="458328"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7" name="Freeform: Shape 307"/>
              <p:cNvSpPr/>
              <p:nvPr/>
            </p:nvSpPr>
            <p:spPr>
              <a:xfrm>
                <a:off x="896870" y="2399717"/>
                <a:ext cx="213494" cy="4028"/>
              </a:xfrm>
              <a:custGeom>
                <a:avLst/>
                <a:gdLst>
                  <a:gd name="connsiteX0" fmla="*/ 0 w 213494"/>
                  <a:gd name="connsiteY0" fmla="*/ 0 h 0"/>
                  <a:gd name="connsiteX1" fmla="*/ 216636 w 213494"/>
                  <a:gd name="connsiteY1" fmla="*/ 0 h 0"/>
                </a:gdLst>
                <a:ahLst/>
                <a:cxnLst>
                  <a:cxn ang="0">
                    <a:pos x="connsiteX0" y="connsiteY0"/>
                  </a:cxn>
                  <a:cxn ang="0">
                    <a:pos x="connsiteX1" y="connsiteY1"/>
                  </a:cxn>
                </a:cxnLst>
                <a:rect l="l" t="t" r="r" b="b"/>
                <a:pathLst>
                  <a:path w="213494">
                    <a:moveTo>
                      <a:pt x="0" y="0"/>
                    </a:moveTo>
                    <a:lnTo>
                      <a:pt x="21663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8" name="Freeform: Shape 308"/>
              <p:cNvSpPr/>
              <p:nvPr/>
            </p:nvSpPr>
            <p:spPr>
              <a:xfrm>
                <a:off x="896870" y="2449384"/>
                <a:ext cx="181269" cy="4028"/>
              </a:xfrm>
              <a:custGeom>
                <a:avLst/>
                <a:gdLst>
                  <a:gd name="connsiteX0" fmla="*/ 0 w 181268"/>
                  <a:gd name="connsiteY0" fmla="*/ 0 h 0"/>
                  <a:gd name="connsiteX1" fmla="*/ 184129 w 181268"/>
                  <a:gd name="connsiteY1" fmla="*/ 0 h 0"/>
                </a:gdLst>
                <a:ahLst/>
                <a:cxnLst>
                  <a:cxn ang="0">
                    <a:pos x="connsiteX0" y="connsiteY0"/>
                  </a:cxn>
                  <a:cxn ang="0">
                    <a:pos x="connsiteX1" y="connsiteY1"/>
                  </a:cxn>
                </a:cxnLst>
                <a:rect l="l" t="t" r="r" b="b"/>
                <a:pathLst>
                  <a:path w="181268">
                    <a:moveTo>
                      <a:pt x="0" y="0"/>
                    </a:moveTo>
                    <a:lnTo>
                      <a:pt x="184129"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39" name="Freeform: Shape 309"/>
              <p:cNvSpPr/>
              <p:nvPr/>
            </p:nvSpPr>
            <p:spPr>
              <a:xfrm>
                <a:off x="848692" y="2250714"/>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0" name="Freeform: Shape 310"/>
              <p:cNvSpPr/>
              <p:nvPr/>
            </p:nvSpPr>
            <p:spPr>
              <a:xfrm>
                <a:off x="848692" y="2300381"/>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1" name="Freeform: Shape 311"/>
              <p:cNvSpPr/>
              <p:nvPr/>
            </p:nvSpPr>
            <p:spPr>
              <a:xfrm>
                <a:off x="848692" y="2350049"/>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2" name="Freeform: Shape 312"/>
              <p:cNvSpPr/>
              <p:nvPr/>
            </p:nvSpPr>
            <p:spPr>
              <a:xfrm>
                <a:off x="848692" y="2399717"/>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3" name="Freeform: Shape 313"/>
              <p:cNvSpPr/>
              <p:nvPr/>
            </p:nvSpPr>
            <p:spPr>
              <a:xfrm>
                <a:off x="848692" y="2449384"/>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4" name="Freeform: Shape 314"/>
              <p:cNvSpPr/>
              <p:nvPr/>
            </p:nvSpPr>
            <p:spPr>
              <a:xfrm>
                <a:off x="848692" y="2499052"/>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5" name="Freeform: Shape 315"/>
              <p:cNvSpPr/>
              <p:nvPr/>
            </p:nvSpPr>
            <p:spPr>
              <a:xfrm>
                <a:off x="848692" y="2548679"/>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6" name="Freeform: Shape 316"/>
              <p:cNvSpPr/>
              <p:nvPr/>
            </p:nvSpPr>
            <p:spPr>
              <a:xfrm>
                <a:off x="848692" y="2598347"/>
                <a:ext cx="20141" cy="4028"/>
              </a:xfrm>
              <a:custGeom>
                <a:avLst/>
                <a:gdLst>
                  <a:gd name="connsiteX0" fmla="*/ 0 w 20140"/>
                  <a:gd name="connsiteY0" fmla="*/ 0 h 0"/>
                  <a:gd name="connsiteX1" fmla="*/ 22316 w 20140"/>
                  <a:gd name="connsiteY1" fmla="*/ 0 h 0"/>
                </a:gdLst>
                <a:ahLst/>
                <a:cxnLst>
                  <a:cxn ang="0">
                    <a:pos x="connsiteX0" y="connsiteY0"/>
                  </a:cxn>
                  <a:cxn ang="0">
                    <a:pos x="connsiteX1" y="connsiteY1"/>
                  </a:cxn>
                </a:cxnLst>
                <a:rect l="l" t="t" r="r" b="b"/>
                <a:pathLst>
                  <a:path w="20140">
                    <a:moveTo>
                      <a:pt x="0" y="0"/>
                    </a:moveTo>
                    <a:lnTo>
                      <a:pt x="2231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7" name="Freeform: Shape 317"/>
              <p:cNvSpPr/>
              <p:nvPr/>
            </p:nvSpPr>
            <p:spPr>
              <a:xfrm>
                <a:off x="1165389" y="2411801"/>
                <a:ext cx="213494" cy="422961"/>
              </a:xfrm>
              <a:custGeom>
                <a:avLst/>
                <a:gdLst>
                  <a:gd name="connsiteX0" fmla="*/ 0 w 213494"/>
                  <a:gd name="connsiteY0" fmla="*/ 51078 h 422960"/>
                  <a:gd name="connsiteX1" fmla="*/ 0 w 213494"/>
                  <a:gd name="connsiteY1" fmla="*/ 25096 h 422960"/>
                  <a:gd name="connsiteX2" fmla="*/ 25096 w 213494"/>
                  <a:gd name="connsiteY2" fmla="*/ 0 h 422960"/>
                  <a:gd name="connsiteX3" fmla="*/ 190735 w 213494"/>
                  <a:gd name="connsiteY3" fmla="*/ 0 h 422960"/>
                  <a:gd name="connsiteX4" fmla="*/ 215831 w 213494"/>
                  <a:gd name="connsiteY4" fmla="*/ 25096 h 422960"/>
                  <a:gd name="connsiteX5" fmla="*/ 215831 w 213494"/>
                  <a:gd name="connsiteY5" fmla="*/ 401732 h 422960"/>
                  <a:gd name="connsiteX6" fmla="*/ 190735 w 213494"/>
                  <a:gd name="connsiteY6" fmla="*/ 426828 h 422960"/>
                  <a:gd name="connsiteX7" fmla="*/ 25096 w 213494"/>
                  <a:gd name="connsiteY7" fmla="*/ 426828 h 422960"/>
                  <a:gd name="connsiteX8" fmla="*/ 0 w 213494"/>
                  <a:gd name="connsiteY8" fmla="*/ 401732 h 422960"/>
                  <a:gd name="connsiteX9" fmla="*/ 0 w 213494"/>
                  <a:gd name="connsiteY9" fmla="*/ 211118 h 422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3494" h="422960">
                    <a:moveTo>
                      <a:pt x="0" y="51078"/>
                    </a:moveTo>
                    <a:lnTo>
                      <a:pt x="0" y="25096"/>
                    </a:lnTo>
                    <a:cubicBezTo>
                      <a:pt x="0" y="11239"/>
                      <a:pt x="11239" y="0"/>
                      <a:pt x="25096" y="0"/>
                    </a:cubicBezTo>
                    <a:lnTo>
                      <a:pt x="190735" y="0"/>
                    </a:lnTo>
                    <a:cubicBezTo>
                      <a:pt x="204592" y="0"/>
                      <a:pt x="215831" y="11239"/>
                      <a:pt x="215831" y="25096"/>
                    </a:cubicBezTo>
                    <a:lnTo>
                      <a:pt x="215831" y="401732"/>
                    </a:lnTo>
                    <a:cubicBezTo>
                      <a:pt x="215831" y="415589"/>
                      <a:pt x="204592" y="426828"/>
                      <a:pt x="190735" y="426828"/>
                    </a:cubicBezTo>
                    <a:lnTo>
                      <a:pt x="25096" y="426828"/>
                    </a:lnTo>
                    <a:cubicBezTo>
                      <a:pt x="11239" y="426828"/>
                      <a:pt x="0" y="415589"/>
                      <a:pt x="0" y="401732"/>
                    </a:cubicBezTo>
                    <a:lnTo>
                      <a:pt x="0" y="211118"/>
                    </a:lnTo>
                  </a:path>
                </a:pathLst>
              </a:custGeom>
              <a:solidFill>
                <a:srgbClr val="FFFFFF"/>
              </a:solid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8" name="Freeform: Shape 318"/>
              <p:cNvSpPr/>
              <p:nvPr/>
            </p:nvSpPr>
            <p:spPr>
              <a:xfrm>
                <a:off x="1165389" y="2451519"/>
                <a:ext cx="213494" cy="330312"/>
              </a:xfrm>
              <a:custGeom>
                <a:avLst/>
                <a:gdLst>
                  <a:gd name="connsiteX0" fmla="*/ 0 w 213494"/>
                  <a:gd name="connsiteY0" fmla="*/ 26465 h 330312"/>
                  <a:gd name="connsiteX1" fmla="*/ 0 w 213494"/>
                  <a:gd name="connsiteY1" fmla="*/ 0 h 330312"/>
                  <a:gd name="connsiteX2" fmla="*/ 215790 w 213494"/>
                  <a:gd name="connsiteY2" fmla="*/ 0 h 330312"/>
                  <a:gd name="connsiteX3" fmla="*/ 215790 w 213494"/>
                  <a:gd name="connsiteY3" fmla="*/ 333092 h 330312"/>
                  <a:gd name="connsiteX4" fmla="*/ 0 w 213494"/>
                  <a:gd name="connsiteY4" fmla="*/ 333092 h 330312"/>
                  <a:gd name="connsiteX5" fmla="*/ 0 w 213494"/>
                  <a:gd name="connsiteY5" fmla="*/ 166526 h 330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494" h="330312">
                    <a:moveTo>
                      <a:pt x="0" y="26465"/>
                    </a:moveTo>
                    <a:lnTo>
                      <a:pt x="0" y="0"/>
                    </a:lnTo>
                    <a:lnTo>
                      <a:pt x="215790" y="0"/>
                    </a:lnTo>
                    <a:lnTo>
                      <a:pt x="215790" y="333092"/>
                    </a:lnTo>
                    <a:lnTo>
                      <a:pt x="0" y="333092"/>
                    </a:lnTo>
                    <a:lnTo>
                      <a:pt x="0" y="166526"/>
                    </a:lnTo>
                  </a:path>
                </a:pathLst>
              </a:custGeom>
              <a:solidFill>
                <a:srgbClr val="FFFFFF"/>
              </a:solid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49" name="Freeform: Shape 319"/>
              <p:cNvSpPr/>
              <p:nvPr/>
            </p:nvSpPr>
            <p:spPr>
              <a:xfrm>
                <a:off x="1261341" y="2800120"/>
                <a:ext cx="20141" cy="20141"/>
              </a:xfrm>
              <a:custGeom>
                <a:avLst/>
                <a:gdLst>
                  <a:gd name="connsiteX0" fmla="*/ 23847 w 20140"/>
                  <a:gd name="connsiteY0" fmla="*/ 11923 h 20140"/>
                  <a:gd name="connsiteX1" fmla="*/ 11923 w 20140"/>
                  <a:gd name="connsiteY1" fmla="*/ 23847 h 20140"/>
                  <a:gd name="connsiteX2" fmla="*/ 0 w 20140"/>
                  <a:gd name="connsiteY2" fmla="*/ 11923 h 20140"/>
                  <a:gd name="connsiteX3" fmla="*/ 11923 w 20140"/>
                  <a:gd name="connsiteY3" fmla="*/ 0 h 20140"/>
                  <a:gd name="connsiteX4" fmla="*/ 23847 w 20140"/>
                  <a:gd name="connsiteY4" fmla="*/ 11923 h 20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40" h="20140">
                    <a:moveTo>
                      <a:pt x="23847" y="11923"/>
                    </a:moveTo>
                    <a:cubicBezTo>
                      <a:pt x="23847" y="18509"/>
                      <a:pt x="18509" y="23847"/>
                      <a:pt x="11923" y="23847"/>
                    </a:cubicBezTo>
                    <a:cubicBezTo>
                      <a:pt x="5338" y="23847"/>
                      <a:pt x="0" y="18509"/>
                      <a:pt x="0" y="11923"/>
                    </a:cubicBezTo>
                    <a:cubicBezTo>
                      <a:pt x="0" y="5338"/>
                      <a:pt x="5338" y="0"/>
                      <a:pt x="11923" y="0"/>
                    </a:cubicBezTo>
                    <a:cubicBezTo>
                      <a:pt x="18509" y="0"/>
                      <a:pt x="23847" y="5338"/>
                      <a:pt x="23847" y="11923"/>
                    </a:cubicBezTo>
                    <a:close/>
                  </a:path>
                </a:pathLst>
              </a:custGeom>
              <a:noFill/>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0" name="Freeform: Shape 320"/>
              <p:cNvSpPr/>
              <p:nvPr/>
            </p:nvSpPr>
            <p:spPr>
              <a:xfrm>
                <a:off x="1252841" y="2432305"/>
                <a:ext cx="40282" cy="4028"/>
              </a:xfrm>
              <a:custGeom>
                <a:avLst/>
                <a:gdLst>
                  <a:gd name="connsiteX0" fmla="*/ 0 w 40281"/>
                  <a:gd name="connsiteY0" fmla="*/ 0 h 0"/>
                  <a:gd name="connsiteX1" fmla="*/ 40886 w 40281"/>
                  <a:gd name="connsiteY1" fmla="*/ 0 h 0"/>
                </a:gdLst>
                <a:ahLst/>
                <a:cxnLst>
                  <a:cxn ang="0">
                    <a:pos x="connsiteX0" y="connsiteY0"/>
                  </a:cxn>
                  <a:cxn ang="0">
                    <a:pos x="connsiteX1" y="connsiteY1"/>
                  </a:cxn>
                </a:cxnLst>
                <a:rect l="l" t="t" r="r" b="b"/>
                <a:pathLst>
                  <a:path w="40281">
                    <a:moveTo>
                      <a:pt x="0" y="0"/>
                    </a:moveTo>
                    <a:lnTo>
                      <a:pt x="40886" y="0"/>
                    </a:lnTo>
                  </a:path>
                </a:pathLst>
              </a:custGeom>
              <a:ln w="805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1" name="Freeform: Shape 321"/>
              <p:cNvSpPr/>
              <p:nvPr/>
            </p:nvSpPr>
            <p:spPr>
              <a:xfrm>
                <a:off x="1301623" y="2499052"/>
                <a:ext cx="48338" cy="4028"/>
              </a:xfrm>
              <a:custGeom>
                <a:avLst/>
                <a:gdLst>
                  <a:gd name="connsiteX0" fmla="*/ 0 w 48338"/>
                  <a:gd name="connsiteY0" fmla="*/ 0 h 0"/>
                  <a:gd name="connsiteX1" fmla="*/ 50836 w 48338"/>
                  <a:gd name="connsiteY1" fmla="*/ 0 h 0"/>
                </a:gdLst>
                <a:ahLst/>
                <a:cxnLst>
                  <a:cxn ang="0">
                    <a:pos x="connsiteX0" y="connsiteY0"/>
                  </a:cxn>
                  <a:cxn ang="0">
                    <a:pos x="connsiteX1" y="connsiteY1"/>
                  </a:cxn>
                </a:cxnLst>
                <a:rect l="l" t="t" r="r" b="b"/>
                <a:pathLst>
                  <a:path w="48338">
                    <a:moveTo>
                      <a:pt x="0" y="0"/>
                    </a:moveTo>
                    <a:lnTo>
                      <a:pt x="50836"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2" name="Freeform: Shape 322"/>
              <p:cNvSpPr/>
              <p:nvPr/>
            </p:nvSpPr>
            <p:spPr>
              <a:xfrm>
                <a:off x="1119548" y="2499052"/>
                <a:ext cx="161128" cy="4028"/>
              </a:xfrm>
              <a:custGeom>
                <a:avLst/>
                <a:gdLst>
                  <a:gd name="connsiteX0" fmla="*/ 0 w 161127"/>
                  <a:gd name="connsiteY0" fmla="*/ 0 h 0"/>
                  <a:gd name="connsiteX1" fmla="*/ 164713 w 161127"/>
                  <a:gd name="connsiteY1" fmla="*/ 0 h 0"/>
                </a:gdLst>
                <a:ahLst/>
                <a:cxnLst>
                  <a:cxn ang="0">
                    <a:pos x="connsiteX0" y="connsiteY0"/>
                  </a:cxn>
                  <a:cxn ang="0">
                    <a:pos x="connsiteX1" y="connsiteY1"/>
                  </a:cxn>
                </a:cxnLst>
                <a:rect l="l" t="t" r="r" b="b"/>
                <a:pathLst>
                  <a:path w="161127">
                    <a:moveTo>
                      <a:pt x="0" y="0"/>
                    </a:moveTo>
                    <a:lnTo>
                      <a:pt x="164713"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3" name="Freeform: Shape 323"/>
              <p:cNvSpPr/>
              <p:nvPr/>
            </p:nvSpPr>
            <p:spPr>
              <a:xfrm>
                <a:off x="896870" y="2499052"/>
                <a:ext cx="201410" cy="4028"/>
              </a:xfrm>
              <a:custGeom>
                <a:avLst/>
                <a:gdLst>
                  <a:gd name="connsiteX0" fmla="*/ 0 w 201409"/>
                  <a:gd name="connsiteY0" fmla="*/ 0 h 0"/>
                  <a:gd name="connsiteX1" fmla="*/ 202538 w 201409"/>
                  <a:gd name="connsiteY1" fmla="*/ 0 h 0"/>
                </a:gdLst>
                <a:ahLst/>
                <a:cxnLst>
                  <a:cxn ang="0">
                    <a:pos x="connsiteX0" y="connsiteY0"/>
                  </a:cxn>
                  <a:cxn ang="0">
                    <a:pos x="connsiteX1" y="connsiteY1"/>
                  </a:cxn>
                </a:cxnLst>
                <a:rect l="l" t="t" r="r" b="b"/>
                <a:pathLst>
                  <a:path w="201409">
                    <a:moveTo>
                      <a:pt x="0" y="0"/>
                    </a:moveTo>
                    <a:lnTo>
                      <a:pt x="202538"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4" name="Freeform: Shape 324"/>
              <p:cNvSpPr/>
              <p:nvPr/>
            </p:nvSpPr>
            <p:spPr>
              <a:xfrm>
                <a:off x="896870" y="2548679"/>
                <a:ext cx="402819" cy="4028"/>
              </a:xfrm>
              <a:custGeom>
                <a:avLst/>
                <a:gdLst>
                  <a:gd name="connsiteX0" fmla="*/ 0 w 402819"/>
                  <a:gd name="connsiteY0" fmla="*/ 0 h 0"/>
                  <a:gd name="connsiteX1" fmla="*/ 405075 w 402819"/>
                  <a:gd name="connsiteY1" fmla="*/ 0 h 0"/>
                </a:gdLst>
                <a:ahLst/>
                <a:cxnLst>
                  <a:cxn ang="0">
                    <a:pos x="connsiteX0" y="connsiteY0"/>
                  </a:cxn>
                  <a:cxn ang="0">
                    <a:pos x="connsiteX1" y="connsiteY1"/>
                  </a:cxn>
                </a:cxnLst>
                <a:rect l="l" t="t" r="r" b="b"/>
                <a:pathLst>
                  <a:path w="402819">
                    <a:moveTo>
                      <a:pt x="0" y="0"/>
                    </a:moveTo>
                    <a:lnTo>
                      <a:pt x="405075"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5" name="Freeform: Shape 325"/>
              <p:cNvSpPr/>
              <p:nvPr/>
            </p:nvSpPr>
            <p:spPr>
              <a:xfrm>
                <a:off x="1255137" y="2598347"/>
                <a:ext cx="96677" cy="4028"/>
              </a:xfrm>
              <a:custGeom>
                <a:avLst/>
                <a:gdLst>
                  <a:gd name="connsiteX0" fmla="*/ 0 w 96676"/>
                  <a:gd name="connsiteY0" fmla="*/ 0 h 0"/>
                  <a:gd name="connsiteX1" fmla="*/ 97321 w 96676"/>
                  <a:gd name="connsiteY1" fmla="*/ 0 h 0"/>
                </a:gdLst>
                <a:ahLst/>
                <a:cxnLst>
                  <a:cxn ang="0">
                    <a:pos x="connsiteX0" y="connsiteY0"/>
                  </a:cxn>
                  <a:cxn ang="0">
                    <a:pos x="connsiteX1" y="connsiteY1"/>
                  </a:cxn>
                </a:cxnLst>
                <a:rect l="l" t="t" r="r" b="b"/>
                <a:pathLst>
                  <a:path w="96676">
                    <a:moveTo>
                      <a:pt x="0" y="0"/>
                    </a:moveTo>
                    <a:lnTo>
                      <a:pt x="97321"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6" name="Freeform: Shape 326"/>
              <p:cNvSpPr/>
              <p:nvPr/>
            </p:nvSpPr>
            <p:spPr>
              <a:xfrm>
                <a:off x="1165389" y="2598347"/>
                <a:ext cx="68479" cy="4028"/>
              </a:xfrm>
              <a:custGeom>
                <a:avLst/>
                <a:gdLst>
                  <a:gd name="connsiteX0" fmla="*/ 0 w 68479"/>
                  <a:gd name="connsiteY0" fmla="*/ 0 h 0"/>
                  <a:gd name="connsiteX1" fmla="*/ 71903 w 68479"/>
                  <a:gd name="connsiteY1" fmla="*/ 0 h 0"/>
                </a:gdLst>
                <a:ahLst/>
                <a:cxnLst>
                  <a:cxn ang="0">
                    <a:pos x="connsiteX0" y="connsiteY0"/>
                  </a:cxn>
                  <a:cxn ang="0">
                    <a:pos x="connsiteX1" y="connsiteY1"/>
                  </a:cxn>
                </a:cxnLst>
                <a:rect l="l" t="t" r="r" b="b"/>
                <a:pathLst>
                  <a:path w="68479">
                    <a:moveTo>
                      <a:pt x="0" y="0"/>
                    </a:moveTo>
                    <a:lnTo>
                      <a:pt x="71903"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57" name="Freeform: Shape 327"/>
              <p:cNvSpPr/>
              <p:nvPr/>
            </p:nvSpPr>
            <p:spPr>
              <a:xfrm>
                <a:off x="896870" y="2598347"/>
                <a:ext cx="241692" cy="4028"/>
              </a:xfrm>
              <a:custGeom>
                <a:avLst/>
                <a:gdLst>
                  <a:gd name="connsiteX0" fmla="*/ 0 w 241691"/>
                  <a:gd name="connsiteY0" fmla="*/ 0 h 0"/>
                  <a:gd name="connsiteX1" fmla="*/ 243585 w 241691"/>
                  <a:gd name="connsiteY1" fmla="*/ 0 h 0"/>
                </a:gdLst>
                <a:ahLst/>
                <a:cxnLst>
                  <a:cxn ang="0">
                    <a:pos x="connsiteX0" y="connsiteY0"/>
                  </a:cxn>
                  <a:cxn ang="0">
                    <a:pos x="connsiteX1" y="connsiteY1"/>
                  </a:cxn>
                </a:cxnLst>
                <a:rect l="l" t="t" r="r" b="b"/>
                <a:pathLst>
                  <a:path w="241691">
                    <a:moveTo>
                      <a:pt x="0" y="0"/>
                    </a:moveTo>
                    <a:lnTo>
                      <a:pt x="243585" y="0"/>
                    </a:lnTo>
                  </a:path>
                </a:pathLst>
              </a:custGeom>
              <a:ln w="805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grpSp>
        <p:grpSp>
          <p:nvGrpSpPr>
            <p:cNvPr id="225" name="Group 224"/>
            <p:cNvGrpSpPr/>
            <p:nvPr/>
          </p:nvGrpSpPr>
          <p:grpSpPr>
            <a:xfrm>
              <a:off x="3964596" y="3849741"/>
              <a:ext cx="1223214" cy="928979"/>
              <a:chOff x="2332142" y="2147668"/>
              <a:chExt cx="914001" cy="694144"/>
            </a:xfrm>
          </p:grpSpPr>
          <p:sp>
            <p:nvSpPr>
              <p:cNvPr id="381" name="Freeform: Shape 204"/>
              <p:cNvSpPr/>
              <p:nvPr/>
            </p:nvSpPr>
            <p:spPr>
              <a:xfrm>
                <a:off x="2332142" y="2675583"/>
                <a:ext cx="51909" cy="3993"/>
              </a:xfrm>
              <a:custGeom>
                <a:avLst/>
                <a:gdLst>
                  <a:gd name="connsiteX0" fmla="*/ 0 w 51909"/>
                  <a:gd name="connsiteY0" fmla="*/ 0 h 0"/>
                  <a:gd name="connsiteX1" fmla="*/ 54545 w 51909"/>
                  <a:gd name="connsiteY1" fmla="*/ 0 h 0"/>
                </a:gdLst>
                <a:ahLst/>
                <a:cxnLst>
                  <a:cxn ang="0">
                    <a:pos x="connsiteX0" y="connsiteY0"/>
                  </a:cxn>
                  <a:cxn ang="0">
                    <a:pos x="connsiteX1" y="connsiteY1"/>
                  </a:cxn>
                </a:cxnLst>
                <a:rect l="l" t="t" r="r" b="b"/>
                <a:pathLst>
                  <a:path w="51909">
                    <a:moveTo>
                      <a:pt x="0" y="0"/>
                    </a:moveTo>
                    <a:lnTo>
                      <a:pt x="54545" y="0"/>
                    </a:lnTo>
                  </a:path>
                </a:pathLst>
              </a:custGeom>
              <a:ln w="7986"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2" name="Freeform: Shape 205"/>
              <p:cNvSpPr/>
              <p:nvPr/>
            </p:nvSpPr>
            <p:spPr>
              <a:xfrm>
                <a:off x="3222264" y="2650308"/>
                <a:ext cx="3993" cy="47916"/>
              </a:xfrm>
              <a:custGeom>
                <a:avLst/>
                <a:gdLst>
                  <a:gd name="connsiteX0" fmla="*/ 0 w 0"/>
                  <a:gd name="connsiteY0" fmla="*/ 47916 h 47916"/>
                  <a:gd name="connsiteX1" fmla="*/ 0 w 0"/>
                  <a:gd name="connsiteY1" fmla="*/ 0 h 47916"/>
                </a:gdLst>
                <a:ahLst/>
                <a:cxnLst>
                  <a:cxn ang="0">
                    <a:pos x="connsiteX0" y="connsiteY0"/>
                  </a:cxn>
                  <a:cxn ang="0">
                    <a:pos x="connsiteX1" y="connsiteY1"/>
                  </a:cxn>
                </a:cxnLst>
                <a:rect l="l" t="t" r="r" b="b"/>
                <a:pathLst>
                  <a:path h="47916">
                    <a:moveTo>
                      <a:pt x="0" y="47916"/>
                    </a:moveTo>
                    <a:lnTo>
                      <a:pt x="0" y="0"/>
                    </a:lnTo>
                  </a:path>
                </a:pathLst>
              </a:custGeom>
              <a:ln w="7986"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3" name="Freeform: Shape 206"/>
              <p:cNvSpPr/>
              <p:nvPr/>
            </p:nvSpPr>
            <p:spPr>
              <a:xfrm>
                <a:off x="3198227" y="2674266"/>
                <a:ext cx="47916" cy="3993"/>
              </a:xfrm>
              <a:custGeom>
                <a:avLst/>
                <a:gdLst>
                  <a:gd name="connsiteX0" fmla="*/ 47916 w 47916"/>
                  <a:gd name="connsiteY0" fmla="*/ 0 h 0"/>
                  <a:gd name="connsiteX1" fmla="*/ 0 w 47916"/>
                  <a:gd name="connsiteY1" fmla="*/ 0 h 0"/>
                </a:gdLst>
                <a:ahLst/>
                <a:cxnLst>
                  <a:cxn ang="0">
                    <a:pos x="connsiteX0" y="connsiteY0"/>
                  </a:cxn>
                  <a:cxn ang="0">
                    <a:pos x="connsiteX1" y="connsiteY1"/>
                  </a:cxn>
                </a:cxnLst>
                <a:rect l="l" t="t" r="r" b="b"/>
                <a:pathLst>
                  <a:path w="47916">
                    <a:moveTo>
                      <a:pt x="47916" y="0"/>
                    </a:moveTo>
                    <a:lnTo>
                      <a:pt x="0" y="0"/>
                    </a:lnTo>
                  </a:path>
                </a:pathLst>
              </a:custGeom>
              <a:ln w="7986"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4" name="Freeform: Shape 207"/>
              <p:cNvSpPr/>
              <p:nvPr/>
            </p:nvSpPr>
            <p:spPr>
              <a:xfrm>
                <a:off x="2413999" y="2469725"/>
                <a:ext cx="770652" cy="203643"/>
              </a:xfrm>
              <a:custGeom>
                <a:avLst/>
                <a:gdLst>
                  <a:gd name="connsiteX0" fmla="*/ 770691 w 770651"/>
                  <a:gd name="connsiteY0" fmla="*/ 204541 h 203643"/>
                  <a:gd name="connsiteX1" fmla="*/ 0 w 770651"/>
                  <a:gd name="connsiteY1" fmla="*/ 204541 h 203643"/>
                  <a:gd name="connsiteX2" fmla="*/ 0 w 770651"/>
                  <a:gd name="connsiteY2" fmla="*/ 204541 h 203643"/>
                  <a:gd name="connsiteX3" fmla="*/ 636726 w 770651"/>
                  <a:gd name="connsiteY3" fmla="*/ 56360 h 203643"/>
                </a:gdLst>
                <a:ahLst/>
                <a:cxnLst>
                  <a:cxn ang="0">
                    <a:pos x="connsiteX0" y="connsiteY0"/>
                  </a:cxn>
                  <a:cxn ang="0">
                    <a:pos x="connsiteX1" y="connsiteY1"/>
                  </a:cxn>
                  <a:cxn ang="0">
                    <a:pos x="connsiteX2" y="connsiteY2"/>
                  </a:cxn>
                  <a:cxn ang="0">
                    <a:pos x="connsiteX3" y="connsiteY3"/>
                  </a:cxn>
                </a:cxnLst>
                <a:rect l="l" t="t" r="r" b="b"/>
                <a:pathLst>
                  <a:path w="770651" h="203643">
                    <a:moveTo>
                      <a:pt x="770691" y="204541"/>
                    </a:moveTo>
                    <a:lnTo>
                      <a:pt x="0" y="204541"/>
                    </a:lnTo>
                    <a:lnTo>
                      <a:pt x="0" y="204541"/>
                    </a:lnTo>
                    <a:cubicBezTo>
                      <a:pt x="144587" y="8604"/>
                      <a:pt x="413277" y="-58918"/>
                      <a:pt x="636726" y="56360"/>
                    </a:cubicBezTo>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5" name="Freeform: Shape 208"/>
              <p:cNvSpPr/>
              <p:nvPr/>
            </p:nvSpPr>
            <p:spPr>
              <a:xfrm>
                <a:off x="2332142" y="2147668"/>
                <a:ext cx="3993" cy="3993"/>
              </a:xfrm>
              <a:custGeom>
                <a:avLst/>
                <a:gdLst/>
                <a:ahLst/>
                <a:cxnLst/>
                <a:rect l="l" t="t" r="r" b="b"/>
                <a:pathLst>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6" name="Freeform: Shape 209"/>
              <p:cNvSpPr/>
              <p:nvPr/>
            </p:nvSpPr>
            <p:spPr>
              <a:xfrm>
                <a:off x="2495816"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7" name="Freeform: Shape 210"/>
              <p:cNvSpPr/>
              <p:nvPr/>
            </p:nvSpPr>
            <p:spPr>
              <a:xfrm>
                <a:off x="2572801"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8" name="Freeform: Shape 211"/>
              <p:cNvSpPr/>
              <p:nvPr/>
            </p:nvSpPr>
            <p:spPr>
              <a:xfrm>
                <a:off x="2572801" y="2817854"/>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9" name="Freeform: Shape 212"/>
              <p:cNvSpPr/>
              <p:nvPr/>
            </p:nvSpPr>
            <p:spPr>
              <a:xfrm>
                <a:off x="2649786"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0" name="Freeform: Shape 213"/>
              <p:cNvSpPr/>
              <p:nvPr/>
            </p:nvSpPr>
            <p:spPr>
              <a:xfrm>
                <a:off x="2726771" y="277704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1" name="Freeform: Shape 214"/>
              <p:cNvSpPr/>
              <p:nvPr/>
            </p:nvSpPr>
            <p:spPr>
              <a:xfrm>
                <a:off x="2803637"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2" name="Freeform: Shape 215"/>
              <p:cNvSpPr/>
              <p:nvPr/>
            </p:nvSpPr>
            <p:spPr>
              <a:xfrm>
                <a:off x="2803637" y="2817854"/>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3" name="Freeform: Shape 216"/>
              <p:cNvSpPr/>
              <p:nvPr/>
            </p:nvSpPr>
            <p:spPr>
              <a:xfrm>
                <a:off x="2880622"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4" name="Freeform: Shape 217"/>
              <p:cNvSpPr/>
              <p:nvPr/>
            </p:nvSpPr>
            <p:spPr>
              <a:xfrm>
                <a:off x="2957687" y="277704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5" name="Freeform: Shape 218"/>
              <p:cNvSpPr/>
              <p:nvPr/>
            </p:nvSpPr>
            <p:spPr>
              <a:xfrm>
                <a:off x="3034673" y="273623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6" name="Freeform: Shape 219"/>
              <p:cNvSpPr/>
              <p:nvPr/>
            </p:nvSpPr>
            <p:spPr>
              <a:xfrm>
                <a:off x="3112714" y="2736253"/>
                <a:ext cx="23958" cy="23958"/>
              </a:xfrm>
              <a:custGeom>
                <a:avLst/>
                <a:gdLst>
                  <a:gd name="connsiteX0" fmla="*/ 26833 w 23958"/>
                  <a:gd name="connsiteY0" fmla="*/ 26833 h 23958"/>
                  <a:gd name="connsiteX1" fmla="*/ 0 w 23958"/>
                  <a:gd name="connsiteY1" fmla="*/ 26833 h 23958"/>
                  <a:gd name="connsiteX2" fmla="*/ 0 w 23958"/>
                  <a:gd name="connsiteY2" fmla="*/ 0 h 23958"/>
                  <a:gd name="connsiteX3" fmla="*/ 26833 w 23958"/>
                  <a:gd name="connsiteY3" fmla="*/ 0 h 23958"/>
                </a:gdLst>
                <a:ahLst/>
                <a:cxnLst>
                  <a:cxn ang="0">
                    <a:pos x="connsiteX0" y="connsiteY0"/>
                  </a:cxn>
                  <a:cxn ang="0">
                    <a:pos x="connsiteX1" y="connsiteY1"/>
                  </a:cxn>
                  <a:cxn ang="0">
                    <a:pos x="connsiteX2" y="connsiteY2"/>
                  </a:cxn>
                  <a:cxn ang="0">
                    <a:pos x="connsiteX3" y="connsiteY3"/>
                  </a:cxn>
                </a:cxnLst>
                <a:rect l="l" t="t" r="r" b="b"/>
                <a:pathLst>
                  <a:path w="23958" h="23958">
                    <a:moveTo>
                      <a:pt x="26833" y="26833"/>
                    </a:moveTo>
                    <a:lnTo>
                      <a:pt x="0" y="26833"/>
                    </a:lnTo>
                    <a:lnTo>
                      <a:pt x="0" y="0"/>
                    </a:lnTo>
                    <a:lnTo>
                      <a:pt x="26833" y="0"/>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7" name="Freeform: Shape 220"/>
              <p:cNvSpPr/>
              <p:nvPr/>
            </p:nvSpPr>
            <p:spPr>
              <a:xfrm>
                <a:off x="2495816" y="2477091"/>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8" name="Freeform: Shape 221"/>
              <p:cNvSpPr/>
              <p:nvPr/>
            </p:nvSpPr>
            <p:spPr>
              <a:xfrm>
                <a:off x="2495816" y="2613372"/>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99" name="Freeform: Shape 222"/>
              <p:cNvSpPr/>
              <p:nvPr/>
            </p:nvSpPr>
            <p:spPr>
              <a:xfrm>
                <a:off x="2572801" y="2470263"/>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0" name="Freeform: Shape 223"/>
              <p:cNvSpPr/>
              <p:nvPr/>
            </p:nvSpPr>
            <p:spPr>
              <a:xfrm>
                <a:off x="2572801" y="259971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1" name="Freeform: Shape 224"/>
              <p:cNvSpPr/>
              <p:nvPr/>
            </p:nvSpPr>
            <p:spPr>
              <a:xfrm>
                <a:off x="2649786" y="259971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2" name="Freeform: Shape 225"/>
              <p:cNvSpPr/>
              <p:nvPr/>
            </p:nvSpPr>
            <p:spPr>
              <a:xfrm>
                <a:off x="2649786" y="2517860"/>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3" name="Freeform: Shape 226"/>
              <p:cNvSpPr/>
              <p:nvPr/>
            </p:nvSpPr>
            <p:spPr>
              <a:xfrm>
                <a:off x="2649786" y="235406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4" name="Freeform: Shape 227"/>
              <p:cNvSpPr/>
              <p:nvPr/>
            </p:nvSpPr>
            <p:spPr>
              <a:xfrm>
                <a:off x="2649786" y="2435683"/>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5" name="Freeform: Shape 228"/>
              <p:cNvSpPr/>
              <p:nvPr/>
            </p:nvSpPr>
            <p:spPr>
              <a:xfrm>
                <a:off x="2726771" y="2558908"/>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6" name="Freeform: Shape 229"/>
              <p:cNvSpPr/>
              <p:nvPr/>
            </p:nvSpPr>
            <p:spPr>
              <a:xfrm>
                <a:off x="2726771" y="2333622"/>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7" name="Freeform: Shape 230"/>
              <p:cNvSpPr/>
              <p:nvPr/>
            </p:nvSpPr>
            <p:spPr>
              <a:xfrm>
                <a:off x="2803637" y="259971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8" name="Freeform: Shape 231"/>
              <p:cNvSpPr/>
              <p:nvPr/>
            </p:nvSpPr>
            <p:spPr>
              <a:xfrm>
                <a:off x="2803637" y="2517860"/>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09" name="Freeform: Shape 232"/>
              <p:cNvSpPr/>
              <p:nvPr/>
            </p:nvSpPr>
            <p:spPr>
              <a:xfrm>
                <a:off x="2803637" y="2394875"/>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0" name="Freeform: Shape 233"/>
              <p:cNvSpPr/>
              <p:nvPr/>
            </p:nvSpPr>
            <p:spPr>
              <a:xfrm>
                <a:off x="2803837" y="231369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1" name="Freeform: Shape 234"/>
              <p:cNvSpPr/>
              <p:nvPr/>
            </p:nvSpPr>
            <p:spPr>
              <a:xfrm>
                <a:off x="2803837" y="2232839"/>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2" name="Freeform: Shape 235"/>
              <p:cNvSpPr/>
              <p:nvPr/>
            </p:nvSpPr>
            <p:spPr>
              <a:xfrm>
                <a:off x="2880622" y="2599716"/>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3" name="Freeform: Shape 236"/>
              <p:cNvSpPr/>
              <p:nvPr/>
            </p:nvSpPr>
            <p:spPr>
              <a:xfrm>
                <a:off x="2880622" y="2517860"/>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4" name="Freeform: Shape 237"/>
              <p:cNvSpPr/>
              <p:nvPr/>
            </p:nvSpPr>
            <p:spPr>
              <a:xfrm>
                <a:off x="2880622" y="242202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5" name="Freeform: Shape 238"/>
              <p:cNvSpPr/>
              <p:nvPr/>
            </p:nvSpPr>
            <p:spPr>
              <a:xfrm>
                <a:off x="2880622" y="2340450"/>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6" name="Freeform: Shape 239"/>
              <p:cNvSpPr/>
              <p:nvPr/>
            </p:nvSpPr>
            <p:spPr>
              <a:xfrm>
                <a:off x="2880622" y="2259552"/>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7" name="Freeform: Shape 240"/>
              <p:cNvSpPr/>
              <p:nvPr/>
            </p:nvSpPr>
            <p:spPr>
              <a:xfrm>
                <a:off x="2957687" y="2558908"/>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8" name="Freeform: Shape 241"/>
              <p:cNvSpPr/>
              <p:nvPr/>
            </p:nvSpPr>
            <p:spPr>
              <a:xfrm>
                <a:off x="2957687" y="2435683"/>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19" name="Freeform: Shape 242"/>
              <p:cNvSpPr/>
              <p:nvPr/>
            </p:nvSpPr>
            <p:spPr>
              <a:xfrm>
                <a:off x="2957807" y="2313697"/>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0" name="Freeform: Shape 243"/>
              <p:cNvSpPr/>
              <p:nvPr/>
            </p:nvSpPr>
            <p:spPr>
              <a:xfrm>
                <a:off x="2957807" y="2232839"/>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1" name="Freeform: Shape 244"/>
              <p:cNvSpPr/>
              <p:nvPr/>
            </p:nvSpPr>
            <p:spPr>
              <a:xfrm>
                <a:off x="2957807" y="2151661"/>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2" name="Freeform: Shape 245"/>
              <p:cNvSpPr/>
              <p:nvPr/>
            </p:nvSpPr>
            <p:spPr>
              <a:xfrm>
                <a:off x="3034673" y="2558908"/>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3" name="Freeform: Shape 246"/>
              <p:cNvSpPr/>
              <p:nvPr/>
            </p:nvSpPr>
            <p:spPr>
              <a:xfrm>
                <a:off x="3034673" y="2394875"/>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4" name="Freeform: Shape 247"/>
              <p:cNvSpPr/>
              <p:nvPr/>
            </p:nvSpPr>
            <p:spPr>
              <a:xfrm>
                <a:off x="3034553" y="2273208"/>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5" name="Freeform: Shape 248"/>
              <p:cNvSpPr/>
              <p:nvPr/>
            </p:nvSpPr>
            <p:spPr>
              <a:xfrm>
                <a:off x="3034553" y="2192030"/>
                <a:ext cx="23958" cy="23958"/>
              </a:xfrm>
              <a:custGeom>
                <a:avLst/>
                <a:gdLst>
                  <a:gd name="connsiteX0" fmla="*/ 0 w 23958"/>
                  <a:gd name="connsiteY0" fmla="*/ 0 h 23958"/>
                  <a:gd name="connsiteX1" fmla="*/ 26833 w 23958"/>
                  <a:gd name="connsiteY1" fmla="*/ 0 h 23958"/>
                  <a:gd name="connsiteX2" fmla="*/ 26833 w 23958"/>
                  <a:gd name="connsiteY2" fmla="*/ 26833 h 23958"/>
                  <a:gd name="connsiteX3" fmla="*/ 0 w 23958"/>
                  <a:gd name="connsiteY3" fmla="*/ 26833 h 23958"/>
                </a:gdLst>
                <a:ahLst/>
                <a:cxnLst>
                  <a:cxn ang="0">
                    <a:pos x="connsiteX0" y="connsiteY0"/>
                  </a:cxn>
                  <a:cxn ang="0">
                    <a:pos x="connsiteX1" y="connsiteY1"/>
                  </a:cxn>
                  <a:cxn ang="0">
                    <a:pos x="connsiteX2" y="connsiteY2"/>
                  </a:cxn>
                  <a:cxn ang="0">
                    <a:pos x="connsiteX3" y="connsiteY3"/>
                  </a:cxn>
                </a:cxnLst>
                <a:rect l="l" t="t" r="r" b="b"/>
                <a:pathLst>
                  <a:path w="23958" h="23958">
                    <a:moveTo>
                      <a:pt x="0" y="0"/>
                    </a:moveTo>
                    <a:lnTo>
                      <a:pt x="26833" y="0"/>
                    </a:lnTo>
                    <a:lnTo>
                      <a:pt x="26833" y="26833"/>
                    </a:lnTo>
                    <a:lnTo>
                      <a:pt x="0" y="26833"/>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6" name="Freeform: Shape 249"/>
              <p:cNvSpPr/>
              <p:nvPr/>
            </p:nvSpPr>
            <p:spPr>
              <a:xfrm>
                <a:off x="3112714" y="2599730"/>
                <a:ext cx="23958" cy="23958"/>
              </a:xfrm>
              <a:custGeom>
                <a:avLst/>
                <a:gdLst>
                  <a:gd name="connsiteX0" fmla="*/ 26833 w 23958"/>
                  <a:gd name="connsiteY0" fmla="*/ 26833 h 23958"/>
                  <a:gd name="connsiteX1" fmla="*/ 0 w 23958"/>
                  <a:gd name="connsiteY1" fmla="*/ 26833 h 23958"/>
                  <a:gd name="connsiteX2" fmla="*/ 0 w 23958"/>
                  <a:gd name="connsiteY2" fmla="*/ 0 h 23958"/>
                  <a:gd name="connsiteX3" fmla="*/ 26833 w 23958"/>
                  <a:gd name="connsiteY3" fmla="*/ 0 h 23958"/>
                </a:gdLst>
                <a:ahLst/>
                <a:cxnLst>
                  <a:cxn ang="0">
                    <a:pos x="connsiteX0" y="connsiteY0"/>
                  </a:cxn>
                  <a:cxn ang="0">
                    <a:pos x="connsiteX1" y="connsiteY1"/>
                  </a:cxn>
                  <a:cxn ang="0">
                    <a:pos x="connsiteX2" y="connsiteY2"/>
                  </a:cxn>
                  <a:cxn ang="0">
                    <a:pos x="connsiteX3" y="connsiteY3"/>
                  </a:cxn>
                </a:cxnLst>
                <a:rect l="l" t="t" r="r" b="b"/>
                <a:pathLst>
                  <a:path w="23958" h="23958">
                    <a:moveTo>
                      <a:pt x="26833" y="26833"/>
                    </a:moveTo>
                    <a:lnTo>
                      <a:pt x="0" y="26833"/>
                    </a:lnTo>
                    <a:lnTo>
                      <a:pt x="0" y="0"/>
                    </a:lnTo>
                    <a:lnTo>
                      <a:pt x="26833" y="0"/>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7" name="Freeform: Shape 250"/>
              <p:cNvSpPr/>
              <p:nvPr/>
            </p:nvSpPr>
            <p:spPr>
              <a:xfrm>
                <a:off x="3112714" y="2517901"/>
                <a:ext cx="23958" cy="23958"/>
              </a:xfrm>
              <a:custGeom>
                <a:avLst/>
                <a:gdLst>
                  <a:gd name="connsiteX0" fmla="*/ 26833 w 23958"/>
                  <a:gd name="connsiteY0" fmla="*/ 26833 h 23958"/>
                  <a:gd name="connsiteX1" fmla="*/ 0 w 23958"/>
                  <a:gd name="connsiteY1" fmla="*/ 26833 h 23958"/>
                  <a:gd name="connsiteX2" fmla="*/ 0 w 23958"/>
                  <a:gd name="connsiteY2" fmla="*/ 0 h 23958"/>
                  <a:gd name="connsiteX3" fmla="*/ 26833 w 23958"/>
                  <a:gd name="connsiteY3" fmla="*/ 0 h 23958"/>
                </a:gdLst>
                <a:ahLst/>
                <a:cxnLst>
                  <a:cxn ang="0">
                    <a:pos x="connsiteX0" y="connsiteY0"/>
                  </a:cxn>
                  <a:cxn ang="0">
                    <a:pos x="connsiteX1" y="connsiteY1"/>
                  </a:cxn>
                  <a:cxn ang="0">
                    <a:pos x="connsiteX2" y="connsiteY2"/>
                  </a:cxn>
                  <a:cxn ang="0">
                    <a:pos x="connsiteX3" y="connsiteY3"/>
                  </a:cxn>
                </a:cxnLst>
                <a:rect l="l" t="t" r="r" b="b"/>
                <a:pathLst>
                  <a:path w="23958" h="23958">
                    <a:moveTo>
                      <a:pt x="26833" y="26833"/>
                    </a:moveTo>
                    <a:lnTo>
                      <a:pt x="0" y="26833"/>
                    </a:lnTo>
                    <a:lnTo>
                      <a:pt x="0" y="0"/>
                    </a:lnTo>
                    <a:lnTo>
                      <a:pt x="26833" y="0"/>
                    </a:lnTo>
                    <a:close/>
                  </a:path>
                </a:pathLst>
              </a:custGeom>
              <a:noFill/>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8" name="Freeform: Shape 251"/>
              <p:cNvSpPr/>
              <p:nvPr/>
            </p:nvSpPr>
            <p:spPr>
              <a:xfrm>
                <a:off x="3112714" y="2394887"/>
                <a:ext cx="23958" cy="23958"/>
              </a:xfrm>
              <a:custGeom>
                <a:avLst/>
                <a:gdLst>
                  <a:gd name="connsiteX0" fmla="*/ 26833 w 23958"/>
                  <a:gd name="connsiteY0" fmla="*/ 26833 h 23958"/>
                  <a:gd name="connsiteX1" fmla="*/ 0 w 23958"/>
                  <a:gd name="connsiteY1" fmla="*/ 26833 h 23958"/>
                  <a:gd name="connsiteX2" fmla="*/ 0 w 23958"/>
                  <a:gd name="connsiteY2" fmla="*/ 0 h 23958"/>
                  <a:gd name="connsiteX3" fmla="*/ 26833 w 23958"/>
                  <a:gd name="connsiteY3" fmla="*/ 0 h 23958"/>
                </a:gdLst>
                <a:ahLst/>
                <a:cxnLst>
                  <a:cxn ang="0">
                    <a:pos x="connsiteX0" y="connsiteY0"/>
                  </a:cxn>
                  <a:cxn ang="0">
                    <a:pos x="connsiteX1" y="connsiteY1"/>
                  </a:cxn>
                  <a:cxn ang="0">
                    <a:pos x="connsiteX2" y="connsiteY2"/>
                  </a:cxn>
                  <a:cxn ang="0">
                    <a:pos x="connsiteX3" y="connsiteY3"/>
                  </a:cxn>
                </a:cxnLst>
                <a:rect l="l" t="t" r="r" b="b"/>
                <a:pathLst>
                  <a:path w="23958" h="23958">
                    <a:moveTo>
                      <a:pt x="26833" y="26833"/>
                    </a:moveTo>
                    <a:lnTo>
                      <a:pt x="0" y="26833"/>
                    </a:lnTo>
                    <a:lnTo>
                      <a:pt x="0" y="0"/>
                    </a:lnTo>
                    <a:lnTo>
                      <a:pt x="26833" y="0"/>
                    </a:lnTo>
                    <a:close/>
                  </a:path>
                </a:pathLst>
              </a:custGeom>
              <a:noFill/>
              <a:ln w="7986"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429" name="Freeform: Shape 252"/>
              <p:cNvSpPr/>
              <p:nvPr/>
            </p:nvSpPr>
            <p:spPr>
              <a:xfrm>
                <a:off x="2857303" y="2374191"/>
                <a:ext cx="3993" cy="323433"/>
              </a:xfrm>
              <a:custGeom>
                <a:avLst/>
                <a:gdLst>
                  <a:gd name="connsiteX0" fmla="*/ 0 w 0"/>
                  <a:gd name="connsiteY0" fmla="*/ 0 h 323433"/>
                  <a:gd name="connsiteX1" fmla="*/ 0 w 0"/>
                  <a:gd name="connsiteY1" fmla="*/ 327347 h 323433"/>
                </a:gdLst>
                <a:ahLst/>
                <a:cxnLst>
                  <a:cxn ang="0">
                    <a:pos x="connsiteX0" y="connsiteY0"/>
                  </a:cxn>
                  <a:cxn ang="0">
                    <a:pos x="connsiteX1" y="connsiteY1"/>
                  </a:cxn>
                </a:cxnLst>
                <a:rect l="l" t="t" r="r" b="b"/>
                <a:pathLst>
                  <a:path h="323433">
                    <a:moveTo>
                      <a:pt x="0" y="0"/>
                    </a:moveTo>
                    <a:lnTo>
                      <a:pt x="0" y="327347"/>
                    </a:lnTo>
                  </a:path>
                </a:pathLst>
              </a:custGeom>
              <a:ln w="7986"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grpSp>
        <p:grpSp>
          <p:nvGrpSpPr>
            <p:cNvPr id="247" name="Group 246"/>
            <p:cNvGrpSpPr/>
            <p:nvPr/>
          </p:nvGrpSpPr>
          <p:grpSpPr>
            <a:xfrm>
              <a:off x="6711121" y="3697558"/>
              <a:ext cx="1208154" cy="1233349"/>
              <a:chOff x="4134776" y="2039162"/>
              <a:chExt cx="902747" cy="921573"/>
            </a:xfrm>
          </p:grpSpPr>
          <p:sp>
            <p:nvSpPr>
              <p:cNvPr id="297" name="Freeform: Shape 117"/>
              <p:cNvSpPr/>
              <p:nvPr/>
            </p:nvSpPr>
            <p:spPr>
              <a:xfrm flipV="1">
                <a:off x="4194885" y="2812100"/>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8" name="Freeform: Shape 118"/>
              <p:cNvSpPr/>
              <p:nvPr/>
            </p:nvSpPr>
            <p:spPr>
              <a:xfrm flipV="1">
                <a:off x="4360597" y="2812504"/>
                <a:ext cx="80682" cy="94129"/>
              </a:xfrm>
              <a:custGeom>
                <a:avLst/>
                <a:gdLst>
                  <a:gd name="connsiteX0" fmla="*/ 0 w 80682"/>
                  <a:gd name="connsiteY0" fmla="*/ 0 h 94129"/>
                  <a:gd name="connsiteX1" fmla="*/ 83192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2"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9" name="Freeform: Shape 119"/>
              <p:cNvSpPr/>
              <p:nvPr/>
            </p:nvSpPr>
            <p:spPr>
              <a:xfrm flipV="1">
                <a:off x="4246656" y="2852845"/>
                <a:ext cx="76200" cy="4482"/>
              </a:xfrm>
              <a:custGeom>
                <a:avLst/>
                <a:gdLst>
                  <a:gd name="connsiteX0" fmla="*/ 0 w 76200"/>
                  <a:gd name="connsiteY0" fmla="*/ 0 h 0"/>
                  <a:gd name="connsiteX1" fmla="*/ 77724 w 76200"/>
                  <a:gd name="connsiteY1" fmla="*/ 0 h 0"/>
                </a:gdLst>
                <a:ahLst/>
                <a:cxnLst>
                  <a:cxn ang="0">
                    <a:pos x="connsiteX0" y="connsiteY0"/>
                  </a:cxn>
                  <a:cxn ang="0">
                    <a:pos x="connsiteX1" y="connsiteY1"/>
                  </a:cxn>
                </a:cxnLst>
                <a:rect l="l" t="t" r="r" b="b"/>
                <a:pathLst>
                  <a:path w="76200">
                    <a:moveTo>
                      <a:pt x="0" y="0"/>
                    </a:moveTo>
                    <a:lnTo>
                      <a:pt x="77724"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0" name="Freeform: Shape 120"/>
              <p:cNvSpPr/>
              <p:nvPr/>
            </p:nvSpPr>
            <p:spPr>
              <a:xfrm flipV="1">
                <a:off x="4422768" y="2852845"/>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1" name="Freeform: Shape 121"/>
              <p:cNvSpPr/>
              <p:nvPr/>
            </p:nvSpPr>
            <p:spPr>
              <a:xfrm flipV="1">
                <a:off x="4158622" y="2852845"/>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2" name="Freeform: Shape 122"/>
              <p:cNvSpPr/>
              <p:nvPr/>
            </p:nvSpPr>
            <p:spPr>
              <a:xfrm flipV="1">
                <a:off x="4479738" y="2852845"/>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3" name="Freeform: Shape 123"/>
              <p:cNvSpPr/>
              <p:nvPr/>
            </p:nvSpPr>
            <p:spPr>
              <a:xfrm flipV="1">
                <a:off x="4189685" y="2682605"/>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4" name="Freeform: Shape 124"/>
              <p:cNvSpPr/>
              <p:nvPr/>
            </p:nvSpPr>
            <p:spPr>
              <a:xfrm flipV="1">
                <a:off x="4355443" y="2683008"/>
                <a:ext cx="80682" cy="94129"/>
              </a:xfrm>
              <a:custGeom>
                <a:avLst/>
                <a:gdLst>
                  <a:gd name="connsiteX0" fmla="*/ 0 w 80682"/>
                  <a:gd name="connsiteY0" fmla="*/ 0 h 94129"/>
                  <a:gd name="connsiteX1" fmla="*/ 83192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2"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5" name="Freeform: Shape 125"/>
              <p:cNvSpPr/>
              <p:nvPr/>
            </p:nvSpPr>
            <p:spPr>
              <a:xfrm flipV="1">
                <a:off x="4241501" y="2723349"/>
                <a:ext cx="76200" cy="4482"/>
              </a:xfrm>
              <a:custGeom>
                <a:avLst/>
                <a:gdLst>
                  <a:gd name="connsiteX0" fmla="*/ 0 w 76200"/>
                  <a:gd name="connsiteY0" fmla="*/ 0 h 0"/>
                  <a:gd name="connsiteX1" fmla="*/ 77679 w 76200"/>
                  <a:gd name="connsiteY1" fmla="*/ 0 h 0"/>
                </a:gdLst>
                <a:ahLst/>
                <a:cxnLst>
                  <a:cxn ang="0">
                    <a:pos x="connsiteX0" y="connsiteY0"/>
                  </a:cxn>
                  <a:cxn ang="0">
                    <a:pos x="connsiteX1" y="connsiteY1"/>
                  </a:cxn>
                </a:cxnLst>
                <a:rect l="l" t="t" r="r" b="b"/>
                <a:pathLst>
                  <a:path w="76200">
                    <a:moveTo>
                      <a:pt x="0" y="0"/>
                    </a:moveTo>
                    <a:lnTo>
                      <a:pt x="77679"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6" name="Freeform: Shape 126"/>
              <p:cNvSpPr/>
              <p:nvPr/>
            </p:nvSpPr>
            <p:spPr>
              <a:xfrm flipV="1">
                <a:off x="4417613" y="2723349"/>
                <a:ext cx="40341" cy="4482"/>
              </a:xfrm>
              <a:custGeom>
                <a:avLst/>
                <a:gdLst>
                  <a:gd name="connsiteX0" fmla="*/ 0 w 40341"/>
                  <a:gd name="connsiteY0" fmla="*/ 0 h 0"/>
                  <a:gd name="connsiteX1" fmla="*/ 41417 w 40341"/>
                  <a:gd name="connsiteY1" fmla="*/ 0 h 0"/>
                </a:gdLst>
                <a:ahLst/>
                <a:cxnLst>
                  <a:cxn ang="0">
                    <a:pos x="connsiteX0" y="connsiteY0"/>
                  </a:cxn>
                  <a:cxn ang="0">
                    <a:pos x="connsiteX1" y="connsiteY1"/>
                  </a:cxn>
                </a:cxnLst>
                <a:rect l="l" t="t" r="r" b="b"/>
                <a:pathLst>
                  <a:path w="40341">
                    <a:moveTo>
                      <a:pt x="0" y="0"/>
                    </a:moveTo>
                    <a:lnTo>
                      <a:pt x="41417"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7" name="Freeform: Shape 127"/>
              <p:cNvSpPr/>
              <p:nvPr/>
            </p:nvSpPr>
            <p:spPr>
              <a:xfrm flipV="1">
                <a:off x="4153423" y="2723349"/>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8" name="Freeform: Shape 128"/>
              <p:cNvSpPr/>
              <p:nvPr/>
            </p:nvSpPr>
            <p:spPr>
              <a:xfrm flipV="1">
                <a:off x="4474584" y="2723349"/>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09" name="Freeform: Shape 129"/>
              <p:cNvSpPr/>
              <p:nvPr/>
            </p:nvSpPr>
            <p:spPr>
              <a:xfrm flipV="1">
                <a:off x="4194885" y="2553110"/>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0" name="Freeform: Shape 130"/>
              <p:cNvSpPr/>
              <p:nvPr/>
            </p:nvSpPr>
            <p:spPr>
              <a:xfrm flipV="1">
                <a:off x="4360597" y="2553513"/>
                <a:ext cx="80682" cy="94129"/>
              </a:xfrm>
              <a:custGeom>
                <a:avLst/>
                <a:gdLst>
                  <a:gd name="connsiteX0" fmla="*/ 0 w 80682"/>
                  <a:gd name="connsiteY0" fmla="*/ 0 h 94129"/>
                  <a:gd name="connsiteX1" fmla="*/ 83192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2"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1" name="Freeform: Shape 131"/>
              <p:cNvSpPr/>
              <p:nvPr/>
            </p:nvSpPr>
            <p:spPr>
              <a:xfrm flipV="1">
                <a:off x="4246656" y="2593854"/>
                <a:ext cx="76200" cy="4482"/>
              </a:xfrm>
              <a:custGeom>
                <a:avLst/>
                <a:gdLst>
                  <a:gd name="connsiteX0" fmla="*/ 0 w 76200"/>
                  <a:gd name="connsiteY0" fmla="*/ 0 h 0"/>
                  <a:gd name="connsiteX1" fmla="*/ 77724 w 76200"/>
                  <a:gd name="connsiteY1" fmla="*/ 0 h 0"/>
                </a:gdLst>
                <a:ahLst/>
                <a:cxnLst>
                  <a:cxn ang="0">
                    <a:pos x="connsiteX0" y="connsiteY0"/>
                  </a:cxn>
                  <a:cxn ang="0">
                    <a:pos x="connsiteX1" y="connsiteY1"/>
                  </a:cxn>
                </a:cxnLst>
                <a:rect l="l" t="t" r="r" b="b"/>
                <a:pathLst>
                  <a:path w="76200">
                    <a:moveTo>
                      <a:pt x="0" y="0"/>
                    </a:moveTo>
                    <a:lnTo>
                      <a:pt x="77724"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2" name="Freeform: Shape 132"/>
              <p:cNvSpPr/>
              <p:nvPr/>
            </p:nvSpPr>
            <p:spPr>
              <a:xfrm flipV="1">
                <a:off x="4422768" y="2593854"/>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3" name="Freeform: Shape 133"/>
              <p:cNvSpPr/>
              <p:nvPr/>
            </p:nvSpPr>
            <p:spPr>
              <a:xfrm flipV="1">
                <a:off x="4158622" y="2593854"/>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4" name="Freeform: Shape 134"/>
              <p:cNvSpPr/>
              <p:nvPr/>
            </p:nvSpPr>
            <p:spPr>
              <a:xfrm flipV="1">
                <a:off x="4479738" y="2593854"/>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5" name="Freeform: Shape 135"/>
              <p:cNvSpPr/>
              <p:nvPr/>
            </p:nvSpPr>
            <p:spPr>
              <a:xfrm flipV="1">
                <a:off x="4157860" y="2544907"/>
                <a:ext cx="4482" cy="367553"/>
              </a:xfrm>
              <a:custGeom>
                <a:avLst/>
                <a:gdLst>
                  <a:gd name="connsiteX0" fmla="*/ 762 w 0"/>
                  <a:gd name="connsiteY0" fmla="*/ 0 h 367553"/>
                  <a:gd name="connsiteX1" fmla="*/ 0 w 0"/>
                  <a:gd name="connsiteY1" fmla="*/ 367867 h 367553"/>
                </a:gdLst>
                <a:ahLst/>
                <a:cxnLst>
                  <a:cxn ang="0">
                    <a:pos x="connsiteX0" y="connsiteY0"/>
                  </a:cxn>
                  <a:cxn ang="0">
                    <a:pos x="connsiteX1" y="connsiteY1"/>
                  </a:cxn>
                </a:cxnLst>
                <a:rect l="l" t="t" r="r" b="b"/>
                <a:pathLst>
                  <a:path h="367553">
                    <a:moveTo>
                      <a:pt x="762" y="0"/>
                    </a:moveTo>
                    <a:lnTo>
                      <a:pt x="0" y="367867"/>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6" name="Freeform: Shape 136"/>
              <p:cNvSpPr/>
              <p:nvPr/>
            </p:nvSpPr>
            <p:spPr>
              <a:xfrm flipV="1">
                <a:off x="4515238" y="2441813"/>
                <a:ext cx="4482" cy="470647"/>
              </a:xfrm>
              <a:custGeom>
                <a:avLst/>
                <a:gdLst>
                  <a:gd name="connsiteX0" fmla="*/ 762 w 0"/>
                  <a:gd name="connsiteY0" fmla="*/ 0 h 470647"/>
                  <a:gd name="connsiteX1" fmla="*/ 0 w 0"/>
                  <a:gd name="connsiteY1" fmla="*/ 470782 h 470647"/>
                </a:gdLst>
                <a:ahLst/>
                <a:cxnLst>
                  <a:cxn ang="0">
                    <a:pos x="connsiteX0" y="connsiteY0"/>
                  </a:cxn>
                  <a:cxn ang="0">
                    <a:pos x="connsiteX1" y="connsiteY1"/>
                  </a:cxn>
                </a:cxnLst>
                <a:rect l="l" t="t" r="r" b="b"/>
                <a:pathLst>
                  <a:path h="470647">
                    <a:moveTo>
                      <a:pt x="762" y="0"/>
                    </a:moveTo>
                    <a:lnTo>
                      <a:pt x="0" y="470782"/>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7" name="Freeform: Shape 137"/>
              <p:cNvSpPr/>
              <p:nvPr/>
            </p:nvSpPr>
            <p:spPr>
              <a:xfrm flipV="1">
                <a:off x="4657867" y="2350418"/>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8" name="Freeform: Shape 138"/>
              <p:cNvSpPr/>
              <p:nvPr/>
            </p:nvSpPr>
            <p:spPr>
              <a:xfrm flipV="1">
                <a:off x="4823624" y="2350776"/>
                <a:ext cx="80682" cy="94129"/>
              </a:xfrm>
              <a:custGeom>
                <a:avLst/>
                <a:gdLst>
                  <a:gd name="connsiteX0" fmla="*/ 0 w 80682"/>
                  <a:gd name="connsiteY0" fmla="*/ 0 h 94129"/>
                  <a:gd name="connsiteX1" fmla="*/ 83193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3"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19" name="Freeform: Shape 139"/>
              <p:cNvSpPr/>
              <p:nvPr/>
            </p:nvSpPr>
            <p:spPr>
              <a:xfrm flipV="1">
                <a:off x="4709638" y="2391162"/>
                <a:ext cx="76200" cy="4482"/>
              </a:xfrm>
              <a:custGeom>
                <a:avLst/>
                <a:gdLst>
                  <a:gd name="connsiteX0" fmla="*/ 0 w 76200"/>
                  <a:gd name="connsiteY0" fmla="*/ 0 h 0"/>
                  <a:gd name="connsiteX1" fmla="*/ 77724 w 76200"/>
                  <a:gd name="connsiteY1" fmla="*/ 0 h 0"/>
                </a:gdLst>
                <a:ahLst/>
                <a:cxnLst>
                  <a:cxn ang="0">
                    <a:pos x="connsiteX0" y="connsiteY0"/>
                  </a:cxn>
                  <a:cxn ang="0">
                    <a:pos x="connsiteX1" y="connsiteY1"/>
                  </a:cxn>
                </a:cxnLst>
                <a:rect l="l" t="t" r="r" b="b"/>
                <a:pathLst>
                  <a:path w="76200">
                    <a:moveTo>
                      <a:pt x="0" y="0"/>
                    </a:moveTo>
                    <a:lnTo>
                      <a:pt x="77724"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0" name="Freeform: Shape 140"/>
              <p:cNvSpPr/>
              <p:nvPr/>
            </p:nvSpPr>
            <p:spPr>
              <a:xfrm flipV="1">
                <a:off x="4885750" y="2391162"/>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1" name="Freeform: Shape 141"/>
              <p:cNvSpPr/>
              <p:nvPr/>
            </p:nvSpPr>
            <p:spPr>
              <a:xfrm flipV="1">
                <a:off x="4621605" y="2391162"/>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2" name="Freeform: Shape 142"/>
              <p:cNvSpPr/>
              <p:nvPr/>
            </p:nvSpPr>
            <p:spPr>
              <a:xfrm flipV="1">
                <a:off x="4942720" y="2391162"/>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3" name="Freeform: Shape 143"/>
              <p:cNvSpPr/>
              <p:nvPr/>
            </p:nvSpPr>
            <p:spPr>
              <a:xfrm flipV="1">
                <a:off x="4652667" y="2220922"/>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4" name="Freeform: Shape 144"/>
              <p:cNvSpPr/>
              <p:nvPr/>
            </p:nvSpPr>
            <p:spPr>
              <a:xfrm flipV="1">
                <a:off x="4818425" y="2221281"/>
                <a:ext cx="80682" cy="94129"/>
              </a:xfrm>
              <a:custGeom>
                <a:avLst/>
                <a:gdLst>
                  <a:gd name="connsiteX0" fmla="*/ 0 w 80682"/>
                  <a:gd name="connsiteY0" fmla="*/ 0 h 94129"/>
                  <a:gd name="connsiteX1" fmla="*/ 83192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2"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5" name="Freeform: Shape 145"/>
              <p:cNvSpPr/>
              <p:nvPr/>
            </p:nvSpPr>
            <p:spPr>
              <a:xfrm flipV="1">
                <a:off x="4704483" y="2261667"/>
                <a:ext cx="76200" cy="4482"/>
              </a:xfrm>
              <a:custGeom>
                <a:avLst/>
                <a:gdLst>
                  <a:gd name="connsiteX0" fmla="*/ 0 w 76200"/>
                  <a:gd name="connsiteY0" fmla="*/ 0 h 0"/>
                  <a:gd name="connsiteX1" fmla="*/ 77679 w 76200"/>
                  <a:gd name="connsiteY1" fmla="*/ 0 h 0"/>
                </a:gdLst>
                <a:ahLst/>
                <a:cxnLst>
                  <a:cxn ang="0">
                    <a:pos x="connsiteX0" y="connsiteY0"/>
                  </a:cxn>
                  <a:cxn ang="0">
                    <a:pos x="connsiteX1" y="connsiteY1"/>
                  </a:cxn>
                </a:cxnLst>
                <a:rect l="l" t="t" r="r" b="b"/>
                <a:pathLst>
                  <a:path w="76200">
                    <a:moveTo>
                      <a:pt x="0" y="0"/>
                    </a:moveTo>
                    <a:lnTo>
                      <a:pt x="77679"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6" name="Freeform: Shape 146"/>
              <p:cNvSpPr/>
              <p:nvPr/>
            </p:nvSpPr>
            <p:spPr>
              <a:xfrm flipV="1">
                <a:off x="4880595" y="2261667"/>
                <a:ext cx="40341" cy="4482"/>
              </a:xfrm>
              <a:custGeom>
                <a:avLst/>
                <a:gdLst>
                  <a:gd name="connsiteX0" fmla="*/ 0 w 40341"/>
                  <a:gd name="connsiteY0" fmla="*/ 0 h 0"/>
                  <a:gd name="connsiteX1" fmla="*/ 41417 w 40341"/>
                  <a:gd name="connsiteY1" fmla="*/ 0 h 0"/>
                </a:gdLst>
                <a:ahLst/>
                <a:cxnLst>
                  <a:cxn ang="0">
                    <a:pos x="connsiteX0" y="connsiteY0"/>
                  </a:cxn>
                  <a:cxn ang="0">
                    <a:pos x="connsiteX1" y="connsiteY1"/>
                  </a:cxn>
                </a:cxnLst>
                <a:rect l="l" t="t" r="r" b="b"/>
                <a:pathLst>
                  <a:path w="40341">
                    <a:moveTo>
                      <a:pt x="0" y="0"/>
                    </a:moveTo>
                    <a:lnTo>
                      <a:pt x="41417"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7" name="Freeform: Shape 147"/>
              <p:cNvSpPr/>
              <p:nvPr/>
            </p:nvSpPr>
            <p:spPr>
              <a:xfrm flipV="1">
                <a:off x="4616405" y="2261667"/>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8" name="Freeform: Shape 148"/>
              <p:cNvSpPr/>
              <p:nvPr/>
            </p:nvSpPr>
            <p:spPr>
              <a:xfrm flipV="1">
                <a:off x="4937566" y="2261667"/>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29" name="Freeform: Shape 149"/>
              <p:cNvSpPr/>
              <p:nvPr/>
            </p:nvSpPr>
            <p:spPr>
              <a:xfrm flipV="1">
                <a:off x="4657867" y="2091427"/>
                <a:ext cx="286871" cy="94129"/>
              </a:xfrm>
              <a:custGeom>
                <a:avLst/>
                <a:gdLst>
                  <a:gd name="connsiteX0" fmla="*/ 0 w 286870"/>
                  <a:gd name="connsiteY0" fmla="*/ 0 h 94129"/>
                  <a:gd name="connsiteX1" fmla="*/ 287364 w 286870"/>
                  <a:gd name="connsiteY1" fmla="*/ 0 h 94129"/>
                  <a:gd name="connsiteX2" fmla="*/ 287364 w 286870"/>
                  <a:gd name="connsiteY2" fmla="*/ 98164 h 94129"/>
                  <a:gd name="connsiteX3" fmla="*/ 0 w 286870"/>
                  <a:gd name="connsiteY3" fmla="*/ 98164 h 94129"/>
                </a:gdLst>
                <a:ahLst/>
                <a:cxnLst>
                  <a:cxn ang="0">
                    <a:pos x="connsiteX0" y="connsiteY0"/>
                  </a:cxn>
                  <a:cxn ang="0">
                    <a:pos x="connsiteX1" y="connsiteY1"/>
                  </a:cxn>
                  <a:cxn ang="0">
                    <a:pos x="connsiteX2" y="connsiteY2"/>
                  </a:cxn>
                  <a:cxn ang="0">
                    <a:pos x="connsiteX3" y="connsiteY3"/>
                  </a:cxn>
                </a:cxnLst>
                <a:rect l="l" t="t" r="r" b="b"/>
                <a:pathLst>
                  <a:path w="286870" h="94129">
                    <a:moveTo>
                      <a:pt x="0" y="0"/>
                    </a:moveTo>
                    <a:lnTo>
                      <a:pt x="287364" y="0"/>
                    </a:lnTo>
                    <a:lnTo>
                      <a:pt x="287364" y="98164"/>
                    </a:lnTo>
                    <a:lnTo>
                      <a:pt x="0" y="981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0" name="Freeform: Shape 150"/>
              <p:cNvSpPr/>
              <p:nvPr/>
            </p:nvSpPr>
            <p:spPr>
              <a:xfrm flipV="1">
                <a:off x="4823624" y="2091786"/>
                <a:ext cx="80682" cy="94129"/>
              </a:xfrm>
              <a:custGeom>
                <a:avLst/>
                <a:gdLst>
                  <a:gd name="connsiteX0" fmla="*/ 0 w 80682"/>
                  <a:gd name="connsiteY0" fmla="*/ 0 h 94129"/>
                  <a:gd name="connsiteX1" fmla="*/ 83193 w 80682"/>
                  <a:gd name="connsiteY1" fmla="*/ 98567 h 94129"/>
                </a:gdLst>
                <a:ahLst/>
                <a:cxnLst>
                  <a:cxn ang="0">
                    <a:pos x="connsiteX0" y="connsiteY0"/>
                  </a:cxn>
                  <a:cxn ang="0">
                    <a:pos x="connsiteX1" y="connsiteY1"/>
                  </a:cxn>
                </a:cxnLst>
                <a:rect l="l" t="t" r="r" b="b"/>
                <a:pathLst>
                  <a:path w="80682" h="94129">
                    <a:moveTo>
                      <a:pt x="0" y="0"/>
                    </a:moveTo>
                    <a:cubicBezTo>
                      <a:pt x="0" y="54461"/>
                      <a:pt x="37204" y="98567"/>
                      <a:pt x="83193" y="98567"/>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1" name="Freeform: Shape 151"/>
              <p:cNvSpPr/>
              <p:nvPr/>
            </p:nvSpPr>
            <p:spPr>
              <a:xfrm flipV="1">
                <a:off x="4709638" y="2132172"/>
                <a:ext cx="76200" cy="4482"/>
              </a:xfrm>
              <a:custGeom>
                <a:avLst/>
                <a:gdLst>
                  <a:gd name="connsiteX0" fmla="*/ 0 w 76200"/>
                  <a:gd name="connsiteY0" fmla="*/ 0 h 0"/>
                  <a:gd name="connsiteX1" fmla="*/ 77724 w 76200"/>
                  <a:gd name="connsiteY1" fmla="*/ 0 h 0"/>
                </a:gdLst>
                <a:ahLst/>
                <a:cxnLst>
                  <a:cxn ang="0">
                    <a:pos x="connsiteX0" y="connsiteY0"/>
                  </a:cxn>
                  <a:cxn ang="0">
                    <a:pos x="connsiteX1" y="connsiteY1"/>
                  </a:cxn>
                </a:cxnLst>
                <a:rect l="l" t="t" r="r" b="b"/>
                <a:pathLst>
                  <a:path w="76200">
                    <a:moveTo>
                      <a:pt x="0" y="0"/>
                    </a:moveTo>
                    <a:lnTo>
                      <a:pt x="77724"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2" name="Freeform: Shape 152"/>
              <p:cNvSpPr/>
              <p:nvPr/>
            </p:nvSpPr>
            <p:spPr>
              <a:xfrm flipV="1">
                <a:off x="4885750" y="2132172"/>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3" name="Freeform: Shape 153"/>
              <p:cNvSpPr/>
              <p:nvPr/>
            </p:nvSpPr>
            <p:spPr>
              <a:xfrm flipV="1">
                <a:off x="4621605" y="2132172"/>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4" name="Freeform: Shape 154"/>
              <p:cNvSpPr/>
              <p:nvPr/>
            </p:nvSpPr>
            <p:spPr>
              <a:xfrm flipV="1">
                <a:off x="4942720" y="2132172"/>
                <a:ext cx="35859" cy="4482"/>
              </a:xfrm>
              <a:custGeom>
                <a:avLst/>
                <a:gdLst>
                  <a:gd name="connsiteX0" fmla="*/ 0 w 35858"/>
                  <a:gd name="connsiteY0" fmla="*/ 0 h 0"/>
                  <a:gd name="connsiteX1" fmla="*/ 36262 w 35858"/>
                  <a:gd name="connsiteY1" fmla="*/ 0 h 0"/>
                </a:gdLst>
                <a:ahLst/>
                <a:cxnLst>
                  <a:cxn ang="0">
                    <a:pos x="connsiteX0" y="connsiteY0"/>
                  </a:cxn>
                  <a:cxn ang="0">
                    <a:pos x="connsiteX1" y="connsiteY1"/>
                  </a:cxn>
                </a:cxnLst>
                <a:rect l="l" t="t" r="r" b="b"/>
                <a:pathLst>
                  <a:path w="35858">
                    <a:moveTo>
                      <a:pt x="0" y="0"/>
                    </a:moveTo>
                    <a:lnTo>
                      <a:pt x="362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5" name="Freeform: Shape 155"/>
              <p:cNvSpPr/>
              <p:nvPr/>
            </p:nvSpPr>
            <p:spPr>
              <a:xfrm flipV="1">
                <a:off x="4620843" y="2083897"/>
                <a:ext cx="4482" cy="470647"/>
              </a:xfrm>
              <a:custGeom>
                <a:avLst/>
                <a:gdLst>
                  <a:gd name="connsiteX0" fmla="*/ 762 w 0"/>
                  <a:gd name="connsiteY0" fmla="*/ 0 h 470647"/>
                  <a:gd name="connsiteX1" fmla="*/ 0 w 0"/>
                  <a:gd name="connsiteY1" fmla="*/ 471678 h 470647"/>
                </a:gdLst>
                <a:ahLst/>
                <a:cxnLst>
                  <a:cxn ang="0">
                    <a:pos x="connsiteX0" y="connsiteY0"/>
                  </a:cxn>
                  <a:cxn ang="0">
                    <a:pos x="connsiteX1" y="connsiteY1"/>
                  </a:cxn>
                </a:cxnLst>
                <a:rect l="l" t="t" r="r" b="b"/>
                <a:pathLst>
                  <a:path h="470647">
                    <a:moveTo>
                      <a:pt x="762" y="0"/>
                    </a:moveTo>
                    <a:lnTo>
                      <a:pt x="0" y="471678"/>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6" name="Freeform: Shape 156"/>
              <p:cNvSpPr/>
              <p:nvPr/>
            </p:nvSpPr>
            <p:spPr>
              <a:xfrm flipV="1">
                <a:off x="4978221" y="2083179"/>
                <a:ext cx="4482" cy="367553"/>
              </a:xfrm>
              <a:custGeom>
                <a:avLst/>
                <a:gdLst>
                  <a:gd name="connsiteX0" fmla="*/ 762 w 0"/>
                  <a:gd name="connsiteY0" fmla="*/ 0 h 367553"/>
                  <a:gd name="connsiteX1" fmla="*/ 0 w 0"/>
                  <a:gd name="connsiteY1" fmla="*/ 367867 h 367553"/>
                </a:gdLst>
                <a:ahLst/>
                <a:cxnLst>
                  <a:cxn ang="0">
                    <a:pos x="connsiteX0" y="connsiteY0"/>
                  </a:cxn>
                  <a:cxn ang="0">
                    <a:pos x="connsiteX1" y="connsiteY1"/>
                  </a:cxn>
                </a:cxnLst>
                <a:rect l="l" t="t" r="r" b="b"/>
                <a:pathLst>
                  <a:path h="367553">
                    <a:moveTo>
                      <a:pt x="762" y="0"/>
                    </a:moveTo>
                    <a:lnTo>
                      <a:pt x="0" y="367867"/>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7" name="Freeform: Shape 157"/>
              <p:cNvSpPr/>
              <p:nvPr/>
            </p:nvSpPr>
            <p:spPr>
              <a:xfrm flipV="1">
                <a:off x="4407760" y="2121382"/>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8" name="Freeform: Shape 158"/>
              <p:cNvSpPr/>
              <p:nvPr/>
            </p:nvSpPr>
            <p:spPr>
              <a:xfrm flipV="1">
                <a:off x="4407572" y="2289144"/>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39" name="Freeform: Shape 159"/>
              <p:cNvSpPr/>
              <p:nvPr/>
            </p:nvSpPr>
            <p:spPr>
              <a:xfrm flipV="1">
                <a:off x="4425771" y="2207072"/>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0" name="Freeform: Shape 160"/>
              <p:cNvSpPr/>
              <p:nvPr/>
            </p:nvSpPr>
            <p:spPr>
              <a:xfrm flipV="1">
                <a:off x="4436125" y="2365030"/>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1" name="Freeform: Shape 161"/>
              <p:cNvSpPr/>
              <p:nvPr/>
            </p:nvSpPr>
            <p:spPr>
              <a:xfrm flipV="1">
                <a:off x="4456833" y="208501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2" name="Freeform: Shape 162"/>
              <p:cNvSpPr/>
              <p:nvPr/>
            </p:nvSpPr>
            <p:spPr>
              <a:xfrm flipV="1">
                <a:off x="4456833" y="240617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3" name="Freeform: Shape 163"/>
              <p:cNvSpPr/>
              <p:nvPr/>
            </p:nvSpPr>
            <p:spPr>
              <a:xfrm flipV="1">
                <a:off x="4278265" y="2121383"/>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4" name="Freeform: Shape 164"/>
              <p:cNvSpPr/>
              <p:nvPr/>
            </p:nvSpPr>
            <p:spPr>
              <a:xfrm flipV="1">
                <a:off x="4278077" y="2289144"/>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5" name="Freeform: Shape 165"/>
              <p:cNvSpPr/>
              <p:nvPr/>
            </p:nvSpPr>
            <p:spPr>
              <a:xfrm flipV="1">
                <a:off x="4296276" y="2207072"/>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6" name="Freeform: Shape 166"/>
              <p:cNvSpPr/>
              <p:nvPr/>
            </p:nvSpPr>
            <p:spPr>
              <a:xfrm flipV="1">
                <a:off x="4306630" y="2365030"/>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7" name="Freeform: Shape 167"/>
              <p:cNvSpPr/>
              <p:nvPr/>
            </p:nvSpPr>
            <p:spPr>
              <a:xfrm flipV="1">
                <a:off x="4327338" y="208501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8" name="Freeform: Shape 168"/>
              <p:cNvSpPr/>
              <p:nvPr/>
            </p:nvSpPr>
            <p:spPr>
              <a:xfrm flipV="1">
                <a:off x="4327338" y="240617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49" name="Freeform: Shape 169"/>
              <p:cNvSpPr/>
              <p:nvPr/>
            </p:nvSpPr>
            <p:spPr>
              <a:xfrm flipV="1">
                <a:off x="4148769" y="2121383"/>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0" name="Freeform: Shape 170"/>
              <p:cNvSpPr/>
              <p:nvPr/>
            </p:nvSpPr>
            <p:spPr>
              <a:xfrm flipV="1">
                <a:off x="4148582" y="2289144"/>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1" name="Freeform: Shape 171"/>
              <p:cNvSpPr/>
              <p:nvPr/>
            </p:nvSpPr>
            <p:spPr>
              <a:xfrm flipV="1">
                <a:off x="4166780" y="2207072"/>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2" name="Freeform: Shape 172"/>
              <p:cNvSpPr/>
              <p:nvPr/>
            </p:nvSpPr>
            <p:spPr>
              <a:xfrm flipV="1">
                <a:off x="4177135" y="2365030"/>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3" name="Freeform: Shape 173"/>
              <p:cNvSpPr/>
              <p:nvPr/>
            </p:nvSpPr>
            <p:spPr>
              <a:xfrm flipV="1">
                <a:off x="4197843" y="208501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4" name="Freeform: Shape 174"/>
              <p:cNvSpPr/>
              <p:nvPr/>
            </p:nvSpPr>
            <p:spPr>
              <a:xfrm flipV="1">
                <a:off x="4197843" y="2406177"/>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5" name="Freeform: Shape 175"/>
              <p:cNvSpPr/>
              <p:nvPr/>
            </p:nvSpPr>
            <p:spPr>
              <a:xfrm flipV="1">
                <a:off x="4144458" y="2080131"/>
                <a:ext cx="372035" cy="4482"/>
              </a:xfrm>
              <a:custGeom>
                <a:avLst/>
                <a:gdLst>
                  <a:gd name="connsiteX0" fmla="*/ 0 w 372035"/>
                  <a:gd name="connsiteY0" fmla="*/ 0 h 0"/>
                  <a:gd name="connsiteX1" fmla="*/ 372932 w 372035"/>
                  <a:gd name="connsiteY1" fmla="*/ 0 h 0"/>
                </a:gdLst>
                <a:ahLst/>
                <a:cxnLst>
                  <a:cxn ang="0">
                    <a:pos x="connsiteX0" y="connsiteY0"/>
                  </a:cxn>
                  <a:cxn ang="0">
                    <a:pos x="connsiteX1" y="connsiteY1"/>
                  </a:cxn>
                </a:cxnLst>
                <a:rect l="l" t="t" r="r" b="b"/>
                <a:pathLst>
                  <a:path w="372035">
                    <a:moveTo>
                      <a:pt x="0" y="0"/>
                    </a:moveTo>
                    <a:lnTo>
                      <a:pt x="372932" y="0"/>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6" name="Freeform: Shape 176"/>
              <p:cNvSpPr/>
              <p:nvPr/>
            </p:nvSpPr>
            <p:spPr>
              <a:xfrm flipV="1">
                <a:off x="4144458" y="2437554"/>
                <a:ext cx="475129" cy="4482"/>
              </a:xfrm>
              <a:custGeom>
                <a:avLst/>
                <a:gdLst>
                  <a:gd name="connsiteX0" fmla="*/ 0 w 475129"/>
                  <a:gd name="connsiteY0" fmla="*/ 0 h 0"/>
                  <a:gd name="connsiteX1" fmla="*/ 477864 w 475129"/>
                  <a:gd name="connsiteY1" fmla="*/ 0 h 0"/>
                </a:gdLst>
                <a:ahLst/>
                <a:cxnLst>
                  <a:cxn ang="0">
                    <a:pos x="connsiteX0" y="connsiteY0"/>
                  </a:cxn>
                  <a:cxn ang="0">
                    <a:pos x="connsiteX1" y="connsiteY1"/>
                  </a:cxn>
                </a:cxnLst>
                <a:rect l="l" t="t" r="r" b="b"/>
                <a:pathLst>
                  <a:path w="475129">
                    <a:moveTo>
                      <a:pt x="0" y="0"/>
                    </a:moveTo>
                    <a:lnTo>
                      <a:pt x="477864" y="0"/>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7" name="Freeform: Shape 177"/>
              <p:cNvSpPr/>
              <p:nvPr/>
            </p:nvSpPr>
            <p:spPr>
              <a:xfrm flipV="1">
                <a:off x="4882922" y="2591780"/>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8" name="Freeform: Shape 178"/>
              <p:cNvSpPr/>
              <p:nvPr/>
            </p:nvSpPr>
            <p:spPr>
              <a:xfrm flipV="1">
                <a:off x="4882702" y="2759567"/>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59" name="Freeform: Shape 179"/>
              <p:cNvSpPr/>
              <p:nvPr/>
            </p:nvSpPr>
            <p:spPr>
              <a:xfrm flipV="1">
                <a:off x="4900900" y="2677450"/>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0" name="Freeform: Shape 180"/>
              <p:cNvSpPr/>
              <p:nvPr/>
            </p:nvSpPr>
            <p:spPr>
              <a:xfrm flipV="1">
                <a:off x="4911254" y="2835453"/>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1" name="Freeform: Shape 181"/>
              <p:cNvSpPr/>
              <p:nvPr/>
            </p:nvSpPr>
            <p:spPr>
              <a:xfrm flipV="1">
                <a:off x="4932008" y="2555440"/>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2" name="Freeform: Shape 182"/>
              <p:cNvSpPr/>
              <p:nvPr/>
            </p:nvSpPr>
            <p:spPr>
              <a:xfrm flipV="1">
                <a:off x="4932008" y="2876601"/>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3" name="Freeform: Shape 183"/>
              <p:cNvSpPr/>
              <p:nvPr/>
            </p:nvSpPr>
            <p:spPr>
              <a:xfrm flipV="1">
                <a:off x="4753427" y="2591780"/>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4" name="Freeform: Shape 184"/>
              <p:cNvSpPr/>
              <p:nvPr/>
            </p:nvSpPr>
            <p:spPr>
              <a:xfrm flipV="1">
                <a:off x="4753207" y="2759567"/>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5" name="Freeform: Shape 185"/>
              <p:cNvSpPr/>
              <p:nvPr/>
            </p:nvSpPr>
            <p:spPr>
              <a:xfrm flipV="1">
                <a:off x="4771405" y="2677450"/>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6" name="Freeform: Shape 186"/>
              <p:cNvSpPr/>
              <p:nvPr/>
            </p:nvSpPr>
            <p:spPr>
              <a:xfrm flipV="1">
                <a:off x="4781759" y="2835453"/>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7" name="Freeform: Shape 187"/>
              <p:cNvSpPr/>
              <p:nvPr/>
            </p:nvSpPr>
            <p:spPr>
              <a:xfrm flipV="1">
                <a:off x="4802512" y="2555440"/>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8" name="Freeform: Shape 188"/>
              <p:cNvSpPr/>
              <p:nvPr/>
            </p:nvSpPr>
            <p:spPr>
              <a:xfrm flipV="1">
                <a:off x="4802512" y="2876601"/>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69" name="Freeform: Shape 189"/>
              <p:cNvSpPr/>
              <p:nvPr/>
            </p:nvSpPr>
            <p:spPr>
              <a:xfrm flipV="1">
                <a:off x="4623932" y="2591780"/>
                <a:ext cx="94129" cy="286871"/>
              </a:xfrm>
              <a:custGeom>
                <a:avLst/>
                <a:gdLst>
                  <a:gd name="connsiteX0" fmla="*/ 0 w 94129"/>
                  <a:gd name="connsiteY0" fmla="*/ 287364 h 286870"/>
                  <a:gd name="connsiteX1" fmla="*/ 0 w 94129"/>
                  <a:gd name="connsiteY1" fmla="*/ 0 h 286870"/>
                  <a:gd name="connsiteX2" fmla="*/ 98164 w 94129"/>
                  <a:gd name="connsiteY2" fmla="*/ 0 h 286870"/>
                  <a:gd name="connsiteX3" fmla="*/ 98164 w 94129"/>
                  <a:gd name="connsiteY3" fmla="*/ 287364 h 286870"/>
                </a:gdLst>
                <a:ahLst/>
                <a:cxnLst>
                  <a:cxn ang="0">
                    <a:pos x="connsiteX0" y="connsiteY0"/>
                  </a:cxn>
                  <a:cxn ang="0">
                    <a:pos x="connsiteX1" y="connsiteY1"/>
                  </a:cxn>
                  <a:cxn ang="0">
                    <a:pos x="connsiteX2" y="connsiteY2"/>
                  </a:cxn>
                  <a:cxn ang="0">
                    <a:pos x="connsiteX3" y="connsiteY3"/>
                  </a:cxn>
                </a:cxnLst>
                <a:rect l="l" t="t" r="r" b="b"/>
                <a:pathLst>
                  <a:path w="94129" h="286870">
                    <a:moveTo>
                      <a:pt x="0" y="287364"/>
                    </a:moveTo>
                    <a:lnTo>
                      <a:pt x="0" y="0"/>
                    </a:lnTo>
                    <a:lnTo>
                      <a:pt x="98164" y="0"/>
                    </a:lnTo>
                    <a:lnTo>
                      <a:pt x="98164" y="287364"/>
                    </a:lnTo>
                    <a:close/>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0" name="Freeform: Shape 190"/>
              <p:cNvSpPr/>
              <p:nvPr/>
            </p:nvSpPr>
            <p:spPr>
              <a:xfrm flipV="1">
                <a:off x="4623711" y="2759567"/>
                <a:ext cx="94129" cy="80682"/>
              </a:xfrm>
              <a:custGeom>
                <a:avLst/>
                <a:gdLst>
                  <a:gd name="connsiteX0" fmla="*/ 0 w 94129"/>
                  <a:gd name="connsiteY0" fmla="*/ 83193 h 80682"/>
                  <a:gd name="connsiteX1" fmla="*/ 98567 w 94129"/>
                  <a:gd name="connsiteY1" fmla="*/ 0 h 80682"/>
                </a:gdLst>
                <a:ahLst/>
                <a:cxnLst>
                  <a:cxn ang="0">
                    <a:pos x="connsiteX0" y="connsiteY0"/>
                  </a:cxn>
                  <a:cxn ang="0">
                    <a:pos x="connsiteX1" y="connsiteY1"/>
                  </a:cxn>
                </a:cxnLst>
                <a:rect l="l" t="t" r="r" b="b"/>
                <a:pathLst>
                  <a:path w="94129" h="80682">
                    <a:moveTo>
                      <a:pt x="0" y="83193"/>
                    </a:moveTo>
                    <a:cubicBezTo>
                      <a:pt x="54461" y="83193"/>
                      <a:pt x="98567" y="45989"/>
                      <a:pt x="98567" y="0"/>
                    </a:cubicBezTo>
                  </a:path>
                </a:pathLst>
              </a:custGeom>
              <a:noFill/>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1" name="Freeform: Shape 191"/>
              <p:cNvSpPr/>
              <p:nvPr/>
            </p:nvSpPr>
            <p:spPr>
              <a:xfrm flipV="1">
                <a:off x="4641910" y="2677450"/>
                <a:ext cx="58271" cy="4482"/>
              </a:xfrm>
              <a:custGeom>
                <a:avLst/>
                <a:gdLst>
                  <a:gd name="connsiteX0" fmla="*/ 0 w 58270"/>
                  <a:gd name="connsiteY0" fmla="*/ 0 h 0"/>
                  <a:gd name="connsiteX1" fmla="*/ 62170 w 58270"/>
                  <a:gd name="connsiteY1" fmla="*/ 0 h 0"/>
                </a:gdLst>
                <a:ahLst/>
                <a:cxnLst>
                  <a:cxn ang="0">
                    <a:pos x="connsiteX0" y="connsiteY0"/>
                  </a:cxn>
                  <a:cxn ang="0">
                    <a:pos x="connsiteX1" y="connsiteY1"/>
                  </a:cxn>
                </a:cxnLst>
                <a:rect l="l" t="t" r="r" b="b"/>
                <a:pathLst>
                  <a:path w="58270">
                    <a:moveTo>
                      <a:pt x="0" y="0"/>
                    </a:moveTo>
                    <a:lnTo>
                      <a:pt x="6217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2" name="Freeform: Shape 192"/>
              <p:cNvSpPr/>
              <p:nvPr/>
            </p:nvSpPr>
            <p:spPr>
              <a:xfrm flipV="1">
                <a:off x="4652264" y="2835453"/>
                <a:ext cx="40341" cy="4482"/>
              </a:xfrm>
              <a:custGeom>
                <a:avLst/>
                <a:gdLst>
                  <a:gd name="connsiteX0" fmla="*/ 0 w 40341"/>
                  <a:gd name="connsiteY0" fmla="*/ 0 h 0"/>
                  <a:gd name="connsiteX1" fmla="*/ 41462 w 40341"/>
                  <a:gd name="connsiteY1" fmla="*/ 0 h 0"/>
                </a:gdLst>
                <a:ahLst/>
                <a:cxnLst>
                  <a:cxn ang="0">
                    <a:pos x="connsiteX0" y="connsiteY0"/>
                  </a:cxn>
                  <a:cxn ang="0">
                    <a:pos x="connsiteX1" y="connsiteY1"/>
                  </a:cxn>
                </a:cxnLst>
                <a:rect l="l" t="t" r="r" b="b"/>
                <a:pathLst>
                  <a:path w="40341">
                    <a:moveTo>
                      <a:pt x="0" y="0"/>
                    </a:moveTo>
                    <a:lnTo>
                      <a:pt x="41462"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3" name="Freeform: Shape 193"/>
              <p:cNvSpPr/>
              <p:nvPr/>
            </p:nvSpPr>
            <p:spPr>
              <a:xfrm flipV="1">
                <a:off x="4673017" y="2555440"/>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4" name="Freeform: Shape 194"/>
              <p:cNvSpPr/>
              <p:nvPr/>
            </p:nvSpPr>
            <p:spPr>
              <a:xfrm flipV="1">
                <a:off x="4673017" y="2876601"/>
                <a:ext cx="4482" cy="35859"/>
              </a:xfrm>
              <a:custGeom>
                <a:avLst/>
                <a:gdLst>
                  <a:gd name="connsiteX0" fmla="*/ 0 w 0"/>
                  <a:gd name="connsiteY0" fmla="*/ 36262 h 35858"/>
                  <a:gd name="connsiteX1" fmla="*/ 0 w 0"/>
                  <a:gd name="connsiteY1" fmla="*/ 0 h 35858"/>
                </a:gdLst>
                <a:ahLst/>
                <a:cxnLst>
                  <a:cxn ang="0">
                    <a:pos x="connsiteX0" y="connsiteY0"/>
                  </a:cxn>
                  <a:cxn ang="0">
                    <a:pos x="connsiteX1" y="connsiteY1"/>
                  </a:cxn>
                </a:cxnLst>
                <a:rect l="l" t="t" r="r" b="b"/>
                <a:pathLst>
                  <a:path h="35858">
                    <a:moveTo>
                      <a:pt x="0" y="36262"/>
                    </a:moveTo>
                    <a:lnTo>
                      <a:pt x="0" y="0"/>
                    </a:lnTo>
                  </a:path>
                </a:pathLst>
              </a:custGeom>
              <a:ln w="8965" cap="flat">
                <a:solidFill>
                  <a:srgbClr val="FF9900"/>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5" name="Freeform: Shape 195"/>
              <p:cNvSpPr/>
              <p:nvPr/>
            </p:nvSpPr>
            <p:spPr>
              <a:xfrm flipV="1">
                <a:off x="4514252" y="2550555"/>
                <a:ext cx="475129" cy="4482"/>
              </a:xfrm>
              <a:custGeom>
                <a:avLst/>
                <a:gdLst>
                  <a:gd name="connsiteX0" fmla="*/ 0 w 475129"/>
                  <a:gd name="connsiteY0" fmla="*/ 0 h 0"/>
                  <a:gd name="connsiteX1" fmla="*/ 478267 w 475129"/>
                  <a:gd name="connsiteY1" fmla="*/ 0 h 0"/>
                </a:gdLst>
                <a:ahLst/>
                <a:cxnLst>
                  <a:cxn ang="0">
                    <a:pos x="connsiteX0" y="connsiteY0"/>
                  </a:cxn>
                  <a:cxn ang="0">
                    <a:pos x="connsiteX1" y="connsiteY1"/>
                  </a:cxn>
                </a:cxnLst>
                <a:rect l="l" t="t" r="r" b="b"/>
                <a:pathLst>
                  <a:path w="475129">
                    <a:moveTo>
                      <a:pt x="0" y="0"/>
                    </a:moveTo>
                    <a:lnTo>
                      <a:pt x="478267" y="0"/>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6" name="Freeform: Shape 196"/>
              <p:cNvSpPr/>
              <p:nvPr/>
            </p:nvSpPr>
            <p:spPr>
              <a:xfrm flipV="1">
                <a:off x="4619588" y="2907978"/>
                <a:ext cx="372035" cy="4482"/>
              </a:xfrm>
              <a:custGeom>
                <a:avLst/>
                <a:gdLst>
                  <a:gd name="connsiteX0" fmla="*/ 0 w 372035"/>
                  <a:gd name="connsiteY0" fmla="*/ 0 h 0"/>
                  <a:gd name="connsiteX1" fmla="*/ 372932 w 372035"/>
                  <a:gd name="connsiteY1" fmla="*/ 0 h 0"/>
                </a:gdLst>
                <a:ahLst/>
                <a:cxnLst>
                  <a:cxn ang="0">
                    <a:pos x="connsiteX0" y="connsiteY0"/>
                  </a:cxn>
                  <a:cxn ang="0">
                    <a:pos x="connsiteX1" y="connsiteY1"/>
                  </a:cxn>
                </a:cxnLst>
                <a:rect l="l" t="t" r="r" b="b"/>
                <a:pathLst>
                  <a:path w="372035">
                    <a:moveTo>
                      <a:pt x="0" y="0"/>
                    </a:moveTo>
                    <a:lnTo>
                      <a:pt x="372932" y="0"/>
                    </a:lnTo>
                  </a:path>
                </a:pathLst>
              </a:custGeom>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7" name="Freeform: Shape 197"/>
              <p:cNvSpPr/>
              <p:nvPr/>
            </p:nvSpPr>
            <p:spPr>
              <a:xfrm flipV="1">
                <a:off x="4992699" y="2534014"/>
                <a:ext cx="44824" cy="44824"/>
              </a:xfrm>
              <a:custGeom>
                <a:avLst/>
                <a:gdLst>
                  <a:gd name="connsiteX0" fmla="*/ 0 w 44823"/>
                  <a:gd name="connsiteY0" fmla="*/ 0 h 44823"/>
                  <a:gd name="connsiteX1" fmla="*/ 48409 w 44823"/>
                  <a:gd name="connsiteY1" fmla="*/ 0 h 44823"/>
                  <a:gd name="connsiteX2" fmla="*/ 48409 w 44823"/>
                  <a:gd name="connsiteY2" fmla="*/ 48409 h 44823"/>
                  <a:gd name="connsiteX3" fmla="*/ 0 w 44823"/>
                  <a:gd name="connsiteY3" fmla="*/ 48409 h 44823"/>
                </a:gdLst>
                <a:ahLst/>
                <a:cxnLst>
                  <a:cxn ang="0">
                    <a:pos x="connsiteX0" y="connsiteY0"/>
                  </a:cxn>
                  <a:cxn ang="0">
                    <a:pos x="connsiteX1" y="connsiteY1"/>
                  </a:cxn>
                  <a:cxn ang="0">
                    <a:pos x="connsiteX2" y="connsiteY2"/>
                  </a:cxn>
                  <a:cxn ang="0">
                    <a:pos x="connsiteX3" y="connsiteY3"/>
                  </a:cxn>
                </a:cxnLst>
                <a:rect l="l" t="t" r="r" b="b"/>
                <a:pathLst>
                  <a:path w="44823" h="44823">
                    <a:moveTo>
                      <a:pt x="0" y="0"/>
                    </a:moveTo>
                    <a:lnTo>
                      <a:pt x="48409" y="0"/>
                    </a:lnTo>
                    <a:lnTo>
                      <a:pt x="48409" y="48409"/>
                    </a:lnTo>
                    <a:lnTo>
                      <a:pt x="0" y="48409"/>
                    </a:lnTo>
                    <a:close/>
                  </a:path>
                </a:pathLst>
              </a:custGeom>
              <a:noFill/>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8" name="Freeform: Shape 198"/>
              <p:cNvSpPr/>
              <p:nvPr/>
            </p:nvSpPr>
            <p:spPr>
              <a:xfrm flipV="1">
                <a:off x="4492468" y="2915911"/>
                <a:ext cx="44824" cy="44824"/>
              </a:xfrm>
              <a:custGeom>
                <a:avLst/>
                <a:gdLst>
                  <a:gd name="connsiteX0" fmla="*/ 0 w 44823"/>
                  <a:gd name="connsiteY0" fmla="*/ 0 h 44823"/>
                  <a:gd name="connsiteX1" fmla="*/ 48409 w 44823"/>
                  <a:gd name="connsiteY1" fmla="*/ 0 h 44823"/>
                  <a:gd name="connsiteX2" fmla="*/ 48409 w 44823"/>
                  <a:gd name="connsiteY2" fmla="*/ 48409 h 44823"/>
                  <a:gd name="connsiteX3" fmla="*/ 0 w 44823"/>
                  <a:gd name="connsiteY3" fmla="*/ 48409 h 44823"/>
                </a:gdLst>
                <a:ahLst/>
                <a:cxnLst>
                  <a:cxn ang="0">
                    <a:pos x="connsiteX0" y="connsiteY0"/>
                  </a:cxn>
                  <a:cxn ang="0">
                    <a:pos x="connsiteX1" y="connsiteY1"/>
                  </a:cxn>
                  <a:cxn ang="0">
                    <a:pos x="connsiteX2" y="connsiteY2"/>
                  </a:cxn>
                  <a:cxn ang="0">
                    <a:pos x="connsiteX3" y="connsiteY3"/>
                  </a:cxn>
                </a:cxnLst>
                <a:rect l="l" t="t" r="r" b="b"/>
                <a:pathLst>
                  <a:path w="44823" h="44823">
                    <a:moveTo>
                      <a:pt x="0" y="0"/>
                    </a:moveTo>
                    <a:lnTo>
                      <a:pt x="48409" y="0"/>
                    </a:lnTo>
                    <a:lnTo>
                      <a:pt x="48409" y="48409"/>
                    </a:lnTo>
                    <a:lnTo>
                      <a:pt x="0" y="48409"/>
                    </a:lnTo>
                    <a:close/>
                  </a:path>
                </a:pathLst>
              </a:custGeom>
              <a:noFill/>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79" name="Freeform: Shape 199"/>
              <p:cNvSpPr/>
              <p:nvPr/>
            </p:nvSpPr>
            <p:spPr>
              <a:xfrm flipV="1">
                <a:off x="4597355" y="2039162"/>
                <a:ext cx="44824" cy="44824"/>
              </a:xfrm>
              <a:custGeom>
                <a:avLst/>
                <a:gdLst>
                  <a:gd name="connsiteX0" fmla="*/ 0 w 44823"/>
                  <a:gd name="connsiteY0" fmla="*/ 0 h 44823"/>
                  <a:gd name="connsiteX1" fmla="*/ 48409 w 44823"/>
                  <a:gd name="connsiteY1" fmla="*/ 0 h 44823"/>
                  <a:gd name="connsiteX2" fmla="*/ 48409 w 44823"/>
                  <a:gd name="connsiteY2" fmla="*/ 48409 h 44823"/>
                  <a:gd name="connsiteX3" fmla="*/ 0 w 44823"/>
                  <a:gd name="connsiteY3" fmla="*/ 48409 h 44823"/>
                </a:gdLst>
                <a:ahLst/>
                <a:cxnLst>
                  <a:cxn ang="0">
                    <a:pos x="connsiteX0" y="connsiteY0"/>
                  </a:cxn>
                  <a:cxn ang="0">
                    <a:pos x="connsiteX1" y="connsiteY1"/>
                  </a:cxn>
                  <a:cxn ang="0">
                    <a:pos x="connsiteX2" y="connsiteY2"/>
                  </a:cxn>
                  <a:cxn ang="0">
                    <a:pos x="connsiteX3" y="connsiteY3"/>
                  </a:cxn>
                </a:cxnLst>
                <a:rect l="l" t="t" r="r" b="b"/>
                <a:pathLst>
                  <a:path w="44823" h="44823">
                    <a:moveTo>
                      <a:pt x="0" y="0"/>
                    </a:moveTo>
                    <a:lnTo>
                      <a:pt x="48409" y="0"/>
                    </a:lnTo>
                    <a:lnTo>
                      <a:pt x="48409" y="48409"/>
                    </a:lnTo>
                    <a:lnTo>
                      <a:pt x="0" y="48409"/>
                    </a:lnTo>
                    <a:close/>
                  </a:path>
                </a:pathLst>
              </a:custGeom>
              <a:noFill/>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380" name="Freeform: Shape 200"/>
              <p:cNvSpPr/>
              <p:nvPr/>
            </p:nvSpPr>
            <p:spPr>
              <a:xfrm flipV="1">
                <a:off x="4134776" y="2499052"/>
                <a:ext cx="44824" cy="44824"/>
              </a:xfrm>
              <a:custGeom>
                <a:avLst/>
                <a:gdLst>
                  <a:gd name="connsiteX0" fmla="*/ 0 w 44823"/>
                  <a:gd name="connsiteY0" fmla="*/ 0 h 44823"/>
                  <a:gd name="connsiteX1" fmla="*/ 48409 w 44823"/>
                  <a:gd name="connsiteY1" fmla="*/ 0 h 44823"/>
                  <a:gd name="connsiteX2" fmla="*/ 48409 w 44823"/>
                  <a:gd name="connsiteY2" fmla="*/ 48409 h 44823"/>
                  <a:gd name="connsiteX3" fmla="*/ 0 w 44823"/>
                  <a:gd name="connsiteY3" fmla="*/ 48409 h 44823"/>
                </a:gdLst>
                <a:ahLst/>
                <a:cxnLst>
                  <a:cxn ang="0">
                    <a:pos x="connsiteX0" y="connsiteY0"/>
                  </a:cxn>
                  <a:cxn ang="0">
                    <a:pos x="connsiteX1" y="connsiteY1"/>
                  </a:cxn>
                  <a:cxn ang="0">
                    <a:pos x="connsiteX2" y="connsiteY2"/>
                  </a:cxn>
                  <a:cxn ang="0">
                    <a:pos x="connsiteX3" y="connsiteY3"/>
                  </a:cxn>
                </a:cxnLst>
                <a:rect l="l" t="t" r="r" b="b"/>
                <a:pathLst>
                  <a:path w="44823" h="44823">
                    <a:moveTo>
                      <a:pt x="0" y="0"/>
                    </a:moveTo>
                    <a:lnTo>
                      <a:pt x="48409" y="0"/>
                    </a:lnTo>
                    <a:lnTo>
                      <a:pt x="48409" y="48409"/>
                    </a:lnTo>
                    <a:lnTo>
                      <a:pt x="0" y="48409"/>
                    </a:lnTo>
                    <a:close/>
                  </a:path>
                </a:pathLst>
              </a:custGeom>
              <a:noFill/>
              <a:ln w="8965" cap="flat">
                <a:solidFill>
                  <a:srgbClr val="232F3E"/>
                </a:solidFill>
                <a:prstDash val="solid"/>
                <a:miter/>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grpSp>
        <p:pic>
          <p:nvPicPr>
            <p:cNvPr id="248" name="Graphic 115"/>
            <p:cNvPicPr>
              <a:picLocks noChangeAspect="1"/>
            </p:cNvPicPr>
            <p:nvPr/>
          </p:nvPicPr>
          <p:blipFill>
            <a:blip r:embed="rId4"/>
            <a:stretch>
              <a:fillRect/>
            </a:stretch>
          </p:blipFill>
          <p:spPr>
            <a:xfrm>
              <a:off x="9381135" y="3741099"/>
              <a:ext cx="1346123" cy="1146262"/>
            </a:xfrm>
            <a:prstGeom prst="rect">
              <a:avLst/>
            </a:prstGeom>
          </p:spPr>
        </p:pic>
        <p:grpSp>
          <p:nvGrpSpPr>
            <p:cNvPr id="249" name="Group 248"/>
            <p:cNvGrpSpPr/>
            <p:nvPr/>
          </p:nvGrpSpPr>
          <p:grpSpPr>
            <a:xfrm>
              <a:off x="12187815" y="3675893"/>
              <a:ext cx="1210766" cy="1276675"/>
              <a:chOff x="7725706" y="2018644"/>
              <a:chExt cx="904699" cy="953946"/>
            </a:xfrm>
          </p:grpSpPr>
          <p:sp>
            <p:nvSpPr>
              <p:cNvPr id="254" name="Freeform: Shape 255"/>
              <p:cNvSpPr/>
              <p:nvPr/>
            </p:nvSpPr>
            <p:spPr>
              <a:xfrm>
                <a:off x="8533349" y="22670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55" name="Freeform: Shape 256"/>
              <p:cNvSpPr/>
              <p:nvPr/>
            </p:nvSpPr>
            <p:spPr>
              <a:xfrm>
                <a:off x="8483080" y="2317286"/>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56" name="Freeform: Shape 257"/>
              <p:cNvSpPr/>
              <p:nvPr/>
            </p:nvSpPr>
            <p:spPr>
              <a:xfrm>
                <a:off x="8483080" y="2367508"/>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57" name="Freeform: Shape 258"/>
              <p:cNvSpPr/>
              <p:nvPr/>
            </p:nvSpPr>
            <p:spPr>
              <a:xfrm>
                <a:off x="8533349" y="236755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58" name="Freeform: Shape 259"/>
              <p:cNvSpPr/>
              <p:nvPr/>
            </p:nvSpPr>
            <p:spPr>
              <a:xfrm>
                <a:off x="8583989" y="236755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59" name="Freeform: Shape 260"/>
              <p:cNvSpPr/>
              <p:nvPr/>
            </p:nvSpPr>
            <p:spPr>
              <a:xfrm>
                <a:off x="8483080" y="241819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0" name="Freeform: Shape 261"/>
              <p:cNvSpPr/>
              <p:nvPr/>
            </p:nvSpPr>
            <p:spPr>
              <a:xfrm>
                <a:off x="8483080"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1" name="Freeform: Shape 262"/>
              <p:cNvSpPr/>
              <p:nvPr/>
            </p:nvSpPr>
            <p:spPr>
              <a:xfrm>
                <a:off x="8533349"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2" name="Freeform: Shape 263"/>
              <p:cNvSpPr/>
              <p:nvPr/>
            </p:nvSpPr>
            <p:spPr>
              <a:xfrm>
                <a:off x="8179610" y="22670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3" name="Freeform: Shape 264"/>
              <p:cNvSpPr/>
              <p:nvPr/>
            </p:nvSpPr>
            <p:spPr>
              <a:xfrm>
                <a:off x="8280427" y="2267017"/>
                <a:ext cx="4642" cy="46416"/>
              </a:xfrm>
              <a:custGeom>
                <a:avLst/>
                <a:gdLst>
                  <a:gd name="connsiteX0" fmla="*/ 0 w 0"/>
                  <a:gd name="connsiteY0" fmla="*/ 0 h 46416"/>
                  <a:gd name="connsiteX1" fmla="*/ 0 w 0"/>
                  <a:gd name="connsiteY1" fmla="*/ 50594 h 46416"/>
                </a:gdLst>
                <a:ahLst/>
                <a:cxnLst>
                  <a:cxn ang="0">
                    <a:pos x="connsiteX0" y="connsiteY0"/>
                  </a:cxn>
                  <a:cxn ang="0">
                    <a:pos x="connsiteX1" y="connsiteY1"/>
                  </a:cxn>
                </a:cxnLst>
                <a:rect l="l" t="t" r="r" b="b"/>
                <a:pathLst>
                  <a:path h="46416">
                    <a:moveTo>
                      <a:pt x="0" y="0"/>
                    </a:moveTo>
                    <a:lnTo>
                      <a:pt x="0" y="50594"/>
                    </a:lnTo>
                  </a:path>
                </a:pathLst>
              </a:custGeom>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4" name="Freeform: Shape 265"/>
              <p:cNvSpPr/>
              <p:nvPr/>
            </p:nvSpPr>
            <p:spPr>
              <a:xfrm>
                <a:off x="8229879" y="2267017"/>
                <a:ext cx="4642" cy="46416"/>
              </a:xfrm>
              <a:custGeom>
                <a:avLst/>
                <a:gdLst>
                  <a:gd name="connsiteX0" fmla="*/ 0 w 0"/>
                  <a:gd name="connsiteY0" fmla="*/ 50594 h 46416"/>
                  <a:gd name="connsiteX1" fmla="*/ 0 w 0"/>
                  <a:gd name="connsiteY1" fmla="*/ 0 h 46416"/>
                </a:gdLst>
                <a:ahLst/>
                <a:cxnLst>
                  <a:cxn ang="0">
                    <a:pos x="connsiteX0" y="connsiteY0"/>
                  </a:cxn>
                  <a:cxn ang="0">
                    <a:pos x="connsiteX1" y="connsiteY1"/>
                  </a:cxn>
                </a:cxnLst>
                <a:rect l="l" t="t" r="r" b="b"/>
                <a:pathLst>
                  <a:path h="46416">
                    <a:moveTo>
                      <a:pt x="0" y="50594"/>
                    </a:moveTo>
                    <a:lnTo>
                      <a:pt x="0" y="0"/>
                    </a:lnTo>
                  </a:path>
                </a:pathLst>
              </a:custGeom>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5" name="Freeform: Shape 266"/>
              <p:cNvSpPr/>
              <p:nvPr/>
            </p:nvSpPr>
            <p:spPr>
              <a:xfrm>
                <a:off x="8280519" y="22670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6" name="Freeform: Shape 267"/>
              <p:cNvSpPr/>
              <p:nvPr/>
            </p:nvSpPr>
            <p:spPr>
              <a:xfrm>
                <a:off x="8330788" y="22670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7" name="Freeform: Shape 268"/>
              <p:cNvSpPr/>
              <p:nvPr/>
            </p:nvSpPr>
            <p:spPr>
              <a:xfrm>
                <a:off x="8381011" y="22670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8" name="Freeform: Shape 269"/>
              <p:cNvSpPr/>
              <p:nvPr/>
            </p:nvSpPr>
            <p:spPr>
              <a:xfrm>
                <a:off x="7725706" y="2018644"/>
                <a:ext cx="4642" cy="4642"/>
              </a:xfrm>
              <a:custGeom>
                <a:avLst/>
                <a:gdLst/>
                <a:ahLst/>
                <a:cxnLst/>
                <a:rect l="l" t="t" r="r" b="b"/>
                <a:pathLst>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69" name="Freeform: Shape 270"/>
              <p:cNvSpPr/>
              <p:nvPr/>
            </p:nvSpPr>
            <p:spPr>
              <a:xfrm>
                <a:off x="7725706" y="2018644"/>
                <a:ext cx="4642" cy="4642"/>
              </a:xfrm>
              <a:custGeom>
                <a:avLst/>
                <a:gdLst/>
                <a:ahLst/>
                <a:cxnLst/>
                <a:rect l="l" t="t" r="r" b="b"/>
                <a:pathLst>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0" name="Freeform: Shape 271"/>
              <p:cNvSpPr/>
              <p:nvPr/>
            </p:nvSpPr>
            <p:spPr>
              <a:xfrm>
                <a:off x="8280519" y="2317286"/>
                <a:ext cx="46416" cy="4642"/>
              </a:xfrm>
              <a:custGeom>
                <a:avLst/>
                <a:gdLst>
                  <a:gd name="connsiteX0" fmla="*/ 0 w 46416"/>
                  <a:gd name="connsiteY0" fmla="*/ 0 h 0"/>
                  <a:gd name="connsiteX1" fmla="*/ 50594 w 46416"/>
                  <a:gd name="connsiteY1" fmla="*/ 0 h 0"/>
                </a:gdLst>
                <a:ahLst/>
                <a:cxnLst>
                  <a:cxn ang="0">
                    <a:pos x="connsiteX0" y="connsiteY0"/>
                  </a:cxn>
                  <a:cxn ang="0">
                    <a:pos x="connsiteX1" y="connsiteY1"/>
                  </a:cxn>
                </a:cxnLst>
                <a:rect l="l" t="t" r="r" b="b"/>
                <a:pathLst>
                  <a:path w="46416">
                    <a:moveTo>
                      <a:pt x="0" y="0"/>
                    </a:moveTo>
                    <a:lnTo>
                      <a:pt x="50594" y="0"/>
                    </a:lnTo>
                  </a:path>
                </a:pathLst>
              </a:custGeom>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1" name="Freeform: Shape 272"/>
              <p:cNvSpPr/>
              <p:nvPr/>
            </p:nvSpPr>
            <p:spPr>
              <a:xfrm>
                <a:off x="8280519" y="2367833"/>
                <a:ext cx="46416" cy="4642"/>
              </a:xfrm>
              <a:custGeom>
                <a:avLst/>
                <a:gdLst>
                  <a:gd name="connsiteX0" fmla="*/ 50594 w 46416"/>
                  <a:gd name="connsiteY0" fmla="*/ 46 h 0"/>
                  <a:gd name="connsiteX1" fmla="*/ 0 w 46416"/>
                  <a:gd name="connsiteY1" fmla="*/ 0 h 0"/>
                </a:gdLst>
                <a:ahLst/>
                <a:cxnLst>
                  <a:cxn ang="0">
                    <a:pos x="connsiteX0" y="connsiteY0"/>
                  </a:cxn>
                  <a:cxn ang="0">
                    <a:pos x="connsiteX1" y="connsiteY1"/>
                  </a:cxn>
                </a:cxnLst>
                <a:rect l="l" t="t" r="r" b="b"/>
                <a:pathLst>
                  <a:path w="46416">
                    <a:moveTo>
                      <a:pt x="50594" y="46"/>
                    </a:moveTo>
                    <a:lnTo>
                      <a:pt x="0" y="0"/>
                    </a:lnTo>
                  </a:path>
                </a:pathLst>
              </a:custGeom>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2" name="Freeform: Shape 273"/>
              <p:cNvSpPr/>
              <p:nvPr/>
            </p:nvSpPr>
            <p:spPr>
              <a:xfrm>
                <a:off x="8381011" y="2317286"/>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3" name="Freeform: Shape 274"/>
              <p:cNvSpPr/>
              <p:nvPr/>
            </p:nvSpPr>
            <p:spPr>
              <a:xfrm>
                <a:off x="8179610" y="2367508"/>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4" name="Freeform: Shape 275"/>
              <p:cNvSpPr/>
              <p:nvPr/>
            </p:nvSpPr>
            <p:spPr>
              <a:xfrm>
                <a:off x="8229879" y="2367508"/>
                <a:ext cx="46416" cy="46416"/>
              </a:xfrm>
              <a:custGeom>
                <a:avLst/>
                <a:gdLst>
                  <a:gd name="connsiteX0" fmla="*/ 50547 w 46416"/>
                  <a:gd name="connsiteY0" fmla="*/ 0 h 46416"/>
                  <a:gd name="connsiteX1" fmla="*/ 50547 w 46416"/>
                  <a:gd name="connsiteY1" fmla="*/ 50594 h 46416"/>
                  <a:gd name="connsiteX2" fmla="*/ 0 w 46416"/>
                  <a:gd name="connsiteY2" fmla="*/ 50594 h 46416"/>
                  <a:gd name="connsiteX3" fmla="*/ 0 w 46416"/>
                  <a:gd name="connsiteY3" fmla="*/ 0 h 46416"/>
                </a:gdLst>
                <a:ahLst/>
                <a:cxnLst>
                  <a:cxn ang="0">
                    <a:pos x="connsiteX0" y="connsiteY0"/>
                  </a:cxn>
                  <a:cxn ang="0">
                    <a:pos x="connsiteX1" y="connsiteY1"/>
                  </a:cxn>
                  <a:cxn ang="0">
                    <a:pos x="connsiteX2" y="connsiteY2"/>
                  </a:cxn>
                  <a:cxn ang="0">
                    <a:pos x="connsiteX3" y="connsiteY3"/>
                  </a:cxn>
                </a:cxnLst>
                <a:rect l="l" t="t" r="r" b="b"/>
                <a:pathLst>
                  <a:path w="46416" h="46416">
                    <a:moveTo>
                      <a:pt x="50547" y="0"/>
                    </a:moveTo>
                    <a:lnTo>
                      <a:pt x="50547" y="50594"/>
                    </a:lnTo>
                    <a:lnTo>
                      <a:pt x="0" y="50594"/>
                    </a:lnTo>
                    <a:lnTo>
                      <a:pt x="0" y="0"/>
                    </a:lnTo>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5" name="Freeform: Shape 276"/>
              <p:cNvSpPr/>
              <p:nvPr/>
            </p:nvSpPr>
            <p:spPr>
              <a:xfrm>
                <a:off x="8280519" y="2367508"/>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6" name="Freeform: Shape 277"/>
              <p:cNvSpPr/>
              <p:nvPr/>
            </p:nvSpPr>
            <p:spPr>
              <a:xfrm>
                <a:off x="8179610" y="241819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7" name="Freeform: Shape 278"/>
              <p:cNvSpPr/>
              <p:nvPr/>
            </p:nvSpPr>
            <p:spPr>
              <a:xfrm>
                <a:off x="8229879" y="241819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8" name="Freeform: Shape 279"/>
              <p:cNvSpPr/>
              <p:nvPr/>
            </p:nvSpPr>
            <p:spPr>
              <a:xfrm>
                <a:off x="8280519" y="241819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79" name="Freeform: Shape 280"/>
              <p:cNvSpPr/>
              <p:nvPr/>
            </p:nvSpPr>
            <p:spPr>
              <a:xfrm>
                <a:off x="8381011" y="2418195"/>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0" name="Freeform: Shape 281"/>
              <p:cNvSpPr/>
              <p:nvPr/>
            </p:nvSpPr>
            <p:spPr>
              <a:xfrm>
                <a:off x="8179610"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1" name="Freeform: Shape 282"/>
              <p:cNvSpPr/>
              <p:nvPr/>
            </p:nvSpPr>
            <p:spPr>
              <a:xfrm>
                <a:off x="8280519"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2" name="Freeform: Shape 283"/>
              <p:cNvSpPr/>
              <p:nvPr/>
            </p:nvSpPr>
            <p:spPr>
              <a:xfrm>
                <a:off x="8330788"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3" name="Freeform: Shape 284"/>
              <p:cNvSpPr/>
              <p:nvPr/>
            </p:nvSpPr>
            <p:spPr>
              <a:xfrm>
                <a:off x="8381011" y="2468417"/>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4" name="Freeform: Shape 285"/>
              <p:cNvSpPr/>
              <p:nvPr/>
            </p:nvSpPr>
            <p:spPr>
              <a:xfrm>
                <a:off x="8380500" y="2170750"/>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5" name="Freeform: Shape 286"/>
              <p:cNvSpPr/>
              <p:nvPr/>
            </p:nvSpPr>
            <p:spPr>
              <a:xfrm>
                <a:off x="8437592" y="2112080"/>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6" name="Freeform: Shape 287"/>
              <p:cNvSpPr/>
              <p:nvPr/>
            </p:nvSpPr>
            <p:spPr>
              <a:xfrm>
                <a:off x="8531167" y="2023286"/>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7" name="Freeform: Shape 288"/>
              <p:cNvSpPr/>
              <p:nvPr/>
            </p:nvSpPr>
            <p:spPr>
              <a:xfrm>
                <a:off x="8118063" y="2538691"/>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8" name="Freeform: Shape 289"/>
              <p:cNvSpPr/>
              <p:nvPr/>
            </p:nvSpPr>
            <p:spPr>
              <a:xfrm>
                <a:off x="8064916" y="2593788"/>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89" name="Freeform: Shape 290"/>
              <p:cNvSpPr/>
              <p:nvPr/>
            </p:nvSpPr>
            <p:spPr>
              <a:xfrm>
                <a:off x="8005921" y="2534746"/>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0" name="Freeform: Shape 291"/>
              <p:cNvSpPr/>
              <p:nvPr/>
            </p:nvSpPr>
            <p:spPr>
              <a:xfrm>
                <a:off x="8477231" y="2208811"/>
                <a:ext cx="46416" cy="46416"/>
              </a:xfrm>
              <a:custGeom>
                <a:avLst/>
                <a:gdLst>
                  <a:gd name="connsiteX0" fmla="*/ 0 w 46416"/>
                  <a:gd name="connsiteY0" fmla="*/ 0 h 46416"/>
                  <a:gd name="connsiteX1" fmla="*/ 50594 w 46416"/>
                  <a:gd name="connsiteY1" fmla="*/ 0 h 46416"/>
                  <a:gd name="connsiteX2" fmla="*/ 50594 w 46416"/>
                  <a:gd name="connsiteY2" fmla="*/ 50594 h 46416"/>
                  <a:gd name="connsiteX3" fmla="*/ 0 w 46416"/>
                  <a:gd name="connsiteY3" fmla="*/ 50594 h 46416"/>
                </a:gdLst>
                <a:ahLst/>
                <a:cxnLst>
                  <a:cxn ang="0">
                    <a:pos x="connsiteX0" y="connsiteY0"/>
                  </a:cxn>
                  <a:cxn ang="0">
                    <a:pos x="connsiteX1" y="connsiteY1"/>
                  </a:cxn>
                  <a:cxn ang="0">
                    <a:pos x="connsiteX2" y="connsiteY2"/>
                  </a:cxn>
                  <a:cxn ang="0">
                    <a:pos x="connsiteX3" y="connsiteY3"/>
                  </a:cxn>
                </a:cxnLst>
                <a:rect l="l" t="t" r="r" b="b"/>
                <a:pathLst>
                  <a:path w="46416" h="46416">
                    <a:moveTo>
                      <a:pt x="0" y="0"/>
                    </a:moveTo>
                    <a:lnTo>
                      <a:pt x="50594" y="0"/>
                    </a:lnTo>
                    <a:lnTo>
                      <a:pt x="50594" y="50594"/>
                    </a:lnTo>
                    <a:lnTo>
                      <a:pt x="0" y="50594"/>
                    </a:lnTo>
                    <a:close/>
                  </a:path>
                </a:pathLst>
              </a:custGeom>
              <a:noFill/>
              <a:ln w="9283" cap="flat">
                <a:solidFill>
                  <a:srgbClr val="232F3E"/>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1" name="Freeform: Shape 292"/>
              <p:cNvSpPr/>
              <p:nvPr/>
            </p:nvSpPr>
            <p:spPr>
              <a:xfrm>
                <a:off x="7730348" y="2688987"/>
                <a:ext cx="478087" cy="208873"/>
              </a:xfrm>
              <a:custGeom>
                <a:avLst/>
                <a:gdLst>
                  <a:gd name="connsiteX0" fmla="*/ 0 w 478087"/>
                  <a:gd name="connsiteY0" fmla="*/ 0 h 208873"/>
                  <a:gd name="connsiteX1" fmla="*/ 481476 w 478087"/>
                  <a:gd name="connsiteY1" fmla="*/ 0 h 208873"/>
                  <a:gd name="connsiteX2" fmla="*/ 481476 w 478087"/>
                  <a:gd name="connsiteY2" fmla="*/ 209709 h 208873"/>
                  <a:gd name="connsiteX3" fmla="*/ 0 w 478087"/>
                  <a:gd name="connsiteY3" fmla="*/ 209709 h 208873"/>
                </a:gdLst>
                <a:ahLst/>
                <a:cxnLst>
                  <a:cxn ang="0">
                    <a:pos x="connsiteX0" y="connsiteY0"/>
                  </a:cxn>
                  <a:cxn ang="0">
                    <a:pos x="connsiteX1" y="connsiteY1"/>
                  </a:cxn>
                  <a:cxn ang="0">
                    <a:pos x="connsiteX2" y="connsiteY2"/>
                  </a:cxn>
                  <a:cxn ang="0">
                    <a:pos x="connsiteX3" y="connsiteY3"/>
                  </a:cxn>
                </a:cxnLst>
                <a:rect l="l" t="t" r="r" b="b"/>
                <a:pathLst>
                  <a:path w="478087" h="208873">
                    <a:moveTo>
                      <a:pt x="0" y="0"/>
                    </a:moveTo>
                    <a:lnTo>
                      <a:pt x="481476" y="0"/>
                    </a:lnTo>
                    <a:lnTo>
                      <a:pt x="481476" y="209709"/>
                    </a:lnTo>
                    <a:lnTo>
                      <a:pt x="0" y="209709"/>
                    </a:lnTo>
                    <a:close/>
                  </a:path>
                </a:pathLst>
              </a:custGeom>
              <a:noFill/>
              <a:ln w="9283" cap="flat">
                <a:solidFill>
                  <a:srgbClr val="222829"/>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2" name="Freeform: Shape 293"/>
              <p:cNvSpPr/>
              <p:nvPr/>
            </p:nvSpPr>
            <p:spPr>
              <a:xfrm>
                <a:off x="7947019" y="2793841"/>
                <a:ext cx="46416" cy="4642"/>
              </a:xfrm>
              <a:custGeom>
                <a:avLst/>
                <a:gdLst>
                  <a:gd name="connsiteX0" fmla="*/ 0 w 46416"/>
                  <a:gd name="connsiteY0" fmla="*/ 0 h 0"/>
                  <a:gd name="connsiteX1" fmla="*/ 48134 w 46416"/>
                  <a:gd name="connsiteY1" fmla="*/ 0 h 0"/>
                </a:gdLst>
                <a:ahLst/>
                <a:cxnLst>
                  <a:cxn ang="0">
                    <a:pos x="connsiteX0" y="connsiteY0"/>
                  </a:cxn>
                  <a:cxn ang="0">
                    <a:pos x="connsiteX1" y="connsiteY1"/>
                  </a:cxn>
                </a:cxnLst>
                <a:rect l="l" t="t" r="r" b="b"/>
                <a:pathLst>
                  <a:path w="46416">
                    <a:moveTo>
                      <a:pt x="0" y="0"/>
                    </a:moveTo>
                    <a:lnTo>
                      <a:pt x="48134" y="0"/>
                    </a:lnTo>
                  </a:path>
                </a:pathLst>
              </a:custGeom>
              <a:ln w="9283"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3" name="Freeform: Shape 294"/>
              <p:cNvSpPr/>
              <p:nvPr/>
            </p:nvSpPr>
            <p:spPr>
              <a:xfrm>
                <a:off x="7850705" y="2793841"/>
                <a:ext cx="46416" cy="4642"/>
              </a:xfrm>
              <a:custGeom>
                <a:avLst/>
                <a:gdLst>
                  <a:gd name="connsiteX0" fmla="*/ 0 w 46416"/>
                  <a:gd name="connsiteY0" fmla="*/ 0 h 0"/>
                  <a:gd name="connsiteX1" fmla="*/ 48180 w 46416"/>
                  <a:gd name="connsiteY1" fmla="*/ 0 h 0"/>
                </a:gdLst>
                <a:ahLst/>
                <a:cxnLst>
                  <a:cxn ang="0">
                    <a:pos x="connsiteX0" y="connsiteY0"/>
                  </a:cxn>
                  <a:cxn ang="0">
                    <a:pos x="connsiteX1" y="connsiteY1"/>
                  </a:cxn>
                </a:cxnLst>
                <a:rect l="l" t="t" r="r" b="b"/>
                <a:pathLst>
                  <a:path w="46416">
                    <a:moveTo>
                      <a:pt x="0" y="0"/>
                    </a:moveTo>
                    <a:lnTo>
                      <a:pt x="48180" y="0"/>
                    </a:lnTo>
                  </a:path>
                </a:pathLst>
              </a:custGeom>
              <a:ln w="9283"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4" name="Freeform: Shape 295"/>
              <p:cNvSpPr/>
              <p:nvPr/>
            </p:nvSpPr>
            <p:spPr>
              <a:xfrm>
                <a:off x="8043332" y="2793841"/>
                <a:ext cx="46416" cy="4642"/>
              </a:xfrm>
              <a:custGeom>
                <a:avLst/>
                <a:gdLst>
                  <a:gd name="connsiteX0" fmla="*/ 0 w 46416"/>
                  <a:gd name="connsiteY0" fmla="*/ 0 h 0"/>
                  <a:gd name="connsiteX1" fmla="*/ 48134 w 46416"/>
                  <a:gd name="connsiteY1" fmla="*/ 0 h 0"/>
                </a:gdLst>
                <a:ahLst/>
                <a:cxnLst>
                  <a:cxn ang="0">
                    <a:pos x="connsiteX0" y="connsiteY0"/>
                  </a:cxn>
                  <a:cxn ang="0">
                    <a:pos x="connsiteX1" y="connsiteY1"/>
                  </a:cxn>
                </a:cxnLst>
                <a:rect l="l" t="t" r="r" b="b"/>
                <a:pathLst>
                  <a:path w="46416">
                    <a:moveTo>
                      <a:pt x="0" y="0"/>
                    </a:moveTo>
                    <a:lnTo>
                      <a:pt x="48134" y="0"/>
                    </a:lnTo>
                  </a:path>
                </a:pathLst>
              </a:custGeom>
              <a:ln w="9283"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5" name="Freeform: Shape 296"/>
              <p:cNvSpPr/>
              <p:nvPr/>
            </p:nvSpPr>
            <p:spPr>
              <a:xfrm>
                <a:off x="8213448" y="2619827"/>
                <a:ext cx="218156" cy="352763"/>
              </a:xfrm>
              <a:custGeom>
                <a:avLst/>
                <a:gdLst>
                  <a:gd name="connsiteX0" fmla="*/ 219595 w 218156"/>
                  <a:gd name="connsiteY0" fmla="*/ 0 h 352763"/>
                  <a:gd name="connsiteX1" fmla="*/ 219595 w 218156"/>
                  <a:gd name="connsiteY1" fmla="*/ 352856 h 352763"/>
                  <a:gd name="connsiteX2" fmla="*/ 0 w 218156"/>
                  <a:gd name="connsiteY2" fmla="*/ 352856 h 352763"/>
                </a:gdLst>
                <a:ahLst/>
                <a:cxnLst>
                  <a:cxn ang="0">
                    <a:pos x="connsiteX0" y="connsiteY0"/>
                  </a:cxn>
                  <a:cxn ang="0">
                    <a:pos x="connsiteX1" y="connsiteY1"/>
                  </a:cxn>
                  <a:cxn ang="0">
                    <a:pos x="connsiteX2" y="connsiteY2"/>
                  </a:cxn>
                </a:cxnLst>
                <a:rect l="l" t="t" r="r" b="b"/>
                <a:pathLst>
                  <a:path w="218156" h="352763">
                    <a:moveTo>
                      <a:pt x="219595" y="0"/>
                    </a:moveTo>
                    <a:lnTo>
                      <a:pt x="219595" y="352856"/>
                    </a:lnTo>
                    <a:lnTo>
                      <a:pt x="0" y="352856"/>
                    </a:lnTo>
                  </a:path>
                </a:pathLst>
              </a:custGeom>
              <a:noFill/>
              <a:ln w="9283"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
            <p:nvSpPr>
              <p:cNvPr id="296" name="Freeform: Shape 297"/>
              <p:cNvSpPr/>
              <p:nvPr/>
            </p:nvSpPr>
            <p:spPr>
              <a:xfrm>
                <a:off x="7956673" y="2419587"/>
                <a:ext cx="97474" cy="116041"/>
              </a:xfrm>
              <a:custGeom>
                <a:avLst/>
                <a:gdLst>
                  <a:gd name="connsiteX0" fmla="*/ 100398 w 97474"/>
                  <a:gd name="connsiteY0" fmla="*/ 0 h 116040"/>
                  <a:gd name="connsiteX1" fmla="*/ 0 w 97474"/>
                  <a:gd name="connsiteY1" fmla="*/ 0 h 116040"/>
                  <a:gd name="connsiteX2" fmla="*/ 0 w 97474"/>
                  <a:gd name="connsiteY2" fmla="*/ 116458 h 116040"/>
                </a:gdLst>
                <a:ahLst/>
                <a:cxnLst>
                  <a:cxn ang="0">
                    <a:pos x="connsiteX0" y="connsiteY0"/>
                  </a:cxn>
                  <a:cxn ang="0">
                    <a:pos x="connsiteX1" y="connsiteY1"/>
                  </a:cxn>
                  <a:cxn ang="0">
                    <a:pos x="connsiteX2" y="connsiteY2"/>
                  </a:cxn>
                </a:cxnLst>
                <a:rect l="l" t="t" r="r" b="b"/>
                <a:pathLst>
                  <a:path w="97474" h="116040">
                    <a:moveTo>
                      <a:pt x="100398" y="0"/>
                    </a:moveTo>
                    <a:lnTo>
                      <a:pt x="0" y="0"/>
                    </a:lnTo>
                    <a:lnTo>
                      <a:pt x="0" y="116458"/>
                    </a:lnTo>
                  </a:path>
                </a:pathLst>
              </a:custGeom>
              <a:noFill/>
              <a:ln w="9283" cap="flat">
                <a:solidFill>
                  <a:srgbClr val="FF9900"/>
                </a:solidFill>
                <a:prstDash val="solid"/>
                <a:round/>
              </a:ln>
            </p:spPr>
            <p:txBody>
              <a:bodyPr rtlCol="0" anchor="ctr"/>
              <a:lstStyle/>
              <a:p>
                <a:pPr>
                  <a:defRPr/>
                </a:pPr>
                <a:endParaRPr lang="en-US" kern="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grpSp>
        <p:cxnSp>
          <p:nvCxnSpPr>
            <p:cNvPr id="250" name="Straight Arrow Connector 249"/>
            <p:cNvCxnSpPr/>
            <p:nvPr/>
          </p:nvCxnSpPr>
          <p:spPr>
            <a:xfrm>
              <a:off x="2760242" y="4457858"/>
              <a:ext cx="726696" cy="0"/>
            </a:xfrm>
            <a:prstGeom prst="straightConnector1">
              <a:avLst/>
            </a:prstGeom>
            <a:noFill/>
            <a:ln w="12700" cap="flat" cmpd="sng" algn="ctr">
              <a:solidFill>
                <a:srgbClr val="545B64"/>
              </a:solidFill>
              <a:prstDash val="solid"/>
              <a:tailEnd type="arrow" w="lg" len="sm"/>
            </a:ln>
            <a:effectLst/>
          </p:spPr>
        </p:cxnSp>
        <p:cxnSp>
          <p:nvCxnSpPr>
            <p:cNvPr id="251" name="Straight Arrow Connector 250"/>
            <p:cNvCxnSpPr/>
            <p:nvPr/>
          </p:nvCxnSpPr>
          <p:spPr>
            <a:xfrm>
              <a:off x="5555999" y="4457858"/>
              <a:ext cx="726696" cy="0"/>
            </a:xfrm>
            <a:prstGeom prst="straightConnector1">
              <a:avLst/>
            </a:prstGeom>
            <a:noFill/>
            <a:ln w="12700" cap="flat" cmpd="sng" algn="ctr">
              <a:solidFill>
                <a:srgbClr val="545B64"/>
              </a:solidFill>
              <a:prstDash val="solid"/>
              <a:tailEnd type="arrow" w="lg" len="sm"/>
            </a:ln>
            <a:effectLst/>
          </p:spPr>
        </p:cxnSp>
        <p:cxnSp>
          <p:nvCxnSpPr>
            <p:cNvPr id="252" name="Straight Arrow Connector 251"/>
            <p:cNvCxnSpPr/>
            <p:nvPr/>
          </p:nvCxnSpPr>
          <p:spPr>
            <a:xfrm>
              <a:off x="8351756" y="4457858"/>
              <a:ext cx="726696" cy="0"/>
            </a:xfrm>
            <a:prstGeom prst="straightConnector1">
              <a:avLst/>
            </a:prstGeom>
            <a:noFill/>
            <a:ln w="12700" cap="flat" cmpd="sng" algn="ctr">
              <a:solidFill>
                <a:srgbClr val="545B64"/>
              </a:solidFill>
              <a:prstDash val="solid"/>
              <a:tailEnd type="arrow" w="lg" len="sm"/>
            </a:ln>
            <a:effectLst/>
          </p:spPr>
        </p:cxnSp>
        <p:cxnSp>
          <p:nvCxnSpPr>
            <p:cNvPr id="253" name="Straight Arrow Connector 252"/>
            <p:cNvCxnSpPr/>
            <p:nvPr/>
          </p:nvCxnSpPr>
          <p:spPr>
            <a:xfrm>
              <a:off x="11147511" y="4457858"/>
              <a:ext cx="726696" cy="0"/>
            </a:xfrm>
            <a:prstGeom prst="straightConnector1">
              <a:avLst/>
            </a:prstGeom>
            <a:noFill/>
            <a:ln w="12700" cap="flat" cmpd="sng" algn="ctr">
              <a:solidFill>
                <a:srgbClr val="545B64"/>
              </a:solidFill>
              <a:prstDash val="solid"/>
              <a:tailEnd type="arrow" w="lg" len="sm"/>
            </a:ln>
            <a:effectLst/>
          </p:spPr>
        </p:cxnSp>
      </p:grpSp>
      <p:sp>
        <p:nvSpPr>
          <p:cNvPr id="227" name="Content Placeholder 2"/>
          <p:cNvSpPr txBox="1"/>
          <p:nvPr/>
        </p:nvSpPr>
        <p:spPr>
          <a:xfrm>
            <a:off x="4998472" y="3844170"/>
            <a:ext cx="3772558" cy="525785"/>
          </a:xfrm>
          <a:prstGeom prst="rect">
            <a:avLst/>
          </a:prstGeom>
        </p:spPr>
        <p:txBody>
          <a:bodyPr vert="horz" wrap="square" lIns="0" tIns="0" rIns="0" bIns="0" rtlCol="0" anchor="t">
            <a:spAutoFit/>
          </a:bodyPr>
          <a:lstStyle>
            <a:lvl1pPr marL="0" indent="0" algn="l" defTabSz="457200" rtl="0" eaLnBrk="1" latinLnBrk="0" hangingPunct="1">
              <a:lnSpc>
                <a:spcPct val="90000"/>
              </a:lnSpc>
              <a:spcBef>
                <a:spcPct val="20000"/>
              </a:spcBef>
              <a:buFontTx/>
              <a:buNone/>
              <a:defRPr sz="2400" b="0" i="0" kern="1200" baseline="0">
                <a:solidFill>
                  <a:schemeClr val="bg2">
                    <a:lumMod val="10000"/>
                  </a:schemeClr>
                </a:solidFill>
                <a:latin typeface="Amazon Ember Light"/>
                <a:ea typeface="+mn-ea"/>
                <a:cs typeface="Amazon Ember Light"/>
              </a:defRPr>
            </a:lvl1pPr>
            <a:lvl2pPr marL="742950" indent="-285750" algn="l" defTabSz="457200" rtl="0" eaLnBrk="1" latinLnBrk="0" hangingPunct="1">
              <a:lnSpc>
                <a:spcPct val="90000"/>
              </a:lnSpc>
              <a:spcBef>
                <a:spcPct val="20000"/>
              </a:spcBef>
              <a:buFont typeface="Arial" panose="020B0604020202020204"/>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panose="020B0604020202020204"/>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254000" indent="-25400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Data conversion for Parquet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t>
            </a: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a:t>
            </a:r>
            <a:r>
              <a:rPr lang="en-US" altLang="zh-CN"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ORC</a:t>
            </a:r>
          </a:p>
          <a:p>
            <a:pPr marL="254000" indent="-254000">
              <a:lnSpc>
                <a:spcPct val="100000"/>
              </a:lnSpc>
              <a:spcBef>
                <a:spcPts val="750"/>
              </a:spcBef>
              <a:buFont typeface="Arial" panose="020B0604020202020204" pitchFamily="34" charset="0"/>
              <a:buChar char="•"/>
            </a:pPr>
            <a:r>
              <a:rPr lang="en-US" altLang="zh-CN" sz="1375"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Near real-time</a:t>
            </a:r>
            <a:endParaRPr lang="zh-CN" altLang="en-US" sz="1375"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Tree>
    <p:extLst>
      <p:ext uri="{BB962C8B-B14F-4D97-AF65-F5344CB8AC3E}">
        <p14:creationId xmlns:p14="http://schemas.microsoft.com/office/powerpoint/2010/main" val="238577037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zh-CN" sz="2250" dirty="0">
                <a:cs typeface="宋体" panose="02010600030101010101" pitchFamily="2" charset="-122"/>
                <a:sym typeface="Amazon Ember" panose="020B0603020204020204" pitchFamily="34" charset="0"/>
              </a:rPr>
              <a:t>Amazon Kinesis Data Analytics </a:t>
            </a:r>
            <a:endParaRPr lang="zh-CN" altLang="en-US" sz="2250" dirty="0">
              <a:cs typeface="宋体" panose="02010600030101010101" pitchFamily="2" charset="-122"/>
              <a:sym typeface="Amazon Ember" panose="020B0603020204020204" pitchFamily="34" charset="0"/>
            </a:endParaRPr>
          </a:p>
        </p:txBody>
      </p:sp>
      <p:pic>
        <p:nvPicPr>
          <p:cNvPr id="226" name="Picture 2" descr="product-page-diagram_Amazon-Kinesis-Data-Analytics.png">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472" y="948873"/>
            <a:ext cx="7983627" cy="2521145"/>
          </a:xfrm>
          <a:prstGeom prst="rect">
            <a:avLst/>
          </a:prstGeom>
          <a:noFill/>
          <a:extLst>
            <a:ext uri="{909E8E84-426E-40DD-AFC4-6F175D3DCCD1}">
              <a14:hiddenFill xmlns:a14="http://schemas.microsoft.com/office/drawing/2010/main">
                <a:solidFill>
                  <a:srgbClr val="FFFFFF"/>
                </a:solidFill>
              </a14:hiddenFill>
            </a:ext>
          </a:extLst>
        </p:spPr>
      </p:pic>
      <p:sp>
        <p:nvSpPr>
          <p:cNvPr id="227" name="Content Placeholder 2"/>
          <p:cNvSpPr txBox="1"/>
          <p:nvPr/>
        </p:nvSpPr>
        <p:spPr>
          <a:xfrm>
            <a:off x="558706" y="3694586"/>
            <a:ext cx="8226225" cy="564257"/>
          </a:xfrm>
          <a:prstGeom prst="rect">
            <a:avLst/>
          </a:prstGeom>
        </p:spPr>
        <p:txBody>
          <a:bodyPr vert="horz" wrap="square" lIns="0" tIns="0" rIns="0" bIns="0" rtlCol="0" anchor="t">
            <a:spAutoFit/>
          </a:bodyPr>
          <a:lstStyle>
            <a:lvl1pPr marL="0" indent="0" algn="l" defTabSz="457200" rtl="0" eaLnBrk="1" latinLnBrk="0" hangingPunct="1">
              <a:lnSpc>
                <a:spcPct val="90000"/>
              </a:lnSpc>
              <a:spcBef>
                <a:spcPct val="20000"/>
              </a:spcBef>
              <a:buFontTx/>
              <a:buNone/>
              <a:defRPr sz="2400" b="0" i="0" kern="1200" baseline="0">
                <a:solidFill>
                  <a:schemeClr val="bg2">
                    <a:lumMod val="10000"/>
                  </a:schemeClr>
                </a:solidFill>
                <a:latin typeface="Amazon Ember Light"/>
                <a:ea typeface="+mn-ea"/>
                <a:cs typeface="Amazon Ember Light"/>
              </a:defRPr>
            </a:lvl1pPr>
            <a:lvl2pPr marL="742950" indent="-285750" algn="l" defTabSz="457200" rtl="0" eaLnBrk="1" latinLnBrk="0" hangingPunct="1">
              <a:lnSpc>
                <a:spcPct val="90000"/>
              </a:lnSpc>
              <a:spcBef>
                <a:spcPct val="20000"/>
              </a:spcBef>
              <a:buFont typeface="Arial" panose="020B0604020202020204"/>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panose="020B0604020202020204"/>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panose="020B0604020202020204"/>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254000" indent="-254000">
              <a:lnSpc>
                <a:spcPct val="100000"/>
              </a:lnSpc>
              <a:spcBef>
                <a:spcPts val="750"/>
              </a:spcBef>
              <a:buFont typeface="Arial" panose="020B0604020202020204" pitchFamily="34" charset="0"/>
              <a:buChar char="•"/>
            </a:pP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native SQL or integrated </a:t>
            </a:r>
            <a:r>
              <a:rPr lang="en-US" altLang="zh-CN" sz="15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Java </a:t>
            </a: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application to interactive with Kinesis Streaming Data</a:t>
            </a:r>
            <a:endParaRPr lang="zh-CN" altLang="en-US" sz="15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marL="254000" indent="-254000">
              <a:lnSpc>
                <a:spcPct val="100000"/>
              </a:lnSpc>
              <a:spcBef>
                <a:spcPts val="750"/>
              </a:spcBef>
              <a:buFont typeface="Arial" panose="020B0604020202020204" pitchFamily="34" charset="0"/>
              <a:buChar char="•"/>
            </a:pP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Managed </a:t>
            </a:r>
            <a:r>
              <a:rPr lang="en-US" altLang="zh-CN" sz="1500" dirty="0" err="1"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Flink</a:t>
            </a:r>
            <a:r>
              <a:rPr lang="en-US" altLang="zh-CN" sz="15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to build Rich Streaming application on top of Kinesis Analytics</a:t>
            </a:r>
            <a:endParaRPr lang="zh-CN" altLang="en-US" sz="15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pic>
        <p:nvPicPr>
          <p:cNvPr id="222" name="Picture 221"/>
          <p:cNvPicPr>
            <a:picLocks noChangeAspect="1"/>
          </p:cNvPicPr>
          <p:nvPr/>
        </p:nvPicPr>
        <p:blipFill>
          <a:blip r:embed="rId4"/>
          <a:stretch>
            <a:fillRect/>
          </a:stretch>
        </p:blipFill>
        <p:spPr>
          <a:xfrm>
            <a:off x="5337668" y="2195759"/>
            <a:ext cx="784766" cy="578824"/>
          </a:xfrm>
          <a:prstGeom prst="rect">
            <a:avLst/>
          </a:prstGeom>
        </p:spPr>
      </p:pic>
      <p:sp>
        <p:nvSpPr>
          <p:cNvPr id="223" name="TextBox 222"/>
          <p:cNvSpPr txBox="1"/>
          <p:nvPr/>
        </p:nvSpPr>
        <p:spPr>
          <a:xfrm>
            <a:off x="5337668" y="1677062"/>
            <a:ext cx="1179462" cy="369332"/>
          </a:xfrm>
          <a:prstGeom prst="rect">
            <a:avLst/>
          </a:prstGeom>
          <a:noFill/>
        </p:spPr>
        <p:txBody>
          <a:bodyPr wrap="square" rtlCol="0">
            <a:spAutoFit/>
          </a:bodyPr>
          <a:lstStyle/>
          <a:p>
            <a:r>
              <a:rPr lang="zh-CN" sz="18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SQL/Java</a:t>
            </a:r>
          </a:p>
        </p:txBody>
      </p:sp>
      <p:sp>
        <p:nvSpPr>
          <p:cNvPr id="224" name="Rectangle 223"/>
          <p:cNvSpPr/>
          <p:nvPr/>
        </p:nvSpPr>
        <p:spPr>
          <a:xfrm>
            <a:off x="3359217" y="1270535"/>
            <a:ext cx="2849079" cy="1954421"/>
          </a:xfrm>
          <a:prstGeom prst="rect">
            <a:avLst/>
          </a:prstGeom>
          <a:noFill/>
          <a:ln w="38100">
            <a:solidFill>
              <a:schemeClr val="accent1"/>
            </a:solidFill>
            <a:prstDash val="dash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390" dirty="0">
              <a:solidFill>
                <a:schemeClr val="tx2"/>
              </a:solidFill>
              <a:latin typeface="微软雅黑" panose="020B0503020204020204" pitchFamily="34" charset="-122"/>
              <a:ea typeface="微软雅黑" panose="020B0503020204020204" pitchFamily="34" charset="-122"/>
              <a:sym typeface="Amazon Ember" panose="020B0603020204020204" pitchFamily="34" charset="0"/>
            </a:endParaRPr>
          </a:p>
        </p:txBody>
      </p:sp>
    </p:spTree>
    <p:extLst>
      <p:ext uri="{BB962C8B-B14F-4D97-AF65-F5344CB8AC3E}">
        <p14:creationId xmlns:p14="http://schemas.microsoft.com/office/powerpoint/2010/main" val="32870564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36789" y="957365"/>
            <a:ext cx="8677275" cy="3048000"/>
          </a:xfrm>
          <a:prstGeom prst="rect">
            <a:avLst/>
          </a:prstGeom>
        </p:spPr>
      </p:pic>
      <p:sp>
        <p:nvSpPr>
          <p:cNvPr id="2" name="Title 1">
            <a:extLst>
              <a:ext uri="{FF2B5EF4-FFF2-40B4-BE49-F238E27FC236}">
                <a16:creationId xmlns:a16="http://schemas.microsoft.com/office/drawing/2014/main" id="{2430FC30-1BF3-3448-B890-C5AB02F63C8E}"/>
              </a:ext>
            </a:extLst>
          </p:cNvPr>
          <p:cNvSpPr>
            <a:spLocks noGrp="1"/>
          </p:cNvSpPr>
          <p:nvPr>
            <p:ph type="title"/>
          </p:nvPr>
        </p:nvSpPr>
        <p:spPr/>
        <p:txBody>
          <a:bodyPr/>
          <a:lstStyle/>
          <a:p>
            <a:r>
              <a:rPr lang="en-US" dirty="0"/>
              <a:t>Streaming with Amazon Kinesis</a:t>
            </a:r>
            <a:br>
              <a:rPr lang="en-US" dirty="0"/>
            </a:br>
            <a:r>
              <a:rPr lang="en-US" sz="1800" dirty="0">
                <a:latin typeface="Amazon Ember" panose="020B0603020204020204" pitchFamily="34" charset="0"/>
                <a:ea typeface="Amazon Ember" panose="020B0603020204020204" pitchFamily="34" charset="0"/>
                <a:cs typeface="Amazon Ember" panose="020B0603020204020204" pitchFamily="34" charset="0"/>
              </a:rPr>
              <a:t>Easily collect, process, and analyze video and data streams in real time</a:t>
            </a:r>
            <a:r>
              <a:rPr lang="en-US" dirty="0"/>
              <a:t> </a:t>
            </a:r>
          </a:p>
        </p:txBody>
      </p:sp>
      <p:sp>
        <p:nvSpPr>
          <p:cNvPr id="41" name="TextBox 40"/>
          <p:cNvSpPr txBox="1"/>
          <p:nvPr/>
        </p:nvSpPr>
        <p:spPr>
          <a:xfrm>
            <a:off x="2004152" y="2923497"/>
            <a:ext cx="1885950" cy="784830"/>
          </a:xfrm>
          <a:prstGeom prst="rect">
            <a:avLst/>
          </a:prstGeom>
          <a:noFill/>
        </p:spPr>
        <p:txBody>
          <a:bodyPr wrap="square" rtlCol="0">
            <a:spAutoFit/>
          </a:bodyPr>
          <a:lstStyle/>
          <a:p>
            <a:pPr algn="ctr"/>
            <a:r>
              <a:rPr lang="en-US" sz="1500" dirty="0">
                <a:solidFill>
                  <a:schemeClr val="bg2"/>
                </a:solidFill>
                <a:latin typeface="Amazon Ember" panose="02000000000000000000" pitchFamily="2" charset="0"/>
                <a:ea typeface="Amazon Ember" panose="02000000000000000000" pitchFamily="2" charset="0"/>
              </a:rPr>
              <a:t>Load data streams into AWS data stores</a:t>
            </a:r>
          </a:p>
        </p:txBody>
      </p:sp>
      <p:sp>
        <p:nvSpPr>
          <p:cNvPr id="42" name="TextBox 41"/>
          <p:cNvSpPr txBox="1"/>
          <p:nvPr/>
        </p:nvSpPr>
        <p:spPr>
          <a:xfrm>
            <a:off x="3748746" y="2923497"/>
            <a:ext cx="1885950" cy="784830"/>
          </a:xfrm>
          <a:prstGeom prst="rect">
            <a:avLst/>
          </a:prstGeom>
          <a:noFill/>
        </p:spPr>
        <p:txBody>
          <a:bodyPr wrap="square" rtlCol="0">
            <a:spAutoFit/>
          </a:bodyPr>
          <a:lstStyle/>
          <a:p>
            <a:pPr algn="ctr"/>
            <a:r>
              <a:rPr lang="en-US" sz="1500" dirty="0">
                <a:solidFill>
                  <a:schemeClr val="bg2"/>
                </a:solidFill>
                <a:latin typeface="Amazon Ember" panose="02000000000000000000" pitchFamily="2" charset="0"/>
                <a:ea typeface="Amazon Ember" panose="02000000000000000000" pitchFamily="2" charset="0"/>
              </a:rPr>
              <a:t>Analyze data streams in real-time</a:t>
            </a:r>
          </a:p>
        </p:txBody>
      </p:sp>
      <p:sp>
        <p:nvSpPr>
          <p:cNvPr id="43" name="TextBox 42"/>
          <p:cNvSpPr txBox="1"/>
          <p:nvPr/>
        </p:nvSpPr>
        <p:spPr>
          <a:xfrm>
            <a:off x="259558" y="2923497"/>
            <a:ext cx="1885950" cy="784830"/>
          </a:xfrm>
          <a:prstGeom prst="rect">
            <a:avLst/>
          </a:prstGeom>
          <a:noFill/>
        </p:spPr>
        <p:txBody>
          <a:bodyPr wrap="square" rtlCol="0">
            <a:spAutoFit/>
          </a:bodyPr>
          <a:lstStyle/>
          <a:p>
            <a:pPr algn="ctr"/>
            <a:r>
              <a:rPr lang="en-US" sz="1500" dirty="0">
                <a:solidFill>
                  <a:schemeClr val="bg2"/>
                </a:solidFill>
                <a:latin typeface="Amazon Ember" panose="02000000000000000000" pitchFamily="2" charset="0"/>
                <a:ea typeface="Amazon Ember" panose="02000000000000000000" pitchFamily="2" charset="0"/>
              </a:rPr>
              <a:t>Capture, process, and store data streams</a:t>
            </a:r>
          </a:p>
        </p:txBody>
      </p:sp>
      <p:pic>
        <p:nvPicPr>
          <p:cNvPr id="71" name="Graphic 39"/>
          <p:cNvPicPr>
            <a:picLocks noChangeAspect="1"/>
          </p:cNvPicPr>
          <p:nvPr/>
        </p:nvPicPr>
        <p:blipFill>
          <a:blip r:embed="rId4">
            <a:extLst>
              <a:ext uri="{96DAC541-7B7A-43D3-8B79-37D633B846F1}">
                <asvg:svgBlip xmlns="" xmlns:asvg="http://schemas.microsoft.com/office/drawing/2016/SVG/main" r:embed="rId9"/>
              </a:ext>
            </a:extLst>
          </a:blip>
          <a:stretch>
            <a:fillRect/>
          </a:stretch>
        </p:blipFill>
        <p:spPr>
          <a:xfrm>
            <a:off x="6050061" y="3025654"/>
            <a:ext cx="849546" cy="849546"/>
          </a:xfrm>
          <a:prstGeom prst="rect">
            <a:avLst/>
          </a:prstGeom>
        </p:spPr>
      </p:pic>
      <p:sp>
        <p:nvSpPr>
          <p:cNvPr id="72" name="TextBox 71"/>
          <p:cNvSpPr txBox="1"/>
          <p:nvPr/>
        </p:nvSpPr>
        <p:spPr>
          <a:xfrm>
            <a:off x="6748142" y="3315912"/>
            <a:ext cx="1885950" cy="323165"/>
          </a:xfrm>
          <a:prstGeom prst="rect">
            <a:avLst/>
          </a:prstGeom>
          <a:noFill/>
        </p:spPr>
        <p:txBody>
          <a:bodyPr wrap="square" rtlCol="0">
            <a:spAutoFit/>
          </a:bodyPr>
          <a:lstStyle/>
          <a:p>
            <a:pPr algn="ctr"/>
            <a:r>
              <a:rPr lang="en-US" altLang="zh-CN" sz="1500" dirty="0" smtClean="0">
                <a:solidFill>
                  <a:schemeClr val="bg2"/>
                </a:solidFill>
                <a:latin typeface="Amazon Ember" panose="02000000000000000000" pitchFamily="2" charset="0"/>
                <a:ea typeface="Amazon Ember" panose="02000000000000000000" pitchFamily="2" charset="0"/>
              </a:rPr>
              <a:t>S3(</a:t>
            </a:r>
            <a:r>
              <a:rPr lang="en-US" altLang="zh-CN" sz="1500" dirty="0" err="1" smtClean="0">
                <a:solidFill>
                  <a:schemeClr val="bg2"/>
                </a:solidFill>
                <a:latin typeface="Amazon Ember" panose="02000000000000000000" pitchFamily="2" charset="0"/>
                <a:ea typeface="Amazon Ember" panose="02000000000000000000" pitchFamily="2" charset="0"/>
              </a:rPr>
              <a:t>Hudi</a:t>
            </a:r>
            <a:r>
              <a:rPr lang="en-US" altLang="zh-CN" sz="1500" dirty="0" smtClean="0">
                <a:solidFill>
                  <a:schemeClr val="bg2"/>
                </a:solidFill>
                <a:latin typeface="Amazon Ember" panose="02000000000000000000" pitchFamily="2" charset="0"/>
                <a:ea typeface="Amazon Ember" panose="02000000000000000000" pitchFamily="2" charset="0"/>
              </a:rPr>
              <a:t>/Parquet)</a:t>
            </a:r>
            <a:endParaRPr lang="en-US" sz="1500" dirty="0">
              <a:solidFill>
                <a:schemeClr val="bg2"/>
              </a:solidFill>
              <a:latin typeface="Amazon Ember" panose="02000000000000000000" pitchFamily="2" charset="0"/>
              <a:ea typeface="Amazon Ember" panose="02000000000000000000" pitchFamily="2" charset="0"/>
            </a:endParaRPr>
          </a:p>
        </p:txBody>
      </p:sp>
      <p:cxnSp>
        <p:nvCxnSpPr>
          <p:cNvPr id="5" name="Elbow Connector 4"/>
          <p:cNvCxnSpPr>
            <a:endCxn id="71" idx="1"/>
          </p:cNvCxnSpPr>
          <p:nvPr/>
        </p:nvCxnSpPr>
        <p:spPr>
          <a:xfrm>
            <a:off x="4869455" y="2382569"/>
            <a:ext cx="1180606" cy="1067858"/>
          </a:xfrm>
          <a:prstGeom prst="bentConnector3">
            <a:avLst>
              <a:gd name="adj1" fmla="val 76128"/>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3684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CC5BA2D-9B8B-D14F-A8B0-F7FA1F0B038C}"/>
              </a:ext>
            </a:extLst>
          </p:cNvPr>
          <p:cNvSpPr>
            <a:spLocks noGrp="1"/>
          </p:cNvSpPr>
          <p:nvPr>
            <p:ph type="title"/>
          </p:nvPr>
        </p:nvSpPr>
        <p:spPr>
          <a:xfrm>
            <a:off x="342900" y="1943100"/>
            <a:ext cx="7772400" cy="930105"/>
          </a:xfrm>
        </p:spPr>
        <p:txBody>
          <a:bodyPr/>
          <a:lstStyle/>
          <a:p>
            <a:r>
              <a:rPr lang="en-US" sz="4500" dirty="0"/>
              <a:t>Data lake infrastructure </a:t>
            </a:r>
            <a:br>
              <a:rPr lang="en-US" sz="4500" dirty="0"/>
            </a:br>
            <a:r>
              <a:rPr lang="en-US" sz="4500" dirty="0"/>
              <a:t>&amp; management services</a:t>
            </a:r>
          </a:p>
        </p:txBody>
      </p:sp>
      <p:sp>
        <p:nvSpPr>
          <p:cNvPr id="56" name="Rectangle 55">
            <a:extLst>
              <a:ext uri="{FF2B5EF4-FFF2-40B4-BE49-F238E27FC236}">
                <a16:creationId xmlns:a16="http://schemas.microsoft.com/office/drawing/2014/main" id="{0B37A303-FF10-0944-ADB1-61788CDBAB9A}"/>
              </a:ext>
            </a:extLst>
          </p:cNvPr>
          <p:cNvSpPr/>
          <p:nvPr/>
        </p:nvSpPr>
        <p:spPr>
          <a:xfrm>
            <a:off x="342900" y="3398315"/>
            <a:ext cx="8458200" cy="677976"/>
          </a:xfrm>
          <a:prstGeom prst="rect">
            <a:avLst/>
          </a:prstGeom>
          <a:solidFill>
            <a:srgbClr val="F2F4F4"/>
          </a:solidFill>
          <a:ln w="15875">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57" name="Graphic 152">
            <a:extLst>
              <a:ext uri="{FF2B5EF4-FFF2-40B4-BE49-F238E27FC236}">
                <a16:creationId xmlns:a16="http://schemas.microsoft.com/office/drawing/2014/main" id="{21253073-7F1B-824B-AAF2-BA557342E540}"/>
              </a:ext>
            </a:extLst>
          </p:cNvPr>
          <p:cNvGrpSpPr/>
          <p:nvPr/>
        </p:nvGrpSpPr>
        <p:grpSpPr>
          <a:xfrm>
            <a:off x="6078501" y="3603140"/>
            <a:ext cx="171861" cy="268507"/>
            <a:chOff x="9973682" y="3381952"/>
            <a:chExt cx="100797" cy="157480"/>
          </a:xfrm>
          <a:solidFill>
            <a:srgbClr val="414042"/>
          </a:solidFill>
        </p:grpSpPr>
        <p:sp>
          <p:nvSpPr>
            <p:cNvPr id="58" name="Freeform: Shape 61">
              <a:extLst>
                <a:ext uri="{FF2B5EF4-FFF2-40B4-BE49-F238E27FC236}">
                  <a16:creationId xmlns:a16="http://schemas.microsoft.com/office/drawing/2014/main" id="{D056B551-CC06-F04F-B5B4-3C34C6AD3A8B}"/>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59" name="Freeform: Shape 62">
              <a:extLst>
                <a:ext uri="{FF2B5EF4-FFF2-40B4-BE49-F238E27FC236}">
                  <a16:creationId xmlns:a16="http://schemas.microsoft.com/office/drawing/2014/main" id="{0DEC5A7E-97F2-7C41-B5EC-C82131205EA5}"/>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60" name="Freeform: Shape 63">
              <a:extLst>
                <a:ext uri="{FF2B5EF4-FFF2-40B4-BE49-F238E27FC236}">
                  <a16:creationId xmlns:a16="http://schemas.microsoft.com/office/drawing/2014/main" id="{EFABA08E-2403-5644-B9AF-4FBC4052FC3D}"/>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1" name="Freeform: Shape 64">
              <a:extLst>
                <a:ext uri="{FF2B5EF4-FFF2-40B4-BE49-F238E27FC236}">
                  <a16:creationId xmlns:a16="http://schemas.microsoft.com/office/drawing/2014/main" id="{77821AEB-BC32-3044-A272-EEB528B8CEFA}"/>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2" name="Freeform: Shape 65">
              <a:extLst>
                <a:ext uri="{FF2B5EF4-FFF2-40B4-BE49-F238E27FC236}">
                  <a16:creationId xmlns:a16="http://schemas.microsoft.com/office/drawing/2014/main" id="{35C2CAB3-B036-584B-9408-EFFB86783E8C}"/>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sp>
        <p:nvSpPr>
          <p:cNvPr id="63" name="Freeform: Shape 23">
            <a:extLst>
              <a:ext uri="{FF2B5EF4-FFF2-40B4-BE49-F238E27FC236}">
                <a16:creationId xmlns:a16="http://schemas.microsoft.com/office/drawing/2014/main" id="{B666D283-5B3A-4E4B-A8F3-417F821816E3}"/>
              </a:ext>
            </a:extLst>
          </p:cNvPr>
          <p:cNvSpPr/>
          <p:nvPr/>
        </p:nvSpPr>
        <p:spPr>
          <a:xfrm>
            <a:off x="2020688" y="3609140"/>
            <a:ext cx="237021" cy="247462"/>
          </a:xfrm>
          <a:custGeom>
            <a:avLst/>
            <a:gdLst>
              <a:gd name="connsiteX0" fmla="*/ 150771 w 150922"/>
              <a:gd name="connsiteY0" fmla="*/ 86739 h 157570"/>
              <a:gd name="connsiteX1" fmla="*/ 140409 w 150922"/>
              <a:gd name="connsiteY1" fmla="*/ 75810 h 157570"/>
              <a:gd name="connsiteX2" fmla="*/ 135527 w 150922"/>
              <a:gd name="connsiteY2" fmla="*/ 72661 h 157570"/>
              <a:gd name="connsiteX3" fmla="*/ 135842 w 150922"/>
              <a:gd name="connsiteY3" fmla="*/ 70330 h 157570"/>
              <a:gd name="connsiteX4" fmla="*/ 138991 w 150922"/>
              <a:gd name="connsiteY4" fmla="*/ 47684 h 157570"/>
              <a:gd name="connsiteX5" fmla="*/ 141700 w 150922"/>
              <a:gd name="connsiteY5" fmla="*/ 27747 h 157570"/>
              <a:gd name="connsiteX6" fmla="*/ 134613 w 150922"/>
              <a:gd name="connsiteY6" fmla="*/ 14110 h 157570"/>
              <a:gd name="connsiteX7" fmla="*/ 99306 w 150922"/>
              <a:gd name="connsiteY7" fmla="*/ 2299 h 157570"/>
              <a:gd name="connsiteX8" fmla="*/ 54015 w 150922"/>
              <a:gd name="connsiteY8" fmla="*/ 818 h 157570"/>
              <a:gd name="connsiteX9" fmla="*/ 14551 w 150922"/>
              <a:gd name="connsiteY9" fmla="*/ 10267 h 157570"/>
              <a:gd name="connsiteX10" fmla="*/ 94 w 150922"/>
              <a:gd name="connsiteY10" fmla="*/ 26928 h 157570"/>
              <a:gd name="connsiteX11" fmla="*/ 10393 w 150922"/>
              <a:gd name="connsiteY11" fmla="*/ 103558 h 157570"/>
              <a:gd name="connsiteX12" fmla="*/ 15118 w 150922"/>
              <a:gd name="connsiteY12" fmla="*/ 138613 h 157570"/>
              <a:gd name="connsiteX13" fmla="*/ 22866 w 150922"/>
              <a:gd name="connsiteY13" fmla="*/ 149101 h 157570"/>
              <a:gd name="connsiteX14" fmla="*/ 55621 w 150922"/>
              <a:gd name="connsiteY14" fmla="*/ 156912 h 157570"/>
              <a:gd name="connsiteX15" fmla="*/ 99023 w 150922"/>
              <a:gd name="connsiteY15" fmla="*/ 154991 h 157570"/>
              <a:gd name="connsiteX16" fmla="*/ 126424 w 150922"/>
              <a:gd name="connsiteY16" fmla="*/ 139243 h 157570"/>
              <a:gd name="connsiteX17" fmla="*/ 132094 w 150922"/>
              <a:gd name="connsiteY17" fmla="*/ 97133 h 157570"/>
              <a:gd name="connsiteX18" fmla="*/ 132787 w 150922"/>
              <a:gd name="connsiteY18" fmla="*/ 92850 h 157570"/>
              <a:gd name="connsiteX19" fmla="*/ 150771 w 150922"/>
              <a:gd name="connsiteY19" fmla="*/ 86739 h 157570"/>
              <a:gd name="connsiteX20" fmla="*/ 70834 w 150922"/>
              <a:gd name="connsiteY20" fmla="*/ 6236 h 157570"/>
              <a:gd name="connsiteX21" fmla="*/ 128314 w 150922"/>
              <a:gd name="connsiteY21" fmla="*/ 17700 h 157570"/>
              <a:gd name="connsiteX22" fmla="*/ 135180 w 150922"/>
              <a:gd name="connsiteY22" fmla="*/ 26236 h 157570"/>
              <a:gd name="connsiteX23" fmla="*/ 124220 w 150922"/>
              <a:gd name="connsiteY23" fmla="*/ 33385 h 157570"/>
              <a:gd name="connsiteX24" fmla="*/ 109007 w 150922"/>
              <a:gd name="connsiteY24" fmla="*/ 37637 h 157570"/>
              <a:gd name="connsiteX25" fmla="*/ 40787 w 150922"/>
              <a:gd name="connsiteY25" fmla="*/ 39054 h 157570"/>
              <a:gd name="connsiteX26" fmla="*/ 11433 w 150922"/>
              <a:gd name="connsiteY26" fmla="*/ 30456 h 157570"/>
              <a:gd name="connsiteX27" fmla="*/ 6456 w 150922"/>
              <a:gd name="connsiteY27" fmla="*/ 23747 h 157570"/>
              <a:gd name="connsiteX28" fmla="*/ 10173 w 150922"/>
              <a:gd name="connsiteY28" fmla="*/ 19779 h 157570"/>
              <a:gd name="connsiteX29" fmla="*/ 32850 w 150922"/>
              <a:gd name="connsiteY29" fmla="*/ 10614 h 157570"/>
              <a:gd name="connsiteX30" fmla="*/ 70834 w 150922"/>
              <a:gd name="connsiteY30" fmla="*/ 6236 h 157570"/>
              <a:gd name="connsiteX31" fmla="*/ 120220 w 150922"/>
              <a:gd name="connsiteY31" fmla="*/ 138991 h 157570"/>
              <a:gd name="connsiteX32" fmla="*/ 110771 w 150922"/>
              <a:gd name="connsiteY32" fmla="*/ 145542 h 157570"/>
              <a:gd name="connsiteX33" fmla="*/ 92251 w 150922"/>
              <a:gd name="connsiteY33" fmla="*/ 149700 h 157570"/>
              <a:gd name="connsiteX34" fmla="*/ 50141 w 150922"/>
              <a:gd name="connsiteY34" fmla="*/ 149700 h 157570"/>
              <a:gd name="connsiteX35" fmla="*/ 24944 w 150922"/>
              <a:gd name="connsiteY35" fmla="*/ 142865 h 157570"/>
              <a:gd name="connsiteX36" fmla="*/ 21165 w 150922"/>
              <a:gd name="connsiteY36" fmla="*/ 137416 h 157570"/>
              <a:gd name="connsiteX37" fmla="*/ 11055 w 150922"/>
              <a:gd name="connsiteY37" fmla="*/ 62487 h 157570"/>
              <a:gd name="connsiteX38" fmla="*/ 7401 w 150922"/>
              <a:gd name="connsiteY38" fmla="*/ 35401 h 157570"/>
              <a:gd name="connsiteX39" fmla="*/ 30393 w 150922"/>
              <a:gd name="connsiteY39" fmla="*/ 43464 h 157570"/>
              <a:gd name="connsiteX40" fmla="*/ 56566 w 150922"/>
              <a:gd name="connsiteY40" fmla="*/ 46897 h 157570"/>
              <a:gd name="connsiteX41" fmla="*/ 108188 w 150922"/>
              <a:gd name="connsiteY41" fmla="*/ 44031 h 157570"/>
              <a:gd name="connsiteX42" fmla="*/ 134047 w 150922"/>
              <a:gd name="connsiteY42" fmla="*/ 35401 h 157570"/>
              <a:gd name="connsiteX43" fmla="*/ 127369 w 150922"/>
              <a:gd name="connsiteY43" fmla="*/ 84850 h 157570"/>
              <a:gd name="connsiteX44" fmla="*/ 80692 w 150922"/>
              <a:gd name="connsiteY44" fmla="*/ 65952 h 157570"/>
              <a:gd name="connsiteX45" fmla="*/ 78771 w 150922"/>
              <a:gd name="connsiteY45" fmla="*/ 65039 h 157570"/>
              <a:gd name="connsiteX46" fmla="*/ 77732 w 150922"/>
              <a:gd name="connsiteY46" fmla="*/ 63747 h 157570"/>
              <a:gd name="connsiteX47" fmla="*/ 75086 w 150922"/>
              <a:gd name="connsiteY47" fmla="*/ 59117 h 157570"/>
              <a:gd name="connsiteX48" fmla="*/ 65125 w 150922"/>
              <a:gd name="connsiteY48" fmla="*/ 60219 h 157570"/>
              <a:gd name="connsiteX49" fmla="*/ 66226 w 150922"/>
              <a:gd name="connsiteY49" fmla="*/ 70180 h 157570"/>
              <a:gd name="connsiteX50" fmla="*/ 71181 w 150922"/>
              <a:gd name="connsiteY50" fmla="*/ 71716 h 157570"/>
              <a:gd name="connsiteX51" fmla="*/ 74330 w 150922"/>
              <a:gd name="connsiteY51" fmla="*/ 70771 h 157570"/>
              <a:gd name="connsiteX52" fmla="*/ 76850 w 150922"/>
              <a:gd name="connsiteY52" fmla="*/ 71054 h 157570"/>
              <a:gd name="connsiteX53" fmla="*/ 124094 w 150922"/>
              <a:gd name="connsiteY53" fmla="*/ 90456 h 157570"/>
              <a:gd name="connsiteX54" fmla="*/ 126487 w 150922"/>
              <a:gd name="connsiteY54" fmla="*/ 92472 h 157570"/>
              <a:gd name="connsiteX55" fmla="*/ 125889 w 150922"/>
              <a:gd name="connsiteY55" fmla="*/ 97039 h 157570"/>
              <a:gd name="connsiteX56" fmla="*/ 123873 w 150922"/>
              <a:gd name="connsiteY56" fmla="*/ 112062 h 157570"/>
              <a:gd name="connsiteX57" fmla="*/ 71621 w 150922"/>
              <a:gd name="connsiteY57" fmla="*/ 64503 h 157570"/>
              <a:gd name="connsiteX58" fmla="*/ 70110 w 150922"/>
              <a:gd name="connsiteY58" fmla="*/ 64724 h 157570"/>
              <a:gd name="connsiteX59" fmla="*/ 71621 w 150922"/>
              <a:gd name="connsiteY59" fmla="*/ 64503 h 157570"/>
              <a:gd name="connsiteX60" fmla="*/ 133669 w 150922"/>
              <a:gd name="connsiteY60" fmla="*/ 86550 h 157570"/>
              <a:gd name="connsiteX61" fmla="*/ 134613 w 150922"/>
              <a:gd name="connsiteY61" fmla="*/ 79590 h 157570"/>
              <a:gd name="connsiteX62" fmla="*/ 144535 w 150922"/>
              <a:gd name="connsiteY62" fmla="*/ 87684 h 157570"/>
              <a:gd name="connsiteX63" fmla="*/ 133669 w 150922"/>
              <a:gd name="connsiteY63" fmla="*/ 86550 h 157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0922" h="157570">
                <a:moveTo>
                  <a:pt x="150771" y="86739"/>
                </a:moveTo>
                <a:cubicBezTo>
                  <a:pt x="149858" y="81795"/>
                  <a:pt x="144251" y="78298"/>
                  <a:pt x="140409" y="75810"/>
                </a:cubicBezTo>
                <a:cubicBezTo>
                  <a:pt x="139180" y="75023"/>
                  <a:pt x="135810" y="73763"/>
                  <a:pt x="135527" y="72661"/>
                </a:cubicBezTo>
                <a:cubicBezTo>
                  <a:pt x="135507" y="71872"/>
                  <a:pt x="135614" y="71085"/>
                  <a:pt x="135842" y="70330"/>
                </a:cubicBezTo>
                <a:lnTo>
                  <a:pt x="138991" y="47684"/>
                </a:lnTo>
                <a:cubicBezTo>
                  <a:pt x="139905" y="41039"/>
                  <a:pt x="140787" y="34393"/>
                  <a:pt x="141700" y="27747"/>
                </a:cubicBezTo>
                <a:cubicBezTo>
                  <a:pt x="142519" y="21637"/>
                  <a:pt x="139590" y="17543"/>
                  <a:pt x="134613" y="14110"/>
                </a:cubicBezTo>
                <a:cubicBezTo>
                  <a:pt x="124472" y="7086"/>
                  <a:pt x="111243" y="4251"/>
                  <a:pt x="99306" y="2299"/>
                </a:cubicBezTo>
                <a:cubicBezTo>
                  <a:pt x="84336" y="-146"/>
                  <a:pt x="69113" y="-643"/>
                  <a:pt x="54015" y="818"/>
                </a:cubicBezTo>
                <a:cubicBezTo>
                  <a:pt x="40436" y="1815"/>
                  <a:pt x="27109" y="5006"/>
                  <a:pt x="14551" y="10267"/>
                </a:cubicBezTo>
                <a:cubicBezTo>
                  <a:pt x="7811" y="13417"/>
                  <a:pt x="-1008" y="18330"/>
                  <a:pt x="94" y="26928"/>
                </a:cubicBezTo>
                <a:cubicBezTo>
                  <a:pt x="3244" y="52503"/>
                  <a:pt x="6960" y="78015"/>
                  <a:pt x="10393" y="103558"/>
                </a:cubicBezTo>
                <a:cubicBezTo>
                  <a:pt x="11968" y="115243"/>
                  <a:pt x="13543" y="126928"/>
                  <a:pt x="15118" y="138613"/>
                </a:cubicBezTo>
                <a:cubicBezTo>
                  <a:pt x="15635" y="143245"/>
                  <a:pt x="18591" y="147246"/>
                  <a:pt x="22866" y="149101"/>
                </a:cubicBezTo>
                <a:cubicBezTo>
                  <a:pt x="32629" y="154393"/>
                  <a:pt x="44724" y="155905"/>
                  <a:pt x="55621" y="156912"/>
                </a:cubicBezTo>
                <a:cubicBezTo>
                  <a:pt x="70109" y="158221"/>
                  <a:pt x="84707" y="157575"/>
                  <a:pt x="99023" y="154991"/>
                </a:cubicBezTo>
                <a:cubicBezTo>
                  <a:pt x="108094" y="153322"/>
                  <a:pt x="124976" y="150582"/>
                  <a:pt x="126424" y="139243"/>
                </a:cubicBezTo>
                <a:cubicBezTo>
                  <a:pt x="128220" y="125196"/>
                  <a:pt x="130204" y="111149"/>
                  <a:pt x="132094" y="97133"/>
                </a:cubicBezTo>
                <a:lnTo>
                  <a:pt x="132787" y="92850"/>
                </a:lnTo>
                <a:cubicBezTo>
                  <a:pt x="137921" y="94078"/>
                  <a:pt x="152566" y="96692"/>
                  <a:pt x="150771" y="86739"/>
                </a:cubicBezTo>
                <a:close/>
                <a:moveTo>
                  <a:pt x="70834" y="6236"/>
                </a:moveTo>
                <a:cubicBezTo>
                  <a:pt x="89732" y="6236"/>
                  <a:pt x="111369" y="8377"/>
                  <a:pt x="128314" y="17700"/>
                </a:cubicBezTo>
                <a:cubicBezTo>
                  <a:pt x="130928" y="19149"/>
                  <a:pt x="137007" y="22393"/>
                  <a:pt x="135180" y="26236"/>
                </a:cubicBezTo>
                <a:cubicBezTo>
                  <a:pt x="133354" y="30078"/>
                  <a:pt x="127684" y="31999"/>
                  <a:pt x="124220" y="33385"/>
                </a:cubicBezTo>
                <a:cubicBezTo>
                  <a:pt x="119273" y="35213"/>
                  <a:pt x="114185" y="36635"/>
                  <a:pt x="109007" y="37637"/>
                </a:cubicBezTo>
                <a:cubicBezTo>
                  <a:pt x="86524" y="42091"/>
                  <a:pt x="63435" y="42571"/>
                  <a:pt x="40787" y="39054"/>
                </a:cubicBezTo>
                <a:cubicBezTo>
                  <a:pt x="30560" y="38000"/>
                  <a:pt x="20612" y="35086"/>
                  <a:pt x="11433" y="30456"/>
                </a:cubicBezTo>
                <a:cubicBezTo>
                  <a:pt x="9165" y="29165"/>
                  <a:pt x="5417" y="26834"/>
                  <a:pt x="6456" y="23747"/>
                </a:cubicBezTo>
                <a:cubicBezTo>
                  <a:pt x="7279" y="22089"/>
                  <a:pt x="8572" y="20709"/>
                  <a:pt x="10173" y="19779"/>
                </a:cubicBezTo>
                <a:cubicBezTo>
                  <a:pt x="17091" y="15330"/>
                  <a:pt x="24783" y="12221"/>
                  <a:pt x="32850" y="10614"/>
                </a:cubicBezTo>
                <a:cubicBezTo>
                  <a:pt x="45288" y="7628"/>
                  <a:pt x="58042" y="6158"/>
                  <a:pt x="70834" y="6236"/>
                </a:cubicBezTo>
                <a:close/>
                <a:moveTo>
                  <a:pt x="120220" y="138991"/>
                </a:moveTo>
                <a:cubicBezTo>
                  <a:pt x="119747" y="142676"/>
                  <a:pt x="113669" y="144503"/>
                  <a:pt x="110771" y="145542"/>
                </a:cubicBezTo>
                <a:cubicBezTo>
                  <a:pt x="104755" y="147555"/>
                  <a:pt x="98550" y="148948"/>
                  <a:pt x="92251" y="149700"/>
                </a:cubicBezTo>
                <a:cubicBezTo>
                  <a:pt x="78276" y="151558"/>
                  <a:pt x="64116" y="151558"/>
                  <a:pt x="50141" y="149700"/>
                </a:cubicBezTo>
                <a:cubicBezTo>
                  <a:pt x="41388" y="149021"/>
                  <a:pt x="32841" y="146702"/>
                  <a:pt x="24944" y="142865"/>
                </a:cubicBezTo>
                <a:cubicBezTo>
                  <a:pt x="22753" y="141913"/>
                  <a:pt x="21289" y="139803"/>
                  <a:pt x="21165" y="137416"/>
                </a:cubicBezTo>
                <a:cubicBezTo>
                  <a:pt x="18015" y="112440"/>
                  <a:pt x="14425" y="87464"/>
                  <a:pt x="11055" y="62487"/>
                </a:cubicBezTo>
                <a:lnTo>
                  <a:pt x="7401" y="35401"/>
                </a:lnTo>
                <a:cubicBezTo>
                  <a:pt x="14561" y="39353"/>
                  <a:pt x="22333" y="42078"/>
                  <a:pt x="30393" y="43464"/>
                </a:cubicBezTo>
                <a:cubicBezTo>
                  <a:pt x="39026" y="45221"/>
                  <a:pt x="47772" y="46368"/>
                  <a:pt x="56566" y="46897"/>
                </a:cubicBezTo>
                <a:cubicBezTo>
                  <a:pt x="73826" y="48134"/>
                  <a:pt x="91172" y="47171"/>
                  <a:pt x="108188" y="44031"/>
                </a:cubicBezTo>
                <a:cubicBezTo>
                  <a:pt x="117255" y="42727"/>
                  <a:pt x="126014" y="39804"/>
                  <a:pt x="134047" y="35401"/>
                </a:cubicBezTo>
                <a:lnTo>
                  <a:pt x="127369" y="84850"/>
                </a:lnTo>
                <a:cubicBezTo>
                  <a:pt x="111409" y="79591"/>
                  <a:pt x="95816" y="73278"/>
                  <a:pt x="80692" y="65952"/>
                </a:cubicBezTo>
                <a:cubicBezTo>
                  <a:pt x="80029" y="65699"/>
                  <a:pt x="79386" y="65393"/>
                  <a:pt x="78771" y="65039"/>
                </a:cubicBezTo>
                <a:cubicBezTo>
                  <a:pt x="77921" y="64409"/>
                  <a:pt x="78141" y="64724"/>
                  <a:pt x="77732" y="63747"/>
                </a:cubicBezTo>
                <a:cubicBezTo>
                  <a:pt x="76944" y="61952"/>
                  <a:pt x="76755" y="60598"/>
                  <a:pt x="75086" y="59117"/>
                </a:cubicBezTo>
                <a:cubicBezTo>
                  <a:pt x="72031" y="56671"/>
                  <a:pt x="67571" y="57164"/>
                  <a:pt x="65125" y="60219"/>
                </a:cubicBezTo>
                <a:cubicBezTo>
                  <a:pt x="62678" y="63273"/>
                  <a:pt x="63171" y="67733"/>
                  <a:pt x="66226" y="70180"/>
                </a:cubicBezTo>
                <a:cubicBezTo>
                  <a:pt x="67624" y="71300"/>
                  <a:pt x="69394" y="71848"/>
                  <a:pt x="71181" y="71716"/>
                </a:cubicBezTo>
                <a:cubicBezTo>
                  <a:pt x="72266" y="71536"/>
                  <a:pt x="73325" y="71218"/>
                  <a:pt x="74330" y="70771"/>
                </a:cubicBezTo>
                <a:cubicBezTo>
                  <a:pt x="75558" y="70393"/>
                  <a:pt x="75558" y="70456"/>
                  <a:pt x="76850" y="71054"/>
                </a:cubicBezTo>
                <a:cubicBezTo>
                  <a:pt x="92167" y="78524"/>
                  <a:pt x="107948" y="85004"/>
                  <a:pt x="124094" y="90456"/>
                </a:cubicBezTo>
                <a:cubicBezTo>
                  <a:pt x="126519" y="91243"/>
                  <a:pt x="126487" y="90456"/>
                  <a:pt x="126487" y="92472"/>
                </a:cubicBezTo>
                <a:cubicBezTo>
                  <a:pt x="126385" y="94005"/>
                  <a:pt x="126185" y="95531"/>
                  <a:pt x="125889" y="97039"/>
                </a:cubicBezTo>
                <a:lnTo>
                  <a:pt x="123873" y="112062"/>
                </a:lnTo>
                <a:close/>
                <a:moveTo>
                  <a:pt x="71621" y="64503"/>
                </a:moveTo>
                <a:cubicBezTo>
                  <a:pt x="71621" y="65354"/>
                  <a:pt x="70425" y="65259"/>
                  <a:pt x="70110" y="64724"/>
                </a:cubicBezTo>
                <a:cubicBezTo>
                  <a:pt x="69795" y="64188"/>
                  <a:pt x="71621" y="63306"/>
                  <a:pt x="71621" y="64503"/>
                </a:cubicBezTo>
                <a:close/>
                <a:moveTo>
                  <a:pt x="133669" y="86550"/>
                </a:moveTo>
                <a:lnTo>
                  <a:pt x="134613" y="79590"/>
                </a:lnTo>
                <a:cubicBezTo>
                  <a:pt x="137763" y="81385"/>
                  <a:pt x="143117" y="84094"/>
                  <a:pt x="144535" y="87684"/>
                </a:cubicBezTo>
                <a:cubicBezTo>
                  <a:pt x="141448" y="88944"/>
                  <a:pt x="136566" y="87275"/>
                  <a:pt x="133669" y="86550"/>
                </a:cubicBezTo>
                <a:close/>
              </a:path>
            </a:pathLst>
          </a:custGeom>
          <a:solidFill>
            <a:srgbClr val="414042"/>
          </a:solidFill>
          <a:ln w="304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A8161A7A-4676-2446-AFF7-7DEC3BF39062}"/>
              </a:ext>
            </a:extLst>
          </p:cNvPr>
          <p:cNvSpPr txBox="1"/>
          <p:nvPr/>
        </p:nvSpPr>
        <p:spPr>
          <a:xfrm>
            <a:off x="3015583" y="3277340"/>
            <a:ext cx="3112834" cy="276999"/>
          </a:xfrm>
          <a:prstGeom prst="rect">
            <a:avLst/>
          </a:prstGeom>
          <a:solidFill>
            <a:srgbClr val="F2F4F4"/>
          </a:solidFill>
        </p:spPr>
        <p:txBody>
          <a:bodyPr wrap="square" rtlCol="0">
            <a:spAutoFit/>
          </a:bodyPr>
          <a:lstStyle/>
          <a:p>
            <a:pPr algn="ctr" defTabSz="685758">
              <a:defRPr/>
            </a:pPr>
            <a:r>
              <a:rPr lang="en-US" sz="1200" b="1" dirty="0">
                <a:solidFill>
                  <a:schemeClr val="accent4"/>
                </a:solidFill>
                <a:latin typeface="Amazon Ember" panose="02000000000000000000" pitchFamily="2" charset="0"/>
                <a:ea typeface="Amazon Ember" panose="02000000000000000000" pitchFamily="2" charset="0"/>
              </a:rPr>
              <a:t>Data lake infrastructure &amp; management</a:t>
            </a:r>
          </a:p>
        </p:txBody>
      </p:sp>
      <p:grpSp>
        <p:nvGrpSpPr>
          <p:cNvPr id="66" name="Graphic 51">
            <a:extLst>
              <a:ext uri="{FF2B5EF4-FFF2-40B4-BE49-F238E27FC236}">
                <a16:creationId xmlns:a16="http://schemas.microsoft.com/office/drawing/2014/main" id="{78A00328-4967-F142-88AC-32486CB61255}"/>
              </a:ext>
            </a:extLst>
          </p:cNvPr>
          <p:cNvGrpSpPr/>
          <p:nvPr/>
        </p:nvGrpSpPr>
        <p:grpSpPr>
          <a:xfrm>
            <a:off x="4041761" y="3608027"/>
            <a:ext cx="263595" cy="289458"/>
            <a:chOff x="6368968" y="5158329"/>
            <a:chExt cx="421752" cy="463133"/>
          </a:xfrm>
          <a:solidFill>
            <a:srgbClr val="414042"/>
          </a:solidFill>
        </p:grpSpPr>
        <p:sp>
          <p:nvSpPr>
            <p:cNvPr id="67" name="Freeform: Shape 299">
              <a:extLst>
                <a:ext uri="{FF2B5EF4-FFF2-40B4-BE49-F238E27FC236}">
                  <a16:creationId xmlns:a16="http://schemas.microsoft.com/office/drawing/2014/main" id="{08806FAB-1E6B-F74B-AFF5-C0176A0BFA0D}"/>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68" name="Freeform: Shape 300">
              <a:extLst>
                <a:ext uri="{FF2B5EF4-FFF2-40B4-BE49-F238E27FC236}">
                  <a16:creationId xmlns:a16="http://schemas.microsoft.com/office/drawing/2014/main" id="{03716F05-881A-DB4A-A980-9829B72364D5}"/>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69" name="Freeform: Shape 301">
              <a:extLst>
                <a:ext uri="{FF2B5EF4-FFF2-40B4-BE49-F238E27FC236}">
                  <a16:creationId xmlns:a16="http://schemas.microsoft.com/office/drawing/2014/main" id="{13FC6108-3E33-A04C-A5B8-45E717D18E48}"/>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0" name="Freeform: Shape 302">
              <a:extLst>
                <a:ext uri="{FF2B5EF4-FFF2-40B4-BE49-F238E27FC236}">
                  <a16:creationId xmlns:a16="http://schemas.microsoft.com/office/drawing/2014/main" id="{19E9A26A-3F7B-DE45-AF22-14160DCB3115}"/>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1" name="Freeform: Shape 303">
              <a:extLst>
                <a:ext uri="{FF2B5EF4-FFF2-40B4-BE49-F238E27FC236}">
                  <a16:creationId xmlns:a16="http://schemas.microsoft.com/office/drawing/2014/main" id="{A38D2CAC-190B-F74D-BE43-72D49C59D72D}"/>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2" name="Freeform: Shape 304">
              <a:extLst>
                <a:ext uri="{FF2B5EF4-FFF2-40B4-BE49-F238E27FC236}">
                  <a16:creationId xmlns:a16="http://schemas.microsoft.com/office/drawing/2014/main" id="{215E3170-1DBF-6D49-88FB-D98C20715DE7}"/>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3" name="Freeform: Shape 305">
              <a:extLst>
                <a:ext uri="{FF2B5EF4-FFF2-40B4-BE49-F238E27FC236}">
                  <a16:creationId xmlns:a16="http://schemas.microsoft.com/office/drawing/2014/main" id="{6A574109-BC03-B64A-B6B5-5838A9E6DC0F}"/>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4" name="Freeform: Shape 306">
              <a:extLst>
                <a:ext uri="{FF2B5EF4-FFF2-40B4-BE49-F238E27FC236}">
                  <a16:creationId xmlns:a16="http://schemas.microsoft.com/office/drawing/2014/main" id="{DF409CE5-A14B-0349-A58B-C4808B306637}"/>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5" name="Freeform: Shape 307">
              <a:extLst>
                <a:ext uri="{FF2B5EF4-FFF2-40B4-BE49-F238E27FC236}">
                  <a16:creationId xmlns:a16="http://schemas.microsoft.com/office/drawing/2014/main" id="{BB07953E-94C2-AD43-AF4A-5123BE560320}"/>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76" name="Freeform: Shape 308">
              <a:extLst>
                <a:ext uri="{FF2B5EF4-FFF2-40B4-BE49-F238E27FC236}">
                  <a16:creationId xmlns:a16="http://schemas.microsoft.com/office/drawing/2014/main" id="{8670D95C-54AE-4A4C-A65A-18BAC417B158}"/>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grpSp>
      <p:sp>
        <p:nvSpPr>
          <p:cNvPr id="77" name="TextBox 76">
            <a:extLst>
              <a:ext uri="{FF2B5EF4-FFF2-40B4-BE49-F238E27FC236}">
                <a16:creationId xmlns:a16="http://schemas.microsoft.com/office/drawing/2014/main" id="{BE4DFA75-6FF1-C54A-AB7C-268310030A81}"/>
              </a:ext>
            </a:extLst>
          </p:cNvPr>
          <p:cNvSpPr txBox="1"/>
          <p:nvPr/>
        </p:nvSpPr>
        <p:spPr>
          <a:xfrm>
            <a:off x="2234180" y="3628063"/>
            <a:ext cx="1667978"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Infrastructure</a:t>
            </a:r>
          </a:p>
        </p:txBody>
      </p:sp>
      <p:sp>
        <p:nvSpPr>
          <p:cNvPr id="78" name="TextBox 77">
            <a:extLst>
              <a:ext uri="{FF2B5EF4-FFF2-40B4-BE49-F238E27FC236}">
                <a16:creationId xmlns:a16="http://schemas.microsoft.com/office/drawing/2014/main" id="{32740D65-46D9-2F4B-82FB-5074841FCCA0}"/>
              </a:ext>
            </a:extLst>
          </p:cNvPr>
          <p:cNvSpPr txBox="1"/>
          <p:nvPr/>
        </p:nvSpPr>
        <p:spPr>
          <a:xfrm>
            <a:off x="4302847" y="3561234"/>
            <a:ext cx="1583531"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Security &amp; Management</a:t>
            </a:r>
          </a:p>
        </p:txBody>
      </p:sp>
      <p:sp>
        <p:nvSpPr>
          <p:cNvPr id="79" name="TextBox 78">
            <a:extLst>
              <a:ext uri="{FF2B5EF4-FFF2-40B4-BE49-F238E27FC236}">
                <a16:creationId xmlns:a16="http://schemas.microsoft.com/office/drawing/2014/main" id="{216F788D-1F36-3549-976E-4264F2D13892}"/>
              </a:ext>
            </a:extLst>
          </p:cNvPr>
          <p:cNvSpPr txBox="1"/>
          <p:nvPr/>
        </p:nvSpPr>
        <p:spPr>
          <a:xfrm>
            <a:off x="6291956" y="3569907"/>
            <a:ext cx="1570149"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Catalog </a:t>
            </a:r>
            <a:br>
              <a:rPr lang="en-US" sz="1000" b="1" dirty="0">
                <a:solidFill>
                  <a:srgbClr val="414042"/>
                </a:solidFill>
                <a:latin typeface="Amazon Ember" panose="02000000000000000000" pitchFamily="2" charset="0"/>
                <a:ea typeface="Amazon Ember" panose="02000000000000000000" pitchFamily="2" charset="0"/>
              </a:rPr>
            </a:br>
            <a:r>
              <a:rPr lang="en-US" sz="1000" b="1" dirty="0">
                <a:solidFill>
                  <a:srgbClr val="414042"/>
                </a:solidFill>
                <a:latin typeface="Amazon Ember" panose="02000000000000000000" pitchFamily="2" charset="0"/>
                <a:ea typeface="Amazon Ember" panose="02000000000000000000" pitchFamily="2" charset="0"/>
              </a:rPr>
              <a:t>&amp; ETL</a:t>
            </a:r>
          </a:p>
        </p:txBody>
      </p:sp>
      <p:grpSp>
        <p:nvGrpSpPr>
          <p:cNvPr id="80" name="Group 79">
            <a:extLst>
              <a:ext uri="{FF2B5EF4-FFF2-40B4-BE49-F238E27FC236}">
                <a16:creationId xmlns:a16="http://schemas.microsoft.com/office/drawing/2014/main" id="{033B1BB3-7D4E-0641-8492-D3F35F013D56}"/>
              </a:ext>
            </a:extLst>
          </p:cNvPr>
          <p:cNvGrpSpPr/>
          <p:nvPr/>
        </p:nvGrpSpPr>
        <p:grpSpPr>
          <a:xfrm>
            <a:off x="536856" y="188866"/>
            <a:ext cx="2466832" cy="1756685"/>
            <a:chOff x="4518519" y="1043540"/>
            <a:chExt cx="3328927" cy="2370602"/>
          </a:xfrm>
        </p:grpSpPr>
        <p:grpSp>
          <p:nvGrpSpPr>
            <p:cNvPr id="81" name="Group 80">
              <a:extLst>
                <a:ext uri="{FF2B5EF4-FFF2-40B4-BE49-F238E27FC236}">
                  <a16:creationId xmlns:a16="http://schemas.microsoft.com/office/drawing/2014/main" id="{1BAFECF8-2E83-4A4E-85EC-E9CD964B34B7}"/>
                </a:ext>
              </a:extLst>
            </p:cNvPr>
            <p:cNvGrpSpPr/>
            <p:nvPr/>
          </p:nvGrpSpPr>
          <p:grpSpPr>
            <a:xfrm>
              <a:off x="4813439" y="1043540"/>
              <a:ext cx="3034007" cy="2191082"/>
              <a:chOff x="8313348" y="827638"/>
              <a:chExt cx="5850050" cy="4224754"/>
            </a:xfrm>
          </p:grpSpPr>
          <p:sp>
            <p:nvSpPr>
              <p:cNvPr id="107" name="Freeform 20">
                <a:extLst>
                  <a:ext uri="{FF2B5EF4-FFF2-40B4-BE49-F238E27FC236}">
                    <a16:creationId xmlns:a16="http://schemas.microsoft.com/office/drawing/2014/main" id="{2717E1A2-AF40-9349-BB4E-29D2A1D06A02}"/>
                  </a:ext>
                </a:extLst>
              </p:cNvPr>
              <p:cNvSpPr/>
              <p:nvPr/>
            </p:nvSpPr>
            <p:spPr bwMode="auto">
              <a:xfrm>
                <a:off x="9265502" y="2993157"/>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667" dirty="0">
                  <a:solidFill>
                    <a:srgbClr val="474746"/>
                  </a:solidFill>
                  <a:latin typeface="微软雅黑" panose="020B0503020204020204" pitchFamily="34" charset="-122"/>
                  <a:ea typeface="微软雅黑" panose="020B0503020204020204" pitchFamily="34" charset="-122"/>
                </a:endParaRPr>
              </a:p>
            </p:txBody>
          </p:sp>
          <p:sp>
            <p:nvSpPr>
              <p:cNvPr id="108" name="Oval 21">
                <a:extLst>
                  <a:ext uri="{FF2B5EF4-FFF2-40B4-BE49-F238E27FC236}">
                    <a16:creationId xmlns:a16="http://schemas.microsoft.com/office/drawing/2014/main" id="{5DEE9FBA-A1B3-5F4C-802B-18EA738F4440}"/>
                  </a:ext>
                </a:extLst>
              </p:cNvPr>
              <p:cNvSpPr>
                <a:spLocks noChangeArrowheads="1"/>
              </p:cNvSpPr>
              <p:nvPr/>
            </p:nvSpPr>
            <p:spPr bwMode="auto">
              <a:xfrm>
                <a:off x="9245219" y="1427011"/>
                <a:ext cx="4021361" cy="3625381"/>
              </a:xfrm>
              <a:prstGeom prst="ellipse">
                <a:avLst/>
              </a:pr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667" dirty="0">
                  <a:solidFill>
                    <a:srgbClr val="474746"/>
                  </a:solidFill>
                  <a:latin typeface="微软雅黑" panose="020B0503020204020204" pitchFamily="34" charset="-122"/>
                  <a:ea typeface="微软雅黑" panose="020B0503020204020204" pitchFamily="34" charset="-122"/>
                </a:endParaRPr>
              </a:p>
            </p:txBody>
          </p:sp>
          <p:sp>
            <p:nvSpPr>
              <p:cNvPr id="109" name="Freeform 20">
                <a:extLst>
                  <a:ext uri="{FF2B5EF4-FFF2-40B4-BE49-F238E27FC236}">
                    <a16:creationId xmlns:a16="http://schemas.microsoft.com/office/drawing/2014/main" id="{377EE676-391D-AA49-9969-A6C320806728}"/>
                  </a:ext>
                </a:extLst>
              </p:cNvPr>
              <p:cNvSpPr/>
              <p:nvPr/>
            </p:nvSpPr>
            <p:spPr bwMode="auto">
              <a:xfrm>
                <a:off x="9265501" y="2737129"/>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667" dirty="0">
                  <a:solidFill>
                    <a:srgbClr val="474746"/>
                  </a:solidFill>
                  <a:latin typeface="微软雅黑" panose="020B0503020204020204" pitchFamily="34" charset="-122"/>
                  <a:ea typeface="微软雅黑" panose="020B0503020204020204" pitchFamily="34" charset="-122"/>
                </a:endParaRPr>
              </a:p>
            </p:txBody>
          </p:sp>
          <p:sp>
            <p:nvSpPr>
              <p:cNvPr id="110" name="Rounded Rectangle 30">
                <a:extLst>
                  <a:ext uri="{FF2B5EF4-FFF2-40B4-BE49-F238E27FC236}">
                    <a16:creationId xmlns:a16="http://schemas.microsoft.com/office/drawing/2014/main" id="{CE2BBE58-FB4F-CE45-9E84-73B194F99EA2}"/>
                  </a:ext>
                </a:extLst>
              </p:cNvPr>
              <p:cNvSpPr/>
              <p:nvPr/>
            </p:nvSpPr>
            <p:spPr bwMode="auto">
              <a:xfrm>
                <a:off x="8313348" y="827638"/>
                <a:ext cx="5850050" cy="1916238"/>
              </a:xfrm>
              <a:prstGeom prst="roundRect">
                <a:avLst/>
              </a:prstGeom>
              <a:solidFill>
                <a:srgbClr val="F2F4F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52400" tIns="121920" rIns="152400" bIns="121920" numCol="1" spcCol="0" rtlCol="0" fromWordArt="0" anchor="t" anchorCtr="0" forceAA="0" compatLnSpc="1">
                <a:noAutofit/>
              </a:bodyPr>
              <a:lstStyle/>
              <a:p>
                <a:pPr algn="ctr" defTabSz="776786" fontAlgn="base">
                  <a:lnSpc>
                    <a:spcPct val="90000"/>
                  </a:lnSpc>
                  <a:spcBef>
                    <a:spcPct val="0"/>
                  </a:spcBef>
                  <a:spcAft>
                    <a:spcPct val="0"/>
                  </a:spcAft>
                </a:pPr>
                <a:endParaRPr lang="en-US" sz="2133"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82" name="Freeform: Shape 30">
              <a:extLst>
                <a:ext uri="{FF2B5EF4-FFF2-40B4-BE49-F238E27FC236}">
                  <a16:creationId xmlns:a16="http://schemas.microsoft.com/office/drawing/2014/main" id="{4AA85BD6-200A-1145-ACA3-A2E45F81DA05}"/>
                </a:ext>
              </a:extLst>
            </p:cNvPr>
            <p:cNvSpPr/>
            <p:nvPr/>
          </p:nvSpPr>
          <p:spPr>
            <a:xfrm>
              <a:off x="6890503" y="2467626"/>
              <a:ext cx="375809" cy="732180"/>
            </a:xfrm>
            <a:custGeom>
              <a:avLst/>
              <a:gdLst>
                <a:gd name="connsiteX0" fmla="*/ 182753 w 191676"/>
                <a:gd name="connsiteY0" fmla="*/ 369472 h 373437"/>
                <a:gd name="connsiteX1" fmla="*/ 4957 w 191676"/>
                <a:gd name="connsiteY1" fmla="*/ 369472 h 373437"/>
                <a:gd name="connsiteX2" fmla="*/ 4957 w 191676"/>
                <a:gd name="connsiteY2" fmla="*/ 4957 h 373437"/>
                <a:gd name="connsiteX3" fmla="*/ 186719 w 191676"/>
                <a:gd name="connsiteY3" fmla="*/ 197955 h 373437"/>
              </a:gdLst>
              <a:ahLst/>
              <a:cxnLst>
                <a:cxn ang="0">
                  <a:pos x="connsiteX0" y="connsiteY0"/>
                </a:cxn>
                <a:cxn ang="0">
                  <a:pos x="connsiteX1" y="connsiteY1"/>
                </a:cxn>
                <a:cxn ang="0">
                  <a:pos x="connsiteX2" y="connsiteY2"/>
                </a:cxn>
                <a:cxn ang="0">
                  <a:pos x="connsiteX3" y="connsiteY3"/>
                </a:cxn>
              </a:cxnLst>
              <a:rect l="l" t="t" r="r" b="b"/>
              <a:pathLst>
                <a:path w="191676" h="373437">
                  <a:moveTo>
                    <a:pt x="182753" y="369472"/>
                  </a:moveTo>
                  <a:lnTo>
                    <a:pt x="4957" y="369472"/>
                  </a:lnTo>
                  <a:lnTo>
                    <a:pt x="4957" y="4957"/>
                  </a:lnTo>
                  <a:lnTo>
                    <a:pt x="186719" y="197955"/>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3" name="Freeform: Shape 31">
              <a:extLst>
                <a:ext uri="{FF2B5EF4-FFF2-40B4-BE49-F238E27FC236}">
                  <a16:creationId xmlns:a16="http://schemas.microsoft.com/office/drawing/2014/main" id="{DBD2880F-D509-1C44-B0D7-365F9C0F7327}"/>
                </a:ext>
              </a:extLst>
            </p:cNvPr>
            <p:cNvSpPr/>
            <p:nvPr/>
          </p:nvSpPr>
          <p:spPr>
            <a:xfrm>
              <a:off x="7455513" y="3068272"/>
              <a:ext cx="123109" cy="129589"/>
            </a:xfrm>
            <a:custGeom>
              <a:avLst/>
              <a:gdLst>
                <a:gd name="connsiteX0" fmla="*/ 4957 w 62790"/>
                <a:gd name="connsiteY0" fmla="*/ 4957 h 66095"/>
                <a:gd name="connsiteX1" fmla="*/ 59816 w 62790"/>
                <a:gd name="connsiteY1" fmla="*/ 63121 h 66095"/>
                <a:gd name="connsiteX2" fmla="*/ 4957 w 62790"/>
                <a:gd name="connsiteY2" fmla="*/ 63121 h 66095"/>
              </a:gdLst>
              <a:ahLst/>
              <a:cxnLst>
                <a:cxn ang="0">
                  <a:pos x="connsiteX0" y="connsiteY0"/>
                </a:cxn>
                <a:cxn ang="0">
                  <a:pos x="connsiteX1" y="connsiteY1"/>
                </a:cxn>
                <a:cxn ang="0">
                  <a:pos x="connsiteX2" y="connsiteY2"/>
                </a:cxn>
              </a:cxnLst>
              <a:rect l="l" t="t" r="r" b="b"/>
              <a:pathLst>
                <a:path w="62790" h="66095">
                  <a:moveTo>
                    <a:pt x="4957" y="4957"/>
                  </a:moveTo>
                  <a:lnTo>
                    <a:pt x="59816" y="63121"/>
                  </a:lnTo>
                  <a:lnTo>
                    <a:pt x="4957" y="63121"/>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4" name="Freeform: Shape 32">
              <a:extLst>
                <a:ext uri="{FF2B5EF4-FFF2-40B4-BE49-F238E27FC236}">
                  <a16:creationId xmlns:a16="http://schemas.microsoft.com/office/drawing/2014/main" id="{BB1A100E-DD6F-7B4D-BE95-BAC77D5CBF0B}"/>
                </a:ext>
              </a:extLst>
            </p:cNvPr>
            <p:cNvSpPr/>
            <p:nvPr/>
          </p:nvSpPr>
          <p:spPr>
            <a:xfrm>
              <a:off x="7002597" y="2792246"/>
              <a:ext cx="246220" cy="304535"/>
            </a:xfrm>
            <a:custGeom>
              <a:avLst/>
              <a:gdLst>
                <a:gd name="connsiteX0" fmla="*/ 122937 w 125580"/>
                <a:gd name="connsiteY0" fmla="*/ 152349 h 155323"/>
                <a:gd name="connsiteX1" fmla="*/ 4957 w 125580"/>
                <a:gd name="connsiteY1" fmla="*/ 152349 h 155323"/>
                <a:gd name="connsiteX2" fmla="*/ 4957 w 125580"/>
                <a:gd name="connsiteY2" fmla="*/ 4957 h 155323"/>
                <a:gd name="connsiteX3" fmla="*/ 122937 w 125580"/>
                <a:gd name="connsiteY3" fmla="*/ 130208 h 155323"/>
              </a:gdLst>
              <a:ahLst/>
              <a:cxnLst>
                <a:cxn ang="0">
                  <a:pos x="connsiteX0" y="connsiteY0"/>
                </a:cxn>
                <a:cxn ang="0">
                  <a:pos x="connsiteX1" y="connsiteY1"/>
                </a:cxn>
                <a:cxn ang="0">
                  <a:pos x="connsiteX2" y="connsiteY2"/>
                </a:cxn>
                <a:cxn ang="0">
                  <a:pos x="connsiteX3" y="connsiteY3"/>
                </a:cxn>
              </a:cxnLst>
              <a:rect l="l" t="t" r="r" b="b"/>
              <a:pathLst>
                <a:path w="125580" h="155323">
                  <a:moveTo>
                    <a:pt x="122937" y="152349"/>
                  </a:moveTo>
                  <a:lnTo>
                    <a:pt x="4957" y="152349"/>
                  </a:lnTo>
                  <a:lnTo>
                    <a:pt x="4957" y="4957"/>
                  </a:lnTo>
                  <a:lnTo>
                    <a:pt x="122937" y="130208"/>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5" name="Freeform: Shape 33">
              <a:extLst>
                <a:ext uri="{FF2B5EF4-FFF2-40B4-BE49-F238E27FC236}">
                  <a16:creationId xmlns:a16="http://schemas.microsoft.com/office/drawing/2014/main" id="{BB950044-25EF-5E42-9173-75F4A1D52A72}"/>
                </a:ext>
              </a:extLst>
            </p:cNvPr>
            <p:cNvSpPr/>
            <p:nvPr/>
          </p:nvSpPr>
          <p:spPr>
            <a:xfrm>
              <a:off x="6954650" y="2582961"/>
              <a:ext cx="58315" cy="58315"/>
            </a:xfrm>
            <a:custGeom>
              <a:avLst/>
              <a:gdLst>
                <a:gd name="connsiteX0" fmla="*/ 27430 w 29742"/>
                <a:gd name="connsiteY0" fmla="*/ 4957 h 29742"/>
                <a:gd name="connsiteX1" fmla="*/ 4957 w 29742"/>
                <a:gd name="connsiteY1" fmla="*/ 26438 h 29742"/>
              </a:gdLst>
              <a:ahLst/>
              <a:cxnLst>
                <a:cxn ang="0">
                  <a:pos x="connsiteX0" y="connsiteY0"/>
                </a:cxn>
                <a:cxn ang="0">
                  <a:pos x="connsiteX1" y="connsiteY1"/>
                </a:cxn>
              </a:cxnLst>
              <a:rect l="l" t="t" r="r" b="b"/>
              <a:pathLst>
                <a:path w="29742" h="29742">
                  <a:moveTo>
                    <a:pt x="27430" y="4957"/>
                  </a:moveTo>
                  <a:lnTo>
                    <a:pt x="4957" y="26438"/>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6" name="Freeform: Shape 34">
              <a:extLst>
                <a:ext uri="{FF2B5EF4-FFF2-40B4-BE49-F238E27FC236}">
                  <a16:creationId xmlns:a16="http://schemas.microsoft.com/office/drawing/2014/main" id="{7D86BDD0-62FE-C445-8692-932397510611}"/>
                </a:ext>
              </a:extLst>
            </p:cNvPr>
            <p:cNvSpPr/>
            <p:nvPr/>
          </p:nvSpPr>
          <p:spPr>
            <a:xfrm>
              <a:off x="7013612" y="2641924"/>
              <a:ext cx="58315" cy="58315"/>
            </a:xfrm>
            <a:custGeom>
              <a:avLst/>
              <a:gdLst>
                <a:gd name="connsiteX0" fmla="*/ 2776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76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7" name="Freeform: Shape 35">
              <a:extLst>
                <a:ext uri="{FF2B5EF4-FFF2-40B4-BE49-F238E27FC236}">
                  <a16:creationId xmlns:a16="http://schemas.microsoft.com/office/drawing/2014/main" id="{BE1F1C48-4967-9945-8201-A3506E7DB800}"/>
                </a:ext>
              </a:extLst>
            </p:cNvPr>
            <p:cNvSpPr/>
            <p:nvPr/>
          </p:nvSpPr>
          <p:spPr>
            <a:xfrm>
              <a:off x="7066744" y="2702182"/>
              <a:ext cx="58315" cy="58315"/>
            </a:xfrm>
            <a:custGeom>
              <a:avLst/>
              <a:gdLst>
                <a:gd name="connsiteX0" fmla="*/ 2776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76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8" name="Freeform: Shape 36">
              <a:extLst>
                <a:ext uri="{FF2B5EF4-FFF2-40B4-BE49-F238E27FC236}">
                  <a16:creationId xmlns:a16="http://schemas.microsoft.com/office/drawing/2014/main" id="{289D2054-1069-6E4E-85B5-1935510E0560}"/>
                </a:ext>
              </a:extLst>
            </p:cNvPr>
            <p:cNvSpPr/>
            <p:nvPr/>
          </p:nvSpPr>
          <p:spPr>
            <a:xfrm>
              <a:off x="7126355" y="2761794"/>
              <a:ext cx="58315" cy="58315"/>
            </a:xfrm>
            <a:custGeom>
              <a:avLst/>
              <a:gdLst>
                <a:gd name="connsiteX0" fmla="*/ 2743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43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89" name="Freeform: Shape 37">
              <a:extLst>
                <a:ext uri="{FF2B5EF4-FFF2-40B4-BE49-F238E27FC236}">
                  <a16:creationId xmlns:a16="http://schemas.microsoft.com/office/drawing/2014/main" id="{D1ED5A9D-534F-4F4E-8438-DB84F04B93AE}"/>
                </a:ext>
              </a:extLst>
            </p:cNvPr>
            <p:cNvSpPr/>
            <p:nvPr/>
          </p:nvSpPr>
          <p:spPr>
            <a:xfrm>
              <a:off x="7174303" y="2824644"/>
              <a:ext cx="58315" cy="58315"/>
            </a:xfrm>
            <a:custGeom>
              <a:avLst/>
              <a:gdLst>
                <a:gd name="connsiteX0" fmla="*/ 27760 w 29742"/>
                <a:gd name="connsiteY0" fmla="*/ 4957 h 29742"/>
                <a:gd name="connsiteX1" fmla="*/ 4957 w 29742"/>
                <a:gd name="connsiteY1" fmla="*/ 26769 h 29742"/>
              </a:gdLst>
              <a:ahLst/>
              <a:cxnLst>
                <a:cxn ang="0">
                  <a:pos x="connsiteX0" y="connsiteY0"/>
                </a:cxn>
                <a:cxn ang="0">
                  <a:pos x="connsiteX1" y="connsiteY1"/>
                </a:cxn>
              </a:cxnLst>
              <a:rect l="l" t="t" r="r" b="b"/>
              <a:pathLst>
                <a:path w="29742" h="29742">
                  <a:moveTo>
                    <a:pt x="27760" y="4957"/>
                  </a:moveTo>
                  <a:lnTo>
                    <a:pt x="4957" y="26769"/>
                  </a:lnTo>
                </a:path>
              </a:pathLst>
            </a:custGeom>
            <a:solidFill>
              <a:schemeClr val="bg1">
                <a:lumMod val="95000"/>
              </a:schemeClr>
            </a:solid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0" name="Freeform: Shape 38">
              <a:extLst>
                <a:ext uri="{FF2B5EF4-FFF2-40B4-BE49-F238E27FC236}">
                  <a16:creationId xmlns:a16="http://schemas.microsoft.com/office/drawing/2014/main" id="{0AF554E3-A5D6-2E43-9CBB-A79170D13BE4}"/>
                </a:ext>
              </a:extLst>
            </p:cNvPr>
            <p:cNvSpPr/>
            <p:nvPr/>
          </p:nvSpPr>
          <p:spPr>
            <a:xfrm>
              <a:off x="7294173" y="3240626"/>
              <a:ext cx="129589" cy="123109"/>
            </a:xfrm>
            <a:custGeom>
              <a:avLst/>
              <a:gdLst>
                <a:gd name="connsiteX0" fmla="*/ 34370 w 66095"/>
                <a:gd name="connsiteY0" fmla="*/ 59486 h 62790"/>
                <a:gd name="connsiteX1" fmla="*/ 62790 w 66095"/>
                <a:gd name="connsiteY1" fmla="*/ 4957 h 62790"/>
                <a:gd name="connsiteX2" fmla="*/ 4957 w 66095"/>
                <a:gd name="connsiteY2" fmla="*/ 5288 h 62790"/>
                <a:gd name="connsiteX3" fmla="*/ 34370 w 66095"/>
                <a:gd name="connsiteY3" fmla="*/ 59486 h 62790"/>
              </a:gdLst>
              <a:ahLst/>
              <a:cxnLst>
                <a:cxn ang="0">
                  <a:pos x="connsiteX0" y="connsiteY0"/>
                </a:cxn>
                <a:cxn ang="0">
                  <a:pos x="connsiteX1" y="connsiteY1"/>
                </a:cxn>
                <a:cxn ang="0">
                  <a:pos x="connsiteX2" y="connsiteY2"/>
                </a:cxn>
                <a:cxn ang="0">
                  <a:pos x="connsiteX3" y="connsiteY3"/>
                </a:cxn>
              </a:cxnLst>
              <a:rect l="l" t="t" r="r" b="b"/>
              <a:pathLst>
                <a:path w="66095" h="62790">
                  <a:moveTo>
                    <a:pt x="34370" y="59486"/>
                  </a:moveTo>
                  <a:cubicBezTo>
                    <a:pt x="34370" y="59486"/>
                    <a:pt x="57172" y="15863"/>
                    <a:pt x="62790" y="4957"/>
                  </a:cubicBezTo>
                  <a:lnTo>
                    <a:pt x="4957" y="5288"/>
                  </a:lnTo>
                  <a:lnTo>
                    <a:pt x="34370" y="59486"/>
                  </a:lnTo>
                  <a:close/>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1" name="Freeform: Shape 39">
              <a:extLst>
                <a:ext uri="{FF2B5EF4-FFF2-40B4-BE49-F238E27FC236}">
                  <a16:creationId xmlns:a16="http://schemas.microsoft.com/office/drawing/2014/main" id="{CBFB76D5-CA9B-044A-9441-5A5F1590B816}"/>
                </a:ext>
              </a:extLst>
            </p:cNvPr>
            <p:cNvSpPr/>
            <p:nvPr/>
          </p:nvSpPr>
          <p:spPr>
            <a:xfrm>
              <a:off x="7288342" y="2464385"/>
              <a:ext cx="136069" cy="790495"/>
            </a:xfrm>
            <a:custGeom>
              <a:avLst/>
              <a:gdLst>
                <a:gd name="connsiteX0" fmla="*/ 6610 w 69399"/>
                <a:gd name="connsiteY0" fmla="*/ 398554 h 403180"/>
                <a:gd name="connsiteX1" fmla="*/ 7931 w 69399"/>
                <a:gd name="connsiteY1" fmla="*/ 401198 h 403180"/>
                <a:gd name="connsiteX2" fmla="*/ 65765 w 69399"/>
                <a:gd name="connsiteY2" fmla="*/ 400867 h 403180"/>
                <a:gd name="connsiteX3" fmla="*/ 67087 w 69399"/>
                <a:gd name="connsiteY3" fmla="*/ 398224 h 403180"/>
                <a:gd name="connsiteX4" fmla="*/ 65434 w 69399"/>
                <a:gd name="connsiteY4" fmla="*/ 4957 h 403180"/>
                <a:gd name="connsiteX5" fmla="*/ 4957 w 69399"/>
                <a:gd name="connsiteY5" fmla="*/ 5288 h 403180"/>
                <a:gd name="connsiteX6" fmla="*/ 6610 w 69399"/>
                <a:gd name="connsiteY6" fmla="*/ 398554 h 403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399" h="403180">
                  <a:moveTo>
                    <a:pt x="6610" y="398554"/>
                  </a:moveTo>
                  <a:lnTo>
                    <a:pt x="7931" y="401198"/>
                  </a:lnTo>
                  <a:lnTo>
                    <a:pt x="65765" y="400867"/>
                  </a:lnTo>
                  <a:cubicBezTo>
                    <a:pt x="66426" y="399215"/>
                    <a:pt x="67087" y="398554"/>
                    <a:pt x="67087" y="398224"/>
                  </a:cubicBezTo>
                  <a:lnTo>
                    <a:pt x="65434" y="4957"/>
                  </a:lnTo>
                  <a:lnTo>
                    <a:pt x="4957" y="5288"/>
                  </a:lnTo>
                  <a:lnTo>
                    <a:pt x="6610" y="398554"/>
                  </a:lnTo>
                  <a:close/>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2" name="Freeform: Shape 40">
              <a:extLst>
                <a:ext uri="{FF2B5EF4-FFF2-40B4-BE49-F238E27FC236}">
                  <a16:creationId xmlns:a16="http://schemas.microsoft.com/office/drawing/2014/main" id="{B804EDD7-D9C7-E347-BF31-3806D7568C87}"/>
                </a:ext>
              </a:extLst>
            </p:cNvPr>
            <p:cNvSpPr/>
            <p:nvPr/>
          </p:nvSpPr>
          <p:spPr>
            <a:xfrm>
              <a:off x="7288158" y="2393467"/>
              <a:ext cx="136069" cy="84233"/>
            </a:xfrm>
            <a:custGeom>
              <a:avLst/>
              <a:gdLst>
                <a:gd name="connsiteX0" fmla="*/ 4978 w 69399"/>
                <a:gd name="connsiteY0" fmla="*/ 5235 h 42961"/>
                <a:gd name="connsiteX1" fmla="*/ 65455 w 69399"/>
                <a:gd name="connsiteY1" fmla="*/ 4978 h 42961"/>
                <a:gd name="connsiteX2" fmla="*/ 65608 w 69399"/>
                <a:gd name="connsiteY2" fmla="*/ 41000 h 42961"/>
                <a:gd name="connsiteX3" fmla="*/ 5131 w 69399"/>
                <a:gd name="connsiteY3" fmla="*/ 41257 h 42961"/>
              </a:gdLst>
              <a:ahLst/>
              <a:cxnLst>
                <a:cxn ang="0">
                  <a:pos x="connsiteX0" y="connsiteY0"/>
                </a:cxn>
                <a:cxn ang="0">
                  <a:pos x="connsiteX1" y="connsiteY1"/>
                </a:cxn>
                <a:cxn ang="0">
                  <a:pos x="connsiteX2" y="connsiteY2"/>
                </a:cxn>
                <a:cxn ang="0">
                  <a:pos x="connsiteX3" y="connsiteY3"/>
                </a:cxn>
              </a:cxnLst>
              <a:rect l="l" t="t" r="r" b="b"/>
              <a:pathLst>
                <a:path w="69399" h="42961">
                  <a:moveTo>
                    <a:pt x="4978" y="5235"/>
                  </a:moveTo>
                  <a:lnTo>
                    <a:pt x="65455" y="4978"/>
                  </a:lnTo>
                  <a:lnTo>
                    <a:pt x="65608" y="41000"/>
                  </a:lnTo>
                  <a:lnTo>
                    <a:pt x="5131" y="41257"/>
                  </a:lnTo>
                  <a:close/>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3" name="Freeform: Shape 41">
              <a:extLst>
                <a:ext uri="{FF2B5EF4-FFF2-40B4-BE49-F238E27FC236}">
                  <a16:creationId xmlns:a16="http://schemas.microsoft.com/office/drawing/2014/main" id="{52278803-76EC-7041-8145-C53EAAA05F36}"/>
                </a:ext>
              </a:extLst>
            </p:cNvPr>
            <p:cNvSpPr/>
            <p:nvPr/>
          </p:nvSpPr>
          <p:spPr>
            <a:xfrm>
              <a:off x="7406269" y="2465034"/>
              <a:ext cx="77753" cy="375809"/>
            </a:xfrm>
            <a:custGeom>
              <a:avLst/>
              <a:gdLst>
                <a:gd name="connsiteX0" fmla="*/ 4957 w 39657"/>
                <a:gd name="connsiteY0" fmla="*/ 4957 h 191676"/>
                <a:gd name="connsiteX1" fmla="*/ 36022 w 39657"/>
                <a:gd name="connsiteY1" fmla="*/ 5949 h 191676"/>
                <a:gd name="connsiteX2" fmla="*/ 36022 w 39657"/>
                <a:gd name="connsiteY2" fmla="*/ 188702 h 191676"/>
              </a:gdLst>
              <a:ahLst/>
              <a:cxnLst>
                <a:cxn ang="0">
                  <a:pos x="connsiteX0" y="connsiteY0"/>
                </a:cxn>
                <a:cxn ang="0">
                  <a:pos x="connsiteX1" y="connsiteY1"/>
                </a:cxn>
                <a:cxn ang="0">
                  <a:pos x="connsiteX2" y="connsiteY2"/>
                </a:cxn>
              </a:cxnLst>
              <a:rect l="l" t="t" r="r" b="b"/>
              <a:pathLst>
                <a:path w="39657" h="191676">
                  <a:moveTo>
                    <a:pt x="4957" y="4957"/>
                  </a:moveTo>
                  <a:lnTo>
                    <a:pt x="36022" y="5949"/>
                  </a:lnTo>
                  <a:lnTo>
                    <a:pt x="36022" y="188702"/>
                  </a:lnTo>
                </a:path>
              </a:pathLst>
            </a:custGeom>
            <a:solidFill>
              <a:schemeClr val="bg1">
                <a:lumMod val="95000"/>
              </a:schemeClr>
            </a:solid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nvGrpSpPr>
            <p:cNvPr id="94" name="Group 93">
              <a:extLst>
                <a:ext uri="{FF2B5EF4-FFF2-40B4-BE49-F238E27FC236}">
                  <a16:creationId xmlns:a16="http://schemas.microsoft.com/office/drawing/2014/main" id="{30B84316-E638-6140-8E33-BE76235D76F0}"/>
                </a:ext>
              </a:extLst>
            </p:cNvPr>
            <p:cNvGrpSpPr/>
            <p:nvPr/>
          </p:nvGrpSpPr>
          <p:grpSpPr>
            <a:xfrm>
              <a:off x="4518519" y="1553025"/>
              <a:ext cx="1167161" cy="963346"/>
              <a:chOff x="3990678" y="436260"/>
              <a:chExt cx="452015" cy="373082"/>
            </a:xfrm>
          </p:grpSpPr>
          <p:sp>
            <p:nvSpPr>
              <p:cNvPr id="101" name="Freeform: Shape 43">
                <a:extLst>
                  <a:ext uri="{FF2B5EF4-FFF2-40B4-BE49-F238E27FC236}">
                    <a16:creationId xmlns:a16="http://schemas.microsoft.com/office/drawing/2014/main" id="{9221A335-DE48-764C-98EC-32905AB6DF84}"/>
                  </a:ext>
                </a:extLst>
              </p:cNvPr>
              <p:cNvSpPr/>
              <p:nvPr/>
            </p:nvSpPr>
            <p:spPr>
              <a:xfrm>
                <a:off x="3990678" y="528028"/>
                <a:ext cx="267658" cy="281314"/>
              </a:xfrm>
              <a:custGeom>
                <a:avLst/>
                <a:gdLst>
                  <a:gd name="connsiteX0" fmla="*/ 228602 w 267658"/>
                  <a:gd name="connsiteY0" fmla="*/ 210849 h 281314"/>
                  <a:gd name="connsiteX1" fmla="*/ 222047 w 267658"/>
                  <a:gd name="connsiteY1" fmla="*/ 198012 h 281314"/>
                  <a:gd name="connsiteX2" fmla="*/ 235430 w 267658"/>
                  <a:gd name="connsiteY2" fmla="*/ 170973 h 281314"/>
                  <a:gd name="connsiteX3" fmla="*/ 249086 w 267658"/>
                  <a:gd name="connsiteY3" fmla="*/ 168515 h 281314"/>
                  <a:gd name="connsiteX4" fmla="*/ 265473 w 267658"/>
                  <a:gd name="connsiteY4" fmla="*/ 133556 h 281314"/>
                  <a:gd name="connsiteX5" fmla="*/ 238707 w 267658"/>
                  <a:gd name="connsiteY5" fmla="*/ 124816 h 281314"/>
                  <a:gd name="connsiteX6" fmla="*/ 228875 w 267658"/>
                  <a:gd name="connsiteY6" fmla="*/ 96138 h 281314"/>
                  <a:gd name="connsiteX7" fmla="*/ 253183 w 267658"/>
                  <a:gd name="connsiteY7" fmla="*/ 60906 h 281314"/>
                  <a:gd name="connsiteX8" fmla="*/ 247447 w 267658"/>
                  <a:gd name="connsiteY8" fmla="*/ 54624 h 281314"/>
                  <a:gd name="connsiteX9" fmla="*/ 241712 w 267658"/>
                  <a:gd name="connsiteY9" fmla="*/ 48342 h 281314"/>
                  <a:gd name="connsiteX10" fmla="*/ 235976 w 267658"/>
                  <a:gd name="connsiteY10" fmla="*/ 42061 h 281314"/>
                  <a:gd name="connsiteX11" fmla="*/ 198012 w 267658"/>
                  <a:gd name="connsiteY11" fmla="*/ 61452 h 281314"/>
                  <a:gd name="connsiteX12" fmla="*/ 170700 w 267658"/>
                  <a:gd name="connsiteY12" fmla="*/ 47796 h 281314"/>
                  <a:gd name="connsiteX13" fmla="*/ 163053 w 267658"/>
                  <a:gd name="connsiteY13" fmla="*/ 5736 h 281314"/>
                  <a:gd name="connsiteX14" fmla="*/ 154586 w 267658"/>
                  <a:gd name="connsiteY14" fmla="*/ 5189 h 281314"/>
                  <a:gd name="connsiteX15" fmla="*/ 146119 w 267658"/>
                  <a:gd name="connsiteY15" fmla="*/ 4643 h 281314"/>
                  <a:gd name="connsiteX16" fmla="*/ 137653 w 267658"/>
                  <a:gd name="connsiteY16" fmla="*/ 4097 h 281314"/>
                  <a:gd name="connsiteX17" fmla="*/ 124543 w 267658"/>
                  <a:gd name="connsiteY17" fmla="*/ 44519 h 281314"/>
                  <a:gd name="connsiteX18" fmla="*/ 95592 w 267658"/>
                  <a:gd name="connsiteY18" fmla="*/ 54351 h 281314"/>
                  <a:gd name="connsiteX19" fmla="*/ 60906 w 267658"/>
                  <a:gd name="connsiteY19" fmla="*/ 30043 h 281314"/>
                  <a:gd name="connsiteX20" fmla="*/ 54624 w 267658"/>
                  <a:gd name="connsiteY20" fmla="*/ 35779 h 281314"/>
                  <a:gd name="connsiteX21" fmla="*/ 48342 w 267658"/>
                  <a:gd name="connsiteY21" fmla="*/ 41514 h 281314"/>
                  <a:gd name="connsiteX22" fmla="*/ 42061 w 267658"/>
                  <a:gd name="connsiteY22" fmla="*/ 47250 h 281314"/>
                  <a:gd name="connsiteX23" fmla="*/ 61179 w 267658"/>
                  <a:gd name="connsiteY23" fmla="*/ 84667 h 281314"/>
                  <a:gd name="connsiteX24" fmla="*/ 47523 w 267658"/>
                  <a:gd name="connsiteY24" fmla="*/ 112253 h 281314"/>
                  <a:gd name="connsiteX25" fmla="*/ 5736 w 267658"/>
                  <a:gd name="connsiteY25" fmla="*/ 119900 h 281314"/>
                  <a:gd name="connsiteX26" fmla="*/ 5189 w 267658"/>
                  <a:gd name="connsiteY26" fmla="*/ 128367 h 281314"/>
                  <a:gd name="connsiteX27" fmla="*/ 4643 w 267658"/>
                  <a:gd name="connsiteY27" fmla="*/ 136833 h 281314"/>
                  <a:gd name="connsiteX28" fmla="*/ 4097 w 267658"/>
                  <a:gd name="connsiteY28" fmla="*/ 145300 h 281314"/>
                  <a:gd name="connsiteX29" fmla="*/ 44792 w 267658"/>
                  <a:gd name="connsiteY29" fmla="*/ 158410 h 281314"/>
                  <a:gd name="connsiteX30" fmla="*/ 54624 w 267658"/>
                  <a:gd name="connsiteY30" fmla="*/ 187361 h 281314"/>
                  <a:gd name="connsiteX31" fmla="*/ 30043 w 267658"/>
                  <a:gd name="connsiteY31" fmla="*/ 222320 h 281314"/>
                  <a:gd name="connsiteX32" fmla="*/ 35779 w 267658"/>
                  <a:gd name="connsiteY32" fmla="*/ 228602 h 281314"/>
                  <a:gd name="connsiteX33" fmla="*/ 41514 w 267658"/>
                  <a:gd name="connsiteY33" fmla="*/ 234884 h 281314"/>
                  <a:gd name="connsiteX34" fmla="*/ 47250 w 267658"/>
                  <a:gd name="connsiteY34" fmla="*/ 241165 h 281314"/>
                  <a:gd name="connsiteX35" fmla="*/ 85214 w 267658"/>
                  <a:gd name="connsiteY35" fmla="*/ 221501 h 281314"/>
                  <a:gd name="connsiteX36" fmla="*/ 112526 w 267658"/>
                  <a:gd name="connsiteY36" fmla="*/ 234884 h 281314"/>
                  <a:gd name="connsiteX37" fmla="*/ 120173 w 267658"/>
                  <a:gd name="connsiteY37" fmla="*/ 276944 h 281314"/>
                  <a:gd name="connsiteX38" fmla="*/ 128640 w 267658"/>
                  <a:gd name="connsiteY38" fmla="*/ 277490 h 281314"/>
                  <a:gd name="connsiteX39" fmla="*/ 137106 w 267658"/>
                  <a:gd name="connsiteY39" fmla="*/ 278037 h 281314"/>
                  <a:gd name="connsiteX40" fmla="*/ 145573 w 267658"/>
                  <a:gd name="connsiteY40" fmla="*/ 278583 h 281314"/>
                  <a:gd name="connsiteX41" fmla="*/ 158683 w 267658"/>
                  <a:gd name="connsiteY41" fmla="*/ 237615 h 281314"/>
                  <a:gd name="connsiteX42" fmla="*/ 187361 w 267658"/>
                  <a:gd name="connsiteY42" fmla="*/ 227782 h 281314"/>
                  <a:gd name="connsiteX43" fmla="*/ 222593 w 267658"/>
                  <a:gd name="connsiteY43" fmla="*/ 252363 h 281314"/>
                  <a:gd name="connsiteX44" fmla="*/ 228875 w 267658"/>
                  <a:gd name="connsiteY44" fmla="*/ 246628 h 281314"/>
                  <a:gd name="connsiteX45" fmla="*/ 232152 w 267658"/>
                  <a:gd name="connsiteY45" fmla="*/ 243623 h 28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67658" h="281314">
                    <a:moveTo>
                      <a:pt x="228602" y="210849"/>
                    </a:moveTo>
                    <a:lnTo>
                      <a:pt x="222047" y="198012"/>
                    </a:lnTo>
                    <a:cubicBezTo>
                      <a:pt x="228056" y="189546"/>
                      <a:pt x="232426" y="180533"/>
                      <a:pt x="235430" y="170973"/>
                    </a:cubicBezTo>
                    <a:lnTo>
                      <a:pt x="249086" y="168515"/>
                    </a:lnTo>
                    <a:moveTo>
                      <a:pt x="265473" y="133556"/>
                    </a:moveTo>
                    <a:lnTo>
                      <a:pt x="238707" y="124816"/>
                    </a:lnTo>
                    <a:cubicBezTo>
                      <a:pt x="237069" y="114984"/>
                      <a:pt x="233791" y="105151"/>
                      <a:pt x="228875" y="96138"/>
                    </a:cubicBezTo>
                    <a:lnTo>
                      <a:pt x="253183" y="60906"/>
                    </a:lnTo>
                    <a:lnTo>
                      <a:pt x="247447" y="54624"/>
                    </a:lnTo>
                    <a:lnTo>
                      <a:pt x="241712" y="48342"/>
                    </a:lnTo>
                    <a:lnTo>
                      <a:pt x="235976" y="42061"/>
                    </a:lnTo>
                    <a:lnTo>
                      <a:pt x="198012" y="61452"/>
                    </a:lnTo>
                    <a:cubicBezTo>
                      <a:pt x="189546" y="55443"/>
                      <a:pt x="180260" y="50800"/>
                      <a:pt x="170700" y="47796"/>
                    </a:cubicBezTo>
                    <a:lnTo>
                      <a:pt x="163053" y="5736"/>
                    </a:lnTo>
                    <a:lnTo>
                      <a:pt x="154586" y="5189"/>
                    </a:lnTo>
                    <a:lnTo>
                      <a:pt x="146119" y="4643"/>
                    </a:lnTo>
                    <a:lnTo>
                      <a:pt x="137653" y="4097"/>
                    </a:lnTo>
                    <a:lnTo>
                      <a:pt x="124543" y="44519"/>
                    </a:lnTo>
                    <a:cubicBezTo>
                      <a:pt x="114437" y="46157"/>
                      <a:pt x="104878" y="49435"/>
                      <a:pt x="95592" y="54351"/>
                    </a:cubicBezTo>
                    <a:lnTo>
                      <a:pt x="60906" y="30043"/>
                    </a:lnTo>
                    <a:lnTo>
                      <a:pt x="54624" y="35779"/>
                    </a:lnTo>
                    <a:lnTo>
                      <a:pt x="48342" y="41514"/>
                    </a:lnTo>
                    <a:lnTo>
                      <a:pt x="42061" y="47250"/>
                    </a:lnTo>
                    <a:lnTo>
                      <a:pt x="61179" y="84667"/>
                    </a:lnTo>
                    <a:cubicBezTo>
                      <a:pt x="55170" y="93134"/>
                      <a:pt x="50527" y="102420"/>
                      <a:pt x="47523" y="112253"/>
                    </a:cubicBezTo>
                    <a:lnTo>
                      <a:pt x="5736" y="119900"/>
                    </a:lnTo>
                    <a:lnTo>
                      <a:pt x="5189" y="128367"/>
                    </a:lnTo>
                    <a:lnTo>
                      <a:pt x="4643" y="136833"/>
                    </a:lnTo>
                    <a:lnTo>
                      <a:pt x="4097" y="145300"/>
                    </a:lnTo>
                    <a:lnTo>
                      <a:pt x="44792" y="158410"/>
                    </a:lnTo>
                    <a:cubicBezTo>
                      <a:pt x="46430" y="168242"/>
                      <a:pt x="49708" y="178075"/>
                      <a:pt x="54624" y="187361"/>
                    </a:cubicBezTo>
                    <a:lnTo>
                      <a:pt x="30043" y="222320"/>
                    </a:lnTo>
                    <a:lnTo>
                      <a:pt x="35779" y="228602"/>
                    </a:lnTo>
                    <a:lnTo>
                      <a:pt x="41514" y="234884"/>
                    </a:lnTo>
                    <a:lnTo>
                      <a:pt x="47250" y="241165"/>
                    </a:lnTo>
                    <a:lnTo>
                      <a:pt x="85214" y="221501"/>
                    </a:lnTo>
                    <a:cubicBezTo>
                      <a:pt x="93680" y="227509"/>
                      <a:pt x="102966" y="231879"/>
                      <a:pt x="112526" y="234884"/>
                    </a:cubicBezTo>
                    <a:lnTo>
                      <a:pt x="120173" y="276944"/>
                    </a:lnTo>
                    <a:lnTo>
                      <a:pt x="128640" y="277490"/>
                    </a:lnTo>
                    <a:lnTo>
                      <a:pt x="137106" y="278037"/>
                    </a:lnTo>
                    <a:lnTo>
                      <a:pt x="145573" y="278583"/>
                    </a:lnTo>
                    <a:lnTo>
                      <a:pt x="158683" y="237615"/>
                    </a:lnTo>
                    <a:cubicBezTo>
                      <a:pt x="168515" y="235976"/>
                      <a:pt x="178075" y="232699"/>
                      <a:pt x="187361" y="227782"/>
                    </a:cubicBezTo>
                    <a:lnTo>
                      <a:pt x="222593" y="252363"/>
                    </a:lnTo>
                    <a:lnTo>
                      <a:pt x="228875" y="246628"/>
                    </a:lnTo>
                    <a:lnTo>
                      <a:pt x="232152" y="243623"/>
                    </a:lnTo>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2" name="Freeform: Shape 44">
                <a:extLst>
                  <a:ext uri="{FF2B5EF4-FFF2-40B4-BE49-F238E27FC236}">
                    <a16:creationId xmlns:a16="http://schemas.microsoft.com/office/drawing/2014/main" id="{A7525277-93B1-3A41-A258-8DD739DCA64D}"/>
                  </a:ext>
                </a:extLst>
              </p:cNvPr>
              <p:cNvSpPr/>
              <p:nvPr/>
            </p:nvSpPr>
            <p:spPr>
              <a:xfrm>
                <a:off x="4073434" y="610511"/>
                <a:ext cx="117442" cy="117442"/>
              </a:xfrm>
              <a:custGeom>
                <a:avLst/>
                <a:gdLst>
                  <a:gd name="connsiteX0" fmla="*/ 113891 w 117441"/>
                  <a:gd name="connsiteY0" fmla="*/ 58994 h 117441"/>
                  <a:gd name="connsiteX1" fmla="*/ 58994 w 117441"/>
                  <a:gd name="connsiteY1" fmla="*/ 113891 h 117441"/>
                  <a:gd name="connsiteX2" fmla="*/ 4097 w 117441"/>
                  <a:gd name="connsiteY2" fmla="*/ 58994 h 117441"/>
                  <a:gd name="connsiteX3" fmla="*/ 58994 w 117441"/>
                  <a:gd name="connsiteY3" fmla="*/ 4097 h 117441"/>
                  <a:gd name="connsiteX4" fmla="*/ 113891 w 117441"/>
                  <a:gd name="connsiteY4" fmla="*/ 58994 h 117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441" h="117441">
                    <a:moveTo>
                      <a:pt x="113891" y="58994"/>
                    </a:moveTo>
                    <a:cubicBezTo>
                      <a:pt x="113891" y="89313"/>
                      <a:pt x="89313" y="113891"/>
                      <a:pt x="58994" y="113891"/>
                    </a:cubicBezTo>
                    <a:cubicBezTo>
                      <a:pt x="28675" y="113891"/>
                      <a:pt x="4097" y="89313"/>
                      <a:pt x="4097" y="58994"/>
                    </a:cubicBezTo>
                    <a:cubicBezTo>
                      <a:pt x="4097" y="28675"/>
                      <a:pt x="28675" y="4097"/>
                      <a:pt x="58994" y="4097"/>
                    </a:cubicBezTo>
                    <a:cubicBezTo>
                      <a:pt x="89313" y="4097"/>
                      <a:pt x="113891" y="28675"/>
                      <a:pt x="113891" y="58994"/>
                    </a:cubicBezTo>
                    <a:close/>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3" name="Freeform: Shape 45">
                <a:extLst>
                  <a:ext uri="{FF2B5EF4-FFF2-40B4-BE49-F238E27FC236}">
                    <a16:creationId xmlns:a16="http://schemas.microsoft.com/office/drawing/2014/main" id="{0099632D-CBAA-484C-A83A-1BE9D5477593}"/>
                  </a:ext>
                </a:extLst>
              </p:cNvPr>
              <p:cNvSpPr/>
              <p:nvPr/>
            </p:nvSpPr>
            <p:spPr>
              <a:xfrm>
                <a:off x="4259702" y="436260"/>
                <a:ext cx="182991" cy="166604"/>
              </a:xfrm>
              <a:custGeom>
                <a:avLst/>
                <a:gdLst>
                  <a:gd name="connsiteX0" fmla="*/ 110614 w 182990"/>
                  <a:gd name="connsiteY0" fmla="*/ 151582 h 166603"/>
                  <a:gd name="connsiteX1" fmla="*/ 121539 w 182990"/>
                  <a:gd name="connsiteY1" fmla="*/ 147212 h 166603"/>
                  <a:gd name="connsiteX2" fmla="*/ 144208 w 182990"/>
                  <a:gd name="connsiteY2" fmla="*/ 162780 h 166603"/>
                  <a:gd name="connsiteX3" fmla="*/ 148304 w 182990"/>
                  <a:gd name="connsiteY3" fmla="*/ 159229 h 166603"/>
                  <a:gd name="connsiteX4" fmla="*/ 152401 w 182990"/>
                  <a:gd name="connsiteY4" fmla="*/ 155679 h 166603"/>
                  <a:gd name="connsiteX5" fmla="*/ 156498 w 182990"/>
                  <a:gd name="connsiteY5" fmla="*/ 152128 h 166603"/>
                  <a:gd name="connsiteX6" fmla="*/ 143935 w 182990"/>
                  <a:gd name="connsiteY6" fmla="*/ 127820 h 166603"/>
                  <a:gd name="connsiteX7" fmla="*/ 152401 w 182990"/>
                  <a:gd name="connsiteY7" fmla="*/ 110614 h 166603"/>
                  <a:gd name="connsiteX8" fmla="*/ 179440 w 182990"/>
                  <a:gd name="connsiteY8" fmla="*/ 105698 h 166603"/>
                  <a:gd name="connsiteX9" fmla="*/ 179713 w 182990"/>
                  <a:gd name="connsiteY9" fmla="*/ 100235 h 166603"/>
                  <a:gd name="connsiteX10" fmla="*/ 179986 w 182990"/>
                  <a:gd name="connsiteY10" fmla="*/ 94773 h 166603"/>
                  <a:gd name="connsiteX11" fmla="*/ 180260 w 182990"/>
                  <a:gd name="connsiteY11" fmla="*/ 89310 h 166603"/>
                  <a:gd name="connsiteX12" fmla="*/ 154313 w 182990"/>
                  <a:gd name="connsiteY12" fmla="*/ 80844 h 166603"/>
                  <a:gd name="connsiteX13" fmla="*/ 148031 w 182990"/>
                  <a:gd name="connsiteY13" fmla="*/ 62545 h 166603"/>
                  <a:gd name="connsiteX14" fmla="*/ 163599 w 182990"/>
                  <a:gd name="connsiteY14" fmla="*/ 40149 h 166603"/>
                  <a:gd name="connsiteX15" fmla="*/ 160049 w 182990"/>
                  <a:gd name="connsiteY15" fmla="*/ 36052 h 166603"/>
                  <a:gd name="connsiteX16" fmla="*/ 156498 w 182990"/>
                  <a:gd name="connsiteY16" fmla="*/ 31955 h 166603"/>
                  <a:gd name="connsiteX17" fmla="*/ 152947 w 182990"/>
                  <a:gd name="connsiteY17" fmla="*/ 27858 h 166603"/>
                  <a:gd name="connsiteX18" fmla="*/ 128640 w 182990"/>
                  <a:gd name="connsiteY18" fmla="*/ 40422 h 166603"/>
                  <a:gd name="connsiteX19" fmla="*/ 111160 w 182990"/>
                  <a:gd name="connsiteY19" fmla="*/ 31682 h 166603"/>
                  <a:gd name="connsiteX20" fmla="*/ 106244 w 182990"/>
                  <a:gd name="connsiteY20" fmla="*/ 4916 h 166603"/>
                  <a:gd name="connsiteX21" fmla="*/ 100781 w 182990"/>
                  <a:gd name="connsiteY21" fmla="*/ 4643 h 166603"/>
                  <a:gd name="connsiteX22" fmla="*/ 95319 w 182990"/>
                  <a:gd name="connsiteY22" fmla="*/ 4370 h 166603"/>
                  <a:gd name="connsiteX23" fmla="*/ 89857 w 182990"/>
                  <a:gd name="connsiteY23" fmla="*/ 4097 h 166603"/>
                  <a:gd name="connsiteX24" fmla="*/ 81390 w 182990"/>
                  <a:gd name="connsiteY24" fmla="*/ 30043 h 166603"/>
                  <a:gd name="connsiteX25" fmla="*/ 62818 w 182990"/>
                  <a:gd name="connsiteY25" fmla="*/ 36325 h 166603"/>
                  <a:gd name="connsiteX26" fmla="*/ 40422 w 182990"/>
                  <a:gd name="connsiteY26" fmla="*/ 20757 h 166603"/>
                  <a:gd name="connsiteX27" fmla="*/ 36325 w 182990"/>
                  <a:gd name="connsiteY27" fmla="*/ 24308 h 166603"/>
                  <a:gd name="connsiteX28" fmla="*/ 32228 w 182990"/>
                  <a:gd name="connsiteY28" fmla="*/ 27858 h 166603"/>
                  <a:gd name="connsiteX29" fmla="*/ 28131 w 182990"/>
                  <a:gd name="connsiteY29" fmla="*/ 31409 h 166603"/>
                  <a:gd name="connsiteX30" fmla="*/ 40422 w 182990"/>
                  <a:gd name="connsiteY30" fmla="*/ 55717 h 166603"/>
                  <a:gd name="connsiteX31" fmla="*/ 31682 w 182990"/>
                  <a:gd name="connsiteY31" fmla="*/ 73196 h 166603"/>
                  <a:gd name="connsiteX32" fmla="*/ 4916 w 182990"/>
                  <a:gd name="connsiteY32" fmla="*/ 78112 h 166603"/>
                  <a:gd name="connsiteX33" fmla="*/ 4643 w 182990"/>
                  <a:gd name="connsiteY33" fmla="*/ 83575 h 166603"/>
                  <a:gd name="connsiteX34" fmla="*/ 4370 w 182990"/>
                  <a:gd name="connsiteY34" fmla="*/ 89037 h 166603"/>
                  <a:gd name="connsiteX35" fmla="*/ 4097 w 182990"/>
                  <a:gd name="connsiteY35" fmla="*/ 94500 h 166603"/>
                  <a:gd name="connsiteX36" fmla="*/ 30043 w 182990"/>
                  <a:gd name="connsiteY36" fmla="*/ 102966 h 166603"/>
                  <a:gd name="connsiteX37" fmla="*/ 36325 w 182990"/>
                  <a:gd name="connsiteY37" fmla="*/ 121539 h 166603"/>
                  <a:gd name="connsiteX38" fmla="*/ 20757 w 182990"/>
                  <a:gd name="connsiteY38" fmla="*/ 143935 h 166603"/>
                  <a:gd name="connsiteX39" fmla="*/ 24308 w 182990"/>
                  <a:gd name="connsiteY39" fmla="*/ 148031 h 166603"/>
                  <a:gd name="connsiteX40" fmla="*/ 27858 w 182990"/>
                  <a:gd name="connsiteY40" fmla="*/ 152128 h 166603"/>
                  <a:gd name="connsiteX41" fmla="*/ 31409 w 182990"/>
                  <a:gd name="connsiteY41" fmla="*/ 156225 h 166603"/>
                  <a:gd name="connsiteX42" fmla="*/ 55717 w 182990"/>
                  <a:gd name="connsiteY42" fmla="*/ 143661 h 16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82990" h="166603">
                    <a:moveTo>
                      <a:pt x="110614" y="151582"/>
                    </a:moveTo>
                    <a:cubicBezTo>
                      <a:pt x="114437" y="150489"/>
                      <a:pt x="117988" y="148851"/>
                      <a:pt x="121539" y="147212"/>
                    </a:cubicBezTo>
                    <a:lnTo>
                      <a:pt x="144208" y="162780"/>
                    </a:lnTo>
                    <a:lnTo>
                      <a:pt x="148304" y="159229"/>
                    </a:lnTo>
                    <a:lnTo>
                      <a:pt x="152401" y="155679"/>
                    </a:lnTo>
                    <a:lnTo>
                      <a:pt x="156498" y="152128"/>
                    </a:lnTo>
                    <a:lnTo>
                      <a:pt x="143935" y="127820"/>
                    </a:lnTo>
                    <a:cubicBezTo>
                      <a:pt x="147758" y="122358"/>
                      <a:pt x="150489" y="116622"/>
                      <a:pt x="152401" y="110614"/>
                    </a:cubicBezTo>
                    <a:lnTo>
                      <a:pt x="179440" y="105698"/>
                    </a:lnTo>
                    <a:lnTo>
                      <a:pt x="179713" y="100235"/>
                    </a:lnTo>
                    <a:lnTo>
                      <a:pt x="179986" y="94773"/>
                    </a:lnTo>
                    <a:lnTo>
                      <a:pt x="180260" y="89310"/>
                    </a:lnTo>
                    <a:lnTo>
                      <a:pt x="154313" y="80844"/>
                    </a:lnTo>
                    <a:cubicBezTo>
                      <a:pt x="153221" y="74562"/>
                      <a:pt x="151036" y="68280"/>
                      <a:pt x="148031" y="62545"/>
                    </a:cubicBezTo>
                    <a:lnTo>
                      <a:pt x="163599" y="40149"/>
                    </a:lnTo>
                    <a:lnTo>
                      <a:pt x="160049" y="36052"/>
                    </a:lnTo>
                    <a:lnTo>
                      <a:pt x="156498" y="31955"/>
                    </a:lnTo>
                    <a:lnTo>
                      <a:pt x="152947" y="27858"/>
                    </a:lnTo>
                    <a:lnTo>
                      <a:pt x="128640" y="40422"/>
                    </a:lnTo>
                    <a:cubicBezTo>
                      <a:pt x="123177" y="36598"/>
                      <a:pt x="117442" y="33594"/>
                      <a:pt x="111160" y="31682"/>
                    </a:cubicBezTo>
                    <a:lnTo>
                      <a:pt x="106244" y="4916"/>
                    </a:lnTo>
                    <a:lnTo>
                      <a:pt x="100781" y="4643"/>
                    </a:lnTo>
                    <a:lnTo>
                      <a:pt x="95319" y="4370"/>
                    </a:lnTo>
                    <a:lnTo>
                      <a:pt x="89857" y="4097"/>
                    </a:lnTo>
                    <a:lnTo>
                      <a:pt x="81390" y="30043"/>
                    </a:lnTo>
                    <a:cubicBezTo>
                      <a:pt x="75108" y="31136"/>
                      <a:pt x="68826" y="33321"/>
                      <a:pt x="62818" y="36325"/>
                    </a:cubicBezTo>
                    <a:lnTo>
                      <a:pt x="40422" y="20757"/>
                    </a:lnTo>
                    <a:lnTo>
                      <a:pt x="36325" y="24308"/>
                    </a:lnTo>
                    <a:lnTo>
                      <a:pt x="32228" y="27858"/>
                    </a:lnTo>
                    <a:lnTo>
                      <a:pt x="28131" y="31409"/>
                    </a:lnTo>
                    <a:lnTo>
                      <a:pt x="40422" y="55717"/>
                    </a:lnTo>
                    <a:cubicBezTo>
                      <a:pt x="36598" y="61179"/>
                      <a:pt x="33594" y="67188"/>
                      <a:pt x="31682" y="73196"/>
                    </a:cubicBezTo>
                    <a:lnTo>
                      <a:pt x="4916" y="78112"/>
                    </a:lnTo>
                    <a:lnTo>
                      <a:pt x="4643" y="83575"/>
                    </a:lnTo>
                    <a:lnTo>
                      <a:pt x="4370" y="89037"/>
                    </a:lnTo>
                    <a:lnTo>
                      <a:pt x="4097" y="94500"/>
                    </a:lnTo>
                    <a:lnTo>
                      <a:pt x="30043" y="102966"/>
                    </a:lnTo>
                    <a:cubicBezTo>
                      <a:pt x="31136" y="109248"/>
                      <a:pt x="33321" y="115530"/>
                      <a:pt x="36325" y="121539"/>
                    </a:cubicBezTo>
                    <a:lnTo>
                      <a:pt x="20757" y="143935"/>
                    </a:lnTo>
                    <a:lnTo>
                      <a:pt x="24308" y="148031"/>
                    </a:lnTo>
                    <a:lnTo>
                      <a:pt x="27858" y="152128"/>
                    </a:lnTo>
                    <a:lnTo>
                      <a:pt x="31409" y="156225"/>
                    </a:lnTo>
                    <a:lnTo>
                      <a:pt x="55717" y="143661"/>
                    </a:lnTo>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4" name="Freeform: Shape 46">
                <a:extLst>
                  <a:ext uri="{FF2B5EF4-FFF2-40B4-BE49-F238E27FC236}">
                    <a16:creationId xmlns:a16="http://schemas.microsoft.com/office/drawing/2014/main" id="{20ED3DFD-B29D-6B44-BEB0-2C52E622C16E}"/>
                  </a:ext>
                </a:extLst>
              </p:cNvPr>
              <p:cNvSpPr/>
              <p:nvPr/>
            </p:nvSpPr>
            <p:spPr>
              <a:xfrm>
                <a:off x="4312961" y="488699"/>
                <a:ext cx="76474" cy="76474"/>
              </a:xfrm>
              <a:custGeom>
                <a:avLst/>
                <a:gdLst>
                  <a:gd name="connsiteX0" fmla="*/ 74016 w 76473"/>
                  <a:gd name="connsiteY0" fmla="*/ 39056 h 76473"/>
                  <a:gd name="connsiteX1" fmla="*/ 39056 w 76473"/>
                  <a:gd name="connsiteY1" fmla="*/ 74016 h 76473"/>
                  <a:gd name="connsiteX2" fmla="*/ 4097 w 76473"/>
                  <a:gd name="connsiteY2" fmla="*/ 39056 h 76473"/>
                  <a:gd name="connsiteX3" fmla="*/ 39056 w 76473"/>
                  <a:gd name="connsiteY3" fmla="*/ 4097 h 76473"/>
                  <a:gd name="connsiteX4" fmla="*/ 74016 w 76473"/>
                  <a:gd name="connsiteY4" fmla="*/ 39056 h 76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73" h="76473">
                    <a:moveTo>
                      <a:pt x="74016" y="39056"/>
                    </a:moveTo>
                    <a:cubicBezTo>
                      <a:pt x="74016" y="58364"/>
                      <a:pt x="58364" y="74016"/>
                      <a:pt x="39056" y="74016"/>
                    </a:cubicBezTo>
                    <a:cubicBezTo>
                      <a:pt x="19749" y="74016"/>
                      <a:pt x="4097" y="58364"/>
                      <a:pt x="4097" y="39056"/>
                    </a:cubicBezTo>
                    <a:cubicBezTo>
                      <a:pt x="4097" y="19749"/>
                      <a:pt x="19749" y="4097"/>
                      <a:pt x="39056" y="4097"/>
                    </a:cubicBezTo>
                    <a:cubicBezTo>
                      <a:pt x="58364" y="4097"/>
                      <a:pt x="74016" y="19749"/>
                      <a:pt x="74016" y="39056"/>
                    </a:cubicBezTo>
                    <a:close/>
                  </a:path>
                </a:pathLst>
              </a:custGeom>
              <a:noFill/>
              <a:ln w="19050"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5" name="Freeform: Shape 49">
                <a:extLst>
                  <a:ext uri="{FF2B5EF4-FFF2-40B4-BE49-F238E27FC236}">
                    <a16:creationId xmlns:a16="http://schemas.microsoft.com/office/drawing/2014/main" id="{537AEE2A-0311-A546-BDAC-5C4E8A86AC10}"/>
                  </a:ext>
                </a:extLst>
              </p:cNvPr>
              <p:cNvSpPr/>
              <p:nvPr/>
            </p:nvSpPr>
            <p:spPr>
              <a:xfrm>
                <a:off x="4116239" y="653316"/>
                <a:ext cx="30043" cy="30043"/>
              </a:xfrm>
              <a:custGeom>
                <a:avLst/>
                <a:gdLst>
                  <a:gd name="connsiteX0" fmla="*/ 31211 w 30043"/>
                  <a:gd name="connsiteY0" fmla="*/ 16189 h 30043"/>
                  <a:gd name="connsiteX1" fmla="*/ 16189 w 30043"/>
                  <a:gd name="connsiteY1" fmla="*/ 31211 h 30043"/>
                  <a:gd name="connsiteX2" fmla="*/ 1168 w 30043"/>
                  <a:gd name="connsiteY2" fmla="*/ 16189 h 30043"/>
                  <a:gd name="connsiteX3" fmla="*/ 16189 w 30043"/>
                  <a:gd name="connsiteY3" fmla="*/ 1168 h 30043"/>
                  <a:gd name="connsiteX4" fmla="*/ 31211 w 30043"/>
                  <a:gd name="connsiteY4" fmla="*/ 16189 h 30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3" h="30043">
                    <a:moveTo>
                      <a:pt x="31211" y="16189"/>
                    </a:moveTo>
                    <a:cubicBezTo>
                      <a:pt x="31211" y="24485"/>
                      <a:pt x="24485" y="31211"/>
                      <a:pt x="16189" y="31211"/>
                    </a:cubicBezTo>
                    <a:cubicBezTo>
                      <a:pt x="7893" y="31211"/>
                      <a:pt x="1168" y="24485"/>
                      <a:pt x="1168" y="16189"/>
                    </a:cubicBezTo>
                    <a:cubicBezTo>
                      <a:pt x="1168" y="7893"/>
                      <a:pt x="7893" y="1168"/>
                      <a:pt x="16189" y="1168"/>
                    </a:cubicBezTo>
                    <a:cubicBezTo>
                      <a:pt x="24485" y="1168"/>
                      <a:pt x="31211" y="7893"/>
                      <a:pt x="31211" y="16189"/>
                    </a:cubicBezTo>
                    <a:close/>
                  </a:path>
                </a:pathLst>
              </a:custGeom>
              <a:noFill/>
              <a:ln w="5429"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6" name="Freeform: Shape 50">
                <a:extLst>
                  <a:ext uri="{FF2B5EF4-FFF2-40B4-BE49-F238E27FC236}">
                    <a16:creationId xmlns:a16="http://schemas.microsoft.com/office/drawing/2014/main" id="{E2B7620F-CD70-8143-B0A1-6A7CD97EA512}"/>
                  </a:ext>
                </a:extLst>
              </p:cNvPr>
              <p:cNvSpPr/>
              <p:nvPr/>
            </p:nvSpPr>
            <p:spPr>
              <a:xfrm>
                <a:off x="4340198" y="515936"/>
                <a:ext cx="21850" cy="21850"/>
              </a:xfrm>
              <a:custGeom>
                <a:avLst/>
                <a:gdLst>
                  <a:gd name="connsiteX0" fmla="*/ 22471 w 21849"/>
                  <a:gd name="connsiteY0" fmla="*/ 11819 h 21849"/>
                  <a:gd name="connsiteX1" fmla="*/ 11819 w 21849"/>
                  <a:gd name="connsiteY1" fmla="*/ 22471 h 21849"/>
                  <a:gd name="connsiteX2" fmla="*/ 1168 w 21849"/>
                  <a:gd name="connsiteY2" fmla="*/ 11819 h 21849"/>
                  <a:gd name="connsiteX3" fmla="*/ 11819 w 21849"/>
                  <a:gd name="connsiteY3" fmla="*/ 1168 h 21849"/>
                  <a:gd name="connsiteX4" fmla="*/ 22471 w 21849"/>
                  <a:gd name="connsiteY4" fmla="*/ 11819 h 21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9" h="21849">
                    <a:moveTo>
                      <a:pt x="22471" y="11819"/>
                    </a:moveTo>
                    <a:cubicBezTo>
                      <a:pt x="22471" y="17702"/>
                      <a:pt x="17702" y="22471"/>
                      <a:pt x="11819" y="22471"/>
                    </a:cubicBezTo>
                    <a:cubicBezTo>
                      <a:pt x="5937" y="22471"/>
                      <a:pt x="1168" y="17702"/>
                      <a:pt x="1168" y="11819"/>
                    </a:cubicBezTo>
                    <a:cubicBezTo>
                      <a:pt x="1168" y="5937"/>
                      <a:pt x="5937" y="1168"/>
                      <a:pt x="11819" y="1168"/>
                    </a:cubicBezTo>
                    <a:cubicBezTo>
                      <a:pt x="17702" y="1168"/>
                      <a:pt x="22471" y="5937"/>
                      <a:pt x="22471" y="11819"/>
                    </a:cubicBezTo>
                    <a:close/>
                  </a:path>
                </a:pathLst>
              </a:custGeom>
              <a:noFill/>
              <a:ln w="5429" cap="flat">
                <a:solidFill>
                  <a:schemeClr val="tx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grpSp>
          <p:nvGrpSpPr>
            <p:cNvPr id="95" name="Group 94">
              <a:extLst>
                <a:ext uri="{FF2B5EF4-FFF2-40B4-BE49-F238E27FC236}">
                  <a16:creationId xmlns:a16="http://schemas.microsoft.com/office/drawing/2014/main" id="{13CFE969-672B-3C42-BC80-B713CA8860D2}"/>
                </a:ext>
              </a:extLst>
            </p:cNvPr>
            <p:cNvGrpSpPr/>
            <p:nvPr/>
          </p:nvGrpSpPr>
          <p:grpSpPr>
            <a:xfrm rot="16200000" flipH="1" flipV="1">
              <a:off x="4809429" y="2791476"/>
              <a:ext cx="591793" cy="653540"/>
              <a:chOff x="7889189" y="2676675"/>
              <a:chExt cx="298591" cy="329746"/>
            </a:xfrm>
          </p:grpSpPr>
          <p:sp>
            <p:nvSpPr>
              <p:cNvPr id="99" name="Freeform: Shape 53">
                <a:extLst>
                  <a:ext uri="{FF2B5EF4-FFF2-40B4-BE49-F238E27FC236}">
                    <a16:creationId xmlns:a16="http://schemas.microsoft.com/office/drawing/2014/main" id="{F1BB434C-3465-7B46-B4EF-3F385AC5EE15}"/>
                  </a:ext>
                </a:extLst>
              </p:cNvPr>
              <p:cNvSpPr/>
              <p:nvPr/>
            </p:nvSpPr>
            <p:spPr>
              <a:xfrm>
                <a:off x="7889189" y="2676675"/>
                <a:ext cx="298591" cy="285608"/>
              </a:xfrm>
              <a:custGeom>
                <a:avLst/>
                <a:gdLst>
                  <a:gd name="connsiteX0" fmla="*/ 4957 w 152018"/>
                  <a:gd name="connsiteY0" fmla="*/ 4957 h 145409"/>
                  <a:gd name="connsiteX1" fmla="*/ 96169 w 152018"/>
                  <a:gd name="connsiteY1" fmla="*/ 4957 h 145409"/>
                  <a:gd name="connsiteX2" fmla="*/ 148384 w 152018"/>
                  <a:gd name="connsiteY2" fmla="*/ 72705 h 145409"/>
                  <a:gd name="connsiteX3" fmla="*/ 148384 w 152018"/>
                  <a:gd name="connsiteY3" fmla="*/ 72705 h 145409"/>
                  <a:gd name="connsiteX4" fmla="*/ 96169 w 152018"/>
                  <a:gd name="connsiteY4" fmla="*/ 140452 h 145409"/>
                  <a:gd name="connsiteX5" fmla="*/ 77001 w 152018"/>
                  <a:gd name="connsiteY5" fmla="*/ 140452 h 14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018" h="145409">
                    <a:moveTo>
                      <a:pt x="4957" y="4957"/>
                    </a:moveTo>
                    <a:lnTo>
                      <a:pt x="96169" y="4957"/>
                    </a:lnTo>
                    <a:cubicBezTo>
                      <a:pt x="124920" y="4957"/>
                      <a:pt x="148384" y="35361"/>
                      <a:pt x="148384" y="72705"/>
                    </a:cubicBezTo>
                    <a:lnTo>
                      <a:pt x="148384" y="72705"/>
                    </a:lnTo>
                    <a:cubicBezTo>
                      <a:pt x="148384" y="110049"/>
                      <a:pt x="124920" y="140452"/>
                      <a:pt x="96169" y="140452"/>
                    </a:cubicBezTo>
                    <a:lnTo>
                      <a:pt x="77001" y="140452"/>
                    </a:lnTo>
                  </a:path>
                </a:pathLst>
              </a:custGeom>
              <a:noFill/>
              <a:ln w="19050" cap="flat">
                <a:solidFill>
                  <a:schemeClr val="accent1"/>
                </a:solidFill>
                <a:custDash>
                  <a:ds d="300000" sp="450000"/>
                </a:custDash>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100" name="Freeform: Shape 54">
                <a:extLst>
                  <a:ext uri="{FF2B5EF4-FFF2-40B4-BE49-F238E27FC236}">
                    <a16:creationId xmlns:a16="http://schemas.microsoft.com/office/drawing/2014/main" id="{460DEC1C-C731-B546-AAE9-E057D8550F6C}"/>
                  </a:ext>
                </a:extLst>
              </p:cNvPr>
              <p:cNvSpPr/>
              <p:nvPr/>
            </p:nvSpPr>
            <p:spPr>
              <a:xfrm>
                <a:off x="7922943" y="2876599"/>
                <a:ext cx="129822" cy="129822"/>
              </a:xfrm>
              <a:custGeom>
                <a:avLst/>
                <a:gdLst>
                  <a:gd name="connsiteX0" fmla="*/ 63121 w 66095"/>
                  <a:gd name="connsiteY0" fmla="*/ 34039 h 66095"/>
                  <a:gd name="connsiteX1" fmla="*/ 34039 w 66095"/>
                  <a:gd name="connsiteY1" fmla="*/ 63121 h 66095"/>
                  <a:gd name="connsiteX2" fmla="*/ 4957 w 66095"/>
                  <a:gd name="connsiteY2" fmla="*/ 34039 h 66095"/>
                  <a:gd name="connsiteX3" fmla="*/ 34039 w 66095"/>
                  <a:gd name="connsiteY3" fmla="*/ 4957 h 66095"/>
                  <a:gd name="connsiteX4" fmla="*/ 63121 w 66095"/>
                  <a:gd name="connsiteY4" fmla="*/ 34039 h 66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95" h="66095">
                    <a:moveTo>
                      <a:pt x="63121" y="34039"/>
                    </a:moveTo>
                    <a:cubicBezTo>
                      <a:pt x="63121" y="50101"/>
                      <a:pt x="50101" y="63121"/>
                      <a:pt x="34039" y="63121"/>
                    </a:cubicBezTo>
                    <a:cubicBezTo>
                      <a:pt x="17978" y="63121"/>
                      <a:pt x="4957" y="50101"/>
                      <a:pt x="4957" y="34039"/>
                    </a:cubicBezTo>
                    <a:cubicBezTo>
                      <a:pt x="4957" y="17978"/>
                      <a:pt x="17978" y="4957"/>
                      <a:pt x="34039" y="4957"/>
                    </a:cubicBezTo>
                    <a:cubicBezTo>
                      <a:pt x="50101" y="4957"/>
                      <a:pt x="63121" y="17978"/>
                      <a:pt x="63121" y="34039"/>
                    </a:cubicBezTo>
                    <a:close/>
                  </a:path>
                </a:pathLst>
              </a:custGeom>
              <a:no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grpSp>
          <p:nvGrpSpPr>
            <p:cNvPr id="96" name="Group 95">
              <a:extLst>
                <a:ext uri="{FF2B5EF4-FFF2-40B4-BE49-F238E27FC236}">
                  <a16:creationId xmlns:a16="http://schemas.microsoft.com/office/drawing/2014/main" id="{CA9C489F-0863-1D4D-B5DC-73ACD9225197}"/>
                </a:ext>
              </a:extLst>
            </p:cNvPr>
            <p:cNvGrpSpPr/>
            <p:nvPr/>
          </p:nvGrpSpPr>
          <p:grpSpPr>
            <a:xfrm rot="16200000" flipH="1" flipV="1">
              <a:off x="7097568" y="1686843"/>
              <a:ext cx="652550" cy="703832"/>
              <a:chOff x="6556264" y="1733528"/>
              <a:chExt cx="330396" cy="356361"/>
            </a:xfrm>
          </p:grpSpPr>
          <p:sp>
            <p:nvSpPr>
              <p:cNvPr id="97" name="Freeform: Shape 56">
                <a:extLst>
                  <a:ext uri="{FF2B5EF4-FFF2-40B4-BE49-F238E27FC236}">
                    <a16:creationId xmlns:a16="http://schemas.microsoft.com/office/drawing/2014/main" id="{618A9FA7-BD7C-8E47-B571-00C499003937}"/>
                  </a:ext>
                </a:extLst>
              </p:cNvPr>
              <p:cNvSpPr/>
              <p:nvPr/>
            </p:nvSpPr>
            <p:spPr>
              <a:xfrm>
                <a:off x="6556264" y="1778317"/>
                <a:ext cx="240170" cy="311572"/>
              </a:xfrm>
              <a:custGeom>
                <a:avLst/>
                <a:gdLst>
                  <a:gd name="connsiteX0" fmla="*/ 117319 w 122276"/>
                  <a:gd name="connsiteY0" fmla="*/ 4957 h 158628"/>
                  <a:gd name="connsiteX1" fmla="*/ 62790 w 122276"/>
                  <a:gd name="connsiteY1" fmla="*/ 4957 h 158628"/>
                  <a:gd name="connsiteX2" fmla="*/ 4957 w 122276"/>
                  <a:gd name="connsiteY2" fmla="*/ 79975 h 158628"/>
                  <a:gd name="connsiteX3" fmla="*/ 4957 w 122276"/>
                  <a:gd name="connsiteY3" fmla="*/ 79975 h 158628"/>
                  <a:gd name="connsiteX4" fmla="*/ 62790 w 122276"/>
                  <a:gd name="connsiteY4" fmla="*/ 154993 h 158628"/>
                  <a:gd name="connsiteX5" fmla="*/ 99143 w 122276"/>
                  <a:gd name="connsiteY5" fmla="*/ 154993 h 15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276" h="158628">
                    <a:moveTo>
                      <a:pt x="117319" y="4957"/>
                    </a:moveTo>
                    <a:lnTo>
                      <a:pt x="62790" y="4957"/>
                    </a:lnTo>
                    <a:cubicBezTo>
                      <a:pt x="30734" y="4957"/>
                      <a:pt x="4957" y="38666"/>
                      <a:pt x="4957" y="79975"/>
                    </a:cubicBezTo>
                    <a:lnTo>
                      <a:pt x="4957" y="79975"/>
                    </a:lnTo>
                    <a:cubicBezTo>
                      <a:pt x="4957" y="121615"/>
                      <a:pt x="30734" y="154993"/>
                      <a:pt x="62790" y="154993"/>
                    </a:cubicBezTo>
                    <a:lnTo>
                      <a:pt x="99143" y="154993"/>
                    </a:lnTo>
                  </a:path>
                </a:pathLst>
              </a:custGeom>
              <a:noFill/>
              <a:ln w="19050" cap="flat">
                <a:solidFill>
                  <a:schemeClr val="accent1"/>
                </a:solidFill>
                <a:custDash>
                  <a:ds d="300000" sp="450000"/>
                </a:custDash>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sp>
            <p:nvSpPr>
              <p:cNvPr id="98" name="Freeform: Shape 57">
                <a:extLst>
                  <a:ext uri="{FF2B5EF4-FFF2-40B4-BE49-F238E27FC236}">
                    <a16:creationId xmlns:a16="http://schemas.microsoft.com/office/drawing/2014/main" id="{F0FCE0E0-05CD-4D42-96FF-473173F87379}"/>
                  </a:ext>
                </a:extLst>
              </p:cNvPr>
              <p:cNvSpPr/>
              <p:nvPr/>
            </p:nvSpPr>
            <p:spPr>
              <a:xfrm>
                <a:off x="6782803" y="1733528"/>
                <a:ext cx="103857" cy="103857"/>
              </a:xfrm>
              <a:custGeom>
                <a:avLst/>
                <a:gdLst>
                  <a:gd name="connsiteX0" fmla="*/ 50563 w 52876"/>
                  <a:gd name="connsiteY0" fmla="*/ 27760 h 52876"/>
                  <a:gd name="connsiteX1" fmla="*/ 27760 w 52876"/>
                  <a:gd name="connsiteY1" fmla="*/ 50563 h 52876"/>
                  <a:gd name="connsiteX2" fmla="*/ 4957 w 52876"/>
                  <a:gd name="connsiteY2" fmla="*/ 27760 h 52876"/>
                  <a:gd name="connsiteX3" fmla="*/ 27760 w 52876"/>
                  <a:gd name="connsiteY3" fmla="*/ 4957 h 52876"/>
                  <a:gd name="connsiteX4" fmla="*/ 50563 w 52876"/>
                  <a:gd name="connsiteY4" fmla="*/ 27760 h 5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6" h="52876">
                    <a:moveTo>
                      <a:pt x="50563" y="27760"/>
                    </a:moveTo>
                    <a:cubicBezTo>
                      <a:pt x="50563" y="40354"/>
                      <a:pt x="40354" y="50563"/>
                      <a:pt x="27760" y="50563"/>
                    </a:cubicBezTo>
                    <a:cubicBezTo>
                      <a:pt x="15166" y="50563"/>
                      <a:pt x="4957" y="40354"/>
                      <a:pt x="4957" y="27760"/>
                    </a:cubicBezTo>
                    <a:cubicBezTo>
                      <a:pt x="4957" y="15166"/>
                      <a:pt x="15166" y="4957"/>
                      <a:pt x="27760" y="4957"/>
                    </a:cubicBezTo>
                    <a:cubicBezTo>
                      <a:pt x="40354" y="4957"/>
                      <a:pt x="50563" y="15166"/>
                      <a:pt x="50563" y="27760"/>
                    </a:cubicBezTo>
                    <a:close/>
                  </a:path>
                </a:pathLst>
              </a:custGeom>
              <a:noFill/>
              <a:ln w="19050" cap="flat">
                <a:solidFill>
                  <a:schemeClr val="accent1"/>
                </a:solidFill>
                <a:prstDash val="solid"/>
                <a:round/>
              </a:ln>
            </p:spPr>
            <p:txBody>
              <a:bodyPr rtlCol="0" anchor="ctr"/>
              <a:lstStyle/>
              <a:p>
                <a:endParaRPr lang="en-US" sz="1400" dirty="0">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5127997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a:extLst>
              <a:ext uri="{FF2B5EF4-FFF2-40B4-BE49-F238E27FC236}">
                <a16:creationId xmlns:a16="http://schemas.microsoft.com/office/drawing/2014/main" id="{0625B356-EC19-B743-9A6C-026688C4523C}"/>
              </a:ext>
            </a:extLst>
          </p:cNvPr>
          <p:cNvSpPr>
            <a:spLocks noGrp="1"/>
          </p:cNvSpPr>
          <p:nvPr>
            <p:ph type="title"/>
          </p:nvPr>
        </p:nvSpPr>
        <p:spPr/>
        <p:txBody>
          <a:bodyPr/>
          <a:lstStyle/>
          <a:p>
            <a:r>
              <a:rPr lang="en-US" dirty="0"/>
              <a:t>Build on robust data lake infrastructure </a:t>
            </a:r>
            <a:br>
              <a:rPr lang="en-US" dirty="0"/>
            </a:br>
            <a:r>
              <a:rPr lang="en-US" sz="2000" dirty="0"/>
              <a:t>with Amazon S3</a:t>
            </a:r>
            <a:endParaRPr lang="en-US" dirty="0"/>
          </a:p>
        </p:txBody>
      </p:sp>
      <p:sp>
        <p:nvSpPr>
          <p:cNvPr id="4" name="Rectangle 3">
            <a:extLst>
              <a:ext uri="{FF2B5EF4-FFF2-40B4-BE49-F238E27FC236}">
                <a16:creationId xmlns:a16="http://schemas.microsoft.com/office/drawing/2014/main" id="{9F11E2DE-54BE-ED4B-8B6F-649C07714073}"/>
              </a:ext>
            </a:extLst>
          </p:cNvPr>
          <p:cNvSpPr/>
          <p:nvPr/>
        </p:nvSpPr>
        <p:spPr>
          <a:xfrm>
            <a:off x="347519" y="1505185"/>
            <a:ext cx="3647908" cy="2246769"/>
          </a:xfrm>
          <a:prstGeom prst="rect">
            <a:avLst/>
          </a:prstGeom>
        </p:spPr>
        <p:txBody>
          <a:bodyPr wrap="square">
            <a:spAutoFit/>
          </a:bodyPr>
          <a:lstStyle/>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99.999999999% durability</a:t>
            </a:r>
          </a:p>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Global replication capabilities</a:t>
            </a:r>
          </a:p>
          <a:p>
            <a:pPr>
              <a:spcAft>
                <a:spcPts val="1800"/>
              </a:spcAft>
            </a:pPr>
            <a:r>
              <a:rPr lang="en-US" sz="1600" dirty="0" smtClean="0">
                <a:latin typeface="Amazon Ember" panose="020B0603020204020204" pitchFamily="34" charset="0"/>
                <a:ea typeface="Amazon Ember" panose="020B0603020204020204" pitchFamily="34" charset="0"/>
                <a:cs typeface="Amazon Ember" panose="020B0603020204020204" pitchFamily="34" charset="0"/>
              </a:rPr>
              <a:t>Security &amp; Compliant engagement </a:t>
            </a:r>
            <a:endParaRPr lang="en-US" sz="1600" dirty="0">
              <a:latin typeface="Amazon Ember" panose="020B0603020204020204" pitchFamily="34" charset="0"/>
              <a:ea typeface="Amazon Ember" panose="020B0603020204020204" pitchFamily="34" charset="0"/>
              <a:cs typeface="Amazon Ember" panose="020B0603020204020204" pitchFamily="34" charset="0"/>
            </a:endParaRPr>
          </a:p>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Cost-effective storage classes</a:t>
            </a:r>
          </a:p>
          <a:p>
            <a:pPr>
              <a:spcAft>
                <a:spcPts val="1800"/>
              </a:spcAft>
            </a:pPr>
            <a:r>
              <a:rPr lang="en-US" sz="1600" dirty="0">
                <a:latin typeface="Amazon Ember" panose="020B0603020204020204" pitchFamily="34" charset="0"/>
                <a:ea typeface="Amazon Ember" panose="020B0603020204020204" pitchFamily="34" charset="0"/>
                <a:cs typeface="Amazon Ember" panose="020B0603020204020204" pitchFamily="34" charset="0"/>
              </a:rPr>
              <a:t>Most partner integrations</a:t>
            </a:r>
          </a:p>
        </p:txBody>
      </p:sp>
      <p:grpSp>
        <p:nvGrpSpPr>
          <p:cNvPr id="5" name="Group 4">
            <a:extLst>
              <a:ext uri="{FF2B5EF4-FFF2-40B4-BE49-F238E27FC236}">
                <a16:creationId xmlns:a16="http://schemas.microsoft.com/office/drawing/2014/main" id="{34212D2A-FAE5-0048-93D8-307DB5C198AB}"/>
              </a:ext>
            </a:extLst>
          </p:cNvPr>
          <p:cNvGrpSpPr/>
          <p:nvPr/>
        </p:nvGrpSpPr>
        <p:grpSpPr>
          <a:xfrm>
            <a:off x="5090783" y="1299132"/>
            <a:ext cx="2762900" cy="2274950"/>
            <a:chOff x="4835112" y="1380713"/>
            <a:chExt cx="3274241" cy="2695987"/>
          </a:xfrm>
        </p:grpSpPr>
        <p:grpSp>
          <p:nvGrpSpPr>
            <p:cNvPr id="6" name="Group 5">
              <a:extLst>
                <a:ext uri="{FF2B5EF4-FFF2-40B4-BE49-F238E27FC236}">
                  <a16:creationId xmlns:a16="http://schemas.microsoft.com/office/drawing/2014/main" id="{E031B26D-2873-764C-94C7-856C2685F2EE}"/>
                </a:ext>
              </a:extLst>
            </p:cNvPr>
            <p:cNvGrpSpPr/>
            <p:nvPr/>
          </p:nvGrpSpPr>
          <p:grpSpPr>
            <a:xfrm>
              <a:off x="5159305" y="1380713"/>
              <a:ext cx="1421116" cy="927376"/>
              <a:chOff x="5492252" y="1802988"/>
              <a:chExt cx="1642999" cy="1072170"/>
            </a:xfrm>
          </p:grpSpPr>
          <p:sp>
            <p:nvSpPr>
              <p:cNvPr id="20" name="Freeform: Shape 39">
                <a:extLst>
                  <a:ext uri="{FF2B5EF4-FFF2-40B4-BE49-F238E27FC236}">
                    <a16:creationId xmlns:a16="http://schemas.microsoft.com/office/drawing/2014/main" id="{A33E369F-0AAA-3344-B850-19E9BE000EC1}"/>
                  </a:ext>
                </a:extLst>
              </p:cNvPr>
              <p:cNvSpPr/>
              <p:nvPr/>
            </p:nvSpPr>
            <p:spPr>
              <a:xfrm>
                <a:off x="5492252" y="1802988"/>
                <a:ext cx="1042388" cy="1072170"/>
              </a:xfrm>
              <a:custGeom>
                <a:avLst/>
                <a:gdLst>
                  <a:gd name="connsiteX0" fmla="*/ 336006 w 337936"/>
                  <a:gd name="connsiteY0" fmla="*/ 220463 h 347592"/>
                  <a:gd name="connsiteX1" fmla="*/ 173796 w 337936"/>
                  <a:gd name="connsiteY1" fmla="*/ 342764 h 347592"/>
                  <a:gd name="connsiteX2" fmla="*/ 4828 w 337936"/>
                  <a:gd name="connsiteY2" fmla="*/ 173796 h 347592"/>
                  <a:gd name="connsiteX3" fmla="*/ 173796 w 337936"/>
                  <a:gd name="connsiteY3" fmla="*/ 4828 h 347592"/>
                  <a:gd name="connsiteX4" fmla="*/ 288373 w 337936"/>
                  <a:gd name="connsiteY4" fmla="*/ 49886 h 347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936" h="347592">
                    <a:moveTo>
                      <a:pt x="336006" y="220463"/>
                    </a:moveTo>
                    <a:cubicBezTo>
                      <a:pt x="315729" y="290947"/>
                      <a:pt x="250717" y="342764"/>
                      <a:pt x="173796" y="342764"/>
                    </a:cubicBezTo>
                    <a:cubicBezTo>
                      <a:pt x="80461" y="342764"/>
                      <a:pt x="4828" y="267131"/>
                      <a:pt x="4828" y="173796"/>
                    </a:cubicBezTo>
                    <a:cubicBezTo>
                      <a:pt x="4828" y="80461"/>
                      <a:pt x="80461" y="4828"/>
                      <a:pt x="173796" y="4828"/>
                    </a:cubicBezTo>
                    <a:cubicBezTo>
                      <a:pt x="218211" y="4828"/>
                      <a:pt x="258441" y="21885"/>
                      <a:pt x="288373" y="49886"/>
                    </a:cubicBezTo>
                  </a:path>
                </a:pathLst>
              </a:custGeom>
              <a:noFill/>
              <a:ln w="19050" cap="flat">
                <a:solidFill>
                  <a:schemeClr val="tx1"/>
                </a:solidFill>
                <a:prstDash val="solid"/>
                <a:round/>
              </a:ln>
            </p:spPr>
            <p:txBody>
              <a:bodyPr rtlCol="0" anchor="ctr"/>
              <a:lstStyle/>
              <a:p>
                <a:endParaRPr lang="en-US" sz="2880"/>
              </a:p>
            </p:txBody>
          </p:sp>
          <p:sp>
            <p:nvSpPr>
              <p:cNvPr id="21" name="Freeform: Shape 40">
                <a:extLst>
                  <a:ext uri="{FF2B5EF4-FFF2-40B4-BE49-F238E27FC236}">
                    <a16:creationId xmlns:a16="http://schemas.microsoft.com/office/drawing/2014/main" id="{C7DA81F9-A632-384B-8E25-5FEAE0130054}"/>
                  </a:ext>
                </a:extLst>
              </p:cNvPr>
              <p:cNvSpPr/>
              <p:nvPr/>
            </p:nvSpPr>
            <p:spPr>
              <a:xfrm>
                <a:off x="6203059" y="2489972"/>
                <a:ext cx="119129" cy="347464"/>
              </a:xfrm>
              <a:custGeom>
                <a:avLst/>
                <a:gdLst>
                  <a:gd name="connsiteX0" fmla="*/ 33794 w 38621"/>
                  <a:gd name="connsiteY0" fmla="*/ 4828 h 112645"/>
                  <a:gd name="connsiteX1" fmla="*/ 4828 w 38621"/>
                  <a:gd name="connsiteY1" fmla="*/ 108783 h 112645"/>
                </a:gdLst>
                <a:ahLst/>
                <a:cxnLst>
                  <a:cxn ang="0">
                    <a:pos x="connsiteX0" y="connsiteY0"/>
                  </a:cxn>
                  <a:cxn ang="0">
                    <a:pos x="connsiteX1" y="connsiteY1"/>
                  </a:cxn>
                </a:cxnLst>
                <a:rect l="l" t="t" r="r" b="b"/>
                <a:pathLst>
                  <a:path w="38621" h="112645">
                    <a:moveTo>
                      <a:pt x="33794" y="4828"/>
                    </a:moveTo>
                    <a:cubicBezTo>
                      <a:pt x="29610" y="37978"/>
                      <a:pt x="20920" y="73059"/>
                      <a:pt x="4828" y="108783"/>
                    </a:cubicBezTo>
                  </a:path>
                </a:pathLst>
              </a:custGeom>
              <a:noFill/>
              <a:ln w="19050" cap="flat">
                <a:solidFill>
                  <a:schemeClr val="tx1"/>
                </a:solidFill>
                <a:prstDash val="solid"/>
                <a:round/>
              </a:ln>
            </p:spPr>
            <p:txBody>
              <a:bodyPr rtlCol="0" anchor="ctr"/>
              <a:lstStyle/>
              <a:p>
                <a:endParaRPr lang="en-US" sz="2880"/>
              </a:p>
            </p:txBody>
          </p:sp>
          <p:sp>
            <p:nvSpPr>
              <p:cNvPr id="22" name="Freeform: Shape 41">
                <a:extLst>
                  <a:ext uri="{FF2B5EF4-FFF2-40B4-BE49-F238E27FC236}">
                    <a16:creationId xmlns:a16="http://schemas.microsoft.com/office/drawing/2014/main" id="{450F91AE-0471-534A-95FA-561AB268BE22}"/>
                  </a:ext>
                </a:extLst>
              </p:cNvPr>
              <p:cNvSpPr/>
              <p:nvPr/>
            </p:nvSpPr>
            <p:spPr>
              <a:xfrm>
                <a:off x="6203059" y="1839722"/>
                <a:ext cx="119129" cy="387171"/>
              </a:xfrm>
              <a:custGeom>
                <a:avLst/>
                <a:gdLst>
                  <a:gd name="connsiteX0" fmla="*/ 4828 w 38621"/>
                  <a:gd name="connsiteY0" fmla="*/ 4828 h 125519"/>
                  <a:gd name="connsiteX1" fmla="*/ 34437 w 38621"/>
                  <a:gd name="connsiteY1" fmla="*/ 123588 h 125519"/>
                </a:gdLst>
                <a:ahLst/>
                <a:cxnLst>
                  <a:cxn ang="0">
                    <a:pos x="connsiteX0" y="connsiteY0"/>
                  </a:cxn>
                  <a:cxn ang="0">
                    <a:pos x="connsiteX1" y="connsiteY1"/>
                  </a:cxn>
                </a:cxnLst>
                <a:rect l="l" t="t" r="r" b="b"/>
                <a:pathLst>
                  <a:path w="38621" h="125519">
                    <a:moveTo>
                      <a:pt x="4828" y="4828"/>
                    </a:moveTo>
                    <a:cubicBezTo>
                      <a:pt x="4828" y="4828"/>
                      <a:pt x="27357" y="53104"/>
                      <a:pt x="34437" y="123588"/>
                    </a:cubicBezTo>
                  </a:path>
                </a:pathLst>
              </a:custGeom>
              <a:noFill/>
              <a:ln w="19050" cap="flat">
                <a:solidFill>
                  <a:schemeClr val="tx1"/>
                </a:solidFill>
                <a:prstDash val="solid"/>
                <a:round/>
              </a:ln>
            </p:spPr>
            <p:txBody>
              <a:bodyPr rtlCol="0" anchor="ctr"/>
              <a:lstStyle/>
              <a:p>
                <a:endParaRPr lang="en-US" sz="2880"/>
              </a:p>
            </p:txBody>
          </p:sp>
          <p:sp>
            <p:nvSpPr>
              <p:cNvPr id="23" name="Freeform: Shape 42">
                <a:extLst>
                  <a:ext uri="{FF2B5EF4-FFF2-40B4-BE49-F238E27FC236}">
                    <a16:creationId xmlns:a16="http://schemas.microsoft.com/office/drawing/2014/main" id="{8E03E6A2-CA43-0543-9074-507E522EA99A}"/>
                  </a:ext>
                </a:extLst>
              </p:cNvPr>
              <p:cNvSpPr/>
              <p:nvPr/>
            </p:nvSpPr>
            <p:spPr>
              <a:xfrm>
                <a:off x="5728415" y="1839722"/>
                <a:ext cx="119129" cy="992752"/>
              </a:xfrm>
              <a:custGeom>
                <a:avLst/>
                <a:gdLst>
                  <a:gd name="connsiteX0" fmla="*/ 36726 w 38621"/>
                  <a:gd name="connsiteY0" fmla="*/ 319592 h 321844"/>
                  <a:gd name="connsiteX1" fmla="*/ 36726 w 38621"/>
                  <a:gd name="connsiteY1" fmla="*/ 4828 h 321844"/>
                </a:gdLst>
                <a:ahLst/>
                <a:cxnLst>
                  <a:cxn ang="0">
                    <a:pos x="connsiteX0" y="connsiteY0"/>
                  </a:cxn>
                  <a:cxn ang="0">
                    <a:pos x="connsiteX1" y="connsiteY1"/>
                  </a:cxn>
                </a:cxnLst>
                <a:rect l="l" t="t" r="r" b="b"/>
                <a:pathLst>
                  <a:path w="38621" h="321844">
                    <a:moveTo>
                      <a:pt x="36726" y="319592"/>
                    </a:moveTo>
                    <a:cubicBezTo>
                      <a:pt x="36726" y="319592"/>
                      <a:pt x="-35045" y="165428"/>
                      <a:pt x="36726" y="4828"/>
                    </a:cubicBezTo>
                  </a:path>
                </a:pathLst>
              </a:custGeom>
              <a:noFill/>
              <a:ln w="19050" cap="flat">
                <a:solidFill>
                  <a:schemeClr val="tx1"/>
                </a:solidFill>
                <a:prstDash val="solid"/>
                <a:round/>
              </a:ln>
            </p:spPr>
            <p:txBody>
              <a:bodyPr rtlCol="0" anchor="ctr"/>
              <a:lstStyle/>
              <a:p>
                <a:endParaRPr lang="en-US" sz="2880"/>
              </a:p>
            </p:txBody>
          </p:sp>
          <p:sp>
            <p:nvSpPr>
              <p:cNvPr id="24" name="Freeform: Shape 43">
                <a:extLst>
                  <a:ext uri="{FF2B5EF4-FFF2-40B4-BE49-F238E27FC236}">
                    <a16:creationId xmlns:a16="http://schemas.microsoft.com/office/drawing/2014/main" id="{7D63CEC2-96A9-244A-BB3C-FB621EE9D6FD}"/>
                  </a:ext>
                </a:extLst>
              </p:cNvPr>
              <p:cNvSpPr/>
              <p:nvPr/>
            </p:nvSpPr>
            <p:spPr>
              <a:xfrm>
                <a:off x="5492252" y="2343045"/>
                <a:ext cx="684998" cy="29781"/>
              </a:xfrm>
              <a:custGeom>
                <a:avLst/>
                <a:gdLst>
                  <a:gd name="connsiteX0" fmla="*/ 4828 w 222072"/>
                  <a:gd name="connsiteY0" fmla="*/ 4828 h 9655"/>
                  <a:gd name="connsiteX1" fmla="*/ 218532 w 222072"/>
                  <a:gd name="connsiteY1" fmla="*/ 4828 h 9655"/>
                </a:gdLst>
                <a:ahLst/>
                <a:cxnLst>
                  <a:cxn ang="0">
                    <a:pos x="connsiteX0" y="connsiteY0"/>
                  </a:cxn>
                  <a:cxn ang="0">
                    <a:pos x="connsiteX1" y="connsiteY1"/>
                  </a:cxn>
                </a:cxnLst>
                <a:rect l="l" t="t" r="r" b="b"/>
                <a:pathLst>
                  <a:path w="222072" h="9655">
                    <a:moveTo>
                      <a:pt x="4828" y="4828"/>
                    </a:moveTo>
                    <a:lnTo>
                      <a:pt x="218532" y="4828"/>
                    </a:lnTo>
                  </a:path>
                </a:pathLst>
              </a:custGeom>
              <a:ln w="19050" cap="flat">
                <a:solidFill>
                  <a:schemeClr val="tx1"/>
                </a:solidFill>
                <a:prstDash val="solid"/>
                <a:round/>
              </a:ln>
            </p:spPr>
            <p:txBody>
              <a:bodyPr rtlCol="0" anchor="ctr"/>
              <a:lstStyle/>
              <a:p>
                <a:endParaRPr lang="en-US" sz="2880"/>
              </a:p>
            </p:txBody>
          </p:sp>
          <p:sp>
            <p:nvSpPr>
              <p:cNvPr id="25" name="Freeform: Shape 44">
                <a:extLst>
                  <a:ext uri="{FF2B5EF4-FFF2-40B4-BE49-F238E27FC236}">
                    <a16:creationId xmlns:a16="http://schemas.microsoft.com/office/drawing/2014/main" id="{B95E97EA-C015-3745-922E-7BA9D547FD0A}"/>
                  </a:ext>
                </a:extLst>
              </p:cNvPr>
              <p:cNvSpPr/>
              <p:nvPr/>
            </p:nvSpPr>
            <p:spPr>
              <a:xfrm>
                <a:off x="6013444" y="1802988"/>
                <a:ext cx="29781" cy="1072170"/>
              </a:xfrm>
              <a:custGeom>
                <a:avLst/>
                <a:gdLst>
                  <a:gd name="connsiteX0" fmla="*/ 4828 w 9655"/>
                  <a:gd name="connsiteY0" fmla="*/ 342764 h 347592"/>
                  <a:gd name="connsiteX1" fmla="*/ 4828 w 9655"/>
                  <a:gd name="connsiteY1" fmla="*/ 4828 h 347592"/>
                </a:gdLst>
                <a:ahLst/>
                <a:cxnLst>
                  <a:cxn ang="0">
                    <a:pos x="connsiteX0" y="connsiteY0"/>
                  </a:cxn>
                  <a:cxn ang="0">
                    <a:pos x="connsiteX1" y="connsiteY1"/>
                  </a:cxn>
                </a:cxnLst>
                <a:rect l="l" t="t" r="r" b="b"/>
                <a:pathLst>
                  <a:path w="9655" h="347592">
                    <a:moveTo>
                      <a:pt x="4828" y="342764"/>
                    </a:moveTo>
                    <a:lnTo>
                      <a:pt x="4828" y="4828"/>
                    </a:lnTo>
                  </a:path>
                </a:pathLst>
              </a:custGeom>
              <a:ln w="19050" cap="flat">
                <a:solidFill>
                  <a:schemeClr val="tx1"/>
                </a:solidFill>
                <a:prstDash val="solid"/>
                <a:round/>
              </a:ln>
            </p:spPr>
            <p:txBody>
              <a:bodyPr rtlCol="0" anchor="ctr"/>
              <a:lstStyle/>
              <a:p>
                <a:endParaRPr lang="en-US" sz="2880"/>
              </a:p>
            </p:txBody>
          </p:sp>
          <p:sp>
            <p:nvSpPr>
              <p:cNvPr id="26" name="Freeform: Shape 45">
                <a:extLst>
                  <a:ext uri="{FF2B5EF4-FFF2-40B4-BE49-F238E27FC236}">
                    <a16:creationId xmlns:a16="http://schemas.microsoft.com/office/drawing/2014/main" id="{3D355395-CC79-1D49-8A83-7159E51DA0AF}"/>
                  </a:ext>
                </a:extLst>
              </p:cNvPr>
              <p:cNvSpPr/>
              <p:nvPr/>
            </p:nvSpPr>
            <p:spPr>
              <a:xfrm>
                <a:off x="5535932" y="2015810"/>
                <a:ext cx="913330" cy="138984"/>
              </a:xfrm>
              <a:custGeom>
                <a:avLst/>
                <a:gdLst>
                  <a:gd name="connsiteX0" fmla="*/ 4828 w 296096"/>
                  <a:gd name="connsiteY0" fmla="*/ 40753 h 45058"/>
                  <a:gd name="connsiteX1" fmla="*/ 294166 w 296096"/>
                  <a:gd name="connsiteY1" fmla="*/ 30776 h 45058"/>
                </a:gdLst>
                <a:ahLst/>
                <a:cxnLst>
                  <a:cxn ang="0">
                    <a:pos x="connsiteX0" y="connsiteY0"/>
                  </a:cxn>
                  <a:cxn ang="0">
                    <a:pos x="connsiteX1" y="connsiteY1"/>
                  </a:cxn>
                </a:cxnLst>
                <a:rect l="l" t="t" r="r" b="b"/>
                <a:pathLst>
                  <a:path w="296096" h="45058">
                    <a:moveTo>
                      <a:pt x="4828" y="40753"/>
                    </a:moveTo>
                    <a:cubicBezTo>
                      <a:pt x="4828" y="40753"/>
                      <a:pt x="144508" y="-32949"/>
                      <a:pt x="294166" y="30776"/>
                    </a:cubicBezTo>
                  </a:path>
                </a:pathLst>
              </a:custGeom>
              <a:noFill/>
              <a:ln w="19050" cap="flat">
                <a:solidFill>
                  <a:schemeClr val="tx1"/>
                </a:solidFill>
                <a:prstDash val="solid"/>
                <a:round/>
              </a:ln>
            </p:spPr>
            <p:txBody>
              <a:bodyPr rtlCol="0" anchor="ctr"/>
              <a:lstStyle/>
              <a:p>
                <a:endParaRPr lang="en-US" sz="2880"/>
              </a:p>
            </p:txBody>
          </p:sp>
          <p:sp>
            <p:nvSpPr>
              <p:cNvPr id="27" name="Freeform: Shape 46">
                <a:extLst>
                  <a:ext uri="{FF2B5EF4-FFF2-40B4-BE49-F238E27FC236}">
                    <a16:creationId xmlns:a16="http://schemas.microsoft.com/office/drawing/2014/main" id="{5B747681-41F6-014C-84A6-5DED25BFCF10}"/>
                  </a:ext>
                </a:extLst>
              </p:cNvPr>
              <p:cNvSpPr/>
              <p:nvPr/>
            </p:nvSpPr>
            <p:spPr>
              <a:xfrm>
                <a:off x="5540895" y="2544572"/>
                <a:ext cx="972896" cy="138984"/>
              </a:xfrm>
              <a:custGeom>
                <a:avLst/>
                <a:gdLst>
                  <a:gd name="connsiteX0" fmla="*/ 4828 w 315407"/>
                  <a:gd name="connsiteY0" fmla="*/ 4828 h 45058"/>
                  <a:gd name="connsiteX1" fmla="*/ 310902 w 315407"/>
                  <a:gd name="connsiteY1" fmla="*/ 4828 h 45058"/>
                </a:gdLst>
                <a:ahLst/>
                <a:cxnLst>
                  <a:cxn ang="0">
                    <a:pos x="connsiteX0" y="connsiteY0"/>
                  </a:cxn>
                  <a:cxn ang="0">
                    <a:pos x="connsiteX1" y="connsiteY1"/>
                  </a:cxn>
                </a:cxnLst>
                <a:rect l="l" t="t" r="r" b="b"/>
                <a:pathLst>
                  <a:path w="315407" h="45058">
                    <a:moveTo>
                      <a:pt x="4828" y="4828"/>
                    </a:moveTo>
                    <a:cubicBezTo>
                      <a:pt x="4828" y="4828"/>
                      <a:pt x="153520" y="85611"/>
                      <a:pt x="310902" y="4828"/>
                    </a:cubicBezTo>
                  </a:path>
                </a:pathLst>
              </a:custGeom>
              <a:noFill/>
              <a:ln w="19050" cap="flat">
                <a:solidFill>
                  <a:schemeClr val="tx1"/>
                </a:solidFill>
                <a:prstDash val="solid"/>
                <a:round/>
              </a:ln>
            </p:spPr>
            <p:txBody>
              <a:bodyPr rtlCol="0" anchor="ctr"/>
              <a:lstStyle/>
              <a:p>
                <a:endParaRPr lang="en-US" sz="2880"/>
              </a:p>
            </p:txBody>
          </p:sp>
          <p:sp>
            <p:nvSpPr>
              <p:cNvPr id="28" name="Freeform: Shape 47">
                <a:extLst>
                  <a:ext uri="{FF2B5EF4-FFF2-40B4-BE49-F238E27FC236}">
                    <a16:creationId xmlns:a16="http://schemas.microsoft.com/office/drawing/2014/main" id="{BC61CE5F-FC17-404A-B429-C3772D3495FA}"/>
                  </a:ext>
                </a:extLst>
              </p:cNvPr>
              <p:cNvSpPr/>
              <p:nvPr/>
            </p:nvSpPr>
            <p:spPr>
              <a:xfrm>
                <a:off x="6589240" y="2420480"/>
                <a:ext cx="79421" cy="208476"/>
              </a:xfrm>
              <a:custGeom>
                <a:avLst/>
                <a:gdLst>
                  <a:gd name="connsiteX0" fmla="*/ 4828 w 25747"/>
                  <a:gd name="connsiteY0" fmla="*/ 65978 h 67587"/>
                  <a:gd name="connsiteX1" fmla="*/ 23817 w 25747"/>
                  <a:gd name="connsiteY1" fmla="*/ 4828 h 67587"/>
                </a:gdLst>
                <a:ahLst/>
                <a:cxnLst>
                  <a:cxn ang="0">
                    <a:pos x="connsiteX0" y="connsiteY0"/>
                  </a:cxn>
                  <a:cxn ang="0">
                    <a:pos x="connsiteX1" y="connsiteY1"/>
                  </a:cxn>
                </a:cxnLst>
                <a:rect l="l" t="t" r="r" b="b"/>
                <a:pathLst>
                  <a:path w="25747" h="67587">
                    <a:moveTo>
                      <a:pt x="4828" y="65978"/>
                    </a:moveTo>
                    <a:lnTo>
                      <a:pt x="23817" y="4828"/>
                    </a:lnTo>
                  </a:path>
                </a:pathLst>
              </a:custGeom>
              <a:ln w="19050" cap="flat">
                <a:solidFill>
                  <a:schemeClr val="accent1"/>
                </a:solidFill>
                <a:prstDash val="solid"/>
                <a:round/>
              </a:ln>
            </p:spPr>
            <p:txBody>
              <a:bodyPr rtlCol="0" anchor="ctr"/>
              <a:lstStyle/>
              <a:p>
                <a:endParaRPr lang="en-US" sz="2880"/>
              </a:p>
            </p:txBody>
          </p:sp>
          <p:sp>
            <p:nvSpPr>
              <p:cNvPr id="29" name="Freeform: Shape 48">
                <a:extLst>
                  <a:ext uri="{FF2B5EF4-FFF2-40B4-BE49-F238E27FC236}">
                    <a16:creationId xmlns:a16="http://schemas.microsoft.com/office/drawing/2014/main" id="{065E682F-8B01-7041-BDC0-FFD283865F91}"/>
                  </a:ext>
                </a:extLst>
              </p:cNvPr>
              <p:cNvSpPr/>
              <p:nvPr/>
            </p:nvSpPr>
            <p:spPr>
              <a:xfrm>
                <a:off x="6356935" y="2338082"/>
                <a:ext cx="258116" cy="29781"/>
              </a:xfrm>
              <a:custGeom>
                <a:avLst/>
                <a:gdLst>
                  <a:gd name="connsiteX0" fmla="*/ 4828 w 83679"/>
                  <a:gd name="connsiteY0" fmla="*/ 4828 h 9655"/>
                  <a:gd name="connsiteX1" fmla="*/ 78852 w 83679"/>
                  <a:gd name="connsiteY1" fmla="*/ 4828 h 9655"/>
                </a:gdLst>
                <a:ahLst/>
                <a:cxnLst>
                  <a:cxn ang="0">
                    <a:pos x="connsiteX0" y="connsiteY0"/>
                  </a:cxn>
                  <a:cxn ang="0">
                    <a:pos x="connsiteX1" y="connsiteY1"/>
                  </a:cxn>
                </a:cxnLst>
                <a:rect l="l" t="t" r="r" b="b"/>
                <a:pathLst>
                  <a:path w="83679" h="9655">
                    <a:moveTo>
                      <a:pt x="4828" y="4828"/>
                    </a:moveTo>
                    <a:lnTo>
                      <a:pt x="78852" y="4828"/>
                    </a:lnTo>
                  </a:path>
                </a:pathLst>
              </a:custGeom>
              <a:ln w="19050" cap="flat">
                <a:solidFill>
                  <a:schemeClr val="accent1"/>
                </a:solidFill>
                <a:prstDash val="solid"/>
                <a:round/>
              </a:ln>
            </p:spPr>
            <p:txBody>
              <a:bodyPr rtlCol="0" anchor="ctr"/>
              <a:lstStyle/>
              <a:p>
                <a:endParaRPr lang="en-US" sz="2880"/>
              </a:p>
            </p:txBody>
          </p:sp>
          <p:sp>
            <p:nvSpPr>
              <p:cNvPr id="30" name="Freeform: Shape 49">
                <a:extLst>
                  <a:ext uri="{FF2B5EF4-FFF2-40B4-BE49-F238E27FC236}">
                    <a16:creationId xmlns:a16="http://schemas.microsoft.com/office/drawing/2014/main" id="{9995D5EA-3787-874C-9A46-26160DF63356}"/>
                  </a:ext>
                </a:extLst>
              </p:cNvPr>
              <p:cNvSpPr/>
              <p:nvPr/>
            </p:nvSpPr>
            <p:spPr>
              <a:xfrm>
                <a:off x="6525704" y="1991612"/>
                <a:ext cx="138984" cy="258116"/>
              </a:xfrm>
              <a:custGeom>
                <a:avLst/>
                <a:gdLst>
                  <a:gd name="connsiteX0" fmla="*/ 4828 w 45058"/>
                  <a:gd name="connsiteY0" fmla="*/ 4828 h 83679"/>
                  <a:gd name="connsiteX1" fmla="*/ 43127 w 45058"/>
                  <a:gd name="connsiteY1" fmla="*/ 80461 h 83679"/>
                </a:gdLst>
                <a:ahLst/>
                <a:cxnLst>
                  <a:cxn ang="0">
                    <a:pos x="connsiteX0" y="connsiteY0"/>
                  </a:cxn>
                  <a:cxn ang="0">
                    <a:pos x="connsiteX1" y="connsiteY1"/>
                  </a:cxn>
                </a:cxnLst>
                <a:rect l="l" t="t" r="r" b="b"/>
                <a:pathLst>
                  <a:path w="45058" h="83679">
                    <a:moveTo>
                      <a:pt x="4828" y="4828"/>
                    </a:moveTo>
                    <a:lnTo>
                      <a:pt x="43127" y="80461"/>
                    </a:lnTo>
                  </a:path>
                </a:pathLst>
              </a:custGeom>
              <a:ln w="19050" cap="flat">
                <a:solidFill>
                  <a:schemeClr val="accent1"/>
                </a:solidFill>
                <a:prstDash val="solid"/>
                <a:round/>
              </a:ln>
            </p:spPr>
            <p:txBody>
              <a:bodyPr rtlCol="0" anchor="ctr"/>
              <a:lstStyle/>
              <a:p>
                <a:endParaRPr lang="en-US" sz="2880"/>
              </a:p>
            </p:txBody>
          </p:sp>
          <p:sp>
            <p:nvSpPr>
              <p:cNvPr id="31" name="Freeform: Shape 50">
                <a:extLst>
                  <a:ext uri="{FF2B5EF4-FFF2-40B4-BE49-F238E27FC236}">
                    <a16:creationId xmlns:a16="http://schemas.microsoft.com/office/drawing/2014/main" id="{FE022D86-F635-034A-B44F-D55279F85716}"/>
                  </a:ext>
                </a:extLst>
              </p:cNvPr>
              <p:cNvSpPr/>
              <p:nvPr/>
            </p:nvSpPr>
            <p:spPr>
              <a:xfrm>
                <a:off x="6736167" y="2102801"/>
                <a:ext cx="119129" cy="148914"/>
              </a:xfrm>
              <a:custGeom>
                <a:avLst/>
                <a:gdLst>
                  <a:gd name="connsiteX0" fmla="*/ 34759 w 38621"/>
                  <a:gd name="connsiteY0" fmla="*/ 4828 h 48276"/>
                  <a:gd name="connsiteX1" fmla="*/ 4828 w 38621"/>
                  <a:gd name="connsiteY1" fmla="*/ 44415 h 48276"/>
                </a:gdLst>
                <a:ahLst/>
                <a:cxnLst>
                  <a:cxn ang="0">
                    <a:pos x="connsiteX0" y="connsiteY0"/>
                  </a:cxn>
                  <a:cxn ang="0">
                    <a:pos x="connsiteX1" y="connsiteY1"/>
                  </a:cxn>
                </a:cxnLst>
                <a:rect l="l" t="t" r="r" b="b"/>
                <a:pathLst>
                  <a:path w="38621" h="48276">
                    <a:moveTo>
                      <a:pt x="34759" y="4828"/>
                    </a:moveTo>
                    <a:lnTo>
                      <a:pt x="4828" y="44415"/>
                    </a:lnTo>
                  </a:path>
                </a:pathLst>
              </a:custGeom>
              <a:ln w="19050" cap="flat">
                <a:solidFill>
                  <a:schemeClr val="accent1"/>
                </a:solidFill>
                <a:prstDash val="solid"/>
                <a:round/>
              </a:ln>
            </p:spPr>
            <p:txBody>
              <a:bodyPr rtlCol="0" anchor="ctr"/>
              <a:lstStyle/>
              <a:p>
                <a:endParaRPr lang="en-US" sz="2880"/>
              </a:p>
            </p:txBody>
          </p:sp>
          <p:sp>
            <p:nvSpPr>
              <p:cNvPr id="32" name="Freeform: Shape 51">
                <a:extLst>
                  <a:ext uri="{FF2B5EF4-FFF2-40B4-BE49-F238E27FC236}">
                    <a16:creationId xmlns:a16="http://schemas.microsoft.com/office/drawing/2014/main" id="{F009BE4F-29AB-154D-B929-664A9C5D4266}"/>
                  </a:ext>
                </a:extLst>
              </p:cNvPr>
              <p:cNvSpPr/>
              <p:nvPr/>
            </p:nvSpPr>
            <p:spPr>
              <a:xfrm>
                <a:off x="6580304" y="2215974"/>
                <a:ext cx="238261" cy="238261"/>
              </a:xfrm>
              <a:custGeom>
                <a:avLst/>
                <a:gdLst>
                  <a:gd name="connsiteX0" fmla="*/ 73059 w 77242"/>
                  <a:gd name="connsiteY0" fmla="*/ 38943 h 77242"/>
                  <a:gd name="connsiteX1" fmla="*/ 38943 w 77242"/>
                  <a:gd name="connsiteY1" fmla="*/ 73059 h 77242"/>
                  <a:gd name="connsiteX2" fmla="*/ 4828 w 77242"/>
                  <a:gd name="connsiteY2" fmla="*/ 38943 h 77242"/>
                  <a:gd name="connsiteX3" fmla="*/ 38943 w 77242"/>
                  <a:gd name="connsiteY3" fmla="*/ 4828 h 77242"/>
                  <a:gd name="connsiteX4" fmla="*/ 73059 w 77242"/>
                  <a:gd name="connsiteY4" fmla="*/ 38943 h 77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42" h="77242">
                    <a:moveTo>
                      <a:pt x="73059" y="38943"/>
                    </a:moveTo>
                    <a:cubicBezTo>
                      <a:pt x="73059" y="57785"/>
                      <a:pt x="57785" y="73059"/>
                      <a:pt x="38943" y="73059"/>
                    </a:cubicBezTo>
                    <a:cubicBezTo>
                      <a:pt x="20102" y="73059"/>
                      <a:pt x="4828" y="57785"/>
                      <a:pt x="4828" y="38943"/>
                    </a:cubicBezTo>
                    <a:cubicBezTo>
                      <a:pt x="4828" y="20102"/>
                      <a:pt x="20102" y="4828"/>
                      <a:pt x="38943" y="4828"/>
                    </a:cubicBezTo>
                    <a:cubicBezTo>
                      <a:pt x="57785" y="4828"/>
                      <a:pt x="73059" y="20102"/>
                      <a:pt x="73059" y="38943"/>
                    </a:cubicBezTo>
                    <a:close/>
                  </a:path>
                </a:pathLst>
              </a:custGeom>
              <a:noFill/>
              <a:ln w="19050" cap="flat">
                <a:solidFill>
                  <a:schemeClr val="accent1"/>
                </a:solidFill>
                <a:prstDash val="solid"/>
                <a:round/>
              </a:ln>
            </p:spPr>
            <p:txBody>
              <a:bodyPr rtlCol="0" anchor="ctr"/>
              <a:lstStyle/>
              <a:p>
                <a:endParaRPr lang="en-US" sz="2880"/>
              </a:p>
            </p:txBody>
          </p:sp>
          <p:sp>
            <p:nvSpPr>
              <p:cNvPr id="33" name="Freeform: Shape 52">
                <a:extLst>
                  <a:ext uri="{FF2B5EF4-FFF2-40B4-BE49-F238E27FC236}">
                    <a16:creationId xmlns:a16="http://schemas.microsoft.com/office/drawing/2014/main" id="{4B181189-3FCE-1B40-B7F3-44521481460C}"/>
                  </a:ext>
                </a:extLst>
              </p:cNvPr>
              <p:cNvSpPr/>
              <p:nvPr/>
            </p:nvSpPr>
            <p:spPr>
              <a:xfrm>
                <a:off x="6241776" y="2285466"/>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4" name="Freeform: Shape 53">
                <a:extLst>
                  <a:ext uri="{FF2B5EF4-FFF2-40B4-BE49-F238E27FC236}">
                    <a16:creationId xmlns:a16="http://schemas.microsoft.com/office/drawing/2014/main" id="{7A70E9E1-564D-FB42-ADBE-A401C47F0A7F}"/>
                  </a:ext>
                </a:extLst>
              </p:cNvPr>
              <p:cNvSpPr/>
              <p:nvPr/>
            </p:nvSpPr>
            <p:spPr>
              <a:xfrm>
                <a:off x="6440326" y="1876453"/>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5" name="Freeform: Shape 54">
                <a:extLst>
                  <a:ext uri="{FF2B5EF4-FFF2-40B4-BE49-F238E27FC236}">
                    <a16:creationId xmlns:a16="http://schemas.microsoft.com/office/drawing/2014/main" id="{894F2E8A-EFE8-4E40-BF22-5F5937A19839}"/>
                  </a:ext>
                </a:extLst>
              </p:cNvPr>
              <p:cNvSpPr/>
              <p:nvPr/>
            </p:nvSpPr>
            <p:spPr>
              <a:xfrm>
                <a:off x="6774884" y="2372827"/>
                <a:ext cx="248187" cy="158840"/>
              </a:xfrm>
              <a:custGeom>
                <a:avLst/>
                <a:gdLst>
                  <a:gd name="connsiteX0" fmla="*/ 77886 w 80461"/>
                  <a:gd name="connsiteY0" fmla="*/ 48277 h 51495"/>
                  <a:gd name="connsiteX1" fmla="*/ 4828 w 80461"/>
                  <a:gd name="connsiteY1" fmla="*/ 4828 h 51495"/>
                </a:gdLst>
                <a:ahLst/>
                <a:cxnLst>
                  <a:cxn ang="0">
                    <a:pos x="connsiteX0" y="connsiteY0"/>
                  </a:cxn>
                  <a:cxn ang="0">
                    <a:pos x="connsiteX1" y="connsiteY1"/>
                  </a:cxn>
                </a:cxnLst>
                <a:rect l="l" t="t" r="r" b="b"/>
                <a:pathLst>
                  <a:path w="80461" h="51495">
                    <a:moveTo>
                      <a:pt x="77886" y="48277"/>
                    </a:moveTo>
                    <a:lnTo>
                      <a:pt x="4828" y="4828"/>
                    </a:lnTo>
                  </a:path>
                </a:pathLst>
              </a:custGeom>
              <a:ln w="19050" cap="flat">
                <a:solidFill>
                  <a:schemeClr val="accent1"/>
                </a:solidFill>
                <a:prstDash val="solid"/>
                <a:round/>
              </a:ln>
            </p:spPr>
            <p:txBody>
              <a:bodyPr rtlCol="0" anchor="ctr"/>
              <a:lstStyle/>
              <a:p>
                <a:endParaRPr lang="en-US" sz="2880"/>
              </a:p>
            </p:txBody>
          </p:sp>
          <p:sp>
            <p:nvSpPr>
              <p:cNvPr id="36" name="Freeform: Shape 55">
                <a:extLst>
                  <a:ext uri="{FF2B5EF4-FFF2-40B4-BE49-F238E27FC236}">
                    <a16:creationId xmlns:a16="http://schemas.microsoft.com/office/drawing/2014/main" id="{74A1FBF4-7379-0C4F-9171-85A5AB20F2FF}"/>
                  </a:ext>
                </a:extLst>
              </p:cNvPr>
              <p:cNvSpPr/>
              <p:nvPr/>
            </p:nvSpPr>
            <p:spPr>
              <a:xfrm>
                <a:off x="6996267" y="2483023"/>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7" name="Freeform: Shape 56">
                <a:extLst>
                  <a:ext uri="{FF2B5EF4-FFF2-40B4-BE49-F238E27FC236}">
                    <a16:creationId xmlns:a16="http://schemas.microsoft.com/office/drawing/2014/main" id="{9E5CBFD9-E368-914B-BCDB-EF49EEE2BF70}"/>
                  </a:ext>
                </a:extLst>
              </p:cNvPr>
              <p:cNvSpPr/>
              <p:nvPr/>
            </p:nvSpPr>
            <p:spPr>
              <a:xfrm>
                <a:off x="6513791" y="2606125"/>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sp>
            <p:nvSpPr>
              <p:cNvPr id="38" name="Freeform: Shape 57">
                <a:extLst>
                  <a:ext uri="{FF2B5EF4-FFF2-40B4-BE49-F238E27FC236}">
                    <a16:creationId xmlns:a16="http://schemas.microsoft.com/office/drawing/2014/main" id="{7075C46A-7B32-D643-9549-37AE29DDD17E}"/>
                  </a:ext>
                </a:extLst>
              </p:cNvPr>
              <p:cNvSpPr/>
              <p:nvPr/>
            </p:nvSpPr>
            <p:spPr>
              <a:xfrm>
                <a:off x="6806652" y="1999554"/>
                <a:ext cx="138984" cy="138984"/>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chemeClr val="accent1"/>
                </a:solidFill>
                <a:prstDash val="solid"/>
                <a:round/>
              </a:ln>
            </p:spPr>
            <p:txBody>
              <a:bodyPr rtlCol="0" anchor="ctr"/>
              <a:lstStyle/>
              <a:p>
                <a:endParaRPr lang="en-US" sz="2880"/>
              </a:p>
            </p:txBody>
          </p:sp>
        </p:grpSp>
        <p:grpSp>
          <p:nvGrpSpPr>
            <p:cNvPr id="7" name="Graphic 190">
              <a:extLst>
                <a:ext uri="{FF2B5EF4-FFF2-40B4-BE49-F238E27FC236}">
                  <a16:creationId xmlns:a16="http://schemas.microsoft.com/office/drawing/2014/main" id="{FD63255A-E033-D444-BA5C-8B0361554146}"/>
                </a:ext>
              </a:extLst>
            </p:cNvPr>
            <p:cNvGrpSpPr/>
            <p:nvPr/>
          </p:nvGrpSpPr>
          <p:grpSpPr>
            <a:xfrm>
              <a:off x="6300991" y="1559628"/>
              <a:ext cx="1808362" cy="1808362"/>
              <a:chOff x="6982603" y="4250234"/>
              <a:chExt cx="643689" cy="643689"/>
            </a:xfrm>
          </p:grpSpPr>
          <p:sp>
            <p:nvSpPr>
              <p:cNvPr id="13" name="Freeform: Shape 59">
                <a:extLst>
                  <a:ext uri="{FF2B5EF4-FFF2-40B4-BE49-F238E27FC236}">
                    <a16:creationId xmlns:a16="http://schemas.microsoft.com/office/drawing/2014/main" id="{B2F8694C-788C-2942-B9DF-738401E6C96A}"/>
                  </a:ext>
                </a:extLst>
              </p:cNvPr>
              <p:cNvSpPr/>
              <p:nvPr/>
            </p:nvSpPr>
            <p:spPr>
              <a:xfrm>
                <a:off x="7008994" y="4466835"/>
                <a:ext cx="273568" cy="302534"/>
              </a:xfrm>
              <a:custGeom>
                <a:avLst/>
                <a:gdLst>
                  <a:gd name="connsiteX0" fmla="*/ 254257 w 273567"/>
                  <a:gd name="connsiteY0" fmla="*/ 91082 h 302533"/>
                  <a:gd name="connsiteX1" fmla="*/ 264878 w 273567"/>
                  <a:gd name="connsiteY1" fmla="*/ 75955 h 302533"/>
                  <a:gd name="connsiteX2" fmla="*/ 271959 w 273567"/>
                  <a:gd name="connsiteY2" fmla="*/ 65978 h 302533"/>
                  <a:gd name="connsiteX3" fmla="*/ 265844 w 273567"/>
                  <a:gd name="connsiteY3" fmla="*/ 59219 h 302533"/>
                  <a:gd name="connsiteX4" fmla="*/ 259729 w 273567"/>
                  <a:gd name="connsiteY4" fmla="*/ 52461 h 302533"/>
                  <a:gd name="connsiteX5" fmla="*/ 253613 w 273567"/>
                  <a:gd name="connsiteY5" fmla="*/ 45702 h 302533"/>
                  <a:gd name="connsiteX6" fmla="*/ 212739 w 273567"/>
                  <a:gd name="connsiteY6" fmla="*/ 66622 h 302533"/>
                  <a:gd name="connsiteX7" fmla="*/ 183451 w 273567"/>
                  <a:gd name="connsiteY7" fmla="*/ 52139 h 302533"/>
                  <a:gd name="connsiteX8" fmla="*/ 175405 w 273567"/>
                  <a:gd name="connsiteY8" fmla="*/ 7081 h 302533"/>
                  <a:gd name="connsiteX9" fmla="*/ 166715 w 273567"/>
                  <a:gd name="connsiteY9" fmla="*/ 6115 h 302533"/>
                  <a:gd name="connsiteX10" fmla="*/ 157382 w 273567"/>
                  <a:gd name="connsiteY10" fmla="*/ 5471 h 302533"/>
                  <a:gd name="connsiteX11" fmla="*/ 148370 w 273567"/>
                  <a:gd name="connsiteY11" fmla="*/ 4828 h 302533"/>
                  <a:gd name="connsiteX12" fmla="*/ 134531 w 273567"/>
                  <a:gd name="connsiteY12" fmla="*/ 48277 h 302533"/>
                  <a:gd name="connsiteX13" fmla="*/ 103312 w 273567"/>
                  <a:gd name="connsiteY13" fmla="*/ 58898 h 302533"/>
                  <a:gd name="connsiteX14" fmla="*/ 65656 w 273567"/>
                  <a:gd name="connsiteY14" fmla="*/ 32828 h 302533"/>
                  <a:gd name="connsiteX15" fmla="*/ 58898 w 273567"/>
                  <a:gd name="connsiteY15" fmla="*/ 38943 h 302533"/>
                  <a:gd name="connsiteX16" fmla="*/ 52139 w 273567"/>
                  <a:gd name="connsiteY16" fmla="*/ 45058 h 302533"/>
                  <a:gd name="connsiteX17" fmla="*/ 45380 w 273567"/>
                  <a:gd name="connsiteY17" fmla="*/ 51173 h 302533"/>
                  <a:gd name="connsiteX18" fmla="*/ 66300 w 273567"/>
                  <a:gd name="connsiteY18" fmla="*/ 91726 h 302533"/>
                  <a:gd name="connsiteX19" fmla="*/ 51817 w 273567"/>
                  <a:gd name="connsiteY19" fmla="*/ 121335 h 302533"/>
                  <a:gd name="connsiteX20" fmla="*/ 6759 w 273567"/>
                  <a:gd name="connsiteY20" fmla="*/ 129381 h 302533"/>
                  <a:gd name="connsiteX21" fmla="*/ 6115 w 273567"/>
                  <a:gd name="connsiteY21" fmla="*/ 138393 h 302533"/>
                  <a:gd name="connsiteX22" fmla="*/ 5471 w 273567"/>
                  <a:gd name="connsiteY22" fmla="*/ 147083 h 302533"/>
                  <a:gd name="connsiteX23" fmla="*/ 4828 w 273567"/>
                  <a:gd name="connsiteY23" fmla="*/ 156095 h 302533"/>
                  <a:gd name="connsiteX24" fmla="*/ 48277 w 273567"/>
                  <a:gd name="connsiteY24" fmla="*/ 170256 h 302533"/>
                  <a:gd name="connsiteX25" fmla="*/ 58898 w 273567"/>
                  <a:gd name="connsiteY25" fmla="*/ 201153 h 302533"/>
                  <a:gd name="connsiteX26" fmla="*/ 32828 w 273567"/>
                  <a:gd name="connsiteY26" fmla="*/ 238809 h 302533"/>
                  <a:gd name="connsiteX27" fmla="*/ 38943 w 273567"/>
                  <a:gd name="connsiteY27" fmla="*/ 245567 h 302533"/>
                  <a:gd name="connsiteX28" fmla="*/ 45058 w 273567"/>
                  <a:gd name="connsiteY28" fmla="*/ 252326 h 302533"/>
                  <a:gd name="connsiteX29" fmla="*/ 51173 w 273567"/>
                  <a:gd name="connsiteY29" fmla="*/ 259085 h 302533"/>
                  <a:gd name="connsiteX30" fmla="*/ 92048 w 273567"/>
                  <a:gd name="connsiteY30" fmla="*/ 238165 h 302533"/>
                  <a:gd name="connsiteX31" fmla="*/ 121335 w 273567"/>
                  <a:gd name="connsiteY31" fmla="*/ 252648 h 302533"/>
                  <a:gd name="connsiteX32" fmla="*/ 129381 w 273567"/>
                  <a:gd name="connsiteY32" fmla="*/ 297706 h 302533"/>
                  <a:gd name="connsiteX33" fmla="*/ 138393 w 273567"/>
                  <a:gd name="connsiteY33" fmla="*/ 298350 h 302533"/>
                  <a:gd name="connsiteX34" fmla="*/ 147405 w 273567"/>
                  <a:gd name="connsiteY34" fmla="*/ 298994 h 302533"/>
                  <a:gd name="connsiteX35" fmla="*/ 156416 w 273567"/>
                  <a:gd name="connsiteY35" fmla="*/ 299637 h 302533"/>
                  <a:gd name="connsiteX36" fmla="*/ 170578 w 273567"/>
                  <a:gd name="connsiteY36" fmla="*/ 255866 h 302533"/>
                  <a:gd name="connsiteX37" fmla="*/ 201153 w 273567"/>
                  <a:gd name="connsiteY37" fmla="*/ 245567 h 302533"/>
                  <a:gd name="connsiteX38" fmla="*/ 239130 w 273567"/>
                  <a:gd name="connsiteY38" fmla="*/ 271637 h 302533"/>
                  <a:gd name="connsiteX39" fmla="*/ 245889 w 273567"/>
                  <a:gd name="connsiteY39" fmla="*/ 265522 h 302533"/>
                  <a:gd name="connsiteX40" fmla="*/ 252648 w 273567"/>
                  <a:gd name="connsiteY40" fmla="*/ 259407 h 302533"/>
                  <a:gd name="connsiteX41" fmla="*/ 259407 w 273567"/>
                  <a:gd name="connsiteY41" fmla="*/ 253292 h 302533"/>
                  <a:gd name="connsiteX42" fmla="*/ 250717 w 273567"/>
                  <a:gd name="connsiteY42" fmla="*/ 236556 h 302533"/>
                  <a:gd name="connsiteX43" fmla="*/ 243314 w 273567"/>
                  <a:gd name="connsiteY43" fmla="*/ 222395 h 302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73567" h="302533">
                    <a:moveTo>
                      <a:pt x="254257" y="91082"/>
                    </a:moveTo>
                    <a:lnTo>
                      <a:pt x="264878" y="75955"/>
                    </a:lnTo>
                    <a:lnTo>
                      <a:pt x="271959" y="65978"/>
                    </a:lnTo>
                    <a:lnTo>
                      <a:pt x="265844" y="59219"/>
                    </a:lnTo>
                    <a:lnTo>
                      <a:pt x="259729" y="52461"/>
                    </a:lnTo>
                    <a:lnTo>
                      <a:pt x="253613" y="45702"/>
                    </a:lnTo>
                    <a:lnTo>
                      <a:pt x="212739" y="66622"/>
                    </a:lnTo>
                    <a:cubicBezTo>
                      <a:pt x="203728" y="60185"/>
                      <a:pt x="193750" y="55357"/>
                      <a:pt x="183451" y="52139"/>
                    </a:cubicBezTo>
                    <a:lnTo>
                      <a:pt x="175405" y="7081"/>
                    </a:lnTo>
                    <a:lnTo>
                      <a:pt x="166715" y="6115"/>
                    </a:lnTo>
                    <a:lnTo>
                      <a:pt x="157382" y="5471"/>
                    </a:lnTo>
                    <a:lnTo>
                      <a:pt x="148370" y="4828"/>
                    </a:lnTo>
                    <a:lnTo>
                      <a:pt x="134531" y="48277"/>
                    </a:lnTo>
                    <a:cubicBezTo>
                      <a:pt x="123910" y="50208"/>
                      <a:pt x="113289" y="53748"/>
                      <a:pt x="103312" y="58898"/>
                    </a:cubicBezTo>
                    <a:lnTo>
                      <a:pt x="65656" y="32828"/>
                    </a:lnTo>
                    <a:lnTo>
                      <a:pt x="58898" y="38943"/>
                    </a:lnTo>
                    <a:lnTo>
                      <a:pt x="52139" y="45058"/>
                    </a:lnTo>
                    <a:lnTo>
                      <a:pt x="45380" y="51173"/>
                    </a:lnTo>
                    <a:lnTo>
                      <a:pt x="66300" y="91726"/>
                    </a:lnTo>
                    <a:cubicBezTo>
                      <a:pt x="59863" y="100737"/>
                      <a:pt x="55035" y="110714"/>
                      <a:pt x="51817" y="121335"/>
                    </a:cubicBezTo>
                    <a:lnTo>
                      <a:pt x="6759" y="129381"/>
                    </a:lnTo>
                    <a:lnTo>
                      <a:pt x="6115" y="138393"/>
                    </a:lnTo>
                    <a:lnTo>
                      <a:pt x="5471" y="147083"/>
                    </a:lnTo>
                    <a:lnTo>
                      <a:pt x="4828" y="156095"/>
                    </a:lnTo>
                    <a:lnTo>
                      <a:pt x="48277" y="170256"/>
                    </a:lnTo>
                    <a:cubicBezTo>
                      <a:pt x="50208" y="180877"/>
                      <a:pt x="53748" y="191497"/>
                      <a:pt x="58898" y="201153"/>
                    </a:cubicBezTo>
                    <a:lnTo>
                      <a:pt x="32828" y="238809"/>
                    </a:lnTo>
                    <a:lnTo>
                      <a:pt x="38943" y="245567"/>
                    </a:lnTo>
                    <a:lnTo>
                      <a:pt x="45058" y="252326"/>
                    </a:lnTo>
                    <a:lnTo>
                      <a:pt x="51173" y="259085"/>
                    </a:lnTo>
                    <a:lnTo>
                      <a:pt x="92048" y="238165"/>
                    </a:lnTo>
                    <a:cubicBezTo>
                      <a:pt x="101059" y="244602"/>
                      <a:pt x="111036" y="249429"/>
                      <a:pt x="121335" y="252648"/>
                    </a:cubicBezTo>
                    <a:lnTo>
                      <a:pt x="129381" y="297706"/>
                    </a:lnTo>
                    <a:lnTo>
                      <a:pt x="138393" y="298350"/>
                    </a:lnTo>
                    <a:lnTo>
                      <a:pt x="147405" y="298994"/>
                    </a:lnTo>
                    <a:lnTo>
                      <a:pt x="156416" y="299637"/>
                    </a:lnTo>
                    <a:lnTo>
                      <a:pt x="170578" y="255866"/>
                    </a:lnTo>
                    <a:cubicBezTo>
                      <a:pt x="181198" y="253935"/>
                      <a:pt x="191497" y="250395"/>
                      <a:pt x="201153" y="245567"/>
                    </a:cubicBezTo>
                    <a:lnTo>
                      <a:pt x="239130" y="271637"/>
                    </a:lnTo>
                    <a:lnTo>
                      <a:pt x="245889" y="265522"/>
                    </a:lnTo>
                    <a:lnTo>
                      <a:pt x="252648" y="259407"/>
                    </a:lnTo>
                    <a:lnTo>
                      <a:pt x="259407" y="253292"/>
                    </a:lnTo>
                    <a:lnTo>
                      <a:pt x="250717" y="236556"/>
                    </a:lnTo>
                    <a:lnTo>
                      <a:pt x="243314" y="222395"/>
                    </a:lnTo>
                  </a:path>
                </a:pathLst>
              </a:custGeom>
              <a:noFill/>
              <a:ln w="19050" cap="flat">
                <a:solidFill>
                  <a:schemeClr val="tx1"/>
                </a:solidFill>
                <a:prstDash val="solid"/>
                <a:round/>
              </a:ln>
            </p:spPr>
            <p:txBody>
              <a:bodyPr rtlCol="0" anchor="ctr"/>
              <a:lstStyle/>
              <a:p>
                <a:endParaRPr lang="en-US" sz="2880"/>
              </a:p>
            </p:txBody>
          </p:sp>
          <p:sp>
            <p:nvSpPr>
              <p:cNvPr id="14" name="Freeform: Shape 60">
                <a:extLst>
                  <a:ext uri="{FF2B5EF4-FFF2-40B4-BE49-F238E27FC236}">
                    <a16:creationId xmlns:a16="http://schemas.microsoft.com/office/drawing/2014/main" id="{24393949-1E93-C94E-BF10-F7160882232C}"/>
                  </a:ext>
                </a:extLst>
              </p:cNvPr>
              <p:cNvSpPr/>
              <p:nvPr/>
            </p:nvSpPr>
            <p:spPr>
              <a:xfrm>
                <a:off x="7097501" y="4555664"/>
                <a:ext cx="106209" cy="125519"/>
              </a:xfrm>
              <a:custGeom>
                <a:avLst/>
                <a:gdLst>
                  <a:gd name="connsiteX0" fmla="*/ 101703 w 106208"/>
                  <a:gd name="connsiteY0" fmla="*/ 108462 h 125519"/>
                  <a:gd name="connsiteX1" fmla="*/ 76921 w 106208"/>
                  <a:gd name="connsiteY1" fmla="*/ 121014 h 125519"/>
                  <a:gd name="connsiteX2" fmla="*/ 63725 w 106208"/>
                  <a:gd name="connsiteY2" fmla="*/ 122623 h 125519"/>
                  <a:gd name="connsiteX3" fmla="*/ 4828 w 106208"/>
                  <a:gd name="connsiteY3" fmla="*/ 63725 h 125519"/>
                  <a:gd name="connsiteX4" fmla="*/ 63725 w 106208"/>
                  <a:gd name="connsiteY4" fmla="*/ 4828 h 125519"/>
                  <a:gd name="connsiteX5" fmla="*/ 84001 w 106208"/>
                  <a:gd name="connsiteY5" fmla="*/ 8368 h 125519"/>
                  <a:gd name="connsiteX6" fmla="*/ 104278 w 106208"/>
                  <a:gd name="connsiteY6" fmla="*/ 20920 h 125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08" h="125519">
                    <a:moveTo>
                      <a:pt x="101703" y="108462"/>
                    </a:moveTo>
                    <a:cubicBezTo>
                      <a:pt x="94622" y="114577"/>
                      <a:pt x="86254" y="118761"/>
                      <a:pt x="76921" y="121014"/>
                    </a:cubicBezTo>
                    <a:cubicBezTo>
                      <a:pt x="72737" y="121979"/>
                      <a:pt x="68231" y="122623"/>
                      <a:pt x="63725" y="122623"/>
                    </a:cubicBezTo>
                    <a:cubicBezTo>
                      <a:pt x="31219" y="122623"/>
                      <a:pt x="4828" y="96232"/>
                      <a:pt x="4828" y="63725"/>
                    </a:cubicBezTo>
                    <a:cubicBezTo>
                      <a:pt x="4828" y="31219"/>
                      <a:pt x="31219" y="4828"/>
                      <a:pt x="63725" y="4828"/>
                    </a:cubicBezTo>
                    <a:cubicBezTo>
                      <a:pt x="70806" y="4828"/>
                      <a:pt x="77886" y="6115"/>
                      <a:pt x="84001" y="8368"/>
                    </a:cubicBezTo>
                    <a:cubicBezTo>
                      <a:pt x="91726" y="11265"/>
                      <a:pt x="98484" y="15449"/>
                      <a:pt x="104278" y="20920"/>
                    </a:cubicBezTo>
                  </a:path>
                </a:pathLst>
              </a:custGeom>
              <a:noFill/>
              <a:ln w="19050" cap="flat">
                <a:solidFill>
                  <a:schemeClr val="accent1"/>
                </a:solidFill>
                <a:prstDash val="solid"/>
                <a:round/>
              </a:ln>
            </p:spPr>
            <p:txBody>
              <a:bodyPr rtlCol="0" anchor="ctr"/>
              <a:lstStyle/>
              <a:p>
                <a:endParaRPr lang="en-US" sz="2880"/>
              </a:p>
            </p:txBody>
          </p:sp>
          <p:sp>
            <p:nvSpPr>
              <p:cNvPr id="15" name="Freeform: Shape 61">
                <a:extLst>
                  <a:ext uri="{FF2B5EF4-FFF2-40B4-BE49-F238E27FC236}">
                    <a16:creationId xmlns:a16="http://schemas.microsoft.com/office/drawing/2014/main" id="{099570CC-ADAD-E24E-987E-F5FC39BD6DD7}"/>
                  </a:ext>
                </a:extLst>
              </p:cNvPr>
              <p:cNvSpPr/>
              <p:nvPr/>
            </p:nvSpPr>
            <p:spPr>
              <a:xfrm>
                <a:off x="7289321" y="4372213"/>
                <a:ext cx="196325" cy="196325"/>
              </a:xfrm>
              <a:custGeom>
                <a:avLst/>
                <a:gdLst>
                  <a:gd name="connsiteX0" fmla="*/ 22529 w 196325"/>
                  <a:gd name="connsiteY0" fmla="*/ 154807 h 196325"/>
                  <a:gd name="connsiteX1" fmla="*/ 26391 w 196325"/>
                  <a:gd name="connsiteY1" fmla="*/ 159313 h 196325"/>
                  <a:gd name="connsiteX2" fmla="*/ 30253 w 196325"/>
                  <a:gd name="connsiteY2" fmla="*/ 163819 h 196325"/>
                  <a:gd name="connsiteX3" fmla="*/ 34116 w 196325"/>
                  <a:gd name="connsiteY3" fmla="*/ 168325 h 196325"/>
                  <a:gd name="connsiteX4" fmla="*/ 60185 w 196325"/>
                  <a:gd name="connsiteY4" fmla="*/ 154807 h 196325"/>
                  <a:gd name="connsiteX5" fmla="*/ 78852 w 196325"/>
                  <a:gd name="connsiteY5" fmla="*/ 164141 h 196325"/>
                  <a:gd name="connsiteX6" fmla="*/ 84001 w 196325"/>
                  <a:gd name="connsiteY6" fmla="*/ 193107 h 196325"/>
                  <a:gd name="connsiteX7" fmla="*/ 89795 w 196325"/>
                  <a:gd name="connsiteY7" fmla="*/ 193429 h 196325"/>
                  <a:gd name="connsiteX8" fmla="*/ 95588 w 196325"/>
                  <a:gd name="connsiteY8" fmla="*/ 193429 h 196325"/>
                  <a:gd name="connsiteX9" fmla="*/ 101381 w 196325"/>
                  <a:gd name="connsiteY9" fmla="*/ 193750 h 196325"/>
                  <a:gd name="connsiteX10" fmla="*/ 110393 w 196325"/>
                  <a:gd name="connsiteY10" fmla="*/ 165750 h 196325"/>
                  <a:gd name="connsiteX11" fmla="*/ 130025 w 196325"/>
                  <a:gd name="connsiteY11" fmla="*/ 158991 h 196325"/>
                  <a:gd name="connsiteX12" fmla="*/ 154164 w 196325"/>
                  <a:gd name="connsiteY12" fmla="*/ 175727 h 196325"/>
                  <a:gd name="connsiteX13" fmla="*/ 158669 w 196325"/>
                  <a:gd name="connsiteY13" fmla="*/ 171865 h 196325"/>
                  <a:gd name="connsiteX14" fmla="*/ 163175 w 196325"/>
                  <a:gd name="connsiteY14" fmla="*/ 168003 h 196325"/>
                  <a:gd name="connsiteX15" fmla="*/ 167681 w 196325"/>
                  <a:gd name="connsiteY15" fmla="*/ 164141 h 196325"/>
                  <a:gd name="connsiteX16" fmla="*/ 154164 w 196325"/>
                  <a:gd name="connsiteY16" fmla="*/ 138071 h 196325"/>
                  <a:gd name="connsiteX17" fmla="*/ 163497 w 196325"/>
                  <a:gd name="connsiteY17" fmla="*/ 119404 h 196325"/>
                  <a:gd name="connsiteX18" fmla="*/ 192463 w 196325"/>
                  <a:gd name="connsiteY18" fmla="*/ 114255 h 196325"/>
                  <a:gd name="connsiteX19" fmla="*/ 192785 w 196325"/>
                  <a:gd name="connsiteY19" fmla="*/ 108462 h 196325"/>
                  <a:gd name="connsiteX20" fmla="*/ 193107 w 196325"/>
                  <a:gd name="connsiteY20" fmla="*/ 102668 h 196325"/>
                  <a:gd name="connsiteX21" fmla="*/ 193429 w 196325"/>
                  <a:gd name="connsiteY21" fmla="*/ 96875 h 196325"/>
                  <a:gd name="connsiteX22" fmla="*/ 165428 w 196325"/>
                  <a:gd name="connsiteY22" fmla="*/ 87864 h 196325"/>
                  <a:gd name="connsiteX23" fmla="*/ 158669 w 196325"/>
                  <a:gd name="connsiteY23" fmla="*/ 68231 h 196325"/>
                  <a:gd name="connsiteX24" fmla="*/ 175405 w 196325"/>
                  <a:gd name="connsiteY24" fmla="*/ 44093 h 196325"/>
                  <a:gd name="connsiteX25" fmla="*/ 171543 w 196325"/>
                  <a:gd name="connsiteY25" fmla="*/ 39587 h 196325"/>
                  <a:gd name="connsiteX26" fmla="*/ 167681 w 196325"/>
                  <a:gd name="connsiteY26" fmla="*/ 35081 h 196325"/>
                  <a:gd name="connsiteX27" fmla="*/ 163819 w 196325"/>
                  <a:gd name="connsiteY27" fmla="*/ 30575 h 196325"/>
                  <a:gd name="connsiteX28" fmla="*/ 137749 w 196325"/>
                  <a:gd name="connsiteY28" fmla="*/ 43771 h 196325"/>
                  <a:gd name="connsiteX29" fmla="*/ 119082 w 196325"/>
                  <a:gd name="connsiteY29" fmla="*/ 34437 h 196325"/>
                  <a:gd name="connsiteX30" fmla="*/ 113933 w 196325"/>
                  <a:gd name="connsiteY30" fmla="*/ 5793 h 196325"/>
                  <a:gd name="connsiteX31" fmla="*/ 108140 w 196325"/>
                  <a:gd name="connsiteY31" fmla="*/ 5471 h 196325"/>
                  <a:gd name="connsiteX32" fmla="*/ 102347 w 196325"/>
                  <a:gd name="connsiteY32" fmla="*/ 5150 h 196325"/>
                  <a:gd name="connsiteX33" fmla="*/ 96553 w 196325"/>
                  <a:gd name="connsiteY33" fmla="*/ 4828 h 196325"/>
                  <a:gd name="connsiteX34" fmla="*/ 87542 w 196325"/>
                  <a:gd name="connsiteY34" fmla="*/ 32506 h 196325"/>
                  <a:gd name="connsiteX35" fmla="*/ 67587 w 196325"/>
                  <a:gd name="connsiteY35" fmla="*/ 39265 h 196325"/>
                  <a:gd name="connsiteX36" fmla="*/ 43771 w 196325"/>
                  <a:gd name="connsiteY36" fmla="*/ 22529 h 196325"/>
                  <a:gd name="connsiteX37" fmla="*/ 39265 w 196325"/>
                  <a:gd name="connsiteY37" fmla="*/ 26391 h 196325"/>
                  <a:gd name="connsiteX38" fmla="*/ 34759 w 196325"/>
                  <a:gd name="connsiteY38" fmla="*/ 30253 h 196325"/>
                  <a:gd name="connsiteX39" fmla="*/ 30253 w 196325"/>
                  <a:gd name="connsiteY39" fmla="*/ 34116 h 196325"/>
                  <a:gd name="connsiteX40" fmla="*/ 43449 w 196325"/>
                  <a:gd name="connsiteY40" fmla="*/ 60185 h 196325"/>
                  <a:gd name="connsiteX41" fmla="*/ 34116 w 196325"/>
                  <a:gd name="connsiteY41" fmla="*/ 78852 h 196325"/>
                  <a:gd name="connsiteX42" fmla="*/ 5471 w 196325"/>
                  <a:gd name="connsiteY42" fmla="*/ 84001 h 196325"/>
                  <a:gd name="connsiteX43" fmla="*/ 5471 w 196325"/>
                  <a:gd name="connsiteY43" fmla="*/ 90438 h 196325"/>
                  <a:gd name="connsiteX44" fmla="*/ 5150 w 196325"/>
                  <a:gd name="connsiteY44" fmla="*/ 96232 h 196325"/>
                  <a:gd name="connsiteX45" fmla="*/ 4828 w 196325"/>
                  <a:gd name="connsiteY45" fmla="*/ 102025 h 196325"/>
                  <a:gd name="connsiteX46" fmla="*/ 32506 w 196325"/>
                  <a:gd name="connsiteY46" fmla="*/ 111036 h 196325"/>
                  <a:gd name="connsiteX47" fmla="*/ 39265 w 196325"/>
                  <a:gd name="connsiteY47" fmla="*/ 130669 h 196325"/>
                  <a:gd name="connsiteX48" fmla="*/ 22529 w 196325"/>
                  <a:gd name="connsiteY48" fmla="*/ 154807 h 1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6325" h="196325">
                    <a:moveTo>
                      <a:pt x="22529" y="154807"/>
                    </a:moveTo>
                    <a:lnTo>
                      <a:pt x="26391" y="159313"/>
                    </a:lnTo>
                    <a:lnTo>
                      <a:pt x="30253" y="163819"/>
                    </a:lnTo>
                    <a:lnTo>
                      <a:pt x="34116" y="168325"/>
                    </a:lnTo>
                    <a:lnTo>
                      <a:pt x="60185" y="154807"/>
                    </a:lnTo>
                    <a:cubicBezTo>
                      <a:pt x="65978" y="158991"/>
                      <a:pt x="72415" y="161888"/>
                      <a:pt x="78852" y="164141"/>
                    </a:cubicBezTo>
                    <a:lnTo>
                      <a:pt x="84001" y="193107"/>
                    </a:lnTo>
                    <a:lnTo>
                      <a:pt x="89795" y="193429"/>
                    </a:lnTo>
                    <a:lnTo>
                      <a:pt x="95588" y="193429"/>
                    </a:lnTo>
                    <a:lnTo>
                      <a:pt x="101381" y="193750"/>
                    </a:lnTo>
                    <a:lnTo>
                      <a:pt x="110393" y="165750"/>
                    </a:lnTo>
                    <a:cubicBezTo>
                      <a:pt x="117151" y="164463"/>
                      <a:pt x="123910" y="162210"/>
                      <a:pt x="130025" y="158991"/>
                    </a:cubicBezTo>
                    <a:lnTo>
                      <a:pt x="154164" y="175727"/>
                    </a:lnTo>
                    <a:lnTo>
                      <a:pt x="158669" y="171865"/>
                    </a:lnTo>
                    <a:lnTo>
                      <a:pt x="163175" y="168003"/>
                    </a:lnTo>
                    <a:lnTo>
                      <a:pt x="167681" y="164141"/>
                    </a:lnTo>
                    <a:lnTo>
                      <a:pt x="154164" y="138071"/>
                    </a:lnTo>
                    <a:cubicBezTo>
                      <a:pt x="158347" y="132278"/>
                      <a:pt x="161244" y="126163"/>
                      <a:pt x="163497" y="119404"/>
                    </a:cubicBezTo>
                    <a:lnTo>
                      <a:pt x="192463" y="114255"/>
                    </a:lnTo>
                    <a:lnTo>
                      <a:pt x="192785" y="108462"/>
                    </a:lnTo>
                    <a:lnTo>
                      <a:pt x="193107" y="102668"/>
                    </a:lnTo>
                    <a:lnTo>
                      <a:pt x="193429" y="96875"/>
                    </a:lnTo>
                    <a:lnTo>
                      <a:pt x="165428" y="87864"/>
                    </a:lnTo>
                    <a:cubicBezTo>
                      <a:pt x="164141" y="81105"/>
                      <a:pt x="162210" y="74346"/>
                      <a:pt x="158669" y="68231"/>
                    </a:cubicBezTo>
                    <a:lnTo>
                      <a:pt x="175405" y="44093"/>
                    </a:lnTo>
                    <a:lnTo>
                      <a:pt x="171543" y="39587"/>
                    </a:lnTo>
                    <a:lnTo>
                      <a:pt x="167681" y="35081"/>
                    </a:lnTo>
                    <a:lnTo>
                      <a:pt x="163819" y="30575"/>
                    </a:lnTo>
                    <a:lnTo>
                      <a:pt x="137749" y="43771"/>
                    </a:lnTo>
                    <a:cubicBezTo>
                      <a:pt x="131956" y="39587"/>
                      <a:pt x="125519" y="36690"/>
                      <a:pt x="119082" y="34437"/>
                    </a:cubicBezTo>
                    <a:lnTo>
                      <a:pt x="113933" y="5793"/>
                    </a:lnTo>
                    <a:lnTo>
                      <a:pt x="108140" y="5471"/>
                    </a:lnTo>
                    <a:lnTo>
                      <a:pt x="102347" y="5150"/>
                    </a:lnTo>
                    <a:lnTo>
                      <a:pt x="96553" y="4828"/>
                    </a:lnTo>
                    <a:lnTo>
                      <a:pt x="87542" y="32506"/>
                    </a:lnTo>
                    <a:cubicBezTo>
                      <a:pt x="80783" y="33794"/>
                      <a:pt x="74024" y="36047"/>
                      <a:pt x="67587" y="39265"/>
                    </a:cubicBezTo>
                    <a:lnTo>
                      <a:pt x="43771" y="22529"/>
                    </a:lnTo>
                    <a:lnTo>
                      <a:pt x="39265" y="26391"/>
                    </a:lnTo>
                    <a:lnTo>
                      <a:pt x="34759" y="30253"/>
                    </a:lnTo>
                    <a:lnTo>
                      <a:pt x="30253" y="34116"/>
                    </a:lnTo>
                    <a:lnTo>
                      <a:pt x="43449" y="60185"/>
                    </a:lnTo>
                    <a:cubicBezTo>
                      <a:pt x="39265" y="65978"/>
                      <a:pt x="36368" y="72415"/>
                      <a:pt x="34116" y="78852"/>
                    </a:cubicBezTo>
                    <a:lnTo>
                      <a:pt x="5471" y="84001"/>
                    </a:lnTo>
                    <a:lnTo>
                      <a:pt x="5471" y="90438"/>
                    </a:lnTo>
                    <a:lnTo>
                      <a:pt x="5150" y="96232"/>
                    </a:lnTo>
                    <a:lnTo>
                      <a:pt x="4828" y="102025"/>
                    </a:lnTo>
                    <a:lnTo>
                      <a:pt x="32506" y="111036"/>
                    </a:lnTo>
                    <a:cubicBezTo>
                      <a:pt x="33794" y="117795"/>
                      <a:pt x="36047" y="124554"/>
                      <a:pt x="39265" y="130669"/>
                    </a:cubicBezTo>
                    <a:lnTo>
                      <a:pt x="22529" y="154807"/>
                    </a:lnTo>
                    <a:close/>
                  </a:path>
                </a:pathLst>
              </a:custGeom>
              <a:noFill/>
              <a:ln w="19050" cap="flat">
                <a:solidFill>
                  <a:schemeClr val="tx1"/>
                </a:solidFill>
                <a:prstDash val="solid"/>
                <a:round/>
              </a:ln>
            </p:spPr>
            <p:txBody>
              <a:bodyPr rtlCol="0" anchor="ctr"/>
              <a:lstStyle/>
              <a:p>
                <a:endParaRPr lang="en-US" sz="2880"/>
              </a:p>
            </p:txBody>
          </p:sp>
          <p:sp>
            <p:nvSpPr>
              <p:cNvPr id="16" name="Freeform: Shape 62">
                <a:extLst>
                  <a:ext uri="{FF2B5EF4-FFF2-40B4-BE49-F238E27FC236}">
                    <a16:creationId xmlns:a16="http://schemas.microsoft.com/office/drawing/2014/main" id="{347C60F2-8780-2443-9994-A862B2EEF667}"/>
                  </a:ext>
                </a:extLst>
              </p:cNvPr>
              <p:cNvSpPr/>
              <p:nvPr/>
            </p:nvSpPr>
            <p:spPr>
              <a:xfrm>
                <a:off x="7345644" y="4429180"/>
                <a:ext cx="83680" cy="83680"/>
              </a:xfrm>
              <a:custGeom>
                <a:avLst/>
                <a:gdLst>
                  <a:gd name="connsiteX0" fmla="*/ 80139 w 83679"/>
                  <a:gd name="connsiteY0" fmla="*/ 42483 h 83679"/>
                  <a:gd name="connsiteX1" fmla="*/ 42483 w 83679"/>
                  <a:gd name="connsiteY1" fmla="*/ 80139 h 83679"/>
                  <a:gd name="connsiteX2" fmla="*/ 4828 w 83679"/>
                  <a:gd name="connsiteY2" fmla="*/ 42483 h 83679"/>
                  <a:gd name="connsiteX3" fmla="*/ 42483 w 83679"/>
                  <a:gd name="connsiteY3" fmla="*/ 4828 h 83679"/>
                  <a:gd name="connsiteX4" fmla="*/ 80139 w 83679"/>
                  <a:gd name="connsiteY4" fmla="*/ 42483 h 83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679" h="83679">
                    <a:moveTo>
                      <a:pt x="80139" y="42483"/>
                    </a:moveTo>
                    <a:cubicBezTo>
                      <a:pt x="80139" y="63280"/>
                      <a:pt x="63280" y="80139"/>
                      <a:pt x="42483" y="80139"/>
                    </a:cubicBezTo>
                    <a:cubicBezTo>
                      <a:pt x="21687" y="80139"/>
                      <a:pt x="4828" y="63280"/>
                      <a:pt x="4828" y="42483"/>
                    </a:cubicBezTo>
                    <a:cubicBezTo>
                      <a:pt x="4828" y="21687"/>
                      <a:pt x="21687" y="4828"/>
                      <a:pt x="42483" y="4828"/>
                    </a:cubicBezTo>
                    <a:cubicBezTo>
                      <a:pt x="63280" y="4828"/>
                      <a:pt x="80139" y="21687"/>
                      <a:pt x="80139" y="42483"/>
                    </a:cubicBezTo>
                    <a:close/>
                  </a:path>
                </a:pathLst>
              </a:custGeom>
              <a:noFill/>
              <a:ln w="19050" cap="flat">
                <a:solidFill>
                  <a:schemeClr val="accent1"/>
                </a:solidFill>
                <a:prstDash val="solid"/>
                <a:round/>
              </a:ln>
            </p:spPr>
            <p:txBody>
              <a:bodyPr rtlCol="0" anchor="ctr"/>
              <a:lstStyle/>
              <a:p>
                <a:endParaRPr lang="en-US" sz="2880"/>
              </a:p>
            </p:txBody>
          </p:sp>
          <p:sp>
            <p:nvSpPr>
              <p:cNvPr id="17" name="Freeform: Shape 63">
                <a:extLst>
                  <a:ext uri="{FF2B5EF4-FFF2-40B4-BE49-F238E27FC236}">
                    <a16:creationId xmlns:a16="http://schemas.microsoft.com/office/drawing/2014/main" id="{764A96E7-1FB2-874B-AFB5-BC6C0EC141BF}"/>
                  </a:ext>
                </a:extLst>
              </p:cNvPr>
              <p:cNvSpPr/>
              <p:nvPr/>
            </p:nvSpPr>
            <p:spPr>
              <a:xfrm>
                <a:off x="7188905" y="4565958"/>
                <a:ext cx="399087" cy="109427"/>
              </a:xfrm>
              <a:custGeom>
                <a:avLst/>
                <a:gdLst>
                  <a:gd name="connsiteX0" fmla="*/ 53426 w 399087"/>
                  <a:gd name="connsiteY0" fmla="*/ 4833 h 109427"/>
                  <a:gd name="connsiteX1" fmla="*/ 99450 w 399087"/>
                  <a:gd name="connsiteY1" fmla="*/ 33477 h 109427"/>
                  <a:gd name="connsiteX2" fmla="*/ 302534 w 399087"/>
                  <a:gd name="connsiteY2" fmla="*/ 33477 h 109427"/>
                  <a:gd name="connsiteX3" fmla="*/ 348558 w 399087"/>
                  <a:gd name="connsiteY3" fmla="*/ 4833 h 109427"/>
                  <a:gd name="connsiteX4" fmla="*/ 397156 w 399087"/>
                  <a:gd name="connsiteY4" fmla="*/ 39592 h 109427"/>
                  <a:gd name="connsiteX5" fmla="*/ 355316 w 399087"/>
                  <a:gd name="connsiteY5" fmla="*/ 39592 h 109427"/>
                  <a:gd name="connsiteX6" fmla="*/ 355316 w 399087"/>
                  <a:gd name="connsiteY6" fmla="*/ 72742 h 109427"/>
                  <a:gd name="connsiteX7" fmla="*/ 397156 w 399087"/>
                  <a:gd name="connsiteY7" fmla="*/ 72742 h 109427"/>
                  <a:gd name="connsiteX8" fmla="*/ 348558 w 399087"/>
                  <a:gd name="connsiteY8" fmla="*/ 107501 h 109427"/>
                  <a:gd name="connsiteX9" fmla="*/ 302534 w 399087"/>
                  <a:gd name="connsiteY9" fmla="*/ 78857 h 109427"/>
                  <a:gd name="connsiteX10" fmla="*/ 99450 w 399087"/>
                  <a:gd name="connsiteY10" fmla="*/ 78857 h 109427"/>
                  <a:gd name="connsiteX11" fmla="*/ 53426 w 399087"/>
                  <a:gd name="connsiteY11" fmla="*/ 107501 h 109427"/>
                  <a:gd name="connsiteX12" fmla="*/ 4828 w 399087"/>
                  <a:gd name="connsiteY12" fmla="*/ 72742 h 109427"/>
                  <a:gd name="connsiteX13" fmla="*/ 46667 w 399087"/>
                  <a:gd name="connsiteY13" fmla="*/ 72742 h 109427"/>
                  <a:gd name="connsiteX14" fmla="*/ 46667 w 399087"/>
                  <a:gd name="connsiteY14" fmla="*/ 39592 h 109427"/>
                  <a:gd name="connsiteX15" fmla="*/ 4828 w 399087"/>
                  <a:gd name="connsiteY15" fmla="*/ 39592 h 109427"/>
                  <a:gd name="connsiteX16" fmla="*/ 53426 w 399087"/>
                  <a:gd name="connsiteY16" fmla="*/ 4833 h 109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9087" h="109427">
                    <a:moveTo>
                      <a:pt x="53426" y="4833"/>
                    </a:moveTo>
                    <a:cubicBezTo>
                      <a:pt x="73702" y="4833"/>
                      <a:pt x="91404" y="16419"/>
                      <a:pt x="99450" y="33477"/>
                    </a:cubicBezTo>
                    <a:lnTo>
                      <a:pt x="302534" y="33477"/>
                    </a:lnTo>
                    <a:cubicBezTo>
                      <a:pt x="310902" y="16419"/>
                      <a:pt x="328281" y="4833"/>
                      <a:pt x="348558" y="4833"/>
                    </a:cubicBezTo>
                    <a:cubicBezTo>
                      <a:pt x="371087" y="4833"/>
                      <a:pt x="390076" y="19316"/>
                      <a:pt x="397156" y="39592"/>
                    </a:cubicBezTo>
                    <a:lnTo>
                      <a:pt x="355316" y="39592"/>
                    </a:lnTo>
                    <a:lnTo>
                      <a:pt x="355316" y="72742"/>
                    </a:lnTo>
                    <a:lnTo>
                      <a:pt x="397156" y="72742"/>
                    </a:lnTo>
                    <a:cubicBezTo>
                      <a:pt x="390076" y="93018"/>
                      <a:pt x="371087" y="107501"/>
                      <a:pt x="348558" y="107501"/>
                    </a:cubicBezTo>
                    <a:cubicBezTo>
                      <a:pt x="328281" y="107501"/>
                      <a:pt x="310902" y="95593"/>
                      <a:pt x="302534" y="78857"/>
                    </a:cubicBezTo>
                    <a:lnTo>
                      <a:pt x="99450" y="78857"/>
                    </a:lnTo>
                    <a:cubicBezTo>
                      <a:pt x="91082" y="95915"/>
                      <a:pt x="73702" y="107501"/>
                      <a:pt x="53426" y="107501"/>
                    </a:cubicBezTo>
                    <a:cubicBezTo>
                      <a:pt x="30897" y="107501"/>
                      <a:pt x="11908" y="93018"/>
                      <a:pt x="4828" y="72742"/>
                    </a:cubicBezTo>
                    <a:lnTo>
                      <a:pt x="46667" y="72742"/>
                    </a:lnTo>
                    <a:lnTo>
                      <a:pt x="46667" y="39592"/>
                    </a:lnTo>
                    <a:lnTo>
                      <a:pt x="4828" y="39592"/>
                    </a:lnTo>
                    <a:cubicBezTo>
                      <a:pt x="11908" y="19316"/>
                      <a:pt x="30897" y="4511"/>
                      <a:pt x="53426" y="4833"/>
                    </a:cubicBezTo>
                    <a:close/>
                  </a:path>
                </a:pathLst>
              </a:custGeom>
              <a:noFill/>
              <a:ln w="19050" cap="flat">
                <a:solidFill>
                  <a:schemeClr val="tx1"/>
                </a:solidFill>
                <a:prstDash val="solid"/>
                <a:round/>
              </a:ln>
            </p:spPr>
            <p:txBody>
              <a:bodyPr rtlCol="0" anchor="ctr"/>
              <a:lstStyle/>
              <a:p>
                <a:endParaRPr lang="en-US" sz="2880"/>
              </a:p>
            </p:txBody>
          </p:sp>
          <p:sp>
            <p:nvSpPr>
              <p:cNvPr id="18" name="Freeform: Shape 64">
                <a:extLst>
                  <a:ext uri="{FF2B5EF4-FFF2-40B4-BE49-F238E27FC236}">
                    <a16:creationId xmlns:a16="http://schemas.microsoft.com/office/drawing/2014/main" id="{FBA2A9E8-A03E-C541-BB16-C63652A04AB6}"/>
                  </a:ext>
                </a:extLst>
              </p:cNvPr>
              <p:cNvSpPr/>
              <p:nvPr/>
            </p:nvSpPr>
            <p:spPr>
              <a:xfrm>
                <a:off x="7137410" y="4598792"/>
                <a:ext cx="41840" cy="41840"/>
              </a:xfrm>
              <a:custGeom>
                <a:avLst/>
                <a:gdLst>
                  <a:gd name="connsiteX0" fmla="*/ 37012 w 41839"/>
                  <a:gd name="connsiteY0" fmla="*/ 20920 h 41839"/>
                  <a:gd name="connsiteX1" fmla="*/ 20920 w 41839"/>
                  <a:gd name="connsiteY1" fmla="*/ 37012 h 41839"/>
                  <a:gd name="connsiteX2" fmla="*/ 4828 w 41839"/>
                  <a:gd name="connsiteY2" fmla="*/ 20920 h 41839"/>
                  <a:gd name="connsiteX3" fmla="*/ 20920 w 41839"/>
                  <a:gd name="connsiteY3" fmla="*/ 4828 h 41839"/>
                  <a:gd name="connsiteX4" fmla="*/ 37012 w 41839"/>
                  <a:gd name="connsiteY4" fmla="*/ 20920 h 41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839" h="41839">
                    <a:moveTo>
                      <a:pt x="37012" y="20920"/>
                    </a:moveTo>
                    <a:cubicBezTo>
                      <a:pt x="37012" y="29807"/>
                      <a:pt x="29807" y="37012"/>
                      <a:pt x="20920" y="37012"/>
                    </a:cubicBezTo>
                    <a:cubicBezTo>
                      <a:pt x="12032" y="37012"/>
                      <a:pt x="4828" y="29807"/>
                      <a:pt x="4828" y="20920"/>
                    </a:cubicBezTo>
                    <a:cubicBezTo>
                      <a:pt x="4828" y="12032"/>
                      <a:pt x="12032" y="4828"/>
                      <a:pt x="20920" y="4828"/>
                    </a:cubicBezTo>
                    <a:cubicBezTo>
                      <a:pt x="29807" y="4828"/>
                      <a:pt x="37012" y="12032"/>
                      <a:pt x="37012" y="20920"/>
                    </a:cubicBezTo>
                    <a:close/>
                  </a:path>
                </a:pathLst>
              </a:custGeom>
              <a:noFill/>
              <a:ln w="19050" cap="flat">
                <a:solidFill>
                  <a:schemeClr val="tx1"/>
                </a:solidFill>
                <a:prstDash val="solid"/>
                <a:round/>
              </a:ln>
            </p:spPr>
            <p:txBody>
              <a:bodyPr rtlCol="0" anchor="ctr"/>
              <a:lstStyle/>
              <a:p>
                <a:endParaRPr lang="en-US" sz="2880"/>
              </a:p>
            </p:txBody>
          </p:sp>
          <p:sp>
            <p:nvSpPr>
              <p:cNvPr id="19" name="Freeform: Shape 65">
                <a:extLst>
                  <a:ext uri="{FF2B5EF4-FFF2-40B4-BE49-F238E27FC236}">
                    <a16:creationId xmlns:a16="http://schemas.microsoft.com/office/drawing/2014/main" id="{D4B6F553-3C98-9E49-A295-557B363DF886}"/>
                  </a:ext>
                </a:extLst>
              </p:cNvPr>
              <p:cNvSpPr/>
              <p:nvPr/>
            </p:nvSpPr>
            <p:spPr>
              <a:xfrm>
                <a:off x="7371713" y="4455249"/>
                <a:ext cx="32184" cy="32184"/>
              </a:xfrm>
              <a:custGeom>
                <a:avLst/>
                <a:gdLst>
                  <a:gd name="connsiteX0" fmla="*/ 28000 w 32184"/>
                  <a:gd name="connsiteY0" fmla="*/ 16414 h 32184"/>
                  <a:gd name="connsiteX1" fmla="*/ 16414 w 32184"/>
                  <a:gd name="connsiteY1" fmla="*/ 28000 h 32184"/>
                  <a:gd name="connsiteX2" fmla="*/ 4828 w 32184"/>
                  <a:gd name="connsiteY2" fmla="*/ 16414 h 32184"/>
                  <a:gd name="connsiteX3" fmla="*/ 16414 w 32184"/>
                  <a:gd name="connsiteY3" fmla="*/ 4828 h 32184"/>
                  <a:gd name="connsiteX4" fmla="*/ 28000 w 32184"/>
                  <a:gd name="connsiteY4" fmla="*/ 16414 h 32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84" h="32184">
                    <a:moveTo>
                      <a:pt x="28000" y="16414"/>
                    </a:moveTo>
                    <a:cubicBezTo>
                      <a:pt x="28000" y="22813"/>
                      <a:pt x="22813" y="28000"/>
                      <a:pt x="16414" y="28000"/>
                    </a:cubicBezTo>
                    <a:cubicBezTo>
                      <a:pt x="10015" y="28000"/>
                      <a:pt x="4828" y="22813"/>
                      <a:pt x="4828" y="16414"/>
                    </a:cubicBezTo>
                    <a:cubicBezTo>
                      <a:pt x="4828" y="10015"/>
                      <a:pt x="10015" y="4828"/>
                      <a:pt x="16414" y="4828"/>
                    </a:cubicBezTo>
                    <a:cubicBezTo>
                      <a:pt x="22813" y="4828"/>
                      <a:pt x="28000" y="10015"/>
                      <a:pt x="28000" y="16414"/>
                    </a:cubicBezTo>
                    <a:close/>
                  </a:path>
                </a:pathLst>
              </a:custGeom>
              <a:noFill/>
              <a:ln w="19050" cap="flat">
                <a:solidFill>
                  <a:schemeClr val="tx1"/>
                </a:solidFill>
                <a:prstDash val="solid"/>
                <a:round/>
              </a:ln>
            </p:spPr>
            <p:txBody>
              <a:bodyPr rtlCol="0" anchor="ctr"/>
              <a:lstStyle/>
              <a:p>
                <a:endParaRPr lang="en-US" sz="2880"/>
              </a:p>
            </p:txBody>
          </p:sp>
        </p:grpSp>
        <p:grpSp>
          <p:nvGrpSpPr>
            <p:cNvPr id="8" name="Group 7">
              <a:extLst>
                <a:ext uri="{FF2B5EF4-FFF2-40B4-BE49-F238E27FC236}">
                  <a16:creationId xmlns:a16="http://schemas.microsoft.com/office/drawing/2014/main" id="{65F52E1D-0EBB-C04C-9D63-142DFE67ABCC}"/>
                </a:ext>
              </a:extLst>
            </p:cNvPr>
            <p:cNvGrpSpPr/>
            <p:nvPr/>
          </p:nvGrpSpPr>
          <p:grpSpPr>
            <a:xfrm>
              <a:off x="4835112" y="2980326"/>
              <a:ext cx="1600798" cy="1096374"/>
              <a:chOff x="3718806" y="3201173"/>
              <a:chExt cx="1683711" cy="1153160"/>
            </a:xfrm>
          </p:grpSpPr>
          <p:sp>
            <p:nvSpPr>
              <p:cNvPr id="9" name="Freeform: Shape 82">
                <a:extLst>
                  <a:ext uri="{FF2B5EF4-FFF2-40B4-BE49-F238E27FC236}">
                    <a16:creationId xmlns:a16="http://schemas.microsoft.com/office/drawing/2014/main" id="{522E803E-B1D5-E144-9D80-4E119CD1358C}"/>
                  </a:ext>
                </a:extLst>
              </p:cNvPr>
              <p:cNvSpPr/>
              <p:nvPr/>
            </p:nvSpPr>
            <p:spPr>
              <a:xfrm>
                <a:off x="3944108" y="3430111"/>
                <a:ext cx="1247642" cy="569312"/>
              </a:xfrm>
              <a:custGeom>
                <a:avLst/>
                <a:gdLst>
                  <a:gd name="connsiteX0" fmla="*/ 4828 w 331499"/>
                  <a:gd name="connsiteY0" fmla="*/ 112967 h 151266"/>
                  <a:gd name="connsiteX1" fmla="*/ 39909 w 331499"/>
                  <a:gd name="connsiteY1" fmla="*/ 112967 h 151266"/>
                  <a:gd name="connsiteX2" fmla="*/ 52783 w 331499"/>
                  <a:gd name="connsiteY2" fmla="*/ 100094 h 151266"/>
                  <a:gd name="connsiteX3" fmla="*/ 52783 w 331499"/>
                  <a:gd name="connsiteY3" fmla="*/ 65656 h 151266"/>
                  <a:gd name="connsiteX4" fmla="*/ 65656 w 331499"/>
                  <a:gd name="connsiteY4" fmla="*/ 52783 h 151266"/>
                  <a:gd name="connsiteX5" fmla="*/ 75955 w 331499"/>
                  <a:gd name="connsiteY5" fmla="*/ 52783 h 151266"/>
                  <a:gd name="connsiteX6" fmla="*/ 88829 w 331499"/>
                  <a:gd name="connsiteY6" fmla="*/ 65656 h 151266"/>
                  <a:gd name="connsiteX7" fmla="*/ 88829 w 331499"/>
                  <a:gd name="connsiteY7" fmla="*/ 100094 h 151266"/>
                  <a:gd name="connsiteX8" fmla="*/ 101703 w 331499"/>
                  <a:gd name="connsiteY8" fmla="*/ 112967 h 151266"/>
                  <a:gd name="connsiteX9" fmla="*/ 105887 w 331499"/>
                  <a:gd name="connsiteY9" fmla="*/ 112967 h 151266"/>
                  <a:gd name="connsiteX10" fmla="*/ 118761 w 331499"/>
                  <a:gd name="connsiteY10" fmla="*/ 100094 h 151266"/>
                  <a:gd name="connsiteX11" fmla="*/ 118761 w 331499"/>
                  <a:gd name="connsiteY11" fmla="*/ 35725 h 151266"/>
                  <a:gd name="connsiteX12" fmla="*/ 131634 w 331499"/>
                  <a:gd name="connsiteY12" fmla="*/ 22851 h 151266"/>
                  <a:gd name="connsiteX13" fmla="*/ 141933 w 331499"/>
                  <a:gd name="connsiteY13" fmla="*/ 22851 h 151266"/>
                  <a:gd name="connsiteX14" fmla="*/ 154807 w 331499"/>
                  <a:gd name="connsiteY14" fmla="*/ 35725 h 151266"/>
                  <a:gd name="connsiteX15" fmla="*/ 154807 w 331499"/>
                  <a:gd name="connsiteY15" fmla="*/ 136140 h 151266"/>
                  <a:gd name="connsiteX16" fmla="*/ 167681 w 331499"/>
                  <a:gd name="connsiteY16" fmla="*/ 149014 h 151266"/>
                  <a:gd name="connsiteX17" fmla="*/ 171865 w 331499"/>
                  <a:gd name="connsiteY17" fmla="*/ 149014 h 151266"/>
                  <a:gd name="connsiteX18" fmla="*/ 184739 w 331499"/>
                  <a:gd name="connsiteY18" fmla="*/ 136140 h 151266"/>
                  <a:gd name="connsiteX19" fmla="*/ 184739 w 331499"/>
                  <a:gd name="connsiteY19" fmla="*/ 17701 h 151266"/>
                  <a:gd name="connsiteX20" fmla="*/ 197613 w 331499"/>
                  <a:gd name="connsiteY20" fmla="*/ 4828 h 151266"/>
                  <a:gd name="connsiteX21" fmla="*/ 207912 w 331499"/>
                  <a:gd name="connsiteY21" fmla="*/ 4828 h 151266"/>
                  <a:gd name="connsiteX22" fmla="*/ 220785 w 331499"/>
                  <a:gd name="connsiteY22" fmla="*/ 17701 h 151266"/>
                  <a:gd name="connsiteX23" fmla="*/ 220785 w 331499"/>
                  <a:gd name="connsiteY23" fmla="*/ 57932 h 151266"/>
                  <a:gd name="connsiteX24" fmla="*/ 233659 w 331499"/>
                  <a:gd name="connsiteY24" fmla="*/ 70806 h 151266"/>
                  <a:gd name="connsiteX25" fmla="*/ 237843 w 331499"/>
                  <a:gd name="connsiteY25" fmla="*/ 70806 h 151266"/>
                  <a:gd name="connsiteX26" fmla="*/ 250717 w 331499"/>
                  <a:gd name="connsiteY26" fmla="*/ 57932 h 151266"/>
                  <a:gd name="connsiteX27" fmla="*/ 250717 w 331499"/>
                  <a:gd name="connsiteY27" fmla="*/ 17701 h 151266"/>
                  <a:gd name="connsiteX28" fmla="*/ 263591 w 331499"/>
                  <a:gd name="connsiteY28" fmla="*/ 4828 h 151266"/>
                  <a:gd name="connsiteX29" fmla="*/ 273890 w 331499"/>
                  <a:gd name="connsiteY29" fmla="*/ 4828 h 151266"/>
                  <a:gd name="connsiteX30" fmla="*/ 286763 w 331499"/>
                  <a:gd name="connsiteY30" fmla="*/ 17701 h 151266"/>
                  <a:gd name="connsiteX31" fmla="*/ 286763 w 331499"/>
                  <a:gd name="connsiteY31" fmla="*/ 87864 h 151266"/>
                  <a:gd name="connsiteX32" fmla="*/ 299637 w 331499"/>
                  <a:gd name="connsiteY32" fmla="*/ 100737 h 151266"/>
                  <a:gd name="connsiteX33" fmla="*/ 327638 w 331499"/>
                  <a:gd name="connsiteY33" fmla="*/ 100737 h 151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99" h="151266">
                    <a:moveTo>
                      <a:pt x="4828" y="112967"/>
                    </a:moveTo>
                    <a:lnTo>
                      <a:pt x="39909" y="112967"/>
                    </a:lnTo>
                    <a:cubicBezTo>
                      <a:pt x="46989" y="112967"/>
                      <a:pt x="52783" y="107174"/>
                      <a:pt x="52783" y="100094"/>
                    </a:cubicBezTo>
                    <a:lnTo>
                      <a:pt x="52783" y="65656"/>
                    </a:lnTo>
                    <a:cubicBezTo>
                      <a:pt x="52783" y="58576"/>
                      <a:pt x="58576" y="52783"/>
                      <a:pt x="65656" y="52783"/>
                    </a:cubicBezTo>
                    <a:lnTo>
                      <a:pt x="75955" y="52783"/>
                    </a:lnTo>
                    <a:cubicBezTo>
                      <a:pt x="83036" y="52783"/>
                      <a:pt x="88829" y="58576"/>
                      <a:pt x="88829" y="65656"/>
                    </a:cubicBezTo>
                    <a:lnTo>
                      <a:pt x="88829" y="100094"/>
                    </a:lnTo>
                    <a:cubicBezTo>
                      <a:pt x="88829" y="107174"/>
                      <a:pt x="94622" y="112967"/>
                      <a:pt x="101703" y="112967"/>
                    </a:cubicBezTo>
                    <a:lnTo>
                      <a:pt x="105887" y="112967"/>
                    </a:lnTo>
                    <a:cubicBezTo>
                      <a:pt x="112967" y="112967"/>
                      <a:pt x="118761" y="107174"/>
                      <a:pt x="118761" y="100094"/>
                    </a:cubicBezTo>
                    <a:lnTo>
                      <a:pt x="118761" y="35725"/>
                    </a:lnTo>
                    <a:cubicBezTo>
                      <a:pt x="118761" y="28644"/>
                      <a:pt x="124554" y="22851"/>
                      <a:pt x="131634" y="22851"/>
                    </a:cubicBezTo>
                    <a:lnTo>
                      <a:pt x="141933" y="22851"/>
                    </a:lnTo>
                    <a:cubicBezTo>
                      <a:pt x="149014" y="22851"/>
                      <a:pt x="154807" y="28644"/>
                      <a:pt x="154807" y="35725"/>
                    </a:cubicBezTo>
                    <a:lnTo>
                      <a:pt x="154807" y="136140"/>
                    </a:lnTo>
                    <a:cubicBezTo>
                      <a:pt x="154807" y="143221"/>
                      <a:pt x="160600" y="149014"/>
                      <a:pt x="167681" y="149014"/>
                    </a:cubicBezTo>
                    <a:lnTo>
                      <a:pt x="171865" y="149014"/>
                    </a:lnTo>
                    <a:cubicBezTo>
                      <a:pt x="178946" y="149014"/>
                      <a:pt x="184739" y="143221"/>
                      <a:pt x="184739" y="136140"/>
                    </a:cubicBezTo>
                    <a:lnTo>
                      <a:pt x="184739" y="17701"/>
                    </a:lnTo>
                    <a:cubicBezTo>
                      <a:pt x="184739" y="10621"/>
                      <a:pt x="190532" y="4828"/>
                      <a:pt x="197613" y="4828"/>
                    </a:cubicBezTo>
                    <a:lnTo>
                      <a:pt x="207912" y="4828"/>
                    </a:lnTo>
                    <a:cubicBezTo>
                      <a:pt x="214992" y="4828"/>
                      <a:pt x="220785" y="10621"/>
                      <a:pt x="220785" y="17701"/>
                    </a:cubicBezTo>
                    <a:lnTo>
                      <a:pt x="220785" y="57932"/>
                    </a:lnTo>
                    <a:cubicBezTo>
                      <a:pt x="220785" y="65013"/>
                      <a:pt x="226579" y="70806"/>
                      <a:pt x="233659" y="70806"/>
                    </a:cubicBezTo>
                    <a:lnTo>
                      <a:pt x="237843" y="70806"/>
                    </a:lnTo>
                    <a:cubicBezTo>
                      <a:pt x="244924" y="70806"/>
                      <a:pt x="250717" y="65013"/>
                      <a:pt x="250717" y="57932"/>
                    </a:cubicBezTo>
                    <a:lnTo>
                      <a:pt x="250717" y="17701"/>
                    </a:lnTo>
                    <a:cubicBezTo>
                      <a:pt x="250717" y="10621"/>
                      <a:pt x="256510" y="4828"/>
                      <a:pt x="263591" y="4828"/>
                    </a:cubicBezTo>
                    <a:lnTo>
                      <a:pt x="273890" y="4828"/>
                    </a:lnTo>
                    <a:cubicBezTo>
                      <a:pt x="280970" y="4828"/>
                      <a:pt x="286763" y="10621"/>
                      <a:pt x="286763" y="17701"/>
                    </a:cubicBezTo>
                    <a:lnTo>
                      <a:pt x="286763" y="87864"/>
                    </a:lnTo>
                    <a:cubicBezTo>
                      <a:pt x="286763" y="94944"/>
                      <a:pt x="292557" y="100737"/>
                      <a:pt x="299637" y="100737"/>
                    </a:cubicBezTo>
                    <a:lnTo>
                      <a:pt x="327638" y="100737"/>
                    </a:lnTo>
                  </a:path>
                </a:pathLst>
              </a:custGeom>
              <a:noFill/>
              <a:ln w="19050" cap="flat">
                <a:solidFill>
                  <a:schemeClr val="accent1"/>
                </a:solidFill>
                <a:prstDash val="solid"/>
                <a:miter/>
              </a:ln>
            </p:spPr>
            <p:txBody>
              <a:bodyPr rtlCol="0" anchor="ctr"/>
              <a:lstStyle/>
              <a:p>
                <a:endParaRPr lang="en-US" sz="2880"/>
              </a:p>
            </p:txBody>
          </p:sp>
          <p:sp>
            <p:nvSpPr>
              <p:cNvPr id="10" name="Freeform: Shape 71">
                <a:extLst>
                  <a:ext uri="{FF2B5EF4-FFF2-40B4-BE49-F238E27FC236}">
                    <a16:creationId xmlns:a16="http://schemas.microsoft.com/office/drawing/2014/main" id="{41967E4C-0F37-6140-B2B7-7698AC2E98F4}"/>
                  </a:ext>
                </a:extLst>
              </p:cNvPr>
              <p:cNvSpPr/>
              <p:nvPr/>
            </p:nvSpPr>
            <p:spPr>
              <a:xfrm>
                <a:off x="3718806" y="4208978"/>
                <a:ext cx="1683711" cy="145355"/>
              </a:xfrm>
              <a:custGeom>
                <a:avLst/>
                <a:gdLst>
                  <a:gd name="connsiteX0" fmla="*/ 4828 w 447363"/>
                  <a:gd name="connsiteY0" fmla="*/ 4828 h 38621"/>
                  <a:gd name="connsiteX1" fmla="*/ 4828 w 447363"/>
                  <a:gd name="connsiteY1" fmla="*/ 26713 h 38621"/>
                  <a:gd name="connsiteX2" fmla="*/ 6437 w 447363"/>
                  <a:gd name="connsiteY2" fmla="*/ 28000 h 38621"/>
                  <a:gd name="connsiteX3" fmla="*/ 30897 w 447363"/>
                  <a:gd name="connsiteY3" fmla="*/ 36368 h 38621"/>
                  <a:gd name="connsiteX4" fmla="*/ 421616 w 447363"/>
                  <a:gd name="connsiteY4" fmla="*/ 36368 h 38621"/>
                  <a:gd name="connsiteX5" fmla="*/ 441893 w 447363"/>
                  <a:gd name="connsiteY5" fmla="*/ 29288 h 38621"/>
                  <a:gd name="connsiteX6" fmla="*/ 444789 w 447363"/>
                  <a:gd name="connsiteY6" fmla="*/ 27035 h 38621"/>
                  <a:gd name="connsiteX7" fmla="*/ 444789 w 447363"/>
                  <a:gd name="connsiteY7" fmla="*/ 4828 h 38621"/>
                  <a:gd name="connsiteX8" fmla="*/ 4828 w 447363"/>
                  <a:gd name="connsiteY8" fmla="*/ 4828 h 38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7363" h="38621">
                    <a:moveTo>
                      <a:pt x="4828" y="4828"/>
                    </a:moveTo>
                    <a:lnTo>
                      <a:pt x="4828" y="26713"/>
                    </a:lnTo>
                    <a:lnTo>
                      <a:pt x="6437" y="28000"/>
                    </a:lnTo>
                    <a:cubicBezTo>
                      <a:pt x="13517" y="33472"/>
                      <a:pt x="22207" y="36368"/>
                      <a:pt x="30897" y="36368"/>
                    </a:cubicBezTo>
                    <a:lnTo>
                      <a:pt x="421616" y="36368"/>
                    </a:lnTo>
                    <a:cubicBezTo>
                      <a:pt x="429019" y="36368"/>
                      <a:pt x="436099" y="33794"/>
                      <a:pt x="441893" y="29288"/>
                    </a:cubicBezTo>
                    <a:lnTo>
                      <a:pt x="444789" y="27035"/>
                    </a:lnTo>
                    <a:lnTo>
                      <a:pt x="444789" y="4828"/>
                    </a:lnTo>
                    <a:lnTo>
                      <a:pt x="4828" y="4828"/>
                    </a:lnTo>
                    <a:close/>
                  </a:path>
                </a:pathLst>
              </a:custGeom>
              <a:noFill/>
              <a:ln w="19050" cap="flat">
                <a:solidFill>
                  <a:schemeClr val="tx1"/>
                </a:solidFill>
                <a:prstDash val="solid"/>
                <a:round/>
              </a:ln>
            </p:spPr>
            <p:txBody>
              <a:bodyPr rtlCol="0" anchor="ctr"/>
              <a:lstStyle/>
              <a:p>
                <a:endParaRPr lang="en-US" sz="2880"/>
              </a:p>
            </p:txBody>
          </p:sp>
          <p:sp>
            <p:nvSpPr>
              <p:cNvPr id="11" name="Freeform: Shape 72">
                <a:extLst>
                  <a:ext uri="{FF2B5EF4-FFF2-40B4-BE49-F238E27FC236}">
                    <a16:creationId xmlns:a16="http://schemas.microsoft.com/office/drawing/2014/main" id="{C51CAFF0-789A-7046-84DD-2A8AF30908BB}"/>
                  </a:ext>
                </a:extLst>
              </p:cNvPr>
              <p:cNvSpPr/>
              <p:nvPr/>
            </p:nvSpPr>
            <p:spPr>
              <a:xfrm>
                <a:off x="3948955" y="3278696"/>
                <a:ext cx="1235527" cy="860026"/>
              </a:xfrm>
              <a:custGeom>
                <a:avLst/>
                <a:gdLst>
                  <a:gd name="connsiteX0" fmla="*/ 325707 w 328281"/>
                  <a:gd name="connsiteY0" fmla="*/ 216280 h 228509"/>
                  <a:gd name="connsiteX1" fmla="*/ 316695 w 328281"/>
                  <a:gd name="connsiteY1" fmla="*/ 225291 h 228509"/>
                  <a:gd name="connsiteX2" fmla="*/ 13839 w 328281"/>
                  <a:gd name="connsiteY2" fmla="*/ 225291 h 228509"/>
                  <a:gd name="connsiteX3" fmla="*/ 4828 w 328281"/>
                  <a:gd name="connsiteY3" fmla="*/ 216280 h 228509"/>
                  <a:gd name="connsiteX4" fmla="*/ 4828 w 328281"/>
                  <a:gd name="connsiteY4" fmla="*/ 13839 h 228509"/>
                  <a:gd name="connsiteX5" fmla="*/ 13839 w 328281"/>
                  <a:gd name="connsiteY5" fmla="*/ 4828 h 228509"/>
                  <a:gd name="connsiteX6" fmla="*/ 315086 w 328281"/>
                  <a:gd name="connsiteY6" fmla="*/ 4828 h 228509"/>
                  <a:gd name="connsiteX7" fmla="*/ 324097 w 328281"/>
                  <a:gd name="connsiteY7" fmla="*/ 13839 h 228509"/>
                  <a:gd name="connsiteX8" fmla="*/ 325707 w 328281"/>
                  <a:gd name="connsiteY8" fmla="*/ 216280 h 228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281" h="228509">
                    <a:moveTo>
                      <a:pt x="325707" y="216280"/>
                    </a:moveTo>
                    <a:cubicBezTo>
                      <a:pt x="325707" y="221107"/>
                      <a:pt x="321845" y="225291"/>
                      <a:pt x="316695" y="225291"/>
                    </a:cubicBezTo>
                    <a:lnTo>
                      <a:pt x="13839" y="225291"/>
                    </a:lnTo>
                    <a:cubicBezTo>
                      <a:pt x="9012" y="225291"/>
                      <a:pt x="4828" y="221429"/>
                      <a:pt x="4828" y="216280"/>
                    </a:cubicBezTo>
                    <a:lnTo>
                      <a:pt x="4828" y="13839"/>
                    </a:lnTo>
                    <a:cubicBezTo>
                      <a:pt x="4828" y="9012"/>
                      <a:pt x="8690" y="4828"/>
                      <a:pt x="13839" y="4828"/>
                    </a:cubicBezTo>
                    <a:lnTo>
                      <a:pt x="315086" y="4828"/>
                    </a:lnTo>
                    <a:cubicBezTo>
                      <a:pt x="319913" y="4828"/>
                      <a:pt x="324097" y="8690"/>
                      <a:pt x="324097" y="13839"/>
                    </a:cubicBezTo>
                    <a:lnTo>
                      <a:pt x="325707" y="216280"/>
                    </a:lnTo>
                    <a:close/>
                  </a:path>
                </a:pathLst>
              </a:custGeom>
              <a:noFill/>
              <a:ln w="19050" cap="flat">
                <a:solidFill>
                  <a:schemeClr val="tx1"/>
                </a:solidFill>
                <a:prstDash val="solid"/>
                <a:round/>
              </a:ln>
            </p:spPr>
            <p:txBody>
              <a:bodyPr rtlCol="0" anchor="ctr"/>
              <a:lstStyle/>
              <a:p>
                <a:endParaRPr lang="en-US" sz="2880"/>
              </a:p>
            </p:txBody>
          </p:sp>
          <p:sp>
            <p:nvSpPr>
              <p:cNvPr id="12" name="Freeform: Shape 73">
                <a:extLst>
                  <a:ext uri="{FF2B5EF4-FFF2-40B4-BE49-F238E27FC236}">
                    <a16:creationId xmlns:a16="http://schemas.microsoft.com/office/drawing/2014/main" id="{C12C907F-17C6-9944-81CD-BB032EFF9DAE}"/>
                  </a:ext>
                </a:extLst>
              </p:cNvPr>
              <p:cNvSpPr/>
              <p:nvPr/>
            </p:nvSpPr>
            <p:spPr>
              <a:xfrm>
                <a:off x="3862953" y="3201173"/>
                <a:ext cx="1405112" cy="1029608"/>
              </a:xfrm>
              <a:custGeom>
                <a:avLst/>
                <a:gdLst>
                  <a:gd name="connsiteX0" fmla="*/ 369156 w 373339"/>
                  <a:gd name="connsiteY0" fmla="*/ 262625 h 273567"/>
                  <a:gd name="connsiteX1" fmla="*/ 360144 w 373339"/>
                  <a:gd name="connsiteY1" fmla="*/ 271637 h 273567"/>
                  <a:gd name="connsiteX2" fmla="*/ 13839 w 373339"/>
                  <a:gd name="connsiteY2" fmla="*/ 271637 h 273567"/>
                  <a:gd name="connsiteX3" fmla="*/ 4828 w 373339"/>
                  <a:gd name="connsiteY3" fmla="*/ 262625 h 273567"/>
                  <a:gd name="connsiteX4" fmla="*/ 4828 w 373339"/>
                  <a:gd name="connsiteY4" fmla="*/ 13839 h 273567"/>
                  <a:gd name="connsiteX5" fmla="*/ 13839 w 373339"/>
                  <a:gd name="connsiteY5" fmla="*/ 4828 h 273567"/>
                  <a:gd name="connsiteX6" fmla="*/ 360144 w 373339"/>
                  <a:gd name="connsiteY6" fmla="*/ 4828 h 273567"/>
                  <a:gd name="connsiteX7" fmla="*/ 369156 w 373339"/>
                  <a:gd name="connsiteY7" fmla="*/ 13839 h 273567"/>
                  <a:gd name="connsiteX8" fmla="*/ 369156 w 373339"/>
                  <a:gd name="connsiteY8" fmla="*/ 262625 h 273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3339" h="273567">
                    <a:moveTo>
                      <a:pt x="369156" y="262625"/>
                    </a:moveTo>
                    <a:cubicBezTo>
                      <a:pt x="369156" y="267453"/>
                      <a:pt x="365294" y="271637"/>
                      <a:pt x="360144" y="271637"/>
                    </a:cubicBezTo>
                    <a:lnTo>
                      <a:pt x="13839" y="271637"/>
                    </a:lnTo>
                    <a:cubicBezTo>
                      <a:pt x="9012" y="271637"/>
                      <a:pt x="4828" y="267775"/>
                      <a:pt x="4828" y="262625"/>
                    </a:cubicBezTo>
                    <a:lnTo>
                      <a:pt x="4828" y="13839"/>
                    </a:lnTo>
                    <a:cubicBezTo>
                      <a:pt x="4828" y="9012"/>
                      <a:pt x="8690" y="4828"/>
                      <a:pt x="13839" y="4828"/>
                    </a:cubicBezTo>
                    <a:lnTo>
                      <a:pt x="360144" y="4828"/>
                    </a:lnTo>
                    <a:cubicBezTo>
                      <a:pt x="364972" y="4828"/>
                      <a:pt x="369156" y="8690"/>
                      <a:pt x="369156" y="13839"/>
                    </a:cubicBezTo>
                    <a:lnTo>
                      <a:pt x="369156" y="262625"/>
                    </a:lnTo>
                    <a:close/>
                  </a:path>
                </a:pathLst>
              </a:custGeom>
              <a:noFill/>
              <a:ln w="19050" cap="flat">
                <a:solidFill>
                  <a:schemeClr val="tx1"/>
                </a:solidFill>
                <a:prstDash val="solid"/>
                <a:round/>
              </a:ln>
            </p:spPr>
            <p:txBody>
              <a:bodyPr rtlCol="0" anchor="ctr"/>
              <a:lstStyle/>
              <a:p>
                <a:endParaRPr lang="en-US" sz="2880"/>
              </a:p>
            </p:txBody>
          </p:sp>
        </p:grpSp>
      </p:grpSp>
    </p:spTree>
    <p:extLst>
      <p:ext uri="{BB962C8B-B14F-4D97-AF65-F5344CB8AC3E}">
        <p14:creationId xmlns:p14="http://schemas.microsoft.com/office/powerpoint/2010/main" val="284860182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Amazon Managed Streaming for Apache Kafka</a:t>
            </a:r>
            <a:br>
              <a:rPr lang="en-US" dirty="0"/>
            </a:br>
            <a:r>
              <a:rPr lang="en-US" sz="1800" dirty="0"/>
              <a:t>(Amazon MSK)</a:t>
            </a:r>
            <a:br>
              <a:rPr lang="en-US" sz="1800" dirty="0"/>
            </a:br>
            <a:r>
              <a:rPr lang="en-US" sz="1800" dirty="0">
                <a:latin typeface="Amazon Ember" panose="020B0603020204020204" pitchFamily="34" charset="0"/>
                <a:ea typeface="Amazon Ember" panose="020B0603020204020204" pitchFamily="34" charset="0"/>
                <a:cs typeface="Amazon Ember" panose="020B0603020204020204" pitchFamily="34" charset="0"/>
              </a:rPr>
              <a:t>Fully managed, highly available, and secure Apache Kafka service</a:t>
            </a:r>
            <a:endParaRPr lang="en-US" sz="1800" dirty="0"/>
          </a:p>
        </p:txBody>
      </p:sp>
      <p:grpSp>
        <p:nvGrpSpPr>
          <p:cNvPr id="13" name="Group 12">
            <a:extLst>
              <a:ext uri="{FF2B5EF4-FFF2-40B4-BE49-F238E27FC236}">
                <a16:creationId xmlns:a16="http://schemas.microsoft.com/office/drawing/2014/main" id="{6E1FC858-E699-4355-9977-D8103D94958A}"/>
              </a:ext>
            </a:extLst>
          </p:cNvPr>
          <p:cNvGrpSpPr/>
          <p:nvPr/>
        </p:nvGrpSpPr>
        <p:grpSpPr>
          <a:xfrm>
            <a:off x="267408" y="1729216"/>
            <a:ext cx="1881779" cy="2249567"/>
            <a:chOff x="267408" y="1729216"/>
            <a:chExt cx="1881779" cy="2249567"/>
          </a:xfrm>
        </p:grpSpPr>
        <p:sp>
          <p:nvSpPr>
            <p:cNvPr id="6" name="Rectangle 5">
              <a:extLst>
                <a:ext uri="{FF2B5EF4-FFF2-40B4-BE49-F238E27FC236}">
                  <a16:creationId xmlns:a16="http://schemas.microsoft.com/office/drawing/2014/main" id="{AEFC5ED1-6306-594A-8A21-0C03FA6C4A55}"/>
                </a:ext>
              </a:extLst>
            </p:cNvPr>
            <p:cNvSpPr/>
            <p:nvPr/>
          </p:nvSpPr>
          <p:spPr>
            <a:xfrm>
              <a:off x="267408" y="3367077"/>
              <a:ext cx="1881779" cy="611706"/>
            </a:xfrm>
            <a:prstGeom prst="rect">
              <a:avLst/>
            </a:prstGeom>
          </p:spPr>
          <p:txBody>
            <a:bodyPr wrap="square">
              <a:spAutoFit/>
            </a:bodyPr>
            <a:lstStyle/>
            <a:p>
              <a:pPr algn="ctr" defTabSz="342859">
                <a:defRPr/>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Migrate and run existing Apache Kafka applications on AWS without changes</a:t>
              </a:r>
            </a:p>
          </p:txBody>
        </p:sp>
        <p:grpSp>
          <p:nvGrpSpPr>
            <p:cNvPr id="2" name="Group 1">
              <a:extLst>
                <a:ext uri="{FF2B5EF4-FFF2-40B4-BE49-F238E27FC236}">
                  <a16:creationId xmlns:a16="http://schemas.microsoft.com/office/drawing/2014/main" id="{6A5DF6D9-0D04-4E78-B82B-A1E91609DBB8}"/>
                </a:ext>
              </a:extLst>
            </p:cNvPr>
            <p:cNvGrpSpPr/>
            <p:nvPr/>
          </p:nvGrpSpPr>
          <p:grpSpPr>
            <a:xfrm>
              <a:off x="773957" y="2329299"/>
              <a:ext cx="868680" cy="868681"/>
              <a:chOff x="794878" y="2329299"/>
              <a:chExt cx="868680" cy="868681"/>
            </a:xfrm>
          </p:grpSpPr>
          <p:sp>
            <p:nvSpPr>
              <p:cNvPr id="7" name="Rounded Rectangle 50">
                <a:extLst>
                  <a:ext uri="{FF2B5EF4-FFF2-40B4-BE49-F238E27FC236}">
                    <a16:creationId xmlns:a16="http://schemas.microsoft.com/office/drawing/2014/main" id="{AF5EB2BF-FABD-4DFA-8256-784DCEDF0AC1}"/>
                  </a:ext>
                </a:extLst>
              </p:cNvPr>
              <p:cNvSpPr>
                <a:spLocks/>
              </p:cNvSpPr>
              <p:nvPr/>
            </p:nvSpPr>
            <p:spPr bwMode="auto">
              <a:xfrm>
                <a:off x="794878" y="2329299"/>
                <a:ext cx="868680" cy="868681"/>
              </a:xfrm>
              <a:prstGeom prst="ellipse">
                <a:avLst/>
              </a:prstGeom>
              <a:noFill/>
              <a:ln>
                <a:solidFill>
                  <a:srgbClr val="C1C1C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solidFill>
                    <a:srgbClr val="414042"/>
                  </a:solidFill>
                  <a:latin typeface="Amazon Ember"/>
                  <a:cs typeface="Segoe UI" pitchFamily="34" charset="0"/>
                </a:endParaRPr>
              </a:p>
            </p:txBody>
          </p:sp>
          <p:pic>
            <p:nvPicPr>
              <p:cNvPr id="61" name="Picture 8">
                <a:extLst>
                  <a:ext uri="{FF2B5EF4-FFF2-40B4-BE49-F238E27FC236}">
                    <a16:creationId xmlns:a16="http://schemas.microsoft.com/office/drawing/2014/main" id="{06DC1350-315F-4F48-8BCA-6E7633189403}"/>
                  </a:ext>
                </a:extLst>
              </p:cNvPr>
              <p:cNvPicPr>
                <a:picLocks noChangeAspect="1" noChangeArrowheads="1"/>
              </p:cNvPicPr>
              <p:nvPr/>
            </p:nvPicPr>
            <p:blipFill rotWithShape="1">
              <a:blip r:embed="rId3"/>
              <a:srcRect t="-1" r="64387" b="-2870"/>
              <a:stretch/>
            </p:blipFill>
            <p:spPr bwMode="auto">
              <a:xfrm>
                <a:off x="1048885" y="2461148"/>
                <a:ext cx="427673" cy="649349"/>
              </a:xfrm>
              <a:prstGeom prst="rect">
                <a:avLst/>
              </a:prstGeom>
              <a:noFill/>
              <a:extLst>
                <a:ext uri="{909E8E84-426E-40DD-AFC4-6F175D3DCCD1}">
                  <a14:hiddenFill xmlns:a14="http://schemas.microsoft.com/office/drawing/2010/main">
                    <a:solidFill>
                      <a:srgbClr val="FFFFFF"/>
                    </a:solidFill>
                  </a14:hiddenFill>
                </a:ext>
              </a:extLst>
            </p:spPr>
          </p:pic>
        </p:grpSp>
        <p:sp>
          <p:nvSpPr>
            <p:cNvPr id="43" name="Rectangle 42">
              <a:extLst>
                <a:ext uri="{FF2B5EF4-FFF2-40B4-BE49-F238E27FC236}">
                  <a16:creationId xmlns:a16="http://schemas.microsoft.com/office/drawing/2014/main" id="{AEFC5ED1-6306-594A-8A21-0C03FA6C4A55}"/>
                </a:ext>
              </a:extLst>
            </p:cNvPr>
            <p:cNvSpPr/>
            <p:nvPr/>
          </p:nvSpPr>
          <p:spPr>
            <a:xfrm>
              <a:off x="267408" y="1729216"/>
              <a:ext cx="1881779" cy="477054"/>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Apache Kafka-compatible</a:t>
              </a:r>
            </a:p>
          </p:txBody>
        </p:sp>
      </p:grpSp>
      <p:grpSp>
        <p:nvGrpSpPr>
          <p:cNvPr id="9" name="Group 8">
            <a:extLst>
              <a:ext uri="{FF2B5EF4-FFF2-40B4-BE49-F238E27FC236}">
                <a16:creationId xmlns:a16="http://schemas.microsoft.com/office/drawing/2014/main" id="{B82B2B5E-D3B5-45E9-8A4B-AA5DE0DDE5F6}"/>
              </a:ext>
            </a:extLst>
          </p:cNvPr>
          <p:cNvGrpSpPr/>
          <p:nvPr/>
        </p:nvGrpSpPr>
        <p:grpSpPr>
          <a:xfrm>
            <a:off x="4506401" y="1729216"/>
            <a:ext cx="2075447" cy="2249566"/>
            <a:chOff x="4551948" y="1729216"/>
            <a:chExt cx="2075447" cy="2249566"/>
          </a:xfrm>
        </p:grpSpPr>
        <p:sp>
          <p:nvSpPr>
            <p:cNvPr id="40" name="Rectangle 39">
              <a:extLst>
                <a:ext uri="{FF2B5EF4-FFF2-40B4-BE49-F238E27FC236}">
                  <a16:creationId xmlns:a16="http://schemas.microsoft.com/office/drawing/2014/main" id="{3A444FC0-5A76-C142-ABC0-E6DB7E769A7B}"/>
                </a:ext>
              </a:extLst>
            </p:cNvPr>
            <p:cNvSpPr/>
            <p:nvPr/>
          </p:nvSpPr>
          <p:spPr>
            <a:xfrm>
              <a:off x="4551948" y="3367076"/>
              <a:ext cx="2075447" cy="611706"/>
            </a:xfrm>
            <a:prstGeom prst="rect">
              <a:avLst/>
            </a:prstGeom>
          </p:spPr>
          <p:txBody>
            <a:bodyPr wrap="square">
              <a:spAutoFit/>
            </a:bodyPr>
            <a:lstStyle/>
            <a:p>
              <a:pPr algn="ctr" defTabSz="285728">
                <a:spcBef>
                  <a:spcPts val="375"/>
                </a:spcBef>
                <a:spcAft>
                  <a:spcPts val="188"/>
                </a:spcAft>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Continuous cluster </a:t>
              </a:r>
              <a:b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b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health monitoring and component replacement</a:t>
              </a:r>
            </a:p>
          </p:txBody>
        </p:sp>
        <p:grpSp>
          <p:nvGrpSpPr>
            <p:cNvPr id="8" name="Group 7">
              <a:extLst>
                <a:ext uri="{FF2B5EF4-FFF2-40B4-BE49-F238E27FC236}">
                  <a16:creationId xmlns:a16="http://schemas.microsoft.com/office/drawing/2014/main" id="{0911D362-0420-4276-8535-955237CC1F84}"/>
                </a:ext>
              </a:extLst>
            </p:cNvPr>
            <p:cNvGrpSpPr/>
            <p:nvPr/>
          </p:nvGrpSpPr>
          <p:grpSpPr>
            <a:xfrm>
              <a:off x="5155331" y="2329298"/>
              <a:ext cx="868680" cy="868680"/>
              <a:chOff x="5155331" y="2329298"/>
              <a:chExt cx="868680" cy="868680"/>
            </a:xfrm>
          </p:grpSpPr>
          <p:sp>
            <p:nvSpPr>
              <p:cNvPr id="41" name="Rounded Rectangle 50">
                <a:extLst>
                  <a:ext uri="{FF2B5EF4-FFF2-40B4-BE49-F238E27FC236}">
                    <a16:creationId xmlns:a16="http://schemas.microsoft.com/office/drawing/2014/main" id="{46A936FF-A3F9-4EF5-9179-ECDE10FF7774}"/>
                  </a:ext>
                </a:extLst>
              </p:cNvPr>
              <p:cNvSpPr>
                <a:spLocks/>
              </p:cNvSpPr>
              <p:nvPr/>
            </p:nvSpPr>
            <p:spPr bwMode="auto">
              <a:xfrm>
                <a:off x="5155331" y="2329298"/>
                <a:ext cx="868680" cy="868680"/>
              </a:xfrm>
              <a:prstGeom prst="ellipse">
                <a:avLst/>
              </a:prstGeom>
              <a:noFill/>
              <a:ln>
                <a:solidFill>
                  <a:srgbClr val="C1C1C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cs typeface="Segoe UI" pitchFamily="34" charset="0"/>
                </a:endParaRPr>
              </a:p>
            </p:txBody>
          </p:sp>
          <p:sp>
            <p:nvSpPr>
              <p:cNvPr id="54" name="Freeform 13">
                <a:extLst>
                  <a:ext uri="{FF2B5EF4-FFF2-40B4-BE49-F238E27FC236}">
                    <a16:creationId xmlns:a16="http://schemas.microsoft.com/office/drawing/2014/main" id="{72F2B9A5-97DC-4A13-AFE4-A28D3B9860CB}"/>
                  </a:ext>
                </a:extLst>
              </p:cNvPr>
              <p:cNvSpPr>
                <a:spLocks/>
              </p:cNvSpPr>
              <p:nvPr/>
            </p:nvSpPr>
            <p:spPr bwMode="auto">
              <a:xfrm>
                <a:off x="5359946" y="2592356"/>
                <a:ext cx="474106" cy="340145"/>
              </a:xfrm>
              <a:custGeom>
                <a:avLst/>
                <a:gdLst>
                  <a:gd name="T0" fmla="*/ 407 w 407"/>
                  <a:gd name="T1" fmla="*/ 266 h 292"/>
                  <a:gd name="T2" fmla="*/ 407 w 407"/>
                  <a:gd name="T3" fmla="*/ 292 h 292"/>
                  <a:gd name="T4" fmla="*/ 0 w 407"/>
                  <a:gd name="T5" fmla="*/ 292 h 292"/>
                  <a:gd name="T6" fmla="*/ 0 w 407"/>
                  <a:gd name="T7" fmla="*/ 0 h 292"/>
                  <a:gd name="T8" fmla="*/ 407 w 407"/>
                  <a:gd name="T9" fmla="*/ 0 h 292"/>
                  <a:gd name="T10" fmla="*/ 407 w 407"/>
                  <a:gd name="T11" fmla="*/ 153 h 292"/>
                </a:gdLst>
                <a:ahLst/>
                <a:cxnLst>
                  <a:cxn ang="0">
                    <a:pos x="T0" y="T1"/>
                  </a:cxn>
                  <a:cxn ang="0">
                    <a:pos x="T2" y="T3"/>
                  </a:cxn>
                  <a:cxn ang="0">
                    <a:pos x="T4" y="T5"/>
                  </a:cxn>
                  <a:cxn ang="0">
                    <a:pos x="T6" y="T7"/>
                  </a:cxn>
                  <a:cxn ang="0">
                    <a:pos x="T8" y="T9"/>
                  </a:cxn>
                  <a:cxn ang="0">
                    <a:pos x="T10" y="T11"/>
                  </a:cxn>
                </a:cxnLst>
                <a:rect l="0" t="0" r="r" b="b"/>
                <a:pathLst>
                  <a:path w="407" h="292">
                    <a:moveTo>
                      <a:pt x="407" y="266"/>
                    </a:moveTo>
                    <a:lnTo>
                      <a:pt x="407" y="292"/>
                    </a:lnTo>
                    <a:lnTo>
                      <a:pt x="0" y="292"/>
                    </a:lnTo>
                    <a:lnTo>
                      <a:pt x="0" y="0"/>
                    </a:lnTo>
                    <a:lnTo>
                      <a:pt x="407" y="0"/>
                    </a:lnTo>
                    <a:lnTo>
                      <a:pt x="407" y="153"/>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5" name="Oval 14">
                <a:extLst>
                  <a:ext uri="{FF2B5EF4-FFF2-40B4-BE49-F238E27FC236}">
                    <a16:creationId xmlns:a16="http://schemas.microsoft.com/office/drawing/2014/main" id="{B4BFF4FD-32CD-4FE5-BBC2-2E46E853071E}"/>
                  </a:ext>
                </a:extLst>
              </p:cNvPr>
              <p:cNvSpPr>
                <a:spLocks noChangeArrowheads="1"/>
              </p:cNvSpPr>
              <p:nvPr/>
            </p:nvSpPr>
            <p:spPr bwMode="auto">
              <a:xfrm>
                <a:off x="5483423" y="2648270"/>
                <a:ext cx="227151" cy="227152"/>
              </a:xfrm>
              <a:prstGeom prst="ellipse">
                <a:avLst/>
              </a:pr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6" name="Freeform 15">
                <a:extLst>
                  <a:ext uri="{FF2B5EF4-FFF2-40B4-BE49-F238E27FC236}">
                    <a16:creationId xmlns:a16="http://schemas.microsoft.com/office/drawing/2014/main" id="{58C6EFFC-9D37-4A75-938B-326239570A7D}"/>
                  </a:ext>
                </a:extLst>
              </p:cNvPr>
              <p:cNvSpPr>
                <a:spLocks/>
              </p:cNvSpPr>
              <p:nvPr/>
            </p:nvSpPr>
            <p:spPr bwMode="auto">
              <a:xfrm>
                <a:off x="5597581" y="2694865"/>
                <a:ext cx="38441" cy="107169"/>
              </a:xfrm>
              <a:custGeom>
                <a:avLst/>
                <a:gdLst>
                  <a:gd name="T0" fmla="*/ 0 w 33"/>
                  <a:gd name="T1" fmla="*/ 0 h 92"/>
                  <a:gd name="T2" fmla="*/ 0 w 33"/>
                  <a:gd name="T3" fmla="*/ 57 h 92"/>
                  <a:gd name="T4" fmla="*/ 33 w 33"/>
                  <a:gd name="T5" fmla="*/ 92 h 92"/>
                </a:gdLst>
                <a:ahLst/>
                <a:cxnLst>
                  <a:cxn ang="0">
                    <a:pos x="T0" y="T1"/>
                  </a:cxn>
                  <a:cxn ang="0">
                    <a:pos x="T2" y="T3"/>
                  </a:cxn>
                  <a:cxn ang="0">
                    <a:pos x="T4" y="T5"/>
                  </a:cxn>
                </a:cxnLst>
                <a:rect l="0" t="0" r="r" b="b"/>
                <a:pathLst>
                  <a:path w="33" h="92">
                    <a:moveTo>
                      <a:pt x="0" y="0"/>
                    </a:moveTo>
                    <a:lnTo>
                      <a:pt x="0" y="57"/>
                    </a:lnTo>
                    <a:lnTo>
                      <a:pt x="33" y="92"/>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7" name="Freeform 16">
                <a:extLst>
                  <a:ext uri="{FF2B5EF4-FFF2-40B4-BE49-F238E27FC236}">
                    <a16:creationId xmlns:a16="http://schemas.microsoft.com/office/drawing/2014/main" id="{C4A34D04-4DEA-40DA-B308-A7D34F977513}"/>
                  </a:ext>
                </a:extLst>
              </p:cNvPr>
              <p:cNvSpPr>
                <a:spLocks/>
              </p:cNvSpPr>
              <p:nvPr/>
            </p:nvSpPr>
            <p:spPr bwMode="auto">
              <a:xfrm>
                <a:off x="5739696" y="2770583"/>
                <a:ext cx="186381" cy="131631"/>
              </a:xfrm>
              <a:custGeom>
                <a:avLst/>
                <a:gdLst>
                  <a:gd name="T0" fmla="*/ 160 w 160"/>
                  <a:gd name="T1" fmla="*/ 32 h 113"/>
                  <a:gd name="T2" fmla="*/ 81 w 160"/>
                  <a:gd name="T3" fmla="*/ 113 h 113"/>
                  <a:gd name="T4" fmla="*/ 0 w 160"/>
                  <a:gd name="T5" fmla="*/ 32 h 113"/>
                  <a:gd name="T6" fmla="*/ 21 w 160"/>
                  <a:gd name="T7" fmla="*/ 0 h 113"/>
                  <a:gd name="T8" fmla="*/ 139 w 160"/>
                  <a:gd name="T9" fmla="*/ 0 h 113"/>
                  <a:gd name="T10" fmla="*/ 160 w 160"/>
                  <a:gd name="T11" fmla="*/ 32 h 113"/>
                </a:gdLst>
                <a:ahLst/>
                <a:cxnLst>
                  <a:cxn ang="0">
                    <a:pos x="T0" y="T1"/>
                  </a:cxn>
                  <a:cxn ang="0">
                    <a:pos x="T2" y="T3"/>
                  </a:cxn>
                  <a:cxn ang="0">
                    <a:pos x="T4" y="T5"/>
                  </a:cxn>
                  <a:cxn ang="0">
                    <a:pos x="T6" y="T7"/>
                  </a:cxn>
                  <a:cxn ang="0">
                    <a:pos x="T8" y="T9"/>
                  </a:cxn>
                  <a:cxn ang="0">
                    <a:pos x="T10" y="T11"/>
                  </a:cxn>
                </a:cxnLst>
                <a:rect l="0" t="0" r="r" b="b"/>
                <a:pathLst>
                  <a:path w="160" h="113">
                    <a:moveTo>
                      <a:pt x="160" y="32"/>
                    </a:moveTo>
                    <a:lnTo>
                      <a:pt x="81" y="113"/>
                    </a:lnTo>
                    <a:lnTo>
                      <a:pt x="0" y="32"/>
                    </a:lnTo>
                    <a:lnTo>
                      <a:pt x="21" y="0"/>
                    </a:lnTo>
                    <a:lnTo>
                      <a:pt x="139" y="0"/>
                    </a:lnTo>
                    <a:lnTo>
                      <a:pt x="160" y="32"/>
                    </a:lnTo>
                    <a:close/>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8" name="Line 17">
                <a:extLst>
                  <a:ext uri="{FF2B5EF4-FFF2-40B4-BE49-F238E27FC236}">
                    <a16:creationId xmlns:a16="http://schemas.microsoft.com/office/drawing/2014/main" id="{AFF1C29D-8B61-43BC-BCBD-3EF001351FF7}"/>
                  </a:ext>
                </a:extLst>
              </p:cNvPr>
              <p:cNvSpPr>
                <a:spLocks noChangeShapeType="1"/>
              </p:cNvSpPr>
              <p:nvPr/>
            </p:nvSpPr>
            <p:spPr bwMode="auto">
              <a:xfrm>
                <a:off x="5739696" y="2807859"/>
                <a:ext cx="186381" cy="0"/>
              </a:xfrm>
              <a:prstGeom prst="line">
                <a:avLst/>
              </a:pr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59" name="Freeform 18">
                <a:extLst>
                  <a:ext uri="{FF2B5EF4-FFF2-40B4-BE49-F238E27FC236}">
                    <a16:creationId xmlns:a16="http://schemas.microsoft.com/office/drawing/2014/main" id="{0EE5047D-203A-4247-8C40-9528AB2D2F43}"/>
                  </a:ext>
                </a:extLst>
              </p:cNvPr>
              <p:cNvSpPr>
                <a:spLocks/>
              </p:cNvSpPr>
              <p:nvPr/>
            </p:nvSpPr>
            <p:spPr bwMode="auto">
              <a:xfrm>
                <a:off x="5834052" y="2770583"/>
                <a:ext cx="55914" cy="131631"/>
              </a:xfrm>
              <a:custGeom>
                <a:avLst/>
                <a:gdLst>
                  <a:gd name="T0" fmla="*/ 33 w 48"/>
                  <a:gd name="T1" fmla="*/ 0 h 113"/>
                  <a:gd name="T2" fmla="*/ 48 w 48"/>
                  <a:gd name="T3" fmla="*/ 32 h 113"/>
                  <a:gd name="T4" fmla="*/ 0 w 48"/>
                  <a:gd name="T5" fmla="*/ 113 h 113"/>
                </a:gdLst>
                <a:ahLst/>
                <a:cxnLst>
                  <a:cxn ang="0">
                    <a:pos x="T0" y="T1"/>
                  </a:cxn>
                  <a:cxn ang="0">
                    <a:pos x="T2" y="T3"/>
                  </a:cxn>
                  <a:cxn ang="0">
                    <a:pos x="T4" y="T5"/>
                  </a:cxn>
                </a:cxnLst>
                <a:rect l="0" t="0" r="r" b="b"/>
                <a:pathLst>
                  <a:path w="48" h="113">
                    <a:moveTo>
                      <a:pt x="33" y="0"/>
                    </a:moveTo>
                    <a:lnTo>
                      <a:pt x="48" y="32"/>
                    </a:lnTo>
                    <a:lnTo>
                      <a:pt x="0" y="113"/>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sp>
            <p:nvSpPr>
              <p:cNvPr id="60" name="Freeform 19">
                <a:extLst>
                  <a:ext uri="{FF2B5EF4-FFF2-40B4-BE49-F238E27FC236}">
                    <a16:creationId xmlns:a16="http://schemas.microsoft.com/office/drawing/2014/main" id="{80FEA1D8-B5F8-45E6-AA36-5E2EEA51CD3A}"/>
                  </a:ext>
                </a:extLst>
              </p:cNvPr>
              <p:cNvSpPr>
                <a:spLocks/>
              </p:cNvSpPr>
              <p:nvPr/>
            </p:nvSpPr>
            <p:spPr bwMode="auto">
              <a:xfrm>
                <a:off x="5778137" y="2770583"/>
                <a:ext cx="55914" cy="131631"/>
              </a:xfrm>
              <a:custGeom>
                <a:avLst/>
                <a:gdLst>
                  <a:gd name="T0" fmla="*/ 15 w 48"/>
                  <a:gd name="T1" fmla="*/ 0 h 113"/>
                  <a:gd name="T2" fmla="*/ 0 w 48"/>
                  <a:gd name="T3" fmla="*/ 32 h 113"/>
                  <a:gd name="T4" fmla="*/ 48 w 48"/>
                  <a:gd name="T5" fmla="*/ 113 h 113"/>
                </a:gdLst>
                <a:ahLst/>
                <a:cxnLst>
                  <a:cxn ang="0">
                    <a:pos x="T0" y="T1"/>
                  </a:cxn>
                  <a:cxn ang="0">
                    <a:pos x="T2" y="T3"/>
                  </a:cxn>
                  <a:cxn ang="0">
                    <a:pos x="T4" y="T5"/>
                  </a:cxn>
                </a:cxnLst>
                <a:rect l="0" t="0" r="r" b="b"/>
                <a:pathLst>
                  <a:path w="48" h="113">
                    <a:moveTo>
                      <a:pt x="15" y="0"/>
                    </a:moveTo>
                    <a:lnTo>
                      <a:pt x="0" y="32"/>
                    </a:lnTo>
                    <a:lnTo>
                      <a:pt x="48" y="113"/>
                    </a:lnTo>
                  </a:path>
                </a:pathLst>
              </a:custGeom>
              <a:noFill/>
              <a:ln w="19050" cap="rnd">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685758"/>
                <a:endParaRPr lang="en-US" sz="2118" dirty="0">
                  <a:solidFill>
                    <a:srgbClr val="FFFFFF"/>
                  </a:solidFill>
                  <a:latin typeface="Amazon Ember"/>
                </a:endParaRPr>
              </a:p>
            </p:txBody>
          </p:sp>
        </p:grpSp>
        <p:sp>
          <p:nvSpPr>
            <p:cNvPr id="45" name="Rectangle 44">
              <a:extLst>
                <a:ext uri="{FF2B5EF4-FFF2-40B4-BE49-F238E27FC236}">
                  <a16:creationId xmlns:a16="http://schemas.microsoft.com/office/drawing/2014/main" id="{AEFC5ED1-6306-594A-8A21-0C03FA6C4A55}"/>
                </a:ext>
              </a:extLst>
            </p:cNvPr>
            <p:cNvSpPr/>
            <p:nvPr/>
          </p:nvSpPr>
          <p:spPr>
            <a:xfrm>
              <a:off x="4648782" y="1729216"/>
              <a:ext cx="1881779" cy="284693"/>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Highly available</a:t>
              </a:r>
            </a:p>
          </p:txBody>
        </p:sp>
      </p:grpSp>
      <p:grpSp>
        <p:nvGrpSpPr>
          <p:cNvPr id="11" name="Group 10">
            <a:extLst>
              <a:ext uri="{FF2B5EF4-FFF2-40B4-BE49-F238E27FC236}">
                <a16:creationId xmlns:a16="http://schemas.microsoft.com/office/drawing/2014/main" id="{CB0972DC-8D01-433F-8DC6-FBCD108FEDBE}"/>
              </a:ext>
            </a:extLst>
          </p:cNvPr>
          <p:cNvGrpSpPr/>
          <p:nvPr/>
        </p:nvGrpSpPr>
        <p:grpSpPr>
          <a:xfrm>
            <a:off x="6754200" y="1729216"/>
            <a:ext cx="1881779" cy="2596582"/>
            <a:chOff x="6754200" y="1729216"/>
            <a:chExt cx="1881779" cy="2596582"/>
          </a:xfrm>
        </p:grpSpPr>
        <p:sp>
          <p:nvSpPr>
            <p:cNvPr id="32" name="Rectangle 31">
              <a:extLst>
                <a:ext uri="{FF2B5EF4-FFF2-40B4-BE49-F238E27FC236}">
                  <a16:creationId xmlns:a16="http://schemas.microsoft.com/office/drawing/2014/main" id="{3A444FC0-5A76-C142-ABC0-E6DB7E769A7B}"/>
                </a:ext>
              </a:extLst>
            </p:cNvPr>
            <p:cNvSpPr/>
            <p:nvPr/>
          </p:nvSpPr>
          <p:spPr>
            <a:xfrm>
              <a:off x="6795965" y="3367074"/>
              <a:ext cx="1798249" cy="958724"/>
            </a:xfrm>
            <a:prstGeom prst="rect">
              <a:avLst/>
            </a:prstGeom>
          </p:spPr>
          <p:txBody>
            <a:bodyPr wrap="square">
              <a:spAutoFit/>
            </a:bodyPr>
            <a:lstStyle/>
            <a:p>
              <a:pPr algn="ctr" defTabSz="285728">
                <a:spcBef>
                  <a:spcPts val="375"/>
                </a:spcBef>
                <a:spcAft>
                  <a:spcPts val="188"/>
                </a:spcAft>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Multiple levels of security</a:t>
              </a:r>
              <a:r>
                <a:rPr lang="en-US" sz="1130"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t>
              </a: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network isolation, authorization, encryption, and </a:t>
              </a:r>
              <a:b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b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access control</a:t>
              </a:r>
            </a:p>
          </p:txBody>
        </p:sp>
        <p:grpSp>
          <p:nvGrpSpPr>
            <p:cNvPr id="10" name="Group 9">
              <a:extLst>
                <a:ext uri="{FF2B5EF4-FFF2-40B4-BE49-F238E27FC236}">
                  <a16:creationId xmlns:a16="http://schemas.microsoft.com/office/drawing/2014/main" id="{4AB44732-FB94-4BAC-B75D-DEDDCD2DE506}"/>
                </a:ext>
              </a:extLst>
            </p:cNvPr>
            <p:cNvGrpSpPr/>
            <p:nvPr/>
          </p:nvGrpSpPr>
          <p:grpSpPr>
            <a:xfrm>
              <a:off x="7260749" y="2329297"/>
              <a:ext cx="868680" cy="868680"/>
              <a:chOff x="7218984" y="2329297"/>
              <a:chExt cx="868680" cy="868680"/>
            </a:xfrm>
          </p:grpSpPr>
          <p:sp>
            <p:nvSpPr>
              <p:cNvPr id="33" name="Rounded Rectangle 50">
                <a:extLst>
                  <a:ext uri="{FF2B5EF4-FFF2-40B4-BE49-F238E27FC236}">
                    <a16:creationId xmlns:a16="http://schemas.microsoft.com/office/drawing/2014/main" id="{46A936FF-A3F9-4EF5-9179-ECDE10FF7774}"/>
                  </a:ext>
                </a:extLst>
              </p:cNvPr>
              <p:cNvSpPr>
                <a:spLocks/>
              </p:cNvSpPr>
              <p:nvPr/>
            </p:nvSpPr>
            <p:spPr bwMode="auto">
              <a:xfrm>
                <a:off x="7218984" y="2329297"/>
                <a:ext cx="868680" cy="868680"/>
              </a:xfrm>
              <a:prstGeom prst="ellipse">
                <a:avLst/>
              </a:prstGeom>
              <a:noFill/>
              <a:ln>
                <a:solidFill>
                  <a:schemeClr val="accent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solidFill>
                    <a:srgbClr val="414042"/>
                  </a:solidFill>
                  <a:latin typeface="Amazon Ember"/>
                  <a:cs typeface="Segoe UI" pitchFamily="34" charset="0"/>
                </a:endParaRPr>
              </a:p>
            </p:txBody>
          </p:sp>
          <p:grpSp>
            <p:nvGrpSpPr>
              <p:cNvPr id="34" name="Graphic 160">
                <a:extLst>
                  <a:ext uri="{FF2B5EF4-FFF2-40B4-BE49-F238E27FC236}">
                    <a16:creationId xmlns:a16="http://schemas.microsoft.com/office/drawing/2014/main" id="{38447F99-C976-4715-B1AA-623ADA91F2C1}"/>
                  </a:ext>
                </a:extLst>
              </p:cNvPr>
              <p:cNvGrpSpPr/>
              <p:nvPr/>
            </p:nvGrpSpPr>
            <p:grpSpPr>
              <a:xfrm>
                <a:off x="7362473" y="2434501"/>
                <a:ext cx="678884" cy="678884"/>
                <a:chOff x="4568072" y="4893920"/>
                <a:chExt cx="643689" cy="643689"/>
              </a:xfrm>
            </p:grpSpPr>
            <p:sp>
              <p:nvSpPr>
                <p:cNvPr id="35" name="Freeform: Shape 129">
                  <a:extLst>
                    <a:ext uri="{FF2B5EF4-FFF2-40B4-BE49-F238E27FC236}">
                      <a16:creationId xmlns:a16="http://schemas.microsoft.com/office/drawing/2014/main" id="{05B7DAF2-9C96-42BB-B80E-351F4ED874EA}"/>
                    </a:ext>
                  </a:extLst>
                </p:cNvPr>
                <p:cNvSpPr/>
                <p:nvPr/>
              </p:nvSpPr>
              <p:spPr>
                <a:xfrm>
                  <a:off x="4692304" y="5010547"/>
                  <a:ext cx="302534" cy="408743"/>
                </a:xfrm>
                <a:custGeom>
                  <a:avLst/>
                  <a:gdLst>
                    <a:gd name="connsiteX0" fmla="*/ 298028 w 302533"/>
                    <a:gd name="connsiteY0" fmla="*/ 72939 h 408742"/>
                    <a:gd name="connsiteX1" fmla="*/ 298028 w 302533"/>
                    <a:gd name="connsiteY1" fmla="*/ 51376 h 408742"/>
                    <a:gd name="connsiteX2" fmla="*/ 286442 w 302533"/>
                    <a:gd name="connsiteY2" fmla="*/ 42042 h 408742"/>
                    <a:gd name="connsiteX3" fmla="*/ 158991 w 302533"/>
                    <a:gd name="connsiteY3" fmla="*/ 7927 h 408742"/>
                    <a:gd name="connsiteX4" fmla="*/ 144508 w 302533"/>
                    <a:gd name="connsiteY4" fmla="*/ 8248 h 408742"/>
                    <a:gd name="connsiteX5" fmla="*/ 16414 w 302533"/>
                    <a:gd name="connsiteY5" fmla="*/ 41398 h 408742"/>
                    <a:gd name="connsiteX6" fmla="*/ 4828 w 302533"/>
                    <a:gd name="connsiteY6" fmla="*/ 50732 h 408742"/>
                    <a:gd name="connsiteX7" fmla="*/ 4828 w 302533"/>
                    <a:gd name="connsiteY7" fmla="*/ 319150 h 408742"/>
                    <a:gd name="connsiteX8" fmla="*/ 9655 w 302533"/>
                    <a:gd name="connsiteY8" fmla="*/ 327518 h 408742"/>
                    <a:gd name="connsiteX9" fmla="*/ 146761 w 302533"/>
                    <a:gd name="connsiteY9" fmla="*/ 404761 h 408742"/>
                    <a:gd name="connsiteX10" fmla="*/ 156095 w 302533"/>
                    <a:gd name="connsiteY10" fmla="*/ 404761 h 408742"/>
                    <a:gd name="connsiteX11" fmla="*/ 293200 w 302533"/>
                    <a:gd name="connsiteY11" fmla="*/ 327840 h 408742"/>
                    <a:gd name="connsiteX12" fmla="*/ 298028 w 302533"/>
                    <a:gd name="connsiteY12" fmla="*/ 319794 h 408742"/>
                    <a:gd name="connsiteX13" fmla="*/ 298350 w 302533"/>
                    <a:gd name="connsiteY13" fmla="*/ 298230 h 40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533" h="408742">
                      <a:moveTo>
                        <a:pt x="298028" y="72939"/>
                      </a:moveTo>
                      <a:lnTo>
                        <a:pt x="298028" y="51376"/>
                      </a:lnTo>
                      <a:cubicBezTo>
                        <a:pt x="298028" y="45260"/>
                        <a:pt x="292557" y="40755"/>
                        <a:pt x="286442" y="42042"/>
                      </a:cubicBezTo>
                      <a:cubicBezTo>
                        <a:pt x="261338" y="47513"/>
                        <a:pt x="200187" y="54272"/>
                        <a:pt x="158991" y="7927"/>
                      </a:cubicBezTo>
                      <a:cubicBezTo>
                        <a:pt x="155129" y="3743"/>
                        <a:pt x="148370" y="3743"/>
                        <a:pt x="144508" y="8248"/>
                      </a:cubicBezTo>
                      <a:cubicBezTo>
                        <a:pt x="130025" y="24662"/>
                        <a:pt x="91404" y="56525"/>
                        <a:pt x="16414" y="41398"/>
                      </a:cubicBezTo>
                      <a:cubicBezTo>
                        <a:pt x="10299" y="40111"/>
                        <a:pt x="4828" y="44617"/>
                        <a:pt x="4828" y="50732"/>
                      </a:cubicBezTo>
                      <a:lnTo>
                        <a:pt x="4828" y="319150"/>
                      </a:lnTo>
                      <a:cubicBezTo>
                        <a:pt x="4828" y="322690"/>
                        <a:pt x="6759" y="325909"/>
                        <a:pt x="9655" y="327518"/>
                      </a:cubicBezTo>
                      <a:lnTo>
                        <a:pt x="146761" y="404761"/>
                      </a:lnTo>
                      <a:cubicBezTo>
                        <a:pt x="149658" y="406370"/>
                        <a:pt x="153198" y="406370"/>
                        <a:pt x="156095" y="404761"/>
                      </a:cubicBezTo>
                      <a:lnTo>
                        <a:pt x="293200" y="327840"/>
                      </a:lnTo>
                      <a:cubicBezTo>
                        <a:pt x="296097" y="326231"/>
                        <a:pt x="298028" y="323012"/>
                        <a:pt x="298028" y="319794"/>
                      </a:cubicBezTo>
                      <a:lnTo>
                        <a:pt x="298350" y="298230"/>
                      </a:lnTo>
                    </a:path>
                  </a:pathLst>
                </a:custGeom>
                <a:noFill/>
                <a:ln w="19050" cap="flat">
                  <a:solidFill>
                    <a:srgbClr val="414042"/>
                  </a:solidFill>
                  <a:prstDash val="solid"/>
                  <a:round/>
                </a:ln>
              </p:spPr>
              <p:txBody>
                <a:bodyPr rtlCol="0" anchor="ctr"/>
                <a:lstStyle/>
                <a:p>
                  <a:pPr defTabSz="685758"/>
                  <a:endParaRPr lang="en-US" sz="2118" dirty="0">
                    <a:solidFill>
                      <a:srgbClr val="414042"/>
                    </a:solidFill>
                    <a:latin typeface="Amazon Ember"/>
                  </a:endParaRPr>
                </a:p>
              </p:txBody>
            </p:sp>
            <p:sp>
              <p:nvSpPr>
                <p:cNvPr id="36" name="Freeform: Shape 130">
                  <a:extLst>
                    <a:ext uri="{FF2B5EF4-FFF2-40B4-BE49-F238E27FC236}">
                      <a16:creationId xmlns:a16="http://schemas.microsoft.com/office/drawing/2014/main" id="{90B668CF-6ACA-49FD-A34A-84FBF081CDD8}"/>
                    </a:ext>
                  </a:extLst>
                </p:cNvPr>
                <p:cNvSpPr/>
                <p:nvPr/>
              </p:nvSpPr>
              <p:spPr>
                <a:xfrm>
                  <a:off x="4695201" y="5214477"/>
                  <a:ext cx="193107" cy="67587"/>
                </a:xfrm>
                <a:custGeom>
                  <a:avLst/>
                  <a:gdLst>
                    <a:gd name="connsiteX0" fmla="*/ 4828 w 193106"/>
                    <a:gd name="connsiteY0" fmla="*/ 4828 h 67587"/>
                    <a:gd name="connsiteX1" fmla="*/ 189245 w 193106"/>
                    <a:gd name="connsiteY1" fmla="*/ 64691 h 67587"/>
                  </a:gdLst>
                  <a:ahLst/>
                  <a:cxnLst>
                    <a:cxn ang="0">
                      <a:pos x="connsiteX0" y="connsiteY0"/>
                    </a:cxn>
                    <a:cxn ang="0">
                      <a:pos x="connsiteX1" y="connsiteY1"/>
                    </a:cxn>
                  </a:cxnLst>
                  <a:rect l="l" t="t" r="r" b="b"/>
                  <a:pathLst>
                    <a:path w="193106" h="67587">
                      <a:moveTo>
                        <a:pt x="4828" y="4828"/>
                      </a:moveTo>
                      <a:lnTo>
                        <a:pt x="189245" y="64691"/>
                      </a:lnTo>
                    </a:path>
                  </a:pathLst>
                </a:custGeom>
                <a:ln w="19050" cap="flat">
                  <a:solidFill>
                    <a:srgbClr val="414042"/>
                  </a:solidFill>
                  <a:prstDash val="solid"/>
                  <a:round/>
                </a:ln>
              </p:spPr>
              <p:txBody>
                <a:bodyPr rtlCol="0" anchor="ctr"/>
                <a:lstStyle/>
                <a:p>
                  <a:pPr defTabSz="685758"/>
                  <a:endParaRPr lang="en-US" sz="2118" dirty="0">
                    <a:solidFill>
                      <a:srgbClr val="414042"/>
                    </a:solidFill>
                    <a:latin typeface="Amazon Ember"/>
                  </a:endParaRPr>
                </a:p>
              </p:txBody>
            </p:sp>
            <p:sp>
              <p:nvSpPr>
                <p:cNvPr id="37" name="Freeform: Shape 131">
                  <a:extLst>
                    <a:ext uri="{FF2B5EF4-FFF2-40B4-BE49-F238E27FC236}">
                      <a16:creationId xmlns:a16="http://schemas.microsoft.com/office/drawing/2014/main" id="{BA91119B-1FFB-4621-B190-EE13F77DA116}"/>
                    </a:ext>
                  </a:extLst>
                </p:cNvPr>
                <p:cNvSpPr/>
                <p:nvPr/>
              </p:nvSpPr>
              <p:spPr>
                <a:xfrm>
                  <a:off x="4694557" y="5105694"/>
                  <a:ext cx="183451" cy="64369"/>
                </a:xfrm>
                <a:custGeom>
                  <a:avLst/>
                  <a:gdLst>
                    <a:gd name="connsiteX0" fmla="*/ 4828 w 183451"/>
                    <a:gd name="connsiteY0" fmla="*/ 4828 h 64368"/>
                    <a:gd name="connsiteX1" fmla="*/ 181198 w 183451"/>
                    <a:gd name="connsiteY1" fmla="*/ 59541 h 64368"/>
                  </a:gdLst>
                  <a:ahLst/>
                  <a:cxnLst>
                    <a:cxn ang="0">
                      <a:pos x="connsiteX0" y="connsiteY0"/>
                    </a:cxn>
                    <a:cxn ang="0">
                      <a:pos x="connsiteX1" y="connsiteY1"/>
                    </a:cxn>
                  </a:cxnLst>
                  <a:rect l="l" t="t" r="r" b="b"/>
                  <a:pathLst>
                    <a:path w="183451" h="64368">
                      <a:moveTo>
                        <a:pt x="4828" y="4828"/>
                      </a:moveTo>
                      <a:lnTo>
                        <a:pt x="181198" y="59541"/>
                      </a:lnTo>
                    </a:path>
                  </a:pathLst>
                </a:custGeom>
                <a:ln w="19050" cap="flat">
                  <a:solidFill>
                    <a:srgbClr val="414042"/>
                  </a:solidFill>
                  <a:prstDash val="solid"/>
                  <a:round/>
                </a:ln>
              </p:spPr>
              <p:txBody>
                <a:bodyPr rtlCol="0" anchor="ctr"/>
                <a:lstStyle/>
                <a:p>
                  <a:pPr defTabSz="685758"/>
                  <a:endParaRPr lang="en-US" sz="2118" dirty="0">
                    <a:solidFill>
                      <a:srgbClr val="414042"/>
                    </a:solidFill>
                    <a:latin typeface="Amazon Ember"/>
                  </a:endParaRPr>
                </a:p>
              </p:txBody>
            </p:sp>
            <p:sp>
              <p:nvSpPr>
                <p:cNvPr id="38" name="Freeform: Shape 132">
                  <a:extLst>
                    <a:ext uri="{FF2B5EF4-FFF2-40B4-BE49-F238E27FC236}">
                      <a16:creationId xmlns:a16="http://schemas.microsoft.com/office/drawing/2014/main" id="{E4CCAC37-B960-4E3A-94C8-457C3055C30C}"/>
                    </a:ext>
                  </a:extLst>
                </p:cNvPr>
                <p:cNvSpPr/>
                <p:nvPr/>
              </p:nvSpPr>
              <p:spPr>
                <a:xfrm>
                  <a:off x="4894422" y="5096038"/>
                  <a:ext cx="193107" cy="193107"/>
                </a:xfrm>
                <a:custGeom>
                  <a:avLst/>
                  <a:gdLst>
                    <a:gd name="connsiteX0" fmla="*/ 188279 w 193106"/>
                    <a:gd name="connsiteY0" fmla="*/ 96553 h 193106"/>
                    <a:gd name="connsiteX1" fmla="*/ 96553 w 193106"/>
                    <a:gd name="connsiteY1" fmla="*/ 188279 h 193106"/>
                    <a:gd name="connsiteX2" fmla="*/ 4828 w 193106"/>
                    <a:gd name="connsiteY2" fmla="*/ 96553 h 193106"/>
                    <a:gd name="connsiteX3" fmla="*/ 96553 w 193106"/>
                    <a:gd name="connsiteY3" fmla="*/ 4828 h 193106"/>
                    <a:gd name="connsiteX4" fmla="*/ 188279 w 193106"/>
                    <a:gd name="connsiteY4" fmla="*/ 96553 h 193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106" h="193106">
                      <a:moveTo>
                        <a:pt x="188279" y="96553"/>
                      </a:moveTo>
                      <a:cubicBezTo>
                        <a:pt x="188279" y="147212"/>
                        <a:pt x="147212" y="188279"/>
                        <a:pt x="96553" y="188279"/>
                      </a:cubicBezTo>
                      <a:cubicBezTo>
                        <a:pt x="45895" y="188279"/>
                        <a:pt x="4828" y="147212"/>
                        <a:pt x="4828" y="96553"/>
                      </a:cubicBezTo>
                      <a:cubicBezTo>
                        <a:pt x="4828" y="45895"/>
                        <a:pt x="45895" y="4828"/>
                        <a:pt x="96553" y="4828"/>
                      </a:cubicBezTo>
                      <a:cubicBezTo>
                        <a:pt x="147212" y="4828"/>
                        <a:pt x="188279" y="45895"/>
                        <a:pt x="188279" y="96553"/>
                      </a:cubicBezTo>
                      <a:close/>
                    </a:path>
                  </a:pathLst>
                </a:custGeom>
                <a:noFill/>
                <a:ln w="19050" cap="flat">
                  <a:solidFill>
                    <a:schemeClr val="accent1"/>
                  </a:solidFill>
                  <a:prstDash val="solid"/>
                  <a:round/>
                </a:ln>
              </p:spPr>
              <p:txBody>
                <a:bodyPr rtlCol="0" anchor="ctr"/>
                <a:lstStyle/>
                <a:p>
                  <a:pPr defTabSz="685758"/>
                  <a:endParaRPr lang="en-US" sz="2118" dirty="0">
                    <a:solidFill>
                      <a:srgbClr val="414042"/>
                    </a:solidFill>
                    <a:latin typeface="Amazon Ember"/>
                  </a:endParaRPr>
                </a:p>
              </p:txBody>
            </p:sp>
            <p:sp>
              <p:nvSpPr>
                <p:cNvPr id="39" name="Freeform: Shape 133">
                  <a:extLst>
                    <a:ext uri="{FF2B5EF4-FFF2-40B4-BE49-F238E27FC236}">
                      <a16:creationId xmlns:a16="http://schemas.microsoft.com/office/drawing/2014/main" id="{14578A1A-BAE7-4ECD-A022-F9D60A3B831F}"/>
                    </a:ext>
                  </a:extLst>
                </p:cNvPr>
                <p:cNvSpPr/>
                <p:nvPr/>
              </p:nvSpPr>
              <p:spPr>
                <a:xfrm>
                  <a:off x="4937228" y="5155580"/>
                  <a:ext cx="102990" cy="77243"/>
                </a:xfrm>
                <a:custGeom>
                  <a:avLst/>
                  <a:gdLst>
                    <a:gd name="connsiteX0" fmla="*/ 4828 w 102990"/>
                    <a:gd name="connsiteY0" fmla="*/ 45380 h 77242"/>
                    <a:gd name="connsiteX1" fmla="*/ 32506 w 102990"/>
                    <a:gd name="connsiteY1" fmla="*/ 73059 h 77242"/>
                    <a:gd name="connsiteX2" fmla="*/ 100737 w 102990"/>
                    <a:gd name="connsiteY2" fmla="*/ 4828 h 77242"/>
                  </a:gdLst>
                  <a:ahLst/>
                  <a:cxnLst>
                    <a:cxn ang="0">
                      <a:pos x="connsiteX0" y="connsiteY0"/>
                    </a:cxn>
                    <a:cxn ang="0">
                      <a:pos x="connsiteX1" y="connsiteY1"/>
                    </a:cxn>
                    <a:cxn ang="0">
                      <a:pos x="connsiteX2" y="connsiteY2"/>
                    </a:cxn>
                  </a:cxnLst>
                  <a:rect l="l" t="t" r="r" b="b"/>
                  <a:pathLst>
                    <a:path w="102990" h="77242">
                      <a:moveTo>
                        <a:pt x="4828" y="45380"/>
                      </a:moveTo>
                      <a:lnTo>
                        <a:pt x="32506" y="73059"/>
                      </a:lnTo>
                      <a:lnTo>
                        <a:pt x="100737" y="4828"/>
                      </a:lnTo>
                    </a:path>
                  </a:pathLst>
                </a:custGeom>
                <a:noFill/>
                <a:ln w="19050" cap="flat">
                  <a:solidFill>
                    <a:schemeClr val="accent1"/>
                  </a:solidFill>
                  <a:prstDash val="solid"/>
                  <a:round/>
                </a:ln>
              </p:spPr>
              <p:txBody>
                <a:bodyPr rtlCol="0" anchor="ctr"/>
                <a:lstStyle/>
                <a:p>
                  <a:pPr defTabSz="685758"/>
                  <a:endParaRPr lang="en-US" sz="2118" dirty="0">
                    <a:solidFill>
                      <a:srgbClr val="414042"/>
                    </a:solidFill>
                    <a:latin typeface="Amazon Ember"/>
                  </a:endParaRPr>
                </a:p>
              </p:txBody>
            </p:sp>
          </p:grpSp>
        </p:grpSp>
        <p:sp>
          <p:nvSpPr>
            <p:cNvPr id="46" name="Rectangle 45">
              <a:extLst>
                <a:ext uri="{FF2B5EF4-FFF2-40B4-BE49-F238E27FC236}">
                  <a16:creationId xmlns:a16="http://schemas.microsoft.com/office/drawing/2014/main" id="{AEFC5ED1-6306-594A-8A21-0C03FA6C4A55}"/>
                </a:ext>
              </a:extLst>
            </p:cNvPr>
            <p:cNvSpPr/>
            <p:nvPr/>
          </p:nvSpPr>
          <p:spPr>
            <a:xfrm>
              <a:off x="6754200" y="1729216"/>
              <a:ext cx="1881779" cy="284693"/>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Secure</a:t>
              </a:r>
            </a:p>
          </p:txBody>
        </p:sp>
      </p:grpSp>
      <p:grpSp>
        <p:nvGrpSpPr>
          <p:cNvPr id="12" name="Group 11">
            <a:extLst>
              <a:ext uri="{FF2B5EF4-FFF2-40B4-BE49-F238E27FC236}">
                <a16:creationId xmlns:a16="http://schemas.microsoft.com/office/drawing/2014/main" id="{1A007001-2A83-4CE6-A062-CF559B9D8212}"/>
              </a:ext>
            </a:extLst>
          </p:cNvPr>
          <p:cNvGrpSpPr/>
          <p:nvPr/>
        </p:nvGrpSpPr>
        <p:grpSpPr>
          <a:xfrm>
            <a:off x="2321539" y="1729216"/>
            <a:ext cx="2012510" cy="2422688"/>
            <a:chOff x="2459606" y="1729216"/>
            <a:chExt cx="2012510" cy="2422688"/>
          </a:xfrm>
        </p:grpSpPr>
        <p:sp>
          <p:nvSpPr>
            <p:cNvPr id="48" name="Rectangle 47">
              <a:extLst>
                <a:ext uri="{FF2B5EF4-FFF2-40B4-BE49-F238E27FC236}">
                  <a16:creationId xmlns:a16="http://schemas.microsoft.com/office/drawing/2014/main" id="{3A444FC0-5A76-C142-ABC0-E6DB7E769A7B}"/>
                </a:ext>
              </a:extLst>
            </p:cNvPr>
            <p:cNvSpPr/>
            <p:nvPr/>
          </p:nvSpPr>
          <p:spPr>
            <a:xfrm>
              <a:off x="2459606" y="3367074"/>
              <a:ext cx="2012510" cy="784830"/>
            </a:xfrm>
            <a:prstGeom prst="rect">
              <a:avLst/>
            </a:prstGeom>
          </p:spPr>
          <p:txBody>
            <a:bodyPr wrap="square">
              <a:spAutoFit/>
            </a:bodyPr>
            <a:lstStyle/>
            <a:p>
              <a:pPr algn="ctr" defTabSz="285728">
                <a:spcBef>
                  <a:spcPts val="375"/>
                </a:spcBef>
                <a:spcAft>
                  <a:spcPts val="188"/>
                </a:spcAft>
              </a:pP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AWS manages the provisioning, configuration, and maintenance of </a:t>
              </a:r>
              <a:b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br>
              <a:r>
                <a:rPr lang="en-US" sz="1125"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Apache Kafka clusters</a:t>
              </a:r>
            </a:p>
          </p:txBody>
        </p:sp>
        <p:sp>
          <p:nvSpPr>
            <p:cNvPr id="44" name="Rectangle 43">
              <a:extLst>
                <a:ext uri="{FF2B5EF4-FFF2-40B4-BE49-F238E27FC236}">
                  <a16:creationId xmlns:a16="http://schemas.microsoft.com/office/drawing/2014/main" id="{AEFC5ED1-6306-594A-8A21-0C03FA6C4A55}"/>
                </a:ext>
              </a:extLst>
            </p:cNvPr>
            <p:cNvSpPr/>
            <p:nvPr/>
          </p:nvSpPr>
          <p:spPr>
            <a:xfrm>
              <a:off x="2524972" y="1729216"/>
              <a:ext cx="1881779" cy="284693"/>
            </a:xfrm>
            <a:prstGeom prst="rect">
              <a:avLst/>
            </a:prstGeom>
          </p:spPr>
          <p:txBody>
            <a:bodyPr wrap="square">
              <a:spAutoFit/>
            </a:bodyPr>
            <a:lstStyle/>
            <a:p>
              <a:pPr algn="ctr" defTabSz="342859">
                <a:defRPr/>
              </a:pPr>
              <a:r>
                <a:rPr lang="en-US" sz="1250" b="1"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Fully managed</a:t>
              </a:r>
            </a:p>
          </p:txBody>
        </p:sp>
        <p:grpSp>
          <p:nvGrpSpPr>
            <p:cNvPr id="5" name="Group 4">
              <a:extLst>
                <a:ext uri="{FF2B5EF4-FFF2-40B4-BE49-F238E27FC236}">
                  <a16:creationId xmlns:a16="http://schemas.microsoft.com/office/drawing/2014/main" id="{1131F89E-F11A-4512-8AE3-9C18FEA93B71}"/>
                </a:ext>
              </a:extLst>
            </p:cNvPr>
            <p:cNvGrpSpPr/>
            <p:nvPr/>
          </p:nvGrpSpPr>
          <p:grpSpPr>
            <a:xfrm>
              <a:off x="3031521" y="2329296"/>
              <a:ext cx="868680" cy="868680"/>
              <a:chOff x="3014451" y="2329296"/>
              <a:chExt cx="868680" cy="868680"/>
            </a:xfrm>
          </p:grpSpPr>
          <p:sp>
            <p:nvSpPr>
              <p:cNvPr id="51" name="Rounded Rectangle 50">
                <a:extLst>
                  <a:ext uri="{FF2B5EF4-FFF2-40B4-BE49-F238E27FC236}">
                    <a16:creationId xmlns:a16="http://schemas.microsoft.com/office/drawing/2014/main" id="{46A936FF-A3F9-4EF5-9179-ECDE10FF7774}"/>
                  </a:ext>
                </a:extLst>
              </p:cNvPr>
              <p:cNvSpPr>
                <a:spLocks/>
              </p:cNvSpPr>
              <p:nvPr/>
            </p:nvSpPr>
            <p:spPr bwMode="auto">
              <a:xfrm>
                <a:off x="3014451" y="2329296"/>
                <a:ext cx="868680" cy="868680"/>
              </a:xfrm>
              <a:prstGeom prst="ellipse">
                <a:avLst/>
              </a:prstGeom>
              <a:noFill/>
              <a:ln>
                <a:solidFill>
                  <a:srgbClr val="C1C1C1"/>
                </a:solidFill>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cs typeface="Segoe UI" pitchFamily="34" charset="0"/>
                </a:endParaRPr>
              </a:p>
            </p:txBody>
          </p:sp>
          <p:grpSp>
            <p:nvGrpSpPr>
              <p:cNvPr id="52" name="Group 51">
                <a:extLst>
                  <a:ext uri="{FF2B5EF4-FFF2-40B4-BE49-F238E27FC236}">
                    <a16:creationId xmlns:a16="http://schemas.microsoft.com/office/drawing/2014/main" id="{C1281706-92A9-E345-AC91-D9F1556081DC}"/>
                  </a:ext>
                </a:extLst>
              </p:cNvPr>
              <p:cNvGrpSpPr/>
              <p:nvPr/>
            </p:nvGrpSpPr>
            <p:grpSpPr>
              <a:xfrm>
                <a:off x="3395643" y="2560461"/>
                <a:ext cx="363679" cy="417008"/>
                <a:chOff x="6351079" y="1550016"/>
                <a:chExt cx="429696" cy="492706"/>
              </a:xfrm>
            </p:grpSpPr>
            <p:cxnSp>
              <p:nvCxnSpPr>
                <p:cNvPr id="62" name="Straight Connector 61">
                  <a:extLst>
                    <a:ext uri="{FF2B5EF4-FFF2-40B4-BE49-F238E27FC236}">
                      <a16:creationId xmlns:a16="http://schemas.microsoft.com/office/drawing/2014/main" id="{6A0ADBCD-A36C-8D47-B6D5-E6179BFC35A6}"/>
                    </a:ext>
                  </a:extLst>
                </p:cNvPr>
                <p:cNvCxnSpPr>
                  <a:cxnSpLocks/>
                </p:cNvCxnSpPr>
                <p:nvPr/>
              </p:nvCxnSpPr>
              <p:spPr>
                <a:xfrm>
                  <a:off x="6438096" y="1622976"/>
                  <a:ext cx="0" cy="356635"/>
                </a:xfrm>
                <a:prstGeom prst="line">
                  <a:avLst/>
                </a:prstGeom>
                <a:noFill/>
                <a:ln w="19050" cap="rnd">
                  <a:solidFill>
                    <a:srgbClr val="414042"/>
                  </a:solidFill>
                  <a:prstDash val="solid"/>
                  <a:round/>
                  <a:headEnd/>
                  <a:tailEnd/>
                </a:ln>
              </p:spPr>
            </p:cxnSp>
            <p:cxnSp>
              <p:nvCxnSpPr>
                <p:cNvPr id="64" name="Straight Connector 63">
                  <a:extLst>
                    <a:ext uri="{FF2B5EF4-FFF2-40B4-BE49-F238E27FC236}">
                      <a16:creationId xmlns:a16="http://schemas.microsoft.com/office/drawing/2014/main" id="{5BA35037-90FC-6041-B9CC-835BA6B123D5}"/>
                    </a:ext>
                  </a:extLst>
                </p:cNvPr>
                <p:cNvCxnSpPr>
                  <a:cxnSpLocks/>
                </p:cNvCxnSpPr>
                <p:nvPr/>
              </p:nvCxnSpPr>
              <p:spPr>
                <a:xfrm flipH="1">
                  <a:off x="6351079" y="1812289"/>
                  <a:ext cx="191743" cy="0"/>
                </a:xfrm>
                <a:prstGeom prst="line">
                  <a:avLst/>
                </a:prstGeom>
                <a:noFill/>
                <a:ln w="19050" cap="rnd">
                  <a:solidFill>
                    <a:srgbClr val="414042"/>
                  </a:solidFill>
                  <a:prstDash val="solid"/>
                  <a:round/>
                  <a:headEnd/>
                  <a:tailEnd/>
                </a:ln>
              </p:spPr>
            </p:cxnSp>
            <p:cxnSp>
              <p:nvCxnSpPr>
                <p:cNvPr id="66" name="Straight Connector 65">
                  <a:extLst>
                    <a:ext uri="{FF2B5EF4-FFF2-40B4-BE49-F238E27FC236}">
                      <a16:creationId xmlns:a16="http://schemas.microsoft.com/office/drawing/2014/main" id="{98F903B7-06FA-E742-A0AF-FF5A56307F43}"/>
                    </a:ext>
                  </a:extLst>
                </p:cNvPr>
                <p:cNvCxnSpPr>
                  <a:cxnSpLocks/>
                </p:cNvCxnSpPr>
                <p:nvPr/>
              </p:nvCxnSpPr>
              <p:spPr>
                <a:xfrm flipH="1">
                  <a:off x="6438099" y="1616897"/>
                  <a:ext cx="106452" cy="0"/>
                </a:xfrm>
                <a:prstGeom prst="line">
                  <a:avLst/>
                </a:prstGeom>
                <a:noFill/>
                <a:ln w="19050" cap="rnd">
                  <a:solidFill>
                    <a:srgbClr val="414042"/>
                  </a:solidFill>
                  <a:prstDash val="solid"/>
                  <a:round/>
                  <a:headEnd/>
                  <a:tailEnd/>
                </a:ln>
              </p:spPr>
            </p:cxnSp>
            <p:cxnSp>
              <p:nvCxnSpPr>
                <p:cNvPr id="67" name="Straight Connector 66">
                  <a:extLst>
                    <a:ext uri="{FF2B5EF4-FFF2-40B4-BE49-F238E27FC236}">
                      <a16:creationId xmlns:a16="http://schemas.microsoft.com/office/drawing/2014/main" id="{D22DCB24-9D19-E648-9E6D-303EF6724175}"/>
                    </a:ext>
                  </a:extLst>
                </p:cNvPr>
                <p:cNvCxnSpPr>
                  <a:cxnSpLocks/>
                </p:cNvCxnSpPr>
                <p:nvPr/>
              </p:nvCxnSpPr>
              <p:spPr>
                <a:xfrm flipH="1">
                  <a:off x="6438099" y="1978501"/>
                  <a:ext cx="106452" cy="0"/>
                </a:xfrm>
                <a:prstGeom prst="line">
                  <a:avLst/>
                </a:prstGeom>
                <a:noFill/>
                <a:ln w="19050" cap="rnd">
                  <a:solidFill>
                    <a:srgbClr val="414042"/>
                  </a:solidFill>
                  <a:prstDash val="solid"/>
                  <a:round/>
                  <a:headEnd/>
                  <a:tailEnd/>
                </a:ln>
              </p:spPr>
            </p:cxnSp>
            <p:sp>
              <p:nvSpPr>
                <p:cNvPr id="68" name="Rectangle 67">
                  <a:extLst>
                    <a:ext uri="{FF2B5EF4-FFF2-40B4-BE49-F238E27FC236}">
                      <a16:creationId xmlns:a16="http://schemas.microsoft.com/office/drawing/2014/main" id="{8DD669D1-FDED-9A43-B92D-399CC4C122BB}"/>
                    </a:ext>
                  </a:extLst>
                </p:cNvPr>
                <p:cNvSpPr/>
                <p:nvPr/>
              </p:nvSpPr>
              <p:spPr>
                <a:xfrm>
                  <a:off x="6544550" y="1550016"/>
                  <a:ext cx="235359" cy="119981"/>
                </a:xfrm>
                <a:prstGeom prst="rect">
                  <a:avLst/>
                </a:prstGeom>
                <a:noFill/>
                <a:ln w="19050" cap="rnd">
                  <a:solidFill>
                    <a:srgbClr val="414042"/>
                  </a:solidFill>
                  <a:prstDash val="solid"/>
                  <a:round/>
                  <a:headEnd/>
                  <a:tailEnd/>
                </a:ln>
              </p:spPr>
              <p:txBody>
                <a:bodyPr rtlCol="0" anchor="ctr"/>
                <a:lstStyle/>
                <a:p>
                  <a:pPr algn="ctr" defTabSz="685758"/>
                  <a:endParaRPr lang="en-US" sz="2118" dirty="0">
                    <a:solidFill>
                      <a:srgbClr val="FFFFFF"/>
                    </a:solidFill>
                    <a:latin typeface="Amazon Ember"/>
                  </a:endParaRPr>
                </a:p>
              </p:txBody>
            </p:sp>
            <p:sp>
              <p:nvSpPr>
                <p:cNvPr id="70" name="Rectangle 69">
                  <a:extLst>
                    <a:ext uri="{FF2B5EF4-FFF2-40B4-BE49-F238E27FC236}">
                      <a16:creationId xmlns:a16="http://schemas.microsoft.com/office/drawing/2014/main" id="{5E38B6B3-9339-734C-9835-8A672C2D57B1}"/>
                    </a:ext>
                  </a:extLst>
                </p:cNvPr>
                <p:cNvSpPr/>
                <p:nvPr/>
              </p:nvSpPr>
              <p:spPr>
                <a:xfrm>
                  <a:off x="6545416" y="1739663"/>
                  <a:ext cx="235359" cy="119981"/>
                </a:xfrm>
                <a:prstGeom prst="rect">
                  <a:avLst/>
                </a:prstGeom>
                <a:noFill/>
                <a:ln w="19050" cap="rnd">
                  <a:solidFill>
                    <a:srgbClr val="414042"/>
                  </a:solidFill>
                  <a:prstDash val="solid"/>
                  <a:round/>
                  <a:headEnd/>
                  <a:tailEnd/>
                </a:ln>
              </p:spPr>
              <p:txBody>
                <a:bodyPr rtlCol="0" anchor="ctr"/>
                <a:lstStyle/>
                <a:p>
                  <a:pPr algn="ctr" defTabSz="685758"/>
                  <a:endParaRPr lang="en-US" sz="2118" dirty="0">
                    <a:solidFill>
                      <a:srgbClr val="FFFFFF"/>
                    </a:solidFill>
                    <a:latin typeface="Amazon Ember"/>
                  </a:endParaRPr>
                </a:p>
              </p:txBody>
            </p:sp>
            <p:sp>
              <p:nvSpPr>
                <p:cNvPr id="79" name="Rectangle 78">
                  <a:extLst>
                    <a:ext uri="{FF2B5EF4-FFF2-40B4-BE49-F238E27FC236}">
                      <a16:creationId xmlns:a16="http://schemas.microsoft.com/office/drawing/2014/main" id="{7FC3834C-9DC5-6740-8CFF-275DCBCCF18A}"/>
                    </a:ext>
                  </a:extLst>
                </p:cNvPr>
                <p:cNvSpPr/>
                <p:nvPr/>
              </p:nvSpPr>
              <p:spPr>
                <a:xfrm>
                  <a:off x="6544550" y="1922741"/>
                  <a:ext cx="235359" cy="119981"/>
                </a:xfrm>
                <a:prstGeom prst="rect">
                  <a:avLst/>
                </a:prstGeom>
                <a:noFill/>
                <a:ln w="19050" cap="rnd">
                  <a:solidFill>
                    <a:srgbClr val="414042"/>
                  </a:solidFill>
                  <a:prstDash val="solid"/>
                  <a:round/>
                  <a:headEnd/>
                  <a:tailEnd/>
                </a:ln>
              </p:spPr>
              <p:txBody>
                <a:bodyPr rtlCol="0" anchor="ctr"/>
                <a:lstStyle/>
                <a:p>
                  <a:pPr algn="ctr" defTabSz="685758"/>
                  <a:endParaRPr lang="en-US" sz="2118" dirty="0">
                    <a:solidFill>
                      <a:srgbClr val="FFFFFF"/>
                    </a:solidFill>
                    <a:latin typeface="Amazon Ember"/>
                  </a:endParaRPr>
                </a:p>
              </p:txBody>
            </p:sp>
          </p:grpSp>
          <p:pic>
            <p:nvPicPr>
              <p:cNvPr id="80" name="Picture 79"/>
              <p:cNvPicPr>
                <a:picLocks noChangeAspect="1"/>
              </p:cNvPicPr>
              <p:nvPr/>
            </p:nvPicPr>
            <p:blipFill>
              <a:blip r:embed="rId4">
                <a:extLst>
                  <a:ext uri="{96DAC541-7B7A-43D3-8B79-37D633B846F1}">
                    <asvg:svgBlip xmlns:asvg="http://schemas.microsoft.com/office/drawing/2016/SVG/main" xmlns="" r:embed="rId5"/>
                  </a:ext>
                </a:extLst>
              </a:blip>
              <a:srcRect/>
              <a:stretch/>
            </p:blipFill>
            <p:spPr>
              <a:xfrm>
                <a:off x="3076816" y="2701798"/>
                <a:ext cx="300449" cy="180269"/>
              </a:xfrm>
              <a:prstGeom prst="rect">
                <a:avLst/>
              </a:prstGeom>
            </p:spPr>
          </p:pic>
        </p:grpSp>
      </p:grpSp>
    </p:spTree>
    <p:extLst>
      <p:ext uri="{BB962C8B-B14F-4D97-AF65-F5344CB8AC3E}">
        <p14:creationId xmlns:p14="http://schemas.microsoft.com/office/powerpoint/2010/main" val="3402689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a:xfrm>
            <a:off x="437726" y="1171908"/>
            <a:ext cx="3568149" cy="3158756"/>
          </a:xfrm>
          <a:prstGeom prst="roundRect">
            <a:avLst>
              <a:gd name="adj" fmla="val 4222"/>
            </a:avLst>
          </a:prstGeom>
          <a:solidFill>
            <a:srgbClr val="F2F2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Rectangle 29"/>
          <p:cNvSpPr/>
          <p:nvPr/>
        </p:nvSpPr>
        <p:spPr>
          <a:xfrm>
            <a:off x="607705" y="1547981"/>
            <a:ext cx="1525896" cy="882765"/>
          </a:xfrm>
          <a:prstGeom prst="rect">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Data Catalog</a:t>
            </a:r>
          </a:p>
        </p:txBody>
      </p:sp>
      <p:sp>
        <p:nvSpPr>
          <p:cNvPr id="31" name="Rectangle 30"/>
          <p:cNvSpPr/>
          <p:nvPr/>
        </p:nvSpPr>
        <p:spPr>
          <a:xfrm>
            <a:off x="2297216" y="1547981"/>
            <a:ext cx="1525896" cy="882765"/>
          </a:xfrm>
          <a:prstGeom prst="rect">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ETL Job authoring</a:t>
            </a:r>
          </a:p>
        </p:txBody>
      </p:sp>
      <p:grpSp>
        <p:nvGrpSpPr>
          <p:cNvPr id="34" name="Group 33">
            <a:extLst>
              <a:ext uri="{FF2B5EF4-FFF2-40B4-BE49-F238E27FC236}">
                <a16:creationId xmlns:a16="http://schemas.microsoft.com/office/drawing/2014/main" id="{8BC59EE4-C731-47CC-9EDE-BBD79706C8DD}"/>
              </a:ext>
            </a:extLst>
          </p:cNvPr>
          <p:cNvGrpSpPr/>
          <p:nvPr/>
        </p:nvGrpSpPr>
        <p:grpSpPr>
          <a:xfrm>
            <a:off x="593457" y="3693630"/>
            <a:ext cx="499054" cy="553071"/>
            <a:chOff x="786472" y="4572218"/>
            <a:chExt cx="459449" cy="528625"/>
          </a:xfrm>
        </p:grpSpPr>
        <p:sp>
          <p:nvSpPr>
            <p:cNvPr id="35" name="Freeform 34">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solidFill>
              <a:srgbClr val="FFFFFF"/>
            </a:solidFill>
            <a:ln w="1905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37"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38"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grpSp>
      <p:grpSp>
        <p:nvGrpSpPr>
          <p:cNvPr id="39" name="Group 38"/>
          <p:cNvGrpSpPr/>
          <p:nvPr/>
        </p:nvGrpSpPr>
        <p:grpSpPr>
          <a:xfrm>
            <a:off x="983296" y="3689625"/>
            <a:ext cx="774715" cy="597410"/>
            <a:chOff x="4191991" y="1290152"/>
            <a:chExt cx="4102216" cy="3086578"/>
          </a:xfrm>
        </p:grpSpPr>
        <p:sp>
          <p:nvSpPr>
            <p:cNvPr id="40" name="Oval 39"/>
            <p:cNvSpPr/>
            <p:nvPr/>
          </p:nvSpPr>
          <p:spPr>
            <a:xfrm>
              <a:off x="4567647" y="1290152"/>
              <a:ext cx="3357314" cy="3086578"/>
            </a:xfrm>
            <a:prstGeom prst="ellipse">
              <a:avLst/>
            </a:prstGeom>
            <a:solidFill>
              <a:srgbClr val="F2F2F2"/>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1" name="Picture 40"/>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8824" b="88235" l="9589" r="89726"/>
                      </a14:imgEffect>
                    </a14:imgLayer>
                  </a14:imgProps>
                </a:ext>
                <a:ext uri="{28A0092B-C50C-407E-A947-70E740481C1C}">
                  <a14:useLocalDpi xmlns:a14="http://schemas.microsoft.com/office/drawing/2010/main"/>
                </a:ext>
              </a:extLst>
            </a:blip>
            <a:srcRect/>
            <a:stretch/>
          </p:blipFill>
          <p:spPr>
            <a:xfrm>
              <a:off x="4191991" y="2072176"/>
              <a:ext cx="4102216" cy="518160"/>
            </a:xfrm>
            <a:prstGeom prst="rect">
              <a:avLst/>
            </a:prstGeom>
            <a:ln w="12700">
              <a:noFill/>
            </a:ln>
          </p:spPr>
        </p:pic>
      </p:grpSp>
      <p:grpSp>
        <p:nvGrpSpPr>
          <p:cNvPr id="50" name="Group 49">
            <a:extLst>
              <a:ext uri="{FF2B5EF4-FFF2-40B4-BE49-F238E27FC236}">
                <a16:creationId xmlns:a16="http://schemas.microsoft.com/office/drawing/2014/main" id="{8BC59EE4-C731-47CC-9EDE-BBD79706C8DD}"/>
              </a:ext>
            </a:extLst>
          </p:cNvPr>
          <p:cNvGrpSpPr/>
          <p:nvPr/>
        </p:nvGrpSpPr>
        <p:grpSpPr>
          <a:xfrm>
            <a:off x="1690551" y="3740068"/>
            <a:ext cx="499054" cy="553071"/>
            <a:chOff x="786472" y="4572218"/>
            <a:chExt cx="459449" cy="528625"/>
          </a:xfrm>
        </p:grpSpPr>
        <p:sp>
          <p:nvSpPr>
            <p:cNvPr id="51" name="Freeform 50">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solidFill>
              <a:srgbClr val="FFFFFF"/>
            </a:solidFill>
            <a:ln w="1905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2"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53"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sp>
          <p:nvSpPr>
            <p:cNvPr id="54"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6">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p>
          </p:txBody>
        </p:sp>
      </p:grpSp>
      <p:cxnSp>
        <p:nvCxnSpPr>
          <p:cNvPr id="10" name="Straight Arrow Connector 9"/>
          <p:cNvCxnSpPr/>
          <p:nvPr/>
        </p:nvCxnSpPr>
        <p:spPr>
          <a:xfrm>
            <a:off x="839512" y="3245800"/>
            <a:ext cx="0" cy="4438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1914404" y="3296243"/>
            <a:ext cx="0" cy="4438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a:off x="1352202" y="3545171"/>
            <a:ext cx="0" cy="1828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839512" y="2430747"/>
            <a:ext cx="0" cy="447830"/>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1910996" y="2430746"/>
            <a:ext cx="0" cy="548640"/>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1352202" y="2430746"/>
            <a:ext cx="0" cy="731520"/>
          </a:xfrm>
          <a:prstGeom prst="line">
            <a:avLst/>
          </a:prstGeom>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593457" y="2538339"/>
            <a:ext cx="1596148" cy="305948"/>
          </a:xfrm>
          <a:prstGeom prst="rect">
            <a:avLst/>
          </a:prstGeom>
          <a:solidFill>
            <a:srgbClr val="F2F2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Discover data and extract schema</a:t>
            </a:r>
          </a:p>
        </p:txBody>
      </p:sp>
      <p:sp>
        <p:nvSpPr>
          <p:cNvPr id="67" name="Rectangle 66"/>
          <p:cNvSpPr/>
          <p:nvPr/>
        </p:nvSpPr>
        <p:spPr>
          <a:xfrm>
            <a:off x="2213546" y="2572629"/>
            <a:ext cx="1596148" cy="305948"/>
          </a:xfrm>
          <a:prstGeom prst="rect">
            <a:avLst/>
          </a:prstGeom>
          <a:solidFill>
            <a:srgbClr val="F2F2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Auto-generates customizable ETL code in Python and Scala</a:t>
            </a:r>
          </a:p>
        </p:txBody>
      </p:sp>
      <p:grpSp>
        <p:nvGrpSpPr>
          <p:cNvPr id="68" name="Group 67"/>
          <p:cNvGrpSpPr/>
          <p:nvPr/>
        </p:nvGrpSpPr>
        <p:grpSpPr>
          <a:xfrm>
            <a:off x="2385854" y="3050083"/>
            <a:ext cx="1402608" cy="990177"/>
            <a:chOff x="11476844" y="2814637"/>
            <a:chExt cx="13102826" cy="8188326"/>
          </a:xfrm>
        </p:grpSpPr>
        <p:pic>
          <p:nvPicPr>
            <p:cNvPr id="69" name="glue2.png" descr="glue2.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1476844" y="2814637"/>
              <a:ext cx="13102826" cy="8188326"/>
            </a:xfrm>
            <a:prstGeom prst="rect">
              <a:avLst/>
            </a:prstGeom>
            <a:ln w="12700">
              <a:miter lim="400000"/>
            </a:ln>
          </p:spPr>
        </p:pic>
        <p:sp>
          <p:nvSpPr>
            <p:cNvPr id="70" name="Rectangle"/>
            <p:cNvSpPr/>
            <p:nvPr/>
          </p:nvSpPr>
          <p:spPr>
            <a:xfrm>
              <a:off x="12415178" y="3262151"/>
              <a:ext cx="8273054" cy="178877"/>
            </a:xfrm>
            <a:prstGeom prst="rect">
              <a:avLst/>
            </a:prstGeom>
            <a:solidFill>
              <a:srgbClr val="616161"/>
            </a:solidFill>
            <a:ln w="3175">
              <a:miter lim="400000"/>
            </a:ln>
          </p:spPr>
          <p:txBody>
            <a:bodyPr lIns="25272" tIns="25272" rIns="25272" bIns="25272" anchor="ctr"/>
            <a:lstStyle/>
            <a:p>
              <a:pPr defTabSz="492802">
                <a:defRPr sz="4800">
                  <a:solidFill>
                    <a:srgbClr val="000000"/>
                  </a:solidFill>
                </a:defRPr>
              </a:pPr>
              <a:endParaRPr sz="2844"/>
            </a:p>
          </p:txBody>
        </p:sp>
      </p:grpSp>
      <p:sp>
        <p:nvSpPr>
          <p:cNvPr id="71" name="Content Placeholder 2"/>
          <p:cNvSpPr txBox="1">
            <a:spLocks/>
          </p:cNvSpPr>
          <p:nvPr/>
        </p:nvSpPr>
        <p:spPr>
          <a:xfrm>
            <a:off x="4221779" y="1519672"/>
            <a:ext cx="4945511" cy="1317817"/>
          </a:xfrm>
          <a:prstGeom prst="rect">
            <a:avLst/>
          </a:prstGeom>
        </p:spPr>
        <p:txBody>
          <a:bodyPr vert="horz" lIns="91440" tIns="45720" rIns="91440" bIns="45720" rtlCol="0">
            <a:noAutofit/>
          </a:bodyPr>
          <a:lstStyle>
            <a:lvl1pPr marL="0" indent="0" algn="l" defTabSz="457200" rtl="0" eaLnBrk="1" latinLnBrk="0" hangingPunct="1">
              <a:spcBef>
                <a:spcPct val="20000"/>
              </a:spcBef>
              <a:buFontTx/>
              <a:buNone/>
              <a:defRPr sz="1200" b="0" i="0" kern="1200" spc="50" baseline="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Automatically discovers data and stores schema</a:t>
            </a:r>
          </a:p>
          <a:p>
            <a:endParaRPr lang="en-US" dirty="0"/>
          </a:p>
          <a:p>
            <a:pPr>
              <a:spcAft>
                <a:spcPts val="1200"/>
              </a:spcAft>
            </a:pPr>
            <a:r>
              <a:rPr lang="en-US" sz="1600" dirty="0"/>
              <a:t>Data searchable, and available for ETL</a:t>
            </a:r>
          </a:p>
          <a:p>
            <a:pPr>
              <a:spcAft>
                <a:spcPts val="1200"/>
              </a:spcAft>
            </a:pPr>
            <a:r>
              <a:rPr lang="en-US" sz="1600" dirty="0"/>
              <a:t>Generates customizable code</a:t>
            </a:r>
          </a:p>
          <a:p>
            <a:pPr>
              <a:spcAft>
                <a:spcPts val="1200"/>
              </a:spcAft>
            </a:pPr>
            <a:r>
              <a:rPr lang="en-US" sz="1600" dirty="0"/>
              <a:t>Schedules and runs your ETL jobs</a:t>
            </a:r>
          </a:p>
          <a:p>
            <a:pPr>
              <a:spcAft>
                <a:spcPts val="1200"/>
              </a:spcAft>
            </a:pPr>
            <a:r>
              <a:rPr lang="en-US" sz="1600" dirty="0"/>
              <a:t>Serverless, flexible, and built on open standards</a:t>
            </a:r>
          </a:p>
        </p:txBody>
      </p:sp>
      <p:cxnSp>
        <p:nvCxnSpPr>
          <p:cNvPr id="72" name="Straight Connector 71">
            <a:extLst>
              <a:ext uri="{FF2B5EF4-FFF2-40B4-BE49-F238E27FC236}">
                <a16:creationId xmlns:a16="http://schemas.microsoft.com/office/drawing/2014/main" id="{6A4AE0BB-6033-43E2-AE05-2ED7A0C6406E}"/>
              </a:ext>
            </a:extLst>
          </p:cNvPr>
          <p:cNvCxnSpPr>
            <a:cxnSpLocks/>
          </p:cNvCxnSpPr>
          <p:nvPr/>
        </p:nvCxnSpPr>
        <p:spPr>
          <a:xfrm>
            <a:off x="4197756" y="1951608"/>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6A4AE0BB-6033-43E2-AE05-2ED7A0C6406E}"/>
              </a:ext>
            </a:extLst>
          </p:cNvPr>
          <p:cNvCxnSpPr>
            <a:cxnSpLocks/>
          </p:cNvCxnSpPr>
          <p:nvPr/>
        </p:nvCxnSpPr>
        <p:spPr>
          <a:xfrm>
            <a:off x="4175854" y="2430747"/>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74" name="Straight Connector 73">
            <a:extLst>
              <a:ext uri="{FF2B5EF4-FFF2-40B4-BE49-F238E27FC236}">
                <a16:creationId xmlns:a16="http://schemas.microsoft.com/office/drawing/2014/main" id="{6A4AE0BB-6033-43E2-AE05-2ED7A0C6406E}"/>
              </a:ext>
            </a:extLst>
          </p:cNvPr>
          <p:cNvCxnSpPr>
            <a:cxnSpLocks/>
          </p:cNvCxnSpPr>
          <p:nvPr/>
        </p:nvCxnSpPr>
        <p:spPr>
          <a:xfrm>
            <a:off x="4175854" y="2893081"/>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6A4AE0BB-6033-43E2-AE05-2ED7A0C6406E}"/>
              </a:ext>
            </a:extLst>
          </p:cNvPr>
          <p:cNvCxnSpPr>
            <a:cxnSpLocks/>
          </p:cNvCxnSpPr>
          <p:nvPr/>
        </p:nvCxnSpPr>
        <p:spPr>
          <a:xfrm>
            <a:off x="4202123" y="3352383"/>
            <a:ext cx="4754880" cy="1076"/>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nvGrpSpPr>
          <p:cNvPr id="58" name="Group 57">
            <a:extLst>
              <a:ext uri="{FF2B5EF4-FFF2-40B4-BE49-F238E27FC236}">
                <a16:creationId xmlns:a16="http://schemas.microsoft.com/office/drawing/2014/main" id="{3883779F-DB52-4DF9-B0F1-A514BB2189CA}"/>
              </a:ext>
            </a:extLst>
          </p:cNvPr>
          <p:cNvGrpSpPr/>
          <p:nvPr/>
        </p:nvGrpSpPr>
        <p:grpSpPr>
          <a:xfrm>
            <a:off x="706241" y="2935861"/>
            <a:ext cx="317760" cy="324952"/>
            <a:chOff x="24391" y="3495699"/>
            <a:chExt cx="350837" cy="358775"/>
          </a:xfrm>
        </p:grpSpPr>
        <p:sp>
          <p:nvSpPr>
            <p:cNvPr id="59" name="Freeform 5">
              <a:extLst>
                <a:ext uri="{FF2B5EF4-FFF2-40B4-BE49-F238E27FC236}">
                  <a16:creationId xmlns:a16="http://schemas.microsoft.com/office/drawing/2014/main" id="{0D8AF678-C554-4E05-91F3-D988979118E2}"/>
                </a:ext>
              </a:extLst>
            </p:cNvPr>
            <p:cNvSpPr>
              <a:spLocks/>
            </p:cNvSpPr>
            <p:nvPr/>
          </p:nvSpPr>
          <p:spPr bwMode="auto">
            <a:xfrm>
              <a:off x="81541" y="3495699"/>
              <a:ext cx="236537" cy="311150"/>
            </a:xfrm>
            <a:custGeom>
              <a:avLst/>
              <a:gdLst>
                <a:gd name="T0" fmla="*/ 71 w 71"/>
                <a:gd name="T1" fmla="*/ 35 h 93"/>
                <a:gd name="T2" fmla="*/ 35 w 71"/>
                <a:gd name="T3" fmla="*/ 0 h 93"/>
                <a:gd name="T4" fmla="*/ 0 w 71"/>
                <a:gd name="T5" fmla="*/ 35 h 93"/>
                <a:gd name="T6" fmla="*/ 22 w 71"/>
                <a:gd name="T7" fmla="*/ 68 h 93"/>
                <a:gd name="T8" fmla="*/ 19 w 71"/>
                <a:gd name="T9" fmla="*/ 77 h 93"/>
                <a:gd name="T10" fmla="*/ 35 w 71"/>
                <a:gd name="T11" fmla="*/ 93 h 93"/>
                <a:gd name="T12" fmla="*/ 52 w 71"/>
                <a:gd name="T13" fmla="*/ 77 h 93"/>
                <a:gd name="T14" fmla="*/ 49 w 71"/>
                <a:gd name="T15" fmla="*/ 68 h 93"/>
                <a:gd name="T16" fmla="*/ 71 w 71"/>
                <a:gd name="T17"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93">
                  <a:moveTo>
                    <a:pt x="71" y="35"/>
                  </a:moveTo>
                  <a:cubicBezTo>
                    <a:pt x="71" y="16"/>
                    <a:pt x="55" y="0"/>
                    <a:pt x="35" y="0"/>
                  </a:cubicBezTo>
                  <a:cubicBezTo>
                    <a:pt x="16" y="0"/>
                    <a:pt x="0" y="16"/>
                    <a:pt x="0" y="35"/>
                  </a:cubicBezTo>
                  <a:cubicBezTo>
                    <a:pt x="0" y="50"/>
                    <a:pt x="9" y="63"/>
                    <a:pt x="22" y="68"/>
                  </a:cubicBezTo>
                  <a:cubicBezTo>
                    <a:pt x="20" y="70"/>
                    <a:pt x="19" y="74"/>
                    <a:pt x="19" y="77"/>
                  </a:cubicBezTo>
                  <a:cubicBezTo>
                    <a:pt x="19" y="86"/>
                    <a:pt x="26" y="93"/>
                    <a:pt x="35" y="93"/>
                  </a:cubicBezTo>
                  <a:cubicBezTo>
                    <a:pt x="44" y="93"/>
                    <a:pt x="52" y="86"/>
                    <a:pt x="52" y="77"/>
                  </a:cubicBezTo>
                  <a:cubicBezTo>
                    <a:pt x="52" y="74"/>
                    <a:pt x="51" y="70"/>
                    <a:pt x="49" y="68"/>
                  </a:cubicBezTo>
                  <a:cubicBezTo>
                    <a:pt x="62" y="63"/>
                    <a:pt x="71" y="50"/>
                    <a:pt x="71" y="35"/>
                  </a:cubicBezTo>
                  <a:close/>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Oval 6">
              <a:extLst>
                <a:ext uri="{FF2B5EF4-FFF2-40B4-BE49-F238E27FC236}">
                  <a16:creationId xmlns:a16="http://schemas.microsoft.com/office/drawing/2014/main" id="{145FD786-C4C9-45A7-84C0-164578D08C73}"/>
                </a:ext>
              </a:extLst>
            </p:cNvPr>
            <p:cNvSpPr>
              <a:spLocks noChangeArrowheads="1"/>
            </p:cNvSpPr>
            <p:nvPr/>
          </p:nvSpPr>
          <p:spPr bwMode="auto">
            <a:xfrm>
              <a:off x="137103" y="3556024"/>
              <a:ext cx="123825" cy="123825"/>
            </a:xfrm>
            <a:prstGeom prst="ellipse">
              <a:avLst/>
            </a:pr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Oval 7">
              <a:extLst>
                <a:ext uri="{FF2B5EF4-FFF2-40B4-BE49-F238E27FC236}">
                  <a16:creationId xmlns:a16="http://schemas.microsoft.com/office/drawing/2014/main" id="{247ED949-9F77-47B8-A2AC-59082D64160D}"/>
                </a:ext>
              </a:extLst>
            </p:cNvPr>
            <p:cNvSpPr>
              <a:spLocks noChangeArrowheads="1"/>
            </p:cNvSpPr>
            <p:nvPr/>
          </p:nvSpPr>
          <p:spPr bwMode="auto">
            <a:xfrm>
              <a:off x="172028" y="3589362"/>
              <a:ext cx="55562" cy="57150"/>
            </a:xfrm>
            <a:prstGeom prst="ellipse">
              <a:avLst/>
            </a:prstGeom>
            <a:solidFill>
              <a:schemeClr val="tx1"/>
            </a:solidFill>
            <a:ln w="12700" cap="flat">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7" name="Freeform 8">
              <a:extLst>
                <a:ext uri="{FF2B5EF4-FFF2-40B4-BE49-F238E27FC236}">
                  <a16:creationId xmlns:a16="http://schemas.microsoft.com/office/drawing/2014/main" id="{389ECD4F-5B10-4EF0-9481-BE82A2346849}"/>
                </a:ext>
              </a:extLst>
            </p:cNvPr>
            <p:cNvSpPr>
              <a:spLocks/>
            </p:cNvSpPr>
            <p:nvPr/>
          </p:nvSpPr>
          <p:spPr bwMode="auto">
            <a:xfrm>
              <a:off x="251403" y="3719537"/>
              <a:ext cx="123825" cy="33338"/>
            </a:xfrm>
            <a:custGeom>
              <a:avLst/>
              <a:gdLst>
                <a:gd name="T0" fmla="*/ 0 w 37"/>
                <a:gd name="T1" fmla="*/ 7 h 10"/>
                <a:gd name="T2" fmla="*/ 14 w 37"/>
                <a:gd name="T3" fmla="*/ 1 h 10"/>
                <a:gd name="T4" fmla="*/ 22 w 37"/>
                <a:gd name="T5" fmla="*/ 1 h 10"/>
                <a:gd name="T6" fmla="*/ 37 w 37"/>
                <a:gd name="T7" fmla="*/ 10 h 10"/>
              </a:gdLst>
              <a:ahLst/>
              <a:cxnLst>
                <a:cxn ang="0">
                  <a:pos x="T0" y="T1"/>
                </a:cxn>
                <a:cxn ang="0">
                  <a:pos x="T2" y="T3"/>
                </a:cxn>
                <a:cxn ang="0">
                  <a:pos x="T4" y="T5"/>
                </a:cxn>
                <a:cxn ang="0">
                  <a:pos x="T6" y="T7"/>
                </a:cxn>
              </a:cxnLst>
              <a:rect l="0" t="0" r="r" b="b"/>
              <a:pathLst>
                <a:path w="37" h="10">
                  <a:moveTo>
                    <a:pt x="0" y="7"/>
                  </a:moveTo>
                  <a:cubicBezTo>
                    <a:pt x="14" y="1"/>
                    <a:pt x="14" y="1"/>
                    <a:pt x="14" y="1"/>
                  </a:cubicBezTo>
                  <a:cubicBezTo>
                    <a:pt x="16" y="0"/>
                    <a:pt x="19" y="0"/>
                    <a:pt x="22" y="1"/>
                  </a:cubicBezTo>
                  <a:cubicBezTo>
                    <a:pt x="37" y="10"/>
                    <a:pt x="37" y="10"/>
                    <a:pt x="37"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Freeform 9">
              <a:extLst>
                <a:ext uri="{FF2B5EF4-FFF2-40B4-BE49-F238E27FC236}">
                  <a16:creationId xmlns:a16="http://schemas.microsoft.com/office/drawing/2014/main" id="{869DE0DE-E557-4B69-92AF-DD87E06C4512}"/>
                </a:ext>
              </a:extLst>
            </p:cNvPr>
            <p:cNvSpPr>
              <a:spLocks/>
            </p:cNvSpPr>
            <p:nvPr/>
          </p:nvSpPr>
          <p:spPr bwMode="auto">
            <a:xfrm>
              <a:off x="251403" y="3752874"/>
              <a:ext cx="103187" cy="30163"/>
            </a:xfrm>
            <a:custGeom>
              <a:avLst/>
              <a:gdLst>
                <a:gd name="T0" fmla="*/ 0 w 31"/>
                <a:gd name="T1" fmla="*/ 5 h 9"/>
                <a:gd name="T2" fmla="*/ 12 w 31"/>
                <a:gd name="T3" fmla="*/ 1 h 9"/>
                <a:gd name="T4" fmla="*/ 20 w 31"/>
                <a:gd name="T5" fmla="*/ 2 h 9"/>
                <a:gd name="T6" fmla="*/ 31 w 31"/>
                <a:gd name="T7" fmla="*/ 9 h 9"/>
              </a:gdLst>
              <a:ahLst/>
              <a:cxnLst>
                <a:cxn ang="0">
                  <a:pos x="T0" y="T1"/>
                </a:cxn>
                <a:cxn ang="0">
                  <a:pos x="T2" y="T3"/>
                </a:cxn>
                <a:cxn ang="0">
                  <a:pos x="T4" y="T5"/>
                </a:cxn>
                <a:cxn ang="0">
                  <a:pos x="T6" y="T7"/>
                </a:cxn>
              </a:cxnLst>
              <a:rect l="0" t="0" r="r" b="b"/>
              <a:pathLst>
                <a:path w="31" h="9">
                  <a:moveTo>
                    <a:pt x="0" y="5"/>
                  </a:moveTo>
                  <a:cubicBezTo>
                    <a:pt x="12" y="1"/>
                    <a:pt x="12" y="1"/>
                    <a:pt x="12" y="1"/>
                  </a:cubicBezTo>
                  <a:cubicBezTo>
                    <a:pt x="15" y="0"/>
                    <a:pt x="18" y="1"/>
                    <a:pt x="20" y="2"/>
                  </a:cubicBezTo>
                  <a:cubicBezTo>
                    <a:pt x="31" y="9"/>
                    <a:pt x="31" y="9"/>
                    <a:pt x="31"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Freeform 10">
              <a:extLst>
                <a:ext uri="{FF2B5EF4-FFF2-40B4-BE49-F238E27FC236}">
                  <a16:creationId xmlns:a16="http://schemas.microsoft.com/office/drawing/2014/main" id="{01159797-080B-489F-BE6A-D98770783A78}"/>
                </a:ext>
              </a:extLst>
            </p:cNvPr>
            <p:cNvSpPr>
              <a:spLocks/>
            </p:cNvSpPr>
            <p:nvPr/>
          </p:nvSpPr>
          <p:spPr bwMode="auto">
            <a:xfrm>
              <a:off x="238703" y="3790974"/>
              <a:ext cx="79375" cy="30163"/>
            </a:xfrm>
            <a:custGeom>
              <a:avLst/>
              <a:gdLst>
                <a:gd name="T0" fmla="*/ 0 w 24"/>
                <a:gd name="T1" fmla="*/ 0 h 9"/>
                <a:gd name="T2" fmla="*/ 13 w 24"/>
                <a:gd name="T3" fmla="*/ 0 h 9"/>
                <a:gd name="T4" fmla="*/ 21 w 24"/>
                <a:gd name="T5" fmla="*/ 5 h 9"/>
                <a:gd name="T6" fmla="*/ 24 w 24"/>
                <a:gd name="T7" fmla="*/ 9 h 9"/>
              </a:gdLst>
              <a:ahLst/>
              <a:cxnLst>
                <a:cxn ang="0">
                  <a:pos x="T0" y="T1"/>
                </a:cxn>
                <a:cxn ang="0">
                  <a:pos x="T2" y="T3"/>
                </a:cxn>
                <a:cxn ang="0">
                  <a:pos x="T4" y="T5"/>
                </a:cxn>
                <a:cxn ang="0">
                  <a:pos x="T6" y="T7"/>
                </a:cxn>
              </a:cxnLst>
              <a:rect l="0" t="0" r="r" b="b"/>
              <a:pathLst>
                <a:path w="24" h="9">
                  <a:moveTo>
                    <a:pt x="0" y="0"/>
                  </a:moveTo>
                  <a:cubicBezTo>
                    <a:pt x="13" y="0"/>
                    <a:pt x="13" y="0"/>
                    <a:pt x="13" y="0"/>
                  </a:cubicBezTo>
                  <a:cubicBezTo>
                    <a:pt x="16" y="0"/>
                    <a:pt x="19" y="2"/>
                    <a:pt x="21" y="5"/>
                  </a:cubicBezTo>
                  <a:cubicBezTo>
                    <a:pt x="24" y="9"/>
                    <a:pt x="24" y="9"/>
                    <a:pt x="24"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Freeform 11">
              <a:extLst>
                <a:ext uri="{FF2B5EF4-FFF2-40B4-BE49-F238E27FC236}">
                  <a16:creationId xmlns:a16="http://schemas.microsoft.com/office/drawing/2014/main" id="{A232D35B-EAD1-4BE8-B3FC-8682EF986153}"/>
                </a:ext>
              </a:extLst>
            </p:cNvPr>
            <p:cNvSpPr>
              <a:spLocks/>
            </p:cNvSpPr>
            <p:nvPr/>
          </p:nvSpPr>
          <p:spPr bwMode="auto">
            <a:xfrm>
              <a:off x="211716" y="3806849"/>
              <a:ext cx="33337" cy="47625"/>
            </a:xfrm>
            <a:custGeom>
              <a:avLst/>
              <a:gdLst>
                <a:gd name="T0" fmla="*/ 0 w 10"/>
                <a:gd name="T1" fmla="*/ 0 h 14"/>
                <a:gd name="T2" fmla="*/ 3 w 10"/>
                <a:gd name="T3" fmla="*/ 1 h 14"/>
                <a:gd name="T4" fmla="*/ 6 w 10"/>
                <a:gd name="T5" fmla="*/ 14 h 14"/>
                <a:gd name="T6" fmla="*/ 6 w 10"/>
                <a:gd name="T7" fmla="*/ 14 h 14"/>
              </a:gdLst>
              <a:ahLst/>
              <a:cxnLst>
                <a:cxn ang="0">
                  <a:pos x="T0" y="T1"/>
                </a:cxn>
                <a:cxn ang="0">
                  <a:pos x="T2" y="T3"/>
                </a:cxn>
                <a:cxn ang="0">
                  <a:pos x="T4" y="T5"/>
                </a:cxn>
                <a:cxn ang="0">
                  <a:pos x="T6" y="T7"/>
                </a:cxn>
              </a:cxnLst>
              <a:rect l="0" t="0" r="r" b="b"/>
              <a:pathLst>
                <a:path w="10" h="14">
                  <a:moveTo>
                    <a:pt x="0" y="0"/>
                  </a:moveTo>
                  <a:cubicBezTo>
                    <a:pt x="3" y="1"/>
                    <a:pt x="3" y="1"/>
                    <a:pt x="3" y="1"/>
                  </a:cubicBezTo>
                  <a:cubicBezTo>
                    <a:pt x="8" y="3"/>
                    <a:pt x="10" y="10"/>
                    <a:pt x="6" y="14"/>
                  </a:cubicBezTo>
                  <a:cubicBezTo>
                    <a:pt x="6" y="14"/>
                    <a:pt x="6" y="14"/>
                    <a:pt x="6"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Freeform 12">
              <a:extLst>
                <a:ext uri="{FF2B5EF4-FFF2-40B4-BE49-F238E27FC236}">
                  <a16:creationId xmlns:a16="http://schemas.microsoft.com/office/drawing/2014/main" id="{AFE7CD7C-4423-415A-9929-F7C5B18DEED6}"/>
                </a:ext>
              </a:extLst>
            </p:cNvPr>
            <p:cNvSpPr>
              <a:spLocks/>
            </p:cNvSpPr>
            <p:nvPr/>
          </p:nvSpPr>
          <p:spPr bwMode="auto">
            <a:xfrm>
              <a:off x="24391" y="3719537"/>
              <a:ext cx="120650" cy="33338"/>
            </a:xfrm>
            <a:custGeom>
              <a:avLst/>
              <a:gdLst>
                <a:gd name="T0" fmla="*/ 36 w 36"/>
                <a:gd name="T1" fmla="*/ 7 h 10"/>
                <a:gd name="T2" fmla="*/ 23 w 36"/>
                <a:gd name="T3" fmla="*/ 1 h 10"/>
                <a:gd name="T4" fmla="*/ 15 w 36"/>
                <a:gd name="T5" fmla="*/ 1 h 10"/>
                <a:gd name="T6" fmla="*/ 0 w 36"/>
                <a:gd name="T7" fmla="*/ 10 h 10"/>
              </a:gdLst>
              <a:ahLst/>
              <a:cxnLst>
                <a:cxn ang="0">
                  <a:pos x="T0" y="T1"/>
                </a:cxn>
                <a:cxn ang="0">
                  <a:pos x="T2" y="T3"/>
                </a:cxn>
                <a:cxn ang="0">
                  <a:pos x="T4" y="T5"/>
                </a:cxn>
                <a:cxn ang="0">
                  <a:pos x="T6" y="T7"/>
                </a:cxn>
              </a:cxnLst>
              <a:rect l="0" t="0" r="r" b="b"/>
              <a:pathLst>
                <a:path w="36" h="10">
                  <a:moveTo>
                    <a:pt x="36" y="7"/>
                  </a:moveTo>
                  <a:cubicBezTo>
                    <a:pt x="23" y="1"/>
                    <a:pt x="23" y="1"/>
                    <a:pt x="23" y="1"/>
                  </a:cubicBezTo>
                  <a:cubicBezTo>
                    <a:pt x="20" y="0"/>
                    <a:pt x="17" y="0"/>
                    <a:pt x="15" y="1"/>
                  </a:cubicBezTo>
                  <a:cubicBezTo>
                    <a:pt x="0" y="10"/>
                    <a:pt x="0" y="10"/>
                    <a:pt x="0"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Freeform 13">
              <a:extLst>
                <a:ext uri="{FF2B5EF4-FFF2-40B4-BE49-F238E27FC236}">
                  <a16:creationId xmlns:a16="http://schemas.microsoft.com/office/drawing/2014/main" id="{6EA1CDCB-FB33-4ED8-9F4F-3EEDB89C3F8F}"/>
                </a:ext>
              </a:extLst>
            </p:cNvPr>
            <p:cNvSpPr>
              <a:spLocks/>
            </p:cNvSpPr>
            <p:nvPr/>
          </p:nvSpPr>
          <p:spPr bwMode="auto">
            <a:xfrm>
              <a:off x="40266" y="3752874"/>
              <a:ext cx="107950" cy="30163"/>
            </a:xfrm>
            <a:custGeom>
              <a:avLst/>
              <a:gdLst>
                <a:gd name="T0" fmla="*/ 32 w 32"/>
                <a:gd name="T1" fmla="*/ 5 h 9"/>
                <a:gd name="T2" fmla="*/ 19 w 32"/>
                <a:gd name="T3" fmla="*/ 1 h 9"/>
                <a:gd name="T4" fmla="*/ 12 w 32"/>
                <a:gd name="T5" fmla="*/ 2 h 9"/>
                <a:gd name="T6" fmla="*/ 0 w 32"/>
                <a:gd name="T7" fmla="*/ 9 h 9"/>
              </a:gdLst>
              <a:ahLst/>
              <a:cxnLst>
                <a:cxn ang="0">
                  <a:pos x="T0" y="T1"/>
                </a:cxn>
                <a:cxn ang="0">
                  <a:pos x="T2" y="T3"/>
                </a:cxn>
                <a:cxn ang="0">
                  <a:pos x="T4" y="T5"/>
                </a:cxn>
                <a:cxn ang="0">
                  <a:pos x="T6" y="T7"/>
                </a:cxn>
              </a:cxnLst>
              <a:rect l="0" t="0" r="r" b="b"/>
              <a:pathLst>
                <a:path w="32" h="9">
                  <a:moveTo>
                    <a:pt x="32" y="5"/>
                  </a:moveTo>
                  <a:cubicBezTo>
                    <a:pt x="19" y="1"/>
                    <a:pt x="19" y="1"/>
                    <a:pt x="19" y="1"/>
                  </a:cubicBezTo>
                  <a:cubicBezTo>
                    <a:pt x="17" y="0"/>
                    <a:pt x="14" y="1"/>
                    <a:pt x="12" y="2"/>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Freeform 14">
              <a:extLst>
                <a:ext uri="{FF2B5EF4-FFF2-40B4-BE49-F238E27FC236}">
                  <a16:creationId xmlns:a16="http://schemas.microsoft.com/office/drawing/2014/main" id="{FEF8DF39-E813-4BFB-9CA8-96127CB2BA1D}"/>
                </a:ext>
              </a:extLst>
            </p:cNvPr>
            <p:cNvSpPr>
              <a:spLocks/>
            </p:cNvSpPr>
            <p:nvPr/>
          </p:nvSpPr>
          <p:spPr bwMode="auto">
            <a:xfrm>
              <a:off x="81541" y="3790974"/>
              <a:ext cx="79375" cy="30163"/>
            </a:xfrm>
            <a:custGeom>
              <a:avLst/>
              <a:gdLst>
                <a:gd name="T0" fmla="*/ 24 w 24"/>
                <a:gd name="T1" fmla="*/ 0 h 9"/>
                <a:gd name="T2" fmla="*/ 10 w 24"/>
                <a:gd name="T3" fmla="*/ 0 h 9"/>
                <a:gd name="T4" fmla="*/ 2 w 24"/>
                <a:gd name="T5" fmla="*/ 5 h 9"/>
                <a:gd name="T6" fmla="*/ 0 w 24"/>
                <a:gd name="T7" fmla="*/ 9 h 9"/>
              </a:gdLst>
              <a:ahLst/>
              <a:cxnLst>
                <a:cxn ang="0">
                  <a:pos x="T0" y="T1"/>
                </a:cxn>
                <a:cxn ang="0">
                  <a:pos x="T2" y="T3"/>
                </a:cxn>
                <a:cxn ang="0">
                  <a:pos x="T4" y="T5"/>
                </a:cxn>
                <a:cxn ang="0">
                  <a:pos x="T6" y="T7"/>
                </a:cxn>
              </a:cxnLst>
              <a:rect l="0" t="0" r="r" b="b"/>
              <a:pathLst>
                <a:path w="24" h="9">
                  <a:moveTo>
                    <a:pt x="24" y="0"/>
                  </a:moveTo>
                  <a:cubicBezTo>
                    <a:pt x="10" y="0"/>
                    <a:pt x="10" y="0"/>
                    <a:pt x="10" y="0"/>
                  </a:cubicBezTo>
                  <a:cubicBezTo>
                    <a:pt x="7" y="0"/>
                    <a:pt x="4" y="2"/>
                    <a:pt x="2" y="5"/>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Freeform 15">
              <a:extLst>
                <a:ext uri="{FF2B5EF4-FFF2-40B4-BE49-F238E27FC236}">
                  <a16:creationId xmlns:a16="http://schemas.microsoft.com/office/drawing/2014/main" id="{71C0140A-329F-484E-B00F-DDBF3F5C1073}"/>
                </a:ext>
              </a:extLst>
            </p:cNvPr>
            <p:cNvSpPr>
              <a:spLocks/>
            </p:cNvSpPr>
            <p:nvPr/>
          </p:nvSpPr>
          <p:spPr bwMode="auto">
            <a:xfrm>
              <a:off x="154566" y="3806849"/>
              <a:ext cx="30162" cy="47625"/>
            </a:xfrm>
            <a:custGeom>
              <a:avLst/>
              <a:gdLst>
                <a:gd name="T0" fmla="*/ 9 w 9"/>
                <a:gd name="T1" fmla="*/ 0 h 14"/>
                <a:gd name="T2" fmla="*/ 7 w 9"/>
                <a:gd name="T3" fmla="*/ 1 h 14"/>
                <a:gd name="T4" fmla="*/ 3 w 9"/>
                <a:gd name="T5" fmla="*/ 14 h 14"/>
                <a:gd name="T6" fmla="*/ 3 w 9"/>
                <a:gd name="T7" fmla="*/ 14 h 14"/>
              </a:gdLst>
              <a:ahLst/>
              <a:cxnLst>
                <a:cxn ang="0">
                  <a:pos x="T0" y="T1"/>
                </a:cxn>
                <a:cxn ang="0">
                  <a:pos x="T2" y="T3"/>
                </a:cxn>
                <a:cxn ang="0">
                  <a:pos x="T4" y="T5"/>
                </a:cxn>
                <a:cxn ang="0">
                  <a:pos x="T6" y="T7"/>
                </a:cxn>
              </a:cxnLst>
              <a:rect l="0" t="0" r="r" b="b"/>
              <a:pathLst>
                <a:path w="9" h="14">
                  <a:moveTo>
                    <a:pt x="9" y="0"/>
                  </a:moveTo>
                  <a:cubicBezTo>
                    <a:pt x="7" y="1"/>
                    <a:pt x="7" y="1"/>
                    <a:pt x="7" y="1"/>
                  </a:cubicBezTo>
                  <a:cubicBezTo>
                    <a:pt x="1" y="3"/>
                    <a:pt x="0" y="10"/>
                    <a:pt x="3" y="14"/>
                  </a:cubicBezTo>
                  <a:cubicBezTo>
                    <a:pt x="3" y="14"/>
                    <a:pt x="3" y="14"/>
                    <a:pt x="3"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85" name="Group 84">
            <a:extLst>
              <a:ext uri="{FF2B5EF4-FFF2-40B4-BE49-F238E27FC236}">
                <a16:creationId xmlns:a16="http://schemas.microsoft.com/office/drawing/2014/main" id="{4A0C4BBF-2734-4BA1-A062-E4B2D6166960}"/>
              </a:ext>
            </a:extLst>
          </p:cNvPr>
          <p:cNvGrpSpPr/>
          <p:nvPr/>
        </p:nvGrpSpPr>
        <p:grpSpPr>
          <a:xfrm>
            <a:off x="1208253" y="3175980"/>
            <a:ext cx="317760" cy="324952"/>
            <a:chOff x="24391" y="3495699"/>
            <a:chExt cx="350837" cy="358775"/>
          </a:xfrm>
        </p:grpSpPr>
        <p:sp>
          <p:nvSpPr>
            <p:cNvPr id="86" name="Freeform 5">
              <a:extLst>
                <a:ext uri="{FF2B5EF4-FFF2-40B4-BE49-F238E27FC236}">
                  <a16:creationId xmlns:a16="http://schemas.microsoft.com/office/drawing/2014/main" id="{3E2E4EF5-4F70-4EF3-809C-A4D4140A2681}"/>
                </a:ext>
              </a:extLst>
            </p:cNvPr>
            <p:cNvSpPr>
              <a:spLocks/>
            </p:cNvSpPr>
            <p:nvPr/>
          </p:nvSpPr>
          <p:spPr bwMode="auto">
            <a:xfrm>
              <a:off x="81541" y="3495699"/>
              <a:ext cx="236537" cy="311150"/>
            </a:xfrm>
            <a:custGeom>
              <a:avLst/>
              <a:gdLst>
                <a:gd name="T0" fmla="*/ 71 w 71"/>
                <a:gd name="T1" fmla="*/ 35 h 93"/>
                <a:gd name="T2" fmla="*/ 35 w 71"/>
                <a:gd name="T3" fmla="*/ 0 h 93"/>
                <a:gd name="T4" fmla="*/ 0 w 71"/>
                <a:gd name="T5" fmla="*/ 35 h 93"/>
                <a:gd name="T6" fmla="*/ 22 w 71"/>
                <a:gd name="T7" fmla="*/ 68 h 93"/>
                <a:gd name="T8" fmla="*/ 19 w 71"/>
                <a:gd name="T9" fmla="*/ 77 h 93"/>
                <a:gd name="T10" fmla="*/ 35 w 71"/>
                <a:gd name="T11" fmla="*/ 93 h 93"/>
                <a:gd name="T12" fmla="*/ 52 w 71"/>
                <a:gd name="T13" fmla="*/ 77 h 93"/>
                <a:gd name="T14" fmla="*/ 49 w 71"/>
                <a:gd name="T15" fmla="*/ 68 h 93"/>
                <a:gd name="T16" fmla="*/ 71 w 71"/>
                <a:gd name="T17"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93">
                  <a:moveTo>
                    <a:pt x="71" y="35"/>
                  </a:moveTo>
                  <a:cubicBezTo>
                    <a:pt x="71" y="16"/>
                    <a:pt x="55" y="0"/>
                    <a:pt x="35" y="0"/>
                  </a:cubicBezTo>
                  <a:cubicBezTo>
                    <a:pt x="16" y="0"/>
                    <a:pt x="0" y="16"/>
                    <a:pt x="0" y="35"/>
                  </a:cubicBezTo>
                  <a:cubicBezTo>
                    <a:pt x="0" y="50"/>
                    <a:pt x="9" y="63"/>
                    <a:pt x="22" y="68"/>
                  </a:cubicBezTo>
                  <a:cubicBezTo>
                    <a:pt x="20" y="70"/>
                    <a:pt x="19" y="74"/>
                    <a:pt x="19" y="77"/>
                  </a:cubicBezTo>
                  <a:cubicBezTo>
                    <a:pt x="19" y="86"/>
                    <a:pt x="26" y="93"/>
                    <a:pt x="35" y="93"/>
                  </a:cubicBezTo>
                  <a:cubicBezTo>
                    <a:pt x="44" y="93"/>
                    <a:pt x="52" y="86"/>
                    <a:pt x="52" y="77"/>
                  </a:cubicBezTo>
                  <a:cubicBezTo>
                    <a:pt x="52" y="74"/>
                    <a:pt x="51" y="70"/>
                    <a:pt x="49" y="68"/>
                  </a:cubicBezTo>
                  <a:cubicBezTo>
                    <a:pt x="62" y="63"/>
                    <a:pt x="71" y="50"/>
                    <a:pt x="71" y="35"/>
                  </a:cubicBezTo>
                  <a:close/>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Oval 6">
              <a:extLst>
                <a:ext uri="{FF2B5EF4-FFF2-40B4-BE49-F238E27FC236}">
                  <a16:creationId xmlns:a16="http://schemas.microsoft.com/office/drawing/2014/main" id="{ADE6D44D-BD26-4542-B95D-24C4CBDFDF6C}"/>
                </a:ext>
              </a:extLst>
            </p:cNvPr>
            <p:cNvSpPr>
              <a:spLocks noChangeArrowheads="1"/>
            </p:cNvSpPr>
            <p:nvPr/>
          </p:nvSpPr>
          <p:spPr bwMode="auto">
            <a:xfrm>
              <a:off x="137103" y="3556024"/>
              <a:ext cx="123825" cy="123825"/>
            </a:xfrm>
            <a:prstGeom prst="ellipse">
              <a:avLst/>
            </a:pr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Oval 7">
              <a:extLst>
                <a:ext uri="{FF2B5EF4-FFF2-40B4-BE49-F238E27FC236}">
                  <a16:creationId xmlns:a16="http://schemas.microsoft.com/office/drawing/2014/main" id="{17737AD4-1290-4697-B9BC-A2584EB1500A}"/>
                </a:ext>
              </a:extLst>
            </p:cNvPr>
            <p:cNvSpPr>
              <a:spLocks noChangeArrowheads="1"/>
            </p:cNvSpPr>
            <p:nvPr/>
          </p:nvSpPr>
          <p:spPr bwMode="auto">
            <a:xfrm>
              <a:off x="172028" y="3589362"/>
              <a:ext cx="55562" cy="57150"/>
            </a:xfrm>
            <a:prstGeom prst="ellipse">
              <a:avLst/>
            </a:prstGeom>
            <a:solidFill>
              <a:schemeClr val="tx1"/>
            </a:solidFill>
            <a:ln w="12700" cap="flat">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8">
              <a:extLst>
                <a:ext uri="{FF2B5EF4-FFF2-40B4-BE49-F238E27FC236}">
                  <a16:creationId xmlns:a16="http://schemas.microsoft.com/office/drawing/2014/main" id="{5FF613B1-6753-48C6-9F35-D76044E9D146}"/>
                </a:ext>
              </a:extLst>
            </p:cNvPr>
            <p:cNvSpPr>
              <a:spLocks/>
            </p:cNvSpPr>
            <p:nvPr/>
          </p:nvSpPr>
          <p:spPr bwMode="auto">
            <a:xfrm>
              <a:off x="251403" y="3719537"/>
              <a:ext cx="123825" cy="33338"/>
            </a:xfrm>
            <a:custGeom>
              <a:avLst/>
              <a:gdLst>
                <a:gd name="T0" fmla="*/ 0 w 37"/>
                <a:gd name="T1" fmla="*/ 7 h 10"/>
                <a:gd name="T2" fmla="*/ 14 w 37"/>
                <a:gd name="T3" fmla="*/ 1 h 10"/>
                <a:gd name="T4" fmla="*/ 22 w 37"/>
                <a:gd name="T5" fmla="*/ 1 h 10"/>
                <a:gd name="T6" fmla="*/ 37 w 37"/>
                <a:gd name="T7" fmla="*/ 10 h 10"/>
              </a:gdLst>
              <a:ahLst/>
              <a:cxnLst>
                <a:cxn ang="0">
                  <a:pos x="T0" y="T1"/>
                </a:cxn>
                <a:cxn ang="0">
                  <a:pos x="T2" y="T3"/>
                </a:cxn>
                <a:cxn ang="0">
                  <a:pos x="T4" y="T5"/>
                </a:cxn>
                <a:cxn ang="0">
                  <a:pos x="T6" y="T7"/>
                </a:cxn>
              </a:cxnLst>
              <a:rect l="0" t="0" r="r" b="b"/>
              <a:pathLst>
                <a:path w="37" h="10">
                  <a:moveTo>
                    <a:pt x="0" y="7"/>
                  </a:moveTo>
                  <a:cubicBezTo>
                    <a:pt x="14" y="1"/>
                    <a:pt x="14" y="1"/>
                    <a:pt x="14" y="1"/>
                  </a:cubicBezTo>
                  <a:cubicBezTo>
                    <a:pt x="16" y="0"/>
                    <a:pt x="19" y="0"/>
                    <a:pt x="22" y="1"/>
                  </a:cubicBezTo>
                  <a:cubicBezTo>
                    <a:pt x="37" y="10"/>
                    <a:pt x="37" y="10"/>
                    <a:pt x="37"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Freeform 9">
              <a:extLst>
                <a:ext uri="{FF2B5EF4-FFF2-40B4-BE49-F238E27FC236}">
                  <a16:creationId xmlns:a16="http://schemas.microsoft.com/office/drawing/2014/main" id="{96A2DF2A-9F0C-4588-BD19-2095590EAC27}"/>
                </a:ext>
              </a:extLst>
            </p:cNvPr>
            <p:cNvSpPr>
              <a:spLocks/>
            </p:cNvSpPr>
            <p:nvPr/>
          </p:nvSpPr>
          <p:spPr bwMode="auto">
            <a:xfrm>
              <a:off x="251403" y="3752874"/>
              <a:ext cx="103187" cy="30163"/>
            </a:xfrm>
            <a:custGeom>
              <a:avLst/>
              <a:gdLst>
                <a:gd name="T0" fmla="*/ 0 w 31"/>
                <a:gd name="T1" fmla="*/ 5 h 9"/>
                <a:gd name="T2" fmla="*/ 12 w 31"/>
                <a:gd name="T3" fmla="*/ 1 h 9"/>
                <a:gd name="T4" fmla="*/ 20 w 31"/>
                <a:gd name="T5" fmla="*/ 2 h 9"/>
                <a:gd name="T6" fmla="*/ 31 w 31"/>
                <a:gd name="T7" fmla="*/ 9 h 9"/>
              </a:gdLst>
              <a:ahLst/>
              <a:cxnLst>
                <a:cxn ang="0">
                  <a:pos x="T0" y="T1"/>
                </a:cxn>
                <a:cxn ang="0">
                  <a:pos x="T2" y="T3"/>
                </a:cxn>
                <a:cxn ang="0">
                  <a:pos x="T4" y="T5"/>
                </a:cxn>
                <a:cxn ang="0">
                  <a:pos x="T6" y="T7"/>
                </a:cxn>
              </a:cxnLst>
              <a:rect l="0" t="0" r="r" b="b"/>
              <a:pathLst>
                <a:path w="31" h="9">
                  <a:moveTo>
                    <a:pt x="0" y="5"/>
                  </a:moveTo>
                  <a:cubicBezTo>
                    <a:pt x="12" y="1"/>
                    <a:pt x="12" y="1"/>
                    <a:pt x="12" y="1"/>
                  </a:cubicBezTo>
                  <a:cubicBezTo>
                    <a:pt x="15" y="0"/>
                    <a:pt x="18" y="1"/>
                    <a:pt x="20" y="2"/>
                  </a:cubicBezTo>
                  <a:cubicBezTo>
                    <a:pt x="31" y="9"/>
                    <a:pt x="31" y="9"/>
                    <a:pt x="31"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Freeform 10">
              <a:extLst>
                <a:ext uri="{FF2B5EF4-FFF2-40B4-BE49-F238E27FC236}">
                  <a16:creationId xmlns:a16="http://schemas.microsoft.com/office/drawing/2014/main" id="{BEAFD98E-1667-4446-A141-ED32E5B92423}"/>
                </a:ext>
              </a:extLst>
            </p:cNvPr>
            <p:cNvSpPr>
              <a:spLocks/>
            </p:cNvSpPr>
            <p:nvPr/>
          </p:nvSpPr>
          <p:spPr bwMode="auto">
            <a:xfrm>
              <a:off x="238703" y="3790974"/>
              <a:ext cx="79375" cy="30163"/>
            </a:xfrm>
            <a:custGeom>
              <a:avLst/>
              <a:gdLst>
                <a:gd name="T0" fmla="*/ 0 w 24"/>
                <a:gd name="T1" fmla="*/ 0 h 9"/>
                <a:gd name="T2" fmla="*/ 13 w 24"/>
                <a:gd name="T3" fmla="*/ 0 h 9"/>
                <a:gd name="T4" fmla="*/ 21 w 24"/>
                <a:gd name="T5" fmla="*/ 5 h 9"/>
                <a:gd name="T6" fmla="*/ 24 w 24"/>
                <a:gd name="T7" fmla="*/ 9 h 9"/>
              </a:gdLst>
              <a:ahLst/>
              <a:cxnLst>
                <a:cxn ang="0">
                  <a:pos x="T0" y="T1"/>
                </a:cxn>
                <a:cxn ang="0">
                  <a:pos x="T2" y="T3"/>
                </a:cxn>
                <a:cxn ang="0">
                  <a:pos x="T4" y="T5"/>
                </a:cxn>
                <a:cxn ang="0">
                  <a:pos x="T6" y="T7"/>
                </a:cxn>
              </a:cxnLst>
              <a:rect l="0" t="0" r="r" b="b"/>
              <a:pathLst>
                <a:path w="24" h="9">
                  <a:moveTo>
                    <a:pt x="0" y="0"/>
                  </a:moveTo>
                  <a:cubicBezTo>
                    <a:pt x="13" y="0"/>
                    <a:pt x="13" y="0"/>
                    <a:pt x="13" y="0"/>
                  </a:cubicBezTo>
                  <a:cubicBezTo>
                    <a:pt x="16" y="0"/>
                    <a:pt x="19" y="2"/>
                    <a:pt x="21" y="5"/>
                  </a:cubicBezTo>
                  <a:cubicBezTo>
                    <a:pt x="24" y="9"/>
                    <a:pt x="24" y="9"/>
                    <a:pt x="24"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Freeform 11">
              <a:extLst>
                <a:ext uri="{FF2B5EF4-FFF2-40B4-BE49-F238E27FC236}">
                  <a16:creationId xmlns:a16="http://schemas.microsoft.com/office/drawing/2014/main" id="{4AC40E57-98ED-4CDD-AD21-92888FD77FCE}"/>
                </a:ext>
              </a:extLst>
            </p:cNvPr>
            <p:cNvSpPr>
              <a:spLocks/>
            </p:cNvSpPr>
            <p:nvPr/>
          </p:nvSpPr>
          <p:spPr bwMode="auto">
            <a:xfrm>
              <a:off x="211716" y="3806849"/>
              <a:ext cx="33337" cy="47625"/>
            </a:xfrm>
            <a:custGeom>
              <a:avLst/>
              <a:gdLst>
                <a:gd name="T0" fmla="*/ 0 w 10"/>
                <a:gd name="T1" fmla="*/ 0 h 14"/>
                <a:gd name="T2" fmla="*/ 3 w 10"/>
                <a:gd name="T3" fmla="*/ 1 h 14"/>
                <a:gd name="T4" fmla="*/ 6 w 10"/>
                <a:gd name="T5" fmla="*/ 14 h 14"/>
                <a:gd name="T6" fmla="*/ 6 w 10"/>
                <a:gd name="T7" fmla="*/ 14 h 14"/>
              </a:gdLst>
              <a:ahLst/>
              <a:cxnLst>
                <a:cxn ang="0">
                  <a:pos x="T0" y="T1"/>
                </a:cxn>
                <a:cxn ang="0">
                  <a:pos x="T2" y="T3"/>
                </a:cxn>
                <a:cxn ang="0">
                  <a:pos x="T4" y="T5"/>
                </a:cxn>
                <a:cxn ang="0">
                  <a:pos x="T6" y="T7"/>
                </a:cxn>
              </a:cxnLst>
              <a:rect l="0" t="0" r="r" b="b"/>
              <a:pathLst>
                <a:path w="10" h="14">
                  <a:moveTo>
                    <a:pt x="0" y="0"/>
                  </a:moveTo>
                  <a:cubicBezTo>
                    <a:pt x="3" y="1"/>
                    <a:pt x="3" y="1"/>
                    <a:pt x="3" y="1"/>
                  </a:cubicBezTo>
                  <a:cubicBezTo>
                    <a:pt x="8" y="3"/>
                    <a:pt x="10" y="10"/>
                    <a:pt x="6" y="14"/>
                  </a:cubicBezTo>
                  <a:cubicBezTo>
                    <a:pt x="6" y="14"/>
                    <a:pt x="6" y="14"/>
                    <a:pt x="6"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Freeform 12">
              <a:extLst>
                <a:ext uri="{FF2B5EF4-FFF2-40B4-BE49-F238E27FC236}">
                  <a16:creationId xmlns:a16="http://schemas.microsoft.com/office/drawing/2014/main" id="{401E909F-1D8B-4EAF-A08C-A08DB21BE228}"/>
                </a:ext>
              </a:extLst>
            </p:cNvPr>
            <p:cNvSpPr>
              <a:spLocks/>
            </p:cNvSpPr>
            <p:nvPr/>
          </p:nvSpPr>
          <p:spPr bwMode="auto">
            <a:xfrm>
              <a:off x="24391" y="3719537"/>
              <a:ext cx="120650" cy="33338"/>
            </a:xfrm>
            <a:custGeom>
              <a:avLst/>
              <a:gdLst>
                <a:gd name="T0" fmla="*/ 36 w 36"/>
                <a:gd name="T1" fmla="*/ 7 h 10"/>
                <a:gd name="T2" fmla="*/ 23 w 36"/>
                <a:gd name="T3" fmla="*/ 1 h 10"/>
                <a:gd name="T4" fmla="*/ 15 w 36"/>
                <a:gd name="T5" fmla="*/ 1 h 10"/>
                <a:gd name="T6" fmla="*/ 0 w 36"/>
                <a:gd name="T7" fmla="*/ 10 h 10"/>
              </a:gdLst>
              <a:ahLst/>
              <a:cxnLst>
                <a:cxn ang="0">
                  <a:pos x="T0" y="T1"/>
                </a:cxn>
                <a:cxn ang="0">
                  <a:pos x="T2" y="T3"/>
                </a:cxn>
                <a:cxn ang="0">
                  <a:pos x="T4" y="T5"/>
                </a:cxn>
                <a:cxn ang="0">
                  <a:pos x="T6" y="T7"/>
                </a:cxn>
              </a:cxnLst>
              <a:rect l="0" t="0" r="r" b="b"/>
              <a:pathLst>
                <a:path w="36" h="10">
                  <a:moveTo>
                    <a:pt x="36" y="7"/>
                  </a:moveTo>
                  <a:cubicBezTo>
                    <a:pt x="23" y="1"/>
                    <a:pt x="23" y="1"/>
                    <a:pt x="23" y="1"/>
                  </a:cubicBezTo>
                  <a:cubicBezTo>
                    <a:pt x="20" y="0"/>
                    <a:pt x="17" y="0"/>
                    <a:pt x="15" y="1"/>
                  </a:cubicBezTo>
                  <a:cubicBezTo>
                    <a:pt x="0" y="10"/>
                    <a:pt x="0" y="10"/>
                    <a:pt x="0"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 name="Freeform 13">
              <a:extLst>
                <a:ext uri="{FF2B5EF4-FFF2-40B4-BE49-F238E27FC236}">
                  <a16:creationId xmlns:a16="http://schemas.microsoft.com/office/drawing/2014/main" id="{09F384C2-D51A-4489-A948-76A73596CA16}"/>
                </a:ext>
              </a:extLst>
            </p:cNvPr>
            <p:cNvSpPr>
              <a:spLocks/>
            </p:cNvSpPr>
            <p:nvPr/>
          </p:nvSpPr>
          <p:spPr bwMode="auto">
            <a:xfrm>
              <a:off x="40266" y="3752874"/>
              <a:ext cx="107950" cy="30163"/>
            </a:xfrm>
            <a:custGeom>
              <a:avLst/>
              <a:gdLst>
                <a:gd name="T0" fmla="*/ 32 w 32"/>
                <a:gd name="T1" fmla="*/ 5 h 9"/>
                <a:gd name="T2" fmla="*/ 19 w 32"/>
                <a:gd name="T3" fmla="*/ 1 h 9"/>
                <a:gd name="T4" fmla="*/ 12 w 32"/>
                <a:gd name="T5" fmla="*/ 2 h 9"/>
                <a:gd name="T6" fmla="*/ 0 w 32"/>
                <a:gd name="T7" fmla="*/ 9 h 9"/>
              </a:gdLst>
              <a:ahLst/>
              <a:cxnLst>
                <a:cxn ang="0">
                  <a:pos x="T0" y="T1"/>
                </a:cxn>
                <a:cxn ang="0">
                  <a:pos x="T2" y="T3"/>
                </a:cxn>
                <a:cxn ang="0">
                  <a:pos x="T4" y="T5"/>
                </a:cxn>
                <a:cxn ang="0">
                  <a:pos x="T6" y="T7"/>
                </a:cxn>
              </a:cxnLst>
              <a:rect l="0" t="0" r="r" b="b"/>
              <a:pathLst>
                <a:path w="32" h="9">
                  <a:moveTo>
                    <a:pt x="32" y="5"/>
                  </a:moveTo>
                  <a:cubicBezTo>
                    <a:pt x="19" y="1"/>
                    <a:pt x="19" y="1"/>
                    <a:pt x="19" y="1"/>
                  </a:cubicBezTo>
                  <a:cubicBezTo>
                    <a:pt x="17" y="0"/>
                    <a:pt x="14" y="1"/>
                    <a:pt x="12" y="2"/>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Freeform 14">
              <a:extLst>
                <a:ext uri="{FF2B5EF4-FFF2-40B4-BE49-F238E27FC236}">
                  <a16:creationId xmlns:a16="http://schemas.microsoft.com/office/drawing/2014/main" id="{9B20B34E-4431-437D-A08B-E00BCF86C77E}"/>
                </a:ext>
              </a:extLst>
            </p:cNvPr>
            <p:cNvSpPr>
              <a:spLocks/>
            </p:cNvSpPr>
            <p:nvPr/>
          </p:nvSpPr>
          <p:spPr bwMode="auto">
            <a:xfrm>
              <a:off x="81541" y="3790974"/>
              <a:ext cx="79375" cy="30163"/>
            </a:xfrm>
            <a:custGeom>
              <a:avLst/>
              <a:gdLst>
                <a:gd name="T0" fmla="*/ 24 w 24"/>
                <a:gd name="T1" fmla="*/ 0 h 9"/>
                <a:gd name="T2" fmla="*/ 10 w 24"/>
                <a:gd name="T3" fmla="*/ 0 h 9"/>
                <a:gd name="T4" fmla="*/ 2 w 24"/>
                <a:gd name="T5" fmla="*/ 5 h 9"/>
                <a:gd name="T6" fmla="*/ 0 w 24"/>
                <a:gd name="T7" fmla="*/ 9 h 9"/>
              </a:gdLst>
              <a:ahLst/>
              <a:cxnLst>
                <a:cxn ang="0">
                  <a:pos x="T0" y="T1"/>
                </a:cxn>
                <a:cxn ang="0">
                  <a:pos x="T2" y="T3"/>
                </a:cxn>
                <a:cxn ang="0">
                  <a:pos x="T4" y="T5"/>
                </a:cxn>
                <a:cxn ang="0">
                  <a:pos x="T6" y="T7"/>
                </a:cxn>
              </a:cxnLst>
              <a:rect l="0" t="0" r="r" b="b"/>
              <a:pathLst>
                <a:path w="24" h="9">
                  <a:moveTo>
                    <a:pt x="24" y="0"/>
                  </a:moveTo>
                  <a:cubicBezTo>
                    <a:pt x="10" y="0"/>
                    <a:pt x="10" y="0"/>
                    <a:pt x="10" y="0"/>
                  </a:cubicBezTo>
                  <a:cubicBezTo>
                    <a:pt x="7" y="0"/>
                    <a:pt x="4" y="2"/>
                    <a:pt x="2" y="5"/>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Freeform 15">
              <a:extLst>
                <a:ext uri="{FF2B5EF4-FFF2-40B4-BE49-F238E27FC236}">
                  <a16:creationId xmlns:a16="http://schemas.microsoft.com/office/drawing/2014/main" id="{7DB5D09E-A438-478C-B988-B61785BFCD34}"/>
                </a:ext>
              </a:extLst>
            </p:cNvPr>
            <p:cNvSpPr>
              <a:spLocks/>
            </p:cNvSpPr>
            <p:nvPr/>
          </p:nvSpPr>
          <p:spPr bwMode="auto">
            <a:xfrm>
              <a:off x="154566" y="3806849"/>
              <a:ext cx="30162" cy="47625"/>
            </a:xfrm>
            <a:custGeom>
              <a:avLst/>
              <a:gdLst>
                <a:gd name="T0" fmla="*/ 9 w 9"/>
                <a:gd name="T1" fmla="*/ 0 h 14"/>
                <a:gd name="T2" fmla="*/ 7 w 9"/>
                <a:gd name="T3" fmla="*/ 1 h 14"/>
                <a:gd name="T4" fmla="*/ 3 w 9"/>
                <a:gd name="T5" fmla="*/ 14 h 14"/>
                <a:gd name="T6" fmla="*/ 3 w 9"/>
                <a:gd name="T7" fmla="*/ 14 h 14"/>
              </a:gdLst>
              <a:ahLst/>
              <a:cxnLst>
                <a:cxn ang="0">
                  <a:pos x="T0" y="T1"/>
                </a:cxn>
                <a:cxn ang="0">
                  <a:pos x="T2" y="T3"/>
                </a:cxn>
                <a:cxn ang="0">
                  <a:pos x="T4" y="T5"/>
                </a:cxn>
                <a:cxn ang="0">
                  <a:pos x="T6" y="T7"/>
                </a:cxn>
              </a:cxnLst>
              <a:rect l="0" t="0" r="r" b="b"/>
              <a:pathLst>
                <a:path w="9" h="14">
                  <a:moveTo>
                    <a:pt x="9" y="0"/>
                  </a:moveTo>
                  <a:cubicBezTo>
                    <a:pt x="7" y="1"/>
                    <a:pt x="7" y="1"/>
                    <a:pt x="7" y="1"/>
                  </a:cubicBezTo>
                  <a:cubicBezTo>
                    <a:pt x="1" y="3"/>
                    <a:pt x="0" y="10"/>
                    <a:pt x="3" y="14"/>
                  </a:cubicBezTo>
                  <a:cubicBezTo>
                    <a:pt x="3" y="14"/>
                    <a:pt x="3" y="14"/>
                    <a:pt x="3"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97" name="Group 96">
            <a:extLst>
              <a:ext uri="{FF2B5EF4-FFF2-40B4-BE49-F238E27FC236}">
                <a16:creationId xmlns:a16="http://schemas.microsoft.com/office/drawing/2014/main" id="{14A5DEE9-07AC-40D6-8D3B-79499EA80EF7}"/>
              </a:ext>
            </a:extLst>
          </p:cNvPr>
          <p:cNvGrpSpPr/>
          <p:nvPr/>
        </p:nvGrpSpPr>
        <p:grpSpPr>
          <a:xfrm>
            <a:off x="1745658" y="3020693"/>
            <a:ext cx="317760" cy="324952"/>
            <a:chOff x="24391" y="3495699"/>
            <a:chExt cx="350837" cy="358775"/>
          </a:xfrm>
        </p:grpSpPr>
        <p:sp>
          <p:nvSpPr>
            <p:cNvPr id="98" name="Freeform 5">
              <a:extLst>
                <a:ext uri="{FF2B5EF4-FFF2-40B4-BE49-F238E27FC236}">
                  <a16:creationId xmlns:a16="http://schemas.microsoft.com/office/drawing/2014/main" id="{F9016703-2D97-43DB-A565-204091677921}"/>
                </a:ext>
              </a:extLst>
            </p:cNvPr>
            <p:cNvSpPr>
              <a:spLocks/>
            </p:cNvSpPr>
            <p:nvPr/>
          </p:nvSpPr>
          <p:spPr bwMode="auto">
            <a:xfrm>
              <a:off x="81541" y="3495699"/>
              <a:ext cx="236537" cy="311150"/>
            </a:xfrm>
            <a:custGeom>
              <a:avLst/>
              <a:gdLst>
                <a:gd name="T0" fmla="*/ 71 w 71"/>
                <a:gd name="T1" fmla="*/ 35 h 93"/>
                <a:gd name="T2" fmla="*/ 35 w 71"/>
                <a:gd name="T3" fmla="*/ 0 h 93"/>
                <a:gd name="T4" fmla="*/ 0 w 71"/>
                <a:gd name="T5" fmla="*/ 35 h 93"/>
                <a:gd name="T6" fmla="*/ 22 w 71"/>
                <a:gd name="T7" fmla="*/ 68 h 93"/>
                <a:gd name="T8" fmla="*/ 19 w 71"/>
                <a:gd name="T9" fmla="*/ 77 h 93"/>
                <a:gd name="T10" fmla="*/ 35 w 71"/>
                <a:gd name="T11" fmla="*/ 93 h 93"/>
                <a:gd name="T12" fmla="*/ 52 w 71"/>
                <a:gd name="T13" fmla="*/ 77 h 93"/>
                <a:gd name="T14" fmla="*/ 49 w 71"/>
                <a:gd name="T15" fmla="*/ 68 h 93"/>
                <a:gd name="T16" fmla="*/ 71 w 71"/>
                <a:gd name="T17"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93">
                  <a:moveTo>
                    <a:pt x="71" y="35"/>
                  </a:moveTo>
                  <a:cubicBezTo>
                    <a:pt x="71" y="16"/>
                    <a:pt x="55" y="0"/>
                    <a:pt x="35" y="0"/>
                  </a:cubicBezTo>
                  <a:cubicBezTo>
                    <a:pt x="16" y="0"/>
                    <a:pt x="0" y="16"/>
                    <a:pt x="0" y="35"/>
                  </a:cubicBezTo>
                  <a:cubicBezTo>
                    <a:pt x="0" y="50"/>
                    <a:pt x="9" y="63"/>
                    <a:pt x="22" y="68"/>
                  </a:cubicBezTo>
                  <a:cubicBezTo>
                    <a:pt x="20" y="70"/>
                    <a:pt x="19" y="74"/>
                    <a:pt x="19" y="77"/>
                  </a:cubicBezTo>
                  <a:cubicBezTo>
                    <a:pt x="19" y="86"/>
                    <a:pt x="26" y="93"/>
                    <a:pt x="35" y="93"/>
                  </a:cubicBezTo>
                  <a:cubicBezTo>
                    <a:pt x="44" y="93"/>
                    <a:pt x="52" y="86"/>
                    <a:pt x="52" y="77"/>
                  </a:cubicBezTo>
                  <a:cubicBezTo>
                    <a:pt x="52" y="74"/>
                    <a:pt x="51" y="70"/>
                    <a:pt x="49" y="68"/>
                  </a:cubicBezTo>
                  <a:cubicBezTo>
                    <a:pt x="62" y="63"/>
                    <a:pt x="71" y="50"/>
                    <a:pt x="71" y="35"/>
                  </a:cubicBezTo>
                  <a:close/>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Oval 6">
              <a:extLst>
                <a:ext uri="{FF2B5EF4-FFF2-40B4-BE49-F238E27FC236}">
                  <a16:creationId xmlns:a16="http://schemas.microsoft.com/office/drawing/2014/main" id="{E16CA805-9A63-4180-A4D1-079A75E7A878}"/>
                </a:ext>
              </a:extLst>
            </p:cNvPr>
            <p:cNvSpPr>
              <a:spLocks noChangeArrowheads="1"/>
            </p:cNvSpPr>
            <p:nvPr/>
          </p:nvSpPr>
          <p:spPr bwMode="auto">
            <a:xfrm>
              <a:off x="137103" y="3556024"/>
              <a:ext cx="123825" cy="123825"/>
            </a:xfrm>
            <a:prstGeom prst="ellipse">
              <a:avLst/>
            </a:pr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Oval 7">
              <a:extLst>
                <a:ext uri="{FF2B5EF4-FFF2-40B4-BE49-F238E27FC236}">
                  <a16:creationId xmlns:a16="http://schemas.microsoft.com/office/drawing/2014/main" id="{6F1D6CE1-9C89-41FC-B56C-BD850F941A69}"/>
                </a:ext>
              </a:extLst>
            </p:cNvPr>
            <p:cNvSpPr>
              <a:spLocks noChangeArrowheads="1"/>
            </p:cNvSpPr>
            <p:nvPr/>
          </p:nvSpPr>
          <p:spPr bwMode="auto">
            <a:xfrm>
              <a:off x="172028" y="3589362"/>
              <a:ext cx="55562" cy="57150"/>
            </a:xfrm>
            <a:prstGeom prst="ellipse">
              <a:avLst/>
            </a:prstGeom>
            <a:solidFill>
              <a:schemeClr val="tx1"/>
            </a:solidFill>
            <a:ln w="12700" cap="flat">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1" name="Freeform 8">
              <a:extLst>
                <a:ext uri="{FF2B5EF4-FFF2-40B4-BE49-F238E27FC236}">
                  <a16:creationId xmlns:a16="http://schemas.microsoft.com/office/drawing/2014/main" id="{212C398F-C03C-4174-A08C-E30683CC3874}"/>
                </a:ext>
              </a:extLst>
            </p:cNvPr>
            <p:cNvSpPr>
              <a:spLocks/>
            </p:cNvSpPr>
            <p:nvPr/>
          </p:nvSpPr>
          <p:spPr bwMode="auto">
            <a:xfrm>
              <a:off x="251403" y="3719537"/>
              <a:ext cx="123825" cy="33338"/>
            </a:xfrm>
            <a:custGeom>
              <a:avLst/>
              <a:gdLst>
                <a:gd name="T0" fmla="*/ 0 w 37"/>
                <a:gd name="T1" fmla="*/ 7 h 10"/>
                <a:gd name="T2" fmla="*/ 14 w 37"/>
                <a:gd name="T3" fmla="*/ 1 h 10"/>
                <a:gd name="T4" fmla="*/ 22 w 37"/>
                <a:gd name="T5" fmla="*/ 1 h 10"/>
                <a:gd name="T6" fmla="*/ 37 w 37"/>
                <a:gd name="T7" fmla="*/ 10 h 10"/>
              </a:gdLst>
              <a:ahLst/>
              <a:cxnLst>
                <a:cxn ang="0">
                  <a:pos x="T0" y="T1"/>
                </a:cxn>
                <a:cxn ang="0">
                  <a:pos x="T2" y="T3"/>
                </a:cxn>
                <a:cxn ang="0">
                  <a:pos x="T4" y="T5"/>
                </a:cxn>
                <a:cxn ang="0">
                  <a:pos x="T6" y="T7"/>
                </a:cxn>
              </a:cxnLst>
              <a:rect l="0" t="0" r="r" b="b"/>
              <a:pathLst>
                <a:path w="37" h="10">
                  <a:moveTo>
                    <a:pt x="0" y="7"/>
                  </a:moveTo>
                  <a:cubicBezTo>
                    <a:pt x="14" y="1"/>
                    <a:pt x="14" y="1"/>
                    <a:pt x="14" y="1"/>
                  </a:cubicBezTo>
                  <a:cubicBezTo>
                    <a:pt x="16" y="0"/>
                    <a:pt x="19" y="0"/>
                    <a:pt x="22" y="1"/>
                  </a:cubicBezTo>
                  <a:cubicBezTo>
                    <a:pt x="37" y="10"/>
                    <a:pt x="37" y="10"/>
                    <a:pt x="37"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Freeform 9">
              <a:extLst>
                <a:ext uri="{FF2B5EF4-FFF2-40B4-BE49-F238E27FC236}">
                  <a16:creationId xmlns:a16="http://schemas.microsoft.com/office/drawing/2014/main" id="{6BE004F9-A7F0-4ADD-A7C5-B6F197B97DC6}"/>
                </a:ext>
              </a:extLst>
            </p:cNvPr>
            <p:cNvSpPr>
              <a:spLocks/>
            </p:cNvSpPr>
            <p:nvPr/>
          </p:nvSpPr>
          <p:spPr bwMode="auto">
            <a:xfrm>
              <a:off x="251403" y="3752874"/>
              <a:ext cx="103187" cy="30163"/>
            </a:xfrm>
            <a:custGeom>
              <a:avLst/>
              <a:gdLst>
                <a:gd name="T0" fmla="*/ 0 w 31"/>
                <a:gd name="T1" fmla="*/ 5 h 9"/>
                <a:gd name="T2" fmla="*/ 12 w 31"/>
                <a:gd name="T3" fmla="*/ 1 h 9"/>
                <a:gd name="T4" fmla="*/ 20 w 31"/>
                <a:gd name="T5" fmla="*/ 2 h 9"/>
                <a:gd name="T6" fmla="*/ 31 w 31"/>
                <a:gd name="T7" fmla="*/ 9 h 9"/>
              </a:gdLst>
              <a:ahLst/>
              <a:cxnLst>
                <a:cxn ang="0">
                  <a:pos x="T0" y="T1"/>
                </a:cxn>
                <a:cxn ang="0">
                  <a:pos x="T2" y="T3"/>
                </a:cxn>
                <a:cxn ang="0">
                  <a:pos x="T4" y="T5"/>
                </a:cxn>
                <a:cxn ang="0">
                  <a:pos x="T6" y="T7"/>
                </a:cxn>
              </a:cxnLst>
              <a:rect l="0" t="0" r="r" b="b"/>
              <a:pathLst>
                <a:path w="31" h="9">
                  <a:moveTo>
                    <a:pt x="0" y="5"/>
                  </a:moveTo>
                  <a:cubicBezTo>
                    <a:pt x="12" y="1"/>
                    <a:pt x="12" y="1"/>
                    <a:pt x="12" y="1"/>
                  </a:cubicBezTo>
                  <a:cubicBezTo>
                    <a:pt x="15" y="0"/>
                    <a:pt x="18" y="1"/>
                    <a:pt x="20" y="2"/>
                  </a:cubicBezTo>
                  <a:cubicBezTo>
                    <a:pt x="31" y="9"/>
                    <a:pt x="31" y="9"/>
                    <a:pt x="31"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
              <a:extLst>
                <a:ext uri="{FF2B5EF4-FFF2-40B4-BE49-F238E27FC236}">
                  <a16:creationId xmlns:a16="http://schemas.microsoft.com/office/drawing/2014/main" id="{38731D53-2330-4CB0-826C-ABB24B1F1B19}"/>
                </a:ext>
              </a:extLst>
            </p:cNvPr>
            <p:cNvSpPr>
              <a:spLocks/>
            </p:cNvSpPr>
            <p:nvPr/>
          </p:nvSpPr>
          <p:spPr bwMode="auto">
            <a:xfrm>
              <a:off x="238703" y="3790974"/>
              <a:ext cx="79375" cy="30163"/>
            </a:xfrm>
            <a:custGeom>
              <a:avLst/>
              <a:gdLst>
                <a:gd name="T0" fmla="*/ 0 w 24"/>
                <a:gd name="T1" fmla="*/ 0 h 9"/>
                <a:gd name="T2" fmla="*/ 13 w 24"/>
                <a:gd name="T3" fmla="*/ 0 h 9"/>
                <a:gd name="T4" fmla="*/ 21 w 24"/>
                <a:gd name="T5" fmla="*/ 5 h 9"/>
                <a:gd name="T6" fmla="*/ 24 w 24"/>
                <a:gd name="T7" fmla="*/ 9 h 9"/>
              </a:gdLst>
              <a:ahLst/>
              <a:cxnLst>
                <a:cxn ang="0">
                  <a:pos x="T0" y="T1"/>
                </a:cxn>
                <a:cxn ang="0">
                  <a:pos x="T2" y="T3"/>
                </a:cxn>
                <a:cxn ang="0">
                  <a:pos x="T4" y="T5"/>
                </a:cxn>
                <a:cxn ang="0">
                  <a:pos x="T6" y="T7"/>
                </a:cxn>
              </a:cxnLst>
              <a:rect l="0" t="0" r="r" b="b"/>
              <a:pathLst>
                <a:path w="24" h="9">
                  <a:moveTo>
                    <a:pt x="0" y="0"/>
                  </a:moveTo>
                  <a:cubicBezTo>
                    <a:pt x="13" y="0"/>
                    <a:pt x="13" y="0"/>
                    <a:pt x="13" y="0"/>
                  </a:cubicBezTo>
                  <a:cubicBezTo>
                    <a:pt x="16" y="0"/>
                    <a:pt x="19" y="2"/>
                    <a:pt x="21" y="5"/>
                  </a:cubicBezTo>
                  <a:cubicBezTo>
                    <a:pt x="24" y="9"/>
                    <a:pt x="24" y="9"/>
                    <a:pt x="24"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Freeform 11">
              <a:extLst>
                <a:ext uri="{FF2B5EF4-FFF2-40B4-BE49-F238E27FC236}">
                  <a16:creationId xmlns:a16="http://schemas.microsoft.com/office/drawing/2014/main" id="{67EBB267-8F6D-45EB-BE0D-FF5183D2268A}"/>
                </a:ext>
              </a:extLst>
            </p:cNvPr>
            <p:cNvSpPr>
              <a:spLocks/>
            </p:cNvSpPr>
            <p:nvPr/>
          </p:nvSpPr>
          <p:spPr bwMode="auto">
            <a:xfrm>
              <a:off x="211716" y="3806849"/>
              <a:ext cx="33337" cy="47625"/>
            </a:xfrm>
            <a:custGeom>
              <a:avLst/>
              <a:gdLst>
                <a:gd name="T0" fmla="*/ 0 w 10"/>
                <a:gd name="T1" fmla="*/ 0 h 14"/>
                <a:gd name="T2" fmla="*/ 3 w 10"/>
                <a:gd name="T3" fmla="*/ 1 h 14"/>
                <a:gd name="T4" fmla="*/ 6 w 10"/>
                <a:gd name="T5" fmla="*/ 14 h 14"/>
                <a:gd name="T6" fmla="*/ 6 w 10"/>
                <a:gd name="T7" fmla="*/ 14 h 14"/>
              </a:gdLst>
              <a:ahLst/>
              <a:cxnLst>
                <a:cxn ang="0">
                  <a:pos x="T0" y="T1"/>
                </a:cxn>
                <a:cxn ang="0">
                  <a:pos x="T2" y="T3"/>
                </a:cxn>
                <a:cxn ang="0">
                  <a:pos x="T4" y="T5"/>
                </a:cxn>
                <a:cxn ang="0">
                  <a:pos x="T6" y="T7"/>
                </a:cxn>
              </a:cxnLst>
              <a:rect l="0" t="0" r="r" b="b"/>
              <a:pathLst>
                <a:path w="10" h="14">
                  <a:moveTo>
                    <a:pt x="0" y="0"/>
                  </a:moveTo>
                  <a:cubicBezTo>
                    <a:pt x="3" y="1"/>
                    <a:pt x="3" y="1"/>
                    <a:pt x="3" y="1"/>
                  </a:cubicBezTo>
                  <a:cubicBezTo>
                    <a:pt x="8" y="3"/>
                    <a:pt x="10" y="10"/>
                    <a:pt x="6" y="14"/>
                  </a:cubicBezTo>
                  <a:cubicBezTo>
                    <a:pt x="6" y="14"/>
                    <a:pt x="6" y="14"/>
                    <a:pt x="6"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Freeform 12">
              <a:extLst>
                <a:ext uri="{FF2B5EF4-FFF2-40B4-BE49-F238E27FC236}">
                  <a16:creationId xmlns:a16="http://schemas.microsoft.com/office/drawing/2014/main" id="{BA9E216C-9F3E-4644-B175-CD20B02621EC}"/>
                </a:ext>
              </a:extLst>
            </p:cNvPr>
            <p:cNvSpPr>
              <a:spLocks/>
            </p:cNvSpPr>
            <p:nvPr/>
          </p:nvSpPr>
          <p:spPr bwMode="auto">
            <a:xfrm>
              <a:off x="24391" y="3719537"/>
              <a:ext cx="120650" cy="33338"/>
            </a:xfrm>
            <a:custGeom>
              <a:avLst/>
              <a:gdLst>
                <a:gd name="T0" fmla="*/ 36 w 36"/>
                <a:gd name="T1" fmla="*/ 7 h 10"/>
                <a:gd name="T2" fmla="*/ 23 w 36"/>
                <a:gd name="T3" fmla="*/ 1 h 10"/>
                <a:gd name="T4" fmla="*/ 15 w 36"/>
                <a:gd name="T5" fmla="*/ 1 h 10"/>
                <a:gd name="T6" fmla="*/ 0 w 36"/>
                <a:gd name="T7" fmla="*/ 10 h 10"/>
              </a:gdLst>
              <a:ahLst/>
              <a:cxnLst>
                <a:cxn ang="0">
                  <a:pos x="T0" y="T1"/>
                </a:cxn>
                <a:cxn ang="0">
                  <a:pos x="T2" y="T3"/>
                </a:cxn>
                <a:cxn ang="0">
                  <a:pos x="T4" y="T5"/>
                </a:cxn>
                <a:cxn ang="0">
                  <a:pos x="T6" y="T7"/>
                </a:cxn>
              </a:cxnLst>
              <a:rect l="0" t="0" r="r" b="b"/>
              <a:pathLst>
                <a:path w="36" h="10">
                  <a:moveTo>
                    <a:pt x="36" y="7"/>
                  </a:moveTo>
                  <a:cubicBezTo>
                    <a:pt x="23" y="1"/>
                    <a:pt x="23" y="1"/>
                    <a:pt x="23" y="1"/>
                  </a:cubicBezTo>
                  <a:cubicBezTo>
                    <a:pt x="20" y="0"/>
                    <a:pt x="17" y="0"/>
                    <a:pt x="15" y="1"/>
                  </a:cubicBezTo>
                  <a:cubicBezTo>
                    <a:pt x="0" y="10"/>
                    <a:pt x="0" y="10"/>
                    <a:pt x="0" y="10"/>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Freeform 13">
              <a:extLst>
                <a:ext uri="{FF2B5EF4-FFF2-40B4-BE49-F238E27FC236}">
                  <a16:creationId xmlns:a16="http://schemas.microsoft.com/office/drawing/2014/main" id="{175BBBD5-71CE-4F6C-A2DB-F68AEB80E4B9}"/>
                </a:ext>
              </a:extLst>
            </p:cNvPr>
            <p:cNvSpPr>
              <a:spLocks/>
            </p:cNvSpPr>
            <p:nvPr/>
          </p:nvSpPr>
          <p:spPr bwMode="auto">
            <a:xfrm>
              <a:off x="40266" y="3752874"/>
              <a:ext cx="107950" cy="30163"/>
            </a:xfrm>
            <a:custGeom>
              <a:avLst/>
              <a:gdLst>
                <a:gd name="T0" fmla="*/ 32 w 32"/>
                <a:gd name="T1" fmla="*/ 5 h 9"/>
                <a:gd name="T2" fmla="*/ 19 w 32"/>
                <a:gd name="T3" fmla="*/ 1 h 9"/>
                <a:gd name="T4" fmla="*/ 12 w 32"/>
                <a:gd name="T5" fmla="*/ 2 h 9"/>
                <a:gd name="T6" fmla="*/ 0 w 32"/>
                <a:gd name="T7" fmla="*/ 9 h 9"/>
              </a:gdLst>
              <a:ahLst/>
              <a:cxnLst>
                <a:cxn ang="0">
                  <a:pos x="T0" y="T1"/>
                </a:cxn>
                <a:cxn ang="0">
                  <a:pos x="T2" y="T3"/>
                </a:cxn>
                <a:cxn ang="0">
                  <a:pos x="T4" y="T5"/>
                </a:cxn>
                <a:cxn ang="0">
                  <a:pos x="T6" y="T7"/>
                </a:cxn>
              </a:cxnLst>
              <a:rect l="0" t="0" r="r" b="b"/>
              <a:pathLst>
                <a:path w="32" h="9">
                  <a:moveTo>
                    <a:pt x="32" y="5"/>
                  </a:moveTo>
                  <a:cubicBezTo>
                    <a:pt x="19" y="1"/>
                    <a:pt x="19" y="1"/>
                    <a:pt x="19" y="1"/>
                  </a:cubicBezTo>
                  <a:cubicBezTo>
                    <a:pt x="17" y="0"/>
                    <a:pt x="14" y="1"/>
                    <a:pt x="12" y="2"/>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Freeform 14">
              <a:extLst>
                <a:ext uri="{FF2B5EF4-FFF2-40B4-BE49-F238E27FC236}">
                  <a16:creationId xmlns:a16="http://schemas.microsoft.com/office/drawing/2014/main" id="{5AA38D2F-857A-4655-ABA0-0262A7DDDC4C}"/>
                </a:ext>
              </a:extLst>
            </p:cNvPr>
            <p:cNvSpPr>
              <a:spLocks/>
            </p:cNvSpPr>
            <p:nvPr/>
          </p:nvSpPr>
          <p:spPr bwMode="auto">
            <a:xfrm>
              <a:off x="81541" y="3790974"/>
              <a:ext cx="79375" cy="30163"/>
            </a:xfrm>
            <a:custGeom>
              <a:avLst/>
              <a:gdLst>
                <a:gd name="T0" fmla="*/ 24 w 24"/>
                <a:gd name="T1" fmla="*/ 0 h 9"/>
                <a:gd name="T2" fmla="*/ 10 w 24"/>
                <a:gd name="T3" fmla="*/ 0 h 9"/>
                <a:gd name="T4" fmla="*/ 2 w 24"/>
                <a:gd name="T5" fmla="*/ 5 h 9"/>
                <a:gd name="T6" fmla="*/ 0 w 24"/>
                <a:gd name="T7" fmla="*/ 9 h 9"/>
              </a:gdLst>
              <a:ahLst/>
              <a:cxnLst>
                <a:cxn ang="0">
                  <a:pos x="T0" y="T1"/>
                </a:cxn>
                <a:cxn ang="0">
                  <a:pos x="T2" y="T3"/>
                </a:cxn>
                <a:cxn ang="0">
                  <a:pos x="T4" y="T5"/>
                </a:cxn>
                <a:cxn ang="0">
                  <a:pos x="T6" y="T7"/>
                </a:cxn>
              </a:cxnLst>
              <a:rect l="0" t="0" r="r" b="b"/>
              <a:pathLst>
                <a:path w="24" h="9">
                  <a:moveTo>
                    <a:pt x="24" y="0"/>
                  </a:moveTo>
                  <a:cubicBezTo>
                    <a:pt x="10" y="0"/>
                    <a:pt x="10" y="0"/>
                    <a:pt x="10" y="0"/>
                  </a:cubicBezTo>
                  <a:cubicBezTo>
                    <a:pt x="7" y="0"/>
                    <a:pt x="4" y="2"/>
                    <a:pt x="2" y="5"/>
                  </a:cubicBezTo>
                  <a:cubicBezTo>
                    <a:pt x="0" y="9"/>
                    <a:pt x="0" y="9"/>
                    <a:pt x="0" y="9"/>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Freeform 15">
              <a:extLst>
                <a:ext uri="{FF2B5EF4-FFF2-40B4-BE49-F238E27FC236}">
                  <a16:creationId xmlns:a16="http://schemas.microsoft.com/office/drawing/2014/main" id="{50E521F3-1E56-4EA8-BB06-DD3BA41D1524}"/>
                </a:ext>
              </a:extLst>
            </p:cNvPr>
            <p:cNvSpPr>
              <a:spLocks/>
            </p:cNvSpPr>
            <p:nvPr/>
          </p:nvSpPr>
          <p:spPr bwMode="auto">
            <a:xfrm>
              <a:off x="154566" y="3806849"/>
              <a:ext cx="30162" cy="47625"/>
            </a:xfrm>
            <a:custGeom>
              <a:avLst/>
              <a:gdLst>
                <a:gd name="T0" fmla="*/ 9 w 9"/>
                <a:gd name="T1" fmla="*/ 0 h 14"/>
                <a:gd name="T2" fmla="*/ 7 w 9"/>
                <a:gd name="T3" fmla="*/ 1 h 14"/>
                <a:gd name="T4" fmla="*/ 3 w 9"/>
                <a:gd name="T5" fmla="*/ 14 h 14"/>
                <a:gd name="T6" fmla="*/ 3 w 9"/>
                <a:gd name="T7" fmla="*/ 14 h 14"/>
              </a:gdLst>
              <a:ahLst/>
              <a:cxnLst>
                <a:cxn ang="0">
                  <a:pos x="T0" y="T1"/>
                </a:cxn>
                <a:cxn ang="0">
                  <a:pos x="T2" y="T3"/>
                </a:cxn>
                <a:cxn ang="0">
                  <a:pos x="T4" y="T5"/>
                </a:cxn>
                <a:cxn ang="0">
                  <a:pos x="T6" y="T7"/>
                </a:cxn>
              </a:cxnLst>
              <a:rect l="0" t="0" r="r" b="b"/>
              <a:pathLst>
                <a:path w="9" h="14">
                  <a:moveTo>
                    <a:pt x="9" y="0"/>
                  </a:moveTo>
                  <a:cubicBezTo>
                    <a:pt x="7" y="1"/>
                    <a:pt x="7" y="1"/>
                    <a:pt x="7" y="1"/>
                  </a:cubicBezTo>
                  <a:cubicBezTo>
                    <a:pt x="1" y="3"/>
                    <a:pt x="0" y="10"/>
                    <a:pt x="3" y="14"/>
                  </a:cubicBezTo>
                  <a:cubicBezTo>
                    <a:pt x="3" y="14"/>
                    <a:pt x="3" y="14"/>
                    <a:pt x="3" y="14"/>
                  </a:cubicBez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9" name="Group 108">
            <a:extLst>
              <a:ext uri="{FF2B5EF4-FFF2-40B4-BE49-F238E27FC236}">
                <a16:creationId xmlns:a16="http://schemas.microsoft.com/office/drawing/2014/main" id="{97D71063-8E7A-4DFA-9A00-323FF44148CE}"/>
              </a:ext>
            </a:extLst>
          </p:cNvPr>
          <p:cNvGrpSpPr/>
          <p:nvPr/>
        </p:nvGrpSpPr>
        <p:grpSpPr>
          <a:xfrm>
            <a:off x="8187965" y="963186"/>
            <a:ext cx="742769" cy="325857"/>
            <a:chOff x="-3179611" y="1185119"/>
            <a:chExt cx="4334182" cy="1898442"/>
          </a:xfrm>
        </p:grpSpPr>
        <p:pic>
          <p:nvPicPr>
            <p:cNvPr id="110" name="Picture 109">
              <a:extLst>
                <a:ext uri="{FF2B5EF4-FFF2-40B4-BE49-F238E27FC236}">
                  <a16:creationId xmlns:a16="http://schemas.microsoft.com/office/drawing/2014/main" id="{451D44A6-154A-4B5F-B345-A90EEE101935}"/>
                </a:ext>
              </a:extLst>
            </p:cNvPr>
            <p:cNvPicPr>
              <a:picLocks noChangeAspect="1"/>
            </p:cNvPicPr>
            <p:nvPr/>
          </p:nvPicPr>
          <p:blipFill rotWithShape="1">
            <a:blip r:embed="rId6">
              <a:duotone>
                <a:schemeClr val="accent2">
                  <a:shade val="45000"/>
                  <a:satMod val="135000"/>
                </a:schemeClr>
                <a:prstClr val="white"/>
              </a:duotone>
              <a:lum bright="40000" contrast="-40000"/>
            </a:blip>
            <a:srcRect l="1951" t="-5734" r="6411" b="26646"/>
            <a:stretch/>
          </p:blipFill>
          <p:spPr>
            <a:xfrm>
              <a:off x="-3161359" y="1185119"/>
              <a:ext cx="4297681" cy="1898442"/>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111" name="Freeform 523">
              <a:extLst>
                <a:ext uri="{FF2B5EF4-FFF2-40B4-BE49-F238E27FC236}">
                  <a16:creationId xmlns:a16="http://schemas.microsoft.com/office/drawing/2014/main" id="{5D346E6A-F013-4F4C-854C-5E24E14B32A2}"/>
                </a:ext>
              </a:extLst>
            </p:cNvPr>
            <p:cNvSpPr>
              <a:spLocks/>
            </p:cNvSpPr>
            <p:nvPr/>
          </p:nvSpPr>
          <p:spPr bwMode="auto">
            <a:xfrm>
              <a:off x="-3175181" y="1240307"/>
              <a:ext cx="4325323" cy="1820671"/>
            </a:xfrm>
            <a:custGeom>
              <a:avLst/>
              <a:gdLst>
                <a:gd name="T0" fmla="*/ 958 w 959"/>
                <a:gd name="T1" fmla="*/ 0 h 508"/>
                <a:gd name="T2" fmla="*/ 959 w 959"/>
                <a:gd name="T3" fmla="*/ 28 h 508"/>
                <a:gd name="T4" fmla="*/ 480 w 959"/>
                <a:gd name="T5" fmla="*/ 508 h 508"/>
                <a:gd name="T6" fmla="*/ 0 w 959"/>
                <a:gd name="T7" fmla="*/ 28 h 508"/>
                <a:gd name="T8" fmla="*/ 1 w 959"/>
                <a:gd name="T9" fmla="*/ 0 h 508"/>
              </a:gdLst>
              <a:ahLst/>
              <a:cxnLst>
                <a:cxn ang="0">
                  <a:pos x="T0" y="T1"/>
                </a:cxn>
                <a:cxn ang="0">
                  <a:pos x="T2" y="T3"/>
                </a:cxn>
                <a:cxn ang="0">
                  <a:pos x="T4" y="T5"/>
                </a:cxn>
                <a:cxn ang="0">
                  <a:pos x="T6" y="T7"/>
                </a:cxn>
                <a:cxn ang="0">
                  <a:pos x="T8" y="T9"/>
                </a:cxn>
              </a:cxnLst>
              <a:rect l="0" t="0" r="r" b="b"/>
              <a:pathLst>
                <a:path w="959" h="508">
                  <a:moveTo>
                    <a:pt x="958" y="0"/>
                  </a:moveTo>
                  <a:cubicBezTo>
                    <a:pt x="959" y="9"/>
                    <a:pt x="959" y="19"/>
                    <a:pt x="959" y="28"/>
                  </a:cubicBezTo>
                  <a:cubicBezTo>
                    <a:pt x="959" y="293"/>
                    <a:pt x="744" y="508"/>
                    <a:pt x="480" y="508"/>
                  </a:cubicBezTo>
                  <a:cubicBezTo>
                    <a:pt x="215" y="508"/>
                    <a:pt x="0" y="293"/>
                    <a:pt x="0" y="28"/>
                  </a:cubicBezTo>
                  <a:cubicBezTo>
                    <a:pt x="0" y="19"/>
                    <a:pt x="1" y="9"/>
                    <a:pt x="1" y="0"/>
                  </a:cubicBezTo>
                </a:path>
              </a:pathLst>
            </a:custGeom>
            <a:solidFill>
              <a:schemeClr val="bg1">
                <a:alpha val="10000"/>
              </a:schemeClr>
            </a:solidFill>
            <a:ln w="19050" cap="rnd">
              <a:solidFill>
                <a:schemeClr val="accent2"/>
              </a:solidFill>
              <a:prstDash val="solid"/>
              <a:round/>
            </a:ln>
          </p:spPr>
          <p:txBody>
            <a:bodyPr vert="horz" wrap="square" lIns="91440" tIns="45720" rIns="91440" bIns="4572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74746"/>
                </a:solidFill>
                <a:effectLst/>
                <a:uLnTx/>
                <a:uFillTx/>
                <a:latin typeface="Arial"/>
                <a:ea typeface="+mn-ea"/>
                <a:cs typeface="+mn-cs"/>
              </a:endParaRPr>
            </a:p>
          </p:txBody>
        </p:sp>
        <p:grpSp>
          <p:nvGrpSpPr>
            <p:cNvPr id="112" name="Group 4">
              <a:extLst>
                <a:ext uri="{FF2B5EF4-FFF2-40B4-BE49-F238E27FC236}">
                  <a16:creationId xmlns:a16="http://schemas.microsoft.com/office/drawing/2014/main" id="{75C345B2-621F-4F46-9D51-FF3533AE3FFF}"/>
                </a:ext>
              </a:extLst>
            </p:cNvPr>
            <p:cNvGrpSpPr>
              <a:grpSpLocks noChangeAspect="1"/>
            </p:cNvGrpSpPr>
            <p:nvPr/>
          </p:nvGrpSpPr>
          <p:grpSpPr bwMode="auto">
            <a:xfrm>
              <a:off x="-3179611" y="1221503"/>
              <a:ext cx="4334182" cy="312282"/>
              <a:chOff x="2376" y="1409"/>
              <a:chExt cx="562" cy="55"/>
            </a:xfrm>
          </p:grpSpPr>
          <p:sp>
            <p:nvSpPr>
              <p:cNvPr id="113" name="Freeform 5">
                <a:extLst>
                  <a:ext uri="{FF2B5EF4-FFF2-40B4-BE49-F238E27FC236}">
                    <a16:creationId xmlns:a16="http://schemas.microsoft.com/office/drawing/2014/main" id="{FB55E9B5-B7B9-4370-ACA1-C73DEBA4CB52}"/>
                  </a:ext>
                </a:extLst>
              </p:cNvPr>
              <p:cNvSpPr>
                <a:spLocks/>
              </p:cNvSpPr>
              <p:nvPr/>
            </p:nvSpPr>
            <p:spPr bwMode="auto">
              <a:xfrm>
                <a:off x="2379" y="1409"/>
                <a:ext cx="559" cy="34"/>
              </a:xfrm>
              <a:custGeom>
                <a:avLst/>
                <a:gdLst>
                  <a:gd name="T0" fmla="*/ 0 w 264"/>
                  <a:gd name="T1" fmla="*/ 3 h 15"/>
                  <a:gd name="T2" fmla="*/ 14 w 264"/>
                  <a:gd name="T3" fmla="*/ 8 h 15"/>
                  <a:gd name="T4" fmla="*/ 93 w 264"/>
                  <a:gd name="T5" fmla="*/ 8 h 15"/>
                  <a:gd name="T6" fmla="*/ 93 w 264"/>
                  <a:gd name="T7" fmla="*/ 8 h 15"/>
                  <a:gd name="T8" fmla="*/ 171 w 264"/>
                  <a:gd name="T9" fmla="*/ 8 h 15"/>
                  <a:gd name="T10" fmla="*/ 171 w 264"/>
                  <a:gd name="T11" fmla="*/ 8 h 15"/>
                  <a:gd name="T12" fmla="*/ 249 w 264"/>
                  <a:gd name="T13" fmla="*/ 8 h 15"/>
                  <a:gd name="T14" fmla="*/ 264 w 264"/>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15">
                    <a:moveTo>
                      <a:pt x="0" y="3"/>
                    </a:moveTo>
                    <a:cubicBezTo>
                      <a:pt x="14" y="8"/>
                      <a:pt x="14" y="8"/>
                      <a:pt x="14" y="8"/>
                    </a:cubicBezTo>
                    <a:cubicBezTo>
                      <a:pt x="40" y="15"/>
                      <a:pt x="67" y="15"/>
                      <a:pt x="93" y="8"/>
                    </a:cubicBezTo>
                    <a:cubicBezTo>
                      <a:pt x="93" y="8"/>
                      <a:pt x="93" y="8"/>
                      <a:pt x="93" y="8"/>
                    </a:cubicBezTo>
                    <a:cubicBezTo>
                      <a:pt x="118" y="0"/>
                      <a:pt x="145" y="0"/>
                      <a:pt x="171" y="8"/>
                    </a:cubicBezTo>
                    <a:cubicBezTo>
                      <a:pt x="171" y="8"/>
                      <a:pt x="171" y="8"/>
                      <a:pt x="171" y="8"/>
                    </a:cubicBezTo>
                    <a:cubicBezTo>
                      <a:pt x="196" y="15"/>
                      <a:pt x="223" y="15"/>
                      <a:pt x="249" y="8"/>
                    </a:cubicBezTo>
                    <a:cubicBezTo>
                      <a:pt x="264" y="3"/>
                      <a:pt x="264" y="3"/>
                      <a:pt x="264"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2F3E"/>
                  </a:solidFill>
                  <a:effectLst/>
                  <a:uLnTx/>
                  <a:uFillTx/>
                  <a:latin typeface="Arial"/>
                  <a:ea typeface="+mn-ea"/>
                  <a:cs typeface="+mn-cs"/>
                </a:endParaRPr>
              </a:p>
            </p:txBody>
          </p:sp>
          <p:sp>
            <p:nvSpPr>
              <p:cNvPr id="114" name="Freeform 6">
                <a:extLst>
                  <a:ext uri="{FF2B5EF4-FFF2-40B4-BE49-F238E27FC236}">
                    <a16:creationId xmlns:a16="http://schemas.microsoft.com/office/drawing/2014/main" id="{06F213D3-8356-476A-8B44-E9C168EA0D6E}"/>
                  </a:ext>
                </a:extLst>
              </p:cNvPr>
              <p:cNvSpPr>
                <a:spLocks/>
              </p:cNvSpPr>
              <p:nvPr/>
            </p:nvSpPr>
            <p:spPr bwMode="auto">
              <a:xfrm>
                <a:off x="2376" y="1429"/>
                <a:ext cx="561" cy="35"/>
              </a:xfrm>
              <a:custGeom>
                <a:avLst/>
                <a:gdLst>
                  <a:gd name="T0" fmla="*/ 0 w 267"/>
                  <a:gd name="T1" fmla="*/ 3 h 15"/>
                  <a:gd name="T2" fmla="*/ 16 w 267"/>
                  <a:gd name="T3" fmla="*/ 8 h 15"/>
                  <a:gd name="T4" fmla="*/ 95 w 267"/>
                  <a:gd name="T5" fmla="*/ 8 h 15"/>
                  <a:gd name="T6" fmla="*/ 95 w 267"/>
                  <a:gd name="T7" fmla="*/ 8 h 15"/>
                  <a:gd name="T8" fmla="*/ 173 w 267"/>
                  <a:gd name="T9" fmla="*/ 8 h 15"/>
                  <a:gd name="T10" fmla="*/ 173 w 267"/>
                  <a:gd name="T11" fmla="*/ 8 h 15"/>
                  <a:gd name="T12" fmla="*/ 251 w 267"/>
                  <a:gd name="T13" fmla="*/ 8 h 15"/>
                  <a:gd name="T14" fmla="*/ 267 w 267"/>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7" h="15">
                    <a:moveTo>
                      <a:pt x="0" y="3"/>
                    </a:moveTo>
                    <a:cubicBezTo>
                      <a:pt x="16" y="8"/>
                      <a:pt x="16" y="8"/>
                      <a:pt x="16" y="8"/>
                    </a:cubicBezTo>
                    <a:cubicBezTo>
                      <a:pt x="42" y="15"/>
                      <a:pt x="69" y="15"/>
                      <a:pt x="95" y="8"/>
                    </a:cubicBezTo>
                    <a:cubicBezTo>
                      <a:pt x="95" y="8"/>
                      <a:pt x="95" y="8"/>
                      <a:pt x="95" y="8"/>
                    </a:cubicBezTo>
                    <a:cubicBezTo>
                      <a:pt x="120" y="0"/>
                      <a:pt x="147" y="0"/>
                      <a:pt x="173" y="8"/>
                    </a:cubicBezTo>
                    <a:cubicBezTo>
                      <a:pt x="173" y="8"/>
                      <a:pt x="173" y="8"/>
                      <a:pt x="173" y="8"/>
                    </a:cubicBezTo>
                    <a:cubicBezTo>
                      <a:pt x="198" y="15"/>
                      <a:pt x="225" y="15"/>
                      <a:pt x="251" y="8"/>
                    </a:cubicBezTo>
                    <a:cubicBezTo>
                      <a:pt x="267" y="3"/>
                      <a:pt x="267" y="3"/>
                      <a:pt x="267"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2F3E"/>
                  </a:solidFill>
                  <a:effectLst/>
                  <a:uLnTx/>
                  <a:uFillTx/>
                  <a:latin typeface="Arial"/>
                  <a:ea typeface="+mn-ea"/>
                  <a:cs typeface="+mn-cs"/>
                </a:endParaRPr>
              </a:p>
            </p:txBody>
          </p:sp>
        </p:grpSp>
      </p:grpSp>
      <p:sp>
        <p:nvSpPr>
          <p:cNvPr id="115" name="Title 5">
            <a:extLst>
              <a:ext uri="{FF2B5EF4-FFF2-40B4-BE49-F238E27FC236}">
                <a16:creationId xmlns:a16="http://schemas.microsoft.com/office/drawing/2014/main" id="{690734EC-D362-DA45-A380-195B25A70259}"/>
              </a:ext>
            </a:extLst>
          </p:cNvPr>
          <p:cNvSpPr txBox="1">
            <a:spLocks/>
          </p:cNvSpPr>
          <p:nvPr/>
        </p:nvSpPr>
        <p:spPr>
          <a:xfrm>
            <a:off x="353384" y="242700"/>
            <a:ext cx="8205304" cy="545192"/>
          </a:xfrm>
          <a:prstGeom prst="rect">
            <a:avLst/>
          </a:prstGeom>
        </p:spPr>
        <p:txBody>
          <a:bodyPr vert="horz" lIns="182880" tIns="146304" rIns="182880" bIns="146304" rtlCol="0" anchor="t">
            <a:noAutofit/>
          </a:bodyPr>
          <a:lst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a:lstStyle>
          <a:p>
            <a:r>
              <a:rPr lang="en-US" altLang="zh-CN" dirty="0">
                <a:latin typeface="微软雅黑" panose="020B0503020204020204" pitchFamily="34" charset="-122"/>
                <a:ea typeface="微软雅黑" panose="020B0503020204020204" pitchFamily="34" charset="-122"/>
                <a:cs typeface="Amazon Ember" panose="020B0603020204020204" pitchFamily="34" charset="0"/>
              </a:rPr>
              <a:t>AWS Glue ETL &amp; Data Catalog</a:t>
            </a:r>
            <a:endParaRPr lang="zh-CN" altLang="en-US" dirty="0">
              <a:latin typeface="微软雅黑" panose="020B0503020204020204" pitchFamily="34" charset="-122"/>
              <a:ea typeface="微软雅黑" panose="020B0503020204020204" pitchFamily="34" charset="-122"/>
              <a:cs typeface="Amazon Ember" panose="020B0603020204020204" pitchFamily="34" charset="0"/>
            </a:endParaRPr>
          </a:p>
        </p:txBody>
      </p:sp>
    </p:spTree>
    <p:extLst>
      <p:ext uri="{BB962C8B-B14F-4D97-AF65-F5344CB8AC3E}">
        <p14:creationId xmlns:p14="http://schemas.microsoft.com/office/powerpoint/2010/main" val="32117160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Build a secure data lake in days</a:t>
            </a:r>
            <a:r>
              <a:rPr lang="en-US" altLang="zh-CN" sz="2000" dirty="0">
                <a:latin typeface="微软雅黑" panose="020B0503020204020204" pitchFamily="34" charset="-122"/>
                <a:ea typeface="微软雅黑" panose="020B0503020204020204" pitchFamily="34" charset="-122"/>
                <a:cs typeface="Amazon Ember" panose="020B0603020204020204" pitchFamily="34" charset="0"/>
              </a:rPr>
              <a:t/>
            </a:r>
            <a:br>
              <a:rPr lang="en-US" altLang="zh-CN" sz="2000" dirty="0">
                <a:latin typeface="微软雅黑" panose="020B0503020204020204" pitchFamily="34" charset="-122"/>
                <a:ea typeface="微软雅黑" panose="020B0503020204020204" pitchFamily="34" charset="-122"/>
                <a:cs typeface="Amazon Ember" panose="020B0603020204020204" pitchFamily="34" charset="0"/>
              </a:rPr>
            </a:br>
            <a:r>
              <a:rPr lang="en-US" altLang="zh-CN" sz="2100" dirty="0">
                <a:latin typeface="微软雅黑" panose="020B0503020204020204" pitchFamily="34" charset="-122"/>
                <a:ea typeface="微软雅黑" panose="020B0503020204020204" pitchFamily="34" charset="-122"/>
                <a:cs typeface="Amazon Ember" panose="020B0603020204020204" pitchFamily="34" charset="0"/>
              </a:rPr>
              <a:t>AWS Lake Formation</a:t>
            </a:r>
            <a:endParaRPr lang="zh-CN" altLang="en-US" sz="2000" dirty="0">
              <a:latin typeface="微软雅黑" panose="020B0503020204020204" pitchFamily="34" charset="-122"/>
              <a:ea typeface="微软雅黑" panose="020B0503020204020204" pitchFamily="34" charset="-122"/>
              <a:cs typeface="Amazon Ember" panose="020B0603020204020204" pitchFamily="34" charset="0"/>
            </a:endParaRPr>
          </a:p>
        </p:txBody>
      </p:sp>
      <p:sp>
        <p:nvSpPr>
          <p:cNvPr id="36" name="TextBox 35">
            <a:extLst>
              <a:ext uri="{FF2B5EF4-FFF2-40B4-BE49-F238E27FC236}">
                <a16:creationId xmlns:a16="http://schemas.microsoft.com/office/drawing/2014/main" id="{3AE18FCC-649F-CF4F-931F-72F0C6DF409F}"/>
              </a:ext>
            </a:extLst>
          </p:cNvPr>
          <p:cNvSpPr txBox="1"/>
          <p:nvPr/>
        </p:nvSpPr>
        <p:spPr>
          <a:xfrm>
            <a:off x="774051" y="4292880"/>
            <a:ext cx="3856443" cy="307777"/>
          </a:xfrm>
          <a:prstGeom prst="rect">
            <a:avLst/>
          </a:prstGeom>
          <a:noFill/>
        </p:spPr>
        <p:txBody>
          <a:bodyPr wrap="square" rtlCol="0">
            <a:sp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Amazon S3 data lake storage</a:t>
            </a:r>
          </a:p>
        </p:txBody>
      </p:sp>
      <p:sp>
        <p:nvSpPr>
          <p:cNvPr id="52" name="Rounded Rectangle 51">
            <a:extLst>
              <a:ext uri="{FF2B5EF4-FFF2-40B4-BE49-F238E27FC236}">
                <a16:creationId xmlns:a16="http://schemas.microsoft.com/office/drawing/2014/main" id="{E062EE93-83B7-6B4C-8F1C-5E27313BB255}"/>
              </a:ext>
            </a:extLst>
          </p:cNvPr>
          <p:cNvSpPr/>
          <p:nvPr/>
        </p:nvSpPr>
        <p:spPr bwMode="auto">
          <a:xfrm>
            <a:off x="774051" y="4673974"/>
            <a:ext cx="5850050" cy="1916237"/>
          </a:xfrm>
          <a:prstGeom prst="round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400" dirty="0">
              <a:gradFill>
                <a:gsLst>
                  <a:gs pos="0">
                    <a:srgbClr val="FFFFFF"/>
                  </a:gs>
                  <a:gs pos="100000">
                    <a:srgbClr val="FFFFFF"/>
                  </a:gs>
                </a:gsLst>
                <a:lin ang="5400000" scaled="0"/>
              </a:gradFill>
              <a:ea typeface="Segoe UI" pitchFamily="34" charset="0"/>
              <a:cs typeface="Segoe UI" pitchFamily="34" charset="0"/>
            </a:endParaRPr>
          </a:p>
        </p:txBody>
      </p:sp>
      <p:sp>
        <p:nvSpPr>
          <p:cNvPr id="53" name="Rounded Rectangle 52">
            <a:extLst>
              <a:ext uri="{FF2B5EF4-FFF2-40B4-BE49-F238E27FC236}">
                <a16:creationId xmlns:a16="http://schemas.microsoft.com/office/drawing/2014/main" id="{F146B249-3BB2-424D-876E-5F1016C5EDD1}"/>
              </a:ext>
            </a:extLst>
          </p:cNvPr>
          <p:cNvSpPr/>
          <p:nvPr/>
        </p:nvSpPr>
        <p:spPr>
          <a:xfrm>
            <a:off x="336790" y="1758107"/>
            <a:ext cx="5492699" cy="2147720"/>
          </a:xfrm>
          <a:prstGeom prst="roundRect">
            <a:avLst>
              <a:gd name="adj" fmla="val 0"/>
            </a:avLst>
          </a:prstGeom>
          <a:noFill/>
          <a:ln>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4" name="Rectangle 53">
            <a:extLst>
              <a:ext uri="{FF2B5EF4-FFF2-40B4-BE49-F238E27FC236}">
                <a16:creationId xmlns:a16="http://schemas.microsoft.com/office/drawing/2014/main" id="{621261A6-1347-0144-A90C-4DB6AFB1D35C}"/>
              </a:ext>
            </a:extLst>
          </p:cNvPr>
          <p:cNvSpPr/>
          <p:nvPr/>
        </p:nvSpPr>
        <p:spPr>
          <a:xfrm>
            <a:off x="1930430" y="1558659"/>
            <a:ext cx="2348720" cy="307777"/>
          </a:xfrm>
          <a:prstGeom prst="rect">
            <a:avLst/>
          </a:prstGeom>
          <a:solidFill>
            <a:schemeClr val="bg2">
              <a:lumMod val="95000"/>
            </a:schemeClr>
          </a:solidFill>
        </p:spPr>
        <p:txBody>
          <a:bodyPr wrap="none">
            <a:spAutoFit/>
          </a:bodyPr>
          <a:lstStyle/>
          <a:p>
            <a:r>
              <a:rPr lang="en-US" sz="1400" dirty="0">
                <a:solidFill>
                  <a:schemeClr val="tx2"/>
                </a:solidFill>
              </a:rPr>
              <a:t>	</a:t>
            </a: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AWS Lake Formation</a:t>
            </a:r>
          </a:p>
        </p:txBody>
      </p:sp>
      <p:sp>
        <p:nvSpPr>
          <p:cNvPr id="55" name="Freeform: Shape 73">
            <a:extLst>
              <a:ext uri="{FF2B5EF4-FFF2-40B4-BE49-F238E27FC236}">
                <a16:creationId xmlns:a16="http://schemas.microsoft.com/office/drawing/2014/main" id="{8D8A689E-9CFE-6046-BE24-2C332B01189A}"/>
              </a:ext>
            </a:extLst>
          </p:cNvPr>
          <p:cNvSpPr/>
          <p:nvPr/>
        </p:nvSpPr>
        <p:spPr>
          <a:xfrm>
            <a:off x="2879103" y="2285246"/>
            <a:ext cx="547824" cy="541443"/>
          </a:xfrm>
          <a:custGeom>
            <a:avLst/>
            <a:gdLst>
              <a:gd name="connsiteX0" fmla="*/ 235341 w 248274"/>
              <a:gd name="connsiteY0" fmla="*/ 100048 h 248274"/>
              <a:gd name="connsiteX1" fmla="*/ 214526 w 248274"/>
              <a:gd name="connsiteY1" fmla="*/ 97599 h 248274"/>
              <a:gd name="connsiteX2" fmla="*/ 207112 w 248274"/>
              <a:gd name="connsiteY2" fmla="*/ 79914 h 248274"/>
              <a:gd name="connsiteX3" fmla="*/ 219764 w 248274"/>
              <a:gd name="connsiteY3" fmla="*/ 63419 h 248274"/>
              <a:gd name="connsiteX4" fmla="*/ 223777 w 248274"/>
              <a:gd name="connsiteY4" fmla="*/ 55427 h 248274"/>
              <a:gd name="connsiteX5" fmla="*/ 220750 w 248274"/>
              <a:gd name="connsiteY5" fmla="*/ 45530 h 248274"/>
              <a:gd name="connsiteX6" fmla="*/ 203371 w 248274"/>
              <a:gd name="connsiteY6" fmla="*/ 28151 h 248274"/>
              <a:gd name="connsiteX7" fmla="*/ 185448 w 248274"/>
              <a:gd name="connsiteY7" fmla="*/ 29171 h 248274"/>
              <a:gd name="connsiteX8" fmla="*/ 169021 w 248274"/>
              <a:gd name="connsiteY8" fmla="*/ 42163 h 248274"/>
              <a:gd name="connsiteX9" fmla="*/ 151267 w 248274"/>
              <a:gd name="connsiteY9" fmla="*/ 34885 h 248274"/>
              <a:gd name="connsiteX10" fmla="*/ 148547 w 248274"/>
              <a:gd name="connsiteY10" fmla="*/ 14275 h 248274"/>
              <a:gd name="connsiteX11" fmla="*/ 136575 w 248274"/>
              <a:gd name="connsiteY11" fmla="*/ 909 h 248274"/>
              <a:gd name="connsiteX12" fmla="*/ 111986 w 248274"/>
              <a:gd name="connsiteY12" fmla="*/ 909 h 248274"/>
              <a:gd name="connsiteX13" fmla="*/ 100014 w 248274"/>
              <a:gd name="connsiteY13" fmla="*/ 14309 h 248274"/>
              <a:gd name="connsiteX14" fmla="*/ 97565 w 248274"/>
              <a:gd name="connsiteY14" fmla="*/ 35123 h 248274"/>
              <a:gd name="connsiteX15" fmla="*/ 79880 w 248274"/>
              <a:gd name="connsiteY15" fmla="*/ 42571 h 248274"/>
              <a:gd name="connsiteX16" fmla="*/ 63351 w 248274"/>
              <a:gd name="connsiteY16" fmla="*/ 29919 h 248274"/>
              <a:gd name="connsiteX17" fmla="*/ 45462 w 248274"/>
              <a:gd name="connsiteY17" fmla="*/ 28933 h 248274"/>
              <a:gd name="connsiteX18" fmla="*/ 28083 w 248274"/>
              <a:gd name="connsiteY18" fmla="*/ 46312 h 248274"/>
              <a:gd name="connsiteX19" fmla="*/ 24886 w 248274"/>
              <a:gd name="connsiteY19" fmla="*/ 54236 h 248274"/>
              <a:gd name="connsiteX20" fmla="*/ 29103 w 248274"/>
              <a:gd name="connsiteY20" fmla="*/ 64269 h 248274"/>
              <a:gd name="connsiteX21" fmla="*/ 42095 w 248274"/>
              <a:gd name="connsiteY21" fmla="*/ 80696 h 248274"/>
              <a:gd name="connsiteX22" fmla="*/ 34851 w 248274"/>
              <a:gd name="connsiteY22" fmla="*/ 98450 h 248274"/>
              <a:gd name="connsiteX23" fmla="*/ 14241 w 248274"/>
              <a:gd name="connsiteY23" fmla="*/ 101171 h 248274"/>
              <a:gd name="connsiteX24" fmla="*/ 4242 w 248274"/>
              <a:gd name="connsiteY24" fmla="*/ 105286 h 248274"/>
              <a:gd name="connsiteX25" fmla="*/ 909 w 248274"/>
              <a:gd name="connsiteY25" fmla="*/ 113142 h 248274"/>
              <a:gd name="connsiteX26" fmla="*/ 909 w 248274"/>
              <a:gd name="connsiteY26" fmla="*/ 137697 h 248274"/>
              <a:gd name="connsiteX27" fmla="*/ 4242 w 248274"/>
              <a:gd name="connsiteY27" fmla="*/ 145554 h 248274"/>
              <a:gd name="connsiteX28" fmla="*/ 14308 w 248274"/>
              <a:gd name="connsiteY28" fmla="*/ 149669 h 248274"/>
              <a:gd name="connsiteX29" fmla="*/ 35123 w 248274"/>
              <a:gd name="connsiteY29" fmla="*/ 152118 h 248274"/>
              <a:gd name="connsiteX30" fmla="*/ 42537 w 248274"/>
              <a:gd name="connsiteY30" fmla="*/ 169803 h 248274"/>
              <a:gd name="connsiteX31" fmla="*/ 29885 w 248274"/>
              <a:gd name="connsiteY31" fmla="*/ 186332 h 248274"/>
              <a:gd name="connsiteX32" fmla="*/ 25702 w 248274"/>
              <a:gd name="connsiteY32" fmla="*/ 196297 h 248274"/>
              <a:gd name="connsiteX33" fmla="*/ 28899 w 248274"/>
              <a:gd name="connsiteY33" fmla="*/ 204221 h 248274"/>
              <a:gd name="connsiteX34" fmla="*/ 46244 w 248274"/>
              <a:gd name="connsiteY34" fmla="*/ 221567 h 248274"/>
              <a:gd name="connsiteX35" fmla="*/ 64201 w 248274"/>
              <a:gd name="connsiteY35" fmla="*/ 220580 h 248274"/>
              <a:gd name="connsiteX36" fmla="*/ 80628 w 248274"/>
              <a:gd name="connsiteY36" fmla="*/ 207588 h 248274"/>
              <a:gd name="connsiteX37" fmla="*/ 98382 w 248274"/>
              <a:gd name="connsiteY37" fmla="*/ 214832 h 248274"/>
              <a:gd name="connsiteX38" fmla="*/ 101102 w 248274"/>
              <a:gd name="connsiteY38" fmla="*/ 235443 h 248274"/>
              <a:gd name="connsiteX39" fmla="*/ 113074 w 248274"/>
              <a:gd name="connsiteY39" fmla="*/ 248775 h 248274"/>
              <a:gd name="connsiteX40" fmla="*/ 137663 w 248274"/>
              <a:gd name="connsiteY40" fmla="*/ 248775 h 248274"/>
              <a:gd name="connsiteX41" fmla="*/ 149635 w 248274"/>
              <a:gd name="connsiteY41" fmla="*/ 235375 h 248274"/>
              <a:gd name="connsiteX42" fmla="*/ 152084 w 248274"/>
              <a:gd name="connsiteY42" fmla="*/ 214560 h 248274"/>
              <a:gd name="connsiteX43" fmla="*/ 169769 w 248274"/>
              <a:gd name="connsiteY43" fmla="*/ 207146 h 248274"/>
              <a:gd name="connsiteX44" fmla="*/ 186298 w 248274"/>
              <a:gd name="connsiteY44" fmla="*/ 219798 h 248274"/>
              <a:gd name="connsiteX45" fmla="*/ 196263 w 248274"/>
              <a:gd name="connsiteY45" fmla="*/ 223981 h 248274"/>
              <a:gd name="connsiteX46" fmla="*/ 196263 w 248274"/>
              <a:gd name="connsiteY46" fmla="*/ 223981 h 248274"/>
              <a:gd name="connsiteX47" fmla="*/ 204187 w 248274"/>
              <a:gd name="connsiteY47" fmla="*/ 220784 h 248274"/>
              <a:gd name="connsiteX48" fmla="*/ 221566 w 248274"/>
              <a:gd name="connsiteY48" fmla="*/ 203405 h 248274"/>
              <a:gd name="connsiteX49" fmla="*/ 224593 w 248274"/>
              <a:gd name="connsiteY49" fmla="*/ 193508 h 248274"/>
              <a:gd name="connsiteX50" fmla="*/ 220546 w 248274"/>
              <a:gd name="connsiteY50" fmla="*/ 185448 h 248274"/>
              <a:gd name="connsiteX51" fmla="*/ 207554 w 248274"/>
              <a:gd name="connsiteY51" fmla="*/ 169021 h 248274"/>
              <a:gd name="connsiteX52" fmla="*/ 214798 w 248274"/>
              <a:gd name="connsiteY52" fmla="*/ 151268 h 248274"/>
              <a:gd name="connsiteX53" fmla="*/ 235409 w 248274"/>
              <a:gd name="connsiteY53" fmla="*/ 148547 h 248274"/>
              <a:gd name="connsiteX54" fmla="*/ 248775 w 248274"/>
              <a:gd name="connsiteY54" fmla="*/ 136575 h 248274"/>
              <a:gd name="connsiteX55" fmla="*/ 248775 w 248274"/>
              <a:gd name="connsiteY55" fmla="*/ 112020 h 248274"/>
              <a:gd name="connsiteX56" fmla="*/ 235341 w 248274"/>
              <a:gd name="connsiteY56" fmla="*/ 100048 h 248274"/>
              <a:gd name="connsiteX57" fmla="*/ 235171 w 248274"/>
              <a:gd name="connsiteY57" fmla="*/ 134909 h 248274"/>
              <a:gd name="connsiteX58" fmla="*/ 234014 w 248274"/>
              <a:gd name="connsiteY58" fmla="*/ 134977 h 248274"/>
              <a:gd name="connsiteX59" fmla="*/ 208507 w 248274"/>
              <a:gd name="connsiteY59" fmla="*/ 138344 h 248274"/>
              <a:gd name="connsiteX60" fmla="*/ 202793 w 248274"/>
              <a:gd name="connsiteY60" fmla="*/ 143513 h 248274"/>
              <a:gd name="connsiteX61" fmla="*/ 193542 w 248274"/>
              <a:gd name="connsiteY61" fmla="*/ 166130 h 248274"/>
              <a:gd name="connsiteX62" fmla="*/ 194018 w 248274"/>
              <a:gd name="connsiteY62" fmla="*/ 173850 h 248274"/>
              <a:gd name="connsiteX63" fmla="*/ 210071 w 248274"/>
              <a:gd name="connsiteY63" fmla="*/ 194154 h 248274"/>
              <a:gd name="connsiteX64" fmla="*/ 210615 w 248274"/>
              <a:gd name="connsiteY64" fmla="*/ 194767 h 248274"/>
              <a:gd name="connsiteX65" fmla="*/ 210785 w 248274"/>
              <a:gd name="connsiteY65" fmla="*/ 194937 h 248274"/>
              <a:gd name="connsiteX66" fmla="*/ 195753 w 248274"/>
              <a:gd name="connsiteY66" fmla="*/ 209969 h 248274"/>
              <a:gd name="connsiteX67" fmla="*/ 195583 w 248274"/>
              <a:gd name="connsiteY67" fmla="*/ 209799 h 248274"/>
              <a:gd name="connsiteX68" fmla="*/ 194903 w 248274"/>
              <a:gd name="connsiteY68" fmla="*/ 209221 h 248274"/>
              <a:gd name="connsiteX69" fmla="*/ 174462 w 248274"/>
              <a:gd name="connsiteY69" fmla="*/ 193542 h 248274"/>
              <a:gd name="connsiteX70" fmla="*/ 166776 w 248274"/>
              <a:gd name="connsiteY70" fmla="*/ 193134 h 248274"/>
              <a:gd name="connsiteX71" fmla="*/ 144261 w 248274"/>
              <a:gd name="connsiteY71" fmla="*/ 202589 h 248274"/>
              <a:gd name="connsiteX72" fmla="*/ 139126 w 248274"/>
              <a:gd name="connsiteY72" fmla="*/ 208405 h 248274"/>
              <a:gd name="connsiteX73" fmla="*/ 136099 w 248274"/>
              <a:gd name="connsiteY73" fmla="*/ 234116 h 248274"/>
              <a:gd name="connsiteX74" fmla="*/ 136065 w 248274"/>
              <a:gd name="connsiteY74" fmla="*/ 234898 h 248274"/>
              <a:gd name="connsiteX75" fmla="*/ 136065 w 248274"/>
              <a:gd name="connsiteY75" fmla="*/ 235137 h 248274"/>
              <a:gd name="connsiteX76" fmla="*/ 114775 w 248274"/>
              <a:gd name="connsiteY76" fmla="*/ 235137 h 248274"/>
              <a:gd name="connsiteX77" fmla="*/ 114775 w 248274"/>
              <a:gd name="connsiteY77" fmla="*/ 234898 h 248274"/>
              <a:gd name="connsiteX78" fmla="*/ 114707 w 248274"/>
              <a:gd name="connsiteY78" fmla="*/ 234014 h 248274"/>
              <a:gd name="connsiteX79" fmla="*/ 111340 w 248274"/>
              <a:gd name="connsiteY79" fmla="*/ 208507 h 248274"/>
              <a:gd name="connsiteX80" fmla="*/ 106170 w 248274"/>
              <a:gd name="connsiteY80" fmla="*/ 202793 h 248274"/>
              <a:gd name="connsiteX81" fmla="*/ 83587 w 248274"/>
              <a:gd name="connsiteY81" fmla="*/ 193542 h 248274"/>
              <a:gd name="connsiteX82" fmla="*/ 75867 w 248274"/>
              <a:gd name="connsiteY82" fmla="*/ 194018 h 248274"/>
              <a:gd name="connsiteX83" fmla="*/ 55563 w 248274"/>
              <a:gd name="connsiteY83" fmla="*/ 210071 h 248274"/>
              <a:gd name="connsiteX84" fmla="*/ 54951 w 248274"/>
              <a:gd name="connsiteY84" fmla="*/ 210615 h 248274"/>
              <a:gd name="connsiteX85" fmla="*/ 54781 w 248274"/>
              <a:gd name="connsiteY85" fmla="*/ 210785 h 248274"/>
              <a:gd name="connsiteX86" fmla="*/ 39748 w 248274"/>
              <a:gd name="connsiteY86" fmla="*/ 195753 h 248274"/>
              <a:gd name="connsiteX87" fmla="*/ 39918 w 248274"/>
              <a:gd name="connsiteY87" fmla="*/ 195583 h 248274"/>
              <a:gd name="connsiteX88" fmla="*/ 40530 w 248274"/>
              <a:gd name="connsiteY88" fmla="*/ 194903 h 248274"/>
              <a:gd name="connsiteX89" fmla="*/ 56175 w 248274"/>
              <a:gd name="connsiteY89" fmla="*/ 174462 h 248274"/>
              <a:gd name="connsiteX90" fmla="*/ 56583 w 248274"/>
              <a:gd name="connsiteY90" fmla="*/ 166776 h 248274"/>
              <a:gd name="connsiteX91" fmla="*/ 47128 w 248274"/>
              <a:gd name="connsiteY91" fmla="*/ 144261 h 248274"/>
              <a:gd name="connsiteX92" fmla="*/ 41313 w 248274"/>
              <a:gd name="connsiteY92" fmla="*/ 139160 h 248274"/>
              <a:gd name="connsiteX93" fmla="*/ 15601 w 248274"/>
              <a:gd name="connsiteY93" fmla="*/ 136133 h 248274"/>
              <a:gd name="connsiteX94" fmla="*/ 14547 w 248274"/>
              <a:gd name="connsiteY94" fmla="*/ 136065 h 248274"/>
              <a:gd name="connsiteX95" fmla="*/ 14547 w 248274"/>
              <a:gd name="connsiteY95" fmla="*/ 114809 h 248274"/>
              <a:gd name="connsiteX96" fmla="*/ 14785 w 248274"/>
              <a:gd name="connsiteY96" fmla="*/ 114809 h 248274"/>
              <a:gd name="connsiteX97" fmla="*/ 15703 w 248274"/>
              <a:gd name="connsiteY97" fmla="*/ 114741 h 248274"/>
              <a:gd name="connsiteX98" fmla="*/ 41211 w 248274"/>
              <a:gd name="connsiteY98" fmla="*/ 111374 h 248274"/>
              <a:gd name="connsiteX99" fmla="*/ 46924 w 248274"/>
              <a:gd name="connsiteY99" fmla="*/ 106204 h 248274"/>
              <a:gd name="connsiteX100" fmla="*/ 56175 w 248274"/>
              <a:gd name="connsiteY100" fmla="*/ 83587 h 248274"/>
              <a:gd name="connsiteX101" fmla="*/ 55699 w 248274"/>
              <a:gd name="connsiteY101" fmla="*/ 75867 h 248274"/>
              <a:gd name="connsiteX102" fmla="*/ 39646 w 248274"/>
              <a:gd name="connsiteY102" fmla="*/ 55563 h 248274"/>
              <a:gd name="connsiteX103" fmla="*/ 39102 w 248274"/>
              <a:gd name="connsiteY103" fmla="*/ 54985 h 248274"/>
              <a:gd name="connsiteX104" fmla="*/ 38932 w 248274"/>
              <a:gd name="connsiteY104" fmla="*/ 54815 h 248274"/>
              <a:gd name="connsiteX105" fmla="*/ 53964 w 248274"/>
              <a:gd name="connsiteY105" fmla="*/ 39782 h 248274"/>
              <a:gd name="connsiteX106" fmla="*/ 54134 w 248274"/>
              <a:gd name="connsiteY106" fmla="*/ 39952 h 248274"/>
              <a:gd name="connsiteX107" fmla="*/ 54815 w 248274"/>
              <a:gd name="connsiteY107" fmla="*/ 40530 h 248274"/>
              <a:gd name="connsiteX108" fmla="*/ 75255 w 248274"/>
              <a:gd name="connsiteY108" fmla="*/ 56209 h 248274"/>
              <a:gd name="connsiteX109" fmla="*/ 82941 w 248274"/>
              <a:gd name="connsiteY109" fmla="*/ 56617 h 248274"/>
              <a:gd name="connsiteX110" fmla="*/ 105456 w 248274"/>
              <a:gd name="connsiteY110" fmla="*/ 47162 h 248274"/>
              <a:gd name="connsiteX111" fmla="*/ 110557 w 248274"/>
              <a:gd name="connsiteY111" fmla="*/ 41347 h 248274"/>
              <a:gd name="connsiteX112" fmla="*/ 113584 w 248274"/>
              <a:gd name="connsiteY112" fmla="*/ 15669 h 248274"/>
              <a:gd name="connsiteX113" fmla="*/ 113618 w 248274"/>
              <a:gd name="connsiteY113" fmla="*/ 14887 h 248274"/>
              <a:gd name="connsiteX114" fmla="*/ 113618 w 248274"/>
              <a:gd name="connsiteY114" fmla="*/ 14649 h 248274"/>
              <a:gd name="connsiteX115" fmla="*/ 134875 w 248274"/>
              <a:gd name="connsiteY115" fmla="*/ 14649 h 248274"/>
              <a:gd name="connsiteX116" fmla="*/ 134875 w 248274"/>
              <a:gd name="connsiteY116" fmla="*/ 14887 h 248274"/>
              <a:gd name="connsiteX117" fmla="*/ 134943 w 248274"/>
              <a:gd name="connsiteY117" fmla="*/ 15771 h 248274"/>
              <a:gd name="connsiteX118" fmla="*/ 138310 w 248274"/>
              <a:gd name="connsiteY118" fmla="*/ 41279 h 248274"/>
              <a:gd name="connsiteX119" fmla="*/ 143479 w 248274"/>
              <a:gd name="connsiteY119" fmla="*/ 46992 h 248274"/>
              <a:gd name="connsiteX120" fmla="*/ 166096 w 248274"/>
              <a:gd name="connsiteY120" fmla="*/ 56243 h 248274"/>
              <a:gd name="connsiteX121" fmla="*/ 173816 w 248274"/>
              <a:gd name="connsiteY121" fmla="*/ 55767 h 248274"/>
              <a:gd name="connsiteX122" fmla="*/ 194120 w 248274"/>
              <a:gd name="connsiteY122" fmla="*/ 39748 h 248274"/>
              <a:gd name="connsiteX123" fmla="*/ 194698 w 248274"/>
              <a:gd name="connsiteY123" fmla="*/ 39238 h 248274"/>
              <a:gd name="connsiteX124" fmla="*/ 194903 w 248274"/>
              <a:gd name="connsiteY124" fmla="*/ 39068 h 248274"/>
              <a:gd name="connsiteX125" fmla="*/ 209935 w 248274"/>
              <a:gd name="connsiteY125" fmla="*/ 54100 h 248274"/>
              <a:gd name="connsiteX126" fmla="*/ 209765 w 248274"/>
              <a:gd name="connsiteY126" fmla="*/ 54270 h 248274"/>
              <a:gd name="connsiteX127" fmla="*/ 209187 w 248274"/>
              <a:gd name="connsiteY127" fmla="*/ 54951 h 248274"/>
              <a:gd name="connsiteX128" fmla="*/ 193542 w 248274"/>
              <a:gd name="connsiteY128" fmla="*/ 75391 h 248274"/>
              <a:gd name="connsiteX129" fmla="*/ 193134 w 248274"/>
              <a:gd name="connsiteY129" fmla="*/ 83077 h 248274"/>
              <a:gd name="connsiteX130" fmla="*/ 202589 w 248274"/>
              <a:gd name="connsiteY130" fmla="*/ 105592 h 248274"/>
              <a:gd name="connsiteX131" fmla="*/ 208405 w 248274"/>
              <a:gd name="connsiteY131" fmla="*/ 110693 h 248274"/>
              <a:gd name="connsiteX132" fmla="*/ 234082 w 248274"/>
              <a:gd name="connsiteY132" fmla="*/ 113720 h 248274"/>
              <a:gd name="connsiteX133" fmla="*/ 235137 w 248274"/>
              <a:gd name="connsiteY133" fmla="*/ 113788 h 248274"/>
              <a:gd name="connsiteX134" fmla="*/ 235137 w 248274"/>
              <a:gd name="connsiteY134" fmla="*/ 134909 h 248274"/>
              <a:gd name="connsiteX135" fmla="*/ 124842 w 248274"/>
              <a:gd name="connsiteY135" fmla="*/ 77227 h 248274"/>
              <a:gd name="connsiteX136" fmla="*/ 77227 w 248274"/>
              <a:gd name="connsiteY136" fmla="*/ 124842 h 248274"/>
              <a:gd name="connsiteX137" fmla="*/ 124842 w 248274"/>
              <a:gd name="connsiteY137" fmla="*/ 172456 h 248274"/>
              <a:gd name="connsiteX138" fmla="*/ 172456 w 248274"/>
              <a:gd name="connsiteY138" fmla="*/ 124842 h 248274"/>
              <a:gd name="connsiteX139" fmla="*/ 124842 w 248274"/>
              <a:gd name="connsiteY139" fmla="*/ 77227 h 248274"/>
              <a:gd name="connsiteX140" fmla="*/ 124842 w 248274"/>
              <a:gd name="connsiteY140" fmla="*/ 158852 h 248274"/>
              <a:gd name="connsiteX141" fmla="*/ 90831 w 248274"/>
              <a:gd name="connsiteY141" fmla="*/ 124842 h 248274"/>
              <a:gd name="connsiteX142" fmla="*/ 124842 w 248274"/>
              <a:gd name="connsiteY142" fmla="*/ 90831 h 248274"/>
              <a:gd name="connsiteX143" fmla="*/ 158852 w 248274"/>
              <a:gd name="connsiteY143" fmla="*/ 124842 h 248274"/>
              <a:gd name="connsiteX144" fmla="*/ 124842 w 248274"/>
              <a:gd name="connsiteY144" fmla="*/ 158852 h 248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248274" h="248274">
                <a:moveTo>
                  <a:pt x="235341" y="100048"/>
                </a:moveTo>
                <a:lnTo>
                  <a:pt x="214526" y="97599"/>
                </a:lnTo>
                <a:cubicBezTo>
                  <a:pt x="212656" y="91478"/>
                  <a:pt x="210173" y="85560"/>
                  <a:pt x="207112" y="79914"/>
                </a:cubicBezTo>
                <a:lnTo>
                  <a:pt x="219764" y="63419"/>
                </a:lnTo>
                <a:cubicBezTo>
                  <a:pt x="221907" y="61141"/>
                  <a:pt x="223335" y="58318"/>
                  <a:pt x="223777" y="55427"/>
                </a:cubicBezTo>
                <a:cubicBezTo>
                  <a:pt x="224355" y="51652"/>
                  <a:pt x="223267" y="48047"/>
                  <a:pt x="220750" y="45530"/>
                </a:cubicBezTo>
                <a:lnTo>
                  <a:pt x="203371" y="28151"/>
                </a:lnTo>
                <a:cubicBezTo>
                  <a:pt x="198916" y="23695"/>
                  <a:pt x="190685" y="24171"/>
                  <a:pt x="185448" y="29171"/>
                </a:cubicBezTo>
                <a:lnTo>
                  <a:pt x="169021" y="42163"/>
                </a:lnTo>
                <a:cubicBezTo>
                  <a:pt x="163375" y="39136"/>
                  <a:pt x="157423" y="36721"/>
                  <a:pt x="151267" y="34885"/>
                </a:cubicBezTo>
                <a:lnTo>
                  <a:pt x="148547" y="14275"/>
                </a:lnTo>
                <a:cubicBezTo>
                  <a:pt x="148309" y="6758"/>
                  <a:pt x="143139" y="909"/>
                  <a:pt x="136575" y="909"/>
                </a:cubicBezTo>
                <a:lnTo>
                  <a:pt x="111986" y="909"/>
                </a:lnTo>
                <a:cubicBezTo>
                  <a:pt x="105422" y="909"/>
                  <a:pt x="100218" y="6758"/>
                  <a:pt x="100014" y="14309"/>
                </a:cubicBezTo>
                <a:lnTo>
                  <a:pt x="97565" y="35123"/>
                </a:lnTo>
                <a:cubicBezTo>
                  <a:pt x="91444" y="36993"/>
                  <a:pt x="85526" y="39476"/>
                  <a:pt x="79880" y="42571"/>
                </a:cubicBezTo>
                <a:lnTo>
                  <a:pt x="63351" y="29919"/>
                </a:lnTo>
                <a:cubicBezTo>
                  <a:pt x="58080" y="24954"/>
                  <a:pt x="49883" y="24512"/>
                  <a:pt x="45462" y="28933"/>
                </a:cubicBezTo>
                <a:lnTo>
                  <a:pt x="28083" y="46312"/>
                </a:lnTo>
                <a:cubicBezTo>
                  <a:pt x="26008" y="48353"/>
                  <a:pt x="24886" y="51176"/>
                  <a:pt x="24886" y="54236"/>
                </a:cubicBezTo>
                <a:cubicBezTo>
                  <a:pt x="24886" y="57808"/>
                  <a:pt x="26416" y="61413"/>
                  <a:pt x="29103" y="64269"/>
                </a:cubicBezTo>
                <a:lnTo>
                  <a:pt x="42095" y="80696"/>
                </a:lnTo>
                <a:cubicBezTo>
                  <a:pt x="39068" y="86342"/>
                  <a:pt x="36653" y="92294"/>
                  <a:pt x="34851" y="98450"/>
                </a:cubicBezTo>
                <a:lnTo>
                  <a:pt x="14241" y="101171"/>
                </a:lnTo>
                <a:cubicBezTo>
                  <a:pt x="10363" y="101273"/>
                  <a:pt x="6724" y="102769"/>
                  <a:pt x="4242" y="105286"/>
                </a:cubicBezTo>
                <a:cubicBezTo>
                  <a:pt x="2065" y="107462"/>
                  <a:pt x="909" y="110251"/>
                  <a:pt x="909" y="113142"/>
                </a:cubicBezTo>
                <a:lnTo>
                  <a:pt x="909" y="137697"/>
                </a:lnTo>
                <a:cubicBezTo>
                  <a:pt x="909" y="140622"/>
                  <a:pt x="2099" y="143411"/>
                  <a:pt x="4242" y="145554"/>
                </a:cubicBezTo>
                <a:cubicBezTo>
                  <a:pt x="6758" y="148071"/>
                  <a:pt x="10397" y="149567"/>
                  <a:pt x="14308" y="149669"/>
                </a:cubicBezTo>
                <a:lnTo>
                  <a:pt x="35123" y="152118"/>
                </a:lnTo>
                <a:cubicBezTo>
                  <a:pt x="36993" y="158240"/>
                  <a:pt x="39476" y="164157"/>
                  <a:pt x="42537" y="169803"/>
                </a:cubicBezTo>
                <a:lnTo>
                  <a:pt x="29885" y="186332"/>
                </a:lnTo>
                <a:cubicBezTo>
                  <a:pt x="27232" y="189155"/>
                  <a:pt x="25702" y="192760"/>
                  <a:pt x="25702" y="196297"/>
                </a:cubicBezTo>
                <a:cubicBezTo>
                  <a:pt x="25702" y="199358"/>
                  <a:pt x="26824" y="202181"/>
                  <a:pt x="28899" y="204221"/>
                </a:cubicBezTo>
                <a:lnTo>
                  <a:pt x="46244" y="221567"/>
                </a:lnTo>
                <a:cubicBezTo>
                  <a:pt x="50699" y="226022"/>
                  <a:pt x="58930" y="225546"/>
                  <a:pt x="64201" y="220580"/>
                </a:cubicBezTo>
                <a:lnTo>
                  <a:pt x="80628" y="207588"/>
                </a:lnTo>
                <a:cubicBezTo>
                  <a:pt x="86274" y="210615"/>
                  <a:pt x="92226" y="213030"/>
                  <a:pt x="98382" y="214832"/>
                </a:cubicBezTo>
                <a:lnTo>
                  <a:pt x="101102" y="235443"/>
                </a:lnTo>
                <a:cubicBezTo>
                  <a:pt x="101341" y="242959"/>
                  <a:pt x="106510" y="248775"/>
                  <a:pt x="113074" y="248775"/>
                </a:cubicBezTo>
                <a:lnTo>
                  <a:pt x="137663" y="248775"/>
                </a:lnTo>
                <a:cubicBezTo>
                  <a:pt x="144227" y="248775"/>
                  <a:pt x="149431" y="242925"/>
                  <a:pt x="149635" y="235375"/>
                </a:cubicBezTo>
                <a:lnTo>
                  <a:pt x="152084" y="214560"/>
                </a:lnTo>
                <a:cubicBezTo>
                  <a:pt x="158206" y="212724"/>
                  <a:pt x="164123" y="210207"/>
                  <a:pt x="169769" y="207146"/>
                </a:cubicBezTo>
                <a:lnTo>
                  <a:pt x="186298" y="219798"/>
                </a:lnTo>
                <a:cubicBezTo>
                  <a:pt x="189121" y="222451"/>
                  <a:pt x="192726" y="223981"/>
                  <a:pt x="196263" y="223981"/>
                </a:cubicBezTo>
                <a:lnTo>
                  <a:pt x="196263" y="223981"/>
                </a:lnTo>
                <a:cubicBezTo>
                  <a:pt x="199324" y="223981"/>
                  <a:pt x="202147" y="222859"/>
                  <a:pt x="204187" y="220784"/>
                </a:cubicBezTo>
                <a:lnTo>
                  <a:pt x="221566" y="203405"/>
                </a:lnTo>
                <a:cubicBezTo>
                  <a:pt x="224083" y="200888"/>
                  <a:pt x="225172" y="197283"/>
                  <a:pt x="224593" y="193508"/>
                </a:cubicBezTo>
                <a:cubicBezTo>
                  <a:pt x="224151" y="190583"/>
                  <a:pt x="222723" y="187760"/>
                  <a:pt x="220546" y="185448"/>
                </a:cubicBezTo>
                <a:lnTo>
                  <a:pt x="207554" y="169021"/>
                </a:lnTo>
                <a:cubicBezTo>
                  <a:pt x="210581" y="163375"/>
                  <a:pt x="212996" y="157423"/>
                  <a:pt x="214798" y="151268"/>
                </a:cubicBezTo>
                <a:lnTo>
                  <a:pt x="235409" y="148547"/>
                </a:lnTo>
                <a:cubicBezTo>
                  <a:pt x="242925" y="148309"/>
                  <a:pt x="248775" y="143139"/>
                  <a:pt x="248775" y="136575"/>
                </a:cubicBezTo>
                <a:lnTo>
                  <a:pt x="248775" y="112020"/>
                </a:lnTo>
                <a:cubicBezTo>
                  <a:pt x="248775" y="105422"/>
                  <a:pt x="242925" y="100218"/>
                  <a:pt x="235341" y="100048"/>
                </a:cubicBezTo>
                <a:close/>
                <a:moveTo>
                  <a:pt x="235171" y="134909"/>
                </a:moveTo>
                <a:cubicBezTo>
                  <a:pt x="234830" y="134943"/>
                  <a:pt x="234422" y="134943"/>
                  <a:pt x="234014" y="134977"/>
                </a:cubicBezTo>
                <a:lnTo>
                  <a:pt x="208507" y="138344"/>
                </a:lnTo>
                <a:cubicBezTo>
                  <a:pt x="205718" y="138718"/>
                  <a:pt x="203439" y="140758"/>
                  <a:pt x="202793" y="143513"/>
                </a:cubicBezTo>
                <a:cubicBezTo>
                  <a:pt x="200888" y="151506"/>
                  <a:pt x="197793" y="159090"/>
                  <a:pt x="193542" y="166130"/>
                </a:cubicBezTo>
                <a:cubicBezTo>
                  <a:pt x="192080" y="168545"/>
                  <a:pt x="192284" y="171640"/>
                  <a:pt x="194018" y="173850"/>
                </a:cubicBezTo>
                <a:lnTo>
                  <a:pt x="210071" y="194154"/>
                </a:lnTo>
                <a:cubicBezTo>
                  <a:pt x="210241" y="194358"/>
                  <a:pt x="210411" y="194562"/>
                  <a:pt x="210615" y="194767"/>
                </a:cubicBezTo>
                <a:cubicBezTo>
                  <a:pt x="210683" y="194835"/>
                  <a:pt x="210717" y="194903"/>
                  <a:pt x="210785" y="194937"/>
                </a:cubicBezTo>
                <a:lnTo>
                  <a:pt x="195753" y="209969"/>
                </a:lnTo>
                <a:cubicBezTo>
                  <a:pt x="195685" y="209935"/>
                  <a:pt x="195617" y="209867"/>
                  <a:pt x="195583" y="209799"/>
                </a:cubicBezTo>
                <a:cubicBezTo>
                  <a:pt x="195379" y="209595"/>
                  <a:pt x="195141" y="209391"/>
                  <a:pt x="194903" y="209221"/>
                </a:cubicBezTo>
                <a:lnTo>
                  <a:pt x="174462" y="193542"/>
                </a:lnTo>
                <a:cubicBezTo>
                  <a:pt x="172218" y="191842"/>
                  <a:pt x="169157" y="191672"/>
                  <a:pt x="166776" y="193134"/>
                </a:cubicBezTo>
                <a:cubicBezTo>
                  <a:pt x="159770" y="197453"/>
                  <a:pt x="152186" y="200616"/>
                  <a:pt x="144261" y="202589"/>
                </a:cubicBezTo>
                <a:cubicBezTo>
                  <a:pt x="141507" y="203269"/>
                  <a:pt x="139466" y="205582"/>
                  <a:pt x="139126" y="208405"/>
                </a:cubicBezTo>
                <a:lnTo>
                  <a:pt x="136099" y="234116"/>
                </a:lnTo>
                <a:cubicBezTo>
                  <a:pt x="136065" y="234388"/>
                  <a:pt x="136065" y="234626"/>
                  <a:pt x="136065" y="234898"/>
                </a:cubicBezTo>
                <a:cubicBezTo>
                  <a:pt x="136065" y="235001"/>
                  <a:pt x="136065" y="235069"/>
                  <a:pt x="136065" y="235137"/>
                </a:cubicBezTo>
                <a:lnTo>
                  <a:pt x="114775" y="235137"/>
                </a:lnTo>
                <a:cubicBezTo>
                  <a:pt x="114775" y="235069"/>
                  <a:pt x="114775" y="234967"/>
                  <a:pt x="114775" y="234898"/>
                </a:cubicBezTo>
                <a:cubicBezTo>
                  <a:pt x="114775" y="234592"/>
                  <a:pt x="114741" y="234286"/>
                  <a:pt x="114707" y="234014"/>
                </a:cubicBezTo>
                <a:lnTo>
                  <a:pt x="111340" y="208507"/>
                </a:lnTo>
                <a:cubicBezTo>
                  <a:pt x="110965" y="205718"/>
                  <a:pt x="108925" y="203439"/>
                  <a:pt x="106170" y="202793"/>
                </a:cubicBezTo>
                <a:cubicBezTo>
                  <a:pt x="98178" y="200888"/>
                  <a:pt x="90593" y="197759"/>
                  <a:pt x="83587" y="193542"/>
                </a:cubicBezTo>
                <a:cubicBezTo>
                  <a:pt x="81173" y="192080"/>
                  <a:pt x="78078" y="192284"/>
                  <a:pt x="75867" y="194018"/>
                </a:cubicBezTo>
                <a:lnTo>
                  <a:pt x="55563" y="210071"/>
                </a:lnTo>
                <a:cubicBezTo>
                  <a:pt x="55359" y="210241"/>
                  <a:pt x="55155" y="210411"/>
                  <a:pt x="54951" y="210615"/>
                </a:cubicBezTo>
                <a:cubicBezTo>
                  <a:pt x="54883" y="210683"/>
                  <a:pt x="54849" y="210717"/>
                  <a:pt x="54781" y="210785"/>
                </a:cubicBezTo>
                <a:lnTo>
                  <a:pt x="39748" y="195753"/>
                </a:lnTo>
                <a:cubicBezTo>
                  <a:pt x="39782" y="195685"/>
                  <a:pt x="39850" y="195651"/>
                  <a:pt x="39918" y="195583"/>
                </a:cubicBezTo>
                <a:cubicBezTo>
                  <a:pt x="40122" y="195379"/>
                  <a:pt x="40326" y="195141"/>
                  <a:pt x="40530" y="194903"/>
                </a:cubicBezTo>
                <a:lnTo>
                  <a:pt x="56175" y="174462"/>
                </a:lnTo>
                <a:cubicBezTo>
                  <a:pt x="57876" y="172218"/>
                  <a:pt x="58046" y="169157"/>
                  <a:pt x="56583" y="166776"/>
                </a:cubicBezTo>
                <a:cubicBezTo>
                  <a:pt x="52264" y="159770"/>
                  <a:pt x="49101" y="152186"/>
                  <a:pt x="47128" y="144261"/>
                </a:cubicBezTo>
                <a:cubicBezTo>
                  <a:pt x="46448" y="141507"/>
                  <a:pt x="44135" y="139466"/>
                  <a:pt x="41313" y="139160"/>
                </a:cubicBezTo>
                <a:lnTo>
                  <a:pt x="15601" y="136133"/>
                </a:lnTo>
                <a:cubicBezTo>
                  <a:pt x="15261" y="136099"/>
                  <a:pt x="14853" y="136099"/>
                  <a:pt x="14547" y="136065"/>
                </a:cubicBezTo>
                <a:lnTo>
                  <a:pt x="14547" y="114809"/>
                </a:lnTo>
                <a:cubicBezTo>
                  <a:pt x="14615" y="114809"/>
                  <a:pt x="14683" y="114809"/>
                  <a:pt x="14785" y="114809"/>
                </a:cubicBezTo>
                <a:cubicBezTo>
                  <a:pt x="15159" y="114775"/>
                  <a:pt x="15397" y="114775"/>
                  <a:pt x="15703" y="114741"/>
                </a:cubicBezTo>
                <a:lnTo>
                  <a:pt x="41211" y="111374"/>
                </a:lnTo>
                <a:cubicBezTo>
                  <a:pt x="43999" y="110999"/>
                  <a:pt x="46278" y="108959"/>
                  <a:pt x="46924" y="106204"/>
                </a:cubicBezTo>
                <a:cubicBezTo>
                  <a:pt x="48829" y="98212"/>
                  <a:pt x="51958" y="90627"/>
                  <a:pt x="56175" y="83587"/>
                </a:cubicBezTo>
                <a:cubicBezTo>
                  <a:pt x="57637" y="81173"/>
                  <a:pt x="57433" y="78078"/>
                  <a:pt x="55699" y="75867"/>
                </a:cubicBezTo>
                <a:lnTo>
                  <a:pt x="39646" y="55563"/>
                </a:lnTo>
                <a:cubicBezTo>
                  <a:pt x="39476" y="55359"/>
                  <a:pt x="39306" y="55155"/>
                  <a:pt x="39102" y="54985"/>
                </a:cubicBezTo>
                <a:cubicBezTo>
                  <a:pt x="39034" y="54917"/>
                  <a:pt x="39000" y="54849"/>
                  <a:pt x="38932" y="54815"/>
                </a:cubicBezTo>
                <a:lnTo>
                  <a:pt x="53964" y="39782"/>
                </a:lnTo>
                <a:cubicBezTo>
                  <a:pt x="54032" y="39816"/>
                  <a:pt x="54100" y="39884"/>
                  <a:pt x="54134" y="39952"/>
                </a:cubicBezTo>
                <a:cubicBezTo>
                  <a:pt x="54338" y="40156"/>
                  <a:pt x="54577" y="40360"/>
                  <a:pt x="54815" y="40530"/>
                </a:cubicBezTo>
                <a:lnTo>
                  <a:pt x="75255" y="56209"/>
                </a:lnTo>
                <a:cubicBezTo>
                  <a:pt x="77499" y="57910"/>
                  <a:pt x="80560" y="58080"/>
                  <a:pt x="82941" y="56617"/>
                </a:cubicBezTo>
                <a:cubicBezTo>
                  <a:pt x="89947" y="52298"/>
                  <a:pt x="97531" y="49135"/>
                  <a:pt x="105456" y="47162"/>
                </a:cubicBezTo>
                <a:cubicBezTo>
                  <a:pt x="108211" y="46482"/>
                  <a:pt x="110251" y="44169"/>
                  <a:pt x="110557" y="41347"/>
                </a:cubicBezTo>
                <a:lnTo>
                  <a:pt x="113584" y="15669"/>
                </a:lnTo>
                <a:cubicBezTo>
                  <a:pt x="113618" y="15397"/>
                  <a:pt x="113618" y="15159"/>
                  <a:pt x="113618" y="14887"/>
                </a:cubicBezTo>
                <a:cubicBezTo>
                  <a:pt x="113618" y="14785"/>
                  <a:pt x="113618" y="14717"/>
                  <a:pt x="113618" y="14649"/>
                </a:cubicBezTo>
                <a:lnTo>
                  <a:pt x="134875" y="14649"/>
                </a:lnTo>
                <a:cubicBezTo>
                  <a:pt x="134875" y="14717"/>
                  <a:pt x="134875" y="14819"/>
                  <a:pt x="134875" y="14887"/>
                </a:cubicBezTo>
                <a:cubicBezTo>
                  <a:pt x="134875" y="15193"/>
                  <a:pt x="134909" y="15499"/>
                  <a:pt x="134943" y="15771"/>
                </a:cubicBezTo>
                <a:lnTo>
                  <a:pt x="138310" y="41279"/>
                </a:lnTo>
                <a:cubicBezTo>
                  <a:pt x="138684" y="44067"/>
                  <a:pt x="140724" y="46346"/>
                  <a:pt x="143479" y="46992"/>
                </a:cubicBezTo>
                <a:cubicBezTo>
                  <a:pt x="151472" y="48897"/>
                  <a:pt x="159056" y="52026"/>
                  <a:pt x="166096" y="56243"/>
                </a:cubicBezTo>
                <a:cubicBezTo>
                  <a:pt x="168511" y="57706"/>
                  <a:pt x="171606" y="57501"/>
                  <a:pt x="173816" y="55767"/>
                </a:cubicBezTo>
                <a:lnTo>
                  <a:pt x="194120" y="39748"/>
                </a:lnTo>
                <a:cubicBezTo>
                  <a:pt x="194324" y="39578"/>
                  <a:pt x="194528" y="39408"/>
                  <a:pt x="194698" y="39238"/>
                </a:cubicBezTo>
                <a:cubicBezTo>
                  <a:pt x="194766" y="39170"/>
                  <a:pt x="194834" y="39102"/>
                  <a:pt x="194903" y="39068"/>
                </a:cubicBezTo>
                <a:lnTo>
                  <a:pt x="209935" y="54100"/>
                </a:lnTo>
                <a:cubicBezTo>
                  <a:pt x="209901" y="54168"/>
                  <a:pt x="209833" y="54236"/>
                  <a:pt x="209765" y="54270"/>
                </a:cubicBezTo>
                <a:cubicBezTo>
                  <a:pt x="209561" y="54475"/>
                  <a:pt x="209357" y="54713"/>
                  <a:pt x="209187" y="54951"/>
                </a:cubicBezTo>
                <a:lnTo>
                  <a:pt x="193542" y="75391"/>
                </a:lnTo>
                <a:cubicBezTo>
                  <a:pt x="191842" y="77635"/>
                  <a:pt x="191672" y="80696"/>
                  <a:pt x="193134" y="83077"/>
                </a:cubicBezTo>
                <a:cubicBezTo>
                  <a:pt x="197419" y="90083"/>
                  <a:pt x="200616" y="97667"/>
                  <a:pt x="202589" y="105592"/>
                </a:cubicBezTo>
                <a:cubicBezTo>
                  <a:pt x="203269" y="108347"/>
                  <a:pt x="205582" y="110387"/>
                  <a:pt x="208405" y="110693"/>
                </a:cubicBezTo>
                <a:lnTo>
                  <a:pt x="234082" y="113720"/>
                </a:lnTo>
                <a:cubicBezTo>
                  <a:pt x="234422" y="113754"/>
                  <a:pt x="234830" y="113754"/>
                  <a:pt x="235137" y="113788"/>
                </a:cubicBezTo>
                <a:lnTo>
                  <a:pt x="235137" y="134909"/>
                </a:lnTo>
                <a:close/>
                <a:moveTo>
                  <a:pt x="124842" y="77227"/>
                </a:moveTo>
                <a:cubicBezTo>
                  <a:pt x="98586" y="77227"/>
                  <a:pt x="77227" y="98586"/>
                  <a:pt x="77227" y="124842"/>
                </a:cubicBezTo>
                <a:cubicBezTo>
                  <a:pt x="77227" y="151097"/>
                  <a:pt x="98586" y="172456"/>
                  <a:pt x="124842" y="172456"/>
                </a:cubicBezTo>
                <a:cubicBezTo>
                  <a:pt x="151097" y="172456"/>
                  <a:pt x="172456" y="151097"/>
                  <a:pt x="172456" y="124842"/>
                </a:cubicBezTo>
                <a:cubicBezTo>
                  <a:pt x="172456" y="98586"/>
                  <a:pt x="151097" y="77227"/>
                  <a:pt x="124842" y="77227"/>
                </a:cubicBezTo>
                <a:close/>
                <a:moveTo>
                  <a:pt x="124842" y="158852"/>
                </a:moveTo>
                <a:cubicBezTo>
                  <a:pt x="106102" y="158852"/>
                  <a:pt x="90831" y="143581"/>
                  <a:pt x="90831" y="124842"/>
                </a:cubicBezTo>
                <a:cubicBezTo>
                  <a:pt x="90831" y="106102"/>
                  <a:pt x="106102" y="90831"/>
                  <a:pt x="124842" y="90831"/>
                </a:cubicBezTo>
                <a:cubicBezTo>
                  <a:pt x="143581" y="90831"/>
                  <a:pt x="158852" y="106102"/>
                  <a:pt x="158852" y="124842"/>
                </a:cubicBezTo>
                <a:cubicBezTo>
                  <a:pt x="158852" y="143581"/>
                  <a:pt x="143581" y="158852"/>
                  <a:pt x="124842" y="158852"/>
                </a:cubicBezTo>
                <a:close/>
              </a:path>
            </a:pathLst>
          </a:custGeom>
          <a:solidFill>
            <a:schemeClr val="tx2"/>
          </a:solidFill>
          <a:ln w="3393" cap="flat">
            <a:noFill/>
            <a:prstDash val="solid"/>
            <a:miter/>
          </a:ln>
        </p:spPr>
        <p:txBody>
          <a:bodyPr rtlCol="0" anchor="ctr"/>
          <a:lstStyle/>
          <a:p>
            <a:endParaRPr lang="en-US" sz="1400" dirty="0"/>
          </a:p>
        </p:txBody>
      </p:sp>
      <p:sp>
        <p:nvSpPr>
          <p:cNvPr id="56" name="TextBox 55">
            <a:extLst>
              <a:ext uri="{FF2B5EF4-FFF2-40B4-BE49-F238E27FC236}">
                <a16:creationId xmlns:a16="http://schemas.microsoft.com/office/drawing/2014/main" id="{3CE09A2C-2A99-0646-B1C9-19AE24F63425}"/>
              </a:ext>
            </a:extLst>
          </p:cNvPr>
          <p:cNvSpPr txBox="1"/>
          <p:nvPr/>
        </p:nvSpPr>
        <p:spPr>
          <a:xfrm>
            <a:off x="576818" y="3152811"/>
            <a:ext cx="728512" cy="2691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AWS Glue</a:t>
            </a:r>
          </a:p>
        </p:txBody>
      </p:sp>
      <p:sp>
        <p:nvSpPr>
          <p:cNvPr id="57" name="TextBox 56">
            <a:extLst>
              <a:ext uri="{FF2B5EF4-FFF2-40B4-BE49-F238E27FC236}">
                <a16:creationId xmlns:a16="http://schemas.microsoft.com/office/drawing/2014/main" id="{5EB353E8-E723-E245-B8C1-FE65AD4BE9A7}"/>
              </a:ext>
            </a:extLst>
          </p:cNvPr>
          <p:cNvSpPr txBox="1"/>
          <p:nvPr/>
        </p:nvSpPr>
        <p:spPr>
          <a:xfrm>
            <a:off x="1534371" y="3152811"/>
            <a:ext cx="1070661" cy="2643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Blueprints</a:t>
            </a:r>
          </a:p>
        </p:txBody>
      </p:sp>
      <p:sp>
        <p:nvSpPr>
          <p:cNvPr id="60" name="TextBox 59">
            <a:extLst>
              <a:ext uri="{FF2B5EF4-FFF2-40B4-BE49-F238E27FC236}">
                <a16:creationId xmlns:a16="http://schemas.microsoft.com/office/drawing/2014/main" id="{C1FC33CA-CFA9-1043-8E8C-42758CF7721D}"/>
              </a:ext>
            </a:extLst>
          </p:cNvPr>
          <p:cNvSpPr txBox="1"/>
          <p:nvPr/>
        </p:nvSpPr>
        <p:spPr>
          <a:xfrm>
            <a:off x="2488316" y="3105347"/>
            <a:ext cx="1402498" cy="2643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ML</a:t>
            </a:r>
          </a:p>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Transforms</a:t>
            </a:r>
          </a:p>
        </p:txBody>
      </p:sp>
      <p:sp>
        <p:nvSpPr>
          <p:cNvPr id="63" name="TextBox 62">
            <a:extLst>
              <a:ext uri="{FF2B5EF4-FFF2-40B4-BE49-F238E27FC236}">
                <a16:creationId xmlns:a16="http://schemas.microsoft.com/office/drawing/2014/main" id="{02AFA6EA-3AE9-EE48-BB75-263F544FA7CF}"/>
              </a:ext>
            </a:extLst>
          </p:cNvPr>
          <p:cNvSpPr txBox="1"/>
          <p:nvPr/>
        </p:nvSpPr>
        <p:spPr>
          <a:xfrm>
            <a:off x="3866606" y="3105346"/>
            <a:ext cx="839762" cy="274320"/>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Data</a:t>
            </a:r>
          </a:p>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catalog</a:t>
            </a:r>
          </a:p>
        </p:txBody>
      </p:sp>
      <p:pic>
        <p:nvPicPr>
          <p:cNvPr id="64" name="Graphic 108">
            <a:extLst>
              <a:ext uri="{FF2B5EF4-FFF2-40B4-BE49-F238E27FC236}">
                <a16:creationId xmlns:a16="http://schemas.microsoft.com/office/drawing/2014/main" id="{FDA1010E-3DC4-9144-A9EC-6D31CDB62D0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997467" y="2281647"/>
            <a:ext cx="548640" cy="548640"/>
          </a:xfrm>
          <a:prstGeom prst="rect">
            <a:avLst/>
          </a:prstGeom>
        </p:spPr>
      </p:pic>
      <p:sp>
        <p:nvSpPr>
          <p:cNvPr id="65" name="TextBox 64">
            <a:extLst>
              <a:ext uri="{FF2B5EF4-FFF2-40B4-BE49-F238E27FC236}">
                <a16:creationId xmlns:a16="http://schemas.microsoft.com/office/drawing/2014/main" id="{9E19FA95-ACB6-F848-BE43-019C3637841F}"/>
              </a:ext>
            </a:extLst>
          </p:cNvPr>
          <p:cNvSpPr txBox="1"/>
          <p:nvPr/>
        </p:nvSpPr>
        <p:spPr>
          <a:xfrm>
            <a:off x="4979012" y="3105347"/>
            <a:ext cx="850477" cy="264334"/>
          </a:xfrm>
          <a:prstGeom prst="rect">
            <a:avLst/>
          </a:prstGeom>
          <a:noFill/>
        </p:spPr>
        <p:txBody>
          <a:bodyPr wrap="square" lIns="0" tIns="0" rIns="0" bIns="0" rtlCol="0" anchor="t">
            <a:noAutofit/>
          </a:bodyPr>
          <a:lstStyle/>
          <a:p>
            <a:pPr algn="ctr"/>
            <a:r>
              <a:rPr lang="en-US" sz="1400" dirty="0">
                <a:solidFill>
                  <a:schemeClr val="tx2"/>
                </a:solidFill>
                <a:latin typeface="Amazon Ember" panose="020B0603020204020204" pitchFamily="34" charset="0"/>
                <a:ea typeface="Amazon Ember" panose="020B0603020204020204" pitchFamily="34" charset="0"/>
                <a:cs typeface="Amazon Ember" panose="020B0603020204020204" pitchFamily="34" charset="0"/>
              </a:rPr>
              <a:t>Access control</a:t>
            </a:r>
          </a:p>
        </p:txBody>
      </p:sp>
      <p:pic>
        <p:nvPicPr>
          <p:cNvPr id="66" name="Graphic 49">
            <a:extLst>
              <a:ext uri="{FF2B5EF4-FFF2-40B4-BE49-F238E27FC236}">
                <a16:creationId xmlns:a16="http://schemas.microsoft.com/office/drawing/2014/main" id="{15EBF0F2-6A28-D94E-873E-8497B1C9FF66}"/>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5074211" y="2281647"/>
            <a:ext cx="548640" cy="548640"/>
          </a:xfrm>
          <a:prstGeom prst="rect">
            <a:avLst/>
          </a:prstGeom>
        </p:spPr>
      </p:pic>
      <p:pic>
        <p:nvPicPr>
          <p:cNvPr id="67" name="Picture 66">
            <a:extLst>
              <a:ext uri="{FF2B5EF4-FFF2-40B4-BE49-F238E27FC236}">
                <a16:creationId xmlns:a16="http://schemas.microsoft.com/office/drawing/2014/main" id="{B495A8D3-BD24-6749-B970-7CE157517048}"/>
              </a:ext>
            </a:extLst>
          </p:cNvPr>
          <p:cNvPicPr>
            <a:picLocks noChangeAspect="1"/>
          </p:cNvPicPr>
          <p:nvPr/>
        </p:nvPicPr>
        <p:blipFill>
          <a:blip r:embed="rId7" cstate="print">
            <a:extLst>
              <a:ext uri="{BEBA8EAE-BF5A-486C-A8C5-ECC9F3942E4B}">
                <a14:imgProps xmlns:a14="http://schemas.microsoft.com/office/drawing/2010/main">
                  <a14:imgLayer r:embed="rId8">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571195" y="2191711"/>
            <a:ext cx="728512" cy="728512"/>
          </a:xfrm>
          <a:prstGeom prst="rect">
            <a:avLst/>
          </a:prstGeom>
          <a:noFill/>
          <a:ln w="21717" cap="flat">
            <a:solidFill>
              <a:schemeClr val="tx2"/>
            </a:solidFill>
            <a:prstDash val="solid"/>
          </a:ln>
        </p:spPr>
      </p:pic>
      <p:pic>
        <p:nvPicPr>
          <p:cNvPr id="68" name="Graphic 67">
            <a:extLst>
              <a:ext uri="{FF2B5EF4-FFF2-40B4-BE49-F238E27FC236}">
                <a16:creationId xmlns:a16="http://schemas.microsoft.com/office/drawing/2014/main" id="{59AA5BDA-6AC8-7F48-9003-D37500323FA2}"/>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1891824" y="2258693"/>
            <a:ext cx="594549" cy="594549"/>
          </a:xfrm>
          <a:prstGeom prst="rect">
            <a:avLst/>
          </a:prstGeom>
        </p:spPr>
      </p:pic>
      <p:grpSp>
        <p:nvGrpSpPr>
          <p:cNvPr id="69" name="Graphic 51">
            <a:extLst>
              <a:ext uri="{FF2B5EF4-FFF2-40B4-BE49-F238E27FC236}">
                <a16:creationId xmlns:a16="http://schemas.microsoft.com/office/drawing/2014/main" id="{C1C6A099-ECE4-9A4D-AE44-3468EB03D98B}"/>
              </a:ext>
            </a:extLst>
          </p:cNvPr>
          <p:cNvGrpSpPr/>
          <p:nvPr/>
        </p:nvGrpSpPr>
        <p:grpSpPr>
          <a:xfrm>
            <a:off x="1711485" y="1081806"/>
            <a:ext cx="741431" cy="814178"/>
            <a:chOff x="6368968" y="5158329"/>
            <a:chExt cx="421752" cy="463133"/>
          </a:xfrm>
          <a:solidFill>
            <a:schemeClr val="tx1"/>
          </a:solidFill>
        </p:grpSpPr>
        <p:sp>
          <p:nvSpPr>
            <p:cNvPr id="70" name="Freeform: Shape 115">
              <a:extLst>
                <a:ext uri="{FF2B5EF4-FFF2-40B4-BE49-F238E27FC236}">
                  <a16:creationId xmlns:a16="http://schemas.microsoft.com/office/drawing/2014/main" id="{FCC1174D-253D-274E-87EB-C8410F9CA502}"/>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endParaRPr lang="en-US" sz="1400"/>
            </a:p>
          </p:txBody>
        </p:sp>
        <p:sp>
          <p:nvSpPr>
            <p:cNvPr id="71" name="Freeform: Shape 116">
              <a:extLst>
                <a:ext uri="{FF2B5EF4-FFF2-40B4-BE49-F238E27FC236}">
                  <a16:creationId xmlns:a16="http://schemas.microsoft.com/office/drawing/2014/main" id="{22AB85D1-8926-9346-876A-D4DF86D44894}"/>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endParaRPr lang="en-US" sz="1400"/>
            </a:p>
          </p:txBody>
        </p:sp>
        <p:sp>
          <p:nvSpPr>
            <p:cNvPr id="72" name="Freeform: Shape 117">
              <a:extLst>
                <a:ext uri="{FF2B5EF4-FFF2-40B4-BE49-F238E27FC236}">
                  <a16:creationId xmlns:a16="http://schemas.microsoft.com/office/drawing/2014/main" id="{9ADFDDAB-A6B6-D044-A4C7-DF7DDC10D13F}"/>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endParaRPr lang="en-US" sz="1400"/>
            </a:p>
          </p:txBody>
        </p:sp>
        <p:sp>
          <p:nvSpPr>
            <p:cNvPr id="73" name="Freeform: Shape 118">
              <a:extLst>
                <a:ext uri="{FF2B5EF4-FFF2-40B4-BE49-F238E27FC236}">
                  <a16:creationId xmlns:a16="http://schemas.microsoft.com/office/drawing/2014/main" id="{ACE0B4F6-FD69-804C-A295-9582EB91164F}"/>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endParaRPr lang="en-US" sz="1400"/>
            </a:p>
          </p:txBody>
        </p:sp>
        <p:sp>
          <p:nvSpPr>
            <p:cNvPr id="74" name="Freeform: Shape 119">
              <a:extLst>
                <a:ext uri="{FF2B5EF4-FFF2-40B4-BE49-F238E27FC236}">
                  <a16:creationId xmlns:a16="http://schemas.microsoft.com/office/drawing/2014/main" id="{EA5BCC6E-AB12-0846-87AE-65D01B40E138}"/>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endParaRPr lang="en-US" sz="1400"/>
            </a:p>
          </p:txBody>
        </p:sp>
        <p:sp>
          <p:nvSpPr>
            <p:cNvPr id="75" name="Freeform: Shape 120">
              <a:extLst>
                <a:ext uri="{FF2B5EF4-FFF2-40B4-BE49-F238E27FC236}">
                  <a16:creationId xmlns:a16="http://schemas.microsoft.com/office/drawing/2014/main" id="{EB66650A-8D1B-144D-9AE2-87EFB9AB6E36}"/>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endParaRPr lang="en-US" sz="1400"/>
            </a:p>
          </p:txBody>
        </p:sp>
        <p:sp>
          <p:nvSpPr>
            <p:cNvPr id="76" name="Freeform: Shape 121">
              <a:extLst>
                <a:ext uri="{FF2B5EF4-FFF2-40B4-BE49-F238E27FC236}">
                  <a16:creationId xmlns:a16="http://schemas.microsoft.com/office/drawing/2014/main" id="{D2B77BF7-CD8D-5746-B56E-273593661B25}"/>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endParaRPr lang="en-US" sz="1400"/>
            </a:p>
          </p:txBody>
        </p:sp>
        <p:sp>
          <p:nvSpPr>
            <p:cNvPr id="77" name="Freeform: Shape 122">
              <a:extLst>
                <a:ext uri="{FF2B5EF4-FFF2-40B4-BE49-F238E27FC236}">
                  <a16:creationId xmlns:a16="http://schemas.microsoft.com/office/drawing/2014/main" id="{104CC32E-945F-7B45-AF1A-C9D6DACEE992}"/>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endParaRPr lang="en-US" sz="1400"/>
            </a:p>
          </p:txBody>
        </p:sp>
        <p:sp>
          <p:nvSpPr>
            <p:cNvPr id="78" name="Freeform: Shape 123">
              <a:extLst>
                <a:ext uri="{FF2B5EF4-FFF2-40B4-BE49-F238E27FC236}">
                  <a16:creationId xmlns:a16="http://schemas.microsoft.com/office/drawing/2014/main" id="{501ABB53-9025-7642-9AF1-35AEACBAADBC}"/>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endParaRPr lang="en-US" sz="1400"/>
            </a:p>
          </p:txBody>
        </p:sp>
        <p:sp>
          <p:nvSpPr>
            <p:cNvPr id="79" name="Freeform: Shape 124">
              <a:extLst>
                <a:ext uri="{FF2B5EF4-FFF2-40B4-BE49-F238E27FC236}">
                  <a16:creationId xmlns:a16="http://schemas.microsoft.com/office/drawing/2014/main" id="{51AFEB8A-115D-1248-9279-E473A9626FA8}"/>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endParaRPr lang="en-US" sz="1400"/>
            </a:p>
          </p:txBody>
        </p:sp>
      </p:grpSp>
      <p:sp>
        <p:nvSpPr>
          <p:cNvPr id="80" name="Text Placeholder 3">
            <a:extLst>
              <a:ext uri="{FF2B5EF4-FFF2-40B4-BE49-F238E27FC236}">
                <a16:creationId xmlns:a16="http://schemas.microsoft.com/office/drawing/2014/main" id="{2F36C507-A39B-F64C-B0FE-B3EAF37895B6}"/>
              </a:ext>
            </a:extLst>
          </p:cNvPr>
          <p:cNvSpPr txBox="1">
            <a:spLocks/>
          </p:cNvSpPr>
          <p:nvPr/>
        </p:nvSpPr>
        <p:spPr>
          <a:xfrm>
            <a:off x="5967942" y="3285021"/>
            <a:ext cx="2497665" cy="867664"/>
          </a:xfrm>
          <a:prstGeom prst="rect">
            <a:avLst/>
          </a:prstGeom>
        </p:spPr>
        <p:txBody>
          <a:bodyPr vert="horz" wrap="square" lIns="146304" tIns="91440" rIns="146304" bIns="91440" rtlCol="0">
            <a:noAutofit/>
          </a:bodyPr>
          <a:lstStyle>
            <a:lvl1pPr marL="0" marR="0" indent="0" algn="l" defTabSz="1097278" rtl="0" eaLnBrk="1" fontAlgn="auto" latinLnBrk="0" hangingPunct="1">
              <a:lnSpc>
                <a:spcPct val="90000"/>
              </a:lnSpc>
              <a:spcBef>
                <a:spcPct val="20000"/>
              </a:spcBef>
              <a:spcAft>
                <a:spcPts val="0"/>
              </a:spcAft>
              <a:buClrTx/>
              <a:buSzPct val="90000"/>
              <a:buFont typeface="Arial" pitchFamily="34" charset="0"/>
              <a:buNone/>
              <a:tabLst/>
              <a:defRPr sz="3200" b="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vl2pPr marL="40338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2pPr>
            <a:lvl3pPr marL="67231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3pPr>
            <a:lvl4pPr marL="94123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4pPr>
            <a:lvl5pPr marL="121016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5pPr>
            <a:lvl6pPr marL="301751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6pPr>
            <a:lvl7pPr marL="356615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7pPr>
            <a:lvl8pPr marL="411479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8pPr>
            <a:lvl9pPr marL="466343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9pPr>
          </a:lstStyle>
          <a:p>
            <a:r>
              <a:rPr lang="en-US" sz="1400" dirty="0"/>
              <a:t>Simplified </a:t>
            </a:r>
            <a:r>
              <a:rPr lang="en-US" sz="1400" dirty="0">
                <a:latin typeface="Amazon Ember"/>
                <a:cs typeface="Amazon Ember"/>
              </a:rPr>
              <a:t>ingest and cleaning </a:t>
            </a:r>
            <a:r>
              <a:rPr lang="en-US" sz="1400" dirty="0"/>
              <a:t>enables data engineers to build faster</a:t>
            </a:r>
          </a:p>
        </p:txBody>
      </p:sp>
      <p:sp>
        <p:nvSpPr>
          <p:cNvPr id="81" name="Text Placeholder 3">
            <a:extLst>
              <a:ext uri="{FF2B5EF4-FFF2-40B4-BE49-F238E27FC236}">
                <a16:creationId xmlns:a16="http://schemas.microsoft.com/office/drawing/2014/main" id="{6FFD69E8-6B24-C441-86DE-99F15CECBBDE}"/>
              </a:ext>
            </a:extLst>
          </p:cNvPr>
          <p:cNvSpPr txBox="1">
            <a:spLocks/>
          </p:cNvSpPr>
          <p:nvPr/>
        </p:nvSpPr>
        <p:spPr>
          <a:xfrm>
            <a:off x="5953556" y="2323338"/>
            <a:ext cx="2853654" cy="928624"/>
          </a:xfrm>
          <a:prstGeom prst="rect">
            <a:avLst/>
          </a:prstGeom>
        </p:spPr>
        <p:txBody>
          <a:bodyPr vert="horz" wrap="square" lIns="146304" tIns="91440" rIns="146304" bIns="91440" rtlCol="0">
            <a:noAutofit/>
          </a:bodyPr>
          <a:lstStyle>
            <a:lvl1pPr marL="0" marR="0" indent="0" algn="l" defTabSz="1097278" rtl="0" eaLnBrk="1" fontAlgn="auto" latinLnBrk="0" hangingPunct="1">
              <a:lnSpc>
                <a:spcPct val="90000"/>
              </a:lnSpc>
              <a:spcBef>
                <a:spcPct val="20000"/>
              </a:spcBef>
              <a:spcAft>
                <a:spcPts val="0"/>
              </a:spcAft>
              <a:buClrTx/>
              <a:buSzPct val="90000"/>
              <a:buFont typeface="Arial" pitchFamily="34" charset="0"/>
              <a:buNone/>
              <a:tabLst/>
              <a:defRPr sz="3200" b="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vl2pPr marL="40338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2pPr>
            <a:lvl3pPr marL="67231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3pPr>
            <a:lvl4pPr marL="94123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4pPr>
            <a:lvl5pPr marL="121016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5pPr>
            <a:lvl6pPr marL="301751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6pPr>
            <a:lvl7pPr marL="356615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7pPr>
            <a:lvl8pPr marL="411479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8pPr>
            <a:lvl9pPr marL="466343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9pPr>
          </a:lstStyle>
          <a:p>
            <a:r>
              <a:rPr lang="en-US" sz="1400" dirty="0"/>
              <a:t>Centralized management of </a:t>
            </a:r>
            <a:r>
              <a:rPr lang="en-US" sz="1400" dirty="0">
                <a:latin typeface="Amazon Ember"/>
                <a:cs typeface="Amazon Ember"/>
              </a:rPr>
              <a:t>fine-grained permissions </a:t>
            </a:r>
            <a:r>
              <a:rPr lang="en-US" sz="1400" dirty="0"/>
              <a:t>empower security officers</a:t>
            </a:r>
          </a:p>
        </p:txBody>
      </p:sp>
      <p:sp>
        <p:nvSpPr>
          <p:cNvPr id="82" name="Text Placeholder 3">
            <a:extLst>
              <a:ext uri="{FF2B5EF4-FFF2-40B4-BE49-F238E27FC236}">
                <a16:creationId xmlns:a16="http://schemas.microsoft.com/office/drawing/2014/main" id="{B7E396FA-5F91-2A4F-974C-FE63ED2E582C}"/>
              </a:ext>
            </a:extLst>
          </p:cNvPr>
          <p:cNvSpPr txBox="1">
            <a:spLocks/>
          </p:cNvSpPr>
          <p:nvPr/>
        </p:nvSpPr>
        <p:spPr>
          <a:xfrm>
            <a:off x="5918577" y="1436077"/>
            <a:ext cx="3027306" cy="930195"/>
          </a:xfrm>
          <a:prstGeom prst="rect">
            <a:avLst/>
          </a:prstGeom>
        </p:spPr>
        <p:txBody>
          <a:bodyPr vert="horz" wrap="square" lIns="146304" tIns="91440" rIns="146304" bIns="91440" rtlCol="0">
            <a:noAutofit/>
          </a:bodyPr>
          <a:lstStyle>
            <a:lvl1pPr marL="0" marR="0" indent="0" algn="l" defTabSz="1097278" rtl="0" eaLnBrk="1" fontAlgn="auto" latinLnBrk="0" hangingPunct="1">
              <a:lnSpc>
                <a:spcPct val="90000"/>
              </a:lnSpc>
              <a:spcBef>
                <a:spcPct val="20000"/>
              </a:spcBef>
              <a:spcAft>
                <a:spcPts val="0"/>
              </a:spcAft>
              <a:buClrTx/>
              <a:buSzPct val="90000"/>
              <a:buFont typeface="Arial" pitchFamily="34" charset="0"/>
              <a:buNone/>
              <a:tabLst/>
              <a:defRPr sz="3200" b="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vl2pPr marL="40338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2pPr>
            <a:lvl3pPr marL="67231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4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3pPr>
            <a:lvl4pPr marL="941238"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4pPr>
            <a:lvl5pPr marL="1210163" marR="0" indent="0" algn="l" defTabSz="1097278" rtl="0" eaLnBrk="1" fontAlgn="auto" latinLnBrk="0" hangingPunct="1">
              <a:lnSpc>
                <a:spcPct val="90000"/>
              </a:lnSpc>
              <a:spcBef>
                <a:spcPts val="600"/>
              </a:spcBef>
              <a:spcAft>
                <a:spcPts val="0"/>
              </a:spcAft>
              <a:buClrTx/>
              <a:buSzPct val="90000"/>
              <a:buFont typeface="Arial" pitchFamily="34" charset="0"/>
              <a:buNone/>
              <a:tabLst/>
              <a:defRPr sz="2000" kern="1200" spc="0" baseline="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5pPr>
            <a:lvl6pPr marL="301751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6pPr>
            <a:lvl7pPr marL="3566153"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7pPr>
            <a:lvl8pPr marL="411479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8pPr>
            <a:lvl9pPr marL="4663432" indent="-274320" algn="l" defTabSz="1097278" rtl="0" eaLnBrk="1" latinLnBrk="0" hangingPunct="1">
              <a:spcBef>
                <a:spcPct val="20000"/>
              </a:spcBef>
              <a:buFont typeface="Arial" pitchFamily="34" charset="0"/>
              <a:buChar char="•"/>
              <a:defRPr sz="2353" kern="1200">
                <a:solidFill>
                  <a:schemeClr val="tx1"/>
                </a:solidFill>
                <a:latin typeface="+mn-lt"/>
                <a:ea typeface="+mn-ea"/>
                <a:cs typeface="+mn-cs"/>
              </a:defRPr>
            </a:lvl9pPr>
          </a:lstStyle>
          <a:p>
            <a:r>
              <a:rPr lang="en-US" sz="1400" dirty="0"/>
              <a:t>Comprehensive set of </a:t>
            </a:r>
            <a:r>
              <a:rPr lang="en-US" sz="1400" dirty="0">
                <a:latin typeface="Amazon Ember"/>
                <a:cs typeface="Amazon Ember"/>
              </a:rPr>
              <a:t>integrated tools </a:t>
            </a:r>
            <a:r>
              <a:rPr lang="en-US" sz="1400" dirty="0"/>
              <a:t>enable user access consistently</a:t>
            </a:r>
          </a:p>
        </p:txBody>
      </p:sp>
    </p:spTree>
    <p:extLst>
      <p:ext uri="{BB962C8B-B14F-4D97-AF65-F5344CB8AC3E}">
        <p14:creationId xmlns:p14="http://schemas.microsoft.com/office/powerpoint/2010/main" val="1991475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CC5BA2D-9B8B-D14F-A8B0-F7FA1F0B038C}"/>
              </a:ext>
            </a:extLst>
          </p:cNvPr>
          <p:cNvSpPr>
            <a:spLocks noGrp="1"/>
          </p:cNvSpPr>
          <p:nvPr>
            <p:ph type="title"/>
          </p:nvPr>
        </p:nvSpPr>
        <p:spPr>
          <a:xfrm>
            <a:off x="342900" y="1943100"/>
            <a:ext cx="7772400" cy="930105"/>
          </a:xfrm>
        </p:spPr>
        <p:txBody>
          <a:bodyPr/>
          <a:lstStyle/>
          <a:p>
            <a:r>
              <a:rPr lang="en-US" sz="4800" dirty="0">
                <a:solidFill>
                  <a:schemeClr val="tx1"/>
                </a:solidFill>
              </a:rPr>
              <a:t>Analytics services</a:t>
            </a:r>
            <a:endParaRPr lang="en-US" sz="4500" dirty="0"/>
          </a:p>
        </p:txBody>
      </p:sp>
      <p:grpSp>
        <p:nvGrpSpPr>
          <p:cNvPr id="178" name="Group 177">
            <a:extLst>
              <a:ext uri="{FF2B5EF4-FFF2-40B4-BE49-F238E27FC236}">
                <a16:creationId xmlns:a16="http://schemas.microsoft.com/office/drawing/2014/main" id="{C40CAE2A-BC99-6A46-AB15-CD5C9E9F8B2F}"/>
              </a:ext>
            </a:extLst>
          </p:cNvPr>
          <p:cNvGrpSpPr/>
          <p:nvPr/>
        </p:nvGrpSpPr>
        <p:grpSpPr>
          <a:xfrm>
            <a:off x="455451" y="139699"/>
            <a:ext cx="2770347" cy="1994897"/>
            <a:chOff x="4464814" y="-32318"/>
            <a:chExt cx="3845284" cy="2747651"/>
          </a:xfrm>
        </p:grpSpPr>
        <p:grpSp>
          <p:nvGrpSpPr>
            <p:cNvPr id="179" name="Group 178">
              <a:extLst>
                <a:ext uri="{FF2B5EF4-FFF2-40B4-BE49-F238E27FC236}">
                  <a16:creationId xmlns:a16="http://schemas.microsoft.com/office/drawing/2014/main" id="{4A083E8D-6C3B-5542-A38C-971D7B13EC7B}"/>
                </a:ext>
              </a:extLst>
            </p:cNvPr>
            <p:cNvGrpSpPr/>
            <p:nvPr/>
          </p:nvGrpSpPr>
          <p:grpSpPr>
            <a:xfrm>
              <a:off x="4464814" y="-32318"/>
              <a:ext cx="3034006" cy="2191081"/>
              <a:chOff x="8313348" y="827638"/>
              <a:chExt cx="5850050" cy="4224754"/>
            </a:xfrm>
          </p:grpSpPr>
          <p:sp>
            <p:nvSpPr>
              <p:cNvPr id="208" name="Freeform 20">
                <a:extLst>
                  <a:ext uri="{FF2B5EF4-FFF2-40B4-BE49-F238E27FC236}">
                    <a16:creationId xmlns:a16="http://schemas.microsoft.com/office/drawing/2014/main" id="{82DA1187-E8B8-8A4B-B941-4C6145B729A0}"/>
                  </a:ext>
                </a:extLst>
              </p:cNvPr>
              <p:cNvSpPr>
                <a:spLocks/>
              </p:cNvSpPr>
              <p:nvPr/>
            </p:nvSpPr>
            <p:spPr bwMode="auto">
              <a:xfrm>
                <a:off x="9265502" y="2993157"/>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sz="6400">
                  <a:solidFill>
                    <a:srgbClr val="474746"/>
                  </a:solidFill>
                </a:endParaRPr>
              </a:p>
            </p:txBody>
          </p:sp>
          <p:sp>
            <p:nvSpPr>
              <p:cNvPr id="209" name="Oval 21">
                <a:extLst>
                  <a:ext uri="{FF2B5EF4-FFF2-40B4-BE49-F238E27FC236}">
                    <a16:creationId xmlns:a16="http://schemas.microsoft.com/office/drawing/2014/main" id="{6369046A-8688-9048-91C7-907A69ECC636}"/>
                  </a:ext>
                </a:extLst>
              </p:cNvPr>
              <p:cNvSpPr>
                <a:spLocks noChangeArrowheads="1"/>
              </p:cNvSpPr>
              <p:nvPr/>
            </p:nvSpPr>
            <p:spPr bwMode="auto">
              <a:xfrm>
                <a:off x="9245219" y="1427011"/>
                <a:ext cx="4021361" cy="3625381"/>
              </a:xfrm>
              <a:prstGeom prst="ellipse">
                <a:avLst/>
              </a:pr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sz="6400">
                  <a:solidFill>
                    <a:srgbClr val="474746"/>
                  </a:solidFill>
                </a:endParaRPr>
              </a:p>
            </p:txBody>
          </p:sp>
          <p:sp>
            <p:nvSpPr>
              <p:cNvPr id="210" name="Freeform 20">
                <a:extLst>
                  <a:ext uri="{FF2B5EF4-FFF2-40B4-BE49-F238E27FC236}">
                    <a16:creationId xmlns:a16="http://schemas.microsoft.com/office/drawing/2014/main" id="{843FE993-969E-4D4A-B577-47A71D030793}"/>
                  </a:ext>
                </a:extLst>
              </p:cNvPr>
              <p:cNvSpPr>
                <a:spLocks/>
              </p:cNvSpPr>
              <p:nvPr/>
            </p:nvSpPr>
            <p:spPr bwMode="auto">
              <a:xfrm>
                <a:off x="9265501" y="2737129"/>
                <a:ext cx="3980796" cy="176769"/>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sz="6400">
                  <a:solidFill>
                    <a:srgbClr val="474746"/>
                  </a:solidFill>
                </a:endParaRPr>
              </a:p>
            </p:txBody>
          </p:sp>
          <p:sp>
            <p:nvSpPr>
              <p:cNvPr id="211" name="Rounded Rectangle 30">
                <a:extLst>
                  <a:ext uri="{FF2B5EF4-FFF2-40B4-BE49-F238E27FC236}">
                    <a16:creationId xmlns:a16="http://schemas.microsoft.com/office/drawing/2014/main" id="{DC905EC9-6305-B64D-8F87-BF010D0E41CD}"/>
                  </a:ext>
                </a:extLst>
              </p:cNvPr>
              <p:cNvSpPr/>
              <p:nvPr/>
            </p:nvSpPr>
            <p:spPr bwMode="auto">
              <a:xfrm>
                <a:off x="8313348" y="827638"/>
                <a:ext cx="5850050" cy="1916238"/>
              </a:xfrm>
              <a:prstGeom prst="round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512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80" name="Group 179">
              <a:extLst>
                <a:ext uri="{FF2B5EF4-FFF2-40B4-BE49-F238E27FC236}">
                  <a16:creationId xmlns:a16="http://schemas.microsoft.com/office/drawing/2014/main" id="{47CFB851-39C3-2D4B-B2EB-4D64E4B662B1}"/>
                </a:ext>
              </a:extLst>
            </p:cNvPr>
            <p:cNvGrpSpPr/>
            <p:nvPr/>
          </p:nvGrpSpPr>
          <p:grpSpPr>
            <a:xfrm>
              <a:off x="4575678" y="566266"/>
              <a:ext cx="3734420" cy="2149067"/>
              <a:chOff x="4575678" y="566266"/>
              <a:chExt cx="3734420" cy="2149067"/>
            </a:xfrm>
          </p:grpSpPr>
          <p:grpSp>
            <p:nvGrpSpPr>
              <p:cNvPr id="181" name="Group 180">
                <a:extLst>
                  <a:ext uri="{FF2B5EF4-FFF2-40B4-BE49-F238E27FC236}">
                    <a16:creationId xmlns:a16="http://schemas.microsoft.com/office/drawing/2014/main" id="{6123FF08-18D0-654B-BF68-E640BDD85803}"/>
                  </a:ext>
                </a:extLst>
              </p:cNvPr>
              <p:cNvGrpSpPr/>
              <p:nvPr/>
            </p:nvGrpSpPr>
            <p:grpSpPr>
              <a:xfrm rot="10800000" flipH="1" flipV="1">
                <a:off x="7718305" y="2061793"/>
                <a:ext cx="591793" cy="653540"/>
                <a:chOff x="7889189" y="2676675"/>
                <a:chExt cx="298591" cy="329746"/>
              </a:xfrm>
            </p:grpSpPr>
            <p:sp>
              <p:nvSpPr>
                <p:cNvPr id="206" name="Freeform: Shape 60">
                  <a:extLst>
                    <a:ext uri="{FF2B5EF4-FFF2-40B4-BE49-F238E27FC236}">
                      <a16:creationId xmlns:a16="http://schemas.microsoft.com/office/drawing/2014/main" id="{96DABD66-A1F7-1741-8484-49CD27076EC9}"/>
                    </a:ext>
                  </a:extLst>
                </p:cNvPr>
                <p:cNvSpPr/>
                <p:nvPr/>
              </p:nvSpPr>
              <p:spPr>
                <a:xfrm>
                  <a:off x="7889189" y="2676675"/>
                  <a:ext cx="298591" cy="285608"/>
                </a:xfrm>
                <a:custGeom>
                  <a:avLst/>
                  <a:gdLst>
                    <a:gd name="connsiteX0" fmla="*/ 4957 w 152018"/>
                    <a:gd name="connsiteY0" fmla="*/ 4957 h 145409"/>
                    <a:gd name="connsiteX1" fmla="*/ 96169 w 152018"/>
                    <a:gd name="connsiteY1" fmla="*/ 4957 h 145409"/>
                    <a:gd name="connsiteX2" fmla="*/ 148384 w 152018"/>
                    <a:gd name="connsiteY2" fmla="*/ 72705 h 145409"/>
                    <a:gd name="connsiteX3" fmla="*/ 148384 w 152018"/>
                    <a:gd name="connsiteY3" fmla="*/ 72705 h 145409"/>
                    <a:gd name="connsiteX4" fmla="*/ 96169 w 152018"/>
                    <a:gd name="connsiteY4" fmla="*/ 140452 h 145409"/>
                    <a:gd name="connsiteX5" fmla="*/ 77001 w 152018"/>
                    <a:gd name="connsiteY5" fmla="*/ 140452 h 14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018" h="145409">
                      <a:moveTo>
                        <a:pt x="4957" y="4957"/>
                      </a:moveTo>
                      <a:lnTo>
                        <a:pt x="96169" y="4957"/>
                      </a:lnTo>
                      <a:cubicBezTo>
                        <a:pt x="124920" y="4957"/>
                        <a:pt x="148384" y="35361"/>
                        <a:pt x="148384" y="72705"/>
                      </a:cubicBezTo>
                      <a:lnTo>
                        <a:pt x="148384" y="72705"/>
                      </a:lnTo>
                      <a:cubicBezTo>
                        <a:pt x="148384" y="110049"/>
                        <a:pt x="124920" y="140452"/>
                        <a:pt x="96169" y="140452"/>
                      </a:cubicBezTo>
                      <a:lnTo>
                        <a:pt x="77001" y="140452"/>
                      </a:lnTo>
                    </a:path>
                  </a:pathLst>
                </a:custGeom>
                <a:noFill/>
                <a:ln w="19050" cap="flat">
                  <a:solidFill>
                    <a:schemeClr val="accent1"/>
                  </a:solidFill>
                  <a:custDash>
                    <a:ds d="300000" sp="450000"/>
                  </a:custDash>
                  <a:round/>
                </a:ln>
              </p:spPr>
              <p:txBody>
                <a:bodyPr rtlCol="0" anchor="ctr"/>
                <a:lstStyle/>
                <a:p>
                  <a:endParaRPr lang="en-US" sz="4608"/>
                </a:p>
              </p:txBody>
            </p:sp>
            <p:sp>
              <p:nvSpPr>
                <p:cNvPr id="207" name="Freeform: Shape 61">
                  <a:extLst>
                    <a:ext uri="{FF2B5EF4-FFF2-40B4-BE49-F238E27FC236}">
                      <a16:creationId xmlns:a16="http://schemas.microsoft.com/office/drawing/2014/main" id="{F5672AE2-49F0-D443-947E-E48ED2B0D4E4}"/>
                    </a:ext>
                  </a:extLst>
                </p:cNvPr>
                <p:cNvSpPr/>
                <p:nvPr/>
              </p:nvSpPr>
              <p:spPr>
                <a:xfrm>
                  <a:off x="7922943" y="2876599"/>
                  <a:ext cx="129822" cy="129822"/>
                </a:xfrm>
                <a:custGeom>
                  <a:avLst/>
                  <a:gdLst>
                    <a:gd name="connsiteX0" fmla="*/ 63121 w 66095"/>
                    <a:gd name="connsiteY0" fmla="*/ 34039 h 66095"/>
                    <a:gd name="connsiteX1" fmla="*/ 34039 w 66095"/>
                    <a:gd name="connsiteY1" fmla="*/ 63121 h 66095"/>
                    <a:gd name="connsiteX2" fmla="*/ 4957 w 66095"/>
                    <a:gd name="connsiteY2" fmla="*/ 34039 h 66095"/>
                    <a:gd name="connsiteX3" fmla="*/ 34039 w 66095"/>
                    <a:gd name="connsiteY3" fmla="*/ 4957 h 66095"/>
                    <a:gd name="connsiteX4" fmla="*/ 63121 w 66095"/>
                    <a:gd name="connsiteY4" fmla="*/ 34039 h 66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95" h="66095">
                      <a:moveTo>
                        <a:pt x="63121" y="34039"/>
                      </a:moveTo>
                      <a:cubicBezTo>
                        <a:pt x="63121" y="50101"/>
                        <a:pt x="50101" y="63121"/>
                        <a:pt x="34039" y="63121"/>
                      </a:cubicBezTo>
                      <a:cubicBezTo>
                        <a:pt x="17978" y="63121"/>
                        <a:pt x="4957" y="50101"/>
                        <a:pt x="4957" y="34039"/>
                      </a:cubicBezTo>
                      <a:cubicBezTo>
                        <a:pt x="4957" y="17978"/>
                        <a:pt x="17978" y="4957"/>
                        <a:pt x="34039" y="4957"/>
                      </a:cubicBezTo>
                      <a:cubicBezTo>
                        <a:pt x="50101" y="4957"/>
                        <a:pt x="63121" y="17978"/>
                        <a:pt x="63121" y="34039"/>
                      </a:cubicBezTo>
                      <a:close/>
                    </a:path>
                  </a:pathLst>
                </a:custGeom>
                <a:noFill/>
                <a:ln w="19050" cap="flat">
                  <a:solidFill>
                    <a:schemeClr val="accent1"/>
                  </a:solidFill>
                  <a:prstDash val="solid"/>
                  <a:round/>
                </a:ln>
              </p:spPr>
              <p:txBody>
                <a:bodyPr rtlCol="0" anchor="ctr"/>
                <a:lstStyle/>
                <a:p>
                  <a:endParaRPr lang="en-US" sz="4608"/>
                </a:p>
              </p:txBody>
            </p:sp>
          </p:grpSp>
          <p:grpSp>
            <p:nvGrpSpPr>
              <p:cNvPr id="182" name="Group 181">
                <a:extLst>
                  <a:ext uri="{FF2B5EF4-FFF2-40B4-BE49-F238E27FC236}">
                    <a16:creationId xmlns:a16="http://schemas.microsoft.com/office/drawing/2014/main" id="{465BE2D1-EB4C-0741-814E-B0397A5BE1AF}"/>
                  </a:ext>
                </a:extLst>
              </p:cNvPr>
              <p:cNvGrpSpPr/>
              <p:nvPr/>
            </p:nvGrpSpPr>
            <p:grpSpPr>
              <a:xfrm>
                <a:off x="4575678" y="566266"/>
                <a:ext cx="652550" cy="703832"/>
                <a:chOff x="6556264" y="1733528"/>
                <a:chExt cx="330396" cy="356361"/>
              </a:xfrm>
            </p:grpSpPr>
            <p:sp>
              <p:nvSpPr>
                <p:cNvPr id="204" name="Freeform: Shape 58">
                  <a:extLst>
                    <a:ext uri="{FF2B5EF4-FFF2-40B4-BE49-F238E27FC236}">
                      <a16:creationId xmlns:a16="http://schemas.microsoft.com/office/drawing/2014/main" id="{25A158FB-B7FB-FB4A-BC0D-52CF0033D1C2}"/>
                    </a:ext>
                  </a:extLst>
                </p:cNvPr>
                <p:cNvSpPr/>
                <p:nvPr/>
              </p:nvSpPr>
              <p:spPr>
                <a:xfrm>
                  <a:off x="6556264" y="1778317"/>
                  <a:ext cx="240170" cy="311572"/>
                </a:xfrm>
                <a:custGeom>
                  <a:avLst/>
                  <a:gdLst>
                    <a:gd name="connsiteX0" fmla="*/ 117319 w 122276"/>
                    <a:gd name="connsiteY0" fmla="*/ 4957 h 158628"/>
                    <a:gd name="connsiteX1" fmla="*/ 62790 w 122276"/>
                    <a:gd name="connsiteY1" fmla="*/ 4957 h 158628"/>
                    <a:gd name="connsiteX2" fmla="*/ 4957 w 122276"/>
                    <a:gd name="connsiteY2" fmla="*/ 79975 h 158628"/>
                    <a:gd name="connsiteX3" fmla="*/ 4957 w 122276"/>
                    <a:gd name="connsiteY3" fmla="*/ 79975 h 158628"/>
                    <a:gd name="connsiteX4" fmla="*/ 62790 w 122276"/>
                    <a:gd name="connsiteY4" fmla="*/ 154993 h 158628"/>
                    <a:gd name="connsiteX5" fmla="*/ 99143 w 122276"/>
                    <a:gd name="connsiteY5" fmla="*/ 154993 h 15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276" h="158628">
                      <a:moveTo>
                        <a:pt x="117319" y="4957"/>
                      </a:moveTo>
                      <a:lnTo>
                        <a:pt x="62790" y="4957"/>
                      </a:lnTo>
                      <a:cubicBezTo>
                        <a:pt x="30734" y="4957"/>
                        <a:pt x="4957" y="38666"/>
                        <a:pt x="4957" y="79975"/>
                      </a:cubicBezTo>
                      <a:lnTo>
                        <a:pt x="4957" y="79975"/>
                      </a:lnTo>
                      <a:cubicBezTo>
                        <a:pt x="4957" y="121615"/>
                        <a:pt x="30734" y="154993"/>
                        <a:pt x="62790" y="154993"/>
                      </a:cubicBezTo>
                      <a:lnTo>
                        <a:pt x="99143" y="154993"/>
                      </a:lnTo>
                    </a:path>
                  </a:pathLst>
                </a:custGeom>
                <a:noFill/>
                <a:ln w="19050" cap="flat">
                  <a:solidFill>
                    <a:schemeClr val="accent1"/>
                  </a:solidFill>
                  <a:custDash>
                    <a:ds d="300000" sp="450000"/>
                  </a:custDash>
                  <a:round/>
                </a:ln>
              </p:spPr>
              <p:txBody>
                <a:bodyPr rtlCol="0" anchor="ctr"/>
                <a:lstStyle/>
                <a:p>
                  <a:endParaRPr lang="en-US" sz="4608"/>
                </a:p>
              </p:txBody>
            </p:sp>
            <p:sp>
              <p:nvSpPr>
                <p:cNvPr id="205" name="Freeform: Shape 59">
                  <a:extLst>
                    <a:ext uri="{FF2B5EF4-FFF2-40B4-BE49-F238E27FC236}">
                      <a16:creationId xmlns:a16="http://schemas.microsoft.com/office/drawing/2014/main" id="{442A9B28-B56C-324C-B2EF-D1B24CF980E4}"/>
                    </a:ext>
                  </a:extLst>
                </p:cNvPr>
                <p:cNvSpPr/>
                <p:nvPr/>
              </p:nvSpPr>
              <p:spPr>
                <a:xfrm>
                  <a:off x="6782803" y="1733528"/>
                  <a:ext cx="103857" cy="103857"/>
                </a:xfrm>
                <a:custGeom>
                  <a:avLst/>
                  <a:gdLst>
                    <a:gd name="connsiteX0" fmla="*/ 50563 w 52876"/>
                    <a:gd name="connsiteY0" fmla="*/ 27760 h 52876"/>
                    <a:gd name="connsiteX1" fmla="*/ 27760 w 52876"/>
                    <a:gd name="connsiteY1" fmla="*/ 50563 h 52876"/>
                    <a:gd name="connsiteX2" fmla="*/ 4957 w 52876"/>
                    <a:gd name="connsiteY2" fmla="*/ 27760 h 52876"/>
                    <a:gd name="connsiteX3" fmla="*/ 27760 w 52876"/>
                    <a:gd name="connsiteY3" fmla="*/ 4957 h 52876"/>
                    <a:gd name="connsiteX4" fmla="*/ 50563 w 52876"/>
                    <a:gd name="connsiteY4" fmla="*/ 27760 h 5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6" h="52876">
                      <a:moveTo>
                        <a:pt x="50563" y="27760"/>
                      </a:moveTo>
                      <a:cubicBezTo>
                        <a:pt x="50563" y="40354"/>
                        <a:pt x="40354" y="50563"/>
                        <a:pt x="27760" y="50563"/>
                      </a:cubicBezTo>
                      <a:cubicBezTo>
                        <a:pt x="15166" y="50563"/>
                        <a:pt x="4957" y="40354"/>
                        <a:pt x="4957" y="27760"/>
                      </a:cubicBezTo>
                      <a:cubicBezTo>
                        <a:pt x="4957" y="15166"/>
                        <a:pt x="15166" y="4957"/>
                        <a:pt x="27760" y="4957"/>
                      </a:cubicBezTo>
                      <a:cubicBezTo>
                        <a:pt x="40354" y="4957"/>
                        <a:pt x="50563" y="15166"/>
                        <a:pt x="50563" y="27760"/>
                      </a:cubicBezTo>
                      <a:close/>
                    </a:path>
                  </a:pathLst>
                </a:custGeom>
                <a:noFill/>
                <a:ln w="19050" cap="flat">
                  <a:solidFill>
                    <a:schemeClr val="accent1"/>
                  </a:solidFill>
                  <a:prstDash val="solid"/>
                  <a:round/>
                </a:ln>
              </p:spPr>
              <p:txBody>
                <a:bodyPr rtlCol="0" anchor="ctr"/>
                <a:lstStyle/>
                <a:p>
                  <a:endParaRPr lang="en-US" sz="4608"/>
                </a:p>
              </p:txBody>
            </p:sp>
          </p:grpSp>
          <p:grpSp>
            <p:nvGrpSpPr>
              <p:cNvPr id="183" name="Group 182">
                <a:extLst>
                  <a:ext uri="{FF2B5EF4-FFF2-40B4-BE49-F238E27FC236}">
                    <a16:creationId xmlns:a16="http://schemas.microsoft.com/office/drawing/2014/main" id="{4FDAC007-A028-D447-92CC-FFCFD312BD5B}"/>
                  </a:ext>
                </a:extLst>
              </p:cNvPr>
              <p:cNvGrpSpPr/>
              <p:nvPr/>
            </p:nvGrpSpPr>
            <p:grpSpPr>
              <a:xfrm>
                <a:off x="6341472" y="1452466"/>
                <a:ext cx="1439542" cy="981974"/>
                <a:chOff x="5547467" y="1747123"/>
                <a:chExt cx="1610874" cy="1098847"/>
              </a:xfrm>
            </p:grpSpPr>
            <p:sp>
              <p:nvSpPr>
                <p:cNvPr id="184" name="Freeform: Shape 34">
                  <a:extLst>
                    <a:ext uri="{FF2B5EF4-FFF2-40B4-BE49-F238E27FC236}">
                      <a16:creationId xmlns:a16="http://schemas.microsoft.com/office/drawing/2014/main" id="{923932C1-73B9-1B4E-8681-289C1834D25C}"/>
                    </a:ext>
                  </a:extLst>
                </p:cNvPr>
                <p:cNvSpPr/>
                <p:nvPr/>
              </p:nvSpPr>
              <p:spPr>
                <a:xfrm>
                  <a:off x="5684103" y="1747123"/>
                  <a:ext cx="1337602" cy="992411"/>
                </a:xfrm>
                <a:custGeom>
                  <a:avLst/>
                  <a:gdLst>
                    <a:gd name="connsiteX0" fmla="*/ 303707 w 307342"/>
                    <a:gd name="connsiteY0" fmla="*/ 216462 h 228028"/>
                    <a:gd name="connsiteX1" fmla="*/ 296437 w 307342"/>
                    <a:gd name="connsiteY1" fmla="*/ 223732 h 228028"/>
                    <a:gd name="connsiteX2" fmla="*/ 12228 w 307342"/>
                    <a:gd name="connsiteY2" fmla="*/ 223732 h 228028"/>
                    <a:gd name="connsiteX3" fmla="*/ 4957 w 307342"/>
                    <a:gd name="connsiteY3" fmla="*/ 216462 h 228028"/>
                    <a:gd name="connsiteX4" fmla="*/ 4957 w 307342"/>
                    <a:gd name="connsiteY4" fmla="*/ 12228 h 228028"/>
                    <a:gd name="connsiteX5" fmla="*/ 12228 w 307342"/>
                    <a:gd name="connsiteY5" fmla="*/ 4957 h 228028"/>
                    <a:gd name="connsiteX6" fmla="*/ 296437 w 307342"/>
                    <a:gd name="connsiteY6" fmla="*/ 4957 h 228028"/>
                    <a:gd name="connsiteX7" fmla="*/ 303707 w 307342"/>
                    <a:gd name="connsiteY7" fmla="*/ 12228 h 228028"/>
                    <a:gd name="connsiteX8" fmla="*/ 303707 w 307342"/>
                    <a:gd name="connsiteY8" fmla="*/ 216462 h 228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342" h="228028">
                      <a:moveTo>
                        <a:pt x="303707" y="216462"/>
                      </a:moveTo>
                      <a:cubicBezTo>
                        <a:pt x="303707" y="220427"/>
                        <a:pt x="300403" y="223732"/>
                        <a:pt x="296437" y="223732"/>
                      </a:cubicBezTo>
                      <a:lnTo>
                        <a:pt x="12228" y="223732"/>
                      </a:lnTo>
                      <a:cubicBezTo>
                        <a:pt x="8262" y="223732"/>
                        <a:pt x="4957" y="220427"/>
                        <a:pt x="4957" y="216462"/>
                      </a:cubicBezTo>
                      <a:lnTo>
                        <a:pt x="4957" y="12228"/>
                      </a:lnTo>
                      <a:cubicBezTo>
                        <a:pt x="4957" y="8262"/>
                        <a:pt x="8262" y="4957"/>
                        <a:pt x="12228" y="4957"/>
                      </a:cubicBezTo>
                      <a:lnTo>
                        <a:pt x="296437" y="4957"/>
                      </a:lnTo>
                      <a:cubicBezTo>
                        <a:pt x="300403" y="4957"/>
                        <a:pt x="303707" y="8262"/>
                        <a:pt x="303707" y="12228"/>
                      </a:cubicBezTo>
                      <a:lnTo>
                        <a:pt x="303707" y="216462"/>
                      </a:lnTo>
                      <a:close/>
                    </a:path>
                  </a:pathLst>
                </a:custGeom>
                <a:solidFill>
                  <a:schemeClr val="bg1">
                    <a:lumMod val="95000"/>
                  </a:schemeClr>
                </a:solidFill>
                <a:ln w="19050" cap="flat">
                  <a:solidFill>
                    <a:schemeClr val="tx1"/>
                  </a:solidFill>
                  <a:prstDash val="solid"/>
                  <a:round/>
                </a:ln>
              </p:spPr>
              <p:txBody>
                <a:bodyPr rtlCol="0" anchor="ctr"/>
                <a:lstStyle/>
                <a:p>
                  <a:endParaRPr lang="en-US" sz="4608"/>
                </a:p>
              </p:txBody>
            </p:sp>
            <p:sp>
              <p:nvSpPr>
                <p:cNvPr id="185" name="Freeform: Shape 32">
                  <a:extLst>
                    <a:ext uri="{FF2B5EF4-FFF2-40B4-BE49-F238E27FC236}">
                      <a16:creationId xmlns:a16="http://schemas.microsoft.com/office/drawing/2014/main" id="{C9B3F1E3-C474-924A-983E-63EBF3A25A9F}"/>
                    </a:ext>
                  </a:extLst>
                </p:cNvPr>
                <p:cNvSpPr/>
                <p:nvPr/>
              </p:nvSpPr>
              <p:spPr>
                <a:xfrm>
                  <a:off x="5547467" y="2702140"/>
                  <a:ext cx="1610874" cy="143830"/>
                </a:xfrm>
                <a:custGeom>
                  <a:avLst/>
                  <a:gdLst>
                    <a:gd name="connsiteX0" fmla="*/ 4957 w 370133"/>
                    <a:gd name="connsiteY0" fmla="*/ 5288 h 33047"/>
                    <a:gd name="connsiteX1" fmla="*/ 4957 w 370133"/>
                    <a:gd name="connsiteY1" fmla="*/ 23133 h 33047"/>
                    <a:gd name="connsiteX2" fmla="*/ 6279 w 370133"/>
                    <a:gd name="connsiteY2" fmla="*/ 24125 h 33047"/>
                    <a:gd name="connsiteX3" fmla="*/ 26438 w 370133"/>
                    <a:gd name="connsiteY3" fmla="*/ 30734 h 33047"/>
                    <a:gd name="connsiteX4" fmla="*/ 347000 w 370133"/>
                    <a:gd name="connsiteY4" fmla="*/ 30734 h 33047"/>
                    <a:gd name="connsiteX5" fmla="*/ 363524 w 370133"/>
                    <a:gd name="connsiteY5" fmla="*/ 24786 h 33047"/>
                    <a:gd name="connsiteX6" fmla="*/ 365837 w 370133"/>
                    <a:gd name="connsiteY6" fmla="*/ 22803 h 33047"/>
                    <a:gd name="connsiteX7" fmla="*/ 365837 w 370133"/>
                    <a:gd name="connsiteY7" fmla="*/ 4957 h 33047"/>
                    <a:gd name="connsiteX8" fmla="*/ 4957 w 370133"/>
                    <a:gd name="connsiteY8" fmla="*/ 5288 h 3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0133" h="33047">
                      <a:moveTo>
                        <a:pt x="4957" y="5288"/>
                      </a:moveTo>
                      <a:lnTo>
                        <a:pt x="4957" y="23133"/>
                      </a:lnTo>
                      <a:lnTo>
                        <a:pt x="6279" y="24125"/>
                      </a:lnTo>
                      <a:cubicBezTo>
                        <a:pt x="12228" y="28421"/>
                        <a:pt x="19168" y="30734"/>
                        <a:pt x="26438" y="30734"/>
                      </a:cubicBezTo>
                      <a:lnTo>
                        <a:pt x="347000" y="30734"/>
                      </a:lnTo>
                      <a:cubicBezTo>
                        <a:pt x="352948" y="30734"/>
                        <a:pt x="358897" y="28751"/>
                        <a:pt x="363524" y="24786"/>
                      </a:cubicBezTo>
                      <a:lnTo>
                        <a:pt x="365837" y="22803"/>
                      </a:lnTo>
                      <a:lnTo>
                        <a:pt x="365837" y="4957"/>
                      </a:lnTo>
                      <a:lnTo>
                        <a:pt x="4957" y="5288"/>
                      </a:lnTo>
                      <a:close/>
                    </a:path>
                  </a:pathLst>
                </a:custGeom>
                <a:solidFill>
                  <a:schemeClr val="bg1">
                    <a:lumMod val="95000"/>
                  </a:schemeClr>
                </a:solidFill>
                <a:ln w="19050" cap="flat">
                  <a:solidFill>
                    <a:schemeClr val="tx1"/>
                  </a:solidFill>
                  <a:prstDash val="solid"/>
                  <a:round/>
                </a:ln>
              </p:spPr>
              <p:txBody>
                <a:bodyPr rtlCol="0" anchor="ctr"/>
                <a:lstStyle/>
                <a:p>
                  <a:endParaRPr lang="en-US" sz="4608"/>
                </a:p>
              </p:txBody>
            </p:sp>
            <p:sp>
              <p:nvSpPr>
                <p:cNvPr id="186" name="Freeform: Shape 33">
                  <a:extLst>
                    <a:ext uri="{FF2B5EF4-FFF2-40B4-BE49-F238E27FC236}">
                      <a16:creationId xmlns:a16="http://schemas.microsoft.com/office/drawing/2014/main" id="{77E71C1F-599B-9245-B1EF-7CB218AE847D}"/>
                    </a:ext>
                  </a:extLst>
                </p:cNvPr>
                <p:cNvSpPr/>
                <p:nvPr/>
              </p:nvSpPr>
              <p:spPr>
                <a:xfrm>
                  <a:off x="5766084" y="1821914"/>
                  <a:ext cx="1179389" cy="819818"/>
                </a:xfrm>
                <a:custGeom>
                  <a:avLst/>
                  <a:gdLst>
                    <a:gd name="connsiteX0" fmla="*/ 268016 w 270990"/>
                    <a:gd name="connsiteY0" fmla="*/ 178127 h 188371"/>
                    <a:gd name="connsiteX1" fmla="*/ 260746 w 270990"/>
                    <a:gd name="connsiteY1" fmla="*/ 185397 h 188371"/>
                    <a:gd name="connsiteX2" fmla="*/ 12228 w 270990"/>
                    <a:gd name="connsiteY2" fmla="*/ 185397 h 188371"/>
                    <a:gd name="connsiteX3" fmla="*/ 4957 w 270990"/>
                    <a:gd name="connsiteY3" fmla="*/ 178127 h 188371"/>
                    <a:gd name="connsiteX4" fmla="*/ 4957 w 270990"/>
                    <a:gd name="connsiteY4" fmla="*/ 12228 h 188371"/>
                    <a:gd name="connsiteX5" fmla="*/ 12228 w 270990"/>
                    <a:gd name="connsiteY5" fmla="*/ 4957 h 188371"/>
                    <a:gd name="connsiteX6" fmla="*/ 259424 w 270990"/>
                    <a:gd name="connsiteY6" fmla="*/ 4957 h 188371"/>
                    <a:gd name="connsiteX7" fmla="*/ 266694 w 270990"/>
                    <a:gd name="connsiteY7" fmla="*/ 12228 h 188371"/>
                    <a:gd name="connsiteX8" fmla="*/ 268016 w 270990"/>
                    <a:gd name="connsiteY8" fmla="*/ 178127 h 188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990" h="188371">
                      <a:moveTo>
                        <a:pt x="268016" y="178127"/>
                      </a:moveTo>
                      <a:cubicBezTo>
                        <a:pt x="268016" y="182092"/>
                        <a:pt x="264711" y="185397"/>
                        <a:pt x="260746" y="185397"/>
                      </a:cubicBezTo>
                      <a:lnTo>
                        <a:pt x="12228" y="185397"/>
                      </a:lnTo>
                      <a:cubicBezTo>
                        <a:pt x="8262" y="185397"/>
                        <a:pt x="4957" y="182092"/>
                        <a:pt x="4957" y="178127"/>
                      </a:cubicBezTo>
                      <a:lnTo>
                        <a:pt x="4957" y="12228"/>
                      </a:lnTo>
                      <a:cubicBezTo>
                        <a:pt x="4957" y="8262"/>
                        <a:pt x="8262" y="4957"/>
                        <a:pt x="12228" y="4957"/>
                      </a:cubicBezTo>
                      <a:lnTo>
                        <a:pt x="259424" y="4957"/>
                      </a:lnTo>
                      <a:cubicBezTo>
                        <a:pt x="263389" y="4957"/>
                        <a:pt x="266694" y="8262"/>
                        <a:pt x="266694" y="12228"/>
                      </a:cubicBezTo>
                      <a:lnTo>
                        <a:pt x="268016" y="178127"/>
                      </a:lnTo>
                      <a:close/>
                    </a:path>
                  </a:pathLst>
                </a:custGeom>
                <a:solidFill>
                  <a:schemeClr val="bg1">
                    <a:lumMod val="95000"/>
                  </a:schemeClr>
                </a:solidFill>
                <a:ln w="19050" cap="flat">
                  <a:solidFill>
                    <a:schemeClr val="tx1"/>
                  </a:solidFill>
                  <a:prstDash val="solid"/>
                  <a:round/>
                </a:ln>
              </p:spPr>
              <p:txBody>
                <a:bodyPr rtlCol="0" anchor="ctr"/>
                <a:lstStyle/>
                <a:p>
                  <a:endParaRPr lang="en-US" sz="4608"/>
                </a:p>
              </p:txBody>
            </p:sp>
            <p:grpSp>
              <p:nvGrpSpPr>
                <p:cNvPr id="187" name="Group 186">
                  <a:extLst>
                    <a:ext uri="{FF2B5EF4-FFF2-40B4-BE49-F238E27FC236}">
                      <a16:creationId xmlns:a16="http://schemas.microsoft.com/office/drawing/2014/main" id="{D5FF3C9C-5FED-CE4A-BC8D-24DF98BCA97B}"/>
                    </a:ext>
                  </a:extLst>
                </p:cNvPr>
                <p:cNvGrpSpPr/>
                <p:nvPr/>
              </p:nvGrpSpPr>
              <p:grpSpPr>
                <a:xfrm>
                  <a:off x="5976460" y="1936270"/>
                  <a:ext cx="755267" cy="631376"/>
                  <a:chOff x="2618848" y="1358425"/>
                  <a:chExt cx="584727" cy="488809"/>
                </a:xfrm>
              </p:grpSpPr>
              <p:grpSp>
                <p:nvGrpSpPr>
                  <p:cNvPr id="188" name="Group 187">
                    <a:extLst>
                      <a:ext uri="{FF2B5EF4-FFF2-40B4-BE49-F238E27FC236}">
                        <a16:creationId xmlns:a16="http://schemas.microsoft.com/office/drawing/2014/main" id="{B760042E-9F8B-EC47-9681-9D6A5AA53487}"/>
                      </a:ext>
                    </a:extLst>
                  </p:cNvPr>
                  <p:cNvGrpSpPr/>
                  <p:nvPr/>
                </p:nvGrpSpPr>
                <p:grpSpPr>
                  <a:xfrm>
                    <a:off x="2659596" y="1388515"/>
                    <a:ext cx="166242" cy="171445"/>
                    <a:chOff x="5133183" y="5300437"/>
                    <a:chExt cx="238918" cy="246394"/>
                  </a:xfrm>
                </p:grpSpPr>
                <p:sp>
                  <p:nvSpPr>
                    <p:cNvPr id="202" name="Freeform 43">
                      <a:extLst>
                        <a:ext uri="{FF2B5EF4-FFF2-40B4-BE49-F238E27FC236}">
                          <a16:creationId xmlns:a16="http://schemas.microsoft.com/office/drawing/2014/main" id="{64E5998C-2CDB-124E-A1C7-19525DF0797E}"/>
                        </a:ext>
                      </a:extLst>
                    </p:cNvPr>
                    <p:cNvSpPr>
                      <a:spLocks/>
                    </p:cNvSpPr>
                    <p:nvPr/>
                  </p:nvSpPr>
                  <p:spPr bwMode="auto">
                    <a:xfrm>
                      <a:off x="5133183" y="5334954"/>
                      <a:ext cx="212526" cy="211877"/>
                    </a:xfrm>
                    <a:custGeom>
                      <a:avLst/>
                      <a:gdLst>
                        <a:gd name="T0" fmla="*/ 731 w 1444"/>
                        <a:gd name="T1" fmla="*/ 711 h 1440"/>
                        <a:gd name="T2" fmla="*/ 1444 w 1444"/>
                        <a:gd name="T3" fmla="*/ 711 h 1440"/>
                        <a:gd name="T4" fmla="*/ 731 w 1444"/>
                        <a:gd name="T5" fmla="*/ 1440 h 1440"/>
                        <a:gd name="T6" fmla="*/ 0 w 1444"/>
                        <a:gd name="T7" fmla="*/ 711 h 1440"/>
                        <a:gd name="T8" fmla="*/ 731 w 1444"/>
                        <a:gd name="T9" fmla="*/ 0 h 1440"/>
                        <a:gd name="T10" fmla="*/ 731 w 1444"/>
                        <a:gd name="T11" fmla="*/ 711 h 1440"/>
                        <a:gd name="T12" fmla="*/ 731 w 1444"/>
                        <a:gd name="T13" fmla="*/ 711 h 1440"/>
                      </a:gdLst>
                      <a:ahLst/>
                      <a:cxnLst>
                        <a:cxn ang="0">
                          <a:pos x="T0" y="T1"/>
                        </a:cxn>
                        <a:cxn ang="0">
                          <a:pos x="T2" y="T3"/>
                        </a:cxn>
                        <a:cxn ang="0">
                          <a:pos x="T4" y="T5"/>
                        </a:cxn>
                        <a:cxn ang="0">
                          <a:pos x="T6" y="T7"/>
                        </a:cxn>
                        <a:cxn ang="0">
                          <a:pos x="T8" y="T9"/>
                        </a:cxn>
                        <a:cxn ang="0">
                          <a:pos x="T10" y="T11"/>
                        </a:cxn>
                        <a:cxn ang="0">
                          <a:pos x="T12" y="T13"/>
                        </a:cxn>
                      </a:cxnLst>
                      <a:rect l="0" t="0" r="r" b="b"/>
                      <a:pathLst>
                        <a:path w="1444" h="1440">
                          <a:moveTo>
                            <a:pt x="731" y="711"/>
                          </a:moveTo>
                          <a:cubicBezTo>
                            <a:pt x="1444" y="711"/>
                            <a:pt x="1444" y="711"/>
                            <a:pt x="1444" y="711"/>
                          </a:cubicBezTo>
                          <a:cubicBezTo>
                            <a:pt x="1444" y="1112"/>
                            <a:pt x="1115" y="1440"/>
                            <a:pt x="731" y="1440"/>
                          </a:cubicBezTo>
                          <a:cubicBezTo>
                            <a:pt x="329" y="1440"/>
                            <a:pt x="0" y="1112"/>
                            <a:pt x="0" y="711"/>
                          </a:cubicBezTo>
                          <a:cubicBezTo>
                            <a:pt x="0" y="328"/>
                            <a:pt x="329" y="0"/>
                            <a:pt x="731" y="0"/>
                          </a:cubicBezTo>
                          <a:cubicBezTo>
                            <a:pt x="731" y="711"/>
                            <a:pt x="731" y="711"/>
                            <a:pt x="731" y="711"/>
                          </a:cubicBezTo>
                          <a:cubicBezTo>
                            <a:pt x="731" y="711"/>
                            <a:pt x="731" y="711"/>
                            <a:pt x="731" y="711"/>
                          </a:cubicBezTo>
                          <a:close/>
                        </a:path>
                      </a:pathLst>
                    </a:cu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203" name="Freeform 44">
                      <a:extLst>
                        <a:ext uri="{FF2B5EF4-FFF2-40B4-BE49-F238E27FC236}">
                          <a16:creationId xmlns:a16="http://schemas.microsoft.com/office/drawing/2014/main" id="{15626BD9-0632-5C42-A9F1-965608915B1C}"/>
                        </a:ext>
                      </a:extLst>
                    </p:cNvPr>
                    <p:cNvSpPr>
                      <a:spLocks/>
                    </p:cNvSpPr>
                    <p:nvPr/>
                  </p:nvSpPr>
                  <p:spPr bwMode="auto">
                    <a:xfrm>
                      <a:off x="5267514" y="5300437"/>
                      <a:ext cx="104587" cy="107940"/>
                    </a:xfrm>
                    <a:custGeom>
                      <a:avLst/>
                      <a:gdLst>
                        <a:gd name="T0" fmla="*/ 0 w 711"/>
                        <a:gd name="T1" fmla="*/ 734 h 734"/>
                        <a:gd name="T2" fmla="*/ 711 w 711"/>
                        <a:gd name="T3" fmla="*/ 734 h 734"/>
                        <a:gd name="T4" fmla="*/ 0 w 711"/>
                        <a:gd name="T5" fmla="*/ 0 h 734"/>
                        <a:gd name="T6" fmla="*/ 0 w 711"/>
                        <a:gd name="T7" fmla="*/ 734 h 734"/>
                        <a:gd name="T8" fmla="*/ 0 w 711"/>
                        <a:gd name="T9" fmla="*/ 734 h 734"/>
                      </a:gdLst>
                      <a:ahLst/>
                      <a:cxnLst>
                        <a:cxn ang="0">
                          <a:pos x="T0" y="T1"/>
                        </a:cxn>
                        <a:cxn ang="0">
                          <a:pos x="T2" y="T3"/>
                        </a:cxn>
                        <a:cxn ang="0">
                          <a:pos x="T4" y="T5"/>
                        </a:cxn>
                        <a:cxn ang="0">
                          <a:pos x="T6" y="T7"/>
                        </a:cxn>
                        <a:cxn ang="0">
                          <a:pos x="T8" y="T9"/>
                        </a:cxn>
                      </a:cxnLst>
                      <a:rect l="0" t="0" r="r" b="b"/>
                      <a:pathLst>
                        <a:path w="711" h="734">
                          <a:moveTo>
                            <a:pt x="0" y="734"/>
                          </a:moveTo>
                          <a:cubicBezTo>
                            <a:pt x="711" y="734"/>
                            <a:pt x="711" y="734"/>
                            <a:pt x="711" y="734"/>
                          </a:cubicBezTo>
                          <a:cubicBezTo>
                            <a:pt x="711" y="331"/>
                            <a:pt x="383" y="0"/>
                            <a:pt x="0" y="0"/>
                          </a:cubicBezTo>
                          <a:cubicBezTo>
                            <a:pt x="0" y="734"/>
                            <a:pt x="0" y="734"/>
                            <a:pt x="0" y="734"/>
                          </a:cubicBezTo>
                          <a:cubicBezTo>
                            <a:pt x="0" y="734"/>
                            <a:pt x="0" y="734"/>
                            <a:pt x="0" y="734"/>
                          </a:cubicBezTo>
                          <a:close/>
                        </a:path>
                      </a:pathLst>
                    </a:cu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grpSp>
              <p:sp>
                <p:nvSpPr>
                  <p:cNvPr id="189" name="Rectangle 188">
                    <a:extLst>
                      <a:ext uri="{FF2B5EF4-FFF2-40B4-BE49-F238E27FC236}">
                        <a16:creationId xmlns:a16="http://schemas.microsoft.com/office/drawing/2014/main" id="{FECA4275-3973-D74D-A015-4672BB9ADCCE}"/>
                      </a:ext>
                    </a:extLst>
                  </p:cNvPr>
                  <p:cNvSpPr/>
                  <p:nvPr/>
                </p:nvSpPr>
                <p:spPr>
                  <a:xfrm>
                    <a:off x="2618848" y="1358425"/>
                    <a:ext cx="247739" cy="231626"/>
                  </a:xfrm>
                  <a:prstGeom prst="rect">
                    <a:avLst/>
                  </a:prstGeom>
                  <a:noFill/>
                  <a:ln w="19050" cap="rnd">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accent1"/>
                      </a:solidFill>
                    </a:endParaRPr>
                  </a:p>
                </p:txBody>
              </p:sp>
              <p:grpSp>
                <p:nvGrpSpPr>
                  <p:cNvPr id="190" name="Group 189">
                    <a:extLst>
                      <a:ext uri="{FF2B5EF4-FFF2-40B4-BE49-F238E27FC236}">
                        <a16:creationId xmlns:a16="http://schemas.microsoft.com/office/drawing/2014/main" id="{E9DF301B-C340-224C-848D-22D5E54108BC}"/>
                      </a:ext>
                    </a:extLst>
                  </p:cNvPr>
                  <p:cNvGrpSpPr/>
                  <p:nvPr/>
                </p:nvGrpSpPr>
                <p:grpSpPr>
                  <a:xfrm>
                    <a:off x="2896949" y="1358425"/>
                    <a:ext cx="306626" cy="231626"/>
                    <a:chOff x="5613813" y="5267916"/>
                    <a:chExt cx="489530" cy="332884"/>
                  </a:xfrm>
                </p:grpSpPr>
                <p:sp>
                  <p:nvSpPr>
                    <p:cNvPr id="200" name="Freeform 14">
                      <a:extLst>
                        <a:ext uri="{FF2B5EF4-FFF2-40B4-BE49-F238E27FC236}">
                          <a16:creationId xmlns:a16="http://schemas.microsoft.com/office/drawing/2014/main" id="{19A2166D-A5A9-2744-805C-4762ED54C4FF}"/>
                        </a:ext>
                      </a:extLst>
                    </p:cNvPr>
                    <p:cNvSpPr>
                      <a:spLocks/>
                    </p:cNvSpPr>
                    <p:nvPr/>
                  </p:nvSpPr>
                  <p:spPr bwMode="auto">
                    <a:xfrm>
                      <a:off x="5618375" y="5343510"/>
                      <a:ext cx="482973" cy="208306"/>
                    </a:xfrm>
                    <a:custGeom>
                      <a:avLst/>
                      <a:gdLst>
                        <a:gd name="T0" fmla="*/ 221 w 221"/>
                        <a:gd name="T1" fmla="*/ 64 h 96"/>
                        <a:gd name="T2" fmla="*/ 195 w 221"/>
                        <a:gd name="T3" fmla="*/ 64 h 96"/>
                        <a:gd name="T4" fmla="*/ 183 w 221"/>
                        <a:gd name="T5" fmla="*/ 53 h 96"/>
                        <a:gd name="T6" fmla="*/ 183 w 221"/>
                        <a:gd name="T7" fmla="*/ 7 h 96"/>
                        <a:gd name="T8" fmla="*/ 177 w 221"/>
                        <a:gd name="T9" fmla="*/ 0 h 96"/>
                        <a:gd name="T10" fmla="*/ 171 w 221"/>
                        <a:gd name="T11" fmla="*/ 2 h 96"/>
                        <a:gd name="T12" fmla="*/ 169 w 221"/>
                        <a:gd name="T13" fmla="*/ 7 h 96"/>
                        <a:gd name="T14" fmla="*/ 169 w 221"/>
                        <a:gd name="T15" fmla="*/ 26 h 96"/>
                        <a:gd name="T16" fmla="*/ 155 w 221"/>
                        <a:gd name="T17" fmla="*/ 40 h 96"/>
                        <a:gd name="T18" fmla="*/ 144 w 221"/>
                        <a:gd name="T19" fmla="*/ 37 h 96"/>
                        <a:gd name="T20" fmla="*/ 139 w 221"/>
                        <a:gd name="T21" fmla="*/ 26 h 96"/>
                        <a:gd name="T22" fmla="*/ 139 w 221"/>
                        <a:gd name="T23" fmla="*/ 7 h 96"/>
                        <a:gd name="T24" fmla="*/ 132 w 221"/>
                        <a:gd name="T25" fmla="*/ 0 h 96"/>
                        <a:gd name="T26" fmla="*/ 127 w 221"/>
                        <a:gd name="T27" fmla="*/ 2 h 96"/>
                        <a:gd name="T28" fmla="*/ 125 w 221"/>
                        <a:gd name="T29" fmla="*/ 7 h 96"/>
                        <a:gd name="T30" fmla="*/ 125 w 221"/>
                        <a:gd name="T31" fmla="*/ 81 h 96"/>
                        <a:gd name="T32" fmla="*/ 111 w 221"/>
                        <a:gd name="T33" fmla="*/ 96 h 96"/>
                        <a:gd name="T34" fmla="*/ 109 w 221"/>
                        <a:gd name="T35" fmla="*/ 96 h 96"/>
                        <a:gd name="T36" fmla="*/ 99 w 221"/>
                        <a:gd name="T37" fmla="*/ 92 h 96"/>
                        <a:gd name="T38" fmla="*/ 94 w 221"/>
                        <a:gd name="T39" fmla="*/ 82 h 96"/>
                        <a:gd name="T40" fmla="*/ 94 w 221"/>
                        <a:gd name="T41" fmla="*/ 19 h 96"/>
                        <a:gd name="T42" fmla="*/ 88 w 221"/>
                        <a:gd name="T43" fmla="*/ 12 h 96"/>
                        <a:gd name="T44" fmla="*/ 83 w 221"/>
                        <a:gd name="T45" fmla="*/ 14 h 96"/>
                        <a:gd name="T46" fmla="*/ 80 w 221"/>
                        <a:gd name="T47" fmla="*/ 19 h 96"/>
                        <a:gd name="T48" fmla="*/ 80 w 221"/>
                        <a:gd name="T49" fmla="*/ 55 h 96"/>
                        <a:gd name="T50" fmla="*/ 67 w 221"/>
                        <a:gd name="T51" fmla="*/ 70 h 96"/>
                        <a:gd name="T52" fmla="*/ 55 w 221"/>
                        <a:gd name="T53" fmla="*/ 66 h 96"/>
                        <a:gd name="T54" fmla="*/ 50 w 221"/>
                        <a:gd name="T55" fmla="*/ 56 h 96"/>
                        <a:gd name="T56" fmla="*/ 50 w 221"/>
                        <a:gd name="T57" fmla="*/ 42 h 96"/>
                        <a:gd name="T58" fmla="*/ 44 w 221"/>
                        <a:gd name="T59" fmla="*/ 35 h 96"/>
                        <a:gd name="T60" fmla="*/ 38 w 221"/>
                        <a:gd name="T61" fmla="*/ 36 h 96"/>
                        <a:gd name="T62" fmla="*/ 36 w 221"/>
                        <a:gd name="T63" fmla="*/ 41 h 96"/>
                        <a:gd name="T64" fmla="*/ 36 w 221"/>
                        <a:gd name="T65" fmla="*/ 57 h 96"/>
                        <a:gd name="T66" fmla="*/ 24 w 221"/>
                        <a:gd name="T67" fmla="*/ 68 h 96"/>
                        <a:gd name="T68" fmla="*/ 0 w 221"/>
                        <a:gd name="T69" fmla="*/ 6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1" h="96">
                          <a:moveTo>
                            <a:pt x="221" y="64"/>
                          </a:moveTo>
                          <a:cubicBezTo>
                            <a:pt x="195" y="64"/>
                            <a:pt x="195" y="64"/>
                            <a:pt x="195" y="64"/>
                          </a:cubicBezTo>
                          <a:cubicBezTo>
                            <a:pt x="188" y="64"/>
                            <a:pt x="183" y="59"/>
                            <a:pt x="183" y="53"/>
                          </a:cubicBezTo>
                          <a:cubicBezTo>
                            <a:pt x="183" y="7"/>
                            <a:pt x="183" y="7"/>
                            <a:pt x="183" y="7"/>
                          </a:cubicBezTo>
                          <a:cubicBezTo>
                            <a:pt x="183" y="4"/>
                            <a:pt x="180" y="1"/>
                            <a:pt x="177" y="0"/>
                          </a:cubicBezTo>
                          <a:cubicBezTo>
                            <a:pt x="175" y="0"/>
                            <a:pt x="173" y="1"/>
                            <a:pt x="171" y="2"/>
                          </a:cubicBezTo>
                          <a:cubicBezTo>
                            <a:pt x="170" y="3"/>
                            <a:pt x="169" y="5"/>
                            <a:pt x="169" y="7"/>
                          </a:cubicBezTo>
                          <a:cubicBezTo>
                            <a:pt x="169" y="26"/>
                            <a:pt x="169" y="26"/>
                            <a:pt x="169" y="26"/>
                          </a:cubicBezTo>
                          <a:cubicBezTo>
                            <a:pt x="169" y="33"/>
                            <a:pt x="163" y="40"/>
                            <a:pt x="155" y="40"/>
                          </a:cubicBezTo>
                          <a:cubicBezTo>
                            <a:pt x="151" y="41"/>
                            <a:pt x="147" y="39"/>
                            <a:pt x="144" y="37"/>
                          </a:cubicBezTo>
                          <a:cubicBezTo>
                            <a:pt x="140" y="34"/>
                            <a:pt x="139" y="30"/>
                            <a:pt x="139" y="26"/>
                          </a:cubicBezTo>
                          <a:cubicBezTo>
                            <a:pt x="139" y="7"/>
                            <a:pt x="139" y="7"/>
                            <a:pt x="139" y="7"/>
                          </a:cubicBezTo>
                          <a:cubicBezTo>
                            <a:pt x="139" y="4"/>
                            <a:pt x="136" y="1"/>
                            <a:pt x="132" y="0"/>
                          </a:cubicBezTo>
                          <a:cubicBezTo>
                            <a:pt x="130" y="0"/>
                            <a:pt x="128" y="1"/>
                            <a:pt x="127" y="2"/>
                          </a:cubicBezTo>
                          <a:cubicBezTo>
                            <a:pt x="125" y="3"/>
                            <a:pt x="125" y="5"/>
                            <a:pt x="125" y="7"/>
                          </a:cubicBezTo>
                          <a:cubicBezTo>
                            <a:pt x="125" y="81"/>
                            <a:pt x="125" y="81"/>
                            <a:pt x="125" y="81"/>
                          </a:cubicBezTo>
                          <a:cubicBezTo>
                            <a:pt x="125" y="89"/>
                            <a:pt x="119" y="95"/>
                            <a:pt x="111" y="96"/>
                          </a:cubicBezTo>
                          <a:cubicBezTo>
                            <a:pt x="110" y="96"/>
                            <a:pt x="110" y="96"/>
                            <a:pt x="109" y="96"/>
                          </a:cubicBezTo>
                          <a:cubicBezTo>
                            <a:pt x="106" y="96"/>
                            <a:pt x="102" y="95"/>
                            <a:pt x="99" y="92"/>
                          </a:cubicBezTo>
                          <a:cubicBezTo>
                            <a:pt x="96" y="90"/>
                            <a:pt x="94" y="86"/>
                            <a:pt x="94" y="82"/>
                          </a:cubicBezTo>
                          <a:cubicBezTo>
                            <a:pt x="94" y="19"/>
                            <a:pt x="94" y="19"/>
                            <a:pt x="94" y="19"/>
                          </a:cubicBezTo>
                          <a:cubicBezTo>
                            <a:pt x="94" y="16"/>
                            <a:pt x="92" y="12"/>
                            <a:pt x="88" y="12"/>
                          </a:cubicBezTo>
                          <a:cubicBezTo>
                            <a:pt x="86" y="12"/>
                            <a:pt x="84" y="13"/>
                            <a:pt x="83" y="14"/>
                          </a:cubicBezTo>
                          <a:cubicBezTo>
                            <a:pt x="81" y="15"/>
                            <a:pt x="80" y="17"/>
                            <a:pt x="80" y="19"/>
                          </a:cubicBezTo>
                          <a:cubicBezTo>
                            <a:pt x="80" y="55"/>
                            <a:pt x="80" y="55"/>
                            <a:pt x="80" y="55"/>
                          </a:cubicBezTo>
                          <a:cubicBezTo>
                            <a:pt x="80" y="63"/>
                            <a:pt x="74" y="69"/>
                            <a:pt x="67" y="70"/>
                          </a:cubicBezTo>
                          <a:cubicBezTo>
                            <a:pt x="62" y="70"/>
                            <a:pt x="58" y="69"/>
                            <a:pt x="55" y="66"/>
                          </a:cubicBezTo>
                          <a:cubicBezTo>
                            <a:pt x="52" y="64"/>
                            <a:pt x="50" y="60"/>
                            <a:pt x="50" y="56"/>
                          </a:cubicBezTo>
                          <a:cubicBezTo>
                            <a:pt x="50" y="42"/>
                            <a:pt x="50" y="42"/>
                            <a:pt x="50" y="42"/>
                          </a:cubicBezTo>
                          <a:cubicBezTo>
                            <a:pt x="50" y="38"/>
                            <a:pt x="47" y="35"/>
                            <a:pt x="44" y="35"/>
                          </a:cubicBezTo>
                          <a:cubicBezTo>
                            <a:pt x="42" y="34"/>
                            <a:pt x="40" y="35"/>
                            <a:pt x="38" y="36"/>
                          </a:cubicBezTo>
                          <a:cubicBezTo>
                            <a:pt x="37" y="38"/>
                            <a:pt x="36" y="39"/>
                            <a:pt x="36" y="41"/>
                          </a:cubicBezTo>
                          <a:cubicBezTo>
                            <a:pt x="36" y="57"/>
                            <a:pt x="36" y="57"/>
                            <a:pt x="36" y="57"/>
                          </a:cubicBezTo>
                          <a:cubicBezTo>
                            <a:pt x="36" y="63"/>
                            <a:pt x="31" y="68"/>
                            <a:pt x="24" y="68"/>
                          </a:cubicBezTo>
                          <a:cubicBezTo>
                            <a:pt x="0" y="68"/>
                            <a:pt x="0" y="68"/>
                            <a:pt x="0" y="68"/>
                          </a:cubicBezTo>
                        </a:path>
                      </a:pathLst>
                    </a:custGeom>
                    <a:noFill/>
                    <a:ln w="19050" cap="flat">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16" tIns="45709" rIns="91416" bIns="45709" numCol="1" anchor="t" anchorCtr="0" compatLnSpc="1">
                      <a:prstTxWarp prst="textNoShape">
                        <a:avLst/>
                      </a:prstTxWarp>
                    </a:bodyPr>
                    <a:lstStyle/>
                    <a:p>
                      <a:pPr defTabSz="457200">
                        <a:defRPr/>
                      </a:pPr>
                      <a:endParaRPr lang="en-US" sz="2398" dirty="0">
                        <a:solidFill>
                          <a:schemeClr val="accent1"/>
                        </a:solidFill>
                        <a:latin typeface="Arial"/>
                      </a:endParaRPr>
                    </a:p>
                  </p:txBody>
                </p:sp>
                <p:sp>
                  <p:nvSpPr>
                    <p:cNvPr id="201" name="Rectangle 200">
                      <a:extLst>
                        <a:ext uri="{FF2B5EF4-FFF2-40B4-BE49-F238E27FC236}">
                          <a16:creationId xmlns:a16="http://schemas.microsoft.com/office/drawing/2014/main" id="{B08DBCD1-9C90-8A45-A3FD-83E0741DA51F}"/>
                        </a:ext>
                      </a:extLst>
                    </p:cNvPr>
                    <p:cNvSpPr/>
                    <p:nvPr/>
                  </p:nvSpPr>
                  <p:spPr>
                    <a:xfrm>
                      <a:off x="5613813" y="5267916"/>
                      <a:ext cx="489530" cy="332884"/>
                    </a:xfrm>
                    <a:prstGeom prst="rect">
                      <a:avLst/>
                    </a:prstGeom>
                    <a:noFill/>
                    <a:ln w="19050" cap="rnd">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accent1"/>
                        </a:solidFill>
                      </a:endParaRPr>
                    </a:p>
                  </p:txBody>
                </p:sp>
              </p:grpSp>
              <p:sp>
                <p:nvSpPr>
                  <p:cNvPr id="191" name="Rectangle 190">
                    <a:extLst>
                      <a:ext uri="{FF2B5EF4-FFF2-40B4-BE49-F238E27FC236}">
                        <a16:creationId xmlns:a16="http://schemas.microsoft.com/office/drawing/2014/main" id="{AE9A5493-AF03-0B4C-BB8E-EA387D84C40F}"/>
                      </a:ext>
                    </a:extLst>
                  </p:cNvPr>
                  <p:cNvSpPr/>
                  <p:nvPr/>
                </p:nvSpPr>
                <p:spPr>
                  <a:xfrm>
                    <a:off x="2618848" y="1615608"/>
                    <a:ext cx="583477" cy="231626"/>
                  </a:xfrm>
                  <a:prstGeom prst="rect">
                    <a:avLst/>
                  </a:prstGeom>
                  <a:noFill/>
                  <a:ln w="19050" cap="rnd">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accent1"/>
                      </a:solidFill>
                    </a:endParaRPr>
                  </a:p>
                </p:txBody>
              </p:sp>
              <p:grpSp>
                <p:nvGrpSpPr>
                  <p:cNvPr id="192" name="Group 191">
                    <a:extLst>
                      <a:ext uri="{FF2B5EF4-FFF2-40B4-BE49-F238E27FC236}">
                        <a16:creationId xmlns:a16="http://schemas.microsoft.com/office/drawing/2014/main" id="{3AB8B227-8C73-6743-B547-477DDDD3B6F7}"/>
                      </a:ext>
                    </a:extLst>
                  </p:cNvPr>
                  <p:cNvGrpSpPr/>
                  <p:nvPr/>
                </p:nvGrpSpPr>
                <p:grpSpPr>
                  <a:xfrm>
                    <a:off x="2656153" y="1645689"/>
                    <a:ext cx="508867" cy="171465"/>
                    <a:chOff x="2658196" y="1644659"/>
                    <a:chExt cx="546058" cy="171465"/>
                  </a:xfrm>
                </p:grpSpPr>
                <p:sp>
                  <p:nvSpPr>
                    <p:cNvPr id="193" name="Rectangle 48">
                      <a:extLst>
                        <a:ext uri="{FF2B5EF4-FFF2-40B4-BE49-F238E27FC236}">
                          <a16:creationId xmlns:a16="http://schemas.microsoft.com/office/drawing/2014/main" id="{116E58C0-B491-9544-9B77-F774A17054DF}"/>
                        </a:ext>
                      </a:extLst>
                    </p:cNvPr>
                    <p:cNvSpPr>
                      <a:spLocks noChangeArrowheads="1"/>
                    </p:cNvSpPr>
                    <p:nvPr/>
                  </p:nvSpPr>
                  <p:spPr bwMode="auto">
                    <a:xfrm>
                      <a:off x="2658196" y="1751782"/>
                      <a:ext cx="53545" cy="64342"/>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4" name="Rectangle 49">
                      <a:extLst>
                        <a:ext uri="{FF2B5EF4-FFF2-40B4-BE49-F238E27FC236}">
                          <a16:creationId xmlns:a16="http://schemas.microsoft.com/office/drawing/2014/main" id="{7988B037-6776-CD42-B477-B4FCE949A889}"/>
                        </a:ext>
                      </a:extLst>
                    </p:cNvPr>
                    <p:cNvSpPr>
                      <a:spLocks noChangeArrowheads="1"/>
                    </p:cNvSpPr>
                    <p:nvPr/>
                  </p:nvSpPr>
                  <p:spPr bwMode="auto">
                    <a:xfrm>
                      <a:off x="2736713" y="1666106"/>
                      <a:ext cx="57114" cy="150018"/>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5" name="Rectangle 50">
                      <a:extLst>
                        <a:ext uri="{FF2B5EF4-FFF2-40B4-BE49-F238E27FC236}">
                          <a16:creationId xmlns:a16="http://schemas.microsoft.com/office/drawing/2014/main" id="{353ADD0A-689B-3141-9AEC-A94D7326B716}"/>
                        </a:ext>
                      </a:extLst>
                    </p:cNvPr>
                    <p:cNvSpPr>
                      <a:spLocks noChangeArrowheads="1"/>
                    </p:cNvSpPr>
                    <p:nvPr/>
                  </p:nvSpPr>
                  <p:spPr bwMode="auto">
                    <a:xfrm>
                      <a:off x="2822367" y="1709001"/>
                      <a:ext cx="53545" cy="107123"/>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6" name="Rectangle 51">
                      <a:extLst>
                        <a:ext uri="{FF2B5EF4-FFF2-40B4-BE49-F238E27FC236}">
                          <a16:creationId xmlns:a16="http://schemas.microsoft.com/office/drawing/2014/main" id="{998BCC27-95F3-D041-8E99-78FEB42AD197}"/>
                        </a:ext>
                      </a:extLst>
                    </p:cNvPr>
                    <p:cNvSpPr>
                      <a:spLocks noChangeArrowheads="1"/>
                    </p:cNvSpPr>
                    <p:nvPr/>
                  </p:nvSpPr>
                  <p:spPr bwMode="auto">
                    <a:xfrm>
                      <a:off x="2904453" y="1644659"/>
                      <a:ext cx="53545" cy="171465"/>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7" name="Rectangle 48">
                      <a:extLst>
                        <a:ext uri="{FF2B5EF4-FFF2-40B4-BE49-F238E27FC236}">
                          <a16:creationId xmlns:a16="http://schemas.microsoft.com/office/drawing/2014/main" id="{A757C2CF-AF14-8F45-915C-CE6B458575C5}"/>
                        </a:ext>
                      </a:extLst>
                    </p:cNvPr>
                    <p:cNvSpPr>
                      <a:spLocks noChangeArrowheads="1"/>
                    </p:cNvSpPr>
                    <p:nvPr/>
                  </p:nvSpPr>
                  <p:spPr bwMode="auto">
                    <a:xfrm>
                      <a:off x="2986538" y="1674484"/>
                      <a:ext cx="53545" cy="141640"/>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8" name="Rectangle 49">
                      <a:extLst>
                        <a:ext uri="{FF2B5EF4-FFF2-40B4-BE49-F238E27FC236}">
                          <a16:creationId xmlns:a16="http://schemas.microsoft.com/office/drawing/2014/main" id="{A6A7A89B-8AC3-ED45-B2DC-FDAAAA31E36F}"/>
                        </a:ext>
                      </a:extLst>
                    </p:cNvPr>
                    <p:cNvSpPr>
                      <a:spLocks noChangeArrowheads="1"/>
                    </p:cNvSpPr>
                    <p:nvPr/>
                  </p:nvSpPr>
                  <p:spPr bwMode="auto">
                    <a:xfrm>
                      <a:off x="3068624" y="1694366"/>
                      <a:ext cx="53545" cy="121758"/>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sp>
                  <p:nvSpPr>
                    <p:cNvPr id="199" name="Rectangle 50">
                      <a:extLst>
                        <a:ext uri="{FF2B5EF4-FFF2-40B4-BE49-F238E27FC236}">
                          <a16:creationId xmlns:a16="http://schemas.microsoft.com/office/drawing/2014/main" id="{25468EF4-6483-DE4F-BF5A-3DCC8A40ACED}"/>
                        </a:ext>
                      </a:extLst>
                    </p:cNvPr>
                    <p:cNvSpPr>
                      <a:spLocks noChangeArrowheads="1"/>
                    </p:cNvSpPr>
                    <p:nvPr/>
                  </p:nvSpPr>
                  <p:spPr bwMode="auto">
                    <a:xfrm>
                      <a:off x="3150709" y="1674484"/>
                      <a:ext cx="53545" cy="141640"/>
                    </a:xfrm>
                    <a:prstGeom prst="rect">
                      <a:avLst/>
                    </a:prstGeom>
                    <a:grpFill/>
                    <a:ln w="19050">
                      <a:solidFill>
                        <a:schemeClr val="tx2"/>
                      </a:solidFill>
                      <a:round/>
                      <a:headEnd/>
                      <a:tailEnd/>
                    </a:ln>
                  </p:spPr>
                  <p:txBody>
                    <a:bodyPr vert="horz" wrap="square" lIns="91440" tIns="45720" rIns="91440" bIns="45720" numCol="1" anchor="t" anchorCtr="0" compatLnSpc="1">
                      <a:prstTxWarp prst="textNoShape">
                        <a:avLst/>
                      </a:prstTxWarp>
                    </a:bodyPr>
                    <a:lstStyle/>
                    <a:p>
                      <a:pPr defTabSz="457200">
                        <a:defRPr/>
                      </a:pPr>
                      <a:endParaRPr lang="en-US" sz="1800">
                        <a:solidFill>
                          <a:schemeClr val="accent1"/>
                        </a:solidFill>
                        <a:latin typeface="Arial"/>
                      </a:endParaRPr>
                    </a:p>
                  </p:txBody>
                </p:sp>
              </p:grpSp>
            </p:grpSp>
          </p:grpSp>
        </p:grpSp>
      </p:grpSp>
      <p:sp>
        <p:nvSpPr>
          <p:cNvPr id="255" name="Rectangle 254">
            <a:extLst>
              <a:ext uri="{FF2B5EF4-FFF2-40B4-BE49-F238E27FC236}">
                <a16:creationId xmlns:a16="http://schemas.microsoft.com/office/drawing/2014/main" id="{BC40B761-8579-5A48-BD87-970F731A0A62}"/>
              </a:ext>
            </a:extLst>
          </p:cNvPr>
          <p:cNvSpPr/>
          <p:nvPr/>
        </p:nvSpPr>
        <p:spPr>
          <a:xfrm>
            <a:off x="342900" y="3152936"/>
            <a:ext cx="8458200" cy="677976"/>
          </a:xfrm>
          <a:prstGeom prst="rect">
            <a:avLst/>
          </a:prstGeom>
          <a:solidFill>
            <a:srgbClr val="F2F4F4"/>
          </a:solidFill>
          <a:ln w="15875">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56" name="Graphic 152">
            <a:extLst>
              <a:ext uri="{FF2B5EF4-FFF2-40B4-BE49-F238E27FC236}">
                <a16:creationId xmlns:a16="http://schemas.microsoft.com/office/drawing/2014/main" id="{870AACF4-6852-2F4A-90AE-B41C0D28B519}"/>
              </a:ext>
            </a:extLst>
          </p:cNvPr>
          <p:cNvGrpSpPr/>
          <p:nvPr/>
        </p:nvGrpSpPr>
        <p:grpSpPr>
          <a:xfrm>
            <a:off x="3273303" y="3373414"/>
            <a:ext cx="149736" cy="233940"/>
            <a:chOff x="9973682" y="3381952"/>
            <a:chExt cx="100797" cy="157480"/>
          </a:xfrm>
          <a:solidFill>
            <a:srgbClr val="414042"/>
          </a:solidFill>
        </p:grpSpPr>
        <p:sp>
          <p:nvSpPr>
            <p:cNvPr id="257" name="Freeform: Shape 210">
              <a:extLst>
                <a:ext uri="{FF2B5EF4-FFF2-40B4-BE49-F238E27FC236}">
                  <a16:creationId xmlns:a16="http://schemas.microsoft.com/office/drawing/2014/main" id="{EC650E22-CFA4-774C-B6E5-57E946E2D0AB}"/>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258" name="Freeform: Shape 211">
              <a:extLst>
                <a:ext uri="{FF2B5EF4-FFF2-40B4-BE49-F238E27FC236}">
                  <a16:creationId xmlns:a16="http://schemas.microsoft.com/office/drawing/2014/main" id="{E6143CFA-5148-5147-948E-7ABD2C7207D3}"/>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259" name="Freeform: Shape 213">
              <a:extLst>
                <a:ext uri="{FF2B5EF4-FFF2-40B4-BE49-F238E27FC236}">
                  <a16:creationId xmlns:a16="http://schemas.microsoft.com/office/drawing/2014/main" id="{C7395AD5-25FD-8842-A493-ADFBBA006AA1}"/>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60" name="Freeform: Shape 214">
              <a:extLst>
                <a:ext uri="{FF2B5EF4-FFF2-40B4-BE49-F238E27FC236}">
                  <a16:creationId xmlns:a16="http://schemas.microsoft.com/office/drawing/2014/main" id="{9C3A23DB-0E06-6A44-91F1-A38500FBF6F3}"/>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61" name="Freeform: Shape 215">
              <a:extLst>
                <a:ext uri="{FF2B5EF4-FFF2-40B4-BE49-F238E27FC236}">
                  <a16:creationId xmlns:a16="http://schemas.microsoft.com/office/drawing/2014/main" id="{E0EECAFE-7820-BB4E-A74F-B799A0DB9985}"/>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grpSp>
        <p:nvGrpSpPr>
          <p:cNvPr id="262" name="Graphic 128">
            <a:extLst>
              <a:ext uri="{FF2B5EF4-FFF2-40B4-BE49-F238E27FC236}">
                <a16:creationId xmlns:a16="http://schemas.microsoft.com/office/drawing/2014/main" id="{CA9E5C25-1DD2-FF45-9535-E6E0C099A82F}"/>
              </a:ext>
            </a:extLst>
          </p:cNvPr>
          <p:cNvGrpSpPr/>
          <p:nvPr/>
        </p:nvGrpSpPr>
        <p:grpSpPr>
          <a:xfrm>
            <a:off x="4664918" y="3377161"/>
            <a:ext cx="244470" cy="244495"/>
            <a:chOff x="9946662" y="2520043"/>
            <a:chExt cx="157499" cy="157515"/>
          </a:xfrm>
          <a:solidFill>
            <a:srgbClr val="414042"/>
          </a:solidFill>
        </p:grpSpPr>
        <p:sp>
          <p:nvSpPr>
            <p:cNvPr id="263" name="Freeform: Shape 56">
              <a:extLst>
                <a:ext uri="{FF2B5EF4-FFF2-40B4-BE49-F238E27FC236}">
                  <a16:creationId xmlns:a16="http://schemas.microsoft.com/office/drawing/2014/main" id="{0D1461E9-D138-DC41-A675-51F6786093BD}"/>
                </a:ext>
              </a:extLst>
            </p:cNvPr>
            <p:cNvSpPr/>
            <p:nvPr/>
          </p:nvSpPr>
          <p:spPr>
            <a:xfrm>
              <a:off x="9946662" y="2520043"/>
              <a:ext cx="157499" cy="157515"/>
            </a:xfrm>
            <a:custGeom>
              <a:avLst/>
              <a:gdLst>
                <a:gd name="connsiteX0" fmla="*/ 153134 w 157499"/>
                <a:gd name="connsiteY0" fmla="*/ 132031 h 157515"/>
                <a:gd name="connsiteX1" fmla="*/ 138708 w 157499"/>
                <a:gd name="connsiteY1" fmla="*/ 117512 h 157515"/>
                <a:gd name="connsiteX2" fmla="*/ 117729 w 157499"/>
                <a:gd name="connsiteY2" fmla="*/ 12689 h 157515"/>
                <a:gd name="connsiteX3" fmla="*/ 75874 w 157499"/>
                <a:gd name="connsiteY3" fmla="*/ 0 h 157515"/>
                <a:gd name="connsiteX4" fmla="*/ 7874 w 157499"/>
                <a:gd name="connsiteY4" fmla="*/ 42929 h 157515"/>
                <a:gd name="connsiteX5" fmla="*/ 13543 w 157499"/>
                <a:gd name="connsiteY5" fmla="*/ 45638 h 157515"/>
                <a:gd name="connsiteX6" fmla="*/ 106007 w 157499"/>
                <a:gd name="connsiteY6" fmla="*/ 13188 h 157515"/>
                <a:gd name="connsiteX7" fmla="*/ 145291 w 157499"/>
                <a:gd name="connsiteY7" fmla="*/ 75559 h 157515"/>
                <a:gd name="connsiteX8" fmla="*/ 134299 w 157499"/>
                <a:gd name="connsiteY8" fmla="*/ 112945 h 157515"/>
                <a:gd name="connsiteX9" fmla="*/ 122362 w 157499"/>
                <a:gd name="connsiteY9" fmla="*/ 100976 h 157515"/>
                <a:gd name="connsiteX10" fmla="*/ 98683 w 157499"/>
                <a:gd name="connsiteY10" fmla="*/ 31448 h 157515"/>
                <a:gd name="connsiteX11" fmla="*/ 29154 w 157499"/>
                <a:gd name="connsiteY11" fmla="*/ 55127 h 157515"/>
                <a:gd name="connsiteX12" fmla="*/ 27118 w 157499"/>
                <a:gd name="connsiteY12" fmla="*/ 59842 h 157515"/>
                <a:gd name="connsiteX13" fmla="*/ 6299 w 157499"/>
                <a:gd name="connsiteY13" fmla="*/ 59842 h 157515"/>
                <a:gd name="connsiteX14" fmla="*/ 6299 w 157499"/>
                <a:gd name="connsiteY14" fmla="*/ 66142 h 157515"/>
                <a:gd name="connsiteX15" fmla="*/ 25354 w 157499"/>
                <a:gd name="connsiteY15" fmla="*/ 66142 h 157515"/>
                <a:gd name="connsiteX16" fmla="*/ 24189 w 157499"/>
                <a:gd name="connsiteY16" fmla="*/ 75590 h 157515"/>
                <a:gd name="connsiteX17" fmla="*/ 0 w 157499"/>
                <a:gd name="connsiteY17" fmla="*/ 75590 h 157515"/>
                <a:gd name="connsiteX18" fmla="*/ 0 w 157499"/>
                <a:gd name="connsiteY18" fmla="*/ 81890 h 157515"/>
                <a:gd name="connsiteX19" fmla="*/ 24409 w 157499"/>
                <a:gd name="connsiteY19" fmla="*/ 81890 h 157515"/>
                <a:gd name="connsiteX20" fmla="*/ 26142 w 157499"/>
                <a:gd name="connsiteY20" fmla="*/ 91338 h 157515"/>
                <a:gd name="connsiteX21" fmla="*/ 6646 w 157499"/>
                <a:gd name="connsiteY21" fmla="*/ 91338 h 157515"/>
                <a:gd name="connsiteX22" fmla="*/ 6646 w 157499"/>
                <a:gd name="connsiteY22" fmla="*/ 97638 h 157515"/>
                <a:gd name="connsiteX23" fmla="*/ 28409 w 157499"/>
                <a:gd name="connsiteY23" fmla="*/ 97638 h 157515"/>
                <a:gd name="connsiteX24" fmla="*/ 96473 w 157499"/>
                <a:gd name="connsiteY24" fmla="*/ 124888 h 157515"/>
                <a:gd name="connsiteX25" fmla="*/ 101354 w 157499"/>
                <a:gd name="connsiteY25" fmla="*/ 122488 h 157515"/>
                <a:gd name="connsiteX26" fmla="*/ 112913 w 157499"/>
                <a:gd name="connsiteY26" fmla="*/ 134047 h 157515"/>
                <a:gd name="connsiteX27" fmla="*/ 18173 w 157499"/>
                <a:gd name="connsiteY27" fmla="*/ 113890 h 157515"/>
                <a:gd name="connsiteX28" fmla="*/ 12945 w 157499"/>
                <a:gd name="connsiteY28" fmla="*/ 117386 h 157515"/>
                <a:gd name="connsiteX29" fmla="*/ 117480 w 157499"/>
                <a:gd name="connsiteY29" fmla="*/ 138614 h 157515"/>
                <a:gd name="connsiteX30" fmla="*/ 132000 w 157499"/>
                <a:gd name="connsiteY30" fmla="*/ 153134 h 157515"/>
                <a:gd name="connsiteX31" fmla="*/ 153118 w 157499"/>
                <a:gd name="connsiteY31" fmla="*/ 153149 h 157515"/>
                <a:gd name="connsiteX32" fmla="*/ 153134 w 157499"/>
                <a:gd name="connsiteY32" fmla="*/ 132031 h 157515"/>
                <a:gd name="connsiteX33" fmla="*/ 76094 w 157499"/>
                <a:gd name="connsiteY33" fmla="*/ 122771 h 157515"/>
                <a:gd name="connsiteX34" fmla="*/ 30457 w 157499"/>
                <a:gd name="connsiteY34" fmla="*/ 77134 h 157515"/>
                <a:gd name="connsiteX35" fmla="*/ 76094 w 157499"/>
                <a:gd name="connsiteY35" fmla="*/ 31496 h 157515"/>
                <a:gd name="connsiteX36" fmla="*/ 121732 w 157499"/>
                <a:gd name="connsiteY36" fmla="*/ 77134 h 157515"/>
                <a:gd name="connsiteX37" fmla="*/ 121732 w 157499"/>
                <a:gd name="connsiteY37" fmla="*/ 77165 h 157515"/>
                <a:gd name="connsiteX38" fmla="*/ 76094 w 157499"/>
                <a:gd name="connsiteY38" fmla="*/ 122771 h 157515"/>
                <a:gd name="connsiteX39" fmla="*/ 148535 w 157499"/>
                <a:gd name="connsiteY39" fmla="*/ 148630 h 157515"/>
                <a:gd name="connsiteX40" fmla="*/ 136378 w 157499"/>
                <a:gd name="connsiteY40" fmla="*/ 148630 h 157515"/>
                <a:gd name="connsiteX41" fmla="*/ 106708 w 157499"/>
                <a:gd name="connsiteY41" fmla="*/ 118960 h 157515"/>
                <a:gd name="connsiteX42" fmla="*/ 118771 w 157499"/>
                <a:gd name="connsiteY42" fmla="*/ 106362 h 157515"/>
                <a:gd name="connsiteX43" fmla="*/ 148567 w 157499"/>
                <a:gd name="connsiteY43" fmla="*/ 136315 h 157515"/>
                <a:gd name="connsiteX44" fmla="*/ 148609 w 157499"/>
                <a:gd name="connsiteY44" fmla="*/ 148430 h 157515"/>
                <a:gd name="connsiteX45" fmla="*/ 148567 w 157499"/>
                <a:gd name="connsiteY45" fmla="*/ 148472 h 157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7499" h="157515">
                  <a:moveTo>
                    <a:pt x="153134" y="132031"/>
                  </a:moveTo>
                  <a:lnTo>
                    <a:pt x="138708" y="117512"/>
                  </a:lnTo>
                  <a:cubicBezTo>
                    <a:pt x="161861" y="82772"/>
                    <a:pt x="152468" y="35842"/>
                    <a:pt x="117729" y="12689"/>
                  </a:cubicBezTo>
                  <a:cubicBezTo>
                    <a:pt x="105332" y="4428"/>
                    <a:pt x="90771" y="13"/>
                    <a:pt x="75874" y="0"/>
                  </a:cubicBezTo>
                  <a:cubicBezTo>
                    <a:pt x="46871" y="156"/>
                    <a:pt x="20487" y="16812"/>
                    <a:pt x="7874" y="42929"/>
                  </a:cubicBezTo>
                  <a:lnTo>
                    <a:pt x="13543" y="45638"/>
                  </a:lnTo>
                  <a:cubicBezTo>
                    <a:pt x="30116" y="11144"/>
                    <a:pt x="71513" y="-3384"/>
                    <a:pt x="106007" y="13188"/>
                  </a:cubicBezTo>
                  <a:cubicBezTo>
                    <a:pt x="129991" y="24711"/>
                    <a:pt x="145258" y="48951"/>
                    <a:pt x="145291" y="75559"/>
                  </a:cubicBezTo>
                  <a:cubicBezTo>
                    <a:pt x="145327" y="88823"/>
                    <a:pt x="141508" y="101811"/>
                    <a:pt x="134299" y="112945"/>
                  </a:cubicBezTo>
                  <a:lnTo>
                    <a:pt x="122362" y="100976"/>
                  </a:lnTo>
                  <a:cubicBezTo>
                    <a:pt x="135023" y="75238"/>
                    <a:pt x="124421" y="44109"/>
                    <a:pt x="98683" y="31448"/>
                  </a:cubicBezTo>
                  <a:cubicBezTo>
                    <a:pt x="72944" y="18787"/>
                    <a:pt x="41815" y="29389"/>
                    <a:pt x="29154" y="55127"/>
                  </a:cubicBezTo>
                  <a:cubicBezTo>
                    <a:pt x="28398" y="56664"/>
                    <a:pt x="27719" y="58238"/>
                    <a:pt x="27118" y="59842"/>
                  </a:cubicBezTo>
                  <a:lnTo>
                    <a:pt x="6299" y="59842"/>
                  </a:lnTo>
                  <a:lnTo>
                    <a:pt x="6299" y="66142"/>
                  </a:lnTo>
                  <a:lnTo>
                    <a:pt x="25354" y="66142"/>
                  </a:lnTo>
                  <a:cubicBezTo>
                    <a:pt x="24660" y="69246"/>
                    <a:pt x="24270" y="72410"/>
                    <a:pt x="24189" y="75590"/>
                  </a:cubicBezTo>
                  <a:lnTo>
                    <a:pt x="0" y="75590"/>
                  </a:lnTo>
                  <a:lnTo>
                    <a:pt x="0" y="81890"/>
                  </a:lnTo>
                  <a:lnTo>
                    <a:pt x="24409" y="81890"/>
                  </a:lnTo>
                  <a:cubicBezTo>
                    <a:pt x="24661" y="85090"/>
                    <a:pt x="25241" y="88257"/>
                    <a:pt x="26142" y="91338"/>
                  </a:cubicBezTo>
                  <a:lnTo>
                    <a:pt x="6646" y="91338"/>
                  </a:lnTo>
                  <a:lnTo>
                    <a:pt x="6646" y="97638"/>
                  </a:lnTo>
                  <a:lnTo>
                    <a:pt x="28409" y="97638"/>
                  </a:lnTo>
                  <a:cubicBezTo>
                    <a:pt x="39680" y="123958"/>
                    <a:pt x="70153" y="136159"/>
                    <a:pt x="96473" y="124888"/>
                  </a:cubicBezTo>
                  <a:cubicBezTo>
                    <a:pt x="98141" y="124174"/>
                    <a:pt x="99770" y="123373"/>
                    <a:pt x="101354" y="122488"/>
                  </a:cubicBezTo>
                  <a:lnTo>
                    <a:pt x="112913" y="134047"/>
                  </a:lnTo>
                  <a:cubicBezTo>
                    <a:pt x="81101" y="154181"/>
                    <a:pt x="39033" y="145231"/>
                    <a:pt x="18173" y="113890"/>
                  </a:cubicBezTo>
                  <a:lnTo>
                    <a:pt x="12945" y="117386"/>
                  </a:lnTo>
                  <a:cubicBezTo>
                    <a:pt x="36004" y="152033"/>
                    <a:pt x="82733" y="161523"/>
                    <a:pt x="117480" y="138614"/>
                  </a:cubicBezTo>
                  <a:lnTo>
                    <a:pt x="132000" y="153134"/>
                  </a:lnTo>
                  <a:cubicBezTo>
                    <a:pt x="137827" y="158969"/>
                    <a:pt x="147282" y="158977"/>
                    <a:pt x="153118" y="153149"/>
                  </a:cubicBezTo>
                  <a:cubicBezTo>
                    <a:pt x="158954" y="147322"/>
                    <a:pt x="158961" y="137867"/>
                    <a:pt x="153134" y="132031"/>
                  </a:cubicBezTo>
                  <a:close/>
                  <a:moveTo>
                    <a:pt x="76094" y="122771"/>
                  </a:moveTo>
                  <a:cubicBezTo>
                    <a:pt x="50889" y="122771"/>
                    <a:pt x="30457" y="102339"/>
                    <a:pt x="30457" y="77134"/>
                  </a:cubicBezTo>
                  <a:cubicBezTo>
                    <a:pt x="30457" y="51929"/>
                    <a:pt x="50889" y="31496"/>
                    <a:pt x="76094" y="31496"/>
                  </a:cubicBezTo>
                  <a:cubicBezTo>
                    <a:pt x="101299" y="31496"/>
                    <a:pt x="121732" y="51929"/>
                    <a:pt x="121732" y="77134"/>
                  </a:cubicBezTo>
                  <a:cubicBezTo>
                    <a:pt x="121732" y="77144"/>
                    <a:pt x="121732" y="77155"/>
                    <a:pt x="121732" y="77165"/>
                  </a:cubicBezTo>
                  <a:cubicBezTo>
                    <a:pt x="121680" y="102344"/>
                    <a:pt x="101273" y="122737"/>
                    <a:pt x="76094" y="122771"/>
                  </a:cubicBezTo>
                  <a:close/>
                  <a:moveTo>
                    <a:pt x="148535" y="148630"/>
                  </a:moveTo>
                  <a:cubicBezTo>
                    <a:pt x="145143" y="151902"/>
                    <a:pt x="139770" y="151902"/>
                    <a:pt x="136378" y="148630"/>
                  </a:cubicBezTo>
                  <a:lnTo>
                    <a:pt x="106708" y="118960"/>
                  </a:lnTo>
                  <a:cubicBezTo>
                    <a:pt x="111416" y="115476"/>
                    <a:pt x="115495" y="111216"/>
                    <a:pt x="118771" y="106362"/>
                  </a:cubicBezTo>
                  <a:lnTo>
                    <a:pt x="148567" y="136315"/>
                  </a:lnTo>
                  <a:cubicBezTo>
                    <a:pt x="151924" y="139649"/>
                    <a:pt x="151943" y="145073"/>
                    <a:pt x="148609" y="148430"/>
                  </a:cubicBezTo>
                  <a:cubicBezTo>
                    <a:pt x="148595" y="148444"/>
                    <a:pt x="148581" y="148458"/>
                    <a:pt x="148567" y="148472"/>
                  </a:cubicBezTo>
                  <a:close/>
                </a:path>
              </a:pathLst>
            </a:custGeom>
            <a:grpFill/>
            <a:ln w="3048" cap="flat">
              <a:noFill/>
              <a:prstDash val="solid"/>
              <a:miter/>
            </a:ln>
          </p:spPr>
          <p:txBody>
            <a:bodyPr rtlCol="0" anchor="ctr"/>
            <a:lstStyle/>
            <a:p>
              <a:endParaRPr lang="en-US" dirty="0"/>
            </a:p>
          </p:txBody>
        </p:sp>
        <p:sp>
          <p:nvSpPr>
            <p:cNvPr id="264" name="Freeform: Shape 57">
              <a:extLst>
                <a:ext uri="{FF2B5EF4-FFF2-40B4-BE49-F238E27FC236}">
                  <a16:creationId xmlns:a16="http://schemas.microsoft.com/office/drawing/2014/main" id="{5E74F470-93EC-3149-91CF-C6A6DFC015A4}"/>
                </a:ext>
              </a:extLst>
            </p:cNvPr>
            <p:cNvSpPr/>
            <p:nvPr/>
          </p:nvSpPr>
          <p:spPr>
            <a:xfrm>
              <a:off x="9994365" y="2567853"/>
              <a:ext cx="57543" cy="58772"/>
            </a:xfrm>
            <a:custGeom>
              <a:avLst/>
              <a:gdLst>
                <a:gd name="connsiteX0" fmla="*/ 57430 w 57543"/>
                <a:gd name="connsiteY0" fmla="*/ 33921 h 58772"/>
                <a:gd name="connsiteX1" fmla="*/ 51509 w 57543"/>
                <a:gd name="connsiteY1" fmla="*/ 26866 h 58772"/>
                <a:gd name="connsiteX2" fmla="*/ 53588 w 57543"/>
                <a:gd name="connsiteY2" fmla="*/ 11528 h 58772"/>
                <a:gd name="connsiteX3" fmla="*/ 53588 w 57543"/>
                <a:gd name="connsiteY3" fmla="*/ 11528 h 58772"/>
                <a:gd name="connsiteX4" fmla="*/ 53588 w 57543"/>
                <a:gd name="connsiteY4" fmla="*/ 11528 h 58772"/>
                <a:gd name="connsiteX5" fmla="*/ 53588 w 57543"/>
                <a:gd name="connsiteY5" fmla="*/ 11118 h 58772"/>
                <a:gd name="connsiteX6" fmla="*/ 53588 w 57543"/>
                <a:gd name="connsiteY6" fmla="*/ 10677 h 58772"/>
                <a:gd name="connsiteX7" fmla="*/ 53588 w 57543"/>
                <a:gd name="connsiteY7" fmla="*/ 10236 h 58772"/>
                <a:gd name="connsiteX8" fmla="*/ 26785 w 57543"/>
                <a:gd name="connsiteY8" fmla="*/ 0 h 58772"/>
                <a:gd name="connsiteX9" fmla="*/ 13 w 57543"/>
                <a:gd name="connsiteY9" fmla="*/ 10236 h 58772"/>
                <a:gd name="connsiteX10" fmla="*/ 13 w 57543"/>
                <a:gd name="connsiteY10" fmla="*/ 10677 h 58772"/>
                <a:gd name="connsiteX11" fmla="*/ 13 w 57543"/>
                <a:gd name="connsiteY11" fmla="*/ 11118 h 58772"/>
                <a:gd name="connsiteX12" fmla="*/ 13 w 57543"/>
                <a:gd name="connsiteY12" fmla="*/ 11528 h 58772"/>
                <a:gd name="connsiteX13" fmla="*/ 13 w 57543"/>
                <a:gd name="connsiteY13" fmla="*/ 11528 h 58772"/>
                <a:gd name="connsiteX14" fmla="*/ 13 w 57543"/>
                <a:gd name="connsiteY14" fmla="*/ 11528 h 58772"/>
                <a:gd name="connsiteX15" fmla="*/ 5273 w 57543"/>
                <a:gd name="connsiteY15" fmla="*/ 50740 h 58772"/>
                <a:gd name="connsiteX16" fmla="*/ 26690 w 57543"/>
                <a:gd name="connsiteY16" fmla="*/ 58772 h 58772"/>
                <a:gd name="connsiteX17" fmla="*/ 38848 w 57543"/>
                <a:gd name="connsiteY17" fmla="*/ 57512 h 58772"/>
                <a:gd name="connsiteX18" fmla="*/ 42753 w 57543"/>
                <a:gd name="connsiteY18" fmla="*/ 56315 h 58772"/>
                <a:gd name="connsiteX19" fmla="*/ 48107 w 57543"/>
                <a:gd name="connsiteY19" fmla="*/ 50740 h 58772"/>
                <a:gd name="connsiteX20" fmla="*/ 49745 w 57543"/>
                <a:gd name="connsiteY20" fmla="*/ 38488 h 58772"/>
                <a:gd name="connsiteX21" fmla="*/ 52895 w 57543"/>
                <a:gd name="connsiteY21" fmla="*/ 38835 h 58772"/>
                <a:gd name="connsiteX22" fmla="*/ 56926 w 57543"/>
                <a:gd name="connsiteY22" fmla="*/ 36882 h 58772"/>
                <a:gd name="connsiteX23" fmla="*/ 57430 w 57543"/>
                <a:gd name="connsiteY23" fmla="*/ 33921 h 58772"/>
                <a:gd name="connsiteX24" fmla="*/ 44643 w 57543"/>
                <a:gd name="connsiteY24" fmla="*/ 30299 h 58772"/>
                <a:gd name="connsiteX25" fmla="*/ 31100 w 57543"/>
                <a:gd name="connsiteY25" fmla="*/ 24409 h 58772"/>
                <a:gd name="connsiteX26" fmla="*/ 25386 w 57543"/>
                <a:gd name="connsiteY26" fmla="*/ 21594 h 58772"/>
                <a:gd name="connsiteX27" fmla="*/ 22571 w 57543"/>
                <a:gd name="connsiteY27" fmla="*/ 27307 h 58772"/>
                <a:gd name="connsiteX28" fmla="*/ 26816 w 57543"/>
                <a:gd name="connsiteY28" fmla="*/ 30362 h 58772"/>
                <a:gd name="connsiteX29" fmla="*/ 28328 w 57543"/>
                <a:gd name="connsiteY29" fmla="*/ 30079 h 58772"/>
                <a:gd name="connsiteX30" fmla="*/ 43793 w 57543"/>
                <a:gd name="connsiteY30" fmla="*/ 36756 h 58772"/>
                <a:gd name="connsiteX31" fmla="*/ 42060 w 57543"/>
                <a:gd name="connsiteY31" fmla="*/ 49732 h 58772"/>
                <a:gd name="connsiteX32" fmla="*/ 40611 w 57543"/>
                <a:gd name="connsiteY32" fmla="*/ 50457 h 58772"/>
                <a:gd name="connsiteX33" fmla="*/ 37462 w 57543"/>
                <a:gd name="connsiteY33" fmla="*/ 51370 h 58772"/>
                <a:gd name="connsiteX34" fmla="*/ 26753 w 57543"/>
                <a:gd name="connsiteY34" fmla="*/ 52472 h 58772"/>
                <a:gd name="connsiteX35" fmla="*/ 11572 w 57543"/>
                <a:gd name="connsiteY35" fmla="*/ 49732 h 58772"/>
                <a:gd name="connsiteX36" fmla="*/ 7163 w 57543"/>
                <a:gd name="connsiteY36" fmla="*/ 16945 h 58772"/>
                <a:gd name="connsiteX37" fmla="*/ 46375 w 57543"/>
                <a:gd name="connsiteY37" fmla="*/ 16945 h 58772"/>
                <a:gd name="connsiteX38" fmla="*/ 26816 w 57543"/>
                <a:gd name="connsiteY38" fmla="*/ 13260 h 58772"/>
                <a:gd name="connsiteX39" fmla="*/ 6974 w 57543"/>
                <a:gd name="connsiteY39" fmla="*/ 10110 h 58772"/>
                <a:gd name="connsiteX40" fmla="*/ 26816 w 57543"/>
                <a:gd name="connsiteY40" fmla="*/ 6236 h 58772"/>
                <a:gd name="connsiteX41" fmla="*/ 46659 w 57543"/>
                <a:gd name="connsiteY41" fmla="*/ 10110 h 58772"/>
                <a:gd name="connsiteX42" fmla="*/ 26816 w 57543"/>
                <a:gd name="connsiteY42" fmla="*/ 13260 h 58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7543" h="58772">
                  <a:moveTo>
                    <a:pt x="57430" y="33921"/>
                  </a:moveTo>
                  <a:cubicBezTo>
                    <a:pt x="56093" y="31102"/>
                    <a:pt x="54054" y="28672"/>
                    <a:pt x="51509" y="26866"/>
                  </a:cubicBezTo>
                  <a:lnTo>
                    <a:pt x="53588" y="11528"/>
                  </a:lnTo>
                  <a:lnTo>
                    <a:pt x="53588" y="11528"/>
                  </a:lnTo>
                  <a:lnTo>
                    <a:pt x="53588" y="11528"/>
                  </a:lnTo>
                  <a:lnTo>
                    <a:pt x="53588" y="11118"/>
                  </a:lnTo>
                  <a:lnTo>
                    <a:pt x="53588" y="10677"/>
                  </a:lnTo>
                  <a:cubicBezTo>
                    <a:pt x="53588" y="10520"/>
                    <a:pt x="53588" y="10362"/>
                    <a:pt x="53588" y="10236"/>
                  </a:cubicBezTo>
                  <a:cubicBezTo>
                    <a:pt x="53588" y="2772"/>
                    <a:pt x="37147" y="0"/>
                    <a:pt x="26785" y="0"/>
                  </a:cubicBezTo>
                  <a:cubicBezTo>
                    <a:pt x="16423" y="0"/>
                    <a:pt x="13" y="2772"/>
                    <a:pt x="13" y="10236"/>
                  </a:cubicBezTo>
                  <a:cubicBezTo>
                    <a:pt x="-1" y="10383"/>
                    <a:pt x="-1" y="10531"/>
                    <a:pt x="13" y="10677"/>
                  </a:cubicBezTo>
                  <a:lnTo>
                    <a:pt x="13" y="11118"/>
                  </a:lnTo>
                  <a:cubicBezTo>
                    <a:pt x="-4" y="11254"/>
                    <a:pt x="-4" y="11392"/>
                    <a:pt x="13" y="11528"/>
                  </a:cubicBezTo>
                  <a:cubicBezTo>
                    <a:pt x="13" y="11528"/>
                    <a:pt x="13" y="11528"/>
                    <a:pt x="13" y="11528"/>
                  </a:cubicBezTo>
                  <a:lnTo>
                    <a:pt x="13" y="11528"/>
                  </a:lnTo>
                  <a:lnTo>
                    <a:pt x="5273" y="50740"/>
                  </a:lnTo>
                  <a:cubicBezTo>
                    <a:pt x="5682" y="58551"/>
                    <a:pt x="24517" y="58772"/>
                    <a:pt x="26690" y="58772"/>
                  </a:cubicBezTo>
                  <a:cubicBezTo>
                    <a:pt x="30776" y="58796"/>
                    <a:pt x="34853" y="58373"/>
                    <a:pt x="38848" y="57512"/>
                  </a:cubicBezTo>
                  <a:cubicBezTo>
                    <a:pt x="40175" y="57201"/>
                    <a:pt x="41480" y="56801"/>
                    <a:pt x="42753" y="56315"/>
                  </a:cubicBezTo>
                  <a:cubicBezTo>
                    <a:pt x="46186" y="54961"/>
                    <a:pt x="47982" y="53165"/>
                    <a:pt x="48107" y="50740"/>
                  </a:cubicBezTo>
                  <a:lnTo>
                    <a:pt x="49745" y="38488"/>
                  </a:lnTo>
                  <a:cubicBezTo>
                    <a:pt x="50780" y="38712"/>
                    <a:pt x="51836" y="38828"/>
                    <a:pt x="52895" y="38835"/>
                  </a:cubicBezTo>
                  <a:cubicBezTo>
                    <a:pt x="54511" y="39068"/>
                    <a:pt x="56107" y="38295"/>
                    <a:pt x="56926" y="36882"/>
                  </a:cubicBezTo>
                  <a:cubicBezTo>
                    <a:pt x="57503" y="36010"/>
                    <a:pt x="57686" y="34935"/>
                    <a:pt x="57430" y="33921"/>
                  </a:cubicBezTo>
                  <a:close/>
                  <a:moveTo>
                    <a:pt x="44643" y="30299"/>
                  </a:moveTo>
                  <a:cubicBezTo>
                    <a:pt x="40611" y="28756"/>
                    <a:pt x="35730" y="26646"/>
                    <a:pt x="31100" y="24409"/>
                  </a:cubicBezTo>
                  <a:cubicBezTo>
                    <a:pt x="30299" y="22054"/>
                    <a:pt x="27742" y="20794"/>
                    <a:pt x="25386" y="21594"/>
                  </a:cubicBezTo>
                  <a:cubicBezTo>
                    <a:pt x="23031" y="22394"/>
                    <a:pt x="21770" y="24952"/>
                    <a:pt x="22571" y="27307"/>
                  </a:cubicBezTo>
                  <a:cubicBezTo>
                    <a:pt x="23189" y="29127"/>
                    <a:pt x="24894" y="30354"/>
                    <a:pt x="26816" y="30362"/>
                  </a:cubicBezTo>
                  <a:cubicBezTo>
                    <a:pt x="27334" y="30366"/>
                    <a:pt x="27847" y="30269"/>
                    <a:pt x="28328" y="30079"/>
                  </a:cubicBezTo>
                  <a:cubicBezTo>
                    <a:pt x="33356" y="32588"/>
                    <a:pt x="38519" y="34817"/>
                    <a:pt x="43793" y="36756"/>
                  </a:cubicBezTo>
                  <a:lnTo>
                    <a:pt x="42060" y="49732"/>
                  </a:lnTo>
                  <a:cubicBezTo>
                    <a:pt x="41606" y="50027"/>
                    <a:pt x="41120" y="50270"/>
                    <a:pt x="40611" y="50457"/>
                  </a:cubicBezTo>
                  <a:cubicBezTo>
                    <a:pt x="39585" y="50838"/>
                    <a:pt x="38533" y="51143"/>
                    <a:pt x="37462" y="51370"/>
                  </a:cubicBezTo>
                  <a:cubicBezTo>
                    <a:pt x="33944" y="52132"/>
                    <a:pt x="30353" y="52502"/>
                    <a:pt x="26753" y="52472"/>
                  </a:cubicBezTo>
                  <a:cubicBezTo>
                    <a:pt x="21547" y="52777"/>
                    <a:pt x="16343" y="51838"/>
                    <a:pt x="11572" y="49732"/>
                  </a:cubicBezTo>
                  <a:lnTo>
                    <a:pt x="7163" y="16945"/>
                  </a:lnTo>
                  <a:cubicBezTo>
                    <a:pt x="20001" y="20430"/>
                    <a:pt x="33537" y="20430"/>
                    <a:pt x="46375" y="16945"/>
                  </a:cubicBezTo>
                  <a:close/>
                  <a:moveTo>
                    <a:pt x="26816" y="13260"/>
                  </a:moveTo>
                  <a:cubicBezTo>
                    <a:pt x="20055" y="13594"/>
                    <a:pt x="13299" y="12522"/>
                    <a:pt x="6974" y="10110"/>
                  </a:cubicBezTo>
                  <a:cubicBezTo>
                    <a:pt x="13191" y="7276"/>
                    <a:pt x="19989" y="5949"/>
                    <a:pt x="26816" y="6236"/>
                  </a:cubicBezTo>
                  <a:cubicBezTo>
                    <a:pt x="33643" y="5949"/>
                    <a:pt x="40441" y="7276"/>
                    <a:pt x="46659" y="10110"/>
                  </a:cubicBezTo>
                  <a:cubicBezTo>
                    <a:pt x="40335" y="12525"/>
                    <a:pt x="33577" y="13598"/>
                    <a:pt x="26816" y="13260"/>
                  </a:cubicBezTo>
                  <a:close/>
                </a:path>
              </a:pathLst>
            </a:custGeom>
            <a:grpFill/>
            <a:ln w="3048" cap="flat">
              <a:noFill/>
              <a:prstDash val="solid"/>
              <a:miter/>
            </a:ln>
          </p:spPr>
          <p:txBody>
            <a:bodyPr rtlCol="0" anchor="ctr"/>
            <a:lstStyle/>
            <a:p>
              <a:endParaRPr lang="en-US"/>
            </a:p>
          </p:txBody>
        </p:sp>
      </p:grpSp>
      <p:grpSp>
        <p:nvGrpSpPr>
          <p:cNvPr id="265" name="Graphic 155">
            <a:extLst>
              <a:ext uri="{FF2B5EF4-FFF2-40B4-BE49-F238E27FC236}">
                <a16:creationId xmlns:a16="http://schemas.microsoft.com/office/drawing/2014/main" id="{BB1CDE13-15FA-0E49-B11D-A1331721DD0B}"/>
              </a:ext>
            </a:extLst>
          </p:cNvPr>
          <p:cNvGrpSpPr/>
          <p:nvPr/>
        </p:nvGrpSpPr>
        <p:grpSpPr>
          <a:xfrm>
            <a:off x="5954215" y="3343234"/>
            <a:ext cx="237021" cy="230031"/>
            <a:chOff x="9945347" y="5022682"/>
            <a:chExt cx="157499" cy="152854"/>
          </a:xfrm>
          <a:solidFill>
            <a:srgbClr val="414042"/>
          </a:solidFill>
        </p:grpSpPr>
        <p:sp>
          <p:nvSpPr>
            <p:cNvPr id="266" name="Freeform: Shape 72">
              <a:extLst>
                <a:ext uri="{FF2B5EF4-FFF2-40B4-BE49-F238E27FC236}">
                  <a16:creationId xmlns:a16="http://schemas.microsoft.com/office/drawing/2014/main" id="{FDEE58A0-BAF4-DA4F-9F48-5B3B1185C122}"/>
                </a:ext>
              </a:extLst>
            </p:cNvPr>
            <p:cNvSpPr/>
            <p:nvPr/>
          </p:nvSpPr>
          <p:spPr>
            <a:xfrm>
              <a:off x="9945347" y="5066776"/>
              <a:ext cx="34645" cy="107086"/>
            </a:xfrm>
            <a:custGeom>
              <a:avLst/>
              <a:gdLst>
                <a:gd name="connsiteX0" fmla="*/ 31496 w 34645"/>
                <a:gd name="connsiteY0" fmla="*/ 0 h 107086"/>
                <a:gd name="connsiteX1" fmla="*/ 3150 w 34645"/>
                <a:gd name="connsiteY1" fmla="*/ 0 h 107086"/>
                <a:gd name="connsiteX2" fmla="*/ 0 w 34645"/>
                <a:gd name="connsiteY2" fmla="*/ 3150 h 107086"/>
                <a:gd name="connsiteX3" fmla="*/ 0 w 34645"/>
                <a:gd name="connsiteY3" fmla="*/ 103937 h 107086"/>
                <a:gd name="connsiteX4" fmla="*/ 3150 w 34645"/>
                <a:gd name="connsiteY4" fmla="*/ 107086 h 107086"/>
                <a:gd name="connsiteX5" fmla="*/ 31496 w 34645"/>
                <a:gd name="connsiteY5" fmla="*/ 107086 h 107086"/>
                <a:gd name="connsiteX6" fmla="*/ 34646 w 34645"/>
                <a:gd name="connsiteY6" fmla="*/ 103937 h 107086"/>
                <a:gd name="connsiteX7" fmla="*/ 34646 w 34645"/>
                <a:gd name="connsiteY7" fmla="*/ 3150 h 107086"/>
                <a:gd name="connsiteX8" fmla="*/ 31496 w 34645"/>
                <a:gd name="connsiteY8" fmla="*/ 0 h 107086"/>
                <a:gd name="connsiteX9" fmla="*/ 28346 w 34645"/>
                <a:gd name="connsiteY9" fmla="*/ 100787 h 107086"/>
                <a:gd name="connsiteX10" fmla="*/ 6299 w 34645"/>
                <a:gd name="connsiteY10" fmla="*/ 100787 h 107086"/>
                <a:gd name="connsiteX11" fmla="*/ 6299 w 34645"/>
                <a:gd name="connsiteY11" fmla="*/ 6299 h 107086"/>
                <a:gd name="connsiteX12" fmla="*/ 28346 w 34645"/>
                <a:gd name="connsiteY12" fmla="*/ 6299 h 10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645" h="107086">
                  <a:moveTo>
                    <a:pt x="31496" y="0"/>
                  </a:moveTo>
                  <a:lnTo>
                    <a:pt x="3150" y="0"/>
                  </a:lnTo>
                  <a:cubicBezTo>
                    <a:pt x="1410" y="0"/>
                    <a:pt x="0" y="1410"/>
                    <a:pt x="0" y="3150"/>
                  </a:cubicBezTo>
                  <a:lnTo>
                    <a:pt x="0" y="103937"/>
                  </a:lnTo>
                  <a:cubicBezTo>
                    <a:pt x="0" y="105676"/>
                    <a:pt x="1410" y="107086"/>
                    <a:pt x="3150" y="107086"/>
                  </a:cubicBezTo>
                  <a:lnTo>
                    <a:pt x="31496" y="107086"/>
                  </a:lnTo>
                  <a:cubicBezTo>
                    <a:pt x="33235" y="107086"/>
                    <a:pt x="34646" y="105676"/>
                    <a:pt x="34646" y="103937"/>
                  </a:cubicBezTo>
                  <a:lnTo>
                    <a:pt x="34646" y="3150"/>
                  </a:lnTo>
                  <a:cubicBezTo>
                    <a:pt x="34646" y="1410"/>
                    <a:pt x="33235" y="0"/>
                    <a:pt x="31496" y="0"/>
                  </a:cubicBezTo>
                  <a:close/>
                  <a:moveTo>
                    <a:pt x="28346" y="100787"/>
                  </a:moveTo>
                  <a:lnTo>
                    <a:pt x="6299" y="100787"/>
                  </a:lnTo>
                  <a:lnTo>
                    <a:pt x="6299" y="6299"/>
                  </a:lnTo>
                  <a:lnTo>
                    <a:pt x="28346" y="6299"/>
                  </a:lnTo>
                  <a:close/>
                </a:path>
              </a:pathLst>
            </a:custGeom>
            <a:grpFill/>
            <a:ln w="3048" cap="flat">
              <a:noFill/>
              <a:prstDash val="solid"/>
              <a:miter/>
            </a:ln>
          </p:spPr>
          <p:txBody>
            <a:bodyPr rtlCol="0" anchor="ctr"/>
            <a:lstStyle/>
            <a:p>
              <a:endParaRPr lang="en-US"/>
            </a:p>
          </p:txBody>
        </p:sp>
        <p:sp>
          <p:nvSpPr>
            <p:cNvPr id="267" name="Freeform: Shape 73">
              <a:extLst>
                <a:ext uri="{FF2B5EF4-FFF2-40B4-BE49-F238E27FC236}">
                  <a16:creationId xmlns:a16="http://schemas.microsoft.com/office/drawing/2014/main" id="{5F33DFFD-8539-034D-90C7-33989B4BAFF6}"/>
                </a:ext>
              </a:extLst>
            </p:cNvPr>
            <p:cNvSpPr/>
            <p:nvPr/>
          </p:nvSpPr>
          <p:spPr>
            <a:xfrm>
              <a:off x="9986291" y="5116382"/>
              <a:ext cx="34645" cy="57480"/>
            </a:xfrm>
            <a:custGeom>
              <a:avLst/>
              <a:gdLst>
                <a:gd name="connsiteX0" fmla="*/ 34646 w 34645"/>
                <a:gd name="connsiteY0" fmla="*/ 36756 h 57480"/>
                <a:gd name="connsiteX1" fmla="*/ 34646 w 34645"/>
                <a:gd name="connsiteY1" fmla="*/ 54331 h 57480"/>
                <a:gd name="connsiteX2" fmla="*/ 31496 w 34645"/>
                <a:gd name="connsiteY2" fmla="*/ 57480 h 57480"/>
                <a:gd name="connsiteX3" fmla="*/ 3150 w 34645"/>
                <a:gd name="connsiteY3" fmla="*/ 57480 h 57480"/>
                <a:gd name="connsiteX4" fmla="*/ 0 w 34645"/>
                <a:gd name="connsiteY4" fmla="*/ 54331 h 57480"/>
                <a:gd name="connsiteX5" fmla="*/ 0 w 34645"/>
                <a:gd name="connsiteY5" fmla="*/ 0 h 57480"/>
                <a:gd name="connsiteX6" fmla="*/ 6299 w 34645"/>
                <a:gd name="connsiteY6" fmla="*/ 16504 h 57480"/>
                <a:gd name="connsiteX7" fmla="*/ 6299 w 34645"/>
                <a:gd name="connsiteY7" fmla="*/ 51150 h 57480"/>
                <a:gd name="connsiteX8" fmla="*/ 28346 w 34645"/>
                <a:gd name="connsiteY8" fmla="*/ 51150 h 57480"/>
                <a:gd name="connsiteX9" fmla="*/ 28346 w 34645"/>
                <a:gd name="connsiteY9" fmla="*/ 34646 h 57480"/>
                <a:gd name="connsiteX10" fmla="*/ 34646 w 34645"/>
                <a:gd name="connsiteY10" fmla="*/ 36756 h 57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7480">
                  <a:moveTo>
                    <a:pt x="34646" y="36756"/>
                  </a:moveTo>
                  <a:lnTo>
                    <a:pt x="34646" y="54331"/>
                  </a:lnTo>
                  <a:cubicBezTo>
                    <a:pt x="34646" y="56070"/>
                    <a:pt x="33235" y="57480"/>
                    <a:pt x="31496" y="57480"/>
                  </a:cubicBezTo>
                  <a:lnTo>
                    <a:pt x="3150" y="57480"/>
                  </a:lnTo>
                  <a:cubicBezTo>
                    <a:pt x="1410" y="57480"/>
                    <a:pt x="0" y="56070"/>
                    <a:pt x="0" y="54331"/>
                  </a:cubicBezTo>
                  <a:lnTo>
                    <a:pt x="0" y="0"/>
                  </a:lnTo>
                  <a:cubicBezTo>
                    <a:pt x="1024" y="5854"/>
                    <a:pt x="3163" y="11456"/>
                    <a:pt x="6299" y="16504"/>
                  </a:cubicBezTo>
                  <a:lnTo>
                    <a:pt x="6299" y="51150"/>
                  </a:lnTo>
                  <a:lnTo>
                    <a:pt x="28346" y="51150"/>
                  </a:lnTo>
                  <a:lnTo>
                    <a:pt x="28346" y="34646"/>
                  </a:lnTo>
                  <a:cubicBezTo>
                    <a:pt x="30388" y="35512"/>
                    <a:pt x="32494" y="36217"/>
                    <a:pt x="34646" y="36756"/>
                  </a:cubicBezTo>
                  <a:close/>
                </a:path>
              </a:pathLst>
            </a:custGeom>
            <a:grpFill/>
            <a:ln w="3048" cap="flat">
              <a:noFill/>
              <a:prstDash val="solid"/>
              <a:miter/>
            </a:ln>
          </p:spPr>
          <p:txBody>
            <a:bodyPr rtlCol="0" anchor="ctr"/>
            <a:lstStyle/>
            <a:p>
              <a:endParaRPr lang="en-US"/>
            </a:p>
          </p:txBody>
        </p:sp>
        <p:sp>
          <p:nvSpPr>
            <p:cNvPr id="268" name="Freeform: Shape 74">
              <a:extLst>
                <a:ext uri="{FF2B5EF4-FFF2-40B4-BE49-F238E27FC236}">
                  <a16:creationId xmlns:a16="http://schemas.microsoft.com/office/drawing/2014/main" id="{0F6B05FD-1E0B-274F-B8B2-43AD22608327}"/>
                </a:ext>
              </a:extLst>
            </p:cNvPr>
            <p:cNvSpPr/>
            <p:nvPr/>
          </p:nvSpPr>
          <p:spPr>
            <a:xfrm>
              <a:off x="9986291" y="5047879"/>
              <a:ext cx="34645" cy="51149"/>
            </a:xfrm>
            <a:custGeom>
              <a:avLst/>
              <a:gdLst>
                <a:gd name="connsiteX0" fmla="*/ 34646 w 34645"/>
                <a:gd name="connsiteY0" fmla="*/ 3150 h 51149"/>
                <a:gd name="connsiteX1" fmla="*/ 34646 w 34645"/>
                <a:gd name="connsiteY1" fmla="*/ 14299 h 51149"/>
                <a:gd name="connsiteX2" fmla="*/ 28346 w 34645"/>
                <a:gd name="connsiteY2" fmla="*/ 16535 h 51149"/>
                <a:gd name="connsiteX3" fmla="*/ 28346 w 34645"/>
                <a:gd name="connsiteY3" fmla="*/ 6299 h 51149"/>
                <a:gd name="connsiteX4" fmla="*/ 6299 w 34645"/>
                <a:gd name="connsiteY4" fmla="*/ 6299 h 51149"/>
                <a:gd name="connsiteX5" fmla="*/ 6299 w 34645"/>
                <a:gd name="connsiteY5" fmla="*/ 34646 h 51149"/>
                <a:gd name="connsiteX6" fmla="*/ 0 w 34645"/>
                <a:gd name="connsiteY6" fmla="*/ 51150 h 51149"/>
                <a:gd name="connsiteX7" fmla="*/ 0 w 34645"/>
                <a:gd name="connsiteY7" fmla="*/ 3150 h 51149"/>
                <a:gd name="connsiteX8" fmla="*/ 3150 w 34645"/>
                <a:gd name="connsiteY8" fmla="*/ 0 h 51149"/>
                <a:gd name="connsiteX9" fmla="*/ 31496 w 34645"/>
                <a:gd name="connsiteY9" fmla="*/ 0 h 51149"/>
                <a:gd name="connsiteX10" fmla="*/ 34646 w 34645"/>
                <a:gd name="connsiteY10" fmla="*/ 3150 h 5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1149">
                  <a:moveTo>
                    <a:pt x="34646" y="3150"/>
                  </a:moveTo>
                  <a:lnTo>
                    <a:pt x="34646" y="14299"/>
                  </a:lnTo>
                  <a:cubicBezTo>
                    <a:pt x="32491" y="14879"/>
                    <a:pt x="30384" y="15626"/>
                    <a:pt x="28346" y="16535"/>
                  </a:cubicBezTo>
                  <a:lnTo>
                    <a:pt x="28346" y="6299"/>
                  </a:lnTo>
                  <a:lnTo>
                    <a:pt x="6299" y="6299"/>
                  </a:lnTo>
                  <a:lnTo>
                    <a:pt x="6299" y="34646"/>
                  </a:lnTo>
                  <a:cubicBezTo>
                    <a:pt x="3163" y="39693"/>
                    <a:pt x="1024" y="45296"/>
                    <a:pt x="0" y="51150"/>
                  </a:cubicBezTo>
                  <a:lnTo>
                    <a:pt x="0" y="3150"/>
                  </a:lnTo>
                  <a:cubicBezTo>
                    <a:pt x="0" y="1410"/>
                    <a:pt x="1410" y="0"/>
                    <a:pt x="3150" y="0"/>
                  </a:cubicBezTo>
                  <a:lnTo>
                    <a:pt x="31496" y="0"/>
                  </a:lnTo>
                  <a:cubicBezTo>
                    <a:pt x="33235" y="0"/>
                    <a:pt x="34646" y="1410"/>
                    <a:pt x="34646" y="3150"/>
                  </a:cubicBezTo>
                  <a:close/>
                </a:path>
              </a:pathLst>
            </a:custGeom>
            <a:grpFill/>
            <a:ln w="3048" cap="flat">
              <a:noFill/>
              <a:prstDash val="solid"/>
              <a:miter/>
            </a:ln>
          </p:spPr>
          <p:txBody>
            <a:bodyPr rtlCol="0" anchor="ctr"/>
            <a:lstStyle/>
            <a:p>
              <a:endParaRPr lang="en-US"/>
            </a:p>
          </p:txBody>
        </p:sp>
        <p:sp>
          <p:nvSpPr>
            <p:cNvPr id="269" name="Freeform: Shape 75">
              <a:extLst>
                <a:ext uri="{FF2B5EF4-FFF2-40B4-BE49-F238E27FC236}">
                  <a16:creationId xmlns:a16="http://schemas.microsoft.com/office/drawing/2014/main" id="{A446831C-6715-6D43-B59C-363477075B58}"/>
                </a:ext>
              </a:extLst>
            </p:cNvPr>
            <p:cNvSpPr/>
            <p:nvPr/>
          </p:nvSpPr>
          <p:spPr>
            <a:xfrm>
              <a:off x="10027236" y="5022682"/>
              <a:ext cx="34647" cy="151180"/>
            </a:xfrm>
            <a:custGeom>
              <a:avLst/>
              <a:gdLst>
                <a:gd name="connsiteX0" fmla="*/ 28346 w 34647"/>
                <a:gd name="connsiteY0" fmla="*/ 132976 h 151180"/>
                <a:gd name="connsiteX1" fmla="*/ 28346 w 34647"/>
                <a:gd name="connsiteY1" fmla="*/ 144882 h 151180"/>
                <a:gd name="connsiteX2" fmla="*/ 6299 w 34647"/>
                <a:gd name="connsiteY2" fmla="*/ 144882 h 151180"/>
                <a:gd name="connsiteX3" fmla="*/ 6299 w 34647"/>
                <a:gd name="connsiteY3" fmla="*/ 132283 h 151180"/>
                <a:gd name="connsiteX4" fmla="*/ 6299 w 34647"/>
                <a:gd name="connsiteY4" fmla="*/ 132283 h 151180"/>
                <a:gd name="connsiteX5" fmla="*/ 0 w 34647"/>
                <a:gd name="connsiteY5" fmla="*/ 131874 h 151180"/>
                <a:gd name="connsiteX6" fmla="*/ 0 w 34647"/>
                <a:gd name="connsiteY6" fmla="*/ 148031 h 151180"/>
                <a:gd name="connsiteX7" fmla="*/ 3150 w 34647"/>
                <a:gd name="connsiteY7" fmla="*/ 151181 h 151180"/>
                <a:gd name="connsiteX8" fmla="*/ 31496 w 34647"/>
                <a:gd name="connsiteY8" fmla="*/ 151181 h 151180"/>
                <a:gd name="connsiteX9" fmla="*/ 34646 w 34647"/>
                <a:gd name="connsiteY9" fmla="*/ 148031 h 151180"/>
                <a:gd name="connsiteX10" fmla="*/ 34646 w 34647"/>
                <a:gd name="connsiteY10" fmla="*/ 139275 h 151180"/>
                <a:gd name="connsiteX11" fmla="*/ 31496 w 34647"/>
                <a:gd name="connsiteY11" fmla="*/ 0 h 151180"/>
                <a:gd name="connsiteX12" fmla="*/ 3150 w 34647"/>
                <a:gd name="connsiteY12" fmla="*/ 0 h 151180"/>
                <a:gd name="connsiteX13" fmla="*/ 0 w 34647"/>
                <a:gd name="connsiteY13" fmla="*/ 3150 h 151180"/>
                <a:gd name="connsiteX14" fmla="*/ 0 w 34647"/>
                <a:gd name="connsiteY14" fmla="*/ 38205 h 151180"/>
                <a:gd name="connsiteX15" fmla="*/ 6299 w 34647"/>
                <a:gd name="connsiteY15" fmla="*/ 37795 h 151180"/>
                <a:gd name="connsiteX16" fmla="*/ 6299 w 34647"/>
                <a:gd name="connsiteY16" fmla="*/ 37795 h 151180"/>
                <a:gd name="connsiteX17" fmla="*/ 6299 w 34647"/>
                <a:gd name="connsiteY17" fmla="*/ 6299 h 151180"/>
                <a:gd name="connsiteX18" fmla="*/ 28346 w 34647"/>
                <a:gd name="connsiteY18" fmla="*/ 6299 h 151180"/>
                <a:gd name="connsiteX19" fmla="*/ 28346 w 34647"/>
                <a:gd name="connsiteY19" fmla="*/ 43307 h 151180"/>
                <a:gd name="connsiteX20" fmla="*/ 34646 w 34647"/>
                <a:gd name="connsiteY20" fmla="*/ 47338 h 151180"/>
                <a:gd name="connsiteX21" fmla="*/ 34646 w 34647"/>
                <a:gd name="connsiteY21" fmla="*/ 3244 h 151180"/>
                <a:gd name="connsiteX22" fmla="*/ 31592 w 34647"/>
                <a:gd name="connsiteY22" fmla="*/ 1 h 151180"/>
                <a:gd name="connsiteX23" fmla="*/ 31496 w 34647"/>
                <a:gd name="connsiteY23"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647" h="151180">
                  <a:moveTo>
                    <a:pt x="28346" y="132976"/>
                  </a:moveTo>
                  <a:lnTo>
                    <a:pt x="28346" y="144882"/>
                  </a:lnTo>
                  <a:lnTo>
                    <a:pt x="6299" y="144882"/>
                  </a:lnTo>
                  <a:lnTo>
                    <a:pt x="6299" y="132283"/>
                  </a:lnTo>
                  <a:lnTo>
                    <a:pt x="6299" y="132283"/>
                  </a:lnTo>
                  <a:cubicBezTo>
                    <a:pt x="4193" y="132290"/>
                    <a:pt x="2088" y="132153"/>
                    <a:pt x="0" y="131874"/>
                  </a:cubicBezTo>
                  <a:lnTo>
                    <a:pt x="0" y="148031"/>
                  </a:lnTo>
                  <a:cubicBezTo>
                    <a:pt x="0" y="149771"/>
                    <a:pt x="1410" y="151181"/>
                    <a:pt x="3150" y="151181"/>
                  </a:cubicBezTo>
                  <a:lnTo>
                    <a:pt x="31496" y="151181"/>
                  </a:lnTo>
                  <a:cubicBezTo>
                    <a:pt x="33235" y="151181"/>
                    <a:pt x="34646" y="149771"/>
                    <a:pt x="34646" y="148031"/>
                  </a:cubicBezTo>
                  <a:lnTo>
                    <a:pt x="34646" y="139275"/>
                  </a:lnTo>
                  <a:close/>
                  <a:moveTo>
                    <a:pt x="31496" y="0"/>
                  </a:moveTo>
                  <a:lnTo>
                    <a:pt x="3150" y="0"/>
                  </a:lnTo>
                  <a:cubicBezTo>
                    <a:pt x="1410" y="0"/>
                    <a:pt x="0" y="1410"/>
                    <a:pt x="0" y="3150"/>
                  </a:cubicBezTo>
                  <a:lnTo>
                    <a:pt x="0" y="38205"/>
                  </a:lnTo>
                  <a:cubicBezTo>
                    <a:pt x="2088" y="37922"/>
                    <a:pt x="4193" y="37785"/>
                    <a:pt x="6299" y="37795"/>
                  </a:cubicBezTo>
                  <a:lnTo>
                    <a:pt x="6299" y="37795"/>
                  </a:lnTo>
                  <a:lnTo>
                    <a:pt x="6299" y="6299"/>
                  </a:lnTo>
                  <a:lnTo>
                    <a:pt x="28346" y="6299"/>
                  </a:lnTo>
                  <a:lnTo>
                    <a:pt x="28346" y="43307"/>
                  </a:lnTo>
                  <a:cubicBezTo>
                    <a:pt x="30553" y="44476"/>
                    <a:pt x="32660" y="45824"/>
                    <a:pt x="34646" y="47338"/>
                  </a:cubicBezTo>
                  <a:lnTo>
                    <a:pt x="34646" y="3244"/>
                  </a:lnTo>
                  <a:cubicBezTo>
                    <a:pt x="34698" y="1505"/>
                    <a:pt x="33331" y="54"/>
                    <a:pt x="31592" y="1"/>
                  </a:cubicBezTo>
                  <a:cubicBezTo>
                    <a:pt x="31560" y="0"/>
                    <a:pt x="31528" y="0"/>
                    <a:pt x="31496" y="0"/>
                  </a:cubicBezTo>
                  <a:close/>
                </a:path>
              </a:pathLst>
            </a:custGeom>
            <a:grpFill/>
            <a:ln w="3048" cap="flat">
              <a:noFill/>
              <a:prstDash val="solid"/>
              <a:miter/>
            </a:ln>
          </p:spPr>
          <p:txBody>
            <a:bodyPr rtlCol="0" anchor="ctr"/>
            <a:lstStyle/>
            <a:p>
              <a:endParaRPr lang="en-US"/>
            </a:p>
          </p:txBody>
        </p:sp>
        <p:sp>
          <p:nvSpPr>
            <p:cNvPr id="270" name="Freeform: Shape 76">
              <a:extLst>
                <a:ext uri="{FF2B5EF4-FFF2-40B4-BE49-F238E27FC236}">
                  <a16:creationId xmlns:a16="http://schemas.microsoft.com/office/drawing/2014/main" id="{79B00E29-4550-8945-846D-38ACB5C7E709}"/>
                </a:ext>
              </a:extLst>
            </p:cNvPr>
            <p:cNvSpPr/>
            <p:nvPr/>
          </p:nvSpPr>
          <p:spPr>
            <a:xfrm>
              <a:off x="10068181" y="5038430"/>
              <a:ext cx="34645" cy="109448"/>
            </a:xfrm>
            <a:custGeom>
              <a:avLst/>
              <a:gdLst>
                <a:gd name="connsiteX0" fmla="*/ 31496 w 34645"/>
                <a:gd name="connsiteY0" fmla="*/ 0 h 109448"/>
                <a:gd name="connsiteX1" fmla="*/ 3150 w 34645"/>
                <a:gd name="connsiteY1" fmla="*/ 0 h 109448"/>
                <a:gd name="connsiteX2" fmla="*/ 0 w 34645"/>
                <a:gd name="connsiteY2" fmla="*/ 3150 h 109448"/>
                <a:gd name="connsiteX3" fmla="*/ 0 w 34645"/>
                <a:gd name="connsiteY3" fmla="*/ 37291 h 109448"/>
                <a:gd name="connsiteX4" fmla="*/ 6299 w 34645"/>
                <a:gd name="connsiteY4" fmla="*/ 45921 h 109448"/>
                <a:gd name="connsiteX5" fmla="*/ 6299 w 34645"/>
                <a:gd name="connsiteY5" fmla="*/ 6299 h 109448"/>
                <a:gd name="connsiteX6" fmla="*/ 28346 w 34645"/>
                <a:gd name="connsiteY6" fmla="*/ 6299 h 109448"/>
                <a:gd name="connsiteX7" fmla="*/ 28346 w 34645"/>
                <a:gd name="connsiteY7" fmla="*/ 103149 h 109448"/>
                <a:gd name="connsiteX8" fmla="*/ 34646 w 34645"/>
                <a:gd name="connsiteY8" fmla="*/ 109449 h 109448"/>
                <a:gd name="connsiteX9" fmla="*/ 34646 w 34645"/>
                <a:gd name="connsiteY9" fmla="*/ 3150 h 109448"/>
                <a:gd name="connsiteX10" fmla="*/ 31496 w 34645"/>
                <a:gd name="connsiteY10" fmla="*/ 0 h 1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109448">
                  <a:moveTo>
                    <a:pt x="31496" y="0"/>
                  </a:moveTo>
                  <a:lnTo>
                    <a:pt x="3150" y="0"/>
                  </a:lnTo>
                  <a:cubicBezTo>
                    <a:pt x="1410" y="0"/>
                    <a:pt x="0" y="1410"/>
                    <a:pt x="0" y="3150"/>
                  </a:cubicBezTo>
                  <a:lnTo>
                    <a:pt x="0" y="37291"/>
                  </a:lnTo>
                  <a:cubicBezTo>
                    <a:pt x="2428" y="39913"/>
                    <a:pt x="4542" y="42809"/>
                    <a:pt x="6299" y="45921"/>
                  </a:cubicBezTo>
                  <a:lnTo>
                    <a:pt x="6299" y="6299"/>
                  </a:lnTo>
                  <a:lnTo>
                    <a:pt x="28346" y="6299"/>
                  </a:lnTo>
                  <a:lnTo>
                    <a:pt x="28346" y="103149"/>
                  </a:lnTo>
                  <a:lnTo>
                    <a:pt x="34646" y="109449"/>
                  </a:lnTo>
                  <a:lnTo>
                    <a:pt x="34646" y="3150"/>
                  </a:lnTo>
                  <a:cubicBezTo>
                    <a:pt x="34646" y="1410"/>
                    <a:pt x="33235" y="0"/>
                    <a:pt x="31496" y="0"/>
                  </a:cubicBezTo>
                  <a:close/>
                </a:path>
              </a:pathLst>
            </a:custGeom>
            <a:grpFill/>
            <a:ln w="3048" cap="flat">
              <a:noFill/>
              <a:prstDash val="solid"/>
              <a:miter/>
            </a:ln>
          </p:spPr>
          <p:txBody>
            <a:bodyPr rtlCol="0" anchor="ctr"/>
            <a:lstStyle/>
            <a:p>
              <a:endParaRPr lang="en-US"/>
            </a:p>
          </p:txBody>
        </p:sp>
        <p:sp>
          <p:nvSpPr>
            <p:cNvPr id="271" name="Freeform: Shape 77">
              <a:extLst>
                <a:ext uri="{FF2B5EF4-FFF2-40B4-BE49-F238E27FC236}">
                  <a16:creationId xmlns:a16="http://schemas.microsoft.com/office/drawing/2014/main" id="{06343DDC-8141-3B40-98CB-F6F2AE4E738D}"/>
                </a:ext>
              </a:extLst>
            </p:cNvPr>
            <p:cNvSpPr/>
            <p:nvPr/>
          </p:nvSpPr>
          <p:spPr>
            <a:xfrm>
              <a:off x="9992503" y="5066692"/>
              <a:ext cx="110343" cy="108843"/>
            </a:xfrm>
            <a:custGeom>
              <a:avLst/>
              <a:gdLst>
                <a:gd name="connsiteX0" fmla="*/ 106513 w 110343"/>
                <a:gd name="connsiteY0" fmla="*/ 86383 h 108843"/>
                <a:gd name="connsiteX1" fmla="*/ 78166 w 110343"/>
                <a:gd name="connsiteY1" fmla="*/ 58036 h 108843"/>
                <a:gd name="connsiteX2" fmla="*/ 58036 w 110343"/>
                <a:gd name="connsiteY2" fmla="*/ 3743 h 108843"/>
                <a:gd name="connsiteX3" fmla="*/ 3743 w 110343"/>
                <a:gd name="connsiteY3" fmla="*/ 23873 h 108843"/>
                <a:gd name="connsiteX4" fmla="*/ 23873 w 110343"/>
                <a:gd name="connsiteY4" fmla="*/ 78166 h 108843"/>
                <a:gd name="connsiteX5" fmla="*/ 60088 w 110343"/>
                <a:gd name="connsiteY5" fmla="*/ 77154 h 108843"/>
                <a:gd name="connsiteX6" fmla="*/ 87962 w 110343"/>
                <a:gd name="connsiteY6" fmla="*/ 104997 h 108843"/>
                <a:gd name="connsiteX7" fmla="*/ 106497 w 110343"/>
                <a:gd name="connsiteY7" fmla="*/ 105013 h 108843"/>
                <a:gd name="connsiteX8" fmla="*/ 106513 w 110343"/>
                <a:gd name="connsiteY8" fmla="*/ 86477 h 108843"/>
                <a:gd name="connsiteX9" fmla="*/ 6387 w 110343"/>
                <a:gd name="connsiteY9" fmla="*/ 40965 h 108843"/>
                <a:gd name="connsiteX10" fmla="*/ 41032 w 110343"/>
                <a:gd name="connsiteY10" fmla="*/ 6320 h 108843"/>
                <a:gd name="connsiteX11" fmla="*/ 75678 w 110343"/>
                <a:gd name="connsiteY11" fmla="*/ 40965 h 108843"/>
                <a:gd name="connsiteX12" fmla="*/ 41032 w 110343"/>
                <a:gd name="connsiteY12" fmla="*/ 75611 h 108843"/>
                <a:gd name="connsiteX13" fmla="*/ 6387 w 110343"/>
                <a:gd name="connsiteY13" fmla="*/ 40965 h 108843"/>
                <a:gd name="connsiteX14" fmla="*/ 102040 w 110343"/>
                <a:gd name="connsiteY14" fmla="*/ 100461 h 108843"/>
                <a:gd name="connsiteX15" fmla="*/ 92402 w 110343"/>
                <a:gd name="connsiteY15" fmla="*/ 100461 h 108843"/>
                <a:gd name="connsiteX16" fmla="*/ 65568 w 110343"/>
                <a:gd name="connsiteY16" fmla="*/ 73627 h 108843"/>
                <a:gd name="connsiteX17" fmla="*/ 75017 w 110343"/>
                <a:gd name="connsiteY17" fmla="*/ 63643 h 108843"/>
                <a:gd name="connsiteX18" fmla="*/ 102103 w 110343"/>
                <a:gd name="connsiteY18" fmla="*/ 90855 h 108843"/>
                <a:gd name="connsiteX19" fmla="*/ 102040 w 110343"/>
                <a:gd name="connsiteY19" fmla="*/ 100461 h 10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0343" h="108843">
                  <a:moveTo>
                    <a:pt x="106513" y="86383"/>
                  </a:moveTo>
                  <a:lnTo>
                    <a:pt x="78166" y="58036"/>
                  </a:lnTo>
                  <a:cubicBezTo>
                    <a:pt x="87600" y="37485"/>
                    <a:pt x="78588" y="13177"/>
                    <a:pt x="58036" y="3743"/>
                  </a:cubicBezTo>
                  <a:cubicBezTo>
                    <a:pt x="37485" y="-5691"/>
                    <a:pt x="13177" y="3322"/>
                    <a:pt x="3743" y="23873"/>
                  </a:cubicBezTo>
                  <a:cubicBezTo>
                    <a:pt x="-5691" y="44425"/>
                    <a:pt x="3322" y="68732"/>
                    <a:pt x="23873" y="78166"/>
                  </a:cubicBezTo>
                  <a:cubicBezTo>
                    <a:pt x="35445" y="83478"/>
                    <a:pt x="48830" y="83104"/>
                    <a:pt x="60088" y="77154"/>
                  </a:cubicBezTo>
                  <a:lnTo>
                    <a:pt x="87962" y="104997"/>
                  </a:lnTo>
                  <a:cubicBezTo>
                    <a:pt x="93076" y="110120"/>
                    <a:pt x="101374" y="110127"/>
                    <a:pt x="106497" y="105013"/>
                  </a:cubicBezTo>
                  <a:cubicBezTo>
                    <a:pt x="111620" y="99898"/>
                    <a:pt x="111627" y="91600"/>
                    <a:pt x="106513" y="86477"/>
                  </a:cubicBezTo>
                  <a:close/>
                  <a:moveTo>
                    <a:pt x="6387" y="40965"/>
                  </a:moveTo>
                  <a:cubicBezTo>
                    <a:pt x="6387" y="21831"/>
                    <a:pt x="21898" y="6320"/>
                    <a:pt x="41032" y="6320"/>
                  </a:cubicBezTo>
                  <a:cubicBezTo>
                    <a:pt x="60167" y="6320"/>
                    <a:pt x="75678" y="21831"/>
                    <a:pt x="75678" y="40965"/>
                  </a:cubicBezTo>
                  <a:cubicBezTo>
                    <a:pt x="75678" y="60100"/>
                    <a:pt x="60167" y="75611"/>
                    <a:pt x="41032" y="75611"/>
                  </a:cubicBezTo>
                  <a:cubicBezTo>
                    <a:pt x="21898" y="75611"/>
                    <a:pt x="6387" y="60100"/>
                    <a:pt x="6387" y="40965"/>
                  </a:cubicBezTo>
                  <a:close/>
                  <a:moveTo>
                    <a:pt x="102040" y="100461"/>
                  </a:moveTo>
                  <a:cubicBezTo>
                    <a:pt x="99374" y="103112"/>
                    <a:pt x="95068" y="103112"/>
                    <a:pt x="92402" y="100461"/>
                  </a:cubicBezTo>
                  <a:lnTo>
                    <a:pt x="65568" y="73627"/>
                  </a:lnTo>
                  <a:cubicBezTo>
                    <a:pt x="69249" y="70846"/>
                    <a:pt x="72442" y="67472"/>
                    <a:pt x="75017" y="63643"/>
                  </a:cubicBezTo>
                  <a:lnTo>
                    <a:pt x="102103" y="90855"/>
                  </a:lnTo>
                  <a:cubicBezTo>
                    <a:pt x="104733" y="93528"/>
                    <a:pt x="104705" y="97824"/>
                    <a:pt x="102040" y="100461"/>
                  </a:cubicBezTo>
                  <a:close/>
                </a:path>
              </a:pathLst>
            </a:custGeom>
            <a:grpFill/>
            <a:ln w="3048" cap="flat">
              <a:noFill/>
              <a:prstDash val="solid"/>
              <a:miter/>
            </a:ln>
          </p:spPr>
          <p:txBody>
            <a:bodyPr rtlCol="0" anchor="ctr"/>
            <a:lstStyle/>
            <a:p>
              <a:endParaRPr lang="en-US"/>
            </a:p>
          </p:txBody>
        </p:sp>
        <p:sp>
          <p:nvSpPr>
            <p:cNvPr id="272" name="Freeform: Shape 78">
              <a:extLst>
                <a:ext uri="{FF2B5EF4-FFF2-40B4-BE49-F238E27FC236}">
                  <a16:creationId xmlns:a16="http://schemas.microsoft.com/office/drawing/2014/main" id="{10D75381-59C9-4746-80F2-757C4353B9EA}"/>
                </a:ext>
              </a:extLst>
            </p:cNvPr>
            <p:cNvSpPr/>
            <p:nvPr/>
          </p:nvSpPr>
          <p:spPr>
            <a:xfrm>
              <a:off x="10011074" y="5085786"/>
              <a:ext cx="32729" cy="36895"/>
            </a:xfrm>
            <a:custGeom>
              <a:avLst/>
              <a:gdLst>
                <a:gd name="connsiteX0" fmla="*/ 8509 w 32729"/>
                <a:gd name="connsiteY0" fmla="*/ 36895 h 36895"/>
                <a:gd name="connsiteX1" fmla="*/ 3801 w 32729"/>
                <a:gd name="connsiteY1" fmla="*/ 8509 h 36895"/>
                <a:gd name="connsiteX2" fmla="*/ 32187 w 32729"/>
                <a:gd name="connsiteY2" fmla="*/ 3801 h 36895"/>
                <a:gd name="connsiteX3" fmla="*/ 32729 w 32729"/>
                <a:gd name="connsiteY3" fmla="*/ 4202 h 36895"/>
                <a:gd name="connsiteX4" fmla="*/ 28981 w 32729"/>
                <a:gd name="connsiteY4" fmla="*/ 9273 h 36895"/>
                <a:gd name="connsiteX5" fmla="*/ 9328 w 32729"/>
                <a:gd name="connsiteY5" fmla="*/ 12202 h 36895"/>
                <a:gd name="connsiteX6" fmla="*/ 12257 w 32729"/>
                <a:gd name="connsiteY6" fmla="*/ 31856 h 36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29" h="36895">
                  <a:moveTo>
                    <a:pt x="8509" y="36895"/>
                  </a:moveTo>
                  <a:cubicBezTo>
                    <a:pt x="-630" y="30357"/>
                    <a:pt x="-2738" y="17648"/>
                    <a:pt x="3801" y="8509"/>
                  </a:cubicBezTo>
                  <a:cubicBezTo>
                    <a:pt x="10339" y="-630"/>
                    <a:pt x="23048" y="-2738"/>
                    <a:pt x="32187" y="3801"/>
                  </a:cubicBezTo>
                  <a:cubicBezTo>
                    <a:pt x="32370" y="3932"/>
                    <a:pt x="32551" y="4066"/>
                    <a:pt x="32729" y="4202"/>
                  </a:cubicBezTo>
                  <a:lnTo>
                    <a:pt x="28981" y="9273"/>
                  </a:lnTo>
                  <a:cubicBezTo>
                    <a:pt x="22745" y="4655"/>
                    <a:pt x="13946" y="5966"/>
                    <a:pt x="9328" y="12202"/>
                  </a:cubicBezTo>
                  <a:cubicBezTo>
                    <a:pt x="4709" y="18438"/>
                    <a:pt x="6021" y="27238"/>
                    <a:pt x="12257" y="31856"/>
                  </a:cubicBezTo>
                  <a:close/>
                </a:path>
              </a:pathLst>
            </a:custGeom>
            <a:grpFill/>
            <a:ln w="3048" cap="flat">
              <a:noFill/>
              <a:prstDash val="solid"/>
              <a:miter/>
            </a:ln>
          </p:spPr>
          <p:txBody>
            <a:bodyPr rtlCol="0" anchor="ctr"/>
            <a:lstStyle/>
            <a:p>
              <a:endParaRPr lang="en-US"/>
            </a:p>
          </p:txBody>
        </p:sp>
      </p:grpSp>
      <p:grpSp>
        <p:nvGrpSpPr>
          <p:cNvPr id="273" name="Graphic 154">
            <a:extLst>
              <a:ext uri="{FF2B5EF4-FFF2-40B4-BE49-F238E27FC236}">
                <a16:creationId xmlns:a16="http://schemas.microsoft.com/office/drawing/2014/main" id="{ABD2BAC0-32D2-4B47-8C24-146E40E51AE5}"/>
              </a:ext>
            </a:extLst>
          </p:cNvPr>
          <p:cNvGrpSpPr/>
          <p:nvPr/>
        </p:nvGrpSpPr>
        <p:grpSpPr>
          <a:xfrm>
            <a:off x="7495799" y="3335837"/>
            <a:ext cx="245661" cy="245561"/>
            <a:chOff x="9947722" y="835645"/>
            <a:chExt cx="157575" cy="157511"/>
          </a:xfrm>
          <a:solidFill>
            <a:srgbClr val="414042"/>
          </a:solidFill>
        </p:grpSpPr>
        <p:sp>
          <p:nvSpPr>
            <p:cNvPr id="274" name="Freeform: Shape 35">
              <a:extLst>
                <a:ext uri="{FF2B5EF4-FFF2-40B4-BE49-F238E27FC236}">
                  <a16:creationId xmlns:a16="http://schemas.microsoft.com/office/drawing/2014/main" id="{200889AC-4544-2741-96BF-E8DC84C8A9D1}"/>
                </a:ext>
              </a:extLst>
            </p:cNvPr>
            <p:cNvSpPr/>
            <p:nvPr/>
          </p:nvSpPr>
          <p:spPr>
            <a:xfrm>
              <a:off x="9947816" y="835677"/>
              <a:ext cx="157480" cy="69291"/>
            </a:xfrm>
            <a:custGeom>
              <a:avLst/>
              <a:gdLst>
                <a:gd name="connsiteX0" fmla="*/ 157481 w 157480"/>
                <a:gd name="connsiteY0" fmla="*/ 62992 h 69291"/>
                <a:gd name="connsiteX1" fmla="*/ 157481 w 157480"/>
                <a:gd name="connsiteY1" fmla="*/ 69291 h 69291"/>
                <a:gd name="connsiteX2" fmla="*/ 129701 w 157480"/>
                <a:gd name="connsiteY2" fmla="*/ 69291 h 69291"/>
                <a:gd name="connsiteX3" fmla="*/ 1 w 157480"/>
                <a:gd name="connsiteY3" fmla="*/ 3968 h 69291"/>
                <a:gd name="connsiteX4" fmla="*/ 253 w 157480"/>
                <a:gd name="connsiteY4" fmla="*/ 0 h 69291"/>
                <a:gd name="connsiteX5" fmla="*/ 6552 w 157480"/>
                <a:gd name="connsiteY5" fmla="*/ 0 h 69291"/>
                <a:gd name="connsiteX6" fmla="*/ 6237 w 157480"/>
                <a:gd name="connsiteY6" fmla="*/ 3968 h 69291"/>
                <a:gd name="connsiteX7" fmla="*/ 129701 w 157480"/>
                <a:gd name="connsiteY7" fmla="*/ 62992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480" h="69291">
                  <a:moveTo>
                    <a:pt x="157481" y="62992"/>
                  </a:moveTo>
                  <a:lnTo>
                    <a:pt x="157481" y="69291"/>
                  </a:lnTo>
                  <a:lnTo>
                    <a:pt x="129701" y="69291"/>
                  </a:lnTo>
                  <a:cubicBezTo>
                    <a:pt x="56977" y="69291"/>
                    <a:pt x="1" y="40630"/>
                    <a:pt x="1" y="3968"/>
                  </a:cubicBezTo>
                  <a:cubicBezTo>
                    <a:pt x="-9" y="2641"/>
                    <a:pt x="75" y="1315"/>
                    <a:pt x="253" y="0"/>
                  </a:cubicBezTo>
                  <a:lnTo>
                    <a:pt x="6552" y="0"/>
                  </a:lnTo>
                  <a:cubicBezTo>
                    <a:pt x="6338" y="1312"/>
                    <a:pt x="6232" y="2639"/>
                    <a:pt x="6237" y="3968"/>
                  </a:cubicBezTo>
                  <a:cubicBezTo>
                    <a:pt x="6237" y="36504"/>
                    <a:pt x="61607" y="62992"/>
                    <a:pt x="129701" y="62992"/>
                  </a:cubicBezTo>
                  <a:close/>
                </a:path>
              </a:pathLst>
            </a:custGeom>
            <a:grpFill/>
            <a:ln w="3048" cap="flat">
              <a:noFill/>
              <a:prstDash val="solid"/>
              <a:miter/>
            </a:ln>
          </p:spPr>
          <p:txBody>
            <a:bodyPr rtlCol="0" anchor="ctr"/>
            <a:lstStyle/>
            <a:p>
              <a:endParaRPr lang="en-US"/>
            </a:p>
          </p:txBody>
        </p:sp>
        <p:sp>
          <p:nvSpPr>
            <p:cNvPr id="275" name="Freeform: Shape 36">
              <a:extLst>
                <a:ext uri="{FF2B5EF4-FFF2-40B4-BE49-F238E27FC236}">
                  <a16:creationId xmlns:a16="http://schemas.microsoft.com/office/drawing/2014/main" id="{E6366065-9560-E44D-917C-9097C17D11C9}"/>
                </a:ext>
              </a:extLst>
            </p:cNvPr>
            <p:cNvSpPr/>
            <p:nvPr/>
          </p:nvSpPr>
          <p:spPr>
            <a:xfrm>
              <a:off x="9947785" y="884023"/>
              <a:ext cx="157511" cy="60283"/>
            </a:xfrm>
            <a:custGeom>
              <a:avLst/>
              <a:gdLst>
                <a:gd name="connsiteX0" fmla="*/ 157511 w 157511"/>
                <a:gd name="connsiteY0" fmla="*/ 27244 h 60283"/>
                <a:gd name="connsiteX1" fmla="*/ 157511 w 157511"/>
                <a:gd name="connsiteY1" fmla="*/ 33543 h 60283"/>
                <a:gd name="connsiteX2" fmla="*/ 118960 w 157511"/>
                <a:gd name="connsiteY2" fmla="*/ 33543 h 60283"/>
                <a:gd name="connsiteX3" fmla="*/ 31 w 157511"/>
                <a:gd name="connsiteY3" fmla="*/ 60283 h 60283"/>
                <a:gd name="connsiteX4" fmla="*/ 31 w 157511"/>
                <a:gd name="connsiteY4" fmla="*/ 51842 h 60283"/>
                <a:gd name="connsiteX5" fmla="*/ 64220 w 157511"/>
                <a:gd name="connsiteY5" fmla="*/ 30394 h 60283"/>
                <a:gd name="connsiteX6" fmla="*/ 64220 w 157511"/>
                <a:gd name="connsiteY6" fmla="*/ 30394 h 60283"/>
                <a:gd name="connsiteX7" fmla="*/ 0 w 157511"/>
                <a:gd name="connsiteY7" fmla="*/ 9197 h 60283"/>
                <a:gd name="connsiteX8" fmla="*/ 0 w 157511"/>
                <a:gd name="connsiteY8" fmla="*/ 0 h 60283"/>
                <a:gd name="connsiteX9" fmla="*/ 116850 w 157511"/>
                <a:gd name="connsiteY9" fmla="*/ 27244 h 6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11" h="60283">
                  <a:moveTo>
                    <a:pt x="157511" y="27244"/>
                  </a:moveTo>
                  <a:lnTo>
                    <a:pt x="157511" y="33543"/>
                  </a:lnTo>
                  <a:lnTo>
                    <a:pt x="118960" y="33543"/>
                  </a:lnTo>
                  <a:cubicBezTo>
                    <a:pt x="57323" y="33543"/>
                    <a:pt x="13008" y="43527"/>
                    <a:pt x="31" y="60283"/>
                  </a:cubicBezTo>
                  <a:lnTo>
                    <a:pt x="31" y="51842"/>
                  </a:lnTo>
                  <a:cubicBezTo>
                    <a:pt x="13795" y="39811"/>
                    <a:pt x="39307" y="33575"/>
                    <a:pt x="64220" y="30394"/>
                  </a:cubicBezTo>
                  <a:lnTo>
                    <a:pt x="64220" y="30394"/>
                  </a:lnTo>
                  <a:cubicBezTo>
                    <a:pt x="39244" y="27244"/>
                    <a:pt x="13827" y="20945"/>
                    <a:pt x="0" y="9197"/>
                  </a:cubicBezTo>
                  <a:lnTo>
                    <a:pt x="0" y="0"/>
                  </a:lnTo>
                  <a:cubicBezTo>
                    <a:pt x="12819" y="16819"/>
                    <a:pt x="56283" y="26929"/>
                    <a:pt x="116850" y="27244"/>
                  </a:cubicBezTo>
                  <a:close/>
                </a:path>
              </a:pathLst>
            </a:custGeom>
            <a:grpFill/>
            <a:ln w="3048" cap="flat">
              <a:noFill/>
              <a:prstDash val="solid"/>
              <a:miter/>
            </a:ln>
          </p:spPr>
          <p:txBody>
            <a:bodyPr rtlCol="0" anchor="ctr"/>
            <a:lstStyle/>
            <a:p>
              <a:endParaRPr lang="en-US"/>
            </a:p>
          </p:txBody>
        </p:sp>
        <p:sp>
          <p:nvSpPr>
            <p:cNvPr id="276" name="Freeform: Shape 37">
              <a:extLst>
                <a:ext uri="{FF2B5EF4-FFF2-40B4-BE49-F238E27FC236}">
                  <a16:creationId xmlns:a16="http://schemas.microsoft.com/office/drawing/2014/main" id="{104C7F39-89ED-0946-9105-05715B3197C3}"/>
                </a:ext>
              </a:extLst>
            </p:cNvPr>
            <p:cNvSpPr/>
            <p:nvPr/>
          </p:nvSpPr>
          <p:spPr>
            <a:xfrm>
              <a:off x="9983124" y="835645"/>
              <a:ext cx="122172" cy="56692"/>
            </a:xfrm>
            <a:custGeom>
              <a:avLst/>
              <a:gdLst>
                <a:gd name="connsiteX0" fmla="*/ 122173 w 122172"/>
                <a:gd name="connsiteY0" fmla="*/ 50394 h 56692"/>
                <a:gd name="connsiteX1" fmla="*/ 122173 w 122172"/>
                <a:gd name="connsiteY1" fmla="*/ 56693 h 56692"/>
                <a:gd name="connsiteX2" fmla="*/ 109134 w 122172"/>
                <a:gd name="connsiteY2" fmla="*/ 56693 h 56692"/>
                <a:gd name="connsiteX3" fmla="*/ 0 w 122172"/>
                <a:gd name="connsiteY3" fmla="*/ 5764 h 56692"/>
                <a:gd name="connsiteX4" fmla="*/ 0 w 122172"/>
                <a:gd name="connsiteY4" fmla="*/ 0 h 56692"/>
                <a:gd name="connsiteX5" fmla="*/ 6646 w 122172"/>
                <a:gd name="connsiteY5" fmla="*/ 0 h 56692"/>
                <a:gd name="connsiteX6" fmla="*/ 6646 w 122172"/>
                <a:gd name="connsiteY6" fmla="*/ 5764 h 56692"/>
                <a:gd name="connsiteX7" fmla="*/ 109165 w 122172"/>
                <a:gd name="connsiteY7" fmla="*/ 50394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172" h="56692">
                  <a:moveTo>
                    <a:pt x="122173" y="50394"/>
                  </a:moveTo>
                  <a:lnTo>
                    <a:pt x="122173" y="56693"/>
                  </a:lnTo>
                  <a:lnTo>
                    <a:pt x="109134" y="56693"/>
                  </a:lnTo>
                  <a:cubicBezTo>
                    <a:pt x="45890" y="56693"/>
                    <a:pt x="0" y="35276"/>
                    <a:pt x="0" y="5764"/>
                  </a:cubicBezTo>
                  <a:cubicBezTo>
                    <a:pt x="0" y="5764"/>
                    <a:pt x="0" y="2142"/>
                    <a:pt x="0" y="0"/>
                  </a:cubicBezTo>
                  <a:lnTo>
                    <a:pt x="6646" y="0"/>
                  </a:lnTo>
                  <a:cubicBezTo>
                    <a:pt x="6646" y="1512"/>
                    <a:pt x="6646" y="4630"/>
                    <a:pt x="6646" y="5764"/>
                  </a:cubicBezTo>
                  <a:cubicBezTo>
                    <a:pt x="6646" y="30961"/>
                    <a:pt x="50740" y="50394"/>
                    <a:pt x="109165" y="50394"/>
                  </a:cubicBezTo>
                  <a:close/>
                </a:path>
              </a:pathLst>
            </a:custGeom>
            <a:grpFill/>
            <a:ln w="3048" cap="flat">
              <a:noFill/>
              <a:prstDash val="solid"/>
              <a:miter/>
            </a:ln>
          </p:spPr>
          <p:txBody>
            <a:bodyPr rtlCol="0" anchor="ctr"/>
            <a:lstStyle/>
            <a:p>
              <a:endParaRPr lang="en-US"/>
            </a:p>
          </p:txBody>
        </p:sp>
        <p:sp>
          <p:nvSpPr>
            <p:cNvPr id="277" name="Freeform: Shape 38">
              <a:extLst>
                <a:ext uri="{FF2B5EF4-FFF2-40B4-BE49-F238E27FC236}">
                  <a16:creationId xmlns:a16="http://schemas.microsoft.com/office/drawing/2014/main" id="{C471B48C-5990-194D-81CA-60EE7192DEE6}"/>
                </a:ext>
              </a:extLst>
            </p:cNvPr>
            <p:cNvSpPr/>
            <p:nvPr/>
          </p:nvSpPr>
          <p:spPr>
            <a:xfrm>
              <a:off x="9947722" y="923865"/>
              <a:ext cx="157575" cy="69291"/>
            </a:xfrm>
            <a:custGeom>
              <a:avLst/>
              <a:gdLst>
                <a:gd name="connsiteX0" fmla="*/ 157575 w 157575"/>
                <a:gd name="connsiteY0" fmla="*/ 0 h 69291"/>
                <a:gd name="connsiteX1" fmla="*/ 157575 w 157575"/>
                <a:gd name="connsiteY1" fmla="*/ 6299 h 69291"/>
                <a:gd name="connsiteX2" fmla="*/ 129796 w 157575"/>
                <a:gd name="connsiteY2" fmla="*/ 6299 h 69291"/>
                <a:gd name="connsiteX3" fmla="*/ 6269 w 157575"/>
                <a:gd name="connsiteY3" fmla="*/ 65417 h 69291"/>
                <a:gd name="connsiteX4" fmla="*/ 6552 w 157575"/>
                <a:gd name="connsiteY4" fmla="*/ 69291 h 69291"/>
                <a:gd name="connsiteX5" fmla="*/ 253 w 157575"/>
                <a:gd name="connsiteY5" fmla="*/ 69291 h 69291"/>
                <a:gd name="connsiteX6" fmla="*/ 1 w 157575"/>
                <a:gd name="connsiteY6" fmla="*/ 65417 h 69291"/>
                <a:gd name="connsiteX7" fmla="*/ 129859 w 157575"/>
                <a:gd name="connsiteY7" fmla="*/ 0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575" h="69291">
                  <a:moveTo>
                    <a:pt x="157575" y="0"/>
                  </a:moveTo>
                  <a:lnTo>
                    <a:pt x="157575" y="6299"/>
                  </a:lnTo>
                  <a:lnTo>
                    <a:pt x="129796" y="6299"/>
                  </a:lnTo>
                  <a:cubicBezTo>
                    <a:pt x="61670" y="6299"/>
                    <a:pt x="6269" y="32882"/>
                    <a:pt x="6269" y="65417"/>
                  </a:cubicBezTo>
                  <a:cubicBezTo>
                    <a:pt x="6268" y="66714"/>
                    <a:pt x="6363" y="68009"/>
                    <a:pt x="6552" y="69291"/>
                  </a:cubicBezTo>
                  <a:lnTo>
                    <a:pt x="253" y="69291"/>
                  </a:lnTo>
                  <a:cubicBezTo>
                    <a:pt x="74" y="68008"/>
                    <a:pt x="-10" y="66713"/>
                    <a:pt x="1" y="65417"/>
                  </a:cubicBezTo>
                  <a:cubicBezTo>
                    <a:pt x="1" y="28724"/>
                    <a:pt x="57040" y="0"/>
                    <a:pt x="129859" y="0"/>
                  </a:cubicBezTo>
                  <a:close/>
                </a:path>
              </a:pathLst>
            </a:custGeom>
            <a:grpFill/>
            <a:ln w="3048" cap="flat">
              <a:noFill/>
              <a:prstDash val="solid"/>
              <a:miter/>
            </a:ln>
          </p:spPr>
          <p:txBody>
            <a:bodyPr rtlCol="0" anchor="ctr"/>
            <a:lstStyle/>
            <a:p>
              <a:endParaRPr lang="en-US"/>
            </a:p>
          </p:txBody>
        </p:sp>
        <p:sp>
          <p:nvSpPr>
            <p:cNvPr id="278" name="Freeform: Shape 39">
              <a:extLst>
                <a:ext uri="{FF2B5EF4-FFF2-40B4-BE49-F238E27FC236}">
                  <a16:creationId xmlns:a16="http://schemas.microsoft.com/office/drawing/2014/main" id="{7B8AFB0E-1EBB-FF4D-BBE6-AFECBA33517B}"/>
                </a:ext>
              </a:extLst>
            </p:cNvPr>
            <p:cNvSpPr/>
            <p:nvPr/>
          </p:nvSpPr>
          <p:spPr>
            <a:xfrm>
              <a:off x="9983313" y="936464"/>
              <a:ext cx="121984" cy="56692"/>
            </a:xfrm>
            <a:custGeom>
              <a:avLst/>
              <a:gdLst>
                <a:gd name="connsiteX0" fmla="*/ 121984 w 121984"/>
                <a:gd name="connsiteY0" fmla="*/ 0 h 56692"/>
                <a:gd name="connsiteX1" fmla="*/ 121984 w 121984"/>
                <a:gd name="connsiteY1" fmla="*/ 6299 h 56692"/>
                <a:gd name="connsiteX2" fmla="*/ 108945 w 121984"/>
                <a:gd name="connsiteY2" fmla="*/ 6299 h 56692"/>
                <a:gd name="connsiteX3" fmla="*/ 6299 w 121984"/>
                <a:gd name="connsiteY3" fmla="*/ 50614 h 56692"/>
                <a:gd name="connsiteX4" fmla="*/ 6299 w 121984"/>
                <a:gd name="connsiteY4" fmla="*/ 56693 h 56692"/>
                <a:gd name="connsiteX5" fmla="*/ 0 w 121984"/>
                <a:gd name="connsiteY5" fmla="*/ 56693 h 56692"/>
                <a:gd name="connsiteX6" fmla="*/ 0 w 121984"/>
                <a:gd name="connsiteY6" fmla="*/ 50614 h 56692"/>
                <a:gd name="connsiteX7" fmla="*/ 109008 w 121984"/>
                <a:gd name="connsiteY7" fmla="*/ 0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84" h="56692">
                  <a:moveTo>
                    <a:pt x="121984" y="0"/>
                  </a:moveTo>
                  <a:lnTo>
                    <a:pt x="121984" y="6299"/>
                  </a:lnTo>
                  <a:lnTo>
                    <a:pt x="108945" y="6299"/>
                  </a:lnTo>
                  <a:cubicBezTo>
                    <a:pt x="50425" y="6299"/>
                    <a:pt x="6299" y="25197"/>
                    <a:pt x="6299" y="50614"/>
                  </a:cubicBezTo>
                  <a:cubicBezTo>
                    <a:pt x="6299" y="51842"/>
                    <a:pt x="6299" y="55401"/>
                    <a:pt x="6299" y="56693"/>
                  </a:cubicBezTo>
                  <a:lnTo>
                    <a:pt x="0" y="56693"/>
                  </a:lnTo>
                  <a:cubicBezTo>
                    <a:pt x="0" y="54614"/>
                    <a:pt x="0" y="50677"/>
                    <a:pt x="0" y="50614"/>
                  </a:cubicBezTo>
                  <a:cubicBezTo>
                    <a:pt x="0" y="21260"/>
                    <a:pt x="45858" y="0"/>
                    <a:pt x="109008" y="0"/>
                  </a:cubicBezTo>
                  <a:close/>
                </a:path>
              </a:pathLst>
            </a:custGeom>
            <a:grpFill/>
            <a:ln w="3048" cap="flat">
              <a:noFill/>
              <a:prstDash val="solid"/>
              <a:miter/>
            </a:ln>
          </p:spPr>
          <p:txBody>
            <a:bodyPr rtlCol="0" anchor="ctr"/>
            <a:lstStyle/>
            <a:p>
              <a:endParaRPr lang="en-US"/>
            </a:p>
          </p:txBody>
        </p:sp>
      </p:grpSp>
      <p:sp>
        <p:nvSpPr>
          <p:cNvPr id="279" name="TextBox 278">
            <a:extLst>
              <a:ext uri="{FF2B5EF4-FFF2-40B4-BE49-F238E27FC236}">
                <a16:creationId xmlns:a16="http://schemas.microsoft.com/office/drawing/2014/main" id="{2C3B9E17-DB2F-DF47-B42B-19007AC8FF26}"/>
              </a:ext>
            </a:extLst>
          </p:cNvPr>
          <p:cNvSpPr txBox="1"/>
          <p:nvPr/>
        </p:nvSpPr>
        <p:spPr>
          <a:xfrm>
            <a:off x="4077146" y="3004916"/>
            <a:ext cx="989708" cy="276999"/>
          </a:xfrm>
          <a:prstGeom prst="rect">
            <a:avLst/>
          </a:prstGeom>
          <a:solidFill>
            <a:srgbClr val="F2F4F4"/>
          </a:solidFill>
        </p:spPr>
        <p:txBody>
          <a:bodyPr wrap="square" rtlCol="0">
            <a:spAutoFit/>
          </a:bodyPr>
          <a:lstStyle/>
          <a:p>
            <a:pPr algn="ctr" defTabSz="685758">
              <a:defRPr/>
            </a:pPr>
            <a:r>
              <a:rPr lang="en-US" sz="1200" b="1" dirty="0">
                <a:solidFill>
                  <a:schemeClr val="accent1"/>
                </a:solidFill>
                <a:latin typeface="Amazon Ember" panose="02000000000000000000" pitchFamily="2" charset="0"/>
                <a:ea typeface="Amazon Ember" panose="02000000000000000000" pitchFamily="2" charset="0"/>
              </a:rPr>
              <a:t>Analytics</a:t>
            </a:r>
          </a:p>
        </p:txBody>
      </p:sp>
      <p:grpSp>
        <p:nvGrpSpPr>
          <p:cNvPr id="280" name="Graphic 122">
            <a:extLst>
              <a:ext uri="{FF2B5EF4-FFF2-40B4-BE49-F238E27FC236}">
                <a16:creationId xmlns:a16="http://schemas.microsoft.com/office/drawing/2014/main" id="{A995C84B-34B0-4D4E-A7F1-CC89AAF62D56}"/>
              </a:ext>
            </a:extLst>
          </p:cNvPr>
          <p:cNvGrpSpPr/>
          <p:nvPr/>
        </p:nvGrpSpPr>
        <p:grpSpPr>
          <a:xfrm>
            <a:off x="630152" y="3380028"/>
            <a:ext cx="157047" cy="230953"/>
            <a:chOff x="9971858" y="1622231"/>
            <a:chExt cx="107086" cy="157480"/>
          </a:xfrm>
          <a:solidFill>
            <a:srgbClr val="414042"/>
          </a:solidFill>
        </p:grpSpPr>
        <p:sp>
          <p:nvSpPr>
            <p:cNvPr id="281" name="Freeform: Shape 43">
              <a:extLst>
                <a:ext uri="{FF2B5EF4-FFF2-40B4-BE49-F238E27FC236}">
                  <a16:creationId xmlns:a16="http://schemas.microsoft.com/office/drawing/2014/main" id="{07C1FC26-745C-3C43-9853-32AD22562850}"/>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282" name="Freeform: Shape 44">
              <a:extLst>
                <a:ext uri="{FF2B5EF4-FFF2-40B4-BE49-F238E27FC236}">
                  <a16:creationId xmlns:a16="http://schemas.microsoft.com/office/drawing/2014/main" id="{F1C80041-0AE0-C54A-8C32-5D709A4EDFA7}"/>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283" name="Freeform: Shape 45">
              <a:extLst>
                <a:ext uri="{FF2B5EF4-FFF2-40B4-BE49-F238E27FC236}">
                  <a16:creationId xmlns:a16="http://schemas.microsoft.com/office/drawing/2014/main" id="{F8452649-CAAD-3746-84B1-DED164FA7385}"/>
                </a:ext>
              </a:extLst>
            </p:cNvPr>
            <p:cNvSpPr/>
            <p:nvPr/>
          </p:nvSpPr>
          <p:spPr>
            <a:xfrm>
              <a:off x="9971858" y="1622231"/>
              <a:ext cx="107086" cy="42929"/>
            </a:xfrm>
            <a:custGeom>
              <a:avLst/>
              <a:gdLst>
                <a:gd name="connsiteX0" fmla="*/ 53543 w 107086"/>
                <a:gd name="connsiteY0" fmla="*/ 42929 h 42929"/>
                <a:gd name="connsiteX1" fmla="*/ 0 w 107086"/>
                <a:gd name="connsiteY1" fmla="*/ 21480 h 42929"/>
                <a:gd name="connsiteX2" fmla="*/ 53543 w 107086"/>
                <a:gd name="connsiteY2" fmla="*/ 0 h 42929"/>
                <a:gd name="connsiteX3" fmla="*/ 107086 w 107086"/>
                <a:gd name="connsiteY3" fmla="*/ 21480 h 42929"/>
                <a:gd name="connsiteX4" fmla="*/ 53543 w 107086"/>
                <a:gd name="connsiteY4" fmla="*/ 42929 h 42929"/>
                <a:gd name="connsiteX5" fmla="*/ 53543 w 107086"/>
                <a:gd name="connsiteY5" fmla="*/ 6299 h 42929"/>
                <a:gd name="connsiteX6" fmla="*/ 6299 w 107086"/>
                <a:gd name="connsiteY6" fmla="*/ 21480 h 42929"/>
                <a:gd name="connsiteX7" fmla="*/ 53543 w 107086"/>
                <a:gd name="connsiteY7" fmla="*/ 36630 h 42929"/>
                <a:gd name="connsiteX8" fmla="*/ 100787 w 107086"/>
                <a:gd name="connsiteY8" fmla="*/ 21480 h 42929"/>
                <a:gd name="connsiteX9" fmla="*/ 53543 w 107086"/>
                <a:gd name="connsiteY9" fmla="*/ 6299 h 4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086" h="42929">
                  <a:moveTo>
                    <a:pt x="53543" y="42929"/>
                  </a:moveTo>
                  <a:cubicBezTo>
                    <a:pt x="27590" y="42929"/>
                    <a:pt x="0" y="35402"/>
                    <a:pt x="0" y="21480"/>
                  </a:cubicBezTo>
                  <a:cubicBezTo>
                    <a:pt x="0" y="7559"/>
                    <a:pt x="27590" y="0"/>
                    <a:pt x="53543" y="0"/>
                  </a:cubicBezTo>
                  <a:cubicBezTo>
                    <a:pt x="79496" y="0"/>
                    <a:pt x="107086" y="7528"/>
                    <a:pt x="107086" y="21480"/>
                  </a:cubicBezTo>
                  <a:cubicBezTo>
                    <a:pt x="107086" y="35433"/>
                    <a:pt x="79496" y="42929"/>
                    <a:pt x="53543" y="42929"/>
                  </a:cubicBezTo>
                  <a:close/>
                  <a:moveTo>
                    <a:pt x="53543" y="6299"/>
                  </a:moveTo>
                  <a:cubicBezTo>
                    <a:pt x="24283" y="6299"/>
                    <a:pt x="6299" y="15118"/>
                    <a:pt x="6299" y="21480"/>
                  </a:cubicBezTo>
                  <a:cubicBezTo>
                    <a:pt x="6299" y="27842"/>
                    <a:pt x="24283" y="36630"/>
                    <a:pt x="53543" y="36630"/>
                  </a:cubicBezTo>
                  <a:cubicBezTo>
                    <a:pt x="82803" y="36630"/>
                    <a:pt x="100787" y="27811"/>
                    <a:pt x="100787" y="21480"/>
                  </a:cubicBezTo>
                  <a:cubicBezTo>
                    <a:pt x="100787" y="15150"/>
                    <a:pt x="82803" y="6299"/>
                    <a:pt x="53543" y="6299"/>
                  </a:cubicBezTo>
                  <a:close/>
                </a:path>
              </a:pathLst>
            </a:custGeom>
            <a:grpFill/>
            <a:ln w="3048" cap="flat">
              <a:noFill/>
              <a:prstDash val="solid"/>
              <a:miter/>
            </a:ln>
          </p:spPr>
          <p:txBody>
            <a:bodyPr rtlCol="0" anchor="ctr"/>
            <a:lstStyle/>
            <a:p>
              <a:endParaRPr lang="en-US"/>
            </a:p>
          </p:txBody>
        </p:sp>
        <p:sp>
          <p:nvSpPr>
            <p:cNvPr id="284" name="Freeform: Shape 46">
              <a:extLst>
                <a:ext uri="{FF2B5EF4-FFF2-40B4-BE49-F238E27FC236}">
                  <a16:creationId xmlns:a16="http://schemas.microsoft.com/office/drawing/2014/main" id="{E472C8D5-BF8A-5645-A212-A3DAF3264075}"/>
                </a:ext>
              </a:extLst>
            </p:cNvPr>
            <p:cNvSpPr/>
            <p:nvPr/>
          </p:nvSpPr>
          <p:spPr>
            <a:xfrm rot="-4631399">
              <a:off x="10022177" y="1702584"/>
              <a:ext cx="6299" cy="19590"/>
            </a:xfrm>
            <a:custGeom>
              <a:avLst/>
              <a:gdLst>
                <a:gd name="connsiteX0" fmla="*/ 0 w 6299"/>
                <a:gd name="connsiteY0" fmla="*/ 0 h 19590"/>
                <a:gd name="connsiteX1" fmla="*/ 6299 w 6299"/>
                <a:gd name="connsiteY1" fmla="*/ 0 h 19590"/>
                <a:gd name="connsiteX2" fmla="*/ 6299 w 6299"/>
                <a:gd name="connsiteY2" fmla="*/ 19591 h 19590"/>
                <a:gd name="connsiteX3" fmla="*/ 0 w 6299"/>
                <a:gd name="connsiteY3" fmla="*/ 19591 h 19590"/>
              </a:gdLst>
              <a:ahLst/>
              <a:cxnLst>
                <a:cxn ang="0">
                  <a:pos x="connsiteX0" y="connsiteY0"/>
                </a:cxn>
                <a:cxn ang="0">
                  <a:pos x="connsiteX1" y="connsiteY1"/>
                </a:cxn>
                <a:cxn ang="0">
                  <a:pos x="connsiteX2" y="connsiteY2"/>
                </a:cxn>
                <a:cxn ang="0">
                  <a:pos x="connsiteX3" y="connsiteY3"/>
                </a:cxn>
              </a:cxnLst>
              <a:rect l="l" t="t" r="r" b="b"/>
              <a:pathLst>
                <a:path w="6299" h="19590">
                  <a:moveTo>
                    <a:pt x="0" y="0"/>
                  </a:moveTo>
                  <a:lnTo>
                    <a:pt x="6299" y="0"/>
                  </a:lnTo>
                  <a:lnTo>
                    <a:pt x="6299" y="19591"/>
                  </a:lnTo>
                  <a:lnTo>
                    <a:pt x="0" y="19591"/>
                  </a:lnTo>
                  <a:close/>
                </a:path>
              </a:pathLst>
            </a:custGeom>
            <a:grpFill/>
            <a:ln w="3048" cap="flat">
              <a:noFill/>
              <a:prstDash val="solid"/>
              <a:miter/>
            </a:ln>
          </p:spPr>
          <p:txBody>
            <a:bodyPr rtlCol="0" anchor="ctr"/>
            <a:lstStyle/>
            <a:p>
              <a:endParaRPr lang="en-US"/>
            </a:p>
          </p:txBody>
        </p:sp>
        <p:sp>
          <p:nvSpPr>
            <p:cNvPr id="285" name="Freeform: Shape 47">
              <a:extLst>
                <a:ext uri="{FF2B5EF4-FFF2-40B4-BE49-F238E27FC236}">
                  <a16:creationId xmlns:a16="http://schemas.microsoft.com/office/drawing/2014/main" id="{75E120EA-CD9F-6841-90DD-2C27BA38D926}"/>
                </a:ext>
              </a:extLst>
            </p:cNvPr>
            <p:cNvSpPr/>
            <p:nvPr/>
          </p:nvSpPr>
          <p:spPr>
            <a:xfrm rot="-4107599">
              <a:off x="10039721" y="1695555"/>
              <a:ext cx="19842" cy="6299"/>
            </a:xfrm>
            <a:custGeom>
              <a:avLst/>
              <a:gdLst>
                <a:gd name="connsiteX0" fmla="*/ 0 w 19842"/>
                <a:gd name="connsiteY0" fmla="*/ 0 h 6299"/>
                <a:gd name="connsiteX1" fmla="*/ 19842 w 19842"/>
                <a:gd name="connsiteY1" fmla="*/ 0 h 6299"/>
                <a:gd name="connsiteX2" fmla="*/ 19842 w 19842"/>
                <a:gd name="connsiteY2" fmla="*/ 6299 h 6299"/>
                <a:gd name="connsiteX3" fmla="*/ 0 w 19842"/>
                <a:gd name="connsiteY3" fmla="*/ 6299 h 6299"/>
              </a:gdLst>
              <a:ahLst/>
              <a:cxnLst>
                <a:cxn ang="0">
                  <a:pos x="connsiteX0" y="connsiteY0"/>
                </a:cxn>
                <a:cxn ang="0">
                  <a:pos x="connsiteX1" y="connsiteY1"/>
                </a:cxn>
                <a:cxn ang="0">
                  <a:pos x="connsiteX2" y="connsiteY2"/>
                </a:cxn>
                <a:cxn ang="0">
                  <a:pos x="connsiteX3" y="connsiteY3"/>
                </a:cxn>
              </a:cxnLst>
              <a:rect l="l" t="t" r="r" b="b"/>
              <a:pathLst>
                <a:path w="19842" h="6299">
                  <a:moveTo>
                    <a:pt x="0" y="0"/>
                  </a:moveTo>
                  <a:lnTo>
                    <a:pt x="19842" y="0"/>
                  </a:lnTo>
                  <a:lnTo>
                    <a:pt x="19842" y="6299"/>
                  </a:lnTo>
                  <a:lnTo>
                    <a:pt x="0" y="6299"/>
                  </a:lnTo>
                  <a:close/>
                </a:path>
              </a:pathLst>
            </a:custGeom>
            <a:grpFill/>
            <a:ln w="3048" cap="flat">
              <a:noFill/>
              <a:prstDash val="solid"/>
              <a:miter/>
            </a:ln>
          </p:spPr>
          <p:txBody>
            <a:bodyPr rtlCol="0" anchor="ctr"/>
            <a:lstStyle/>
            <a:p>
              <a:endParaRPr lang="en-US"/>
            </a:p>
          </p:txBody>
        </p:sp>
        <p:sp>
          <p:nvSpPr>
            <p:cNvPr id="286" name="Freeform: Shape 48">
              <a:extLst>
                <a:ext uri="{FF2B5EF4-FFF2-40B4-BE49-F238E27FC236}">
                  <a16:creationId xmlns:a16="http://schemas.microsoft.com/office/drawing/2014/main" id="{FD4FA619-02E1-F84E-A06D-723D8EC60A90}"/>
                </a:ext>
              </a:extLst>
            </p:cNvPr>
            <p:cNvSpPr/>
            <p:nvPr/>
          </p:nvSpPr>
          <p:spPr>
            <a:xfrm rot="-4013399">
              <a:off x="9993612" y="1720148"/>
              <a:ext cx="16377" cy="6299"/>
            </a:xfrm>
            <a:custGeom>
              <a:avLst/>
              <a:gdLst>
                <a:gd name="connsiteX0" fmla="*/ 0 w 16377"/>
                <a:gd name="connsiteY0" fmla="*/ 0 h 6299"/>
                <a:gd name="connsiteX1" fmla="*/ 16378 w 16377"/>
                <a:gd name="connsiteY1" fmla="*/ 0 h 6299"/>
                <a:gd name="connsiteX2" fmla="*/ 16378 w 16377"/>
                <a:gd name="connsiteY2" fmla="*/ 6299 h 6299"/>
                <a:gd name="connsiteX3" fmla="*/ 0 w 16377"/>
                <a:gd name="connsiteY3" fmla="*/ 6299 h 6299"/>
              </a:gdLst>
              <a:ahLst/>
              <a:cxnLst>
                <a:cxn ang="0">
                  <a:pos x="connsiteX0" y="connsiteY0"/>
                </a:cxn>
                <a:cxn ang="0">
                  <a:pos x="connsiteX1" y="connsiteY1"/>
                </a:cxn>
                <a:cxn ang="0">
                  <a:pos x="connsiteX2" y="connsiteY2"/>
                </a:cxn>
                <a:cxn ang="0">
                  <a:pos x="connsiteX3" y="connsiteY3"/>
                </a:cxn>
              </a:cxnLst>
              <a:rect l="l" t="t" r="r" b="b"/>
              <a:pathLst>
                <a:path w="16377" h="6299">
                  <a:moveTo>
                    <a:pt x="0" y="0"/>
                  </a:moveTo>
                  <a:lnTo>
                    <a:pt x="16378" y="0"/>
                  </a:lnTo>
                  <a:lnTo>
                    <a:pt x="16378" y="6299"/>
                  </a:lnTo>
                  <a:lnTo>
                    <a:pt x="0" y="6299"/>
                  </a:lnTo>
                  <a:close/>
                </a:path>
              </a:pathLst>
            </a:custGeom>
            <a:grpFill/>
            <a:ln w="3048" cap="flat">
              <a:noFill/>
              <a:prstDash val="solid"/>
              <a:miter/>
            </a:ln>
          </p:spPr>
          <p:txBody>
            <a:bodyPr rtlCol="0" anchor="ctr"/>
            <a:lstStyle/>
            <a:p>
              <a:endParaRPr lang="en-US"/>
            </a:p>
          </p:txBody>
        </p:sp>
        <p:sp>
          <p:nvSpPr>
            <p:cNvPr id="287" name="Freeform: Shape 49">
              <a:extLst>
                <a:ext uri="{FF2B5EF4-FFF2-40B4-BE49-F238E27FC236}">
                  <a16:creationId xmlns:a16="http://schemas.microsoft.com/office/drawing/2014/main" id="{AEF38518-B8CE-2647-9607-7B020C13AE1E}"/>
                </a:ext>
              </a:extLst>
            </p:cNvPr>
            <p:cNvSpPr/>
            <p:nvPr/>
          </p:nvSpPr>
          <p:spPr>
            <a:xfrm>
              <a:off x="9984457" y="1727018"/>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288" name="Freeform: Shape 50">
              <a:extLst>
                <a:ext uri="{FF2B5EF4-FFF2-40B4-BE49-F238E27FC236}">
                  <a16:creationId xmlns:a16="http://schemas.microsoft.com/office/drawing/2014/main" id="{25CFC11A-B360-1442-9458-E4E42F6EB03A}"/>
                </a:ext>
              </a:extLst>
            </p:cNvPr>
            <p:cNvSpPr/>
            <p:nvPr/>
          </p:nvSpPr>
          <p:spPr>
            <a:xfrm>
              <a:off x="9997055" y="1697474"/>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5748 w 22047"/>
                <a:gd name="connsiteY9" fmla="*/ 11024 h 22047"/>
                <a:gd name="connsiteX10" fmla="*/ 11024 w 22047"/>
                <a:gd name="connsiteY10"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lnTo>
                    <a:pt x="15748" y="11024"/>
                  </a:ln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289" name="Freeform: Shape 51">
              <a:extLst>
                <a:ext uri="{FF2B5EF4-FFF2-40B4-BE49-F238E27FC236}">
                  <a16:creationId xmlns:a16="http://schemas.microsoft.com/office/drawing/2014/main" id="{0C702C0A-1593-A048-826A-4F5FF08EB7EE}"/>
                </a:ext>
              </a:extLst>
            </p:cNvPr>
            <p:cNvSpPr/>
            <p:nvPr/>
          </p:nvSpPr>
          <p:spPr>
            <a:xfrm>
              <a:off x="10031701" y="1704120"/>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290" name="Freeform: Shape 52">
              <a:extLst>
                <a:ext uri="{FF2B5EF4-FFF2-40B4-BE49-F238E27FC236}">
                  <a16:creationId xmlns:a16="http://schemas.microsoft.com/office/drawing/2014/main" id="{EF2BAF8F-530A-0848-9972-B830703AA6C7}"/>
                </a:ext>
              </a:extLst>
            </p:cNvPr>
            <p:cNvSpPr/>
            <p:nvPr/>
          </p:nvSpPr>
          <p:spPr>
            <a:xfrm>
              <a:off x="10044299" y="1671049"/>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22047 w 22047"/>
                <a:gd name="connsiteY4" fmla="*/ 11181 h 22047"/>
                <a:gd name="connsiteX5" fmla="*/ 11024 w 22047"/>
                <a:gd name="connsiteY5" fmla="*/ 22047 h 22047"/>
                <a:gd name="connsiteX6" fmla="*/ 11024 w 22047"/>
                <a:gd name="connsiteY6" fmla="*/ 6299 h 22047"/>
                <a:gd name="connsiteX7" fmla="*/ 6302 w 22047"/>
                <a:gd name="connsiteY7" fmla="*/ 11026 h 22047"/>
                <a:gd name="connsiteX8" fmla="*/ 11029 w 22047"/>
                <a:gd name="connsiteY8" fmla="*/ 15748 h 22047"/>
                <a:gd name="connsiteX9" fmla="*/ 15748 w 22047"/>
                <a:gd name="connsiteY9" fmla="*/ 11181 h 22047"/>
                <a:gd name="connsiteX10" fmla="*/ 11184 w 22047"/>
                <a:gd name="connsiteY10" fmla="*/ 6302 h 22047"/>
                <a:gd name="connsiteX11" fmla="*/ 11024 w 22047"/>
                <a:gd name="connsiteY11"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lnTo>
                    <a:pt x="22047" y="11181"/>
                  </a:lnTo>
                  <a:cubicBezTo>
                    <a:pt x="21944" y="17200"/>
                    <a:pt x="17044" y="22031"/>
                    <a:pt x="11024" y="22047"/>
                  </a:cubicBezTo>
                  <a:close/>
                  <a:moveTo>
                    <a:pt x="11024" y="6299"/>
                  </a:moveTo>
                  <a:cubicBezTo>
                    <a:pt x="8414" y="6301"/>
                    <a:pt x="6300" y="8417"/>
                    <a:pt x="6302" y="11026"/>
                  </a:cubicBezTo>
                  <a:cubicBezTo>
                    <a:pt x="6303" y="13635"/>
                    <a:pt x="8420" y="15749"/>
                    <a:pt x="11029" y="15748"/>
                  </a:cubicBezTo>
                  <a:cubicBezTo>
                    <a:pt x="13576" y="15747"/>
                    <a:pt x="15663" y="13727"/>
                    <a:pt x="15748" y="11181"/>
                  </a:cubicBezTo>
                  <a:cubicBezTo>
                    <a:pt x="15835" y="8573"/>
                    <a:pt x="13791" y="6389"/>
                    <a:pt x="11184" y="6302"/>
                  </a:cubicBezTo>
                  <a:cubicBezTo>
                    <a:pt x="11130" y="6300"/>
                    <a:pt x="11077" y="6299"/>
                    <a:pt x="11024" y="6299"/>
                  </a:cubicBezTo>
                  <a:close/>
                </a:path>
              </a:pathLst>
            </a:custGeom>
            <a:grpFill/>
            <a:ln w="3048" cap="flat">
              <a:noFill/>
              <a:prstDash val="solid"/>
              <a:miter/>
            </a:ln>
          </p:spPr>
          <p:txBody>
            <a:bodyPr rtlCol="0" anchor="ctr"/>
            <a:lstStyle/>
            <a:p>
              <a:endParaRPr lang="en-US"/>
            </a:p>
          </p:txBody>
        </p:sp>
      </p:grpSp>
      <p:sp>
        <p:nvSpPr>
          <p:cNvPr id="291" name="Freeform: Shape 68">
            <a:extLst>
              <a:ext uri="{FF2B5EF4-FFF2-40B4-BE49-F238E27FC236}">
                <a16:creationId xmlns:a16="http://schemas.microsoft.com/office/drawing/2014/main" id="{38C68EE6-3861-F048-9A3E-C9CC1902C6FE}"/>
              </a:ext>
            </a:extLst>
          </p:cNvPr>
          <p:cNvSpPr/>
          <p:nvPr/>
        </p:nvSpPr>
        <p:spPr>
          <a:xfrm>
            <a:off x="1876902" y="3370235"/>
            <a:ext cx="240030" cy="243481"/>
          </a:xfrm>
          <a:custGeom>
            <a:avLst/>
            <a:gdLst>
              <a:gd name="connsiteX0" fmla="*/ 137866 w 155246"/>
              <a:gd name="connsiteY0" fmla="*/ 90862 h 157478"/>
              <a:gd name="connsiteX1" fmla="*/ 130433 w 155246"/>
              <a:gd name="connsiteY1" fmla="*/ 92531 h 157478"/>
              <a:gd name="connsiteX2" fmla="*/ 123315 w 155246"/>
              <a:gd name="connsiteY2" fmla="*/ 78831 h 157478"/>
              <a:gd name="connsiteX3" fmla="*/ 132134 w 155246"/>
              <a:gd name="connsiteY3" fmla="*/ 62201 h 157478"/>
              <a:gd name="connsiteX4" fmla="*/ 154250 w 155246"/>
              <a:gd name="connsiteY4" fmla="*/ 51663 h 157478"/>
              <a:gd name="connsiteX5" fmla="*/ 150181 w 155246"/>
              <a:gd name="connsiteY5" fmla="*/ 33634 h 157478"/>
              <a:gd name="connsiteX6" fmla="*/ 125683 w 155246"/>
              <a:gd name="connsiteY6" fmla="*/ 33628 h 157478"/>
              <a:gd name="connsiteX7" fmla="*/ 125677 w 155246"/>
              <a:gd name="connsiteY7" fmla="*/ 33634 h 157478"/>
              <a:gd name="connsiteX8" fmla="*/ 121047 w 155246"/>
              <a:gd name="connsiteY8" fmla="*/ 49728 h 157478"/>
              <a:gd name="connsiteX9" fmla="*/ 109866 w 155246"/>
              <a:gd name="connsiteY9" fmla="*/ 53193 h 157478"/>
              <a:gd name="connsiteX10" fmla="*/ 97425 w 155246"/>
              <a:gd name="connsiteY10" fmla="*/ 29791 h 157478"/>
              <a:gd name="connsiteX11" fmla="*/ 97646 w 155246"/>
              <a:gd name="connsiteY11" fmla="*/ 29571 h 157478"/>
              <a:gd name="connsiteX12" fmla="*/ 97644 w 155246"/>
              <a:gd name="connsiteY12" fmla="*/ 5073 h 157478"/>
              <a:gd name="connsiteX13" fmla="*/ 73146 w 155246"/>
              <a:gd name="connsiteY13" fmla="*/ 5075 h 157478"/>
              <a:gd name="connsiteX14" fmla="*/ 71441 w 155246"/>
              <a:gd name="connsiteY14" fmla="*/ 27587 h 157478"/>
              <a:gd name="connsiteX15" fmla="*/ 57961 w 155246"/>
              <a:gd name="connsiteY15" fmla="*/ 46169 h 157478"/>
              <a:gd name="connsiteX16" fmla="*/ 5580 w 155246"/>
              <a:gd name="connsiteY16" fmla="*/ 58859 h 157478"/>
              <a:gd name="connsiteX17" fmla="*/ 18270 w 155246"/>
              <a:gd name="connsiteY17" fmla="*/ 111240 h 157478"/>
              <a:gd name="connsiteX18" fmla="*/ 57961 w 155246"/>
              <a:gd name="connsiteY18" fmla="*/ 111240 h 157478"/>
              <a:gd name="connsiteX19" fmla="*/ 71378 w 155246"/>
              <a:gd name="connsiteY19" fmla="*/ 129854 h 157478"/>
              <a:gd name="connsiteX20" fmla="*/ 75006 w 155246"/>
              <a:gd name="connsiteY20" fmla="*/ 154082 h 157478"/>
              <a:gd name="connsiteX21" fmla="*/ 99234 w 155246"/>
              <a:gd name="connsiteY21" fmla="*/ 150454 h 157478"/>
              <a:gd name="connsiteX22" fmla="*/ 97551 w 155246"/>
              <a:gd name="connsiteY22" fmla="*/ 127901 h 157478"/>
              <a:gd name="connsiteX23" fmla="*/ 97362 w 155246"/>
              <a:gd name="connsiteY23" fmla="*/ 127712 h 157478"/>
              <a:gd name="connsiteX24" fmla="*/ 109583 w 155246"/>
              <a:gd name="connsiteY24" fmla="*/ 104626 h 157478"/>
              <a:gd name="connsiteX25" fmla="*/ 120449 w 155246"/>
              <a:gd name="connsiteY25" fmla="*/ 108059 h 157478"/>
              <a:gd name="connsiteX26" fmla="*/ 120449 w 155246"/>
              <a:gd name="connsiteY26" fmla="*/ 108311 h 157478"/>
              <a:gd name="connsiteX27" fmla="*/ 137772 w 155246"/>
              <a:gd name="connsiteY27" fmla="*/ 125634 h 157478"/>
              <a:gd name="connsiteX28" fmla="*/ 155095 w 155246"/>
              <a:gd name="connsiteY28" fmla="*/ 108311 h 157478"/>
              <a:gd name="connsiteX29" fmla="*/ 137772 w 155246"/>
              <a:gd name="connsiteY29" fmla="*/ 90988 h 157478"/>
              <a:gd name="connsiteX30" fmla="*/ 130087 w 155246"/>
              <a:gd name="connsiteY30" fmla="*/ 38106 h 157478"/>
              <a:gd name="connsiteX31" fmla="*/ 145835 w 155246"/>
              <a:gd name="connsiteY31" fmla="*/ 38106 h 157478"/>
              <a:gd name="connsiteX32" fmla="*/ 145676 w 155246"/>
              <a:gd name="connsiteY32" fmla="*/ 53695 h 157478"/>
              <a:gd name="connsiteX33" fmla="*/ 130087 w 155246"/>
              <a:gd name="connsiteY33" fmla="*/ 53536 h 157478"/>
              <a:gd name="connsiteX34" fmla="*/ 130087 w 155246"/>
              <a:gd name="connsiteY34" fmla="*/ 38106 h 157478"/>
              <a:gd name="connsiteX35" fmla="*/ 123504 w 155246"/>
              <a:gd name="connsiteY35" fmla="*/ 55555 h 157478"/>
              <a:gd name="connsiteX36" fmla="*/ 125614 w 155246"/>
              <a:gd name="connsiteY36" fmla="*/ 58138 h 157478"/>
              <a:gd name="connsiteX37" fmla="*/ 126622 w 155246"/>
              <a:gd name="connsiteY37" fmla="*/ 59051 h 157478"/>
              <a:gd name="connsiteX38" fmla="*/ 119725 w 155246"/>
              <a:gd name="connsiteY38" fmla="*/ 72091 h 157478"/>
              <a:gd name="connsiteX39" fmla="*/ 112764 w 155246"/>
              <a:gd name="connsiteY39" fmla="*/ 58894 h 157478"/>
              <a:gd name="connsiteX40" fmla="*/ 77583 w 155246"/>
              <a:gd name="connsiteY40" fmla="*/ 9413 h 157478"/>
              <a:gd name="connsiteX41" fmla="*/ 93236 w 155246"/>
              <a:gd name="connsiteY41" fmla="*/ 9319 h 157478"/>
              <a:gd name="connsiteX42" fmla="*/ 93331 w 155246"/>
              <a:gd name="connsiteY42" fmla="*/ 24973 h 157478"/>
              <a:gd name="connsiteX43" fmla="*/ 77583 w 155246"/>
              <a:gd name="connsiteY43" fmla="*/ 24973 h 157478"/>
              <a:gd name="connsiteX44" fmla="*/ 77583 w 155246"/>
              <a:gd name="connsiteY44" fmla="*/ 9413 h 157478"/>
              <a:gd name="connsiteX45" fmla="*/ 76071 w 155246"/>
              <a:gd name="connsiteY45" fmla="*/ 31807 h 157478"/>
              <a:gd name="connsiteX46" fmla="*/ 85520 w 155246"/>
              <a:gd name="connsiteY46" fmla="*/ 34516 h 157478"/>
              <a:gd name="connsiteX47" fmla="*/ 92229 w 155246"/>
              <a:gd name="connsiteY47" fmla="*/ 33161 h 157478"/>
              <a:gd name="connsiteX48" fmla="*/ 103756 w 155246"/>
              <a:gd name="connsiteY48" fmla="*/ 55209 h 157478"/>
              <a:gd name="connsiteX49" fmla="*/ 73614 w 155246"/>
              <a:gd name="connsiteY49" fmla="*/ 64657 h 157478"/>
              <a:gd name="connsiteX50" fmla="*/ 65079 w 155246"/>
              <a:gd name="connsiteY50" fmla="*/ 51839 h 157478"/>
              <a:gd name="connsiteX51" fmla="*/ 63063 w 155246"/>
              <a:gd name="connsiteY51" fmla="*/ 49949 h 157478"/>
              <a:gd name="connsiteX52" fmla="*/ 15630 w 155246"/>
              <a:gd name="connsiteY52" fmla="*/ 101098 h 157478"/>
              <a:gd name="connsiteX53" fmla="*/ 15619 w 155246"/>
              <a:gd name="connsiteY53" fmla="*/ 56111 h 157478"/>
              <a:gd name="connsiteX54" fmla="*/ 60607 w 155246"/>
              <a:gd name="connsiteY54" fmla="*/ 56100 h 157478"/>
              <a:gd name="connsiteX55" fmla="*/ 60618 w 155246"/>
              <a:gd name="connsiteY55" fmla="*/ 101087 h 157478"/>
              <a:gd name="connsiteX56" fmla="*/ 60607 w 155246"/>
              <a:gd name="connsiteY56" fmla="*/ 101098 h 157478"/>
              <a:gd name="connsiteX57" fmla="*/ 15662 w 155246"/>
              <a:gd name="connsiteY57" fmla="*/ 101098 h 157478"/>
              <a:gd name="connsiteX58" fmla="*/ 93205 w 155246"/>
              <a:gd name="connsiteY58" fmla="*/ 147807 h 157478"/>
              <a:gd name="connsiteX59" fmla="*/ 77457 w 155246"/>
              <a:gd name="connsiteY59" fmla="*/ 147807 h 157478"/>
              <a:gd name="connsiteX60" fmla="*/ 77616 w 155246"/>
              <a:gd name="connsiteY60" fmla="*/ 132218 h 157478"/>
              <a:gd name="connsiteX61" fmla="*/ 93205 w 155246"/>
              <a:gd name="connsiteY61" fmla="*/ 132377 h 157478"/>
              <a:gd name="connsiteX62" fmla="*/ 93205 w 155246"/>
              <a:gd name="connsiteY62" fmla="*/ 147807 h 157478"/>
              <a:gd name="connsiteX63" fmla="*/ 92197 w 155246"/>
              <a:gd name="connsiteY63" fmla="*/ 124090 h 157478"/>
              <a:gd name="connsiteX64" fmla="*/ 76103 w 155246"/>
              <a:gd name="connsiteY64" fmla="*/ 125413 h 157478"/>
              <a:gd name="connsiteX65" fmla="*/ 63126 w 155246"/>
              <a:gd name="connsiteY65" fmla="*/ 107366 h 157478"/>
              <a:gd name="connsiteX66" fmla="*/ 65079 w 155246"/>
              <a:gd name="connsiteY66" fmla="*/ 105539 h 157478"/>
              <a:gd name="connsiteX67" fmla="*/ 73394 w 155246"/>
              <a:gd name="connsiteY67" fmla="*/ 92941 h 157478"/>
              <a:gd name="connsiteX68" fmla="*/ 103567 w 155246"/>
              <a:gd name="connsiteY68" fmla="*/ 102390 h 157478"/>
              <a:gd name="connsiteX69" fmla="*/ 106559 w 155246"/>
              <a:gd name="connsiteY69" fmla="*/ 96941 h 157478"/>
              <a:gd name="connsiteX70" fmla="*/ 75284 w 155246"/>
              <a:gd name="connsiteY70" fmla="*/ 87051 h 157478"/>
              <a:gd name="connsiteX71" fmla="*/ 75284 w 155246"/>
              <a:gd name="connsiteY71" fmla="*/ 70453 h 157478"/>
              <a:gd name="connsiteX72" fmla="*/ 106559 w 155246"/>
              <a:gd name="connsiteY72" fmla="*/ 60783 h 157478"/>
              <a:gd name="connsiteX73" fmla="*/ 116008 w 155246"/>
              <a:gd name="connsiteY73" fmla="*/ 78862 h 157478"/>
              <a:gd name="connsiteX74" fmla="*/ 121803 w 155246"/>
              <a:gd name="connsiteY74" fmla="*/ 101728 h 157478"/>
              <a:gd name="connsiteX75" fmla="*/ 112669 w 155246"/>
              <a:gd name="connsiteY75" fmla="*/ 98862 h 157478"/>
              <a:gd name="connsiteX76" fmla="*/ 119662 w 155246"/>
              <a:gd name="connsiteY76" fmla="*/ 85602 h 157478"/>
              <a:gd name="connsiteX77" fmla="*/ 125299 w 155246"/>
              <a:gd name="connsiteY77" fmla="*/ 96311 h 157478"/>
              <a:gd name="connsiteX78" fmla="*/ 121803 w 155246"/>
              <a:gd name="connsiteY78" fmla="*/ 101728 h 157478"/>
              <a:gd name="connsiteX79" fmla="*/ 145677 w 155246"/>
              <a:gd name="connsiteY79" fmla="*/ 115964 h 157478"/>
              <a:gd name="connsiteX80" fmla="*/ 129929 w 155246"/>
              <a:gd name="connsiteY80" fmla="*/ 115964 h 157478"/>
              <a:gd name="connsiteX81" fmla="*/ 130088 w 155246"/>
              <a:gd name="connsiteY81" fmla="*/ 100376 h 157478"/>
              <a:gd name="connsiteX82" fmla="*/ 145677 w 155246"/>
              <a:gd name="connsiteY82" fmla="*/ 100535 h 157478"/>
              <a:gd name="connsiteX83" fmla="*/ 145677 w 155246"/>
              <a:gd name="connsiteY83" fmla="*/ 115964 h 157478"/>
              <a:gd name="connsiteX84" fmla="*/ 54024 w 155246"/>
              <a:gd name="connsiteY84" fmla="*/ 75461 h 157478"/>
              <a:gd name="connsiteX85" fmla="*/ 54024 w 155246"/>
              <a:gd name="connsiteY85" fmla="*/ 81760 h 157478"/>
              <a:gd name="connsiteX86" fmla="*/ 41426 w 155246"/>
              <a:gd name="connsiteY86" fmla="*/ 81760 h 157478"/>
              <a:gd name="connsiteX87" fmla="*/ 41426 w 155246"/>
              <a:gd name="connsiteY87" fmla="*/ 94358 h 157478"/>
              <a:gd name="connsiteX88" fmla="*/ 35126 w 155246"/>
              <a:gd name="connsiteY88" fmla="*/ 94358 h 157478"/>
              <a:gd name="connsiteX89" fmla="*/ 35126 w 155246"/>
              <a:gd name="connsiteY89" fmla="*/ 81760 h 157478"/>
              <a:gd name="connsiteX90" fmla="*/ 22528 w 155246"/>
              <a:gd name="connsiteY90" fmla="*/ 81760 h 157478"/>
              <a:gd name="connsiteX91" fmla="*/ 22528 w 155246"/>
              <a:gd name="connsiteY91" fmla="*/ 75461 h 157478"/>
              <a:gd name="connsiteX92" fmla="*/ 35126 w 155246"/>
              <a:gd name="connsiteY92" fmla="*/ 75461 h 157478"/>
              <a:gd name="connsiteX93" fmla="*/ 35126 w 155246"/>
              <a:gd name="connsiteY93" fmla="*/ 62862 h 157478"/>
              <a:gd name="connsiteX94" fmla="*/ 41426 w 155246"/>
              <a:gd name="connsiteY94" fmla="*/ 62862 h 157478"/>
              <a:gd name="connsiteX95" fmla="*/ 41426 w 155246"/>
              <a:gd name="connsiteY95" fmla="*/ 75461 h 157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55246" h="157478">
                <a:moveTo>
                  <a:pt x="137866" y="90862"/>
                </a:moveTo>
                <a:cubicBezTo>
                  <a:pt x="135295" y="90853"/>
                  <a:pt x="132754" y="91423"/>
                  <a:pt x="130433" y="92531"/>
                </a:cubicBezTo>
                <a:lnTo>
                  <a:pt x="123315" y="78831"/>
                </a:lnTo>
                <a:lnTo>
                  <a:pt x="132134" y="62201"/>
                </a:lnTo>
                <a:cubicBezTo>
                  <a:pt x="141151" y="65398"/>
                  <a:pt x="151053" y="60680"/>
                  <a:pt x="154250" y="51663"/>
                </a:cubicBezTo>
                <a:cubicBezTo>
                  <a:pt x="156481" y="45371"/>
                  <a:pt x="154898" y="38358"/>
                  <a:pt x="150181" y="33634"/>
                </a:cubicBezTo>
                <a:cubicBezTo>
                  <a:pt x="143418" y="26867"/>
                  <a:pt x="132450" y="26865"/>
                  <a:pt x="125683" y="33628"/>
                </a:cubicBezTo>
                <a:cubicBezTo>
                  <a:pt x="125681" y="33630"/>
                  <a:pt x="125679" y="33632"/>
                  <a:pt x="125677" y="33634"/>
                </a:cubicBezTo>
                <a:cubicBezTo>
                  <a:pt x="121482" y="37853"/>
                  <a:pt x="119735" y="43925"/>
                  <a:pt x="121047" y="49728"/>
                </a:cubicBezTo>
                <a:lnTo>
                  <a:pt x="109866" y="53193"/>
                </a:lnTo>
                <a:lnTo>
                  <a:pt x="97425" y="29791"/>
                </a:lnTo>
                <a:lnTo>
                  <a:pt x="97646" y="29571"/>
                </a:lnTo>
                <a:cubicBezTo>
                  <a:pt x="104410" y="22805"/>
                  <a:pt x="104409" y="11837"/>
                  <a:pt x="97644" y="5073"/>
                </a:cubicBezTo>
                <a:cubicBezTo>
                  <a:pt x="90878" y="-1692"/>
                  <a:pt x="79910" y="-1691"/>
                  <a:pt x="73146" y="5075"/>
                </a:cubicBezTo>
                <a:cubicBezTo>
                  <a:pt x="67094" y="11127"/>
                  <a:pt x="66370" y="20692"/>
                  <a:pt x="71441" y="27587"/>
                </a:cubicBezTo>
                <a:lnTo>
                  <a:pt x="57961" y="46169"/>
                </a:lnTo>
                <a:cubicBezTo>
                  <a:pt x="39992" y="35209"/>
                  <a:pt x="16541" y="40891"/>
                  <a:pt x="5580" y="58859"/>
                </a:cubicBezTo>
                <a:cubicBezTo>
                  <a:pt x="-5380" y="76828"/>
                  <a:pt x="302" y="100280"/>
                  <a:pt x="18270" y="111240"/>
                </a:cubicBezTo>
                <a:cubicBezTo>
                  <a:pt x="30457" y="118673"/>
                  <a:pt x="45775" y="118673"/>
                  <a:pt x="57961" y="111240"/>
                </a:cubicBezTo>
                <a:lnTo>
                  <a:pt x="71378" y="129854"/>
                </a:lnTo>
                <a:cubicBezTo>
                  <a:pt x="65690" y="137546"/>
                  <a:pt x="67314" y="148394"/>
                  <a:pt x="75006" y="154082"/>
                </a:cubicBezTo>
                <a:cubicBezTo>
                  <a:pt x="82698" y="159771"/>
                  <a:pt x="93545" y="158147"/>
                  <a:pt x="99234" y="150454"/>
                </a:cubicBezTo>
                <a:cubicBezTo>
                  <a:pt x="104335" y="143557"/>
                  <a:pt x="103619" y="133965"/>
                  <a:pt x="97551" y="127901"/>
                </a:cubicBezTo>
                <a:lnTo>
                  <a:pt x="97362" y="127712"/>
                </a:lnTo>
                <a:lnTo>
                  <a:pt x="109583" y="104626"/>
                </a:lnTo>
                <a:lnTo>
                  <a:pt x="120449" y="108059"/>
                </a:lnTo>
                <a:lnTo>
                  <a:pt x="120449" y="108311"/>
                </a:lnTo>
                <a:cubicBezTo>
                  <a:pt x="120449" y="117878"/>
                  <a:pt x="128205" y="125634"/>
                  <a:pt x="137772" y="125634"/>
                </a:cubicBezTo>
                <a:cubicBezTo>
                  <a:pt x="147339" y="125634"/>
                  <a:pt x="155095" y="117878"/>
                  <a:pt x="155095" y="108311"/>
                </a:cubicBezTo>
                <a:cubicBezTo>
                  <a:pt x="155095" y="98744"/>
                  <a:pt x="147339" y="90988"/>
                  <a:pt x="137772" y="90988"/>
                </a:cubicBezTo>
                <a:close/>
                <a:moveTo>
                  <a:pt x="130087" y="38106"/>
                </a:moveTo>
                <a:cubicBezTo>
                  <a:pt x="134473" y="33850"/>
                  <a:pt x="141448" y="33850"/>
                  <a:pt x="145835" y="38106"/>
                </a:cubicBezTo>
                <a:cubicBezTo>
                  <a:pt x="150096" y="42455"/>
                  <a:pt x="150024" y="49434"/>
                  <a:pt x="145676" y="53695"/>
                </a:cubicBezTo>
                <a:cubicBezTo>
                  <a:pt x="141327" y="57956"/>
                  <a:pt x="134348" y="57885"/>
                  <a:pt x="130087" y="53536"/>
                </a:cubicBezTo>
                <a:cubicBezTo>
                  <a:pt x="125887" y="49250"/>
                  <a:pt x="125887" y="42392"/>
                  <a:pt x="130087" y="38106"/>
                </a:cubicBezTo>
                <a:close/>
                <a:moveTo>
                  <a:pt x="123504" y="55555"/>
                </a:moveTo>
                <a:cubicBezTo>
                  <a:pt x="124116" y="56487"/>
                  <a:pt x="124824" y="57352"/>
                  <a:pt x="125614" y="58138"/>
                </a:cubicBezTo>
                <a:lnTo>
                  <a:pt x="126622" y="59051"/>
                </a:lnTo>
                <a:lnTo>
                  <a:pt x="119725" y="72091"/>
                </a:lnTo>
                <a:lnTo>
                  <a:pt x="112764" y="58894"/>
                </a:lnTo>
                <a:close/>
                <a:moveTo>
                  <a:pt x="77583" y="9413"/>
                </a:moveTo>
                <a:cubicBezTo>
                  <a:pt x="81879" y="5065"/>
                  <a:pt x="88888" y="5022"/>
                  <a:pt x="93236" y="9319"/>
                </a:cubicBezTo>
                <a:cubicBezTo>
                  <a:pt x="97585" y="13615"/>
                  <a:pt x="97627" y="20624"/>
                  <a:pt x="93331" y="24973"/>
                </a:cubicBezTo>
                <a:cubicBezTo>
                  <a:pt x="88951" y="29245"/>
                  <a:pt x="81963" y="29245"/>
                  <a:pt x="77583" y="24973"/>
                </a:cubicBezTo>
                <a:cubicBezTo>
                  <a:pt x="73298" y="20671"/>
                  <a:pt x="73298" y="13715"/>
                  <a:pt x="77583" y="9413"/>
                </a:cubicBezTo>
                <a:close/>
                <a:moveTo>
                  <a:pt x="76071" y="31807"/>
                </a:moveTo>
                <a:cubicBezTo>
                  <a:pt x="78889" y="33613"/>
                  <a:pt x="82173" y="34555"/>
                  <a:pt x="85520" y="34516"/>
                </a:cubicBezTo>
                <a:cubicBezTo>
                  <a:pt x="87824" y="34514"/>
                  <a:pt x="90104" y="34054"/>
                  <a:pt x="92229" y="33161"/>
                </a:cubicBezTo>
                <a:lnTo>
                  <a:pt x="103756" y="55209"/>
                </a:lnTo>
                <a:lnTo>
                  <a:pt x="73614" y="64657"/>
                </a:lnTo>
                <a:cubicBezTo>
                  <a:pt x="71703" y="59831"/>
                  <a:pt x="68795" y="55463"/>
                  <a:pt x="65079" y="51839"/>
                </a:cubicBezTo>
                <a:cubicBezTo>
                  <a:pt x="64418" y="51177"/>
                  <a:pt x="63756" y="50547"/>
                  <a:pt x="63063" y="49949"/>
                </a:cubicBezTo>
                <a:close/>
                <a:moveTo>
                  <a:pt x="15630" y="101098"/>
                </a:moveTo>
                <a:cubicBezTo>
                  <a:pt x="3204" y="88678"/>
                  <a:pt x="3199" y="68537"/>
                  <a:pt x="15619" y="56111"/>
                </a:cubicBezTo>
                <a:cubicBezTo>
                  <a:pt x="28039" y="43685"/>
                  <a:pt x="48181" y="43680"/>
                  <a:pt x="60607" y="56100"/>
                </a:cubicBezTo>
                <a:cubicBezTo>
                  <a:pt x="73033" y="68520"/>
                  <a:pt x="73038" y="88661"/>
                  <a:pt x="60618" y="101087"/>
                </a:cubicBezTo>
                <a:cubicBezTo>
                  <a:pt x="60614" y="101091"/>
                  <a:pt x="60610" y="101095"/>
                  <a:pt x="60607" y="101098"/>
                </a:cubicBezTo>
                <a:cubicBezTo>
                  <a:pt x="48174" y="113458"/>
                  <a:pt x="28094" y="113458"/>
                  <a:pt x="15662" y="101098"/>
                </a:cubicBezTo>
                <a:close/>
                <a:moveTo>
                  <a:pt x="93205" y="147807"/>
                </a:moveTo>
                <a:cubicBezTo>
                  <a:pt x="88825" y="152080"/>
                  <a:pt x="81837" y="152080"/>
                  <a:pt x="77457" y="147807"/>
                </a:cubicBezTo>
                <a:cubicBezTo>
                  <a:pt x="73196" y="143458"/>
                  <a:pt x="73267" y="136479"/>
                  <a:pt x="77616" y="132218"/>
                </a:cubicBezTo>
                <a:cubicBezTo>
                  <a:pt x="81965" y="127957"/>
                  <a:pt x="88944" y="128028"/>
                  <a:pt x="93205" y="132377"/>
                </a:cubicBezTo>
                <a:cubicBezTo>
                  <a:pt x="97404" y="136663"/>
                  <a:pt x="97404" y="143521"/>
                  <a:pt x="93205" y="147807"/>
                </a:cubicBezTo>
                <a:close/>
                <a:moveTo>
                  <a:pt x="92197" y="124090"/>
                </a:moveTo>
                <a:cubicBezTo>
                  <a:pt x="86942" y="121851"/>
                  <a:pt x="80921" y="122346"/>
                  <a:pt x="76103" y="125413"/>
                </a:cubicBezTo>
                <a:lnTo>
                  <a:pt x="63126" y="107366"/>
                </a:lnTo>
                <a:cubicBezTo>
                  <a:pt x="63819" y="106768"/>
                  <a:pt x="64449" y="106169"/>
                  <a:pt x="65079" y="105539"/>
                </a:cubicBezTo>
                <a:cubicBezTo>
                  <a:pt x="68681" y="101951"/>
                  <a:pt x="71510" y="97663"/>
                  <a:pt x="73394" y="92941"/>
                </a:cubicBezTo>
                <a:lnTo>
                  <a:pt x="103567" y="102390"/>
                </a:lnTo>
                <a:close/>
                <a:moveTo>
                  <a:pt x="106559" y="96941"/>
                </a:moveTo>
                <a:lnTo>
                  <a:pt x="75284" y="87051"/>
                </a:lnTo>
                <a:cubicBezTo>
                  <a:pt x="76496" y="81585"/>
                  <a:pt x="76496" y="75919"/>
                  <a:pt x="75284" y="70453"/>
                </a:cubicBezTo>
                <a:lnTo>
                  <a:pt x="106559" y="60783"/>
                </a:lnTo>
                <a:lnTo>
                  <a:pt x="116008" y="78862"/>
                </a:lnTo>
                <a:close/>
                <a:moveTo>
                  <a:pt x="121803" y="101728"/>
                </a:moveTo>
                <a:lnTo>
                  <a:pt x="112669" y="98862"/>
                </a:lnTo>
                <a:lnTo>
                  <a:pt x="119662" y="85602"/>
                </a:lnTo>
                <a:lnTo>
                  <a:pt x="125299" y="96311"/>
                </a:lnTo>
                <a:cubicBezTo>
                  <a:pt x="123773" y="97856"/>
                  <a:pt x="122583" y="99701"/>
                  <a:pt x="121803" y="101728"/>
                </a:cubicBezTo>
                <a:close/>
                <a:moveTo>
                  <a:pt x="145677" y="115964"/>
                </a:moveTo>
                <a:cubicBezTo>
                  <a:pt x="141291" y="120221"/>
                  <a:pt x="134316" y="120221"/>
                  <a:pt x="129929" y="115964"/>
                </a:cubicBezTo>
                <a:cubicBezTo>
                  <a:pt x="125668" y="111616"/>
                  <a:pt x="125740" y="104636"/>
                  <a:pt x="130088" y="100376"/>
                </a:cubicBezTo>
                <a:cubicBezTo>
                  <a:pt x="134437" y="96115"/>
                  <a:pt x="141416" y="96186"/>
                  <a:pt x="145677" y="100535"/>
                </a:cubicBezTo>
                <a:cubicBezTo>
                  <a:pt x="149877" y="104821"/>
                  <a:pt x="149877" y="111678"/>
                  <a:pt x="145677" y="115964"/>
                </a:cubicBezTo>
                <a:close/>
                <a:moveTo>
                  <a:pt x="54024" y="75461"/>
                </a:moveTo>
                <a:lnTo>
                  <a:pt x="54024" y="81760"/>
                </a:lnTo>
                <a:lnTo>
                  <a:pt x="41426" y="81760"/>
                </a:lnTo>
                <a:lnTo>
                  <a:pt x="41426" y="94358"/>
                </a:lnTo>
                <a:lnTo>
                  <a:pt x="35126" y="94358"/>
                </a:lnTo>
                <a:lnTo>
                  <a:pt x="35126" y="81760"/>
                </a:lnTo>
                <a:lnTo>
                  <a:pt x="22528" y="81760"/>
                </a:lnTo>
                <a:lnTo>
                  <a:pt x="22528" y="75461"/>
                </a:lnTo>
                <a:lnTo>
                  <a:pt x="35126" y="75461"/>
                </a:lnTo>
                <a:lnTo>
                  <a:pt x="35126" y="62862"/>
                </a:lnTo>
                <a:lnTo>
                  <a:pt x="41426" y="62862"/>
                </a:lnTo>
                <a:lnTo>
                  <a:pt x="41426" y="75461"/>
                </a:lnTo>
                <a:close/>
              </a:path>
            </a:pathLst>
          </a:custGeom>
          <a:solidFill>
            <a:srgbClr val="414042"/>
          </a:solidFill>
          <a:ln w="3048" cap="flat">
            <a:noFill/>
            <a:prstDash val="solid"/>
            <a:miter/>
          </a:ln>
        </p:spPr>
        <p:txBody>
          <a:bodyPr rtlCol="0" anchor="ctr"/>
          <a:lstStyle/>
          <a:p>
            <a:endParaRPr lang="en-US"/>
          </a:p>
        </p:txBody>
      </p:sp>
      <p:sp>
        <p:nvSpPr>
          <p:cNvPr id="292" name="TextBox 291">
            <a:extLst>
              <a:ext uri="{FF2B5EF4-FFF2-40B4-BE49-F238E27FC236}">
                <a16:creationId xmlns:a16="http://schemas.microsoft.com/office/drawing/2014/main" id="{91EC26DE-DE3F-DE47-8B29-13E4BF18891D}"/>
              </a:ext>
            </a:extLst>
          </p:cNvPr>
          <p:cNvSpPr txBox="1"/>
          <p:nvPr/>
        </p:nvSpPr>
        <p:spPr>
          <a:xfrm>
            <a:off x="807276" y="3297235"/>
            <a:ext cx="101309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a:t>
            </a:r>
          </a:p>
          <a:p>
            <a:pPr>
              <a:defRPr/>
            </a:pPr>
            <a:r>
              <a:rPr lang="en-US" sz="1000" b="1" dirty="0">
                <a:solidFill>
                  <a:srgbClr val="414042"/>
                </a:solidFill>
                <a:latin typeface="Amazon Ember" panose="02000000000000000000" pitchFamily="2" charset="0"/>
                <a:ea typeface="Amazon Ember" panose="02000000000000000000" pitchFamily="2" charset="0"/>
              </a:rPr>
              <a:t>W</a:t>
            </a:r>
            <a:r>
              <a:rPr lang="en-US" sz="1000" b="1" dirty="0" err="1">
                <a:solidFill>
                  <a:srgbClr val="414042"/>
                </a:solidFill>
                <a:latin typeface="Amazon Ember" panose="02000000000000000000" pitchFamily="2" charset="0"/>
                <a:ea typeface="Amazon Ember" panose="02000000000000000000" pitchFamily="2" charset="0"/>
              </a:rPr>
              <a:t>arehousing</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293" name="TextBox 292">
            <a:extLst>
              <a:ext uri="{FF2B5EF4-FFF2-40B4-BE49-F238E27FC236}">
                <a16:creationId xmlns:a16="http://schemas.microsoft.com/office/drawing/2014/main" id="{BCF09ECF-9CCE-284A-BE81-E99C14BD51B5}"/>
              </a:ext>
            </a:extLst>
          </p:cNvPr>
          <p:cNvSpPr txBox="1"/>
          <p:nvPr/>
        </p:nvSpPr>
        <p:spPr>
          <a:xfrm>
            <a:off x="2163081" y="3295010"/>
            <a:ext cx="877096"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Big Data</a:t>
            </a:r>
          </a:p>
          <a:p>
            <a:pPr>
              <a:defRPr/>
            </a:pPr>
            <a:r>
              <a:rPr lang="en-US" sz="1000" b="1" dirty="0">
                <a:solidFill>
                  <a:srgbClr val="414042"/>
                </a:solidFill>
                <a:latin typeface="Amazon Ember" panose="02000000000000000000" pitchFamily="2" charset="0"/>
                <a:ea typeface="Amazon Ember" panose="02000000000000000000" pitchFamily="2" charset="0"/>
              </a:rPr>
              <a:t>Processing</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294" name="TextBox 293">
            <a:extLst>
              <a:ext uri="{FF2B5EF4-FFF2-40B4-BE49-F238E27FC236}">
                <a16:creationId xmlns:a16="http://schemas.microsoft.com/office/drawing/2014/main" id="{A2345B12-0C9D-0B44-AEBC-968E505B1E61}"/>
              </a:ext>
            </a:extLst>
          </p:cNvPr>
          <p:cNvSpPr txBox="1"/>
          <p:nvPr/>
        </p:nvSpPr>
        <p:spPr>
          <a:xfrm>
            <a:off x="3434134" y="3310572"/>
            <a:ext cx="169811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Serverless </a:t>
            </a:r>
          </a:p>
          <a:p>
            <a:pPr>
              <a:defRPr/>
            </a:pPr>
            <a:r>
              <a:rPr lang="en-US" sz="1000" b="1" dirty="0">
                <a:solidFill>
                  <a:srgbClr val="414042"/>
                </a:solidFill>
                <a:latin typeface="Amazon Ember" panose="02000000000000000000" pitchFamily="2" charset="0"/>
                <a:ea typeface="Amazon Ember" panose="02000000000000000000" pitchFamily="2" charset="0"/>
              </a:rPr>
              <a:t>Data processing</a:t>
            </a:r>
          </a:p>
        </p:txBody>
      </p:sp>
      <p:sp>
        <p:nvSpPr>
          <p:cNvPr id="295" name="TextBox 294">
            <a:extLst>
              <a:ext uri="{FF2B5EF4-FFF2-40B4-BE49-F238E27FC236}">
                <a16:creationId xmlns:a16="http://schemas.microsoft.com/office/drawing/2014/main" id="{A8D28412-659A-DB48-8AB1-633D38F0BE75}"/>
              </a:ext>
            </a:extLst>
          </p:cNvPr>
          <p:cNvSpPr txBox="1"/>
          <p:nvPr/>
        </p:nvSpPr>
        <p:spPr>
          <a:xfrm>
            <a:off x="4919574" y="3307329"/>
            <a:ext cx="1335392"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Interactive </a:t>
            </a:r>
          </a:p>
          <a:p>
            <a:pPr>
              <a:defRPr/>
            </a:pPr>
            <a:r>
              <a:rPr lang="en-US" sz="1000" b="1" dirty="0">
                <a:solidFill>
                  <a:srgbClr val="414042"/>
                </a:solidFill>
                <a:latin typeface="Amazon Ember" panose="02000000000000000000" pitchFamily="2" charset="0"/>
                <a:ea typeface="Amazon Ember" panose="02000000000000000000" pitchFamily="2" charset="0"/>
              </a:rPr>
              <a:t>Q</a:t>
            </a:r>
            <a:r>
              <a:rPr lang="en-US" sz="1000" b="1" dirty="0" err="1">
                <a:solidFill>
                  <a:srgbClr val="414042"/>
                </a:solidFill>
                <a:latin typeface="Amazon Ember" panose="02000000000000000000" pitchFamily="2" charset="0"/>
                <a:ea typeface="Amazon Ember" panose="02000000000000000000" pitchFamily="2" charset="0"/>
              </a:rPr>
              <a:t>uery</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296" name="TextBox 295">
            <a:extLst>
              <a:ext uri="{FF2B5EF4-FFF2-40B4-BE49-F238E27FC236}">
                <a16:creationId xmlns:a16="http://schemas.microsoft.com/office/drawing/2014/main" id="{CC525EEB-3FAE-164B-9E44-512962F0371B}"/>
              </a:ext>
            </a:extLst>
          </p:cNvPr>
          <p:cNvSpPr txBox="1"/>
          <p:nvPr/>
        </p:nvSpPr>
        <p:spPr>
          <a:xfrm>
            <a:off x="6204481" y="3304086"/>
            <a:ext cx="1335392"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Operational </a:t>
            </a:r>
          </a:p>
          <a:p>
            <a:pPr>
              <a:defRPr/>
            </a:pPr>
            <a:r>
              <a:rPr lang="en-US" sz="1000" b="1" dirty="0">
                <a:solidFill>
                  <a:srgbClr val="414042"/>
                </a:solidFill>
                <a:latin typeface="Amazon Ember" panose="02000000000000000000" pitchFamily="2" charset="0"/>
                <a:ea typeface="Amazon Ember" panose="02000000000000000000" pitchFamily="2" charset="0"/>
              </a:rPr>
              <a:t>Analytics</a:t>
            </a:r>
          </a:p>
        </p:txBody>
      </p:sp>
      <p:sp>
        <p:nvSpPr>
          <p:cNvPr id="297" name="TextBox 296">
            <a:extLst>
              <a:ext uri="{FF2B5EF4-FFF2-40B4-BE49-F238E27FC236}">
                <a16:creationId xmlns:a16="http://schemas.microsoft.com/office/drawing/2014/main" id="{3F72E318-2450-054D-B721-4866E2EE3169}"/>
              </a:ext>
            </a:extLst>
          </p:cNvPr>
          <p:cNvSpPr txBox="1"/>
          <p:nvPr/>
        </p:nvSpPr>
        <p:spPr>
          <a:xfrm>
            <a:off x="7744819" y="3267609"/>
            <a:ext cx="1112813"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Real time</a:t>
            </a:r>
          </a:p>
          <a:p>
            <a:pPr>
              <a:defRPr/>
            </a:pPr>
            <a:r>
              <a:rPr lang="en-US" sz="1000" b="1" dirty="0">
                <a:solidFill>
                  <a:srgbClr val="414042"/>
                </a:solidFill>
                <a:latin typeface="Amazon Ember" panose="02000000000000000000" pitchFamily="2" charset="0"/>
                <a:ea typeface="Amazon Ember" panose="02000000000000000000" pitchFamily="2" charset="0"/>
              </a:rPr>
              <a:t>Analytics</a:t>
            </a:r>
          </a:p>
        </p:txBody>
      </p:sp>
    </p:spTree>
    <p:extLst>
      <p:ext uri="{BB962C8B-B14F-4D97-AF65-F5344CB8AC3E}">
        <p14:creationId xmlns:p14="http://schemas.microsoft.com/office/powerpoint/2010/main" val="40088835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18222" y="2567804"/>
            <a:ext cx="1395464" cy="1247992"/>
          </a:xfrm>
          <a:prstGeom prst="rect">
            <a:avLst/>
          </a:prstGeom>
        </p:spPr>
      </p:pic>
      <p:grpSp>
        <p:nvGrpSpPr>
          <p:cNvPr id="1029" name="Group 1028"/>
          <p:cNvGrpSpPr/>
          <p:nvPr/>
        </p:nvGrpSpPr>
        <p:grpSpPr>
          <a:xfrm>
            <a:off x="4843762" y="1330346"/>
            <a:ext cx="2770469" cy="1504743"/>
            <a:chOff x="7669809" y="3440996"/>
            <a:chExt cx="3693959" cy="2006324"/>
          </a:xfrm>
        </p:grpSpPr>
        <p:grpSp>
          <p:nvGrpSpPr>
            <p:cNvPr id="39" name="Group 38"/>
            <p:cNvGrpSpPr/>
            <p:nvPr/>
          </p:nvGrpSpPr>
          <p:grpSpPr>
            <a:xfrm>
              <a:off x="7669809" y="4498407"/>
              <a:ext cx="3693959" cy="948913"/>
              <a:chOff x="5752351" y="3412996"/>
              <a:chExt cx="2770466" cy="711686"/>
            </a:xfrm>
          </p:grpSpPr>
          <p:sp>
            <p:nvSpPr>
              <p:cNvPr id="14" name="Chevron 13"/>
              <p:cNvSpPr/>
              <p:nvPr/>
            </p:nvSpPr>
            <p:spPr>
              <a:xfrm>
                <a:off x="5752351" y="3412996"/>
                <a:ext cx="484632" cy="484632"/>
              </a:xfrm>
              <a:prstGeom prst="chevro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34" name="TextBox 33"/>
              <p:cNvSpPr txBox="1"/>
              <p:nvPr/>
            </p:nvSpPr>
            <p:spPr>
              <a:xfrm>
                <a:off x="6695075" y="3786127"/>
                <a:ext cx="1827742" cy="338555"/>
              </a:xfrm>
              <a:prstGeom prst="rect">
                <a:avLst/>
              </a:prstGeom>
              <a:noFill/>
            </p:spPr>
            <p:txBody>
              <a:bodyPr wrap="none" rtlCol="0">
                <a:spAutoFit/>
              </a:bodyPr>
              <a:lstStyle/>
              <a:p>
                <a:r>
                  <a:rPr lang="en-US" sz="1600" b="1" dirty="0">
                    <a:latin typeface="Amazon Ember" charset="0"/>
                    <a:ea typeface="Amazon Ember" charset="0"/>
                    <a:cs typeface="Amazon Ember" charset="0"/>
                  </a:rPr>
                  <a:t>Amazon Redshift</a:t>
                </a:r>
              </a:p>
            </p:txBody>
          </p:sp>
        </p:grpSp>
        <p:pic>
          <p:nvPicPr>
            <p:cNvPr id="42" name="Graphic 26">
              <a:extLst>
                <a:ext uri="{FF2B5EF4-FFF2-40B4-BE49-F238E27FC236}">
                  <a16:creationId xmlns:a16="http://schemas.microsoft.com/office/drawing/2014/main" id="{1CDFA96F-8277-9F46-AD3B-66B06B106E86}"/>
                </a:ext>
              </a:extLst>
            </p:cNvPr>
            <p:cNvPicPr>
              <a:picLocks noChangeAspect="1"/>
            </p:cNvPicPr>
            <p:nvPr/>
          </p:nvPicPr>
          <p:blipFill rotWithShape="1">
            <a:blip r:embed="rId4">
              <a:extLst>
                <a:ext uri="{96DAC541-7B7A-43D3-8B79-37D633B846F1}">
                  <asvg:svgBlip xmlns:asvg="http://schemas.microsoft.com/office/drawing/2016/SVG/main" xmlns="" r:embed="rId5"/>
                </a:ext>
              </a:extLst>
            </a:blip>
            <a:srcRect b="30120"/>
            <a:stretch/>
          </p:blipFill>
          <p:spPr>
            <a:xfrm>
              <a:off x="9336134" y="3440996"/>
              <a:ext cx="1552426" cy="1554925"/>
            </a:xfrm>
            <a:prstGeom prst="rect">
              <a:avLst/>
            </a:prstGeom>
          </p:spPr>
        </p:pic>
      </p:grpSp>
      <p:sp>
        <p:nvSpPr>
          <p:cNvPr id="41" name="Title 1"/>
          <p:cNvSpPr txBox="1">
            <a:spLocks/>
          </p:cNvSpPr>
          <p:nvPr/>
        </p:nvSpPr>
        <p:spPr>
          <a:xfrm>
            <a:off x="352323" y="347868"/>
            <a:ext cx="8791678" cy="469830"/>
          </a:xfrm>
          <a:prstGeom prst="rect">
            <a:avLst/>
          </a:prstGeom>
        </p:spPr>
        <p:txBody>
          <a:bodyPr vert="horz" lIns="68580" tIns="34290" rIns="68580" bIns="34290" rtlCol="0" anchor="t">
            <a:noAutofit/>
          </a:bodyPr>
          <a:lstStyle>
            <a:lvl1pPr algn="l" defTabSz="609585" rtl="0" eaLnBrk="1" latinLnBrk="0" hangingPunct="1">
              <a:spcBef>
                <a:spcPct val="0"/>
              </a:spcBef>
              <a:buNone/>
              <a:defRPr lang="en-US" sz="3600" b="1" i="0" kern="1200" spc="400" dirty="0">
                <a:solidFill>
                  <a:schemeClr val="bg1"/>
                </a:solidFill>
                <a:latin typeface="Amazon Ember" charset="0"/>
                <a:ea typeface="Amazon Ember" charset="0"/>
                <a:cs typeface="Amazon Ember" charset="0"/>
              </a:defRPr>
            </a:lvl1pPr>
          </a:lstStyle>
          <a:p>
            <a:r>
              <a:rPr lang="en-GB" sz="2700" dirty="0">
                <a:solidFill>
                  <a:schemeClr val="tx1"/>
                </a:solidFill>
              </a:rPr>
              <a:t>Amazon Redshift: Cloud Data Warehouse</a:t>
            </a:r>
            <a:r>
              <a:rPr lang="zh-CN" altLang="en-US" sz="2700" dirty="0">
                <a:solidFill>
                  <a:schemeClr val="tx1"/>
                </a:solidFill>
              </a:rPr>
              <a:t> </a:t>
            </a:r>
            <a:endParaRPr lang="en-GB" sz="2700" dirty="0">
              <a:solidFill>
                <a:schemeClr val="tx1"/>
              </a:solidFill>
            </a:endParaRPr>
          </a:p>
        </p:txBody>
      </p:sp>
      <p:grpSp>
        <p:nvGrpSpPr>
          <p:cNvPr id="25" name="Group 24"/>
          <p:cNvGrpSpPr/>
          <p:nvPr/>
        </p:nvGrpSpPr>
        <p:grpSpPr>
          <a:xfrm>
            <a:off x="506760" y="3872713"/>
            <a:ext cx="1010213" cy="928139"/>
            <a:chOff x="641643" y="2127604"/>
            <a:chExt cx="1346950" cy="1237518"/>
          </a:xfrm>
        </p:grpSpPr>
        <p:pic>
          <p:nvPicPr>
            <p:cNvPr id="1028" name="Picture 4" descr="ttp://www.psql.it/files/image/postgresql-600x600.pn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85542" y="2127604"/>
              <a:ext cx="1026923" cy="97283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41643" y="2995790"/>
              <a:ext cx="1346950" cy="369332"/>
            </a:xfrm>
            <a:prstGeom prst="rect">
              <a:avLst/>
            </a:prstGeom>
            <a:noFill/>
          </p:spPr>
          <p:txBody>
            <a:bodyPr wrap="none" rtlCol="0">
              <a:spAutoFit/>
            </a:bodyPr>
            <a:lstStyle/>
            <a:p>
              <a:pPr algn="ctr"/>
              <a:r>
                <a:rPr lang="en-US" sz="1200" dirty="0">
                  <a:latin typeface="Amazon Ember" charset="0"/>
                  <a:ea typeface="Amazon Ember" charset="0"/>
                  <a:cs typeface="Amazon Ember" charset="0"/>
                </a:rPr>
                <a:t>PostgreSQL</a:t>
              </a:r>
            </a:p>
          </p:txBody>
        </p:sp>
      </p:grpSp>
      <p:sp>
        <p:nvSpPr>
          <p:cNvPr id="18" name="Chevron 17"/>
          <p:cNvSpPr/>
          <p:nvPr/>
        </p:nvSpPr>
        <p:spPr>
          <a:xfrm rot="16200000">
            <a:off x="797850" y="3663030"/>
            <a:ext cx="248701" cy="232255"/>
          </a:xfrm>
          <a:prstGeom prst="chevro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bg1"/>
              </a:solidFill>
            </a:endParaRPr>
          </a:p>
        </p:txBody>
      </p:sp>
      <p:sp>
        <p:nvSpPr>
          <p:cNvPr id="55" name="Rectangle 54"/>
          <p:cNvSpPr/>
          <p:nvPr/>
        </p:nvSpPr>
        <p:spPr>
          <a:xfrm>
            <a:off x="445528" y="1309362"/>
            <a:ext cx="4200215" cy="3514355"/>
          </a:xfrm>
          <a:prstGeom prst="rect">
            <a:avLst/>
          </a:prstGeom>
          <a:noFill/>
          <a:ln w="19050">
            <a:solidFill>
              <a:srgbClr val="858B94"/>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chemeClr val="bg1"/>
              </a:solidFill>
              <a:latin typeface="Arial"/>
              <a:cs typeface="Arial"/>
            </a:endParaRPr>
          </a:p>
        </p:txBody>
      </p:sp>
      <p:pic>
        <p:nvPicPr>
          <p:cNvPr id="9" name="Picture 8"/>
          <p:cNvPicPr>
            <a:picLocks noChangeAspect="1"/>
          </p:cNvPicPr>
          <p:nvPr/>
        </p:nvPicPr>
        <p:blipFill>
          <a:blip r:embed="rId7">
            <a:duotone>
              <a:prstClr val="black"/>
              <a:schemeClr val="accent2">
                <a:tint val="45000"/>
                <a:satMod val="400000"/>
              </a:schemeClr>
            </a:duotone>
            <a:extLst>
              <a:ext uri="{BEBA8EAE-BF5A-486C-A8C5-ECC9F3942E4B}">
                <a14:imgProps xmlns:a14="http://schemas.microsoft.com/office/drawing/2010/main">
                  <a14:imgLayer r:embed="rId8">
                    <a14:imgEffect>
                      <a14:brightnessContrast bright="-20000" contrast="-40000"/>
                    </a14:imgEffect>
                  </a14:imgLayer>
                </a14:imgProps>
              </a:ext>
            </a:extLst>
          </a:blip>
          <a:stretch>
            <a:fillRect/>
          </a:stretch>
        </p:blipFill>
        <p:spPr>
          <a:xfrm>
            <a:off x="469861" y="1484248"/>
            <a:ext cx="1830032" cy="1067519"/>
          </a:xfrm>
          <a:prstGeom prst="rect">
            <a:avLst/>
          </a:prstGeom>
        </p:spPr>
      </p:pic>
      <p:pic>
        <p:nvPicPr>
          <p:cNvPr id="15" name="Picture 14"/>
          <p:cNvPicPr>
            <a:picLocks noChangeAspect="1"/>
          </p:cNvPicPr>
          <p:nvPr/>
        </p:nvPicPr>
        <p:blipFill>
          <a:blip r:embed="rId9"/>
          <a:stretch>
            <a:fillRect/>
          </a:stretch>
        </p:blipFill>
        <p:spPr>
          <a:xfrm>
            <a:off x="273710" y="1308393"/>
            <a:ext cx="343636" cy="294794"/>
          </a:xfrm>
          <a:prstGeom prst="rect">
            <a:avLst/>
          </a:prstGeom>
        </p:spPr>
      </p:pic>
      <p:pic>
        <p:nvPicPr>
          <p:cNvPr id="1026" name="Picture 2" descr="data lake diagram"/>
          <p:cNvPicPr>
            <a:picLocks noChangeAspect="1" noChangeArrowheads="1"/>
          </p:cNvPicPr>
          <p:nvPr/>
        </p:nvPicPr>
        <p:blipFill rotWithShape="1">
          <a:blip r:embed="rId10">
            <a:alphaModFix amt="70000"/>
            <a:extLst>
              <a:ext uri="{28A0092B-C50C-407E-A947-70E740481C1C}">
                <a14:useLocalDpi xmlns:a14="http://schemas.microsoft.com/office/drawing/2010/main" val="0"/>
              </a:ext>
            </a:extLst>
          </a:blip>
          <a:srcRect l="12013" t="31553" r="13227" b="29542"/>
          <a:stretch/>
        </p:blipFill>
        <p:spPr bwMode="auto">
          <a:xfrm>
            <a:off x="2450897" y="3073417"/>
            <a:ext cx="1810571" cy="91841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58" name="TextBox 57"/>
          <p:cNvSpPr txBox="1"/>
          <p:nvPr/>
        </p:nvSpPr>
        <p:spPr>
          <a:xfrm>
            <a:off x="350601" y="899087"/>
            <a:ext cx="6295313" cy="461665"/>
          </a:xfrm>
          <a:prstGeom prst="rect">
            <a:avLst/>
          </a:prstGeom>
          <a:noFill/>
        </p:spPr>
        <p:txBody>
          <a:bodyPr wrap="none" rtlCol="0">
            <a:spAutoFit/>
          </a:bodyPr>
          <a:lstStyle/>
          <a:p>
            <a:r>
              <a:rPr lang="en-US" sz="1200" b="1" dirty="0">
                <a:latin typeface="Amazon Ember" charset="0"/>
                <a:ea typeface="Amazon Ember" charset="0"/>
                <a:cs typeface="Amazon Ember" charset="0"/>
              </a:rPr>
              <a:t>Battle-hardened database re-architected into a cloud-first MPP data warehouse with</a:t>
            </a:r>
          </a:p>
          <a:p>
            <a:r>
              <a:rPr lang="en-US" sz="1200" b="1" dirty="0">
                <a:latin typeface="Amazon Ember" charset="0"/>
                <a:ea typeface="Amazon Ember" charset="0"/>
                <a:cs typeface="Amazon Ember" charset="0"/>
              </a:rPr>
              <a:t>resilient columnar storage and robust OLAP functionality</a:t>
            </a:r>
          </a:p>
        </p:txBody>
      </p:sp>
      <p:sp>
        <p:nvSpPr>
          <p:cNvPr id="60" name="TextBox 59"/>
          <p:cNvSpPr txBox="1"/>
          <p:nvPr/>
        </p:nvSpPr>
        <p:spPr>
          <a:xfrm>
            <a:off x="2185705" y="2648989"/>
            <a:ext cx="2467342" cy="461665"/>
          </a:xfrm>
          <a:prstGeom prst="rect">
            <a:avLst/>
          </a:prstGeom>
          <a:noFill/>
        </p:spPr>
        <p:txBody>
          <a:bodyPr wrap="none" rtlCol="0">
            <a:spAutoFit/>
          </a:bodyPr>
          <a:lstStyle/>
          <a:p>
            <a:r>
              <a:rPr lang="en-US" sz="1200" b="1" dirty="0">
                <a:latin typeface="Amazon Ember" charset="0"/>
                <a:ea typeface="Amazon Ember" charset="0"/>
                <a:cs typeface="Amazon Ember" charset="0"/>
              </a:rPr>
              <a:t>Redshift Lakehouse ⎯⎯  </a:t>
            </a:r>
            <a:br>
              <a:rPr lang="en-US" sz="1200" b="1" dirty="0">
                <a:latin typeface="Amazon Ember" charset="0"/>
                <a:ea typeface="Amazon Ember" charset="0"/>
                <a:cs typeface="Amazon Ember" charset="0"/>
              </a:rPr>
            </a:br>
            <a:r>
              <a:rPr lang="en-US" sz="1200" b="1" dirty="0">
                <a:latin typeface="Amazon Ember" charset="0"/>
                <a:ea typeface="Amazon Ember" charset="0"/>
                <a:cs typeface="Amazon Ember" charset="0"/>
              </a:rPr>
              <a:t>Seamless Data Lake Integration</a:t>
            </a:r>
          </a:p>
        </p:txBody>
      </p:sp>
      <p:sp>
        <p:nvSpPr>
          <p:cNvPr id="62" name="TextBox 61"/>
          <p:cNvSpPr txBox="1"/>
          <p:nvPr/>
        </p:nvSpPr>
        <p:spPr>
          <a:xfrm>
            <a:off x="4809184" y="2971087"/>
            <a:ext cx="3732962" cy="1708160"/>
          </a:xfrm>
          <a:prstGeom prst="rect">
            <a:avLst/>
          </a:prstGeom>
          <a:noFill/>
        </p:spPr>
        <p:txBody>
          <a:bodyPr wrap="square" rtlCol="0">
            <a:spAutoFit/>
          </a:bodyPr>
          <a:lstStyle/>
          <a:p>
            <a:pPr algn="ctr"/>
            <a:r>
              <a:rPr lang="en-US" sz="1500" dirty="0">
                <a:latin typeface="Amazon Ember" charset="0"/>
                <a:ea typeface="Amazon Ember" charset="0"/>
                <a:cs typeface="Amazon Ember" charset="0"/>
              </a:rPr>
              <a:t>Amazon Redshift is a highly performant, </a:t>
            </a:r>
            <a:r>
              <a:rPr lang="en-US" sz="1500" dirty="0">
                <a:solidFill>
                  <a:schemeClr val="accent1">
                    <a:lumMod val="60000"/>
                    <a:lumOff val="40000"/>
                  </a:schemeClr>
                </a:solidFill>
                <a:latin typeface="Amazon Ember" charset="0"/>
                <a:ea typeface="Amazon Ember" charset="0"/>
                <a:cs typeface="Amazon Ember" charset="0"/>
              </a:rPr>
              <a:t>scalable</a:t>
            </a:r>
            <a:r>
              <a:rPr lang="en-US" sz="1500" dirty="0">
                <a:latin typeface="Amazon Ember" charset="0"/>
                <a:ea typeface="Amazon Ember" charset="0"/>
                <a:cs typeface="Amazon Ember" charset="0"/>
              </a:rPr>
              <a:t>, </a:t>
            </a:r>
            <a:r>
              <a:rPr lang="en-US" sz="1500" dirty="0">
                <a:solidFill>
                  <a:schemeClr val="accent1">
                    <a:lumMod val="60000"/>
                    <a:lumOff val="40000"/>
                  </a:schemeClr>
                </a:solidFill>
                <a:latin typeface="Amazon Ember" charset="0"/>
                <a:ea typeface="Amazon Ember" charset="0"/>
                <a:cs typeface="Amazon Ember" charset="0"/>
              </a:rPr>
              <a:t>resilient</a:t>
            </a:r>
            <a:r>
              <a:rPr lang="en-US" sz="1500" dirty="0">
                <a:latin typeface="Amazon Ember" charset="0"/>
                <a:ea typeface="Amazon Ember" charset="0"/>
                <a:cs typeface="Amazon Ember" charset="0"/>
              </a:rPr>
              <a:t>,</a:t>
            </a:r>
            <a:r>
              <a:rPr lang="en-US" sz="1500" dirty="0">
                <a:solidFill>
                  <a:schemeClr val="bg1"/>
                </a:solidFill>
                <a:latin typeface="Amazon Ember" charset="0"/>
                <a:ea typeface="Amazon Ember" charset="0"/>
                <a:cs typeface="Amazon Ember" charset="0"/>
              </a:rPr>
              <a:t> </a:t>
            </a:r>
            <a:r>
              <a:rPr lang="en-US" sz="1500" dirty="0">
                <a:solidFill>
                  <a:schemeClr val="accent1">
                    <a:lumMod val="60000"/>
                    <a:lumOff val="40000"/>
                  </a:schemeClr>
                </a:solidFill>
                <a:latin typeface="Amazon Ember" charset="0"/>
                <a:ea typeface="Amazon Ember" charset="0"/>
                <a:cs typeface="Amazon Ember" charset="0"/>
              </a:rPr>
              <a:t>easy-to-use</a:t>
            </a:r>
            <a:r>
              <a:rPr lang="en-US" sz="1500" dirty="0">
                <a:latin typeface="Amazon Ember" charset="0"/>
                <a:ea typeface="Amazon Ember" charset="0"/>
                <a:cs typeface="Amazon Ember" charset="0"/>
              </a:rPr>
              <a:t>, </a:t>
            </a:r>
            <a:r>
              <a:rPr lang="en-US" sz="1500" dirty="0">
                <a:solidFill>
                  <a:schemeClr val="accent1">
                    <a:lumMod val="60000"/>
                    <a:lumOff val="40000"/>
                  </a:schemeClr>
                </a:solidFill>
                <a:latin typeface="Amazon Ember" charset="0"/>
                <a:ea typeface="Amazon Ember" charset="0"/>
                <a:cs typeface="Amazon Ember" charset="0"/>
              </a:rPr>
              <a:t>cost-effective</a:t>
            </a:r>
            <a:r>
              <a:rPr lang="en-US" sz="1500" dirty="0">
                <a:latin typeface="Amazon Ember" charset="0"/>
                <a:ea typeface="Amazon Ember" charset="0"/>
                <a:cs typeface="Amazon Ember" charset="0"/>
              </a:rPr>
              <a:t>, &amp; </a:t>
            </a:r>
            <a:r>
              <a:rPr lang="en-US" sz="1500" dirty="0">
                <a:solidFill>
                  <a:schemeClr val="accent1">
                    <a:lumMod val="60000"/>
                    <a:lumOff val="40000"/>
                  </a:schemeClr>
                </a:solidFill>
                <a:latin typeface="Amazon Ember" charset="0"/>
                <a:ea typeface="Amazon Ember" charset="0"/>
                <a:cs typeface="Amazon Ember" charset="0"/>
              </a:rPr>
              <a:t>secure</a:t>
            </a:r>
            <a:r>
              <a:rPr lang="en-US" sz="1500" dirty="0">
                <a:solidFill>
                  <a:schemeClr val="bg1"/>
                </a:solidFill>
                <a:latin typeface="Amazon Ember" charset="0"/>
                <a:ea typeface="Amazon Ember" charset="0"/>
                <a:cs typeface="Amazon Ember" charset="0"/>
              </a:rPr>
              <a:t> </a:t>
            </a:r>
            <a:r>
              <a:rPr lang="en-US" sz="1500" dirty="0">
                <a:latin typeface="Amazon Ember" charset="0"/>
                <a:ea typeface="Amazon Ember" charset="0"/>
                <a:cs typeface="Amazon Ember" charset="0"/>
              </a:rPr>
              <a:t>data warehouse that extends </a:t>
            </a:r>
            <a:r>
              <a:rPr lang="en-US" sz="1500" dirty="0">
                <a:solidFill>
                  <a:schemeClr val="accent1">
                    <a:lumMod val="60000"/>
                    <a:lumOff val="40000"/>
                  </a:schemeClr>
                </a:solidFill>
                <a:latin typeface="Amazon Ember" charset="0"/>
                <a:ea typeface="Amazon Ember" charset="0"/>
                <a:cs typeface="Amazon Ember" charset="0"/>
              </a:rPr>
              <a:t>seamlessly</a:t>
            </a:r>
            <a:r>
              <a:rPr lang="en-US" sz="1500" dirty="0">
                <a:solidFill>
                  <a:schemeClr val="bg1"/>
                </a:solidFill>
                <a:latin typeface="Amazon Ember" charset="0"/>
                <a:ea typeface="Amazon Ember" charset="0"/>
                <a:cs typeface="Amazon Ember" charset="0"/>
              </a:rPr>
              <a:t> </a:t>
            </a:r>
            <a:r>
              <a:rPr lang="en-US" sz="1500" dirty="0">
                <a:latin typeface="Amazon Ember" charset="0"/>
                <a:ea typeface="Amazon Ember" charset="0"/>
                <a:cs typeface="Amazon Ember" charset="0"/>
              </a:rPr>
              <a:t>to the data lake</a:t>
            </a:r>
          </a:p>
          <a:p>
            <a:pPr algn="ctr"/>
            <a:endParaRPr lang="en-US" sz="1500" dirty="0">
              <a:latin typeface="Amazon Ember" charset="0"/>
              <a:ea typeface="Amazon Ember" charset="0"/>
              <a:cs typeface="Amazon Ember" charset="0"/>
            </a:endParaRPr>
          </a:p>
          <a:p>
            <a:pPr algn="ctr"/>
            <a:r>
              <a:rPr lang="en-US" sz="1500" b="1" i="1" dirty="0">
                <a:latin typeface="Amazon Ember" charset="0"/>
                <a:ea typeface="Amazon Ember" charset="0"/>
                <a:cs typeface="Amazon Ember" charset="0"/>
              </a:rPr>
              <a:t>In short, Amazon Redshift represents what cloud data warehousing is today</a:t>
            </a:r>
          </a:p>
        </p:txBody>
      </p:sp>
    </p:spTree>
    <p:extLst>
      <p:ext uri="{BB962C8B-B14F-4D97-AF65-F5344CB8AC3E}">
        <p14:creationId xmlns:p14="http://schemas.microsoft.com/office/powerpoint/2010/main" val="138634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70C361F-33F3-4E63-9EF3-A60F90A90B32}"/>
              </a:ext>
            </a:extLst>
          </p:cNvPr>
          <p:cNvSpPr/>
          <p:nvPr/>
        </p:nvSpPr>
        <p:spPr>
          <a:xfrm>
            <a:off x="0" y="1200165"/>
            <a:ext cx="9144000" cy="2806352"/>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758"/>
            <a:endParaRPr lang="en-US" sz="2118" dirty="0">
              <a:solidFill>
                <a:srgbClr val="FFFFFF"/>
              </a:solidFill>
              <a:latin typeface="Amazon Ember"/>
            </a:endParaRPr>
          </a:p>
        </p:txBody>
      </p:sp>
      <p:sp>
        <p:nvSpPr>
          <p:cNvPr id="3" name="Title 2">
            <a:extLst>
              <a:ext uri="{FF2B5EF4-FFF2-40B4-BE49-F238E27FC236}">
                <a16:creationId xmlns:a16="http://schemas.microsoft.com/office/drawing/2014/main" id="{3C32D72C-4766-A84C-B914-0AFF00EB7229}"/>
              </a:ext>
            </a:extLst>
          </p:cNvPr>
          <p:cNvSpPr>
            <a:spLocks noGrp="1"/>
          </p:cNvSpPr>
          <p:nvPr>
            <p:ph type="title"/>
          </p:nvPr>
        </p:nvSpPr>
        <p:spPr/>
        <p:txBody>
          <a:bodyPr/>
          <a:lstStyle/>
          <a:p>
            <a:r>
              <a:rPr lang="en-US" dirty="0"/>
              <a:t>Agenda</a:t>
            </a:r>
          </a:p>
        </p:txBody>
      </p:sp>
      <p:sp>
        <p:nvSpPr>
          <p:cNvPr id="2" name="Content Placeholder 1">
            <a:extLst>
              <a:ext uri="{FF2B5EF4-FFF2-40B4-BE49-F238E27FC236}">
                <a16:creationId xmlns:a16="http://schemas.microsoft.com/office/drawing/2014/main" id="{1062CFB1-D5B8-B74D-A72E-05345A399571}"/>
              </a:ext>
            </a:extLst>
          </p:cNvPr>
          <p:cNvSpPr>
            <a:spLocks noGrp="1"/>
          </p:cNvSpPr>
          <p:nvPr>
            <p:ph idx="4294967295"/>
          </p:nvPr>
        </p:nvSpPr>
        <p:spPr>
          <a:xfrm>
            <a:off x="927061" y="1390650"/>
            <a:ext cx="7858125" cy="2662238"/>
          </a:xfrm>
        </p:spPr>
        <p:txBody>
          <a:bodyPr/>
          <a:lstStyle/>
          <a:p>
            <a:pPr>
              <a:spcAft>
                <a:spcPts val="1000"/>
              </a:spcAft>
            </a:pPr>
            <a:r>
              <a:rPr lang="en-US" sz="1700" dirty="0"/>
              <a:t>Why move to managed AWS Analytics services</a:t>
            </a:r>
          </a:p>
          <a:p>
            <a:pPr marL="0" lvl="1" indent="0">
              <a:spcAft>
                <a:spcPts val="1000"/>
              </a:spcAft>
              <a:buNone/>
            </a:pPr>
            <a:r>
              <a:rPr lang="en-US" altLang="zh-CN" sz="1700" dirty="0" smtClean="0"/>
              <a:t>AWS </a:t>
            </a:r>
            <a:r>
              <a:rPr lang="en-US" sz="1700" dirty="0" smtClean="0"/>
              <a:t>Data lake </a:t>
            </a:r>
            <a:r>
              <a:rPr lang="en-US" altLang="zh-CN" sz="1700" dirty="0" smtClean="0"/>
              <a:t>&amp; Analytics</a:t>
            </a:r>
            <a:r>
              <a:rPr lang="en-US" sz="1700" dirty="0" smtClean="0"/>
              <a:t> services </a:t>
            </a:r>
            <a:r>
              <a:rPr lang="en-US" altLang="zh-CN" sz="1700" dirty="0" smtClean="0"/>
              <a:t>Architecture</a:t>
            </a:r>
            <a:endParaRPr lang="en-US" sz="1700" dirty="0"/>
          </a:p>
          <a:p>
            <a:pPr marL="1028700" lvl="1">
              <a:spcAft>
                <a:spcPts val="1000"/>
              </a:spcAft>
              <a:buFont typeface="Wingdings" panose="05000000000000000000" pitchFamily="2" charset="2"/>
              <a:buChar char="q"/>
            </a:pPr>
            <a:r>
              <a:rPr lang="en-US" sz="1700" dirty="0" smtClean="0"/>
              <a:t>Data </a:t>
            </a:r>
            <a:r>
              <a:rPr lang="en-US" sz="1700" dirty="0"/>
              <a:t>movement services</a:t>
            </a:r>
          </a:p>
          <a:p>
            <a:pPr marL="1028700" lvl="1">
              <a:spcAft>
                <a:spcPts val="1000"/>
              </a:spcAft>
              <a:buFont typeface="Wingdings" panose="05000000000000000000" pitchFamily="2" charset="2"/>
              <a:buChar char="q"/>
            </a:pPr>
            <a:r>
              <a:rPr lang="en-US" sz="1700" dirty="0" smtClean="0"/>
              <a:t>Analytics </a:t>
            </a:r>
            <a:r>
              <a:rPr lang="en-US" sz="1700" dirty="0"/>
              <a:t>services</a:t>
            </a:r>
          </a:p>
          <a:p>
            <a:pPr marL="1028700" lvl="1">
              <a:spcAft>
                <a:spcPts val="1000"/>
              </a:spcAft>
              <a:buFont typeface="Wingdings" panose="05000000000000000000" pitchFamily="2" charset="2"/>
              <a:buChar char="q"/>
              <a:defRPr/>
            </a:pPr>
            <a:r>
              <a:rPr lang="en-US" sz="1700" dirty="0" smtClean="0"/>
              <a:t>Data </a:t>
            </a:r>
            <a:r>
              <a:rPr lang="en-US" sz="1700" dirty="0"/>
              <a:t>visualization, engagement, &amp; machine learning</a:t>
            </a:r>
          </a:p>
          <a:p>
            <a:pPr>
              <a:spcAft>
                <a:spcPts val="1000"/>
              </a:spcAft>
              <a:defRPr/>
            </a:pPr>
            <a:r>
              <a:rPr lang="en-US" altLang="zh-CN" sz="1700" dirty="0" smtClean="0"/>
              <a:t>Customer </a:t>
            </a:r>
            <a:r>
              <a:rPr lang="en-US" sz="1700" dirty="0" smtClean="0"/>
              <a:t>Case</a:t>
            </a:r>
            <a:r>
              <a:rPr lang="en-US" altLang="zh-CN" sz="1700" dirty="0" smtClean="0"/>
              <a:t>s</a:t>
            </a:r>
            <a:r>
              <a:rPr lang="en-US" sz="1700" dirty="0" smtClean="0"/>
              <a:t> </a:t>
            </a:r>
          </a:p>
          <a:p>
            <a:pPr>
              <a:spcAft>
                <a:spcPts val="1000"/>
              </a:spcAft>
              <a:defRPr/>
            </a:pPr>
            <a:r>
              <a:rPr lang="en-US" sz="1700" dirty="0" smtClean="0"/>
              <a:t>Q </a:t>
            </a:r>
            <a:r>
              <a:rPr lang="en-US" sz="1700" dirty="0"/>
              <a:t>&amp; A</a:t>
            </a:r>
          </a:p>
          <a:p>
            <a:pPr defTabSz="685758">
              <a:defRPr/>
            </a:pPr>
            <a:endParaRPr lang="en-US" sz="1700" dirty="0"/>
          </a:p>
          <a:p>
            <a:pPr defTabSz="685758">
              <a:defRPr/>
            </a:pPr>
            <a:endParaRPr lang="en-US" sz="1700" dirty="0"/>
          </a:p>
          <a:p>
            <a:pPr marL="342900" indent="-342900">
              <a:buFont typeface="Arial" panose="020B0604020202020204" pitchFamily="34" charset="0"/>
              <a:buChar char="•"/>
            </a:pPr>
            <a:endParaRPr lang="en-US" dirty="0"/>
          </a:p>
        </p:txBody>
      </p:sp>
      <p:cxnSp>
        <p:nvCxnSpPr>
          <p:cNvPr id="6" name="Straight Connector 5">
            <a:extLst>
              <a:ext uri="{FF2B5EF4-FFF2-40B4-BE49-F238E27FC236}">
                <a16:creationId xmlns:a16="http://schemas.microsoft.com/office/drawing/2014/main" id="{3A5D58B3-C17E-4387-84AB-39E3645BEEB6}"/>
              </a:ext>
            </a:extLst>
          </p:cNvPr>
          <p:cNvCxnSpPr/>
          <p:nvPr/>
        </p:nvCxnSpPr>
        <p:spPr>
          <a:xfrm>
            <a:off x="0" y="1200165"/>
            <a:ext cx="9144000" cy="0"/>
          </a:xfrm>
          <a:prstGeom prst="line">
            <a:avLst/>
          </a:prstGeom>
          <a:ln w="19050"/>
          <a:effectLst>
            <a:outerShdw blurRad="50800" dist="50800" dir="5400000" algn="ctr"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grpSp>
        <p:nvGrpSpPr>
          <p:cNvPr id="7" name="Group 6">
            <a:extLst>
              <a:ext uri="{FF2B5EF4-FFF2-40B4-BE49-F238E27FC236}">
                <a16:creationId xmlns:a16="http://schemas.microsoft.com/office/drawing/2014/main" id="{3E5BFCEB-3B2F-4923-AE6D-3D192EC38A55}"/>
              </a:ext>
            </a:extLst>
          </p:cNvPr>
          <p:cNvGrpSpPr/>
          <p:nvPr/>
        </p:nvGrpSpPr>
        <p:grpSpPr>
          <a:xfrm>
            <a:off x="1" y="1508974"/>
            <a:ext cx="776451" cy="1869939"/>
            <a:chOff x="1" y="1508974"/>
            <a:chExt cx="776451" cy="1869939"/>
          </a:xfrm>
        </p:grpSpPr>
        <p:grpSp>
          <p:nvGrpSpPr>
            <p:cNvPr id="17" name="Group 16">
              <a:extLst>
                <a:ext uri="{FF2B5EF4-FFF2-40B4-BE49-F238E27FC236}">
                  <a16:creationId xmlns:a16="http://schemas.microsoft.com/office/drawing/2014/main" id="{3F710163-92FE-438C-8417-B5D888AD2C3C}"/>
                </a:ext>
              </a:extLst>
            </p:cNvPr>
            <p:cNvGrpSpPr/>
            <p:nvPr/>
          </p:nvGrpSpPr>
          <p:grpSpPr>
            <a:xfrm>
              <a:off x="1" y="1508974"/>
              <a:ext cx="776451" cy="122336"/>
              <a:chOff x="0" y="1508974"/>
              <a:chExt cx="776451" cy="122182"/>
            </a:xfrm>
          </p:grpSpPr>
          <p:cxnSp>
            <p:nvCxnSpPr>
              <p:cNvPr id="15" name="Straight Connector 14">
                <a:extLst>
                  <a:ext uri="{FF2B5EF4-FFF2-40B4-BE49-F238E27FC236}">
                    <a16:creationId xmlns:a16="http://schemas.microsoft.com/office/drawing/2014/main" id="{994E023F-3704-4B30-8610-1B7426FD9FC2}"/>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16" name="Oval 15">
                <a:extLst>
                  <a:ext uri="{FF2B5EF4-FFF2-40B4-BE49-F238E27FC236}">
                    <a16:creationId xmlns:a16="http://schemas.microsoft.com/office/drawing/2014/main" id="{4A686ABC-EBD0-4CDF-B9D6-CA71099435D2}"/>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18" name="Group 17">
              <a:extLst>
                <a:ext uri="{FF2B5EF4-FFF2-40B4-BE49-F238E27FC236}">
                  <a16:creationId xmlns:a16="http://schemas.microsoft.com/office/drawing/2014/main" id="{987955A3-D6EA-4C4D-8300-79D4A66797BD}"/>
                </a:ext>
              </a:extLst>
            </p:cNvPr>
            <p:cNvGrpSpPr/>
            <p:nvPr/>
          </p:nvGrpSpPr>
          <p:grpSpPr>
            <a:xfrm>
              <a:off x="1" y="1945875"/>
              <a:ext cx="776451" cy="122336"/>
              <a:chOff x="0" y="1508974"/>
              <a:chExt cx="776451" cy="122182"/>
            </a:xfrm>
          </p:grpSpPr>
          <p:cxnSp>
            <p:nvCxnSpPr>
              <p:cNvPr id="19" name="Straight Connector 18">
                <a:extLst>
                  <a:ext uri="{FF2B5EF4-FFF2-40B4-BE49-F238E27FC236}">
                    <a16:creationId xmlns:a16="http://schemas.microsoft.com/office/drawing/2014/main" id="{E95297F6-6AD0-4B33-AC96-5FFD005142EC}"/>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0" name="Oval 19">
                <a:extLst>
                  <a:ext uri="{FF2B5EF4-FFF2-40B4-BE49-F238E27FC236}">
                    <a16:creationId xmlns:a16="http://schemas.microsoft.com/office/drawing/2014/main" id="{C41E3B7B-EAB6-430D-A42C-492D4A1A0376}"/>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21" name="Group 20">
              <a:extLst>
                <a:ext uri="{FF2B5EF4-FFF2-40B4-BE49-F238E27FC236}">
                  <a16:creationId xmlns:a16="http://schemas.microsoft.com/office/drawing/2014/main" id="{0762E605-1AA2-4C66-9D0A-05412E105678}"/>
                </a:ext>
              </a:extLst>
            </p:cNvPr>
            <p:cNvGrpSpPr/>
            <p:nvPr/>
          </p:nvGrpSpPr>
          <p:grpSpPr>
            <a:xfrm>
              <a:off x="1" y="2382776"/>
              <a:ext cx="776451" cy="122336"/>
              <a:chOff x="0" y="1508974"/>
              <a:chExt cx="776451" cy="122182"/>
            </a:xfrm>
          </p:grpSpPr>
          <p:cxnSp>
            <p:nvCxnSpPr>
              <p:cNvPr id="22" name="Straight Connector 21">
                <a:extLst>
                  <a:ext uri="{FF2B5EF4-FFF2-40B4-BE49-F238E27FC236}">
                    <a16:creationId xmlns:a16="http://schemas.microsoft.com/office/drawing/2014/main" id="{6D144875-A996-4CFA-A3A3-8A8F584257DD}"/>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3" name="Oval 22">
                <a:extLst>
                  <a:ext uri="{FF2B5EF4-FFF2-40B4-BE49-F238E27FC236}">
                    <a16:creationId xmlns:a16="http://schemas.microsoft.com/office/drawing/2014/main" id="{DD5F7E72-EEC8-4B87-B363-3F5916E4A43B}"/>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24" name="Group 23">
              <a:extLst>
                <a:ext uri="{FF2B5EF4-FFF2-40B4-BE49-F238E27FC236}">
                  <a16:creationId xmlns:a16="http://schemas.microsoft.com/office/drawing/2014/main" id="{BC115DEE-7534-4006-8BF8-3BC66394205D}"/>
                </a:ext>
              </a:extLst>
            </p:cNvPr>
            <p:cNvGrpSpPr/>
            <p:nvPr/>
          </p:nvGrpSpPr>
          <p:grpSpPr>
            <a:xfrm>
              <a:off x="1" y="2819677"/>
              <a:ext cx="776451" cy="122336"/>
              <a:chOff x="0" y="1508974"/>
              <a:chExt cx="776451" cy="122182"/>
            </a:xfrm>
          </p:grpSpPr>
          <p:cxnSp>
            <p:nvCxnSpPr>
              <p:cNvPr id="25" name="Straight Connector 24">
                <a:extLst>
                  <a:ext uri="{FF2B5EF4-FFF2-40B4-BE49-F238E27FC236}">
                    <a16:creationId xmlns:a16="http://schemas.microsoft.com/office/drawing/2014/main" id="{F70A7354-1860-414E-9928-ACFE01FA226C}"/>
                  </a:ext>
                </a:extLst>
              </p:cNvPr>
              <p:cNvCxnSpPr/>
              <p:nvPr/>
            </p:nvCxnSpPr>
            <p:spPr>
              <a:xfrm>
                <a:off x="0" y="157655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EC79BDB2-CA45-443E-87F6-B8696D43F7A8}"/>
                  </a:ext>
                </a:extLst>
              </p:cNvPr>
              <p:cNvSpPr/>
              <p:nvPr/>
            </p:nvSpPr>
            <p:spPr>
              <a:xfrm>
                <a:off x="654269" y="150897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nvGrpSpPr>
            <p:cNvPr id="27" name="Group 26">
              <a:extLst>
                <a:ext uri="{FF2B5EF4-FFF2-40B4-BE49-F238E27FC236}">
                  <a16:creationId xmlns:a16="http://schemas.microsoft.com/office/drawing/2014/main" id="{E5C3816C-B219-4FA8-B9F1-8AB0AD384816}"/>
                </a:ext>
              </a:extLst>
            </p:cNvPr>
            <p:cNvGrpSpPr/>
            <p:nvPr/>
          </p:nvGrpSpPr>
          <p:grpSpPr>
            <a:xfrm>
              <a:off x="1" y="3256577"/>
              <a:ext cx="776451" cy="122336"/>
              <a:chOff x="0" y="1615514"/>
              <a:chExt cx="776451" cy="122182"/>
            </a:xfrm>
          </p:grpSpPr>
          <p:cxnSp>
            <p:nvCxnSpPr>
              <p:cNvPr id="28" name="Straight Connector 27">
                <a:extLst>
                  <a:ext uri="{FF2B5EF4-FFF2-40B4-BE49-F238E27FC236}">
                    <a16:creationId xmlns:a16="http://schemas.microsoft.com/office/drawing/2014/main" id="{2AEE544A-B622-496C-93E5-7BCA044A023E}"/>
                  </a:ext>
                </a:extLst>
              </p:cNvPr>
              <p:cNvCxnSpPr/>
              <p:nvPr/>
            </p:nvCxnSpPr>
            <p:spPr>
              <a:xfrm>
                <a:off x="0" y="1683102"/>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29" name="Oval 28">
                <a:extLst>
                  <a:ext uri="{FF2B5EF4-FFF2-40B4-BE49-F238E27FC236}">
                    <a16:creationId xmlns:a16="http://schemas.microsoft.com/office/drawing/2014/main" id="{D8294050-37A5-48C3-8A07-7D9FAD1C445C}"/>
                  </a:ext>
                </a:extLst>
              </p:cNvPr>
              <p:cNvSpPr/>
              <p:nvPr/>
            </p:nvSpPr>
            <p:spPr>
              <a:xfrm>
                <a:off x="654269" y="1615514"/>
                <a:ext cx="122182" cy="122182"/>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grpSp>
      </p:grpSp>
      <p:cxnSp>
        <p:nvCxnSpPr>
          <p:cNvPr id="30" name="Straight Connector 29">
            <a:extLst>
              <a:ext uri="{FF2B5EF4-FFF2-40B4-BE49-F238E27FC236}">
                <a16:creationId xmlns:a16="http://schemas.microsoft.com/office/drawing/2014/main" id="{80A1A094-56EB-D54D-A515-B3E338A1AD7F}"/>
              </a:ext>
            </a:extLst>
          </p:cNvPr>
          <p:cNvCxnSpPr/>
          <p:nvPr/>
        </p:nvCxnSpPr>
        <p:spPr>
          <a:xfrm>
            <a:off x="0" y="3730650"/>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31" name="Oval 30">
            <a:extLst>
              <a:ext uri="{FF2B5EF4-FFF2-40B4-BE49-F238E27FC236}">
                <a16:creationId xmlns:a16="http://schemas.microsoft.com/office/drawing/2014/main" id="{A1801043-73C3-C04F-9555-75ADACD28F1F}"/>
              </a:ext>
            </a:extLst>
          </p:cNvPr>
          <p:cNvSpPr/>
          <p:nvPr/>
        </p:nvSpPr>
        <p:spPr>
          <a:xfrm>
            <a:off x="666970" y="3662977"/>
            <a:ext cx="122182" cy="122336"/>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cxnSp>
        <p:nvCxnSpPr>
          <p:cNvPr id="32" name="Straight Connector 31">
            <a:extLst>
              <a:ext uri="{FF2B5EF4-FFF2-40B4-BE49-F238E27FC236}">
                <a16:creationId xmlns:a16="http://schemas.microsoft.com/office/drawing/2014/main" id="{80A1A094-56EB-D54D-A515-B3E338A1AD7F}"/>
              </a:ext>
            </a:extLst>
          </p:cNvPr>
          <p:cNvCxnSpPr/>
          <p:nvPr/>
        </p:nvCxnSpPr>
        <p:spPr>
          <a:xfrm>
            <a:off x="-12701" y="4206205"/>
            <a:ext cx="654269" cy="0"/>
          </a:xfrm>
          <a:prstGeom prst="lin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33" name="Oval 32">
            <a:extLst>
              <a:ext uri="{FF2B5EF4-FFF2-40B4-BE49-F238E27FC236}">
                <a16:creationId xmlns:a16="http://schemas.microsoft.com/office/drawing/2014/main" id="{A1801043-73C3-C04F-9555-75ADACD28F1F}"/>
              </a:ext>
            </a:extLst>
          </p:cNvPr>
          <p:cNvSpPr/>
          <p:nvPr/>
        </p:nvSpPr>
        <p:spPr>
          <a:xfrm>
            <a:off x="654269" y="4138532"/>
            <a:ext cx="122182" cy="122336"/>
          </a:xfrm>
          <a:prstGeom prst="ellipse">
            <a:avLst/>
          </a:prstGeom>
          <a:ln w="19050"/>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118" dirty="0">
              <a:solidFill>
                <a:srgbClr val="FFFFFF"/>
              </a:solidFill>
              <a:latin typeface="Amazon Ember"/>
            </a:endParaRPr>
          </a:p>
        </p:txBody>
      </p:sp>
    </p:spTree>
    <p:extLst>
      <p:ext uri="{BB962C8B-B14F-4D97-AF65-F5344CB8AC3E}">
        <p14:creationId xmlns:p14="http://schemas.microsoft.com/office/powerpoint/2010/main" val="233395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37DB2-0DE6-0741-908F-37B0F01C1FAC}"/>
              </a:ext>
            </a:extLst>
          </p:cNvPr>
          <p:cNvSpPr>
            <a:spLocks noGrp="1"/>
          </p:cNvSpPr>
          <p:nvPr>
            <p:ph type="title"/>
          </p:nvPr>
        </p:nvSpPr>
        <p:spPr/>
        <p:txBody>
          <a:bodyPr/>
          <a:lstStyle/>
          <a:p>
            <a:r>
              <a:rPr lang="en-US" dirty="0"/>
              <a:t>EMR Open Source Applications</a:t>
            </a:r>
          </a:p>
        </p:txBody>
      </p:sp>
      <p:pic>
        <p:nvPicPr>
          <p:cNvPr id="3" name="Picture 2">
            <a:extLst>
              <a:ext uri="{FF2B5EF4-FFF2-40B4-BE49-F238E27FC236}">
                <a16:creationId xmlns:a16="http://schemas.microsoft.com/office/drawing/2014/main" id="{045D9103-5B04-8F4C-A540-7C47797FB2A5}"/>
              </a:ext>
            </a:extLst>
          </p:cNvPr>
          <p:cNvPicPr>
            <a:picLocks noChangeAspect="1"/>
          </p:cNvPicPr>
          <p:nvPr/>
        </p:nvPicPr>
        <p:blipFill>
          <a:blip r:embed="rId3"/>
          <a:stretch>
            <a:fillRect/>
          </a:stretch>
        </p:blipFill>
        <p:spPr>
          <a:xfrm>
            <a:off x="336789" y="567758"/>
            <a:ext cx="8369300" cy="1905000"/>
          </a:xfrm>
          <a:prstGeom prst="rect">
            <a:avLst/>
          </a:prstGeom>
        </p:spPr>
      </p:pic>
      <p:cxnSp>
        <p:nvCxnSpPr>
          <p:cNvPr id="4" name="Straight Connector 3">
            <a:extLst>
              <a:ext uri="{FF2B5EF4-FFF2-40B4-BE49-F238E27FC236}">
                <a16:creationId xmlns:a16="http://schemas.microsoft.com/office/drawing/2014/main" id="{3B40DDFA-8BE8-444B-833B-67077FF18F18}"/>
              </a:ext>
            </a:extLst>
          </p:cNvPr>
          <p:cNvCxnSpPr/>
          <p:nvPr/>
        </p:nvCxnSpPr>
        <p:spPr>
          <a:xfrm>
            <a:off x="431070" y="2633270"/>
            <a:ext cx="8369248"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grpSp>
        <p:nvGrpSpPr>
          <p:cNvPr id="10" name="Group 9">
            <a:extLst>
              <a:ext uri="{FF2B5EF4-FFF2-40B4-BE49-F238E27FC236}">
                <a16:creationId xmlns:a16="http://schemas.microsoft.com/office/drawing/2014/main" id="{B72298F8-B811-4E25-9427-FE4C72C4455A}"/>
              </a:ext>
            </a:extLst>
          </p:cNvPr>
          <p:cNvGrpSpPr/>
          <p:nvPr/>
        </p:nvGrpSpPr>
        <p:grpSpPr>
          <a:xfrm>
            <a:off x="2448583" y="2830579"/>
            <a:ext cx="2114550" cy="2071869"/>
            <a:chOff x="3917733" y="3224906"/>
            <a:chExt cx="3383280" cy="3314990"/>
          </a:xfrm>
        </p:grpSpPr>
        <p:sp>
          <p:nvSpPr>
            <p:cNvPr id="11" name="TextBox 10">
              <a:extLst>
                <a:ext uri="{FF2B5EF4-FFF2-40B4-BE49-F238E27FC236}">
                  <a16:creationId xmlns:a16="http://schemas.microsoft.com/office/drawing/2014/main" id="{2F2CD01E-0886-45B9-8B58-72169378F789}"/>
                </a:ext>
              </a:extLst>
            </p:cNvPr>
            <p:cNvSpPr txBox="1"/>
            <p:nvPr/>
          </p:nvSpPr>
          <p:spPr>
            <a:xfrm>
              <a:off x="4420653" y="3224906"/>
              <a:ext cx="2377440" cy="455509"/>
            </a:xfrm>
            <a:prstGeom prst="rect">
              <a:avLst/>
            </a:prstGeom>
            <a:noFill/>
          </p:spPr>
          <p:txBody>
            <a:bodyPr wrap="square" rtlCol="0" anchor="ctr" anchorCtr="0">
              <a:spAutoFit/>
            </a:bodyPr>
            <a:lstStyle/>
            <a:p>
              <a:pPr algn="ctr">
                <a:spcBef>
                  <a:spcPts val="900"/>
                </a:spcBef>
                <a:defRPr/>
              </a:pPr>
              <a:r>
                <a:rPr lang="en-US" sz="1250" b="1" dirty="0">
                  <a:solidFill>
                    <a:srgbClr val="414042"/>
                  </a:solidFill>
                  <a:latin typeface="Amazon Ember" panose="02000000000000000000" pitchFamily="2" charset="0"/>
                  <a:ea typeface="Amazon Ember" panose="02000000000000000000" pitchFamily="2" charset="0"/>
                </a:rPr>
                <a:t>Low cost</a:t>
              </a:r>
            </a:p>
          </p:txBody>
        </p:sp>
        <p:sp>
          <p:nvSpPr>
            <p:cNvPr id="12" name="TextBox 11">
              <a:extLst>
                <a:ext uri="{FF2B5EF4-FFF2-40B4-BE49-F238E27FC236}">
                  <a16:creationId xmlns:a16="http://schemas.microsoft.com/office/drawing/2014/main" id="{D32F8188-6C49-4166-A1BC-A91CB8E4D704}"/>
                </a:ext>
              </a:extLst>
            </p:cNvPr>
            <p:cNvSpPr txBox="1"/>
            <p:nvPr/>
          </p:nvSpPr>
          <p:spPr>
            <a:xfrm>
              <a:off x="3917733" y="5468834"/>
              <a:ext cx="3383280" cy="1071062"/>
            </a:xfrm>
            <a:prstGeom prst="rect">
              <a:avLst/>
            </a:prstGeom>
            <a:noFill/>
          </p:spPr>
          <p:txBody>
            <a:bodyPr wrap="square"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50–80% reduction in costs with EC2 Spot and Reserved Instances</a:t>
              </a:r>
            </a:p>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Per-second billing for flexibility</a:t>
              </a:r>
            </a:p>
          </p:txBody>
        </p:sp>
        <p:grpSp>
          <p:nvGrpSpPr>
            <p:cNvPr id="13" name="Group 12">
              <a:extLst>
                <a:ext uri="{FF2B5EF4-FFF2-40B4-BE49-F238E27FC236}">
                  <a16:creationId xmlns:a16="http://schemas.microsoft.com/office/drawing/2014/main" id="{BAED20F8-E382-4668-8EF6-430AF49F2D73}"/>
                </a:ext>
              </a:extLst>
            </p:cNvPr>
            <p:cNvGrpSpPr/>
            <p:nvPr/>
          </p:nvGrpSpPr>
          <p:grpSpPr>
            <a:xfrm>
              <a:off x="4935655" y="3931628"/>
              <a:ext cx="1347436" cy="1347434"/>
              <a:chOff x="11580444" y="3479916"/>
              <a:chExt cx="1545006" cy="1545004"/>
            </a:xfrm>
          </p:grpSpPr>
          <p:sp>
            <p:nvSpPr>
              <p:cNvPr id="14" name="Oval 13">
                <a:extLst>
                  <a:ext uri="{FF2B5EF4-FFF2-40B4-BE49-F238E27FC236}">
                    <a16:creationId xmlns:a16="http://schemas.microsoft.com/office/drawing/2014/main" id="{FCE08D40-E7C7-4983-9C12-40D112310A42}"/>
                  </a:ext>
                </a:extLst>
              </p:cNvPr>
              <p:cNvSpPr/>
              <p:nvPr/>
            </p:nvSpPr>
            <p:spPr bwMode="auto">
              <a:xfrm>
                <a:off x="11580444" y="3479916"/>
                <a:ext cx="1545006" cy="154500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15" name="Group 14">
                <a:extLst>
                  <a:ext uri="{FF2B5EF4-FFF2-40B4-BE49-F238E27FC236}">
                    <a16:creationId xmlns:a16="http://schemas.microsoft.com/office/drawing/2014/main" id="{13D81006-9528-48F6-8B05-5A836B6A9C79}"/>
                  </a:ext>
                </a:extLst>
              </p:cNvPr>
              <p:cNvGrpSpPr/>
              <p:nvPr/>
            </p:nvGrpSpPr>
            <p:grpSpPr>
              <a:xfrm>
                <a:off x="12067651" y="3908541"/>
                <a:ext cx="570592" cy="687754"/>
                <a:chOff x="11997592" y="3877759"/>
                <a:chExt cx="570592" cy="687754"/>
              </a:xfrm>
            </p:grpSpPr>
            <p:sp>
              <p:nvSpPr>
                <p:cNvPr id="16" name="Freeform 10">
                  <a:extLst>
                    <a:ext uri="{FF2B5EF4-FFF2-40B4-BE49-F238E27FC236}">
                      <a16:creationId xmlns:a16="http://schemas.microsoft.com/office/drawing/2014/main" id="{800042F0-A4BC-41F3-9C26-C2EEEF65877B}"/>
                    </a:ext>
                  </a:extLst>
                </p:cNvPr>
                <p:cNvSpPr>
                  <a:spLocks/>
                </p:cNvSpPr>
                <p:nvPr/>
              </p:nvSpPr>
              <p:spPr bwMode="auto">
                <a:xfrm>
                  <a:off x="12210591" y="4022736"/>
                  <a:ext cx="301086" cy="456821"/>
                </a:xfrm>
                <a:custGeom>
                  <a:avLst/>
                  <a:gdLst>
                    <a:gd name="T0" fmla="*/ 76 w 83"/>
                    <a:gd name="T1" fmla="*/ 11 h 127"/>
                    <a:gd name="T2" fmla="*/ 40 w 83"/>
                    <a:gd name="T3" fmla="*/ 0 h 127"/>
                    <a:gd name="T4" fmla="*/ 17 w 83"/>
                    <a:gd name="T5" fmla="*/ 8 h 127"/>
                    <a:gd name="T6" fmla="*/ 11 w 83"/>
                    <a:gd name="T7" fmla="*/ 26 h 127"/>
                    <a:gd name="T8" fmla="*/ 17 w 83"/>
                    <a:gd name="T9" fmla="*/ 41 h 127"/>
                    <a:gd name="T10" fmla="*/ 47 w 83"/>
                    <a:gd name="T11" fmla="*/ 55 h 127"/>
                    <a:gd name="T12" fmla="*/ 77 w 83"/>
                    <a:gd name="T13" fmla="*/ 71 h 127"/>
                    <a:gd name="T14" fmla="*/ 83 w 83"/>
                    <a:gd name="T15" fmla="*/ 89 h 127"/>
                    <a:gd name="T16" fmla="*/ 73 w 83"/>
                    <a:gd name="T17" fmla="*/ 115 h 127"/>
                    <a:gd name="T18" fmla="*/ 42 w 83"/>
                    <a:gd name="T19" fmla="*/ 127 h 127"/>
                    <a:gd name="T20" fmla="*/ 6 w 83"/>
                    <a:gd name="T21" fmla="*/ 119 h 127"/>
                    <a:gd name="T22" fmla="*/ 0 w 83"/>
                    <a:gd name="T23"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127">
                      <a:moveTo>
                        <a:pt x="76" y="11"/>
                      </a:moveTo>
                      <a:cubicBezTo>
                        <a:pt x="65" y="5"/>
                        <a:pt x="53" y="0"/>
                        <a:pt x="40" y="0"/>
                      </a:cubicBezTo>
                      <a:cubicBezTo>
                        <a:pt x="32" y="0"/>
                        <a:pt x="23" y="2"/>
                        <a:pt x="17" y="8"/>
                      </a:cubicBezTo>
                      <a:cubicBezTo>
                        <a:pt x="13" y="12"/>
                        <a:pt x="11" y="18"/>
                        <a:pt x="11" y="26"/>
                      </a:cubicBezTo>
                      <a:cubicBezTo>
                        <a:pt x="11" y="32"/>
                        <a:pt x="13" y="37"/>
                        <a:pt x="17" y="41"/>
                      </a:cubicBezTo>
                      <a:cubicBezTo>
                        <a:pt x="25" y="49"/>
                        <a:pt x="37" y="51"/>
                        <a:pt x="47" y="55"/>
                      </a:cubicBezTo>
                      <a:cubicBezTo>
                        <a:pt x="58" y="58"/>
                        <a:pt x="69" y="62"/>
                        <a:pt x="77" y="71"/>
                      </a:cubicBezTo>
                      <a:cubicBezTo>
                        <a:pt x="81" y="76"/>
                        <a:pt x="83" y="82"/>
                        <a:pt x="83" y="89"/>
                      </a:cubicBezTo>
                      <a:cubicBezTo>
                        <a:pt x="83" y="100"/>
                        <a:pt x="80" y="108"/>
                        <a:pt x="73" y="115"/>
                      </a:cubicBezTo>
                      <a:cubicBezTo>
                        <a:pt x="65" y="123"/>
                        <a:pt x="54" y="126"/>
                        <a:pt x="42" y="127"/>
                      </a:cubicBezTo>
                      <a:cubicBezTo>
                        <a:pt x="30" y="127"/>
                        <a:pt x="17" y="124"/>
                        <a:pt x="6" y="119"/>
                      </a:cubicBezTo>
                      <a:cubicBezTo>
                        <a:pt x="4" y="118"/>
                        <a:pt x="2" y="117"/>
                        <a:pt x="0" y="115"/>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cxnSp>
              <p:nvCxnSpPr>
                <p:cNvPr id="17" name="Straight Connector 16">
                  <a:extLst>
                    <a:ext uri="{FF2B5EF4-FFF2-40B4-BE49-F238E27FC236}">
                      <a16:creationId xmlns:a16="http://schemas.microsoft.com/office/drawing/2014/main" id="{19D197D8-DD94-4096-9CB2-22D1528E3DEE}"/>
                    </a:ext>
                  </a:extLst>
                </p:cNvPr>
                <p:cNvCxnSpPr/>
                <p:nvPr/>
              </p:nvCxnSpPr>
              <p:spPr>
                <a:xfrm>
                  <a:off x="12361134" y="3980209"/>
                  <a:ext cx="0" cy="565278"/>
                </a:xfrm>
                <a:prstGeom prst="line">
                  <a:avLst/>
                </a:prstGeom>
                <a:noFill/>
                <a:ln w="19050" cap="rnd">
                  <a:solidFill>
                    <a:schemeClr val="accent1"/>
                  </a:solidFill>
                  <a:prstDash val="solid"/>
                  <a:round/>
                  <a:headEnd/>
                  <a:tailEnd/>
                </a:ln>
              </p:spPr>
            </p:cxnSp>
            <p:sp>
              <p:nvSpPr>
                <p:cNvPr id="18" name="Freeform 6">
                  <a:extLst>
                    <a:ext uri="{FF2B5EF4-FFF2-40B4-BE49-F238E27FC236}">
                      <a16:creationId xmlns:a16="http://schemas.microsoft.com/office/drawing/2014/main" id="{2A253D05-06F7-4C81-9EF2-C74294564E58}"/>
                    </a:ext>
                  </a:extLst>
                </p:cNvPr>
                <p:cNvSpPr>
                  <a:spLocks/>
                </p:cNvSpPr>
                <p:nvPr/>
              </p:nvSpPr>
              <p:spPr bwMode="auto">
                <a:xfrm rot="10800000">
                  <a:off x="11997592" y="3877759"/>
                  <a:ext cx="570592" cy="687754"/>
                </a:xfrm>
                <a:custGeom>
                  <a:avLst/>
                  <a:gdLst>
                    <a:gd name="T0" fmla="*/ 0 w 179"/>
                    <a:gd name="T1" fmla="*/ 215 h 215"/>
                    <a:gd name="T2" fmla="*/ 121 w 179"/>
                    <a:gd name="T3" fmla="*/ 215 h 215"/>
                    <a:gd name="T4" fmla="*/ 177 w 179"/>
                    <a:gd name="T5" fmla="*/ 150 h 215"/>
                    <a:gd name="T6" fmla="*/ 177 w 179"/>
                    <a:gd name="T7" fmla="*/ 0 h 215"/>
                  </a:gdLst>
                  <a:ahLst/>
                  <a:cxnLst>
                    <a:cxn ang="0">
                      <a:pos x="T0" y="T1"/>
                    </a:cxn>
                    <a:cxn ang="0">
                      <a:pos x="T2" y="T3"/>
                    </a:cxn>
                    <a:cxn ang="0">
                      <a:pos x="T4" y="T5"/>
                    </a:cxn>
                    <a:cxn ang="0">
                      <a:pos x="T6" y="T7"/>
                    </a:cxn>
                  </a:cxnLst>
                  <a:rect l="0" t="0" r="r" b="b"/>
                  <a:pathLst>
                    <a:path w="179" h="215">
                      <a:moveTo>
                        <a:pt x="0" y="215"/>
                      </a:moveTo>
                      <a:cubicBezTo>
                        <a:pt x="121" y="215"/>
                        <a:pt x="121" y="215"/>
                        <a:pt x="121" y="215"/>
                      </a:cubicBezTo>
                      <a:cubicBezTo>
                        <a:pt x="121" y="215"/>
                        <a:pt x="176" y="206"/>
                        <a:pt x="177" y="150"/>
                      </a:cubicBezTo>
                      <a:cubicBezTo>
                        <a:pt x="179" y="93"/>
                        <a:pt x="177" y="0"/>
                        <a:pt x="177" y="0"/>
                      </a:cubicBezTo>
                    </a:path>
                  </a:pathLst>
                </a:custGeom>
                <a:noFill/>
                <a:ln w="19050" cap="rnd">
                  <a:solidFill>
                    <a:srgbClr val="414042"/>
                  </a:solidFill>
                  <a:round/>
                  <a:headEnd/>
                  <a:tailEnd type="arrow" w="med" len="sm"/>
                </a:ln>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grpSp>
        </p:grpSp>
      </p:grpSp>
      <p:grpSp>
        <p:nvGrpSpPr>
          <p:cNvPr id="19" name="Group 18">
            <a:extLst>
              <a:ext uri="{FF2B5EF4-FFF2-40B4-BE49-F238E27FC236}">
                <a16:creationId xmlns:a16="http://schemas.microsoft.com/office/drawing/2014/main" id="{FF8E0040-F013-4E56-9969-134C755DF0B5}"/>
              </a:ext>
            </a:extLst>
          </p:cNvPr>
          <p:cNvGrpSpPr/>
          <p:nvPr/>
        </p:nvGrpSpPr>
        <p:grpSpPr>
          <a:xfrm>
            <a:off x="4570841" y="2830579"/>
            <a:ext cx="2114550" cy="1956453"/>
            <a:chOff x="7313345" y="3224906"/>
            <a:chExt cx="3383280" cy="3130325"/>
          </a:xfrm>
        </p:grpSpPr>
        <p:sp>
          <p:nvSpPr>
            <p:cNvPr id="20" name="TextBox 19">
              <a:extLst>
                <a:ext uri="{FF2B5EF4-FFF2-40B4-BE49-F238E27FC236}">
                  <a16:creationId xmlns:a16="http://schemas.microsoft.com/office/drawing/2014/main" id="{95E98B86-EFDB-4A4F-B81E-B2FF22381339}"/>
                </a:ext>
              </a:extLst>
            </p:cNvPr>
            <p:cNvSpPr txBox="1"/>
            <p:nvPr/>
          </p:nvSpPr>
          <p:spPr>
            <a:xfrm>
              <a:off x="7816265" y="3224906"/>
              <a:ext cx="2377440" cy="455509"/>
            </a:xfrm>
            <a:prstGeom prst="rect">
              <a:avLst/>
            </a:prstGeom>
            <a:noFill/>
          </p:spPr>
          <p:txBody>
            <a:bodyPr wrap="square" rtlCol="0" anchor="ctr" anchorCtr="0">
              <a:spAutoFit/>
            </a:bodyPr>
            <a:lstStyle/>
            <a:p>
              <a:pPr algn="ctr" defTabSz="685758">
                <a:spcBef>
                  <a:spcPts val="900"/>
                </a:spcBef>
                <a:defRPr/>
              </a:pPr>
              <a:r>
                <a:rPr lang="en-US" sz="1250" b="1" dirty="0">
                  <a:solidFill>
                    <a:srgbClr val="414042"/>
                  </a:solidFill>
                  <a:latin typeface="Amazon Ember" panose="02000000000000000000" pitchFamily="2" charset="0"/>
                  <a:ea typeface="Amazon Ember" panose="02000000000000000000" pitchFamily="2" charset="0"/>
                </a:rPr>
                <a:t>Use S3 storage</a:t>
              </a:r>
            </a:p>
          </p:txBody>
        </p:sp>
        <p:sp>
          <p:nvSpPr>
            <p:cNvPr id="21" name="TextBox 20">
              <a:extLst>
                <a:ext uri="{FF2B5EF4-FFF2-40B4-BE49-F238E27FC236}">
                  <a16:creationId xmlns:a16="http://schemas.microsoft.com/office/drawing/2014/main" id="{44744038-7121-411F-856C-1263E49AA16E}"/>
                </a:ext>
              </a:extLst>
            </p:cNvPr>
            <p:cNvSpPr txBox="1"/>
            <p:nvPr/>
          </p:nvSpPr>
          <p:spPr>
            <a:xfrm>
              <a:off x="7313345" y="5468834"/>
              <a:ext cx="3383280" cy="886397"/>
            </a:xfrm>
            <a:prstGeom prst="rect">
              <a:avLst/>
            </a:prstGeom>
            <a:noFill/>
          </p:spPr>
          <p:txBody>
            <a:bodyPr wrap="square"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Process data in S3 securely </a:t>
              </a:r>
              <a:br>
                <a:rPr lang="en-US" sz="1000" dirty="0">
                  <a:solidFill>
                    <a:srgbClr val="414042"/>
                  </a:solidFill>
                  <a:latin typeface="Amazon Ember" panose="02000000000000000000" pitchFamily="2" charset="0"/>
                  <a:ea typeface="Amazon Ember" panose="02000000000000000000" pitchFamily="2" charset="0"/>
                </a:rPr>
              </a:br>
              <a:r>
                <a:rPr lang="en-US" sz="1000" dirty="0">
                  <a:solidFill>
                    <a:srgbClr val="414042"/>
                  </a:solidFill>
                  <a:latin typeface="Amazon Ember" panose="02000000000000000000" pitchFamily="2" charset="0"/>
                  <a:ea typeface="Amazon Ember" panose="02000000000000000000" pitchFamily="2" charset="0"/>
                </a:rPr>
                <a:t>with high performance using </a:t>
              </a:r>
              <a:br>
                <a:rPr lang="en-US" sz="1000" dirty="0">
                  <a:solidFill>
                    <a:srgbClr val="414042"/>
                  </a:solidFill>
                  <a:latin typeface="Amazon Ember" panose="02000000000000000000" pitchFamily="2" charset="0"/>
                  <a:ea typeface="Amazon Ember" panose="02000000000000000000" pitchFamily="2" charset="0"/>
                </a:rPr>
              </a:br>
              <a:r>
                <a:rPr lang="en-US" sz="1000" dirty="0">
                  <a:solidFill>
                    <a:srgbClr val="414042"/>
                  </a:solidFill>
                  <a:latin typeface="Amazon Ember" panose="02000000000000000000" pitchFamily="2" charset="0"/>
                  <a:ea typeface="Amazon Ember" panose="02000000000000000000" pitchFamily="2" charset="0"/>
                </a:rPr>
                <a:t>the EMRFS connector</a:t>
              </a:r>
            </a:p>
          </p:txBody>
        </p:sp>
        <p:sp>
          <p:nvSpPr>
            <p:cNvPr id="22" name="Oval 21">
              <a:extLst>
                <a:ext uri="{FF2B5EF4-FFF2-40B4-BE49-F238E27FC236}">
                  <a16:creationId xmlns:a16="http://schemas.microsoft.com/office/drawing/2014/main" id="{BCEBD2DD-F88D-4061-A0FF-0EEE20F3D61B}"/>
                </a:ext>
              </a:extLst>
            </p:cNvPr>
            <p:cNvSpPr/>
            <p:nvPr/>
          </p:nvSpPr>
          <p:spPr bwMode="auto">
            <a:xfrm>
              <a:off x="8331267" y="3931628"/>
              <a:ext cx="1347436" cy="134743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23" name="Group 18">
              <a:extLst>
                <a:ext uri="{FF2B5EF4-FFF2-40B4-BE49-F238E27FC236}">
                  <a16:creationId xmlns:a16="http://schemas.microsoft.com/office/drawing/2014/main" id="{1AF3C2BC-2391-4644-A83F-44E28172119C}"/>
                </a:ext>
              </a:extLst>
            </p:cNvPr>
            <p:cNvGrpSpPr>
              <a:grpSpLocks noChangeAspect="1"/>
            </p:cNvGrpSpPr>
            <p:nvPr/>
          </p:nvGrpSpPr>
          <p:grpSpPr bwMode="auto">
            <a:xfrm>
              <a:off x="8625338" y="4225701"/>
              <a:ext cx="759294" cy="759290"/>
              <a:chOff x="2322" y="1061"/>
              <a:chExt cx="1116" cy="1116"/>
            </a:xfrm>
          </p:grpSpPr>
          <p:sp>
            <p:nvSpPr>
              <p:cNvPr id="24" name="Freeform 19">
                <a:extLst>
                  <a:ext uri="{FF2B5EF4-FFF2-40B4-BE49-F238E27FC236}">
                    <a16:creationId xmlns:a16="http://schemas.microsoft.com/office/drawing/2014/main" id="{FA3657CD-5D09-46A6-9BC3-47C8094420F7}"/>
                  </a:ext>
                </a:extLst>
              </p:cNvPr>
              <p:cNvSpPr>
                <a:spLocks/>
              </p:cNvSpPr>
              <p:nvPr/>
            </p:nvSpPr>
            <p:spPr bwMode="auto">
              <a:xfrm>
                <a:off x="2332" y="1477"/>
                <a:ext cx="1096" cy="64"/>
              </a:xfrm>
              <a:custGeom>
                <a:avLst/>
                <a:gdLst>
                  <a:gd name="T0" fmla="*/ 0 w 531"/>
                  <a:gd name="T1" fmla="*/ 7 h 31"/>
                  <a:gd name="T2" fmla="*/ 30 w 531"/>
                  <a:gd name="T3" fmla="*/ 16 h 31"/>
                  <a:gd name="T4" fmla="*/ 187 w 531"/>
                  <a:gd name="T5" fmla="*/ 16 h 31"/>
                  <a:gd name="T6" fmla="*/ 187 w 531"/>
                  <a:gd name="T7" fmla="*/ 16 h 31"/>
                  <a:gd name="T8" fmla="*/ 344 w 531"/>
                  <a:gd name="T9" fmla="*/ 16 h 31"/>
                  <a:gd name="T10" fmla="*/ 344 w 531"/>
                  <a:gd name="T11" fmla="*/ 16 h 31"/>
                  <a:gd name="T12" fmla="*/ 501 w 531"/>
                  <a:gd name="T13" fmla="*/ 16 h 31"/>
                  <a:gd name="T14" fmla="*/ 531 w 531"/>
                  <a:gd name="T15" fmla="*/ 7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1" h="31">
                    <a:moveTo>
                      <a:pt x="0" y="7"/>
                    </a:moveTo>
                    <a:cubicBezTo>
                      <a:pt x="30" y="16"/>
                      <a:pt x="30" y="16"/>
                      <a:pt x="30" y="16"/>
                    </a:cubicBezTo>
                    <a:cubicBezTo>
                      <a:pt x="81" y="31"/>
                      <a:pt x="136" y="31"/>
                      <a:pt x="187" y="16"/>
                    </a:cubicBezTo>
                    <a:cubicBezTo>
                      <a:pt x="187" y="16"/>
                      <a:pt x="187" y="16"/>
                      <a:pt x="187" y="16"/>
                    </a:cubicBezTo>
                    <a:cubicBezTo>
                      <a:pt x="238" y="0"/>
                      <a:pt x="293" y="0"/>
                      <a:pt x="344" y="16"/>
                    </a:cubicBezTo>
                    <a:cubicBezTo>
                      <a:pt x="344" y="16"/>
                      <a:pt x="344" y="16"/>
                      <a:pt x="344" y="16"/>
                    </a:cubicBezTo>
                    <a:cubicBezTo>
                      <a:pt x="396" y="31"/>
                      <a:pt x="450" y="31"/>
                      <a:pt x="501" y="16"/>
                    </a:cubicBezTo>
                    <a:cubicBezTo>
                      <a:pt x="531" y="7"/>
                      <a:pt x="531" y="7"/>
                      <a:pt x="531" y="7"/>
                    </a:cubicBezTo>
                  </a:path>
                </a:pathLst>
              </a:custGeom>
              <a:noFill/>
              <a:ln w="1905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sp>
            <p:nvSpPr>
              <p:cNvPr id="25" name="Freeform 20">
                <a:extLst>
                  <a:ext uri="{FF2B5EF4-FFF2-40B4-BE49-F238E27FC236}">
                    <a16:creationId xmlns:a16="http://schemas.microsoft.com/office/drawing/2014/main" id="{911A531D-4F44-4AC9-9A19-0718667319C7}"/>
                  </a:ext>
                </a:extLst>
              </p:cNvPr>
              <p:cNvSpPr>
                <a:spLocks/>
              </p:cNvSpPr>
              <p:nvPr/>
            </p:nvSpPr>
            <p:spPr bwMode="auto">
              <a:xfrm>
                <a:off x="2326" y="1573"/>
                <a:ext cx="1108" cy="64"/>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1905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sp>
            <p:nvSpPr>
              <p:cNvPr id="26" name="Oval 21">
                <a:extLst>
                  <a:ext uri="{FF2B5EF4-FFF2-40B4-BE49-F238E27FC236}">
                    <a16:creationId xmlns:a16="http://schemas.microsoft.com/office/drawing/2014/main" id="{E6E9514C-0723-49F3-9E76-7ECA6E294003}"/>
                  </a:ext>
                </a:extLst>
              </p:cNvPr>
              <p:cNvSpPr>
                <a:spLocks noChangeArrowheads="1"/>
              </p:cNvSpPr>
              <p:nvPr/>
            </p:nvSpPr>
            <p:spPr bwMode="auto">
              <a:xfrm>
                <a:off x="2322" y="1061"/>
                <a:ext cx="1116" cy="1116"/>
              </a:xfrm>
              <a:prstGeom prst="ellipse">
                <a:avLst/>
              </a:prstGeom>
              <a:noFill/>
              <a:ln w="19050" cap="flat">
                <a:solidFill>
                  <a:srgbClr val="41404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685758">
                  <a:spcBef>
                    <a:spcPts val="900"/>
                  </a:spcBef>
                  <a:defRPr/>
                </a:pPr>
                <a:endParaRPr lang="en-US" sz="1125" dirty="0">
                  <a:solidFill>
                    <a:srgbClr val="FFFFFF"/>
                  </a:solidFill>
                  <a:latin typeface="Amazon Ember"/>
                </a:endParaRPr>
              </a:p>
            </p:txBody>
          </p:sp>
        </p:grpSp>
      </p:grpSp>
      <p:grpSp>
        <p:nvGrpSpPr>
          <p:cNvPr id="27" name="Group 26">
            <a:extLst>
              <a:ext uri="{FF2B5EF4-FFF2-40B4-BE49-F238E27FC236}">
                <a16:creationId xmlns:a16="http://schemas.microsoft.com/office/drawing/2014/main" id="{C4CF6270-B6D8-4603-9C55-6C51105B0302}"/>
              </a:ext>
            </a:extLst>
          </p:cNvPr>
          <p:cNvGrpSpPr/>
          <p:nvPr/>
        </p:nvGrpSpPr>
        <p:grpSpPr>
          <a:xfrm>
            <a:off x="348457" y="2830578"/>
            <a:ext cx="2092419" cy="1756399"/>
            <a:chOff x="557530" y="3224906"/>
            <a:chExt cx="3347871" cy="2810239"/>
          </a:xfrm>
        </p:grpSpPr>
        <p:sp>
          <p:nvSpPr>
            <p:cNvPr id="28" name="TextBox 27">
              <a:extLst>
                <a:ext uri="{FF2B5EF4-FFF2-40B4-BE49-F238E27FC236}">
                  <a16:creationId xmlns:a16="http://schemas.microsoft.com/office/drawing/2014/main" id="{74CE78EB-E583-4BD5-B38C-B56BEE92B0E6}"/>
                </a:ext>
              </a:extLst>
            </p:cNvPr>
            <p:cNvSpPr txBox="1"/>
            <p:nvPr/>
          </p:nvSpPr>
          <p:spPr>
            <a:xfrm>
              <a:off x="1025040" y="3224906"/>
              <a:ext cx="2377440" cy="455509"/>
            </a:xfrm>
            <a:prstGeom prst="rect">
              <a:avLst/>
            </a:prstGeom>
            <a:noFill/>
          </p:spPr>
          <p:txBody>
            <a:bodyPr wrap="square" rtlCol="0" anchor="ctr" anchorCtr="0">
              <a:spAutoFit/>
            </a:bodyPr>
            <a:lstStyle/>
            <a:p>
              <a:pPr algn="ctr" defTabSz="685758">
                <a:spcBef>
                  <a:spcPts val="900"/>
                </a:spcBef>
                <a:defRPr/>
              </a:pPr>
              <a:r>
                <a:rPr lang="en-US" sz="1250" b="1" dirty="0">
                  <a:solidFill>
                    <a:srgbClr val="414042"/>
                  </a:solidFill>
                  <a:latin typeface="Amazon Ember" panose="02000000000000000000" pitchFamily="2" charset="0"/>
                  <a:ea typeface="Amazon Ember" panose="02000000000000000000" pitchFamily="2" charset="0"/>
                </a:rPr>
                <a:t>Latest versions</a:t>
              </a:r>
            </a:p>
          </p:txBody>
        </p:sp>
        <p:sp>
          <p:nvSpPr>
            <p:cNvPr id="29" name="TextBox 28">
              <a:extLst>
                <a:ext uri="{FF2B5EF4-FFF2-40B4-BE49-F238E27FC236}">
                  <a16:creationId xmlns:a16="http://schemas.microsoft.com/office/drawing/2014/main" id="{C7C380FD-DDDE-4FE5-A099-E67F43568C71}"/>
                </a:ext>
              </a:extLst>
            </p:cNvPr>
            <p:cNvSpPr txBox="1"/>
            <p:nvPr/>
          </p:nvSpPr>
          <p:spPr>
            <a:xfrm>
              <a:off x="557530" y="5468836"/>
              <a:ext cx="3347871" cy="566309"/>
            </a:xfrm>
            <a:prstGeom prst="rect">
              <a:avLst/>
            </a:prstGeom>
            <a:noFill/>
          </p:spPr>
          <p:txBody>
            <a:bodyPr wrap="square" tIns="0"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Updated with latest open source frameworks within 30 days</a:t>
              </a:r>
            </a:p>
          </p:txBody>
        </p:sp>
        <p:sp>
          <p:nvSpPr>
            <p:cNvPr id="30" name="Oval 29">
              <a:extLst>
                <a:ext uri="{FF2B5EF4-FFF2-40B4-BE49-F238E27FC236}">
                  <a16:creationId xmlns:a16="http://schemas.microsoft.com/office/drawing/2014/main" id="{9CB4A4B7-CD3F-40B3-90C7-3C12BFAE9067}"/>
                </a:ext>
              </a:extLst>
            </p:cNvPr>
            <p:cNvSpPr/>
            <p:nvPr/>
          </p:nvSpPr>
          <p:spPr bwMode="auto">
            <a:xfrm>
              <a:off x="1540043" y="3931628"/>
              <a:ext cx="1347436" cy="134743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31" name="Group 30">
              <a:extLst>
                <a:ext uri="{FF2B5EF4-FFF2-40B4-BE49-F238E27FC236}">
                  <a16:creationId xmlns:a16="http://schemas.microsoft.com/office/drawing/2014/main" id="{A66BE3D8-09EE-4CD9-830D-EE49A84E0739}"/>
                </a:ext>
              </a:extLst>
            </p:cNvPr>
            <p:cNvGrpSpPr/>
            <p:nvPr/>
          </p:nvGrpSpPr>
          <p:grpSpPr>
            <a:xfrm>
              <a:off x="1802531" y="4220300"/>
              <a:ext cx="820409" cy="768553"/>
              <a:chOff x="1802531" y="4220300"/>
              <a:chExt cx="820409" cy="768553"/>
            </a:xfrm>
          </p:grpSpPr>
          <p:sp>
            <p:nvSpPr>
              <p:cNvPr id="32" name="Freeform: Shape 113">
                <a:extLst>
                  <a:ext uri="{FF2B5EF4-FFF2-40B4-BE49-F238E27FC236}">
                    <a16:creationId xmlns:a16="http://schemas.microsoft.com/office/drawing/2014/main" id="{CFB44DD7-147B-4132-8429-CB9480B34317}"/>
                  </a:ext>
                </a:extLst>
              </p:cNvPr>
              <p:cNvSpPr/>
              <p:nvPr/>
            </p:nvSpPr>
            <p:spPr>
              <a:xfrm>
                <a:off x="1921639" y="461561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3" name="Freeform: Shape 114">
                <a:extLst>
                  <a:ext uri="{FF2B5EF4-FFF2-40B4-BE49-F238E27FC236}">
                    <a16:creationId xmlns:a16="http://schemas.microsoft.com/office/drawing/2014/main" id="{435BF11C-2C4B-4CDF-993E-2DA1CE0BC34D}"/>
                  </a:ext>
                </a:extLst>
              </p:cNvPr>
              <p:cNvSpPr/>
              <p:nvPr/>
            </p:nvSpPr>
            <p:spPr>
              <a:xfrm>
                <a:off x="1921639" y="4488292"/>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4" name="Freeform: Shape 115">
                <a:extLst>
                  <a:ext uri="{FF2B5EF4-FFF2-40B4-BE49-F238E27FC236}">
                    <a16:creationId xmlns:a16="http://schemas.microsoft.com/office/drawing/2014/main" id="{42A6164D-C86F-4CE9-80FA-9D331C921A01}"/>
                  </a:ext>
                </a:extLst>
              </p:cNvPr>
              <p:cNvSpPr/>
              <p:nvPr/>
            </p:nvSpPr>
            <p:spPr>
              <a:xfrm>
                <a:off x="2118783" y="4286528"/>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5" name="Freeform: Shape 116">
                <a:extLst>
                  <a:ext uri="{FF2B5EF4-FFF2-40B4-BE49-F238E27FC236}">
                    <a16:creationId xmlns:a16="http://schemas.microsoft.com/office/drawing/2014/main" id="{C823E937-22EB-4357-B52B-531BD17380DB}"/>
                  </a:ext>
                </a:extLst>
              </p:cNvPr>
              <p:cNvSpPr/>
              <p:nvPr/>
            </p:nvSpPr>
            <p:spPr>
              <a:xfrm>
                <a:off x="2243538" y="4286528"/>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6" name="Freeform: Shape 117">
                <a:extLst>
                  <a:ext uri="{FF2B5EF4-FFF2-40B4-BE49-F238E27FC236}">
                    <a16:creationId xmlns:a16="http://schemas.microsoft.com/office/drawing/2014/main" id="{BAB99F0E-1838-4DB0-9431-E5894E68159D}"/>
                  </a:ext>
                </a:extLst>
              </p:cNvPr>
              <p:cNvSpPr/>
              <p:nvPr/>
            </p:nvSpPr>
            <p:spPr>
              <a:xfrm>
                <a:off x="2448385" y="448110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7" name="Freeform: Shape 118">
                <a:extLst>
                  <a:ext uri="{FF2B5EF4-FFF2-40B4-BE49-F238E27FC236}">
                    <a16:creationId xmlns:a16="http://schemas.microsoft.com/office/drawing/2014/main" id="{87A041BC-475A-473B-8C24-7DC490DB2853}"/>
                  </a:ext>
                </a:extLst>
              </p:cNvPr>
              <p:cNvSpPr/>
              <p:nvPr/>
            </p:nvSpPr>
            <p:spPr>
              <a:xfrm>
                <a:off x="2448385" y="4613560"/>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8" name="Freeform: Shape 119">
                <a:extLst>
                  <a:ext uri="{FF2B5EF4-FFF2-40B4-BE49-F238E27FC236}">
                    <a16:creationId xmlns:a16="http://schemas.microsoft.com/office/drawing/2014/main" id="{ADEF58AF-0A8B-4A6E-B823-C44F10972B80}"/>
                  </a:ext>
                </a:extLst>
              </p:cNvPr>
              <p:cNvSpPr/>
              <p:nvPr/>
            </p:nvSpPr>
            <p:spPr>
              <a:xfrm>
                <a:off x="2118783" y="481378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39" name="Freeform: Shape 120">
                <a:extLst>
                  <a:ext uri="{FF2B5EF4-FFF2-40B4-BE49-F238E27FC236}">
                    <a16:creationId xmlns:a16="http://schemas.microsoft.com/office/drawing/2014/main" id="{105D563C-8EF1-45EA-B471-C295213A3AC0}"/>
                  </a:ext>
                </a:extLst>
              </p:cNvPr>
              <p:cNvSpPr/>
              <p:nvPr/>
            </p:nvSpPr>
            <p:spPr>
              <a:xfrm>
                <a:off x="2253294" y="4813784"/>
                <a:ext cx="61607" cy="61607"/>
              </a:xfrm>
              <a:custGeom>
                <a:avLst/>
                <a:gdLst>
                  <a:gd name="connsiteX0" fmla="*/ 28678 w 32774"/>
                  <a:gd name="connsiteY0" fmla="*/ 16387 h 32774"/>
                  <a:gd name="connsiteX1" fmla="*/ 16387 w 32774"/>
                  <a:gd name="connsiteY1" fmla="*/ 28678 h 32774"/>
                  <a:gd name="connsiteX2" fmla="*/ 4097 w 32774"/>
                  <a:gd name="connsiteY2" fmla="*/ 16387 h 32774"/>
                  <a:gd name="connsiteX3" fmla="*/ 16387 w 32774"/>
                  <a:gd name="connsiteY3" fmla="*/ 4097 h 32774"/>
                  <a:gd name="connsiteX4" fmla="*/ 28678 w 32774"/>
                  <a:gd name="connsiteY4" fmla="*/ 16387 h 32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4" h="32774">
                    <a:moveTo>
                      <a:pt x="28678" y="16387"/>
                    </a:moveTo>
                    <a:cubicBezTo>
                      <a:pt x="28678" y="23175"/>
                      <a:pt x="23175" y="28678"/>
                      <a:pt x="16387" y="28678"/>
                    </a:cubicBezTo>
                    <a:cubicBezTo>
                      <a:pt x="9599" y="28678"/>
                      <a:pt x="4097" y="23175"/>
                      <a:pt x="4097" y="16387"/>
                    </a:cubicBezTo>
                    <a:cubicBezTo>
                      <a:pt x="4097" y="9599"/>
                      <a:pt x="9599" y="4097"/>
                      <a:pt x="16387" y="4097"/>
                    </a:cubicBezTo>
                    <a:cubicBezTo>
                      <a:pt x="23175" y="4097"/>
                      <a:pt x="28678" y="9599"/>
                      <a:pt x="28678" y="16387"/>
                    </a:cubicBez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0" name="Freeform: Shape 121">
                <a:extLst>
                  <a:ext uri="{FF2B5EF4-FFF2-40B4-BE49-F238E27FC236}">
                    <a16:creationId xmlns:a16="http://schemas.microsoft.com/office/drawing/2014/main" id="{21ED7846-E756-4870-BB3E-2249412D016B}"/>
                  </a:ext>
                </a:extLst>
              </p:cNvPr>
              <p:cNvSpPr/>
              <p:nvPr/>
            </p:nvSpPr>
            <p:spPr>
              <a:xfrm>
                <a:off x="2532581" y="4220300"/>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766" y="19392"/>
                      <a:pt x="19665" y="26493"/>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1" name="Freeform: Shape 122">
                <a:extLst>
                  <a:ext uri="{FF2B5EF4-FFF2-40B4-BE49-F238E27FC236}">
                    <a16:creationId xmlns:a16="http://schemas.microsoft.com/office/drawing/2014/main" id="{2C0D43D3-0679-42B5-B360-63ED2550EA09}"/>
                  </a:ext>
                </a:extLst>
              </p:cNvPr>
              <p:cNvSpPr/>
              <p:nvPr/>
            </p:nvSpPr>
            <p:spPr>
              <a:xfrm>
                <a:off x="1802531" y="4511909"/>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766" y="19665"/>
                      <a:pt x="19665" y="26766"/>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2" name="Freeform: Shape 123">
                <a:extLst>
                  <a:ext uri="{FF2B5EF4-FFF2-40B4-BE49-F238E27FC236}">
                    <a16:creationId xmlns:a16="http://schemas.microsoft.com/office/drawing/2014/main" id="{659FF7E6-D917-4348-B99E-859D1C43CFD3}"/>
                  </a:ext>
                </a:extLst>
              </p:cNvPr>
              <p:cNvSpPr/>
              <p:nvPr/>
            </p:nvSpPr>
            <p:spPr>
              <a:xfrm>
                <a:off x="1802531" y="4849209"/>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766" y="19665"/>
                      <a:pt x="19665" y="26766"/>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3" name="Freeform: Shape 124">
                <a:extLst>
                  <a:ext uri="{FF2B5EF4-FFF2-40B4-BE49-F238E27FC236}">
                    <a16:creationId xmlns:a16="http://schemas.microsoft.com/office/drawing/2014/main" id="{156DE1F3-F3B1-4DEF-A8C5-119CF49C7406}"/>
                  </a:ext>
                </a:extLst>
              </p:cNvPr>
              <p:cNvSpPr/>
              <p:nvPr/>
            </p:nvSpPr>
            <p:spPr>
              <a:xfrm>
                <a:off x="2190146" y="4916977"/>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493" y="19665"/>
                      <a:pt x="19665" y="26766"/>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4" name="Freeform: Shape 125">
                <a:extLst>
                  <a:ext uri="{FF2B5EF4-FFF2-40B4-BE49-F238E27FC236}">
                    <a16:creationId xmlns:a16="http://schemas.microsoft.com/office/drawing/2014/main" id="{6F3314F6-66A0-4635-AD71-33A5BE4A30F5}"/>
                  </a:ext>
                </a:extLst>
              </p:cNvPr>
              <p:cNvSpPr/>
              <p:nvPr/>
            </p:nvSpPr>
            <p:spPr>
              <a:xfrm>
                <a:off x="2551064" y="4491886"/>
                <a:ext cx="71876" cy="71876"/>
              </a:xfrm>
              <a:custGeom>
                <a:avLst/>
                <a:gdLst>
                  <a:gd name="connsiteX0" fmla="*/ 19665 w 38236"/>
                  <a:gd name="connsiteY0" fmla="*/ 35233 h 38236"/>
                  <a:gd name="connsiteX1" fmla="*/ 19665 w 38236"/>
                  <a:gd name="connsiteY1" fmla="*/ 35233 h 38236"/>
                  <a:gd name="connsiteX2" fmla="*/ 4097 w 38236"/>
                  <a:gd name="connsiteY2" fmla="*/ 19665 h 38236"/>
                  <a:gd name="connsiteX3" fmla="*/ 4097 w 38236"/>
                  <a:gd name="connsiteY3" fmla="*/ 19665 h 38236"/>
                  <a:gd name="connsiteX4" fmla="*/ 4097 w 38236"/>
                  <a:gd name="connsiteY4" fmla="*/ 19665 h 38236"/>
                  <a:gd name="connsiteX5" fmla="*/ 19665 w 38236"/>
                  <a:gd name="connsiteY5" fmla="*/ 4097 h 38236"/>
                  <a:gd name="connsiteX6" fmla="*/ 19665 w 38236"/>
                  <a:gd name="connsiteY6" fmla="*/ 4097 h 38236"/>
                  <a:gd name="connsiteX7" fmla="*/ 19665 w 38236"/>
                  <a:gd name="connsiteY7" fmla="*/ 4097 h 38236"/>
                  <a:gd name="connsiteX8" fmla="*/ 35233 w 38236"/>
                  <a:gd name="connsiteY8" fmla="*/ 19665 h 38236"/>
                  <a:gd name="connsiteX9" fmla="*/ 35233 w 38236"/>
                  <a:gd name="connsiteY9" fmla="*/ 19665 h 38236"/>
                  <a:gd name="connsiteX10" fmla="*/ 35233 w 38236"/>
                  <a:gd name="connsiteY10" fmla="*/ 19665 h 38236"/>
                  <a:gd name="connsiteX11" fmla="*/ 19665 w 38236"/>
                  <a:gd name="connsiteY11" fmla="*/ 35233 h 38236"/>
                  <a:gd name="connsiteX12" fmla="*/ 19665 w 38236"/>
                  <a:gd name="connsiteY12" fmla="*/ 35233 h 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6" h="38236">
                    <a:moveTo>
                      <a:pt x="19665" y="35233"/>
                    </a:moveTo>
                    <a:lnTo>
                      <a:pt x="19665" y="35233"/>
                    </a:lnTo>
                    <a:cubicBezTo>
                      <a:pt x="19665" y="26493"/>
                      <a:pt x="12564" y="19665"/>
                      <a:pt x="4097" y="19665"/>
                    </a:cubicBezTo>
                    <a:lnTo>
                      <a:pt x="4097" y="19665"/>
                    </a:lnTo>
                    <a:lnTo>
                      <a:pt x="4097" y="19665"/>
                    </a:lnTo>
                    <a:cubicBezTo>
                      <a:pt x="12837" y="19665"/>
                      <a:pt x="19665" y="12564"/>
                      <a:pt x="19665" y="4097"/>
                    </a:cubicBezTo>
                    <a:lnTo>
                      <a:pt x="19665" y="4097"/>
                    </a:lnTo>
                    <a:lnTo>
                      <a:pt x="19665" y="4097"/>
                    </a:lnTo>
                    <a:cubicBezTo>
                      <a:pt x="19665" y="12837"/>
                      <a:pt x="26766" y="19665"/>
                      <a:pt x="35233" y="19665"/>
                    </a:cubicBezTo>
                    <a:lnTo>
                      <a:pt x="35233" y="19665"/>
                    </a:lnTo>
                    <a:lnTo>
                      <a:pt x="35233" y="19665"/>
                    </a:lnTo>
                    <a:cubicBezTo>
                      <a:pt x="26493" y="19665"/>
                      <a:pt x="19665" y="26493"/>
                      <a:pt x="19665" y="35233"/>
                    </a:cubicBezTo>
                    <a:lnTo>
                      <a:pt x="19665" y="35233"/>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5" name="Freeform: Shape 126">
                <a:extLst>
                  <a:ext uri="{FF2B5EF4-FFF2-40B4-BE49-F238E27FC236}">
                    <a16:creationId xmlns:a16="http://schemas.microsoft.com/office/drawing/2014/main" id="{56EAC356-33EB-4611-BF6D-11032A2A01DC}"/>
                  </a:ext>
                </a:extLst>
              </p:cNvPr>
              <p:cNvSpPr/>
              <p:nvPr/>
            </p:nvSpPr>
            <p:spPr>
              <a:xfrm>
                <a:off x="1900400" y="4265748"/>
                <a:ext cx="231028" cy="236161"/>
              </a:xfrm>
              <a:custGeom>
                <a:avLst/>
                <a:gdLst>
                  <a:gd name="connsiteX0" fmla="*/ 120547 w 122904"/>
                  <a:gd name="connsiteY0" fmla="*/ 20341 h 125635"/>
                  <a:gd name="connsiteX1" fmla="*/ 23043 w 122904"/>
                  <a:gd name="connsiteY1" fmla="*/ 13786 h 125635"/>
                  <a:gd name="connsiteX2" fmla="*/ 21404 w 122904"/>
                  <a:gd name="connsiteY2" fmla="*/ 122488 h 125635"/>
                </a:gdLst>
                <a:ahLst/>
                <a:cxnLst>
                  <a:cxn ang="0">
                    <a:pos x="connsiteX0" y="connsiteY0"/>
                  </a:cxn>
                  <a:cxn ang="0">
                    <a:pos x="connsiteX1" y="connsiteY1"/>
                  </a:cxn>
                  <a:cxn ang="0">
                    <a:pos x="connsiteX2" y="connsiteY2"/>
                  </a:cxn>
                </a:cxnLst>
                <a:rect l="l" t="t" r="r" b="b"/>
                <a:pathLst>
                  <a:path w="122904" h="125635">
                    <a:moveTo>
                      <a:pt x="120547" y="20341"/>
                    </a:moveTo>
                    <a:cubicBezTo>
                      <a:pt x="120547" y="20341"/>
                      <a:pt x="55271" y="-11341"/>
                      <a:pt x="23043" y="13786"/>
                    </a:cubicBezTo>
                    <a:cubicBezTo>
                      <a:pt x="23043" y="13786"/>
                      <a:pt x="-18471" y="34270"/>
                      <a:pt x="21404" y="122488"/>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6" name="Freeform: Shape 127">
                <a:extLst>
                  <a:ext uri="{FF2B5EF4-FFF2-40B4-BE49-F238E27FC236}">
                    <a16:creationId xmlns:a16="http://schemas.microsoft.com/office/drawing/2014/main" id="{3EC6B191-FA7A-4618-8323-D484AFBE2DA4}"/>
                  </a:ext>
                </a:extLst>
              </p:cNvPr>
              <p:cNvSpPr/>
              <p:nvPr/>
            </p:nvSpPr>
            <p:spPr>
              <a:xfrm>
                <a:off x="2002243" y="4602266"/>
                <a:ext cx="179689" cy="179688"/>
              </a:xfrm>
              <a:custGeom>
                <a:avLst/>
                <a:gdLst>
                  <a:gd name="connsiteX0" fmla="*/ 4097 w 95592"/>
                  <a:gd name="connsiteY0" fmla="*/ 4097 h 95592"/>
                  <a:gd name="connsiteX1" fmla="*/ 91495 w 95592"/>
                  <a:gd name="connsiteY1" fmla="*/ 92861 h 95592"/>
                </a:gdLst>
                <a:ahLst/>
                <a:cxnLst>
                  <a:cxn ang="0">
                    <a:pos x="connsiteX0" y="connsiteY0"/>
                  </a:cxn>
                  <a:cxn ang="0">
                    <a:pos x="connsiteX1" y="connsiteY1"/>
                  </a:cxn>
                </a:cxnLst>
                <a:rect l="l" t="t" r="r" b="b"/>
                <a:pathLst>
                  <a:path w="95592" h="95592">
                    <a:moveTo>
                      <a:pt x="4097" y="4097"/>
                    </a:moveTo>
                    <a:cubicBezTo>
                      <a:pt x="22669" y="28951"/>
                      <a:pt x="51893" y="62271"/>
                      <a:pt x="91495" y="92861"/>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7" name="Freeform: Shape 128">
                <a:extLst>
                  <a:ext uri="{FF2B5EF4-FFF2-40B4-BE49-F238E27FC236}">
                    <a16:creationId xmlns:a16="http://schemas.microsoft.com/office/drawing/2014/main" id="{1067622F-D12A-4FC6-A811-E4AB6C927C21}"/>
                  </a:ext>
                </a:extLst>
              </p:cNvPr>
              <p:cNvSpPr/>
              <p:nvPr/>
            </p:nvSpPr>
            <p:spPr>
              <a:xfrm>
                <a:off x="2295906" y="4657200"/>
                <a:ext cx="231028" cy="231027"/>
              </a:xfrm>
              <a:custGeom>
                <a:avLst/>
                <a:gdLst>
                  <a:gd name="connsiteX0" fmla="*/ 4097 w 122904"/>
                  <a:gd name="connsiteY0" fmla="*/ 105971 h 122904"/>
                  <a:gd name="connsiteX1" fmla="*/ 104605 w 122904"/>
                  <a:gd name="connsiteY1" fmla="*/ 108702 h 122904"/>
                  <a:gd name="connsiteX2" fmla="*/ 102966 w 122904"/>
                  <a:gd name="connsiteY2" fmla="*/ 4097 h 122904"/>
                </a:gdLst>
                <a:ahLst/>
                <a:cxnLst>
                  <a:cxn ang="0">
                    <a:pos x="connsiteX0" y="connsiteY0"/>
                  </a:cxn>
                  <a:cxn ang="0">
                    <a:pos x="connsiteX1" y="connsiteY1"/>
                  </a:cxn>
                  <a:cxn ang="0">
                    <a:pos x="connsiteX2" y="connsiteY2"/>
                  </a:cxn>
                </a:cxnLst>
                <a:rect l="l" t="t" r="r" b="b"/>
                <a:pathLst>
                  <a:path w="122904" h="122904">
                    <a:moveTo>
                      <a:pt x="4097" y="105971"/>
                    </a:moveTo>
                    <a:cubicBezTo>
                      <a:pt x="4097" y="105971"/>
                      <a:pt x="71284" y="138472"/>
                      <a:pt x="104605" y="108702"/>
                    </a:cubicBezTo>
                    <a:cubicBezTo>
                      <a:pt x="104605" y="108702"/>
                      <a:pt x="138745" y="84940"/>
                      <a:pt x="102966"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8" name="Freeform: Shape 129">
                <a:extLst>
                  <a:ext uri="{FF2B5EF4-FFF2-40B4-BE49-F238E27FC236}">
                    <a16:creationId xmlns:a16="http://schemas.microsoft.com/office/drawing/2014/main" id="{E3BD4EE7-90D4-49E2-AAD0-A34CBFB921BA}"/>
                  </a:ext>
                </a:extLst>
              </p:cNvPr>
              <p:cNvSpPr/>
              <p:nvPr/>
            </p:nvSpPr>
            <p:spPr>
              <a:xfrm>
                <a:off x="2243538" y="4371239"/>
                <a:ext cx="174555" cy="174554"/>
              </a:xfrm>
              <a:custGeom>
                <a:avLst/>
                <a:gdLst>
                  <a:gd name="connsiteX0" fmla="*/ 89584 w 92860"/>
                  <a:gd name="connsiteY0" fmla="*/ 89857 h 92860"/>
                  <a:gd name="connsiteX1" fmla="*/ 4097 w 92860"/>
                  <a:gd name="connsiteY1" fmla="*/ 4097 h 92860"/>
                </a:gdLst>
                <a:ahLst/>
                <a:cxnLst>
                  <a:cxn ang="0">
                    <a:pos x="connsiteX0" y="connsiteY0"/>
                  </a:cxn>
                  <a:cxn ang="0">
                    <a:pos x="connsiteX1" y="connsiteY1"/>
                  </a:cxn>
                </a:cxnLst>
                <a:rect l="l" t="t" r="r" b="b"/>
                <a:pathLst>
                  <a:path w="92860" h="92860">
                    <a:moveTo>
                      <a:pt x="89584" y="89857"/>
                    </a:moveTo>
                    <a:cubicBezTo>
                      <a:pt x="70465" y="64730"/>
                      <a:pt x="41787" y="32774"/>
                      <a:pt x="4097"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49" name="Freeform: Shape 130">
                <a:extLst>
                  <a:ext uri="{FF2B5EF4-FFF2-40B4-BE49-F238E27FC236}">
                    <a16:creationId xmlns:a16="http://schemas.microsoft.com/office/drawing/2014/main" id="{D23AE706-416D-431A-AA28-63C8DBF0F23F}"/>
                  </a:ext>
                </a:extLst>
              </p:cNvPr>
              <p:cNvSpPr/>
              <p:nvPr/>
            </p:nvSpPr>
            <p:spPr>
              <a:xfrm>
                <a:off x="2162421" y="4524229"/>
                <a:ext cx="313173" cy="313172"/>
              </a:xfrm>
              <a:custGeom>
                <a:avLst/>
                <a:gdLst>
                  <a:gd name="connsiteX0" fmla="*/ 162507 w 166603"/>
                  <a:gd name="connsiteY0" fmla="*/ 4097 h 166603"/>
                  <a:gd name="connsiteX1" fmla="*/ 4097 w 166603"/>
                  <a:gd name="connsiteY1" fmla="*/ 164692 h 166603"/>
                </a:gdLst>
                <a:ahLst/>
                <a:cxnLst>
                  <a:cxn ang="0">
                    <a:pos x="connsiteX0" y="connsiteY0"/>
                  </a:cxn>
                  <a:cxn ang="0">
                    <a:pos x="connsiteX1" y="connsiteY1"/>
                  </a:cxn>
                </a:cxnLst>
                <a:rect l="l" t="t" r="r" b="b"/>
                <a:pathLst>
                  <a:path w="166603" h="166603">
                    <a:moveTo>
                      <a:pt x="162507" y="4097"/>
                    </a:moveTo>
                    <a:cubicBezTo>
                      <a:pt x="162507" y="4097"/>
                      <a:pt x="123724" y="90676"/>
                      <a:pt x="4097" y="164692"/>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0" name="Freeform: Shape 131">
                <a:extLst>
                  <a:ext uri="{FF2B5EF4-FFF2-40B4-BE49-F238E27FC236}">
                    <a16:creationId xmlns:a16="http://schemas.microsoft.com/office/drawing/2014/main" id="{48FEDEEF-550E-43B5-8410-A9CE0F27EB42}"/>
                  </a:ext>
                </a:extLst>
              </p:cNvPr>
              <p:cNvSpPr/>
              <p:nvPr/>
            </p:nvSpPr>
            <p:spPr>
              <a:xfrm>
                <a:off x="1900441" y="4659765"/>
                <a:ext cx="231028" cy="231027"/>
              </a:xfrm>
              <a:custGeom>
                <a:avLst/>
                <a:gdLst>
                  <a:gd name="connsiteX0" fmla="*/ 119432 w 122904"/>
                  <a:gd name="connsiteY0" fmla="*/ 104605 h 122904"/>
                  <a:gd name="connsiteX1" fmla="*/ 23021 w 122904"/>
                  <a:gd name="connsiteY1" fmla="*/ 110614 h 122904"/>
                  <a:gd name="connsiteX2" fmla="*/ 20289 w 122904"/>
                  <a:gd name="connsiteY2" fmla="*/ 4097 h 122904"/>
                </a:gdLst>
                <a:ahLst/>
                <a:cxnLst>
                  <a:cxn ang="0">
                    <a:pos x="connsiteX0" y="connsiteY0"/>
                  </a:cxn>
                  <a:cxn ang="0">
                    <a:pos x="connsiteX1" y="connsiteY1"/>
                  </a:cxn>
                  <a:cxn ang="0">
                    <a:pos x="connsiteX2" y="connsiteY2"/>
                  </a:cxn>
                </a:cxnLst>
                <a:rect l="l" t="t" r="r" b="b"/>
                <a:pathLst>
                  <a:path w="122904" h="122904">
                    <a:moveTo>
                      <a:pt x="119432" y="104605"/>
                    </a:moveTo>
                    <a:cubicBezTo>
                      <a:pt x="119432" y="104605"/>
                      <a:pt x="56341" y="135741"/>
                      <a:pt x="23021" y="110614"/>
                    </a:cubicBezTo>
                    <a:cubicBezTo>
                      <a:pt x="23021" y="110614"/>
                      <a:pt x="-17674" y="88764"/>
                      <a:pt x="20289"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1" name="Freeform: Shape 132">
                <a:extLst>
                  <a:ext uri="{FF2B5EF4-FFF2-40B4-BE49-F238E27FC236}">
                    <a16:creationId xmlns:a16="http://schemas.microsoft.com/office/drawing/2014/main" id="{5602162C-FE33-4136-82A5-980653E44486}"/>
                  </a:ext>
                </a:extLst>
              </p:cNvPr>
              <p:cNvSpPr/>
              <p:nvPr/>
            </p:nvSpPr>
            <p:spPr>
              <a:xfrm>
                <a:off x="1953469" y="4322465"/>
                <a:ext cx="302904" cy="308036"/>
              </a:xfrm>
              <a:custGeom>
                <a:avLst/>
                <a:gdLst>
                  <a:gd name="connsiteX0" fmla="*/ 4097 w 161141"/>
                  <a:gd name="connsiteY0" fmla="*/ 160049 h 163872"/>
                  <a:gd name="connsiteX1" fmla="*/ 158683 w 161141"/>
                  <a:gd name="connsiteY1" fmla="*/ 4097 h 163872"/>
                </a:gdLst>
                <a:ahLst/>
                <a:cxnLst>
                  <a:cxn ang="0">
                    <a:pos x="connsiteX0" y="connsiteY0"/>
                  </a:cxn>
                  <a:cxn ang="0">
                    <a:pos x="connsiteX1" y="connsiteY1"/>
                  </a:cxn>
                </a:cxnLst>
                <a:rect l="l" t="t" r="r" b="b"/>
                <a:pathLst>
                  <a:path w="161141" h="163872">
                    <a:moveTo>
                      <a:pt x="4097" y="160049"/>
                    </a:moveTo>
                    <a:cubicBezTo>
                      <a:pt x="4097" y="160049"/>
                      <a:pt x="52166" y="67188"/>
                      <a:pt x="158683" y="4097"/>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2" name="Freeform: Shape 133">
                <a:extLst>
                  <a:ext uri="{FF2B5EF4-FFF2-40B4-BE49-F238E27FC236}">
                    <a16:creationId xmlns:a16="http://schemas.microsoft.com/office/drawing/2014/main" id="{EE17EA6E-C576-4016-B5B1-1EC07289F915}"/>
                  </a:ext>
                </a:extLst>
              </p:cNvPr>
              <p:cNvSpPr/>
              <p:nvPr/>
            </p:nvSpPr>
            <p:spPr>
              <a:xfrm>
                <a:off x="2289744" y="4265964"/>
                <a:ext cx="236162" cy="225894"/>
              </a:xfrm>
              <a:custGeom>
                <a:avLst/>
                <a:gdLst>
                  <a:gd name="connsiteX0" fmla="*/ 4097 w 125635"/>
                  <a:gd name="connsiteY0" fmla="*/ 21318 h 120173"/>
                  <a:gd name="connsiteX1" fmla="*/ 105698 w 125635"/>
                  <a:gd name="connsiteY1" fmla="*/ 15036 h 120173"/>
                  <a:gd name="connsiteX2" fmla="*/ 107609 w 125635"/>
                  <a:gd name="connsiteY2" fmla="*/ 118549 h 120173"/>
                </a:gdLst>
                <a:ahLst/>
                <a:cxnLst>
                  <a:cxn ang="0">
                    <a:pos x="connsiteX0" y="connsiteY0"/>
                  </a:cxn>
                  <a:cxn ang="0">
                    <a:pos x="connsiteX1" y="connsiteY1"/>
                  </a:cxn>
                  <a:cxn ang="0">
                    <a:pos x="connsiteX2" y="connsiteY2"/>
                  </a:cxn>
                </a:cxnLst>
                <a:rect l="l" t="t" r="r" b="b"/>
                <a:pathLst>
                  <a:path w="125635" h="120173">
                    <a:moveTo>
                      <a:pt x="4097" y="21318"/>
                    </a:moveTo>
                    <a:cubicBezTo>
                      <a:pt x="4097" y="21318"/>
                      <a:pt x="66641" y="-12822"/>
                      <a:pt x="105698" y="15036"/>
                    </a:cubicBezTo>
                    <a:cubicBezTo>
                      <a:pt x="105698" y="15036"/>
                      <a:pt x="143661" y="40163"/>
                      <a:pt x="107609" y="118549"/>
                    </a:cubicBezTo>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3" name="Freeform: Shape 134">
                <a:extLst>
                  <a:ext uri="{FF2B5EF4-FFF2-40B4-BE49-F238E27FC236}">
                    <a16:creationId xmlns:a16="http://schemas.microsoft.com/office/drawing/2014/main" id="{32AFC011-043C-47BB-A4F5-D29EECC7D2BE}"/>
                  </a:ext>
                </a:extLst>
              </p:cNvPr>
              <p:cNvSpPr/>
              <p:nvPr/>
            </p:nvSpPr>
            <p:spPr>
              <a:xfrm>
                <a:off x="2094655" y="4447220"/>
                <a:ext cx="231028" cy="123215"/>
              </a:xfrm>
              <a:custGeom>
                <a:avLst/>
                <a:gdLst>
                  <a:gd name="connsiteX0" fmla="*/ 62818 w 122904"/>
                  <a:gd name="connsiteY0" fmla="*/ 4097 h 65548"/>
                  <a:gd name="connsiteX1" fmla="*/ 4097 w 122904"/>
                  <a:gd name="connsiteY1" fmla="*/ 34140 h 65548"/>
                  <a:gd name="connsiteX2" fmla="*/ 61179 w 122904"/>
                  <a:gd name="connsiteY2" fmla="*/ 63910 h 65548"/>
                  <a:gd name="connsiteX3" fmla="*/ 120173 w 122904"/>
                  <a:gd name="connsiteY3" fmla="*/ 34140 h 65548"/>
                </a:gdLst>
                <a:ahLst/>
                <a:cxnLst>
                  <a:cxn ang="0">
                    <a:pos x="connsiteX0" y="connsiteY0"/>
                  </a:cxn>
                  <a:cxn ang="0">
                    <a:pos x="connsiteX1" y="connsiteY1"/>
                  </a:cxn>
                  <a:cxn ang="0">
                    <a:pos x="connsiteX2" y="connsiteY2"/>
                  </a:cxn>
                  <a:cxn ang="0">
                    <a:pos x="connsiteX3" y="connsiteY3"/>
                  </a:cxn>
                </a:cxnLst>
                <a:rect l="l" t="t" r="r" b="b"/>
                <a:pathLst>
                  <a:path w="122904" h="65548">
                    <a:moveTo>
                      <a:pt x="62818" y="4097"/>
                    </a:moveTo>
                    <a:lnTo>
                      <a:pt x="4097" y="34140"/>
                    </a:lnTo>
                    <a:lnTo>
                      <a:pt x="61179" y="63910"/>
                    </a:lnTo>
                    <a:lnTo>
                      <a:pt x="120173" y="34140"/>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4" name="Freeform: Shape 135">
                <a:extLst>
                  <a:ext uri="{FF2B5EF4-FFF2-40B4-BE49-F238E27FC236}">
                    <a16:creationId xmlns:a16="http://schemas.microsoft.com/office/drawing/2014/main" id="{E6B73902-D3F7-4DAB-A50C-8A775CFF6042}"/>
                  </a:ext>
                </a:extLst>
              </p:cNvPr>
              <p:cNvSpPr/>
              <p:nvPr/>
            </p:nvSpPr>
            <p:spPr>
              <a:xfrm>
                <a:off x="2094655" y="4503694"/>
                <a:ext cx="123215" cy="210491"/>
              </a:xfrm>
              <a:custGeom>
                <a:avLst/>
                <a:gdLst>
                  <a:gd name="connsiteX0" fmla="*/ 4097 w 65548"/>
                  <a:gd name="connsiteY0" fmla="*/ 4097 h 111979"/>
                  <a:gd name="connsiteX1" fmla="*/ 4097 w 65548"/>
                  <a:gd name="connsiteY1" fmla="*/ 80024 h 111979"/>
                  <a:gd name="connsiteX2" fmla="*/ 61998 w 65548"/>
                  <a:gd name="connsiteY2" fmla="*/ 109794 h 111979"/>
                  <a:gd name="connsiteX3" fmla="*/ 61998 w 65548"/>
                  <a:gd name="connsiteY3" fmla="*/ 33867 h 111979"/>
                </a:gdLst>
                <a:ahLst/>
                <a:cxnLst>
                  <a:cxn ang="0">
                    <a:pos x="connsiteX0" y="connsiteY0"/>
                  </a:cxn>
                  <a:cxn ang="0">
                    <a:pos x="connsiteX1" y="connsiteY1"/>
                  </a:cxn>
                  <a:cxn ang="0">
                    <a:pos x="connsiteX2" y="connsiteY2"/>
                  </a:cxn>
                  <a:cxn ang="0">
                    <a:pos x="connsiteX3" y="connsiteY3"/>
                  </a:cxn>
                </a:cxnLst>
                <a:rect l="l" t="t" r="r" b="b"/>
                <a:pathLst>
                  <a:path w="65548" h="111979">
                    <a:moveTo>
                      <a:pt x="4097" y="4097"/>
                    </a:moveTo>
                    <a:lnTo>
                      <a:pt x="4097" y="80024"/>
                    </a:lnTo>
                    <a:lnTo>
                      <a:pt x="61998" y="109794"/>
                    </a:lnTo>
                    <a:lnTo>
                      <a:pt x="61998" y="33867"/>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55" name="Freeform: Shape 136">
                <a:extLst>
                  <a:ext uri="{FF2B5EF4-FFF2-40B4-BE49-F238E27FC236}">
                    <a16:creationId xmlns:a16="http://schemas.microsoft.com/office/drawing/2014/main" id="{5FE6F022-E2A5-4E5B-9E7C-57421D015F11}"/>
                  </a:ext>
                </a:extLst>
              </p:cNvPr>
              <p:cNvSpPr/>
              <p:nvPr/>
            </p:nvSpPr>
            <p:spPr>
              <a:xfrm>
                <a:off x="2203494" y="4503694"/>
                <a:ext cx="123215" cy="210491"/>
              </a:xfrm>
              <a:custGeom>
                <a:avLst/>
                <a:gdLst>
                  <a:gd name="connsiteX0" fmla="*/ 62271 w 65548"/>
                  <a:gd name="connsiteY0" fmla="*/ 4097 h 111979"/>
                  <a:gd name="connsiteX1" fmla="*/ 62271 w 65548"/>
                  <a:gd name="connsiteY1" fmla="*/ 80024 h 111979"/>
                  <a:gd name="connsiteX2" fmla="*/ 4097 w 65548"/>
                  <a:gd name="connsiteY2" fmla="*/ 109794 h 111979"/>
                  <a:gd name="connsiteX3" fmla="*/ 4097 w 65548"/>
                  <a:gd name="connsiteY3" fmla="*/ 33867 h 111979"/>
                </a:gdLst>
                <a:ahLst/>
                <a:cxnLst>
                  <a:cxn ang="0">
                    <a:pos x="connsiteX0" y="connsiteY0"/>
                  </a:cxn>
                  <a:cxn ang="0">
                    <a:pos x="connsiteX1" y="connsiteY1"/>
                  </a:cxn>
                  <a:cxn ang="0">
                    <a:pos x="connsiteX2" y="connsiteY2"/>
                  </a:cxn>
                  <a:cxn ang="0">
                    <a:pos x="connsiteX3" y="connsiteY3"/>
                  </a:cxn>
                </a:cxnLst>
                <a:rect l="l" t="t" r="r" b="b"/>
                <a:pathLst>
                  <a:path w="65548" h="111979">
                    <a:moveTo>
                      <a:pt x="62271" y="4097"/>
                    </a:moveTo>
                    <a:lnTo>
                      <a:pt x="62271" y="80024"/>
                    </a:lnTo>
                    <a:lnTo>
                      <a:pt x="4097" y="109794"/>
                    </a:lnTo>
                    <a:lnTo>
                      <a:pt x="4097" y="33867"/>
                    </a:lnTo>
                    <a:close/>
                  </a:path>
                </a:pathLst>
              </a:custGeom>
              <a:noFill/>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grpSp>
      </p:grpSp>
      <p:grpSp>
        <p:nvGrpSpPr>
          <p:cNvPr id="56" name="Group 55">
            <a:extLst>
              <a:ext uri="{FF2B5EF4-FFF2-40B4-BE49-F238E27FC236}">
                <a16:creationId xmlns:a16="http://schemas.microsoft.com/office/drawing/2014/main" id="{D2AE80FE-2F3F-4079-BAFC-87B2C2E38642}"/>
              </a:ext>
            </a:extLst>
          </p:cNvPr>
          <p:cNvGrpSpPr/>
          <p:nvPr/>
        </p:nvGrpSpPr>
        <p:grpSpPr>
          <a:xfrm>
            <a:off x="6737595" y="2830579"/>
            <a:ext cx="2025556" cy="1804399"/>
            <a:chOff x="10780153" y="3224906"/>
            <a:chExt cx="3240889" cy="2887039"/>
          </a:xfrm>
        </p:grpSpPr>
        <p:sp>
          <p:nvSpPr>
            <p:cNvPr id="57" name="TextBox 56">
              <a:extLst>
                <a:ext uri="{FF2B5EF4-FFF2-40B4-BE49-F238E27FC236}">
                  <a16:creationId xmlns:a16="http://schemas.microsoft.com/office/drawing/2014/main" id="{29C0192D-CD98-4203-A94F-17DEE3A1E6AF}"/>
                </a:ext>
              </a:extLst>
            </p:cNvPr>
            <p:cNvSpPr txBox="1"/>
            <p:nvPr/>
          </p:nvSpPr>
          <p:spPr>
            <a:xfrm>
              <a:off x="10780153" y="5471769"/>
              <a:ext cx="3240889" cy="640176"/>
            </a:xfrm>
            <a:prstGeom prst="rect">
              <a:avLst/>
            </a:prstGeom>
            <a:noFill/>
          </p:spPr>
          <p:txBody>
            <a:bodyPr wrap="square" rtlCol="0">
              <a:spAutoFit/>
            </a:bodyPr>
            <a:lstStyle/>
            <a:p>
              <a:pPr algn="ctr" defTabSz="285743">
                <a:spcBef>
                  <a:spcPts val="900"/>
                </a:spcBef>
                <a:defRPr/>
              </a:pPr>
              <a:r>
                <a:rPr lang="en-US" sz="1000" dirty="0">
                  <a:solidFill>
                    <a:srgbClr val="414042"/>
                  </a:solidFill>
                  <a:latin typeface="Amazon Ember" panose="02000000000000000000" pitchFamily="2" charset="0"/>
                  <a:ea typeface="Amazon Ember" panose="02000000000000000000" pitchFamily="2" charset="0"/>
                </a:rPr>
                <a:t>Automated cluster setup, </a:t>
              </a:r>
              <a:br>
                <a:rPr lang="en-US" sz="1000" dirty="0">
                  <a:solidFill>
                    <a:srgbClr val="414042"/>
                  </a:solidFill>
                  <a:latin typeface="Amazon Ember" panose="02000000000000000000" pitchFamily="2" charset="0"/>
                  <a:ea typeface="Amazon Ember" panose="02000000000000000000" pitchFamily="2" charset="0"/>
                </a:rPr>
              </a:br>
              <a:r>
                <a:rPr lang="en-US" sz="1000" dirty="0">
                  <a:solidFill>
                    <a:srgbClr val="414042"/>
                  </a:solidFill>
                  <a:latin typeface="Amazon Ember" panose="02000000000000000000" pitchFamily="2" charset="0"/>
                  <a:ea typeface="Amazon Ember" panose="02000000000000000000" pitchFamily="2" charset="0"/>
                </a:rPr>
                <a:t>node </a:t>
              </a:r>
              <a:r>
                <a:rPr lang="en-US" sz="1000" dirty="0" smtClean="0">
                  <a:solidFill>
                    <a:srgbClr val="414042"/>
                  </a:solidFill>
                  <a:latin typeface="Amazon Ember" panose="02000000000000000000" pitchFamily="2" charset="0"/>
                  <a:ea typeface="Amazon Ember" panose="02000000000000000000" pitchFamily="2" charset="0"/>
                </a:rPr>
                <a:t>provisioning</a:t>
              </a:r>
              <a:endParaRPr lang="en-US" sz="1000" dirty="0">
                <a:solidFill>
                  <a:srgbClr val="414042"/>
                </a:solidFill>
                <a:latin typeface="Amazon Ember" panose="02000000000000000000" pitchFamily="2" charset="0"/>
                <a:ea typeface="Amazon Ember" panose="02000000000000000000" pitchFamily="2" charset="0"/>
              </a:endParaRPr>
            </a:p>
          </p:txBody>
        </p:sp>
        <p:grpSp>
          <p:nvGrpSpPr>
            <p:cNvPr id="58" name="Group 57">
              <a:extLst>
                <a:ext uri="{FF2B5EF4-FFF2-40B4-BE49-F238E27FC236}">
                  <a16:creationId xmlns:a16="http://schemas.microsoft.com/office/drawing/2014/main" id="{30D080ED-4C6D-43FA-8F03-29FF4B83A242}"/>
                </a:ext>
              </a:extLst>
            </p:cNvPr>
            <p:cNvGrpSpPr/>
            <p:nvPr/>
          </p:nvGrpSpPr>
          <p:grpSpPr>
            <a:xfrm>
              <a:off x="11211878" y="3224906"/>
              <a:ext cx="2377440" cy="2054156"/>
              <a:chOff x="11211878" y="3224906"/>
              <a:chExt cx="2377440" cy="2054156"/>
            </a:xfrm>
          </p:grpSpPr>
          <p:sp>
            <p:nvSpPr>
              <p:cNvPr id="59" name="Oval 58">
                <a:extLst>
                  <a:ext uri="{FF2B5EF4-FFF2-40B4-BE49-F238E27FC236}">
                    <a16:creationId xmlns:a16="http://schemas.microsoft.com/office/drawing/2014/main" id="{5E309DB7-C120-4B27-9F92-5745F94FC513}"/>
                  </a:ext>
                </a:extLst>
              </p:cNvPr>
              <p:cNvSpPr/>
              <p:nvPr/>
            </p:nvSpPr>
            <p:spPr bwMode="auto">
              <a:xfrm>
                <a:off x="11726880" y="3931628"/>
                <a:ext cx="1347436" cy="1347434"/>
              </a:xfrm>
              <a:prstGeom prst="ellipse">
                <a:avLst/>
              </a:prstGeom>
              <a:solidFill>
                <a:srgbClr val="F2F4F4"/>
              </a:solid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95" fontAlgn="base">
                  <a:lnSpc>
                    <a:spcPct val="90000"/>
                  </a:lnSpc>
                  <a:spcBef>
                    <a:spcPts val="900"/>
                  </a:spcBef>
                  <a:spcAft>
                    <a:spcPct val="0"/>
                  </a:spcAft>
                  <a:defRPr/>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sp>
            <p:nvSpPr>
              <p:cNvPr id="60" name="TextBox 59">
                <a:extLst>
                  <a:ext uri="{FF2B5EF4-FFF2-40B4-BE49-F238E27FC236}">
                    <a16:creationId xmlns:a16="http://schemas.microsoft.com/office/drawing/2014/main" id="{F0C626D7-0266-45A1-B9E6-B563EB0A4876}"/>
                  </a:ext>
                </a:extLst>
              </p:cNvPr>
              <p:cNvSpPr txBox="1"/>
              <p:nvPr/>
            </p:nvSpPr>
            <p:spPr>
              <a:xfrm>
                <a:off x="11211878" y="3224906"/>
                <a:ext cx="2377440" cy="455509"/>
              </a:xfrm>
              <a:prstGeom prst="rect">
                <a:avLst/>
              </a:prstGeom>
              <a:noFill/>
            </p:spPr>
            <p:txBody>
              <a:bodyPr wrap="square" rtlCol="0" anchor="ctr" anchorCtr="0">
                <a:spAutoFit/>
              </a:bodyPr>
              <a:lstStyle/>
              <a:p>
                <a:pPr algn="ctr" defTabSz="685758">
                  <a:spcBef>
                    <a:spcPts val="900"/>
                  </a:spcBef>
                  <a:defRPr/>
                </a:pPr>
                <a:r>
                  <a:rPr lang="en-US" sz="1250" b="1" dirty="0">
                    <a:solidFill>
                      <a:srgbClr val="414042"/>
                    </a:solidFill>
                    <a:latin typeface="Amazon Ember" panose="02000000000000000000" pitchFamily="2" charset="0"/>
                    <a:ea typeface="Amazon Ember" panose="02000000000000000000" pitchFamily="2" charset="0"/>
                  </a:rPr>
                  <a:t>Easy</a:t>
                </a:r>
              </a:p>
            </p:txBody>
          </p:sp>
          <p:grpSp>
            <p:nvGrpSpPr>
              <p:cNvPr id="61" name="Group 60">
                <a:extLst>
                  <a:ext uri="{FF2B5EF4-FFF2-40B4-BE49-F238E27FC236}">
                    <a16:creationId xmlns:a16="http://schemas.microsoft.com/office/drawing/2014/main" id="{A946DCF3-5572-4A87-8093-1E741F4285EF}"/>
                  </a:ext>
                </a:extLst>
              </p:cNvPr>
              <p:cNvGrpSpPr/>
              <p:nvPr/>
            </p:nvGrpSpPr>
            <p:grpSpPr>
              <a:xfrm>
                <a:off x="12073293" y="4262512"/>
                <a:ext cx="654610" cy="685668"/>
                <a:chOff x="4085186" y="8059875"/>
                <a:chExt cx="305076" cy="319551"/>
              </a:xfrm>
            </p:grpSpPr>
            <p:sp>
              <p:nvSpPr>
                <p:cNvPr id="62" name="Freeform: Shape 138">
                  <a:extLst>
                    <a:ext uri="{FF2B5EF4-FFF2-40B4-BE49-F238E27FC236}">
                      <a16:creationId xmlns:a16="http://schemas.microsoft.com/office/drawing/2014/main" id="{5C1005ED-321D-44CD-B93E-C5BB658DB65A}"/>
                    </a:ext>
                  </a:extLst>
                </p:cNvPr>
                <p:cNvSpPr/>
                <p:nvPr/>
              </p:nvSpPr>
              <p:spPr>
                <a:xfrm>
                  <a:off x="4249331" y="8059875"/>
                  <a:ext cx="8194" cy="76474"/>
                </a:xfrm>
                <a:custGeom>
                  <a:avLst/>
                  <a:gdLst>
                    <a:gd name="connsiteX0" fmla="*/ 4097 w 8193"/>
                    <a:gd name="connsiteY0" fmla="*/ 4097 h 76473"/>
                    <a:gd name="connsiteX1" fmla="*/ 4097 w 8193"/>
                    <a:gd name="connsiteY1" fmla="*/ 73743 h 76473"/>
                  </a:gdLst>
                  <a:ahLst/>
                  <a:cxnLst>
                    <a:cxn ang="0">
                      <a:pos x="connsiteX0" y="connsiteY0"/>
                    </a:cxn>
                    <a:cxn ang="0">
                      <a:pos x="connsiteX1" y="connsiteY1"/>
                    </a:cxn>
                  </a:cxnLst>
                  <a:rect l="l" t="t" r="r" b="b"/>
                  <a:pathLst>
                    <a:path w="8193" h="76473">
                      <a:moveTo>
                        <a:pt x="4097" y="4097"/>
                      </a:moveTo>
                      <a:lnTo>
                        <a:pt x="4097" y="73743"/>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3" name="Freeform: Shape 139">
                  <a:extLst>
                    <a:ext uri="{FF2B5EF4-FFF2-40B4-BE49-F238E27FC236}">
                      <a16:creationId xmlns:a16="http://schemas.microsoft.com/office/drawing/2014/main" id="{76583D7D-F484-4F64-B0A2-906BE0A37040}"/>
                    </a:ext>
                  </a:extLst>
                </p:cNvPr>
                <p:cNvSpPr/>
                <p:nvPr/>
              </p:nvSpPr>
              <p:spPr>
                <a:xfrm>
                  <a:off x="4249331" y="8153556"/>
                  <a:ext cx="8194" cy="30043"/>
                </a:xfrm>
                <a:custGeom>
                  <a:avLst/>
                  <a:gdLst>
                    <a:gd name="connsiteX0" fmla="*/ 4097 w 8193"/>
                    <a:gd name="connsiteY0" fmla="*/ 4097 h 30043"/>
                    <a:gd name="connsiteX1" fmla="*/ 4097 w 8193"/>
                    <a:gd name="connsiteY1" fmla="*/ 27312 h 30043"/>
                  </a:gdLst>
                  <a:ahLst/>
                  <a:cxnLst>
                    <a:cxn ang="0">
                      <a:pos x="connsiteX0" y="connsiteY0"/>
                    </a:cxn>
                    <a:cxn ang="0">
                      <a:pos x="connsiteX1" y="connsiteY1"/>
                    </a:cxn>
                  </a:cxnLst>
                  <a:rect l="l" t="t" r="r" b="b"/>
                  <a:pathLst>
                    <a:path w="8193" h="30043">
                      <a:moveTo>
                        <a:pt x="4097" y="4097"/>
                      </a:moveTo>
                      <a:lnTo>
                        <a:pt x="4097" y="27312"/>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4" name="Freeform: Shape 140">
                  <a:extLst>
                    <a:ext uri="{FF2B5EF4-FFF2-40B4-BE49-F238E27FC236}">
                      <a16:creationId xmlns:a16="http://schemas.microsoft.com/office/drawing/2014/main" id="{28364344-5A01-4281-9918-21CF8B25ACF1}"/>
                    </a:ext>
                  </a:extLst>
                </p:cNvPr>
                <p:cNvSpPr/>
                <p:nvPr/>
              </p:nvSpPr>
              <p:spPr>
                <a:xfrm>
                  <a:off x="4085186" y="8223748"/>
                  <a:ext cx="76474" cy="8194"/>
                </a:xfrm>
                <a:custGeom>
                  <a:avLst/>
                  <a:gdLst>
                    <a:gd name="connsiteX0" fmla="*/ 4097 w 76473"/>
                    <a:gd name="connsiteY0" fmla="*/ 4097 h 8193"/>
                    <a:gd name="connsiteX1" fmla="*/ 74016 w 76473"/>
                    <a:gd name="connsiteY1" fmla="*/ 4097 h 8193"/>
                  </a:gdLst>
                  <a:ahLst/>
                  <a:cxnLst>
                    <a:cxn ang="0">
                      <a:pos x="connsiteX0" y="connsiteY0"/>
                    </a:cxn>
                    <a:cxn ang="0">
                      <a:pos x="connsiteX1" y="connsiteY1"/>
                    </a:cxn>
                  </a:cxnLst>
                  <a:rect l="l" t="t" r="r" b="b"/>
                  <a:pathLst>
                    <a:path w="76473" h="8193">
                      <a:moveTo>
                        <a:pt x="4097" y="4097"/>
                      </a:moveTo>
                      <a:lnTo>
                        <a:pt x="74016" y="4097"/>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5" name="Freeform: Shape 141">
                  <a:extLst>
                    <a:ext uri="{FF2B5EF4-FFF2-40B4-BE49-F238E27FC236}">
                      <a16:creationId xmlns:a16="http://schemas.microsoft.com/office/drawing/2014/main" id="{06060FAC-27B4-4DCA-AA16-82C62F69CA01}"/>
                    </a:ext>
                  </a:extLst>
                </p:cNvPr>
                <p:cNvSpPr/>
                <p:nvPr/>
              </p:nvSpPr>
              <p:spPr>
                <a:xfrm>
                  <a:off x="4179139" y="8223748"/>
                  <a:ext cx="30043" cy="8194"/>
                </a:xfrm>
                <a:custGeom>
                  <a:avLst/>
                  <a:gdLst>
                    <a:gd name="connsiteX0" fmla="*/ 4097 w 30043"/>
                    <a:gd name="connsiteY0" fmla="*/ 4097 h 8193"/>
                    <a:gd name="connsiteX1" fmla="*/ 27312 w 30043"/>
                    <a:gd name="connsiteY1" fmla="*/ 4097 h 8193"/>
                  </a:gdLst>
                  <a:ahLst/>
                  <a:cxnLst>
                    <a:cxn ang="0">
                      <a:pos x="connsiteX0" y="connsiteY0"/>
                    </a:cxn>
                    <a:cxn ang="0">
                      <a:pos x="connsiteX1" y="connsiteY1"/>
                    </a:cxn>
                  </a:cxnLst>
                  <a:rect l="l" t="t" r="r" b="b"/>
                  <a:pathLst>
                    <a:path w="30043" h="8193">
                      <a:moveTo>
                        <a:pt x="4097" y="4097"/>
                      </a:moveTo>
                      <a:lnTo>
                        <a:pt x="27312" y="4097"/>
                      </a:lnTo>
                    </a:path>
                  </a:pathLst>
                </a:custGeom>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6" name="Freeform: Shape 142">
                  <a:extLst>
                    <a:ext uri="{FF2B5EF4-FFF2-40B4-BE49-F238E27FC236}">
                      <a16:creationId xmlns:a16="http://schemas.microsoft.com/office/drawing/2014/main" id="{AA7F04EC-5036-40A8-BB54-6E8106079575}"/>
                    </a:ext>
                  </a:extLst>
                </p:cNvPr>
                <p:cNvSpPr/>
                <p:nvPr/>
              </p:nvSpPr>
              <p:spPr>
                <a:xfrm>
                  <a:off x="4133255" y="8107945"/>
                  <a:ext cx="57355" cy="57355"/>
                </a:xfrm>
                <a:custGeom>
                  <a:avLst/>
                  <a:gdLst>
                    <a:gd name="connsiteX0" fmla="*/ 4097 w 57355"/>
                    <a:gd name="connsiteY0" fmla="*/ 4097 h 57355"/>
                    <a:gd name="connsiteX1" fmla="*/ 53532 w 57355"/>
                    <a:gd name="connsiteY1" fmla="*/ 53532 h 57355"/>
                  </a:gdLst>
                  <a:ahLst/>
                  <a:cxnLst>
                    <a:cxn ang="0">
                      <a:pos x="connsiteX0" y="connsiteY0"/>
                    </a:cxn>
                    <a:cxn ang="0">
                      <a:pos x="connsiteX1" y="connsiteY1"/>
                    </a:cxn>
                  </a:cxnLst>
                  <a:rect l="l" t="t" r="r" b="b"/>
                  <a:pathLst>
                    <a:path w="57355" h="57355">
                      <a:moveTo>
                        <a:pt x="4097" y="4097"/>
                      </a:moveTo>
                      <a:lnTo>
                        <a:pt x="53532" y="53532"/>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7" name="Freeform: Shape 143">
                  <a:extLst>
                    <a:ext uri="{FF2B5EF4-FFF2-40B4-BE49-F238E27FC236}">
                      <a16:creationId xmlns:a16="http://schemas.microsoft.com/office/drawing/2014/main" id="{2C5EC835-5FB8-4E44-B963-B92B21977DDD}"/>
                    </a:ext>
                  </a:extLst>
                </p:cNvPr>
                <p:cNvSpPr/>
                <p:nvPr/>
              </p:nvSpPr>
              <p:spPr>
                <a:xfrm>
                  <a:off x="4199623" y="8174313"/>
                  <a:ext cx="24581" cy="24581"/>
                </a:xfrm>
                <a:custGeom>
                  <a:avLst/>
                  <a:gdLst>
                    <a:gd name="connsiteX0" fmla="*/ 20484 w 24580"/>
                    <a:gd name="connsiteY0" fmla="*/ 20484 h 24580"/>
                    <a:gd name="connsiteX1" fmla="*/ 4097 w 24580"/>
                    <a:gd name="connsiteY1" fmla="*/ 4097 h 24580"/>
                  </a:gdLst>
                  <a:ahLst/>
                  <a:cxnLst>
                    <a:cxn ang="0">
                      <a:pos x="connsiteX0" y="connsiteY0"/>
                    </a:cxn>
                    <a:cxn ang="0">
                      <a:pos x="connsiteX1" y="connsiteY1"/>
                    </a:cxn>
                  </a:cxnLst>
                  <a:rect l="l" t="t" r="r" b="b"/>
                  <a:pathLst>
                    <a:path w="24580" h="24580">
                      <a:moveTo>
                        <a:pt x="20484" y="20484"/>
                      </a:moveTo>
                      <a:lnTo>
                        <a:pt x="4097"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8" name="Freeform: Shape 144">
                  <a:extLst>
                    <a:ext uri="{FF2B5EF4-FFF2-40B4-BE49-F238E27FC236}">
                      <a16:creationId xmlns:a16="http://schemas.microsoft.com/office/drawing/2014/main" id="{4A63E66A-E7DC-4D7C-A85C-FFAC09A2B4E8}"/>
                    </a:ext>
                  </a:extLst>
                </p:cNvPr>
                <p:cNvSpPr/>
                <p:nvPr/>
              </p:nvSpPr>
              <p:spPr>
                <a:xfrm>
                  <a:off x="4282652" y="8174313"/>
                  <a:ext cx="24581" cy="24581"/>
                </a:xfrm>
                <a:custGeom>
                  <a:avLst/>
                  <a:gdLst>
                    <a:gd name="connsiteX0" fmla="*/ 4097 w 24580"/>
                    <a:gd name="connsiteY0" fmla="*/ 20484 h 24580"/>
                    <a:gd name="connsiteX1" fmla="*/ 20484 w 24580"/>
                    <a:gd name="connsiteY1" fmla="*/ 4097 h 24580"/>
                  </a:gdLst>
                  <a:ahLst/>
                  <a:cxnLst>
                    <a:cxn ang="0">
                      <a:pos x="connsiteX0" y="connsiteY0"/>
                    </a:cxn>
                    <a:cxn ang="0">
                      <a:pos x="connsiteX1" y="connsiteY1"/>
                    </a:cxn>
                  </a:cxnLst>
                  <a:rect l="l" t="t" r="r" b="b"/>
                  <a:pathLst>
                    <a:path w="24580" h="24580">
                      <a:moveTo>
                        <a:pt x="4097" y="20484"/>
                      </a:moveTo>
                      <a:lnTo>
                        <a:pt x="20484"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69" name="Freeform: Shape 145">
                  <a:extLst>
                    <a:ext uri="{FF2B5EF4-FFF2-40B4-BE49-F238E27FC236}">
                      <a16:creationId xmlns:a16="http://schemas.microsoft.com/office/drawing/2014/main" id="{5798DC68-2F97-4CC7-BB93-1CDAEC491DA9}"/>
                    </a:ext>
                  </a:extLst>
                </p:cNvPr>
                <p:cNvSpPr/>
                <p:nvPr/>
              </p:nvSpPr>
              <p:spPr>
                <a:xfrm>
                  <a:off x="4315973" y="8107945"/>
                  <a:ext cx="57355" cy="57355"/>
                </a:xfrm>
                <a:custGeom>
                  <a:avLst/>
                  <a:gdLst>
                    <a:gd name="connsiteX0" fmla="*/ 4097 w 57355"/>
                    <a:gd name="connsiteY0" fmla="*/ 53532 h 57355"/>
                    <a:gd name="connsiteX1" fmla="*/ 53532 w 57355"/>
                    <a:gd name="connsiteY1" fmla="*/ 4097 h 57355"/>
                  </a:gdLst>
                  <a:ahLst/>
                  <a:cxnLst>
                    <a:cxn ang="0">
                      <a:pos x="connsiteX0" y="connsiteY0"/>
                    </a:cxn>
                    <a:cxn ang="0">
                      <a:pos x="connsiteX1" y="connsiteY1"/>
                    </a:cxn>
                  </a:cxnLst>
                  <a:rect l="l" t="t" r="r" b="b"/>
                  <a:pathLst>
                    <a:path w="57355" h="57355">
                      <a:moveTo>
                        <a:pt x="4097" y="53532"/>
                      </a:moveTo>
                      <a:lnTo>
                        <a:pt x="53532"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70" name="Freeform: Shape 146">
                  <a:extLst>
                    <a:ext uri="{FF2B5EF4-FFF2-40B4-BE49-F238E27FC236}">
                      <a16:creationId xmlns:a16="http://schemas.microsoft.com/office/drawing/2014/main" id="{01086C1A-2652-422C-89C5-74D12B4B4BE3}"/>
                    </a:ext>
                  </a:extLst>
                </p:cNvPr>
                <p:cNvSpPr/>
                <p:nvPr/>
              </p:nvSpPr>
              <p:spPr>
                <a:xfrm>
                  <a:off x="4199623" y="8257068"/>
                  <a:ext cx="24581" cy="24581"/>
                </a:xfrm>
                <a:custGeom>
                  <a:avLst/>
                  <a:gdLst>
                    <a:gd name="connsiteX0" fmla="*/ 4097 w 24580"/>
                    <a:gd name="connsiteY0" fmla="*/ 20484 h 24580"/>
                    <a:gd name="connsiteX1" fmla="*/ 20484 w 24580"/>
                    <a:gd name="connsiteY1" fmla="*/ 4097 h 24580"/>
                  </a:gdLst>
                  <a:ahLst/>
                  <a:cxnLst>
                    <a:cxn ang="0">
                      <a:pos x="connsiteX0" y="connsiteY0"/>
                    </a:cxn>
                    <a:cxn ang="0">
                      <a:pos x="connsiteX1" y="connsiteY1"/>
                    </a:cxn>
                  </a:cxnLst>
                  <a:rect l="l" t="t" r="r" b="b"/>
                  <a:pathLst>
                    <a:path w="24580" h="24580">
                      <a:moveTo>
                        <a:pt x="4097" y="20484"/>
                      </a:moveTo>
                      <a:lnTo>
                        <a:pt x="20484" y="4097"/>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71" name="Freeform: Shape 147">
                  <a:extLst>
                    <a:ext uri="{FF2B5EF4-FFF2-40B4-BE49-F238E27FC236}">
                      <a16:creationId xmlns:a16="http://schemas.microsoft.com/office/drawing/2014/main" id="{653F5206-1CE6-458E-BF99-DD9BDD449521}"/>
                    </a:ext>
                  </a:extLst>
                </p:cNvPr>
                <p:cNvSpPr/>
                <p:nvPr/>
              </p:nvSpPr>
              <p:spPr>
                <a:xfrm>
                  <a:off x="4133255" y="8290389"/>
                  <a:ext cx="57355" cy="57355"/>
                </a:xfrm>
                <a:custGeom>
                  <a:avLst/>
                  <a:gdLst>
                    <a:gd name="connsiteX0" fmla="*/ 53532 w 57355"/>
                    <a:gd name="connsiteY0" fmla="*/ 4097 h 57355"/>
                    <a:gd name="connsiteX1" fmla="*/ 4097 w 57355"/>
                    <a:gd name="connsiteY1" fmla="*/ 53532 h 57355"/>
                  </a:gdLst>
                  <a:ahLst/>
                  <a:cxnLst>
                    <a:cxn ang="0">
                      <a:pos x="connsiteX0" y="connsiteY0"/>
                    </a:cxn>
                    <a:cxn ang="0">
                      <a:pos x="connsiteX1" y="connsiteY1"/>
                    </a:cxn>
                  </a:cxnLst>
                  <a:rect l="l" t="t" r="r" b="b"/>
                  <a:pathLst>
                    <a:path w="57355" h="57355">
                      <a:moveTo>
                        <a:pt x="53532" y="4097"/>
                      </a:moveTo>
                      <a:lnTo>
                        <a:pt x="4097" y="53532"/>
                      </a:lnTo>
                    </a:path>
                  </a:pathLst>
                </a:custGeom>
                <a:ln w="19050" cap="flat">
                  <a:solidFill>
                    <a:schemeClr val="accent1"/>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sp>
              <p:nvSpPr>
                <p:cNvPr id="72" name="Freeform: Shape 148">
                  <a:extLst>
                    <a:ext uri="{FF2B5EF4-FFF2-40B4-BE49-F238E27FC236}">
                      <a16:creationId xmlns:a16="http://schemas.microsoft.com/office/drawing/2014/main" id="{9E2B8C1A-9A11-4E59-A89A-7ACE08E26155}"/>
                    </a:ext>
                  </a:extLst>
                </p:cNvPr>
                <p:cNvSpPr/>
                <p:nvPr/>
              </p:nvSpPr>
              <p:spPr>
                <a:xfrm>
                  <a:off x="4231852" y="8201898"/>
                  <a:ext cx="158410" cy="177528"/>
                </a:xfrm>
                <a:custGeom>
                  <a:avLst/>
                  <a:gdLst>
                    <a:gd name="connsiteX0" fmla="*/ 97504 w 158409"/>
                    <a:gd name="connsiteY0" fmla="*/ 83029 h 177528"/>
                    <a:gd name="connsiteX1" fmla="*/ 156225 w 158409"/>
                    <a:gd name="connsiteY1" fmla="*/ 69646 h 177528"/>
                    <a:gd name="connsiteX2" fmla="*/ 4097 w 158409"/>
                    <a:gd name="connsiteY2" fmla="*/ 4097 h 177528"/>
                    <a:gd name="connsiteX3" fmla="*/ 40695 w 158409"/>
                    <a:gd name="connsiteY3" fmla="*/ 165784 h 177528"/>
                    <a:gd name="connsiteX4" fmla="*/ 64730 w 158409"/>
                    <a:gd name="connsiteY4" fmla="*/ 110341 h 177528"/>
                    <a:gd name="connsiteX5" fmla="*/ 64730 w 158409"/>
                    <a:gd name="connsiteY5" fmla="*/ 110341 h 177528"/>
                    <a:gd name="connsiteX6" fmla="*/ 96412 w 158409"/>
                    <a:gd name="connsiteY6" fmla="*/ 148304 h 177528"/>
                    <a:gd name="connsiteX7" fmla="*/ 117169 w 158409"/>
                    <a:gd name="connsiteY7" fmla="*/ 173432 h 177528"/>
                    <a:gd name="connsiteX8" fmla="*/ 130005 w 158409"/>
                    <a:gd name="connsiteY8" fmla="*/ 163053 h 177528"/>
                    <a:gd name="connsiteX9" fmla="*/ 149943 w 158409"/>
                    <a:gd name="connsiteY9" fmla="*/ 146393 h 177528"/>
                    <a:gd name="connsiteX10" fmla="*/ 130005 w 158409"/>
                    <a:gd name="connsiteY10" fmla="*/ 122085 h 177528"/>
                    <a:gd name="connsiteX11" fmla="*/ 97504 w 158409"/>
                    <a:gd name="connsiteY11" fmla="*/ 83029 h 17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409" h="177528">
                      <a:moveTo>
                        <a:pt x="97504" y="83029"/>
                      </a:moveTo>
                      <a:lnTo>
                        <a:pt x="156225" y="69646"/>
                      </a:lnTo>
                      <a:lnTo>
                        <a:pt x="4097" y="4097"/>
                      </a:lnTo>
                      <a:lnTo>
                        <a:pt x="40695" y="165784"/>
                      </a:lnTo>
                      <a:lnTo>
                        <a:pt x="64730" y="110341"/>
                      </a:lnTo>
                      <a:lnTo>
                        <a:pt x="64730" y="110341"/>
                      </a:lnTo>
                      <a:lnTo>
                        <a:pt x="96412" y="148304"/>
                      </a:lnTo>
                      <a:lnTo>
                        <a:pt x="117169" y="173432"/>
                      </a:lnTo>
                      <a:lnTo>
                        <a:pt x="130005" y="163053"/>
                      </a:lnTo>
                      <a:lnTo>
                        <a:pt x="149943" y="146393"/>
                      </a:lnTo>
                      <a:lnTo>
                        <a:pt x="130005" y="122085"/>
                      </a:lnTo>
                      <a:lnTo>
                        <a:pt x="97504" y="83029"/>
                      </a:lnTo>
                      <a:close/>
                    </a:path>
                  </a:pathLst>
                </a:custGeom>
                <a:noFill/>
                <a:ln w="19050" cap="flat">
                  <a:solidFill>
                    <a:srgbClr val="414042"/>
                  </a:solidFill>
                  <a:prstDash val="solid"/>
                  <a:round/>
                </a:ln>
              </p:spPr>
              <p:txBody>
                <a:bodyPr rtlCol="0" anchor="ctr"/>
                <a:lstStyle/>
                <a:p>
                  <a:pPr defTabSz="685758">
                    <a:spcBef>
                      <a:spcPts val="900"/>
                    </a:spcBef>
                  </a:pPr>
                  <a:endParaRPr lang="en-US" sz="1324" dirty="0">
                    <a:solidFill>
                      <a:srgbClr val="FFFFFF"/>
                    </a:solidFill>
                    <a:latin typeface="Amazon Ember"/>
                  </a:endParaRPr>
                </a:p>
              </p:txBody>
            </p:sp>
          </p:grpSp>
        </p:grpSp>
      </p:grpSp>
    </p:spTree>
    <p:extLst>
      <p:ext uri="{BB962C8B-B14F-4D97-AF65-F5344CB8AC3E}">
        <p14:creationId xmlns:p14="http://schemas.microsoft.com/office/powerpoint/2010/main" val="1088304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UltraWarm for Amazon Elasticsearch Service </a:t>
            </a:r>
            <a:r>
              <a:rPr lang="en-US" sz="1800" dirty="0"/>
              <a:t/>
            </a:r>
            <a:br>
              <a:rPr lang="en-US" sz="1800" dirty="0"/>
            </a:br>
            <a:r>
              <a:rPr lang="en-US" sz="1800" dirty="0"/>
              <a:t>A new warm storage tier for Amazon Elasticsearch Service</a:t>
            </a:r>
          </a:p>
        </p:txBody>
      </p:sp>
      <p:sp>
        <p:nvSpPr>
          <p:cNvPr id="3" name="Rectangle 2">
            <a:extLst>
              <a:ext uri="{FF2B5EF4-FFF2-40B4-BE49-F238E27FC236}">
                <a16:creationId xmlns:a16="http://schemas.microsoft.com/office/drawing/2014/main" id="{529789E9-8708-49A4-BB63-3EE2603B74B2}"/>
              </a:ext>
            </a:extLst>
          </p:cNvPr>
          <p:cNvSpPr/>
          <p:nvPr/>
        </p:nvSpPr>
        <p:spPr>
          <a:xfrm>
            <a:off x="8151568" y="200554"/>
            <a:ext cx="781049" cy="34898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57150" tIns="91440" rIns="5715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r>
              <a:rPr lang="en-US" sz="1500" spc="188" dirty="0">
                <a:gradFill>
                  <a:gsLst>
                    <a:gs pos="0">
                      <a:srgbClr val="FFFFFF"/>
                    </a:gs>
                    <a:gs pos="100000">
                      <a:srgbClr val="FFFFFF"/>
                    </a:gs>
                  </a:gsLst>
                  <a:lin ang="5400000" scaled="0"/>
                </a:gradFill>
                <a:latin typeface="Amazon Ember"/>
                <a:cs typeface="Segoe UI" pitchFamily="34" charset="0"/>
              </a:rPr>
              <a:t>NEW!</a:t>
            </a:r>
          </a:p>
        </p:txBody>
      </p:sp>
      <p:sp>
        <p:nvSpPr>
          <p:cNvPr id="25" name="Rectangle 24">
            <a:extLst>
              <a:ext uri="{FF2B5EF4-FFF2-40B4-BE49-F238E27FC236}">
                <a16:creationId xmlns:a16="http://schemas.microsoft.com/office/drawing/2014/main" id="{5B926D0C-5803-4DCF-AB57-3C526A3E274D}"/>
              </a:ext>
            </a:extLst>
          </p:cNvPr>
          <p:cNvSpPr/>
          <p:nvPr/>
        </p:nvSpPr>
        <p:spPr>
          <a:xfrm>
            <a:off x="4651856" y="2039415"/>
            <a:ext cx="5150516" cy="2554545"/>
          </a:xfrm>
          <a:prstGeom prst="rect">
            <a:avLst/>
          </a:prstGeom>
          <a:noFill/>
        </p:spPr>
        <p:txBody>
          <a:bodyPr wrap="square">
            <a:spAutoFit/>
          </a:bodyPr>
          <a:lstStyle/>
          <a:p>
            <a:pPr defTabSz="457182">
              <a:spcBef>
                <a:spcPts val="2400"/>
              </a:spcBef>
              <a:defRPr/>
            </a:pPr>
            <a:r>
              <a:rPr lang="en-US" sz="1600" dirty="0">
                <a:solidFill>
                  <a:srgbClr val="414042"/>
                </a:solidFill>
                <a:latin typeface="Amazon Ember" charset="0"/>
                <a:ea typeface="Amazon Ember" charset="0"/>
                <a:cs typeface="Amazon Ember" charset="0"/>
              </a:rPr>
              <a:t>90% lower cost</a:t>
            </a:r>
          </a:p>
          <a:p>
            <a:pPr defTabSz="457182">
              <a:spcBef>
                <a:spcPts val="2400"/>
              </a:spcBef>
              <a:defRPr/>
            </a:pPr>
            <a:r>
              <a:rPr lang="en-US" sz="1600" dirty="0">
                <a:solidFill>
                  <a:srgbClr val="414042"/>
                </a:solidFill>
                <a:latin typeface="Amazon Ember" charset="0"/>
                <a:ea typeface="Amazon Ember" charset="0"/>
                <a:cs typeface="Amazon Ember" charset="0"/>
              </a:rPr>
              <a:t>Scale up to 3 PB per domain</a:t>
            </a:r>
          </a:p>
          <a:p>
            <a:pPr defTabSz="457182">
              <a:spcBef>
                <a:spcPts val="2400"/>
              </a:spcBef>
              <a:defRPr/>
            </a:pPr>
            <a:r>
              <a:rPr lang="en-US" sz="1600" dirty="0">
                <a:solidFill>
                  <a:srgbClr val="414042"/>
                </a:solidFill>
                <a:latin typeface="Amazon Ember" charset="0"/>
                <a:ea typeface="Amazon Ember" charset="0"/>
                <a:cs typeface="Amazon Ember" charset="0"/>
              </a:rPr>
              <a:t>Analyze years of operational data</a:t>
            </a:r>
          </a:p>
          <a:p>
            <a:pPr defTabSz="457182">
              <a:spcBef>
                <a:spcPts val="2400"/>
              </a:spcBef>
              <a:defRPr/>
            </a:pPr>
            <a:r>
              <a:rPr lang="en-US" sz="1600" dirty="0">
                <a:solidFill>
                  <a:srgbClr val="414042"/>
                </a:solidFill>
                <a:latin typeface="Amazon Ember" charset="0"/>
                <a:ea typeface="Amazon Ember" charset="0"/>
                <a:cs typeface="Amazon Ember" charset="0"/>
              </a:rPr>
              <a:t>Interactive log analytics and visualization</a:t>
            </a:r>
          </a:p>
          <a:p>
            <a:pPr defTabSz="457182">
              <a:spcBef>
                <a:spcPts val="2400"/>
              </a:spcBef>
              <a:defRPr/>
            </a:pPr>
            <a:endParaRPr lang="en-US" sz="1600" dirty="0">
              <a:solidFill>
                <a:srgbClr val="FFFFFF"/>
              </a:solidFill>
              <a:latin typeface="Amazon Ember" charset="0"/>
              <a:ea typeface="Amazon Ember" charset="0"/>
              <a:cs typeface="Amazon Ember" charset="0"/>
            </a:endParaRPr>
          </a:p>
        </p:txBody>
      </p:sp>
      <p:cxnSp>
        <p:nvCxnSpPr>
          <p:cNvPr id="26" name="Straight Connector 25">
            <a:extLst>
              <a:ext uri="{FF2B5EF4-FFF2-40B4-BE49-F238E27FC236}">
                <a16:creationId xmlns:a16="http://schemas.microsoft.com/office/drawing/2014/main" id="{CD939B57-183A-426D-B81E-046D18564156}"/>
              </a:ext>
            </a:extLst>
          </p:cNvPr>
          <p:cNvCxnSpPr/>
          <p:nvPr/>
        </p:nvCxnSpPr>
        <p:spPr>
          <a:xfrm flipV="1">
            <a:off x="4714491" y="3038786"/>
            <a:ext cx="3829050" cy="0"/>
          </a:xfrm>
          <a:prstGeom prst="line">
            <a:avLst/>
          </a:prstGeom>
          <a:ln w="15875">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B8FD2E65-F1DC-42F1-A8E7-476B05700842}"/>
              </a:ext>
            </a:extLst>
          </p:cNvPr>
          <p:cNvCxnSpPr/>
          <p:nvPr/>
        </p:nvCxnSpPr>
        <p:spPr>
          <a:xfrm flipV="1">
            <a:off x="4714491" y="2474604"/>
            <a:ext cx="3829050" cy="0"/>
          </a:xfrm>
          <a:prstGeom prst="line">
            <a:avLst/>
          </a:prstGeom>
          <a:ln w="15875">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8" name="Rectangle 7">
            <a:extLst>
              <a:ext uri="{FF2B5EF4-FFF2-40B4-BE49-F238E27FC236}">
                <a16:creationId xmlns:a16="http://schemas.microsoft.com/office/drawing/2014/main" id="{23D0DBCD-2EAA-D34F-B579-E32F96587BE8}"/>
              </a:ext>
            </a:extLst>
          </p:cNvPr>
          <p:cNvSpPr/>
          <p:nvPr/>
        </p:nvSpPr>
        <p:spPr>
          <a:xfrm>
            <a:off x="1868633" y="1664306"/>
            <a:ext cx="2598821" cy="2877670"/>
          </a:xfrm>
          <a:prstGeom prst="rect">
            <a:avLst/>
          </a:prstGeom>
          <a:noFill/>
          <a:ln w="19050" cap="flat" cmpd="sng" algn="ctr">
            <a:solidFill>
              <a:srgbClr val="414042"/>
            </a:solidFill>
            <a:prstDash val="solid"/>
          </a:ln>
          <a:effectLst/>
        </p:spPr>
        <p:txBody>
          <a:bodyPr lIns="57149" tIns="28574" rIns="57149" bIns="28574" rtlCol="0" anchor="ctr"/>
          <a:lstStyle/>
          <a:p>
            <a:pPr algn="ctr" defTabSz="380975">
              <a:defRPr/>
            </a:pPr>
            <a:endParaRPr lang="en-US" sz="1500" kern="0" dirty="0">
              <a:solidFill>
                <a:srgbClr val="545B64">
                  <a:lumMod val="50000"/>
                </a:srgbClr>
              </a:solidFill>
              <a:latin typeface="Arial" charset="0"/>
              <a:ea typeface="Arial" charset="0"/>
              <a:cs typeface="Arial" charset="0"/>
            </a:endParaRPr>
          </a:p>
        </p:txBody>
      </p:sp>
      <p:grpSp>
        <p:nvGrpSpPr>
          <p:cNvPr id="43" name="Group 42">
            <a:extLst>
              <a:ext uri="{FF2B5EF4-FFF2-40B4-BE49-F238E27FC236}">
                <a16:creationId xmlns:a16="http://schemas.microsoft.com/office/drawing/2014/main" id="{AA306EC1-225F-284B-9636-230FF373CE0A}"/>
              </a:ext>
            </a:extLst>
          </p:cNvPr>
          <p:cNvGrpSpPr/>
          <p:nvPr/>
        </p:nvGrpSpPr>
        <p:grpSpPr>
          <a:xfrm>
            <a:off x="467460" y="2918353"/>
            <a:ext cx="555961" cy="360159"/>
            <a:chOff x="6863416" y="1657360"/>
            <a:chExt cx="1790764" cy="1198627"/>
          </a:xfrm>
          <a:noFill/>
        </p:grpSpPr>
        <p:pic>
          <p:nvPicPr>
            <p:cNvPr id="44" name="Picture 43">
              <a:extLst>
                <a:ext uri="{FF2B5EF4-FFF2-40B4-BE49-F238E27FC236}">
                  <a16:creationId xmlns:a16="http://schemas.microsoft.com/office/drawing/2014/main" id="{B7F5D73D-136C-7C4C-A1B2-BF29CBFA82C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15112" y="1751717"/>
              <a:ext cx="1279134" cy="881946"/>
            </a:xfrm>
            <a:prstGeom prst="rect">
              <a:avLst/>
            </a:prstGeom>
            <a:grpFill/>
            <a:ln>
              <a:solidFill>
                <a:srgbClr val="414042"/>
              </a:solidFill>
            </a:ln>
          </p:spPr>
        </p:pic>
        <p:grpSp>
          <p:nvGrpSpPr>
            <p:cNvPr id="45" name="Group 44">
              <a:extLst>
                <a:ext uri="{FF2B5EF4-FFF2-40B4-BE49-F238E27FC236}">
                  <a16:creationId xmlns:a16="http://schemas.microsoft.com/office/drawing/2014/main" id="{95A1C60C-C178-DA45-9708-1C24E8473232}"/>
                </a:ext>
              </a:extLst>
            </p:cNvPr>
            <p:cNvGrpSpPr/>
            <p:nvPr/>
          </p:nvGrpSpPr>
          <p:grpSpPr>
            <a:xfrm>
              <a:off x="6863416" y="1657360"/>
              <a:ext cx="1790764" cy="1198627"/>
              <a:chOff x="2776126" y="2166617"/>
              <a:chExt cx="636206" cy="425837"/>
            </a:xfrm>
            <a:grpFill/>
          </p:grpSpPr>
          <p:sp>
            <p:nvSpPr>
              <p:cNvPr id="46" name="Freeform 6">
                <a:extLst>
                  <a:ext uri="{FF2B5EF4-FFF2-40B4-BE49-F238E27FC236}">
                    <a16:creationId xmlns:a16="http://schemas.microsoft.com/office/drawing/2014/main" id="{41237459-F9B8-2443-8A0B-7DDAD046AD39}"/>
                  </a:ext>
                </a:extLst>
              </p:cNvPr>
              <p:cNvSpPr>
                <a:spLocks/>
              </p:cNvSpPr>
              <p:nvPr/>
            </p:nvSpPr>
            <p:spPr bwMode="auto">
              <a:xfrm>
                <a:off x="2833499" y="2166617"/>
                <a:ext cx="527835" cy="378664"/>
              </a:xfrm>
              <a:custGeom>
                <a:avLst/>
                <a:gdLst>
                  <a:gd name="T0" fmla="*/ 249 w 249"/>
                  <a:gd name="T1" fmla="*/ 178 h 178"/>
                  <a:gd name="T2" fmla="*/ 249 w 249"/>
                  <a:gd name="T3" fmla="*/ 5 h 178"/>
                  <a:gd name="T4" fmla="*/ 242 w 249"/>
                  <a:gd name="T5" fmla="*/ 0 h 178"/>
                  <a:gd name="T6" fmla="*/ 6 w 249"/>
                  <a:gd name="T7" fmla="*/ 0 h 178"/>
                  <a:gd name="T8" fmla="*/ 0 w 249"/>
                  <a:gd name="T9" fmla="*/ 5 h 178"/>
                  <a:gd name="T10" fmla="*/ 0 w 249"/>
                  <a:gd name="T11" fmla="*/ 178 h 178"/>
                  <a:gd name="T12" fmla="*/ 249 w 249"/>
                  <a:gd name="T13" fmla="*/ 178 h 178"/>
                </a:gdLst>
                <a:ahLst/>
                <a:cxnLst>
                  <a:cxn ang="0">
                    <a:pos x="T0" y="T1"/>
                  </a:cxn>
                  <a:cxn ang="0">
                    <a:pos x="T2" y="T3"/>
                  </a:cxn>
                  <a:cxn ang="0">
                    <a:pos x="T4" y="T5"/>
                  </a:cxn>
                  <a:cxn ang="0">
                    <a:pos x="T6" y="T7"/>
                  </a:cxn>
                  <a:cxn ang="0">
                    <a:pos x="T8" y="T9"/>
                  </a:cxn>
                  <a:cxn ang="0">
                    <a:pos x="T10" y="T11"/>
                  </a:cxn>
                  <a:cxn ang="0">
                    <a:pos x="T12" y="T13"/>
                  </a:cxn>
                </a:cxnLst>
                <a:rect l="0" t="0" r="r" b="b"/>
                <a:pathLst>
                  <a:path w="249" h="178">
                    <a:moveTo>
                      <a:pt x="249" y="178"/>
                    </a:moveTo>
                    <a:cubicBezTo>
                      <a:pt x="249" y="5"/>
                      <a:pt x="249" y="5"/>
                      <a:pt x="249" y="5"/>
                    </a:cubicBezTo>
                    <a:cubicBezTo>
                      <a:pt x="249" y="2"/>
                      <a:pt x="246" y="0"/>
                      <a:pt x="242" y="0"/>
                    </a:cubicBezTo>
                    <a:cubicBezTo>
                      <a:pt x="6" y="0"/>
                      <a:pt x="6" y="0"/>
                      <a:pt x="6" y="0"/>
                    </a:cubicBezTo>
                    <a:cubicBezTo>
                      <a:pt x="3" y="0"/>
                      <a:pt x="0" y="2"/>
                      <a:pt x="0" y="5"/>
                    </a:cubicBezTo>
                    <a:cubicBezTo>
                      <a:pt x="0" y="178"/>
                      <a:pt x="0" y="178"/>
                      <a:pt x="0" y="178"/>
                    </a:cubicBezTo>
                    <a:lnTo>
                      <a:pt x="249" y="178"/>
                    </a:lnTo>
                    <a:close/>
                  </a:path>
                </a:pathLst>
              </a:custGeom>
              <a:grpFill/>
              <a:ln w="22225" cap="rnd">
                <a:solidFill>
                  <a:srgbClr val="414042"/>
                </a:solidFill>
                <a:prstDash val="solid"/>
                <a:round/>
                <a:headEnd/>
                <a:tailEnd/>
              </a:ln>
            </p:spPr>
            <p:txBody>
              <a:bodyPr vert="horz" wrap="square" lIns="57150" tIns="28575" rIns="57150" bIns="28575" numCol="1" anchor="t" anchorCtr="0" compatLnSpc="1">
                <a:prstTxWarp prst="textNoShape">
                  <a:avLst/>
                </a:prstTxWarp>
              </a:bodyPr>
              <a:lstStyle/>
              <a:p>
                <a:pPr defTabSz="571478">
                  <a:lnSpc>
                    <a:spcPct val="90000"/>
                  </a:lnSpc>
                  <a:defRPr/>
                </a:pPr>
                <a:endParaRPr lang="en-US" sz="1125" kern="0">
                  <a:solidFill>
                    <a:srgbClr val="232F3E"/>
                  </a:solidFill>
                  <a:latin typeface="Arial"/>
                </a:endParaRPr>
              </a:p>
            </p:txBody>
          </p:sp>
          <p:sp>
            <p:nvSpPr>
              <p:cNvPr id="47" name="Freeform 7">
                <a:extLst>
                  <a:ext uri="{FF2B5EF4-FFF2-40B4-BE49-F238E27FC236}">
                    <a16:creationId xmlns:a16="http://schemas.microsoft.com/office/drawing/2014/main" id="{5C135CD4-4F3E-CC4D-8899-D784BDA5632B}"/>
                  </a:ext>
                </a:extLst>
              </p:cNvPr>
              <p:cNvSpPr>
                <a:spLocks/>
              </p:cNvSpPr>
              <p:nvPr/>
            </p:nvSpPr>
            <p:spPr bwMode="auto">
              <a:xfrm>
                <a:off x="2858998" y="2194666"/>
                <a:ext cx="476836" cy="327665"/>
              </a:xfrm>
              <a:custGeom>
                <a:avLst/>
                <a:gdLst>
                  <a:gd name="T0" fmla="*/ 374 w 374"/>
                  <a:gd name="T1" fmla="*/ 77 h 257"/>
                  <a:gd name="T2" fmla="*/ 374 w 374"/>
                  <a:gd name="T3" fmla="*/ 0 h 257"/>
                  <a:gd name="T4" fmla="*/ 0 w 374"/>
                  <a:gd name="T5" fmla="*/ 0 h 257"/>
                  <a:gd name="T6" fmla="*/ 0 w 374"/>
                  <a:gd name="T7" fmla="*/ 257 h 257"/>
                  <a:gd name="T8" fmla="*/ 374 w 374"/>
                  <a:gd name="T9" fmla="*/ 257 h 257"/>
                  <a:gd name="T10" fmla="*/ 374 w 374"/>
                  <a:gd name="T11" fmla="*/ 77 h 257"/>
                </a:gdLst>
                <a:ahLst/>
                <a:cxnLst>
                  <a:cxn ang="0">
                    <a:pos x="T0" y="T1"/>
                  </a:cxn>
                  <a:cxn ang="0">
                    <a:pos x="T2" y="T3"/>
                  </a:cxn>
                  <a:cxn ang="0">
                    <a:pos x="T4" y="T5"/>
                  </a:cxn>
                  <a:cxn ang="0">
                    <a:pos x="T6" y="T7"/>
                  </a:cxn>
                  <a:cxn ang="0">
                    <a:pos x="T8" y="T9"/>
                  </a:cxn>
                  <a:cxn ang="0">
                    <a:pos x="T10" y="T11"/>
                  </a:cxn>
                </a:cxnLst>
                <a:rect l="0" t="0" r="r" b="b"/>
                <a:pathLst>
                  <a:path w="374" h="257">
                    <a:moveTo>
                      <a:pt x="374" y="77"/>
                    </a:moveTo>
                    <a:lnTo>
                      <a:pt x="374" y="0"/>
                    </a:lnTo>
                    <a:lnTo>
                      <a:pt x="0" y="0"/>
                    </a:lnTo>
                    <a:lnTo>
                      <a:pt x="0" y="257"/>
                    </a:lnTo>
                    <a:lnTo>
                      <a:pt x="374" y="257"/>
                    </a:lnTo>
                    <a:lnTo>
                      <a:pt x="374" y="77"/>
                    </a:lnTo>
                  </a:path>
                </a:pathLst>
              </a:custGeom>
              <a:grpFill/>
              <a:ln w="22225" cap="rnd">
                <a:solidFill>
                  <a:srgbClr val="414042"/>
                </a:solidFill>
                <a:prstDash val="solid"/>
                <a:round/>
                <a:headEnd/>
                <a:tailEnd/>
              </a:ln>
            </p:spPr>
            <p:txBody>
              <a:bodyPr vert="horz" wrap="square" lIns="57150" tIns="28575" rIns="57150" bIns="28575" numCol="1" anchor="t" anchorCtr="0" compatLnSpc="1">
                <a:prstTxWarp prst="textNoShape">
                  <a:avLst/>
                </a:prstTxWarp>
              </a:bodyPr>
              <a:lstStyle/>
              <a:p>
                <a:pPr defTabSz="571478">
                  <a:lnSpc>
                    <a:spcPct val="90000"/>
                  </a:lnSpc>
                  <a:defRPr/>
                </a:pPr>
                <a:endParaRPr lang="en-US" sz="1125" kern="0">
                  <a:solidFill>
                    <a:srgbClr val="232F3E"/>
                  </a:solidFill>
                  <a:latin typeface="Arial"/>
                </a:endParaRPr>
              </a:p>
            </p:txBody>
          </p:sp>
          <p:sp>
            <p:nvSpPr>
              <p:cNvPr id="48" name="Freeform: Shape 85">
                <a:extLst>
                  <a:ext uri="{FF2B5EF4-FFF2-40B4-BE49-F238E27FC236}">
                    <a16:creationId xmlns:a16="http://schemas.microsoft.com/office/drawing/2014/main" id="{4BE26A98-9847-C341-906C-8296B929A509}"/>
                  </a:ext>
                </a:extLst>
              </p:cNvPr>
              <p:cNvSpPr>
                <a:spLocks/>
              </p:cNvSpPr>
              <p:nvPr/>
            </p:nvSpPr>
            <p:spPr bwMode="auto">
              <a:xfrm>
                <a:off x="2776126" y="2545281"/>
                <a:ext cx="636206" cy="47173"/>
              </a:xfrm>
              <a:custGeom>
                <a:avLst/>
                <a:gdLst>
                  <a:gd name="connsiteX0" fmla="*/ 0 w 792162"/>
                  <a:gd name="connsiteY0" fmla="*/ 0 h 58737"/>
                  <a:gd name="connsiteX1" fmla="*/ 792162 w 792162"/>
                  <a:gd name="connsiteY1" fmla="*/ 0 h 58737"/>
                  <a:gd name="connsiteX2" fmla="*/ 792162 w 792162"/>
                  <a:gd name="connsiteY2" fmla="*/ 39687 h 58737"/>
                  <a:gd name="connsiteX3" fmla="*/ 792162 w 792162"/>
                  <a:gd name="connsiteY3" fmla="*/ 39688 h 58737"/>
                  <a:gd name="connsiteX4" fmla="*/ 792161 w 792162"/>
                  <a:gd name="connsiteY4" fmla="*/ 39688 h 58737"/>
                  <a:gd name="connsiteX5" fmla="*/ 787541 w 792162"/>
                  <a:gd name="connsiteY5" fmla="*/ 44450 h 58737"/>
                  <a:gd name="connsiteX6" fmla="*/ 786881 w 792162"/>
                  <a:gd name="connsiteY6" fmla="*/ 45130 h 58737"/>
                  <a:gd name="connsiteX7" fmla="*/ 749914 w 792162"/>
                  <a:gd name="connsiteY7" fmla="*/ 58737 h 58737"/>
                  <a:gd name="connsiteX8" fmla="*/ 47530 w 792162"/>
                  <a:gd name="connsiteY8" fmla="*/ 58737 h 58737"/>
                  <a:gd name="connsiteX9" fmla="*/ 2641 w 792162"/>
                  <a:gd name="connsiteY9" fmla="*/ 42409 h 58737"/>
                  <a:gd name="connsiteX10" fmla="*/ 1 w 792162"/>
                  <a:gd name="connsiteY10" fmla="*/ 39688 h 58737"/>
                  <a:gd name="connsiteX11" fmla="*/ 0 w 792162"/>
                  <a:gd name="connsiteY11" fmla="*/ 39688 h 58737"/>
                  <a:gd name="connsiteX12" fmla="*/ 0 w 792162"/>
                  <a:gd name="connsiteY12" fmla="*/ 39687 h 58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2162" h="58737">
                    <a:moveTo>
                      <a:pt x="0" y="0"/>
                    </a:moveTo>
                    <a:lnTo>
                      <a:pt x="792162" y="0"/>
                    </a:lnTo>
                    <a:lnTo>
                      <a:pt x="792162" y="39687"/>
                    </a:lnTo>
                    <a:lnTo>
                      <a:pt x="792162" y="39688"/>
                    </a:lnTo>
                    <a:lnTo>
                      <a:pt x="792161" y="39688"/>
                    </a:lnTo>
                    <a:lnTo>
                      <a:pt x="787541" y="44450"/>
                    </a:lnTo>
                    <a:cubicBezTo>
                      <a:pt x="786881" y="45130"/>
                      <a:pt x="786881" y="45130"/>
                      <a:pt x="786881" y="45130"/>
                    </a:cubicBezTo>
                    <a:cubicBezTo>
                      <a:pt x="776319" y="53294"/>
                      <a:pt x="763116" y="58737"/>
                      <a:pt x="749914" y="58737"/>
                    </a:cubicBezTo>
                    <a:cubicBezTo>
                      <a:pt x="47530" y="58737"/>
                      <a:pt x="47530" y="58737"/>
                      <a:pt x="47530" y="58737"/>
                    </a:cubicBezTo>
                    <a:cubicBezTo>
                      <a:pt x="31687" y="58737"/>
                      <a:pt x="15843" y="53294"/>
                      <a:pt x="2641" y="42409"/>
                    </a:cubicBezTo>
                    <a:lnTo>
                      <a:pt x="1" y="39688"/>
                    </a:lnTo>
                    <a:lnTo>
                      <a:pt x="0" y="39688"/>
                    </a:lnTo>
                    <a:lnTo>
                      <a:pt x="0" y="39687"/>
                    </a:lnTo>
                    <a:close/>
                  </a:path>
                </a:pathLst>
              </a:custGeom>
              <a:solidFill>
                <a:srgbClr val="F2F4F4"/>
              </a:solidFill>
              <a:ln w="22225" cap="flat">
                <a:solidFill>
                  <a:srgbClr val="414042"/>
                </a:solidFill>
                <a:prstDash val="solid"/>
                <a:round/>
                <a:headEnd/>
                <a:tailEnd/>
              </a:ln>
            </p:spPr>
            <p:txBody>
              <a:bodyPr vert="horz" wrap="square" lIns="57150" tIns="28575" rIns="57150" bIns="28575" numCol="1" anchor="t" anchorCtr="0" compatLnSpc="1">
                <a:prstTxWarp prst="textNoShape">
                  <a:avLst/>
                </a:prstTxWarp>
                <a:noAutofit/>
              </a:bodyPr>
              <a:lstStyle/>
              <a:p>
                <a:pPr defTabSz="571478">
                  <a:lnSpc>
                    <a:spcPct val="90000"/>
                  </a:lnSpc>
                  <a:defRPr/>
                </a:pPr>
                <a:endParaRPr lang="en-US" sz="1125" kern="0">
                  <a:solidFill>
                    <a:srgbClr val="232F3E"/>
                  </a:solidFill>
                  <a:latin typeface="Arial"/>
                </a:endParaRPr>
              </a:p>
            </p:txBody>
          </p:sp>
        </p:grpSp>
      </p:grpSp>
      <p:sp>
        <p:nvSpPr>
          <p:cNvPr id="100" name="Rectangle 99">
            <a:extLst>
              <a:ext uri="{FF2B5EF4-FFF2-40B4-BE49-F238E27FC236}">
                <a16:creationId xmlns:a16="http://schemas.microsoft.com/office/drawing/2014/main" id="{5B926D0C-5803-4DCF-AB57-3C526A3E274D}"/>
              </a:ext>
            </a:extLst>
          </p:cNvPr>
          <p:cNvSpPr/>
          <p:nvPr/>
        </p:nvSpPr>
        <p:spPr>
          <a:xfrm>
            <a:off x="271515" y="2504975"/>
            <a:ext cx="932241" cy="400110"/>
          </a:xfrm>
          <a:prstGeom prst="rect">
            <a:avLst/>
          </a:prstGeom>
          <a:noFill/>
        </p:spPr>
        <p:txBody>
          <a:bodyPr wrap="square">
            <a:spAutoFit/>
          </a:bodyPr>
          <a:lstStyle/>
          <a:p>
            <a:pPr algn="ctr" defTabSz="457182">
              <a:spcBef>
                <a:spcPts val="2400"/>
              </a:spcBef>
              <a:defRPr/>
            </a:pPr>
            <a:r>
              <a:rPr lang="en-US" sz="750" dirty="0">
                <a:solidFill>
                  <a:srgbClr val="414042"/>
                </a:solidFill>
                <a:latin typeface="Amazon Ember" charset="0"/>
                <a:ea typeface="Amazon Ember" charset="0"/>
                <a:cs typeface="Amazon Ember" charset="0"/>
              </a:rPr>
              <a:t> </a:t>
            </a:r>
            <a:r>
              <a:rPr lang="en-US" sz="1000" dirty="0">
                <a:solidFill>
                  <a:srgbClr val="414042"/>
                </a:solidFill>
                <a:latin typeface="Amazon Ember" charset="0"/>
                <a:ea typeface="Amazon Ember" charset="0"/>
                <a:cs typeface="Amazon Ember" charset="0"/>
              </a:rPr>
              <a:t>Kibana Dashboard</a:t>
            </a:r>
          </a:p>
        </p:txBody>
      </p:sp>
      <p:sp>
        <p:nvSpPr>
          <p:cNvPr id="101" name="Rectangle 100">
            <a:extLst>
              <a:ext uri="{FF2B5EF4-FFF2-40B4-BE49-F238E27FC236}">
                <a16:creationId xmlns:a16="http://schemas.microsoft.com/office/drawing/2014/main" id="{5B926D0C-5803-4DCF-AB57-3C526A3E274D}"/>
              </a:ext>
            </a:extLst>
          </p:cNvPr>
          <p:cNvSpPr/>
          <p:nvPr/>
        </p:nvSpPr>
        <p:spPr>
          <a:xfrm>
            <a:off x="1850884" y="1278180"/>
            <a:ext cx="2710461" cy="261610"/>
          </a:xfrm>
          <a:prstGeom prst="rect">
            <a:avLst/>
          </a:prstGeom>
          <a:noFill/>
        </p:spPr>
        <p:txBody>
          <a:bodyPr wrap="square">
            <a:spAutoFit/>
          </a:bodyPr>
          <a:lstStyle/>
          <a:p>
            <a:pPr algn="ctr" defTabSz="457182">
              <a:spcBef>
                <a:spcPts val="2400"/>
              </a:spcBef>
              <a:defRPr/>
            </a:pPr>
            <a:r>
              <a:rPr lang="en-US" sz="1100" b="1" dirty="0">
                <a:solidFill>
                  <a:srgbClr val="414042"/>
                </a:solidFill>
                <a:latin typeface="Amazon Ember" charset="0"/>
                <a:ea typeface="Amazon Ember" charset="0"/>
                <a:cs typeface="Amazon Ember" charset="0"/>
              </a:rPr>
              <a:t>Amazon Elasticsearch Service domain</a:t>
            </a:r>
          </a:p>
        </p:txBody>
      </p:sp>
      <p:grpSp>
        <p:nvGrpSpPr>
          <p:cNvPr id="20" name="Group 19">
            <a:extLst>
              <a:ext uri="{FF2B5EF4-FFF2-40B4-BE49-F238E27FC236}">
                <a16:creationId xmlns:a16="http://schemas.microsoft.com/office/drawing/2014/main" id="{5FCAFA3A-7BE0-46FE-949A-ED4D399A50E5}"/>
              </a:ext>
            </a:extLst>
          </p:cNvPr>
          <p:cNvGrpSpPr/>
          <p:nvPr/>
        </p:nvGrpSpPr>
        <p:grpSpPr>
          <a:xfrm>
            <a:off x="2282038" y="1740678"/>
            <a:ext cx="1772011" cy="733926"/>
            <a:chOff x="2269390" y="1740678"/>
            <a:chExt cx="1772011" cy="733926"/>
          </a:xfrm>
        </p:grpSpPr>
        <p:sp>
          <p:nvSpPr>
            <p:cNvPr id="6" name="Rounded Rectangle 5"/>
            <p:cNvSpPr/>
            <p:nvPr/>
          </p:nvSpPr>
          <p:spPr bwMode="auto">
            <a:xfrm>
              <a:off x="2269390" y="1740678"/>
              <a:ext cx="1772011" cy="733926"/>
            </a:xfrm>
            <a:prstGeom prst="roundRect">
              <a:avLst/>
            </a:prstGeom>
            <a:noFill/>
            <a:ln w="19050">
              <a:solidFill>
                <a:srgbClr val="414042"/>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sp>
          <p:nvSpPr>
            <p:cNvPr id="62" name="Rounded Rectangle 61"/>
            <p:cNvSpPr/>
            <p:nvPr/>
          </p:nvSpPr>
          <p:spPr bwMode="auto">
            <a:xfrm>
              <a:off x="2387183" y="1843195"/>
              <a:ext cx="467587" cy="528893"/>
            </a:xfrm>
            <a:prstGeom prst="roundRect">
              <a:avLst/>
            </a:prstGeom>
            <a:solidFill>
              <a:schemeClr val="accent1"/>
            </a:solidFill>
            <a:ln w="28575">
              <a:solidFill>
                <a:schemeClr val="accent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Active Master Node</a:t>
              </a:r>
            </a:p>
          </p:txBody>
        </p:sp>
        <p:sp>
          <p:nvSpPr>
            <p:cNvPr id="80" name="Rounded Rectangle 79"/>
            <p:cNvSpPr/>
            <p:nvPr/>
          </p:nvSpPr>
          <p:spPr bwMode="auto">
            <a:xfrm>
              <a:off x="2921601" y="1843195"/>
              <a:ext cx="467587" cy="528893"/>
            </a:xfrm>
            <a:prstGeom prst="roundRect">
              <a:avLst/>
            </a:prstGeom>
            <a:noFill/>
            <a:ln w="1905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err="1">
                  <a:solidFill>
                    <a:srgbClr val="414042"/>
                  </a:solidFill>
                  <a:latin typeface="Amazon Ember"/>
                  <a:ea typeface="Segoe UI" pitchFamily="34" charset="0"/>
                  <a:cs typeface="Segoe UI" pitchFamily="34" charset="0"/>
                </a:rPr>
                <a:t>BackupMaster</a:t>
              </a:r>
              <a:r>
                <a:rPr lang="en-US" sz="800" dirty="0">
                  <a:solidFill>
                    <a:srgbClr val="414042"/>
                  </a:solidFill>
                  <a:latin typeface="Amazon Ember"/>
                  <a:ea typeface="Segoe UI" pitchFamily="34" charset="0"/>
                  <a:cs typeface="Segoe UI" pitchFamily="34" charset="0"/>
                </a:rPr>
                <a:t> Node</a:t>
              </a:r>
            </a:p>
          </p:txBody>
        </p:sp>
        <p:sp>
          <p:nvSpPr>
            <p:cNvPr id="81" name="Rounded Rectangle 80"/>
            <p:cNvSpPr/>
            <p:nvPr/>
          </p:nvSpPr>
          <p:spPr bwMode="auto">
            <a:xfrm>
              <a:off x="3456020" y="1843195"/>
              <a:ext cx="467587" cy="528893"/>
            </a:xfrm>
            <a:prstGeom prst="roundRect">
              <a:avLst/>
            </a:prstGeom>
            <a:noFill/>
            <a:ln w="19050">
              <a:solidFill>
                <a:schemeClr val="accent1"/>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err="1">
                  <a:solidFill>
                    <a:srgbClr val="414042"/>
                  </a:solidFill>
                  <a:latin typeface="Amazon Ember"/>
                  <a:ea typeface="Segoe UI" pitchFamily="34" charset="0"/>
                  <a:cs typeface="Segoe UI" pitchFamily="34" charset="0"/>
                </a:rPr>
                <a:t>BackupMaster</a:t>
              </a:r>
              <a:r>
                <a:rPr lang="en-US" sz="800" dirty="0">
                  <a:solidFill>
                    <a:srgbClr val="414042"/>
                  </a:solidFill>
                  <a:latin typeface="Amazon Ember"/>
                  <a:ea typeface="Segoe UI" pitchFamily="34" charset="0"/>
                  <a:cs typeface="Segoe UI" pitchFamily="34" charset="0"/>
                </a:rPr>
                <a:t> Node</a:t>
              </a:r>
            </a:p>
          </p:txBody>
        </p:sp>
      </p:grpSp>
      <p:cxnSp>
        <p:nvCxnSpPr>
          <p:cNvPr id="12" name="Straight Arrow Connector 11"/>
          <p:cNvCxnSpPr/>
          <p:nvPr/>
        </p:nvCxnSpPr>
        <p:spPr>
          <a:xfrm>
            <a:off x="3168043" y="2479245"/>
            <a:ext cx="0" cy="22860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3168043" y="3373921"/>
            <a:ext cx="0" cy="22860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FB90976E-621B-48EF-A26C-F4CAA1D34F4A}"/>
              </a:ext>
            </a:extLst>
          </p:cNvPr>
          <p:cNvGrpSpPr/>
          <p:nvPr/>
        </p:nvGrpSpPr>
        <p:grpSpPr>
          <a:xfrm>
            <a:off x="1972649" y="2712486"/>
            <a:ext cx="2390788" cy="656794"/>
            <a:chOff x="1960001" y="2717576"/>
            <a:chExt cx="2390788" cy="656794"/>
          </a:xfrm>
        </p:grpSpPr>
        <p:sp>
          <p:nvSpPr>
            <p:cNvPr id="82" name="Rounded Rectangle 81"/>
            <p:cNvSpPr/>
            <p:nvPr/>
          </p:nvSpPr>
          <p:spPr bwMode="auto">
            <a:xfrm>
              <a:off x="1960001" y="2717576"/>
              <a:ext cx="2390788" cy="656794"/>
            </a:xfrm>
            <a:prstGeom prst="roundRect">
              <a:avLst/>
            </a:prstGeom>
            <a:noFill/>
            <a:ln w="19050">
              <a:solidFill>
                <a:srgbClr val="414042"/>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16" name="Group 15">
              <a:extLst>
                <a:ext uri="{FF2B5EF4-FFF2-40B4-BE49-F238E27FC236}">
                  <a16:creationId xmlns:a16="http://schemas.microsoft.com/office/drawing/2014/main" id="{9A518D03-04B6-4543-AF43-B0F68CBD2D27}"/>
                </a:ext>
              </a:extLst>
            </p:cNvPr>
            <p:cNvGrpSpPr/>
            <p:nvPr/>
          </p:nvGrpSpPr>
          <p:grpSpPr>
            <a:xfrm>
              <a:off x="2072964" y="2776359"/>
              <a:ext cx="2164863" cy="539229"/>
              <a:chOff x="2117758" y="2762393"/>
              <a:chExt cx="2164863" cy="539229"/>
            </a:xfrm>
          </p:grpSpPr>
          <p:sp>
            <p:nvSpPr>
              <p:cNvPr id="83" name="Rounded Rectangle 82"/>
              <p:cNvSpPr/>
              <p:nvPr/>
            </p:nvSpPr>
            <p:spPr bwMode="auto">
              <a:xfrm>
                <a:off x="2117758" y="2770185"/>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sp>
            <p:nvSpPr>
              <p:cNvPr id="84" name="Rounded Rectangle 83"/>
              <p:cNvSpPr/>
              <p:nvPr/>
            </p:nvSpPr>
            <p:spPr bwMode="auto">
              <a:xfrm>
                <a:off x="2583718" y="2762603"/>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sp>
            <p:nvSpPr>
              <p:cNvPr id="85" name="Rounded Rectangle 84"/>
              <p:cNvSpPr/>
              <p:nvPr/>
            </p:nvSpPr>
            <p:spPr bwMode="auto">
              <a:xfrm>
                <a:off x="3049679" y="2763874"/>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sp>
            <p:nvSpPr>
              <p:cNvPr id="86" name="Rounded Rectangle 85"/>
              <p:cNvSpPr/>
              <p:nvPr/>
            </p:nvSpPr>
            <p:spPr bwMode="auto">
              <a:xfrm>
                <a:off x="3515639" y="2762393"/>
                <a:ext cx="386849" cy="374230"/>
              </a:xfrm>
              <a:prstGeom prst="roundRect">
                <a:avLst/>
              </a:prstGeom>
              <a:noFill/>
              <a:ln w="19050">
                <a:solidFill>
                  <a:schemeClr val="accent2"/>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700" dirty="0">
                    <a:solidFill>
                      <a:srgbClr val="414042"/>
                    </a:solidFill>
                    <a:latin typeface="Amazon Ember"/>
                    <a:ea typeface="Segoe UI" pitchFamily="34" charset="0"/>
                    <a:cs typeface="Segoe UI" pitchFamily="34" charset="0"/>
                  </a:rPr>
                  <a:t>Hot Data Node</a:t>
                </a:r>
              </a:p>
            </p:txBody>
          </p:sp>
          <p:cxnSp>
            <p:nvCxnSpPr>
              <p:cNvPr id="91" name="Straight Arrow Connector 90"/>
              <p:cNvCxnSpPr>
                <a:cxnSpLocks/>
              </p:cNvCxnSpPr>
              <p:nvPr/>
            </p:nvCxnSpPr>
            <p:spPr>
              <a:xfrm>
                <a:off x="3940714" y="2958655"/>
                <a:ext cx="341907" cy="0"/>
              </a:xfrm>
              <a:prstGeom prst="straightConnector1">
                <a:avLst/>
              </a:prstGeom>
              <a:ln w="15875">
                <a:solidFill>
                  <a:srgbClr val="414042"/>
                </a:solidFill>
                <a:prstDash val="sysDot"/>
                <a:headEnd type="none"/>
                <a:tailEnd type="arrow" w="med" len="sm"/>
              </a:ln>
            </p:spPr>
            <p:style>
              <a:lnRef idx="1">
                <a:schemeClr val="accent1"/>
              </a:lnRef>
              <a:fillRef idx="0">
                <a:schemeClr val="accent1"/>
              </a:fillRef>
              <a:effectRef idx="0">
                <a:schemeClr val="accent1"/>
              </a:effectRef>
              <a:fontRef idx="minor">
                <a:schemeClr val="tx1"/>
              </a:fontRef>
            </p:style>
          </p:cxnSp>
          <p:grpSp>
            <p:nvGrpSpPr>
              <p:cNvPr id="93" name="Group 92"/>
              <p:cNvGrpSpPr/>
              <p:nvPr/>
            </p:nvGrpSpPr>
            <p:grpSpPr>
              <a:xfrm>
                <a:off x="2351058" y="3066588"/>
                <a:ext cx="211881" cy="235034"/>
                <a:chOff x="-65205" y="6319012"/>
                <a:chExt cx="901312" cy="1136053"/>
              </a:xfrm>
              <a:solidFill>
                <a:srgbClr val="F2F4F4"/>
              </a:solidFill>
            </p:grpSpPr>
            <p:sp>
              <p:nvSpPr>
                <p:cNvPr id="94" name="Freeform 93">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97"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nvGrpSpPr>
              <p:cNvPr id="102" name="Group 101"/>
              <p:cNvGrpSpPr/>
              <p:nvPr/>
            </p:nvGrpSpPr>
            <p:grpSpPr>
              <a:xfrm>
                <a:off x="2827072" y="3066588"/>
                <a:ext cx="211881" cy="235034"/>
                <a:chOff x="-65205" y="6319012"/>
                <a:chExt cx="901312" cy="1136053"/>
              </a:xfrm>
              <a:solidFill>
                <a:srgbClr val="F2F4F4"/>
              </a:solidFill>
            </p:grpSpPr>
            <p:sp>
              <p:nvSpPr>
                <p:cNvPr id="103" name="Freeform 102">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104"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nvGrpSpPr>
              <p:cNvPr id="105" name="Group 104"/>
              <p:cNvGrpSpPr/>
              <p:nvPr/>
            </p:nvGrpSpPr>
            <p:grpSpPr>
              <a:xfrm>
                <a:off x="3292108" y="3066588"/>
                <a:ext cx="211881" cy="235034"/>
                <a:chOff x="-65205" y="6319012"/>
                <a:chExt cx="901312" cy="1136053"/>
              </a:xfrm>
              <a:solidFill>
                <a:srgbClr val="F2F4F4"/>
              </a:solidFill>
            </p:grpSpPr>
            <p:sp>
              <p:nvSpPr>
                <p:cNvPr id="106" name="Freeform 105">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107"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nvGrpSpPr>
              <p:cNvPr id="108" name="Group 107"/>
              <p:cNvGrpSpPr/>
              <p:nvPr/>
            </p:nvGrpSpPr>
            <p:grpSpPr>
              <a:xfrm>
                <a:off x="3759752" y="3066588"/>
                <a:ext cx="211881" cy="235034"/>
                <a:chOff x="-65205" y="6319012"/>
                <a:chExt cx="901312" cy="1136053"/>
              </a:xfrm>
              <a:solidFill>
                <a:srgbClr val="F2F4F4"/>
              </a:solidFill>
            </p:grpSpPr>
            <p:sp>
              <p:nvSpPr>
                <p:cNvPr id="109" name="Freeform 108">
                  <a:extLst>
                    <a:ext uri="{FF2B5EF4-FFF2-40B4-BE49-F238E27FC236}">
                      <a16:creationId xmlns:a16="http://schemas.microsoft.com/office/drawing/2014/main" id="{320FDF0C-A80C-4AD9-A425-40D4380C1419}"/>
                    </a:ext>
                  </a:extLst>
                </p:cNvPr>
                <p:cNvSpPr>
                  <a:spLocks/>
                </p:cNvSpPr>
                <p:nvPr/>
              </p:nvSpPr>
              <p:spPr bwMode="auto">
                <a:xfrm>
                  <a:off x="-65205" y="6437509"/>
                  <a:ext cx="901312" cy="1017556"/>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grpFill/>
                <a:ln w="19050" cap="rnd">
                  <a:solidFill>
                    <a:schemeClr val="accent2"/>
                  </a:solidFill>
                  <a:prstDash val="solid"/>
                  <a:round/>
                  <a:headEnd/>
                  <a:tailEnd/>
                </a:ln>
              </p:spPr>
              <p:txBody>
                <a:bodyPr vert="horz" wrap="square" lIns="0" tIns="60960" rIns="0" bIns="60960" numCol="1" anchor="ctr" anchorCtr="0" compatLnSpc="1">
                  <a:prstTxWarp prst="textNoShape">
                    <a:avLst/>
                  </a:prstTxWarp>
                </a:bodyPr>
                <a:lstStyle/>
                <a:p>
                  <a:pPr algn="ctr" defTabSz="457182"/>
                  <a:endParaRPr lang="en-US" sz="1050" dirty="0">
                    <a:solidFill>
                      <a:srgbClr val="FFFFFF"/>
                    </a:solidFill>
                    <a:latin typeface="Amazon Ember"/>
                    <a:ea typeface="Amazon Ember" panose="020B0603020204020204" pitchFamily="34" charset="0"/>
                    <a:cs typeface="Amazon Ember" panose="020B0603020204020204" pitchFamily="34" charset="0"/>
                  </a:endParaRPr>
                </a:p>
              </p:txBody>
            </p:sp>
            <p:sp>
              <p:nvSpPr>
                <p:cNvPr id="110" name="Oval 30">
                  <a:extLst>
                    <a:ext uri="{FF2B5EF4-FFF2-40B4-BE49-F238E27FC236}">
                      <a16:creationId xmlns:a16="http://schemas.microsoft.com/office/drawing/2014/main" id="{DB3BD7AB-C7D0-4836-9810-71D56CB44A4D}"/>
                    </a:ext>
                  </a:extLst>
                </p:cNvPr>
                <p:cNvSpPr>
                  <a:spLocks noChangeArrowheads="1"/>
                </p:cNvSpPr>
                <p:nvPr/>
              </p:nvSpPr>
              <p:spPr bwMode="auto">
                <a:xfrm>
                  <a:off x="-65205" y="6319012"/>
                  <a:ext cx="901312" cy="236119"/>
                </a:xfrm>
                <a:prstGeom prst="ellipse">
                  <a:avLst/>
                </a:prstGeom>
                <a:grpFill/>
                <a:ln w="19050" cap="rnd">
                  <a:solidFill>
                    <a:schemeClr val="accent2"/>
                  </a:solidFill>
                  <a:prstDash val="solid"/>
                  <a:round/>
                  <a:headEnd/>
                  <a:tailEnd/>
                </a:ln>
              </p:spPr>
              <p:txBody>
                <a:bodyPr vert="horz" wrap="square" lIns="121920" tIns="60960" rIns="121920" bIns="60960" numCol="1" anchor="t" anchorCtr="0" compatLnSpc="1">
                  <a:prstTxWarp prst="textNoShape">
                    <a:avLst/>
                  </a:prstTxWarp>
                </a:bodyPr>
                <a:lstStyle/>
                <a:p>
                  <a:pPr defTabSz="457182"/>
                  <a:endParaRPr lang="en-US" sz="2500">
                    <a:solidFill>
                      <a:srgbClr val="F2F4F4"/>
                    </a:solidFill>
                    <a:latin typeface="Amazon Ember"/>
                  </a:endParaRPr>
                </a:p>
              </p:txBody>
            </p:sp>
          </p:grpSp>
        </p:grpSp>
      </p:grpSp>
      <p:sp>
        <p:nvSpPr>
          <p:cNvPr id="111" name="Rectangle 110">
            <a:extLst>
              <a:ext uri="{FF2B5EF4-FFF2-40B4-BE49-F238E27FC236}">
                <a16:creationId xmlns:a16="http://schemas.microsoft.com/office/drawing/2014/main" id="{23D0DBCD-2EAA-D34F-B579-E32F96587BE8}"/>
              </a:ext>
            </a:extLst>
          </p:cNvPr>
          <p:cNvSpPr/>
          <p:nvPr/>
        </p:nvSpPr>
        <p:spPr>
          <a:xfrm>
            <a:off x="1241117" y="3322176"/>
            <a:ext cx="500451" cy="387523"/>
          </a:xfrm>
          <a:prstGeom prst="rect">
            <a:avLst/>
          </a:prstGeom>
          <a:noFill/>
          <a:ln w="25400" cap="flat" cmpd="sng" algn="ctr">
            <a:noFill/>
            <a:prstDash val="solid"/>
          </a:ln>
          <a:effectLst/>
        </p:spPr>
        <p:txBody>
          <a:bodyPr lIns="0" tIns="0" rIns="0" bIns="0" rtlCol="0" anchor="ctr"/>
          <a:lstStyle/>
          <a:p>
            <a:pPr algn="ctr" defTabSz="380975">
              <a:defRPr/>
            </a:pPr>
            <a:r>
              <a:rPr lang="en-US" sz="700" kern="0"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Application Load Balancer</a:t>
            </a:r>
          </a:p>
        </p:txBody>
      </p:sp>
      <p:cxnSp>
        <p:nvCxnSpPr>
          <p:cNvPr id="112" name="Straight Arrow Connector 111"/>
          <p:cNvCxnSpPr/>
          <p:nvPr/>
        </p:nvCxnSpPr>
        <p:spPr>
          <a:xfrm flipH="1">
            <a:off x="1736584" y="3078667"/>
            <a:ext cx="228600" cy="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CD939B57-183A-426D-B81E-046D18564156}"/>
              </a:ext>
            </a:extLst>
          </p:cNvPr>
          <p:cNvCxnSpPr/>
          <p:nvPr/>
        </p:nvCxnSpPr>
        <p:spPr>
          <a:xfrm flipV="1">
            <a:off x="4714491" y="3602969"/>
            <a:ext cx="3829050" cy="0"/>
          </a:xfrm>
          <a:prstGeom prst="line">
            <a:avLst/>
          </a:prstGeom>
          <a:ln w="15875">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flipH="1">
            <a:off x="1007874" y="3078667"/>
            <a:ext cx="228600" cy="0"/>
          </a:xfrm>
          <a:prstGeom prst="straightConnector1">
            <a:avLst/>
          </a:prstGeom>
          <a:ln w="15875">
            <a:solidFill>
              <a:srgbClr val="414042"/>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C33F12E1-3D03-4292-97B0-AA7632A3C80E}"/>
              </a:ext>
            </a:extLst>
          </p:cNvPr>
          <p:cNvCxnSpPr>
            <a:cxnSpLocks/>
          </p:cNvCxnSpPr>
          <p:nvPr/>
        </p:nvCxnSpPr>
        <p:spPr>
          <a:xfrm>
            <a:off x="467460" y="3689682"/>
            <a:ext cx="552219" cy="0"/>
          </a:xfrm>
          <a:prstGeom prst="straightConnector1">
            <a:avLst/>
          </a:prstGeom>
          <a:ln w="15875">
            <a:solidFill>
              <a:srgbClr val="414042"/>
            </a:solidFill>
            <a:tailEnd type="arrow" w="med" len="sm"/>
          </a:ln>
          <a:effectLst>
            <a:outerShdw blurRad="40000" dist="20000" dir="5400000"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3FC67B8A-B031-4AFC-A9AF-435B4F3601EA}"/>
              </a:ext>
            </a:extLst>
          </p:cNvPr>
          <p:cNvSpPr txBox="1"/>
          <p:nvPr/>
        </p:nvSpPr>
        <p:spPr>
          <a:xfrm>
            <a:off x="253763" y="3428072"/>
            <a:ext cx="982711" cy="261610"/>
          </a:xfrm>
          <a:prstGeom prst="rect">
            <a:avLst/>
          </a:prstGeom>
          <a:noFill/>
        </p:spPr>
        <p:txBody>
          <a:bodyPr wrap="square" rtlCol="0">
            <a:spAutoFit/>
          </a:bodyPr>
          <a:lstStyle/>
          <a:p>
            <a:pPr algn="ctr"/>
            <a:r>
              <a:rPr lang="en-US" sz="1050" dirty="0">
                <a:solidFill>
                  <a:srgbClr val="414042"/>
                </a:solidFill>
                <a:latin typeface="Amazon Ember" panose="020B0603020204020204" pitchFamily="34" charset="0"/>
                <a:ea typeface="Amazon Ember" panose="020B0603020204020204" pitchFamily="34" charset="0"/>
                <a:cs typeface="Amazon Ember" panose="020B0603020204020204" pitchFamily="34" charset="0"/>
              </a:rPr>
              <a:t>Queries</a:t>
            </a:r>
          </a:p>
        </p:txBody>
      </p:sp>
      <p:grpSp>
        <p:nvGrpSpPr>
          <p:cNvPr id="19" name="Group 18">
            <a:extLst>
              <a:ext uri="{FF2B5EF4-FFF2-40B4-BE49-F238E27FC236}">
                <a16:creationId xmlns:a16="http://schemas.microsoft.com/office/drawing/2014/main" id="{590BA94C-B074-447D-8D34-FE6E77B322FA}"/>
              </a:ext>
            </a:extLst>
          </p:cNvPr>
          <p:cNvGrpSpPr/>
          <p:nvPr/>
        </p:nvGrpSpPr>
        <p:grpSpPr>
          <a:xfrm>
            <a:off x="1990638" y="3607162"/>
            <a:ext cx="2354810" cy="835024"/>
            <a:chOff x="1977990" y="3607162"/>
            <a:chExt cx="2354810" cy="835024"/>
          </a:xfrm>
        </p:grpSpPr>
        <p:sp>
          <p:nvSpPr>
            <p:cNvPr id="87" name="Rounded Rectangle 86"/>
            <p:cNvSpPr/>
            <p:nvPr/>
          </p:nvSpPr>
          <p:spPr bwMode="auto">
            <a:xfrm>
              <a:off x="1977990" y="3607162"/>
              <a:ext cx="2354810" cy="835024"/>
            </a:xfrm>
            <a:prstGeom prst="roundRect">
              <a:avLst/>
            </a:prstGeom>
            <a:noFill/>
            <a:ln w="19050">
              <a:solidFill>
                <a:srgbClr val="414042"/>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4300" tIns="91440" rIns="114300" bIns="91440" numCol="1" spcCol="0" rtlCol="0" fromWordArt="0" anchor="t" anchorCtr="0" forceAA="0" compatLnSpc="1">
              <a:prstTxWarp prst="textNoShape">
                <a:avLst/>
              </a:prstTxWarp>
              <a:noAutofit/>
            </a:bodyPr>
            <a:lstStyle/>
            <a:p>
              <a:pPr algn="ctr" defTabSz="582772" fontAlgn="base">
                <a:lnSpc>
                  <a:spcPct val="90000"/>
                </a:lnSpc>
                <a:spcBef>
                  <a:spcPct val="0"/>
                </a:spcBef>
                <a:spcAft>
                  <a:spcPct val="0"/>
                </a:spcAft>
              </a:pPr>
              <a:endParaRPr lang="en-US" sz="1500" dirty="0">
                <a:gradFill>
                  <a:gsLst>
                    <a:gs pos="0">
                      <a:srgbClr val="FFFFFF"/>
                    </a:gs>
                    <a:gs pos="100000">
                      <a:srgbClr val="FFFFFF"/>
                    </a:gs>
                  </a:gsLst>
                  <a:lin ang="5400000" scaled="0"/>
                </a:gradFill>
                <a:latin typeface="Amazon Ember"/>
                <a:ea typeface="Segoe UI" pitchFamily="34" charset="0"/>
                <a:cs typeface="Segoe UI" pitchFamily="34" charset="0"/>
              </a:endParaRPr>
            </a:p>
          </p:txBody>
        </p:sp>
        <p:grpSp>
          <p:nvGrpSpPr>
            <p:cNvPr id="18" name="Group 17">
              <a:extLst>
                <a:ext uri="{FF2B5EF4-FFF2-40B4-BE49-F238E27FC236}">
                  <a16:creationId xmlns:a16="http://schemas.microsoft.com/office/drawing/2014/main" id="{4FF81414-BB95-490B-B1C4-201E1B361124}"/>
                </a:ext>
              </a:extLst>
            </p:cNvPr>
            <p:cNvGrpSpPr/>
            <p:nvPr/>
          </p:nvGrpSpPr>
          <p:grpSpPr>
            <a:xfrm>
              <a:off x="2035190" y="3667643"/>
              <a:ext cx="2240410" cy="714062"/>
              <a:chOff x="2085158" y="3650444"/>
              <a:chExt cx="2240410" cy="714062"/>
            </a:xfrm>
          </p:grpSpPr>
          <p:sp>
            <p:nvSpPr>
              <p:cNvPr id="42" name="Rectangle 41">
                <a:extLst>
                  <a:ext uri="{FF2B5EF4-FFF2-40B4-BE49-F238E27FC236}">
                    <a16:creationId xmlns:a16="http://schemas.microsoft.com/office/drawing/2014/main" id="{5B926D0C-5803-4DCF-AB57-3C526A3E274D}"/>
                  </a:ext>
                </a:extLst>
              </p:cNvPr>
              <p:cNvSpPr/>
              <p:nvPr/>
            </p:nvSpPr>
            <p:spPr>
              <a:xfrm>
                <a:off x="3201288" y="4121004"/>
                <a:ext cx="794300" cy="230832"/>
              </a:xfrm>
              <a:prstGeom prst="rect">
                <a:avLst/>
              </a:prstGeom>
              <a:noFill/>
            </p:spPr>
            <p:txBody>
              <a:bodyPr wrap="square">
                <a:spAutoFit/>
              </a:bodyPr>
              <a:lstStyle/>
              <a:p>
                <a:pPr algn="ctr" defTabSz="457182">
                  <a:spcBef>
                    <a:spcPts val="2400"/>
                  </a:spcBef>
                  <a:defRPr/>
                </a:pPr>
                <a:r>
                  <a:rPr lang="en-US" sz="900" dirty="0">
                    <a:solidFill>
                      <a:srgbClr val="414042"/>
                    </a:solidFill>
                    <a:latin typeface="Amazon Ember" charset="0"/>
                    <a:ea typeface="Amazon Ember" charset="0"/>
                    <a:cs typeface="Amazon Ember" charset="0"/>
                  </a:rPr>
                  <a:t>Amazon S3</a:t>
                </a:r>
              </a:p>
            </p:txBody>
          </p:sp>
          <p:sp>
            <p:nvSpPr>
              <p:cNvPr id="88" name="Rounded Rectangle 87"/>
              <p:cNvSpPr/>
              <p:nvPr/>
            </p:nvSpPr>
            <p:spPr bwMode="auto">
              <a:xfrm>
                <a:off x="2085158" y="3650444"/>
                <a:ext cx="609808" cy="374230"/>
              </a:xfrm>
              <a:prstGeom prst="roundRect">
                <a:avLst/>
              </a:prstGeom>
              <a:noFill/>
              <a:ln w="19050">
                <a:solidFill>
                  <a:schemeClr val="accent3"/>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UltraWarm Node</a:t>
                </a:r>
              </a:p>
            </p:txBody>
          </p:sp>
          <p:cxnSp>
            <p:nvCxnSpPr>
              <p:cNvPr id="10" name="Straight Arrow Connector 9"/>
              <p:cNvCxnSpPr>
                <a:cxnSpLocks/>
              </p:cNvCxnSpPr>
              <p:nvPr/>
            </p:nvCxnSpPr>
            <p:spPr>
              <a:xfrm>
                <a:off x="4041401" y="3837559"/>
                <a:ext cx="284167" cy="0"/>
              </a:xfrm>
              <a:prstGeom prst="straightConnector1">
                <a:avLst/>
              </a:prstGeom>
              <a:ln w="15875">
                <a:solidFill>
                  <a:srgbClr val="414042"/>
                </a:solidFill>
                <a:prstDash val="sysDot"/>
                <a:headEnd type="none"/>
                <a:tailEnd type="arrow" w="med" len="sm"/>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bwMode="auto">
              <a:xfrm>
                <a:off x="2753231" y="3650444"/>
                <a:ext cx="609808" cy="374230"/>
              </a:xfrm>
              <a:prstGeom prst="roundRect">
                <a:avLst/>
              </a:prstGeom>
              <a:noFill/>
              <a:ln w="19050">
                <a:solidFill>
                  <a:schemeClr val="accent3"/>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UltraWarm Node</a:t>
                </a:r>
              </a:p>
            </p:txBody>
          </p:sp>
          <p:sp>
            <p:nvSpPr>
              <p:cNvPr id="54" name="Rounded Rectangle 53"/>
              <p:cNvSpPr/>
              <p:nvPr/>
            </p:nvSpPr>
            <p:spPr bwMode="auto">
              <a:xfrm>
                <a:off x="3421303" y="3650444"/>
                <a:ext cx="609808" cy="374230"/>
              </a:xfrm>
              <a:prstGeom prst="roundRect">
                <a:avLst/>
              </a:prstGeom>
              <a:noFill/>
              <a:ln w="19050">
                <a:solidFill>
                  <a:schemeClr val="accent3"/>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72" fontAlgn="base">
                  <a:lnSpc>
                    <a:spcPct val="90000"/>
                  </a:lnSpc>
                  <a:spcBef>
                    <a:spcPct val="0"/>
                  </a:spcBef>
                  <a:spcAft>
                    <a:spcPct val="0"/>
                  </a:spcAft>
                </a:pPr>
                <a:r>
                  <a:rPr lang="en-US" sz="800" dirty="0">
                    <a:solidFill>
                      <a:srgbClr val="414042"/>
                    </a:solidFill>
                    <a:latin typeface="Amazon Ember"/>
                    <a:ea typeface="Segoe UI" pitchFamily="34" charset="0"/>
                    <a:cs typeface="Segoe UI" pitchFamily="34" charset="0"/>
                  </a:rPr>
                  <a:t>UltraWarm Node</a:t>
                </a:r>
              </a:p>
            </p:txBody>
          </p:sp>
          <p:sp>
            <p:nvSpPr>
              <p:cNvPr id="11" name="Freeform: Shape 10">
                <a:extLst>
                  <a:ext uri="{FF2B5EF4-FFF2-40B4-BE49-F238E27FC236}">
                    <a16:creationId xmlns:a16="http://schemas.microsoft.com/office/drawing/2014/main" id="{9F75D42B-52F3-4E3F-A38E-F59529F8EE94}"/>
                  </a:ext>
                </a:extLst>
              </p:cNvPr>
              <p:cNvSpPr/>
              <p:nvPr/>
            </p:nvSpPr>
            <p:spPr>
              <a:xfrm>
                <a:off x="2941184" y="4092946"/>
                <a:ext cx="260103" cy="271560"/>
              </a:xfrm>
              <a:custGeom>
                <a:avLst/>
                <a:gdLst>
                  <a:gd name="connsiteX0" fmla="*/ 453934 w 454390"/>
                  <a:gd name="connsiteY0" fmla="*/ 261151 h 474404"/>
                  <a:gd name="connsiteX1" fmla="*/ 422736 w 454390"/>
                  <a:gd name="connsiteY1" fmla="*/ 228246 h 474404"/>
                  <a:gd name="connsiteX2" fmla="*/ 408038 w 454390"/>
                  <a:gd name="connsiteY2" fmla="*/ 218763 h 474404"/>
                  <a:gd name="connsiteX3" fmla="*/ 408986 w 454390"/>
                  <a:gd name="connsiteY3" fmla="*/ 211746 h 474404"/>
                  <a:gd name="connsiteX4" fmla="*/ 418469 w 454390"/>
                  <a:gd name="connsiteY4" fmla="*/ 143566 h 474404"/>
                  <a:gd name="connsiteX5" fmla="*/ 426624 w 454390"/>
                  <a:gd name="connsiteY5" fmla="*/ 83540 h 474404"/>
                  <a:gd name="connsiteX6" fmla="*/ 405288 w 454390"/>
                  <a:gd name="connsiteY6" fmla="*/ 42480 h 474404"/>
                  <a:gd name="connsiteX7" fmla="*/ 298987 w 454390"/>
                  <a:gd name="connsiteY7" fmla="*/ 6920 h 474404"/>
                  <a:gd name="connsiteX8" fmla="*/ 162626 w 454390"/>
                  <a:gd name="connsiteY8" fmla="*/ 2464 h 474404"/>
                  <a:gd name="connsiteX9" fmla="*/ 43809 w 454390"/>
                  <a:gd name="connsiteY9" fmla="*/ 30912 h 474404"/>
                  <a:gd name="connsiteX10" fmla="*/ 283 w 454390"/>
                  <a:gd name="connsiteY10" fmla="*/ 81075 h 474404"/>
                  <a:gd name="connsiteX11" fmla="*/ 31291 w 454390"/>
                  <a:gd name="connsiteY11" fmla="*/ 311788 h 474404"/>
                  <a:gd name="connsiteX12" fmla="*/ 45515 w 454390"/>
                  <a:gd name="connsiteY12" fmla="*/ 417330 h 474404"/>
                  <a:gd name="connsiteX13" fmla="*/ 68843 w 454390"/>
                  <a:gd name="connsiteY13" fmla="*/ 448908 h 474404"/>
                  <a:gd name="connsiteX14" fmla="*/ 167463 w 454390"/>
                  <a:gd name="connsiteY14" fmla="*/ 472425 h 474404"/>
                  <a:gd name="connsiteX15" fmla="*/ 298134 w 454390"/>
                  <a:gd name="connsiteY15" fmla="*/ 466640 h 474404"/>
                  <a:gd name="connsiteX16" fmla="*/ 380633 w 454390"/>
                  <a:gd name="connsiteY16" fmla="*/ 419227 h 474404"/>
                  <a:gd name="connsiteX17" fmla="*/ 397702 w 454390"/>
                  <a:gd name="connsiteY17" fmla="*/ 292444 h 474404"/>
                  <a:gd name="connsiteX18" fmla="*/ 399788 w 454390"/>
                  <a:gd name="connsiteY18" fmla="*/ 279547 h 474404"/>
                  <a:gd name="connsiteX19" fmla="*/ 453934 w 454390"/>
                  <a:gd name="connsiteY19" fmla="*/ 261151 h 474404"/>
                  <a:gd name="connsiteX20" fmla="*/ 213264 w 454390"/>
                  <a:gd name="connsiteY20" fmla="*/ 18774 h 474404"/>
                  <a:gd name="connsiteX21" fmla="*/ 386322 w 454390"/>
                  <a:gd name="connsiteY21" fmla="*/ 53291 h 474404"/>
                  <a:gd name="connsiteX22" fmla="*/ 406995 w 454390"/>
                  <a:gd name="connsiteY22" fmla="*/ 78989 h 474404"/>
                  <a:gd name="connsiteX23" fmla="*/ 373995 w 454390"/>
                  <a:gd name="connsiteY23" fmla="*/ 100514 h 474404"/>
                  <a:gd name="connsiteX24" fmla="*/ 328194 w 454390"/>
                  <a:gd name="connsiteY24" fmla="*/ 113316 h 474404"/>
                  <a:gd name="connsiteX25" fmla="*/ 122799 w 454390"/>
                  <a:gd name="connsiteY25" fmla="*/ 117583 h 474404"/>
                  <a:gd name="connsiteX26" fmla="*/ 34421 w 454390"/>
                  <a:gd name="connsiteY26" fmla="*/ 91696 h 474404"/>
                  <a:gd name="connsiteX27" fmla="*/ 19438 w 454390"/>
                  <a:gd name="connsiteY27" fmla="*/ 71497 h 474404"/>
                  <a:gd name="connsiteX28" fmla="*/ 30628 w 454390"/>
                  <a:gd name="connsiteY28" fmla="*/ 59549 h 474404"/>
                  <a:gd name="connsiteX29" fmla="*/ 98903 w 454390"/>
                  <a:gd name="connsiteY29" fmla="*/ 31955 h 474404"/>
                  <a:gd name="connsiteX30" fmla="*/ 213264 w 454390"/>
                  <a:gd name="connsiteY30" fmla="*/ 18774 h 474404"/>
                  <a:gd name="connsiteX31" fmla="*/ 361952 w 454390"/>
                  <a:gd name="connsiteY31" fmla="*/ 418468 h 474404"/>
                  <a:gd name="connsiteX32" fmla="*/ 333504 w 454390"/>
                  <a:gd name="connsiteY32" fmla="*/ 438192 h 474404"/>
                  <a:gd name="connsiteX33" fmla="*/ 277746 w 454390"/>
                  <a:gd name="connsiteY33" fmla="*/ 450709 h 474404"/>
                  <a:gd name="connsiteX34" fmla="*/ 150963 w 454390"/>
                  <a:gd name="connsiteY34" fmla="*/ 450709 h 474404"/>
                  <a:gd name="connsiteX35" fmla="*/ 75101 w 454390"/>
                  <a:gd name="connsiteY35" fmla="*/ 430132 h 474404"/>
                  <a:gd name="connsiteX36" fmla="*/ 63722 w 454390"/>
                  <a:gd name="connsiteY36" fmla="*/ 413727 h 474404"/>
                  <a:gd name="connsiteX37" fmla="*/ 33283 w 454390"/>
                  <a:gd name="connsiteY37" fmla="*/ 188134 h 474404"/>
                  <a:gd name="connsiteX38" fmla="*/ 22283 w 454390"/>
                  <a:gd name="connsiteY38" fmla="*/ 106583 h 474404"/>
                  <a:gd name="connsiteX39" fmla="*/ 91506 w 454390"/>
                  <a:gd name="connsiteY39" fmla="*/ 130859 h 474404"/>
                  <a:gd name="connsiteX40" fmla="*/ 170307 w 454390"/>
                  <a:gd name="connsiteY40" fmla="*/ 141195 h 474404"/>
                  <a:gd name="connsiteX41" fmla="*/ 325728 w 454390"/>
                  <a:gd name="connsiteY41" fmla="*/ 132566 h 474404"/>
                  <a:gd name="connsiteX42" fmla="*/ 403581 w 454390"/>
                  <a:gd name="connsiteY42" fmla="*/ 106583 h 474404"/>
                  <a:gd name="connsiteX43" fmla="*/ 383478 w 454390"/>
                  <a:gd name="connsiteY43" fmla="*/ 255461 h 474404"/>
                  <a:gd name="connsiteX44" fmla="*/ 242945 w 454390"/>
                  <a:gd name="connsiteY44" fmla="*/ 198565 h 474404"/>
                  <a:gd name="connsiteX45" fmla="*/ 237160 w 454390"/>
                  <a:gd name="connsiteY45" fmla="*/ 195815 h 474404"/>
                  <a:gd name="connsiteX46" fmla="*/ 234031 w 454390"/>
                  <a:gd name="connsiteY46" fmla="*/ 191927 h 474404"/>
                  <a:gd name="connsiteX47" fmla="*/ 226065 w 454390"/>
                  <a:gd name="connsiteY47" fmla="*/ 177988 h 474404"/>
                  <a:gd name="connsiteX48" fmla="*/ 196074 w 454390"/>
                  <a:gd name="connsiteY48" fmla="*/ 181303 h 474404"/>
                  <a:gd name="connsiteX49" fmla="*/ 199390 w 454390"/>
                  <a:gd name="connsiteY49" fmla="*/ 211294 h 474404"/>
                  <a:gd name="connsiteX50" fmla="*/ 214307 w 454390"/>
                  <a:gd name="connsiteY50" fmla="*/ 215918 h 474404"/>
                  <a:gd name="connsiteX51" fmla="*/ 223790 w 454390"/>
                  <a:gd name="connsiteY51" fmla="*/ 213074 h 474404"/>
                  <a:gd name="connsiteX52" fmla="*/ 231376 w 454390"/>
                  <a:gd name="connsiteY52" fmla="*/ 213927 h 474404"/>
                  <a:gd name="connsiteX53" fmla="*/ 373616 w 454390"/>
                  <a:gd name="connsiteY53" fmla="*/ 272340 h 474404"/>
                  <a:gd name="connsiteX54" fmla="*/ 380823 w 454390"/>
                  <a:gd name="connsiteY54" fmla="*/ 278409 h 474404"/>
                  <a:gd name="connsiteX55" fmla="*/ 379021 w 454390"/>
                  <a:gd name="connsiteY55" fmla="*/ 292159 h 474404"/>
                  <a:gd name="connsiteX56" fmla="*/ 372952 w 454390"/>
                  <a:gd name="connsiteY56" fmla="*/ 337391 h 474404"/>
                  <a:gd name="connsiteX57" fmla="*/ 215634 w 454390"/>
                  <a:gd name="connsiteY57" fmla="*/ 194203 h 474404"/>
                  <a:gd name="connsiteX58" fmla="*/ 211083 w 454390"/>
                  <a:gd name="connsiteY58" fmla="*/ 194867 h 474404"/>
                  <a:gd name="connsiteX59" fmla="*/ 215634 w 454390"/>
                  <a:gd name="connsiteY59" fmla="*/ 194203 h 474404"/>
                  <a:gd name="connsiteX60" fmla="*/ 402443 w 454390"/>
                  <a:gd name="connsiteY60" fmla="*/ 260582 h 474404"/>
                  <a:gd name="connsiteX61" fmla="*/ 405288 w 454390"/>
                  <a:gd name="connsiteY61" fmla="*/ 239625 h 474404"/>
                  <a:gd name="connsiteX62" fmla="*/ 435158 w 454390"/>
                  <a:gd name="connsiteY62" fmla="*/ 263996 h 474404"/>
                  <a:gd name="connsiteX63" fmla="*/ 402443 w 454390"/>
                  <a:gd name="connsiteY63" fmla="*/ 260582 h 474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54390" h="474404">
                    <a:moveTo>
                      <a:pt x="453934" y="261151"/>
                    </a:moveTo>
                    <a:cubicBezTo>
                      <a:pt x="451184" y="246263"/>
                      <a:pt x="434305" y="235737"/>
                      <a:pt x="422736" y="228246"/>
                    </a:cubicBezTo>
                    <a:cubicBezTo>
                      <a:pt x="419038" y="225875"/>
                      <a:pt x="408891" y="222082"/>
                      <a:pt x="408038" y="218763"/>
                    </a:cubicBezTo>
                    <a:cubicBezTo>
                      <a:pt x="407979" y="216389"/>
                      <a:pt x="408300" y="214020"/>
                      <a:pt x="408986" y="211746"/>
                    </a:cubicBezTo>
                    <a:lnTo>
                      <a:pt x="418469" y="143566"/>
                    </a:lnTo>
                    <a:cubicBezTo>
                      <a:pt x="421219" y="123557"/>
                      <a:pt x="423874" y="103549"/>
                      <a:pt x="426624" y="83540"/>
                    </a:cubicBezTo>
                    <a:cubicBezTo>
                      <a:pt x="429089" y="65144"/>
                      <a:pt x="420270" y="52817"/>
                      <a:pt x="405288" y="42480"/>
                    </a:cubicBezTo>
                    <a:cubicBezTo>
                      <a:pt x="374754" y="21334"/>
                      <a:pt x="334926" y="12800"/>
                      <a:pt x="298987" y="6920"/>
                    </a:cubicBezTo>
                    <a:cubicBezTo>
                      <a:pt x="253916" y="-438"/>
                      <a:pt x="208082" y="-1936"/>
                      <a:pt x="162626" y="2464"/>
                    </a:cubicBezTo>
                    <a:cubicBezTo>
                      <a:pt x="121743" y="5463"/>
                      <a:pt x="81617" y="15071"/>
                      <a:pt x="43809" y="30912"/>
                    </a:cubicBezTo>
                    <a:cubicBezTo>
                      <a:pt x="23516" y="40394"/>
                      <a:pt x="-3036" y="55187"/>
                      <a:pt x="283" y="81075"/>
                    </a:cubicBezTo>
                    <a:cubicBezTo>
                      <a:pt x="9766" y="158074"/>
                      <a:pt x="20955" y="234884"/>
                      <a:pt x="31291" y="311788"/>
                    </a:cubicBezTo>
                    <a:cubicBezTo>
                      <a:pt x="36033" y="346969"/>
                      <a:pt x="40774" y="382150"/>
                      <a:pt x="45515" y="417330"/>
                    </a:cubicBezTo>
                    <a:cubicBezTo>
                      <a:pt x="47073" y="431275"/>
                      <a:pt x="55972" y="443321"/>
                      <a:pt x="68843" y="448908"/>
                    </a:cubicBezTo>
                    <a:cubicBezTo>
                      <a:pt x="98239" y="464838"/>
                      <a:pt x="134653" y="469390"/>
                      <a:pt x="167463" y="472425"/>
                    </a:cubicBezTo>
                    <a:cubicBezTo>
                      <a:pt x="211082" y="476365"/>
                      <a:pt x="255033" y="474419"/>
                      <a:pt x="298134" y="466640"/>
                    </a:cubicBezTo>
                    <a:cubicBezTo>
                      <a:pt x="325444" y="461614"/>
                      <a:pt x="376271" y="453364"/>
                      <a:pt x="380633" y="419227"/>
                    </a:cubicBezTo>
                    <a:cubicBezTo>
                      <a:pt x="386038" y="376934"/>
                      <a:pt x="392012" y="334641"/>
                      <a:pt x="397702" y="292444"/>
                    </a:cubicBezTo>
                    <a:lnTo>
                      <a:pt x="399788" y="279547"/>
                    </a:lnTo>
                    <a:cubicBezTo>
                      <a:pt x="415245" y="283245"/>
                      <a:pt x="459339" y="291116"/>
                      <a:pt x="453934" y="261151"/>
                    </a:cubicBezTo>
                    <a:close/>
                    <a:moveTo>
                      <a:pt x="213264" y="18774"/>
                    </a:moveTo>
                    <a:cubicBezTo>
                      <a:pt x="270160" y="18774"/>
                      <a:pt x="335306" y="25222"/>
                      <a:pt x="386322" y="53291"/>
                    </a:cubicBezTo>
                    <a:cubicBezTo>
                      <a:pt x="394193" y="57653"/>
                      <a:pt x="412495" y="67420"/>
                      <a:pt x="406995" y="78989"/>
                    </a:cubicBezTo>
                    <a:cubicBezTo>
                      <a:pt x="401495" y="90558"/>
                      <a:pt x="384426" y="96342"/>
                      <a:pt x="373995" y="100514"/>
                    </a:cubicBezTo>
                    <a:cubicBezTo>
                      <a:pt x="359100" y="106016"/>
                      <a:pt x="343783" y="110298"/>
                      <a:pt x="328194" y="113316"/>
                    </a:cubicBezTo>
                    <a:cubicBezTo>
                      <a:pt x="260504" y="126725"/>
                      <a:pt x="190988" y="128169"/>
                      <a:pt x="122799" y="117583"/>
                    </a:cubicBezTo>
                    <a:cubicBezTo>
                      <a:pt x="92009" y="114408"/>
                      <a:pt x="62058" y="105635"/>
                      <a:pt x="34421" y="91696"/>
                    </a:cubicBezTo>
                    <a:cubicBezTo>
                      <a:pt x="27593" y="87808"/>
                      <a:pt x="16309" y="80790"/>
                      <a:pt x="19438" y="71497"/>
                    </a:cubicBezTo>
                    <a:cubicBezTo>
                      <a:pt x="21917" y="66504"/>
                      <a:pt x="25808" y="62350"/>
                      <a:pt x="30628" y="59549"/>
                    </a:cubicBezTo>
                    <a:cubicBezTo>
                      <a:pt x="51456" y="46155"/>
                      <a:pt x="74617" y="36794"/>
                      <a:pt x="98903" y="31955"/>
                    </a:cubicBezTo>
                    <a:cubicBezTo>
                      <a:pt x="136352" y="22965"/>
                      <a:pt x="174751" y="18539"/>
                      <a:pt x="213264" y="18774"/>
                    </a:cubicBezTo>
                    <a:close/>
                    <a:moveTo>
                      <a:pt x="361952" y="418468"/>
                    </a:moveTo>
                    <a:cubicBezTo>
                      <a:pt x="360530" y="429563"/>
                      <a:pt x="342228" y="435063"/>
                      <a:pt x="333504" y="438192"/>
                    </a:cubicBezTo>
                    <a:cubicBezTo>
                      <a:pt x="315392" y="444251"/>
                      <a:pt x="296709" y="448445"/>
                      <a:pt x="277746" y="450709"/>
                    </a:cubicBezTo>
                    <a:cubicBezTo>
                      <a:pt x="235670" y="456304"/>
                      <a:pt x="193039" y="456304"/>
                      <a:pt x="150963" y="450709"/>
                    </a:cubicBezTo>
                    <a:cubicBezTo>
                      <a:pt x="124609" y="448665"/>
                      <a:pt x="98875" y="441684"/>
                      <a:pt x="75101" y="430132"/>
                    </a:cubicBezTo>
                    <a:cubicBezTo>
                      <a:pt x="68504" y="427264"/>
                      <a:pt x="64097" y="420911"/>
                      <a:pt x="63722" y="413727"/>
                    </a:cubicBezTo>
                    <a:cubicBezTo>
                      <a:pt x="54239" y="338529"/>
                      <a:pt x="43429" y="263332"/>
                      <a:pt x="33283" y="188134"/>
                    </a:cubicBezTo>
                    <a:lnTo>
                      <a:pt x="22283" y="106583"/>
                    </a:lnTo>
                    <a:cubicBezTo>
                      <a:pt x="43841" y="118482"/>
                      <a:pt x="67239" y="126688"/>
                      <a:pt x="91506" y="130859"/>
                    </a:cubicBezTo>
                    <a:cubicBezTo>
                      <a:pt x="117498" y="136149"/>
                      <a:pt x="143830" y="139602"/>
                      <a:pt x="170307" y="141195"/>
                    </a:cubicBezTo>
                    <a:cubicBezTo>
                      <a:pt x="222271" y="144919"/>
                      <a:pt x="274497" y="142019"/>
                      <a:pt x="325728" y="132566"/>
                    </a:cubicBezTo>
                    <a:cubicBezTo>
                      <a:pt x="353026" y="128640"/>
                      <a:pt x="379396" y="119839"/>
                      <a:pt x="403581" y="106583"/>
                    </a:cubicBezTo>
                    <a:lnTo>
                      <a:pt x="383478" y="255461"/>
                    </a:lnTo>
                    <a:cubicBezTo>
                      <a:pt x="335425" y="239630"/>
                      <a:pt x="288477" y="220623"/>
                      <a:pt x="242945" y="198565"/>
                    </a:cubicBezTo>
                    <a:cubicBezTo>
                      <a:pt x="240947" y="197803"/>
                      <a:pt x="239013" y="196883"/>
                      <a:pt x="237160" y="195815"/>
                    </a:cubicBezTo>
                    <a:cubicBezTo>
                      <a:pt x="234600" y="193919"/>
                      <a:pt x="235264" y="194867"/>
                      <a:pt x="234031" y="191927"/>
                    </a:cubicBezTo>
                    <a:cubicBezTo>
                      <a:pt x="231660" y="186522"/>
                      <a:pt x="231091" y="182445"/>
                      <a:pt x="226065" y="177988"/>
                    </a:cubicBezTo>
                    <a:cubicBezTo>
                      <a:pt x="216868" y="170622"/>
                      <a:pt x="203441" y="172106"/>
                      <a:pt x="196074" y="181303"/>
                    </a:cubicBezTo>
                    <a:cubicBezTo>
                      <a:pt x="188708" y="190501"/>
                      <a:pt x="190193" y="203928"/>
                      <a:pt x="199390" y="211294"/>
                    </a:cubicBezTo>
                    <a:cubicBezTo>
                      <a:pt x="203599" y="214665"/>
                      <a:pt x="208929" y="216318"/>
                      <a:pt x="214307" y="215918"/>
                    </a:cubicBezTo>
                    <a:cubicBezTo>
                      <a:pt x="217576" y="215376"/>
                      <a:pt x="220762" y="214420"/>
                      <a:pt x="223790" y="213074"/>
                    </a:cubicBezTo>
                    <a:cubicBezTo>
                      <a:pt x="227488" y="211936"/>
                      <a:pt x="227488" y="212125"/>
                      <a:pt x="231376" y="213927"/>
                    </a:cubicBezTo>
                    <a:cubicBezTo>
                      <a:pt x="277493" y="236415"/>
                      <a:pt x="325004" y="255926"/>
                      <a:pt x="373616" y="272340"/>
                    </a:cubicBezTo>
                    <a:cubicBezTo>
                      <a:pt x="380917" y="274711"/>
                      <a:pt x="380823" y="272340"/>
                      <a:pt x="380823" y="278409"/>
                    </a:cubicBezTo>
                    <a:cubicBezTo>
                      <a:pt x="380515" y="283026"/>
                      <a:pt x="379913" y="287619"/>
                      <a:pt x="379021" y="292159"/>
                    </a:cubicBezTo>
                    <a:lnTo>
                      <a:pt x="372952" y="337391"/>
                    </a:lnTo>
                    <a:close/>
                    <a:moveTo>
                      <a:pt x="215634" y="194203"/>
                    </a:moveTo>
                    <a:cubicBezTo>
                      <a:pt x="215634" y="196763"/>
                      <a:pt x="212031" y="196479"/>
                      <a:pt x="211083" y="194867"/>
                    </a:cubicBezTo>
                    <a:cubicBezTo>
                      <a:pt x="210135" y="193255"/>
                      <a:pt x="215634" y="190600"/>
                      <a:pt x="215634" y="194203"/>
                    </a:cubicBezTo>
                    <a:close/>
                    <a:moveTo>
                      <a:pt x="402443" y="260582"/>
                    </a:moveTo>
                    <a:lnTo>
                      <a:pt x="405288" y="239625"/>
                    </a:lnTo>
                    <a:cubicBezTo>
                      <a:pt x="414770" y="245030"/>
                      <a:pt x="430891" y="253185"/>
                      <a:pt x="435158" y="263996"/>
                    </a:cubicBezTo>
                    <a:cubicBezTo>
                      <a:pt x="425865" y="267789"/>
                      <a:pt x="411167" y="262763"/>
                      <a:pt x="402443" y="260582"/>
                    </a:cubicBezTo>
                    <a:close/>
                  </a:path>
                </a:pathLst>
              </a:custGeom>
              <a:solidFill>
                <a:srgbClr val="414042"/>
              </a:solidFill>
              <a:ln w="9398" cap="flat">
                <a:noFill/>
                <a:prstDash val="solid"/>
                <a:miter/>
              </a:ln>
            </p:spPr>
            <p:txBody>
              <a:bodyPr rtlCol="0" anchor="ctr"/>
              <a:lstStyle/>
              <a:p>
                <a:endParaRPr lang="en-US"/>
              </a:p>
            </p:txBody>
          </p:sp>
        </p:grpSp>
      </p:grpSp>
      <p:sp>
        <p:nvSpPr>
          <p:cNvPr id="15" name="Freeform: Shape 14">
            <a:extLst>
              <a:ext uri="{FF2B5EF4-FFF2-40B4-BE49-F238E27FC236}">
                <a16:creationId xmlns:a16="http://schemas.microsoft.com/office/drawing/2014/main" id="{8FA2B45A-3136-41E8-829E-EA8930241B22}"/>
              </a:ext>
            </a:extLst>
          </p:cNvPr>
          <p:cNvSpPr/>
          <p:nvPr/>
        </p:nvSpPr>
        <p:spPr>
          <a:xfrm>
            <a:off x="1310355" y="2887365"/>
            <a:ext cx="361975" cy="370560"/>
          </a:xfrm>
          <a:custGeom>
            <a:avLst/>
            <a:gdLst>
              <a:gd name="connsiteX0" fmla="*/ 345944 w 463149"/>
              <a:gd name="connsiteY0" fmla="*/ 246622 h 474134"/>
              <a:gd name="connsiteX1" fmla="*/ 413641 w 463149"/>
              <a:gd name="connsiteY1" fmla="*/ 295354 h 474134"/>
              <a:gd name="connsiteX2" fmla="*/ 462374 w 463149"/>
              <a:gd name="connsiteY2" fmla="*/ 227656 h 474134"/>
              <a:gd name="connsiteX3" fmla="*/ 394676 w 463149"/>
              <a:gd name="connsiteY3" fmla="*/ 178924 h 474134"/>
              <a:gd name="connsiteX4" fmla="*/ 345944 w 463149"/>
              <a:gd name="connsiteY4" fmla="*/ 227656 h 474134"/>
              <a:gd name="connsiteX5" fmla="*/ 275203 w 463149"/>
              <a:gd name="connsiteY5" fmla="*/ 227656 h 474134"/>
              <a:gd name="connsiteX6" fmla="*/ 261927 w 463149"/>
              <a:gd name="connsiteY6" fmla="*/ 177398 h 474134"/>
              <a:gd name="connsiteX7" fmla="*/ 347271 w 463149"/>
              <a:gd name="connsiteY7" fmla="*/ 105235 h 474134"/>
              <a:gd name="connsiteX8" fmla="*/ 430125 w 463149"/>
              <a:gd name="connsiteY8" fmla="*/ 95588 h 474134"/>
              <a:gd name="connsiteX9" fmla="*/ 420477 w 463149"/>
              <a:gd name="connsiteY9" fmla="*/ 12734 h 474134"/>
              <a:gd name="connsiteX10" fmla="*/ 337624 w 463149"/>
              <a:gd name="connsiteY10" fmla="*/ 22382 h 474134"/>
              <a:gd name="connsiteX11" fmla="*/ 324892 w 463149"/>
              <a:gd name="connsiteY11" fmla="*/ 59055 h 474134"/>
              <a:gd name="connsiteX12" fmla="*/ 334375 w 463149"/>
              <a:gd name="connsiteY12" fmla="*/ 91296 h 474134"/>
              <a:gd name="connsiteX13" fmla="*/ 251876 w 463149"/>
              <a:gd name="connsiteY13" fmla="*/ 160804 h 474134"/>
              <a:gd name="connsiteX14" fmla="*/ 61178 w 463149"/>
              <a:gd name="connsiteY14" fmla="*/ 122777 h 474134"/>
              <a:gd name="connsiteX15" fmla="*/ 23151 w 463149"/>
              <a:gd name="connsiteY15" fmla="*/ 313474 h 474134"/>
              <a:gd name="connsiteX16" fmla="*/ 213849 w 463149"/>
              <a:gd name="connsiteY16" fmla="*/ 351502 h 474134"/>
              <a:gd name="connsiteX17" fmla="*/ 251876 w 463149"/>
              <a:gd name="connsiteY17" fmla="*/ 313474 h 474134"/>
              <a:gd name="connsiteX18" fmla="*/ 334375 w 463149"/>
              <a:gd name="connsiteY18" fmla="*/ 382982 h 474134"/>
              <a:gd name="connsiteX19" fmla="*/ 324892 w 463149"/>
              <a:gd name="connsiteY19" fmla="*/ 415224 h 474134"/>
              <a:gd name="connsiteX20" fmla="*/ 383756 w 463149"/>
              <a:gd name="connsiteY20" fmla="*/ 474135 h 474134"/>
              <a:gd name="connsiteX21" fmla="*/ 442667 w 463149"/>
              <a:gd name="connsiteY21" fmla="*/ 415272 h 474134"/>
              <a:gd name="connsiteX22" fmla="*/ 383804 w 463149"/>
              <a:gd name="connsiteY22" fmla="*/ 356360 h 474134"/>
              <a:gd name="connsiteX23" fmla="*/ 347271 w 463149"/>
              <a:gd name="connsiteY23" fmla="*/ 369043 h 474134"/>
              <a:gd name="connsiteX24" fmla="*/ 261927 w 463149"/>
              <a:gd name="connsiteY24" fmla="*/ 296880 h 474134"/>
              <a:gd name="connsiteX25" fmla="*/ 275203 w 463149"/>
              <a:gd name="connsiteY25" fmla="*/ 246622 h 474134"/>
              <a:gd name="connsiteX26" fmla="*/ 403978 w 463149"/>
              <a:gd name="connsiteY26" fmla="*/ 197122 h 474134"/>
              <a:gd name="connsiteX27" fmla="*/ 444089 w 463149"/>
              <a:gd name="connsiteY27" fmla="*/ 237044 h 474134"/>
              <a:gd name="connsiteX28" fmla="*/ 404167 w 463149"/>
              <a:gd name="connsiteY28" fmla="*/ 277156 h 474134"/>
              <a:gd name="connsiteX29" fmla="*/ 364056 w 463149"/>
              <a:gd name="connsiteY29" fmla="*/ 237234 h 474134"/>
              <a:gd name="connsiteX30" fmla="*/ 364056 w 463149"/>
              <a:gd name="connsiteY30" fmla="*/ 237139 h 474134"/>
              <a:gd name="connsiteX31" fmla="*/ 403978 w 463149"/>
              <a:gd name="connsiteY31" fmla="*/ 197122 h 474134"/>
              <a:gd name="connsiteX32" fmla="*/ 384254 w 463149"/>
              <a:gd name="connsiteY32" fmla="*/ 19038 h 474134"/>
              <a:gd name="connsiteX33" fmla="*/ 424271 w 463149"/>
              <a:gd name="connsiteY33" fmla="*/ 59055 h 474134"/>
              <a:gd name="connsiteX34" fmla="*/ 384254 w 463149"/>
              <a:gd name="connsiteY34" fmla="*/ 99071 h 474134"/>
              <a:gd name="connsiteX35" fmla="*/ 344237 w 463149"/>
              <a:gd name="connsiteY35" fmla="*/ 59055 h 474134"/>
              <a:gd name="connsiteX36" fmla="*/ 384254 w 463149"/>
              <a:gd name="connsiteY36" fmla="*/ 19038 h 474134"/>
              <a:gd name="connsiteX37" fmla="*/ 384254 w 463149"/>
              <a:gd name="connsiteY37" fmla="*/ 375301 h 474134"/>
              <a:gd name="connsiteX38" fmla="*/ 424271 w 463149"/>
              <a:gd name="connsiteY38" fmla="*/ 415318 h 474134"/>
              <a:gd name="connsiteX39" fmla="*/ 384254 w 463149"/>
              <a:gd name="connsiteY39" fmla="*/ 455335 h 474134"/>
              <a:gd name="connsiteX40" fmla="*/ 344237 w 463149"/>
              <a:gd name="connsiteY40" fmla="*/ 415318 h 474134"/>
              <a:gd name="connsiteX41" fmla="*/ 344237 w 463149"/>
              <a:gd name="connsiteY41" fmla="*/ 415224 h 474134"/>
              <a:gd name="connsiteX42" fmla="*/ 384254 w 463149"/>
              <a:gd name="connsiteY42" fmla="*/ 375302 h 474134"/>
              <a:gd name="connsiteX43" fmla="*/ 138084 w 463149"/>
              <a:gd name="connsiteY43" fmla="*/ 355672 h 474134"/>
              <a:gd name="connsiteX44" fmla="*/ 19550 w 463149"/>
              <a:gd name="connsiteY44" fmla="*/ 237139 h 474134"/>
              <a:gd name="connsiteX45" fmla="*/ 138084 w 463149"/>
              <a:gd name="connsiteY45" fmla="*/ 118606 h 474134"/>
              <a:gd name="connsiteX46" fmla="*/ 256617 w 463149"/>
              <a:gd name="connsiteY46" fmla="*/ 237139 h 474134"/>
              <a:gd name="connsiteX47" fmla="*/ 138084 w 463149"/>
              <a:gd name="connsiteY47" fmla="*/ 355672 h 474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63149" h="474134">
                <a:moveTo>
                  <a:pt x="345944" y="246622"/>
                </a:moveTo>
                <a:cubicBezTo>
                  <a:pt x="351181" y="278773"/>
                  <a:pt x="381490" y="300591"/>
                  <a:pt x="413641" y="295354"/>
                </a:cubicBezTo>
                <a:cubicBezTo>
                  <a:pt x="445793" y="290117"/>
                  <a:pt x="467611" y="259808"/>
                  <a:pt x="462374" y="227656"/>
                </a:cubicBezTo>
                <a:cubicBezTo>
                  <a:pt x="457136" y="195505"/>
                  <a:pt x="426827" y="173687"/>
                  <a:pt x="394676" y="178924"/>
                </a:cubicBezTo>
                <a:cubicBezTo>
                  <a:pt x="369644" y="183002"/>
                  <a:pt x="350021" y="202624"/>
                  <a:pt x="345944" y="227656"/>
                </a:cubicBezTo>
                <a:lnTo>
                  <a:pt x="275203" y="227656"/>
                </a:lnTo>
                <a:cubicBezTo>
                  <a:pt x="274106" y="210197"/>
                  <a:pt x="269596" y="193122"/>
                  <a:pt x="261927" y="177398"/>
                </a:cubicBezTo>
                <a:lnTo>
                  <a:pt x="347271" y="105235"/>
                </a:lnTo>
                <a:cubicBezTo>
                  <a:pt x="372815" y="125450"/>
                  <a:pt x="409910" y="121131"/>
                  <a:pt x="430125" y="95588"/>
                </a:cubicBezTo>
                <a:cubicBezTo>
                  <a:pt x="450340" y="70044"/>
                  <a:pt x="446021" y="32949"/>
                  <a:pt x="420477" y="12734"/>
                </a:cubicBezTo>
                <a:cubicBezTo>
                  <a:pt x="394934" y="-7481"/>
                  <a:pt x="357839" y="-3162"/>
                  <a:pt x="337624" y="22382"/>
                </a:cubicBezTo>
                <a:cubicBezTo>
                  <a:pt x="329363" y="32819"/>
                  <a:pt x="324876" y="45744"/>
                  <a:pt x="324892" y="59055"/>
                </a:cubicBezTo>
                <a:cubicBezTo>
                  <a:pt x="324781" y="70505"/>
                  <a:pt x="328082" y="81729"/>
                  <a:pt x="334375" y="91296"/>
                </a:cubicBezTo>
                <a:lnTo>
                  <a:pt x="251876" y="160804"/>
                </a:lnTo>
                <a:cubicBezTo>
                  <a:pt x="209717" y="97643"/>
                  <a:pt x="124338" y="80618"/>
                  <a:pt x="61178" y="122777"/>
                </a:cubicBezTo>
                <a:cubicBezTo>
                  <a:pt x="-1983" y="164935"/>
                  <a:pt x="-19008" y="250314"/>
                  <a:pt x="23151" y="313474"/>
                </a:cubicBezTo>
                <a:cubicBezTo>
                  <a:pt x="65310" y="376635"/>
                  <a:pt x="150688" y="393660"/>
                  <a:pt x="213849" y="351502"/>
                </a:cubicBezTo>
                <a:cubicBezTo>
                  <a:pt x="228904" y="341452"/>
                  <a:pt x="241827" y="328530"/>
                  <a:pt x="251876" y="313474"/>
                </a:cubicBezTo>
                <a:lnTo>
                  <a:pt x="334375" y="382982"/>
                </a:lnTo>
                <a:cubicBezTo>
                  <a:pt x="328082" y="392549"/>
                  <a:pt x="324781" y="403773"/>
                  <a:pt x="324892" y="415224"/>
                </a:cubicBezTo>
                <a:cubicBezTo>
                  <a:pt x="324879" y="447746"/>
                  <a:pt x="351233" y="474122"/>
                  <a:pt x="383756" y="474135"/>
                </a:cubicBezTo>
                <a:cubicBezTo>
                  <a:pt x="416278" y="474148"/>
                  <a:pt x="442654" y="447794"/>
                  <a:pt x="442667" y="415272"/>
                </a:cubicBezTo>
                <a:cubicBezTo>
                  <a:pt x="442680" y="382749"/>
                  <a:pt x="416326" y="356374"/>
                  <a:pt x="383804" y="356360"/>
                </a:cubicBezTo>
                <a:cubicBezTo>
                  <a:pt x="370546" y="356355"/>
                  <a:pt x="357674" y="360823"/>
                  <a:pt x="347271" y="369043"/>
                </a:cubicBezTo>
                <a:lnTo>
                  <a:pt x="261927" y="296880"/>
                </a:lnTo>
                <a:cubicBezTo>
                  <a:pt x="269596" y="281156"/>
                  <a:pt x="274106" y="264081"/>
                  <a:pt x="275203" y="246622"/>
                </a:cubicBezTo>
                <a:close/>
                <a:moveTo>
                  <a:pt x="403978" y="197122"/>
                </a:moveTo>
                <a:cubicBezTo>
                  <a:pt x="426078" y="197070"/>
                  <a:pt x="444037" y="214943"/>
                  <a:pt x="444089" y="237044"/>
                </a:cubicBezTo>
                <a:cubicBezTo>
                  <a:pt x="444142" y="259145"/>
                  <a:pt x="426268" y="277103"/>
                  <a:pt x="404167" y="277156"/>
                </a:cubicBezTo>
                <a:cubicBezTo>
                  <a:pt x="382067" y="277208"/>
                  <a:pt x="364108" y="259334"/>
                  <a:pt x="364056" y="237234"/>
                </a:cubicBezTo>
                <a:cubicBezTo>
                  <a:pt x="364056" y="237202"/>
                  <a:pt x="364056" y="237171"/>
                  <a:pt x="364056" y="237139"/>
                </a:cubicBezTo>
                <a:cubicBezTo>
                  <a:pt x="364056" y="215075"/>
                  <a:pt x="381914" y="197174"/>
                  <a:pt x="403978" y="197122"/>
                </a:cubicBezTo>
                <a:close/>
                <a:moveTo>
                  <a:pt x="384254" y="19038"/>
                </a:moveTo>
                <a:cubicBezTo>
                  <a:pt x="406354" y="19038"/>
                  <a:pt x="424271" y="36954"/>
                  <a:pt x="424271" y="59055"/>
                </a:cubicBezTo>
                <a:cubicBezTo>
                  <a:pt x="424271" y="81155"/>
                  <a:pt x="406354" y="99071"/>
                  <a:pt x="384254" y="99071"/>
                </a:cubicBezTo>
                <a:cubicBezTo>
                  <a:pt x="362153" y="99071"/>
                  <a:pt x="344237" y="81155"/>
                  <a:pt x="344237" y="59055"/>
                </a:cubicBezTo>
                <a:cubicBezTo>
                  <a:pt x="344237" y="36954"/>
                  <a:pt x="362153" y="19038"/>
                  <a:pt x="384254" y="19038"/>
                </a:cubicBezTo>
                <a:close/>
                <a:moveTo>
                  <a:pt x="384254" y="375301"/>
                </a:moveTo>
                <a:cubicBezTo>
                  <a:pt x="406354" y="375302"/>
                  <a:pt x="424271" y="393218"/>
                  <a:pt x="424271" y="415318"/>
                </a:cubicBezTo>
                <a:cubicBezTo>
                  <a:pt x="424270" y="437419"/>
                  <a:pt x="406354" y="455335"/>
                  <a:pt x="384254" y="455335"/>
                </a:cubicBezTo>
                <a:cubicBezTo>
                  <a:pt x="362153" y="455335"/>
                  <a:pt x="344237" y="437419"/>
                  <a:pt x="344237" y="415318"/>
                </a:cubicBezTo>
                <a:cubicBezTo>
                  <a:pt x="344237" y="415287"/>
                  <a:pt x="344237" y="415255"/>
                  <a:pt x="344237" y="415224"/>
                </a:cubicBezTo>
                <a:cubicBezTo>
                  <a:pt x="344289" y="393160"/>
                  <a:pt x="362190" y="375301"/>
                  <a:pt x="384254" y="375302"/>
                </a:cubicBezTo>
                <a:close/>
                <a:moveTo>
                  <a:pt x="138084" y="355672"/>
                </a:moveTo>
                <a:cubicBezTo>
                  <a:pt x="72620" y="355672"/>
                  <a:pt x="19550" y="302603"/>
                  <a:pt x="19550" y="237139"/>
                </a:cubicBezTo>
                <a:cubicBezTo>
                  <a:pt x="19550" y="171675"/>
                  <a:pt x="72620" y="118606"/>
                  <a:pt x="138084" y="118606"/>
                </a:cubicBezTo>
                <a:cubicBezTo>
                  <a:pt x="203548" y="118606"/>
                  <a:pt x="256617" y="171675"/>
                  <a:pt x="256617" y="237139"/>
                </a:cubicBezTo>
                <a:cubicBezTo>
                  <a:pt x="256513" y="302560"/>
                  <a:pt x="203505" y="355568"/>
                  <a:pt x="138084" y="355672"/>
                </a:cubicBezTo>
                <a:close/>
              </a:path>
            </a:pathLst>
          </a:custGeom>
          <a:solidFill>
            <a:srgbClr val="414042"/>
          </a:solidFill>
          <a:ln w="9398" cap="flat">
            <a:noFill/>
            <a:prstDash val="solid"/>
            <a:miter/>
          </a:ln>
        </p:spPr>
        <p:txBody>
          <a:bodyPr rtlCol="0" anchor="ctr"/>
          <a:lstStyle/>
          <a:p>
            <a:endParaRPr lang="en-US"/>
          </a:p>
        </p:txBody>
      </p:sp>
    </p:spTree>
    <p:extLst>
      <p:ext uri="{BB962C8B-B14F-4D97-AF65-F5344CB8AC3E}">
        <p14:creationId xmlns:p14="http://schemas.microsoft.com/office/powerpoint/2010/main" val="336243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dissolv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6959" y="210367"/>
            <a:ext cx="6612452" cy="775593"/>
          </a:xfrm>
          <a:prstGeom prst="rect">
            <a:avLst/>
          </a:prstGeom>
        </p:spPr>
        <p:txBody>
          <a:bodyPr/>
          <a:lstStyle>
            <a:lvl1pPr algn="l" defTabSz="457178" rtl="0" eaLnBrk="1" latinLnBrk="0" hangingPunct="1">
              <a:spcBef>
                <a:spcPct val="0"/>
              </a:spcBef>
              <a:buNone/>
              <a:defRPr sz="2800" b="1" i="0" kern="1200">
                <a:solidFill>
                  <a:schemeClr val="tx1">
                    <a:lumMod val="95000"/>
                  </a:schemeClr>
                </a:solidFill>
                <a:latin typeface="Amazon Ember" charset="0"/>
                <a:ea typeface="Amazon Ember" charset="0"/>
                <a:cs typeface="Amazon Ember" charset="0"/>
              </a:defRPr>
            </a:lvl1pPr>
          </a:lstStyle>
          <a:p>
            <a:r>
              <a:rPr lang="en-US" dirty="0"/>
              <a:t>Amazon Redshift Spectrum</a:t>
            </a:r>
          </a:p>
        </p:txBody>
      </p:sp>
      <p:sp>
        <p:nvSpPr>
          <p:cNvPr id="3" name="Content Placeholder 2"/>
          <p:cNvSpPr txBox="1">
            <a:spLocks/>
          </p:cNvSpPr>
          <p:nvPr/>
        </p:nvSpPr>
        <p:spPr>
          <a:xfrm>
            <a:off x="330083" y="690540"/>
            <a:ext cx="8740141" cy="392415"/>
          </a:xfrm>
          <a:prstGeom prst="rect">
            <a:avLst/>
          </a:prstGeom>
        </p:spPr>
        <p:txBody>
          <a:bodyPr/>
          <a:lstStyle>
            <a:lvl1pPr marL="0" indent="0" algn="l" defTabSz="457178"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13" indent="-285736" algn="l" defTabSz="457178"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2944" indent="-228588" algn="l" defTabSz="457178"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120" indent="-228588" algn="l" defTabSz="457178"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297" indent="-228588" algn="l" defTabSz="457178"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474" indent="-228588" algn="l" defTabSz="457178" rtl="0" eaLnBrk="1" latinLnBrk="0" hangingPunct="1">
              <a:spcBef>
                <a:spcPct val="20000"/>
              </a:spcBef>
              <a:buFont typeface="Arial"/>
              <a:buChar char="•"/>
              <a:defRPr sz="2000" kern="1200">
                <a:solidFill>
                  <a:schemeClr val="tx1"/>
                </a:solidFill>
                <a:latin typeface="+mn-lt"/>
                <a:ea typeface="+mn-ea"/>
                <a:cs typeface="+mn-cs"/>
              </a:defRPr>
            </a:lvl6pPr>
            <a:lvl7pPr marL="2971652" indent="-228588" algn="l" defTabSz="457178" rtl="0" eaLnBrk="1" latinLnBrk="0" hangingPunct="1">
              <a:spcBef>
                <a:spcPct val="20000"/>
              </a:spcBef>
              <a:buFont typeface="Arial"/>
              <a:buChar char="•"/>
              <a:defRPr sz="2000" kern="1200">
                <a:solidFill>
                  <a:schemeClr val="tx1"/>
                </a:solidFill>
                <a:latin typeface="+mn-lt"/>
                <a:ea typeface="+mn-ea"/>
                <a:cs typeface="+mn-cs"/>
              </a:defRPr>
            </a:lvl7pPr>
            <a:lvl8pPr marL="3428829" indent="-228588" algn="l" defTabSz="457178" rtl="0" eaLnBrk="1" latinLnBrk="0" hangingPunct="1">
              <a:spcBef>
                <a:spcPct val="20000"/>
              </a:spcBef>
              <a:buFont typeface="Arial"/>
              <a:buChar char="•"/>
              <a:defRPr sz="2000" kern="1200">
                <a:solidFill>
                  <a:schemeClr val="tx1"/>
                </a:solidFill>
                <a:latin typeface="+mn-lt"/>
                <a:ea typeface="+mn-ea"/>
                <a:cs typeface="+mn-cs"/>
              </a:defRPr>
            </a:lvl8pPr>
            <a:lvl9pPr marL="3886006" indent="-228588" algn="l" defTabSz="457178"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Extend Redshift Queries To Amazon S3</a:t>
            </a:r>
          </a:p>
        </p:txBody>
      </p:sp>
      <p:sp>
        <p:nvSpPr>
          <p:cNvPr id="4" name="Rectangle"/>
          <p:cNvSpPr/>
          <p:nvPr/>
        </p:nvSpPr>
        <p:spPr>
          <a:xfrm>
            <a:off x="3633185" y="2467526"/>
            <a:ext cx="2469910" cy="1622719"/>
          </a:xfrm>
          <a:prstGeom prst="rect">
            <a:avLst/>
          </a:prstGeom>
          <a:solidFill>
            <a:schemeClr val="bg2"/>
          </a:solidFill>
          <a:ln w="38100">
            <a:solidFill>
              <a:srgbClr val="007EFF"/>
            </a:solidFill>
            <a:custDash>
              <a:ds d="200000" sp="200000"/>
            </a:custDash>
            <a:miter lim="400000"/>
          </a:ln>
        </p:spPr>
        <p:txBody>
          <a:bodyPr lIns="11289" tIns="11289" rIns="11289" bIns="11289" anchor="ctr"/>
          <a:lstStyle/>
          <a:p>
            <a:pPr>
              <a:defRPr sz="4600">
                <a:solidFill>
                  <a:srgbClr val="000000"/>
                </a:solidFill>
              </a:defRPr>
            </a:pPr>
            <a:endParaRPr sz="1725"/>
          </a:p>
        </p:txBody>
      </p:sp>
      <p:sp>
        <p:nvSpPr>
          <p:cNvPr id="5" name="Rectangle"/>
          <p:cNvSpPr/>
          <p:nvPr/>
        </p:nvSpPr>
        <p:spPr>
          <a:xfrm>
            <a:off x="628650" y="2467526"/>
            <a:ext cx="2178852" cy="1622719"/>
          </a:xfrm>
          <a:prstGeom prst="rect">
            <a:avLst/>
          </a:prstGeom>
          <a:ln w="38100">
            <a:solidFill>
              <a:srgbClr val="00D79A"/>
            </a:solidFill>
            <a:custDash>
              <a:ds d="200000" sp="200000"/>
            </a:custDash>
            <a:miter lim="400000"/>
          </a:ln>
        </p:spPr>
        <p:txBody>
          <a:bodyPr lIns="11289" tIns="11289" rIns="11289" bIns="11289" anchor="ctr"/>
          <a:lstStyle/>
          <a:p>
            <a:pPr>
              <a:defRPr sz="4600">
                <a:solidFill>
                  <a:srgbClr val="000000"/>
                </a:solidFill>
              </a:defRPr>
            </a:pPr>
            <a:endParaRPr sz="1725"/>
          </a:p>
        </p:txBody>
      </p:sp>
      <p:sp>
        <p:nvSpPr>
          <p:cNvPr id="6" name="Rectangle"/>
          <p:cNvSpPr/>
          <p:nvPr/>
        </p:nvSpPr>
        <p:spPr>
          <a:xfrm>
            <a:off x="740292" y="2577275"/>
            <a:ext cx="1935358" cy="646731"/>
          </a:xfrm>
          <a:prstGeom prst="rect">
            <a:avLst/>
          </a:prstGeom>
          <a:solidFill>
            <a:schemeClr val="accent1">
              <a:lumMod val="40000"/>
              <a:lumOff val="60000"/>
              <a:alpha val="26000"/>
            </a:schemeClr>
          </a:solidFill>
          <a:ln w="12700">
            <a:miter lim="400000"/>
          </a:ln>
        </p:spPr>
        <p:txBody>
          <a:bodyPr lIns="11289" tIns="11289" rIns="11289" bIns="11289" anchor="ctr"/>
          <a:lstStyle/>
          <a:p>
            <a:pPr>
              <a:defRPr sz="4600">
                <a:solidFill>
                  <a:srgbClr val="000000"/>
                </a:solidFill>
              </a:defRPr>
            </a:pPr>
            <a:endParaRPr sz="1725"/>
          </a:p>
        </p:txBody>
      </p:sp>
      <p:sp>
        <p:nvSpPr>
          <p:cNvPr id="7" name="Rectangle"/>
          <p:cNvSpPr/>
          <p:nvPr/>
        </p:nvSpPr>
        <p:spPr>
          <a:xfrm>
            <a:off x="740292" y="3344820"/>
            <a:ext cx="1935358" cy="623853"/>
          </a:xfrm>
          <a:prstGeom prst="rect">
            <a:avLst/>
          </a:prstGeom>
          <a:solidFill>
            <a:schemeClr val="accent1">
              <a:lumMod val="40000"/>
              <a:lumOff val="60000"/>
              <a:alpha val="26000"/>
            </a:schemeClr>
          </a:solidFill>
          <a:ln w="12700">
            <a:miter lim="400000"/>
          </a:ln>
        </p:spPr>
        <p:txBody>
          <a:bodyPr lIns="11289" tIns="11289" rIns="11289" bIns="11289" anchor="ctr"/>
          <a:lstStyle/>
          <a:p>
            <a:endParaRPr sz="1725">
              <a:solidFill>
                <a:srgbClr val="000000"/>
              </a:solidFill>
            </a:endParaRPr>
          </a:p>
        </p:txBody>
      </p:sp>
      <p:sp>
        <p:nvSpPr>
          <p:cNvPr id="8" name="Amazon Redshift"/>
          <p:cNvSpPr/>
          <p:nvPr/>
        </p:nvSpPr>
        <p:spPr>
          <a:xfrm>
            <a:off x="710185" y="2118555"/>
            <a:ext cx="2186323" cy="299797"/>
          </a:xfrm>
          <a:prstGeom prst="rect">
            <a:avLst/>
          </a:prstGeom>
          <a:ln w="3175">
            <a:miter lim="400000"/>
          </a:ln>
          <a:extLst>
            <a:ext uri="{C572A759-6A51-4108-AA02-DFA0A04FC94B}">
              <ma14:wrappingTextBoxFlag xmlns:ma14="http://schemas.microsoft.com/office/mac/drawingml/2011/main" xmlns="" val="1"/>
            </a:ext>
          </a:extLst>
        </p:spPr>
        <p:txBody>
          <a:bodyPr lIns="11289" tIns="11289" rIns="11289" bIns="11289" anchor="ctr">
            <a:spAutoFit/>
          </a:bodyPr>
          <a:lstStyle>
            <a:lvl1pPr>
              <a:defRPr sz="4400" b="1"/>
            </a:lvl1pPr>
          </a:lstStyle>
          <a:p>
            <a:r>
              <a:rPr sz="1800" dirty="0">
                <a:latin typeface="Arial" panose="020B0604020202020204" pitchFamily="34" charset="0"/>
                <a:ea typeface="MS PGothic" panose="020B0600070205080204" pitchFamily="34" charset="-128"/>
              </a:rPr>
              <a:t>Amazon Redshift </a:t>
            </a:r>
          </a:p>
        </p:txBody>
      </p:sp>
      <p:sp>
        <p:nvSpPr>
          <p:cNvPr id="9" name="Line"/>
          <p:cNvSpPr/>
          <p:nvPr/>
        </p:nvSpPr>
        <p:spPr>
          <a:xfrm flipH="1">
            <a:off x="2739813" y="3285701"/>
            <a:ext cx="1215043" cy="0"/>
          </a:xfrm>
          <a:prstGeom prst="line">
            <a:avLst/>
          </a:prstGeom>
          <a:ln w="38100">
            <a:solidFill>
              <a:schemeClr val="accent1"/>
            </a:solidFill>
            <a:miter lim="400000"/>
            <a:headEnd type="triangle"/>
            <a:tailEnd type="triangle"/>
          </a:ln>
        </p:spPr>
        <p:txBody>
          <a:bodyPr lIns="10160" tIns="10160" rIns="10160" bIns="10160"/>
          <a:lstStyle/>
          <a:p>
            <a:pPr>
              <a:defRPr sz="4600"/>
            </a:pPr>
            <a:endParaRPr sz="1725"/>
          </a:p>
        </p:txBody>
      </p:sp>
      <p:sp>
        <p:nvSpPr>
          <p:cNvPr id="10" name="Query S3 directly or join data…"/>
          <p:cNvSpPr/>
          <p:nvPr/>
        </p:nvSpPr>
        <p:spPr>
          <a:xfrm>
            <a:off x="6397345" y="2377815"/>
            <a:ext cx="2331086" cy="422908"/>
          </a:xfrm>
          <a:prstGeom prst="rect">
            <a:avLst/>
          </a:prstGeom>
          <a:ln w="3175">
            <a:miter lim="400000"/>
          </a:ln>
          <a:extLst>
            <a:ext uri="{C572A759-6A51-4108-AA02-DFA0A04FC94B}">
              <ma14:wrappingTextBoxFlag xmlns:ma14="http://schemas.microsoft.com/office/mac/drawingml/2011/main" xmlns="" val="1"/>
            </a:ext>
          </a:extLst>
        </p:spPr>
        <p:txBody>
          <a:bodyPr lIns="11289" tIns="11289" rIns="11289" bIns="11289" anchor="ctr">
            <a:spAutoFit/>
          </a:bodyPr>
          <a:lstStyle/>
          <a:p>
            <a:pPr algn="l"/>
            <a:r>
              <a:rPr sz="1300" dirty="0"/>
              <a:t>Query S3 directly or join data </a:t>
            </a:r>
          </a:p>
          <a:p>
            <a:pPr algn="l"/>
            <a:r>
              <a:rPr sz="1300" dirty="0"/>
              <a:t>across Redshift and S3</a:t>
            </a:r>
          </a:p>
        </p:txBody>
      </p:sp>
      <p:sp>
        <p:nvSpPr>
          <p:cNvPr id="11" name="Support for CSV, JSON, ORC,…"/>
          <p:cNvSpPr/>
          <p:nvPr/>
        </p:nvSpPr>
        <p:spPr>
          <a:xfrm>
            <a:off x="6397345" y="3701129"/>
            <a:ext cx="2331086" cy="422908"/>
          </a:xfrm>
          <a:prstGeom prst="rect">
            <a:avLst/>
          </a:prstGeom>
          <a:ln w="3175">
            <a:miter lim="400000"/>
          </a:ln>
          <a:extLst>
            <a:ext uri="{C572A759-6A51-4108-AA02-DFA0A04FC94B}">
              <ma14:wrappingTextBoxFlag xmlns:ma14="http://schemas.microsoft.com/office/mac/drawingml/2011/main" xmlns="" val="1"/>
            </a:ext>
          </a:extLst>
        </p:spPr>
        <p:txBody>
          <a:bodyPr lIns="11289" tIns="11289" rIns="11289" bIns="11289" anchor="ctr">
            <a:spAutoFit/>
          </a:bodyPr>
          <a:lstStyle/>
          <a:p>
            <a:r>
              <a:rPr sz="1300" dirty="0"/>
              <a:t>Support for CSV</a:t>
            </a:r>
            <a:r>
              <a:rPr lang="en-US" sz="1300" dirty="0"/>
              <a:t>, Parquet, ORC, Grok and Avro formats</a:t>
            </a:r>
            <a:endParaRPr sz="1300" dirty="0"/>
          </a:p>
        </p:txBody>
      </p:sp>
      <p:pic>
        <p:nvPicPr>
          <p:cNvPr id="12" name="pasted-image.pdf" descr="pasted-image.pdf"/>
          <p:cNvPicPr>
            <a:picLocks noChangeAspect="1"/>
          </p:cNvPicPr>
          <p:nvPr/>
        </p:nvPicPr>
        <p:blipFill>
          <a:blip r:embed="rId3"/>
          <a:stretch>
            <a:fillRect/>
          </a:stretch>
        </p:blipFill>
        <p:spPr>
          <a:xfrm>
            <a:off x="2111587" y="2654479"/>
            <a:ext cx="463752" cy="481605"/>
          </a:xfrm>
          <a:prstGeom prst="rect">
            <a:avLst/>
          </a:prstGeom>
          <a:ln w="12700">
            <a:miter lim="400000"/>
          </a:ln>
        </p:spPr>
      </p:pic>
      <p:sp>
        <p:nvSpPr>
          <p:cNvPr id="13" name="Scale Redshift compute and storage separately"/>
          <p:cNvSpPr/>
          <p:nvPr/>
        </p:nvSpPr>
        <p:spPr>
          <a:xfrm>
            <a:off x="6397345" y="2994714"/>
            <a:ext cx="2331086" cy="422908"/>
          </a:xfrm>
          <a:prstGeom prst="rect">
            <a:avLst/>
          </a:prstGeom>
          <a:ln w="3175">
            <a:miter lim="400000"/>
          </a:ln>
          <a:extLst>
            <a:ext uri="{C572A759-6A51-4108-AA02-DFA0A04FC94B}">
              <ma14:wrappingTextBoxFlag xmlns:ma14="http://schemas.microsoft.com/office/mac/drawingml/2011/main" xmlns="" val="1"/>
            </a:ext>
          </a:extLst>
        </p:spPr>
        <p:txBody>
          <a:bodyPr lIns="11289" tIns="11289" rIns="11289" bIns="11289" anchor="ctr">
            <a:spAutoFit/>
          </a:bodyPr>
          <a:lstStyle/>
          <a:p>
            <a:pPr algn="l"/>
            <a:r>
              <a:rPr sz="1300" dirty="0"/>
              <a:t>Scale Redshift compute and</a:t>
            </a:r>
            <a:br>
              <a:rPr sz="1300" dirty="0"/>
            </a:br>
            <a:r>
              <a:rPr sz="1300" dirty="0"/>
              <a:t>storage separately </a:t>
            </a:r>
          </a:p>
        </p:txBody>
      </p:sp>
      <p:sp>
        <p:nvSpPr>
          <p:cNvPr id="14" name="Redshift Query Engine"/>
          <p:cNvSpPr/>
          <p:nvPr/>
        </p:nvSpPr>
        <p:spPr>
          <a:xfrm>
            <a:off x="896917" y="2643258"/>
            <a:ext cx="1184509" cy="453686"/>
          </a:xfrm>
          <a:prstGeom prst="rect">
            <a:avLst/>
          </a:prstGeom>
          <a:ln w="3175">
            <a:miter lim="400000"/>
          </a:ln>
          <a:extLst>
            <a:ext uri="{C572A759-6A51-4108-AA02-DFA0A04FC94B}">
              <ma14:wrappingTextBoxFlag xmlns:ma14="http://schemas.microsoft.com/office/mac/drawingml/2011/main" xmlns="" val="1"/>
            </a:ext>
          </a:extLst>
        </p:spPr>
        <p:txBody>
          <a:bodyPr wrap="square" lIns="11289" tIns="11289" rIns="11289" bIns="11289" anchor="ctr">
            <a:spAutoFit/>
          </a:bodyPr>
          <a:lstStyle>
            <a:lvl1pPr algn="l">
              <a:defRPr sz="3000" b="1"/>
            </a:lvl1pPr>
          </a:lstStyle>
          <a:p>
            <a:r>
              <a:rPr sz="1400" dirty="0"/>
              <a:t>Redshift Query Engine</a:t>
            </a:r>
          </a:p>
        </p:txBody>
      </p:sp>
      <p:sp>
        <p:nvSpPr>
          <p:cNvPr id="15" name="Redshift Data"/>
          <p:cNvSpPr/>
          <p:nvPr/>
        </p:nvSpPr>
        <p:spPr>
          <a:xfrm>
            <a:off x="1462828" y="3586516"/>
            <a:ext cx="1176877" cy="238242"/>
          </a:xfrm>
          <a:prstGeom prst="rect">
            <a:avLst/>
          </a:prstGeom>
          <a:ln w="3175">
            <a:miter lim="400000"/>
          </a:ln>
          <a:extLst>
            <a:ext uri="{C572A759-6A51-4108-AA02-DFA0A04FC94B}">
              <ma14:wrappingTextBoxFlag xmlns:ma14="http://schemas.microsoft.com/office/mac/drawingml/2011/main" xmlns="" val="1"/>
            </a:ext>
          </a:extLst>
        </p:spPr>
        <p:txBody>
          <a:bodyPr wrap="square" lIns="11289" tIns="11289" rIns="11289" bIns="11289" anchor="ctr">
            <a:spAutoFit/>
          </a:bodyPr>
          <a:lstStyle>
            <a:lvl1pPr algn="l">
              <a:defRPr sz="3000" b="1"/>
            </a:lvl1pPr>
          </a:lstStyle>
          <a:p>
            <a:r>
              <a:rPr sz="1400" dirty="0"/>
              <a:t>Redshift Data </a:t>
            </a:r>
          </a:p>
        </p:txBody>
      </p:sp>
      <p:sp>
        <p:nvSpPr>
          <p:cNvPr id="16" name="Line"/>
          <p:cNvSpPr/>
          <p:nvPr/>
        </p:nvSpPr>
        <p:spPr>
          <a:xfrm flipV="1">
            <a:off x="1724506" y="3083755"/>
            <a:ext cx="0" cy="397076"/>
          </a:xfrm>
          <a:prstGeom prst="line">
            <a:avLst/>
          </a:prstGeom>
          <a:ln w="38100">
            <a:solidFill>
              <a:schemeClr val="tx1"/>
            </a:solidFill>
            <a:miter lim="400000"/>
            <a:headEnd type="triangle"/>
            <a:tailEnd type="triangle"/>
          </a:ln>
        </p:spPr>
        <p:txBody>
          <a:bodyPr lIns="10160" tIns="10160" rIns="10160" bIns="10160"/>
          <a:lstStyle/>
          <a:p>
            <a:pPr>
              <a:defRPr sz="4600"/>
            </a:pPr>
            <a:endParaRPr sz="1725"/>
          </a:p>
        </p:txBody>
      </p:sp>
      <p:pic>
        <p:nvPicPr>
          <p:cNvPr id="17" name="pasted-image.pdf" descr="pasted-image.pdf"/>
          <p:cNvPicPr>
            <a:picLocks noChangeAspect="1"/>
          </p:cNvPicPr>
          <p:nvPr/>
        </p:nvPicPr>
        <p:blipFill>
          <a:blip r:embed="rId4"/>
          <a:stretch>
            <a:fillRect/>
          </a:stretch>
        </p:blipFill>
        <p:spPr>
          <a:xfrm>
            <a:off x="1048715" y="3493358"/>
            <a:ext cx="367256" cy="367255"/>
          </a:xfrm>
          <a:prstGeom prst="rect">
            <a:avLst/>
          </a:prstGeom>
          <a:ln w="12700">
            <a:miter lim="400000"/>
          </a:ln>
        </p:spPr>
      </p:pic>
      <p:sp>
        <p:nvSpPr>
          <p:cNvPr id="18" name="Data Lake"/>
          <p:cNvSpPr/>
          <p:nvPr/>
        </p:nvSpPr>
        <p:spPr>
          <a:xfrm>
            <a:off x="4382821" y="2613982"/>
            <a:ext cx="1110484" cy="382616"/>
          </a:xfrm>
          <a:prstGeom prst="rect">
            <a:avLst/>
          </a:prstGeom>
          <a:ln w="3175">
            <a:miter lim="400000"/>
          </a:ln>
          <a:extLst>
            <a:ext uri="{C572A759-6A51-4108-AA02-DFA0A04FC94B}">
              <ma14:wrappingTextBoxFlag xmlns:ma14="http://schemas.microsoft.com/office/mac/drawingml/2011/main" xmlns="" val="1"/>
            </a:ext>
          </a:extLst>
        </p:spPr>
        <p:txBody>
          <a:bodyPr lIns="11289" tIns="11289" rIns="11289" bIns="11289" anchor="ctr"/>
          <a:lstStyle/>
          <a:p>
            <a:pPr>
              <a:defRPr sz="3800" b="1"/>
            </a:pPr>
            <a:endParaRPr sz="1425" dirty="0"/>
          </a:p>
          <a:p>
            <a:pPr>
              <a:defRPr sz="3800" b="1"/>
            </a:pPr>
            <a:r>
              <a:rPr sz="1400" dirty="0"/>
              <a:t>Data Lake</a:t>
            </a:r>
          </a:p>
        </p:txBody>
      </p:sp>
      <p:pic>
        <p:nvPicPr>
          <p:cNvPr id="19" name="pasted-image.pdf" descr="pasted-image.pdf"/>
          <p:cNvPicPr>
            <a:picLocks noChangeAspect="1"/>
          </p:cNvPicPr>
          <p:nvPr/>
        </p:nvPicPr>
        <p:blipFill>
          <a:blip r:embed="rId5"/>
          <a:stretch>
            <a:fillRect/>
          </a:stretch>
        </p:blipFill>
        <p:spPr>
          <a:xfrm>
            <a:off x="5043297" y="3549530"/>
            <a:ext cx="271363" cy="271369"/>
          </a:xfrm>
          <a:prstGeom prst="rect">
            <a:avLst/>
          </a:prstGeom>
          <a:ln w="12700">
            <a:miter lim="400000"/>
          </a:ln>
        </p:spPr>
      </p:pic>
      <p:pic>
        <p:nvPicPr>
          <p:cNvPr id="20" name="pasted-image.pdf" descr="pasted-image.pdf"/>
          <p:cNvPicPr>
            <a:picLocks noChangeAspect="1"/>
          </p:cNvPicPr>
          <p:nvPr/>
        </p:nvPicPr>
        <p:blipFill>
          <a:blip r:embed="rId5"/>
          <a:stretch>
            <a:fillRect/>
          </a:stretch>
        </p:blipFill>
        <p:spPr>
          <a:xfrm>
            <a:off x="5332037" y="2676290"/>
            <a:ext cx="191429" cy="191433"/>
          </a:xfrm>
          <a:prstGeom prst="rect">
            <a:avLst/>
          </a:prstGeom>
          <a:ln w="12700">
            <a:miter lim="400000"/>
          </a:ln>
        </p:spPr>
      </p:pic>
      <p:pic>
        <p:nvPicPr>
          <p:cNvPr id="21" name="pasted-image.pdf" descr="pasted-image.pdf"/>
          <p:cNvPicPr>
            <a:picLocks noChangeAspect="1"/>
          </p:cNvPicPr>
          <p:nvPr/>
        </p:nvPicPr>
        <p:blipFill>
          <a:blip r:embed="rId5"/>
          <a:stretch>
            <a:fillRect/>
          </a:stretch>
        </p:blipFill>
        <p:spPr>
          <a:xfrm>
            <a:off x="4700154" y="3517224"/>
            <a:ext cx="154495" cy="154499"/>
          </a:xfrm>
          <a:prstGeom prst="rect">
            <a:avLst/>
          </a:prstGeom>
          <a:ln w="12700">
            <a:miter lim="400000"/>
          </a:ln>
        </p:spPr>
      </p:pic>
      <p:pic>
        <p:nvPicPr>
          <p:cNvPr id="22" name="pasted-image.pdf" descr="pasted-image.pdf"/>
          <p:cNvPicPr>
            <a:picLocks noChangeAspect="1"/>
          </p:cNvPicPr>
          <p:nvPr/>
        </p:nvPicPr>
        <p:blipFill>
          <a:blip r:embed="rId5"/>
          <a:stretch>
            <a:fillRect/>
          </a:stretch>
        </p:blipFill>
        <p:spPr>
          <a:xfrm>
            <a:off x="5503308" y="3659383"/>
            <a:ext cx="191429" cy="191433"/>
          </a:xfrm>
          <a:prstGeom prst="rect">
            <a:avLst/>
          </a:prstGeom>
          <a:ln w="12700">
            <a:miter lim="400000"/>
          </a:ln>
        </p:spPr>
      </p:pic>
      <p:pic>
        <p:nvPicPr>
          <p:cNvPr id="23" name="pasted-image.pdf" descr="pasted-image.pdf"/>
          <p:cNvPicPr>
            <a:picLocks noChangeAspect="1"/>
          </p:cNvPicPr>
          <p:nvPr/>
        </p:nvPicPr>
        <p:blipFill>
          <a:blip r:embed="rId5"/>
          <a:stretch>
            <a:fillRect/>
          </a:stretch>
        </p:blipFill>
        <p:spPr>
          <a:xfrm>
            <a:off x="4317343" y="3162674"/>
            <a:ext cx="246049" cy="246054"/>
          </a:xfrm>
          <a:prstGeom prst="rect">
            <a:avLst/>
          </a:prstGeom>
          <a:ln w="12700">
            <a:miter lim="400000"/>
          </a:ln>
        </p:spPr>
      </p:pic>
      <p:pic>
        <p:nvPicPr>
          <p:cNvPr id="24" name="pasted-image.pdf" descr="pasted-image.pdf"/>
          <p:cNvPicPr>
            <a:picLocks noChangeAspect="1"/>
          </p:cNvPicPr>
          <p:nvPr/>
        </p:nvPicPr>
        <p:blipFill>
          <a:blip r:embed="rId5"/>
          <a:stretch>
            <a:fillRect/>
          </a:stretch>
        </p:blipFill>
        <p:spPr>
          <a:xfrm>
            <a:off x="5527773" y="3240379"/>
            <a:ext cx="246049" cy="246054"/>
          </a:xfrm>
          <a:prstGeom prst="rect">
            <a:avLst/>
          </a:prstGeom>
          <a:ln w="12700">
            <a:miter lim="400000"/>
          </a:ln>
        </p:spPr>
      </p:pic>
      <p:pic>
        <p:nvPicPr>
          <p:cNvPr id="25" name="pasted-image.pdf" descr="pasted-image.pdf"/>
          <p:cNvPicPr>
            <a:picLocks noChangeAspect="1"/>
          </p:cNvPicPr>
          <p:nvPr/>
        </p:nvPicPr>
        <p:blipFill>
          <a:blip r:embed="rId5"/>
          <a:stretch>
            <a:fillRect/>
          </a:stretch>
        </p:blipFill>
        <p:spPr>
          <a:xfrm>
            <a:off x="4765165" y="3116423"/>
            <a:ext cx="154495" cy="154498"/>
          </a:xfrm>
          <a:prstGeom prst="rect">
            <a:avLst/>
          </a:prstGeom>
          <a:ln w="12700">
            <a:miter lim="400000"/>
          </a:ln>
        </p:spPr>
      </p:pic>
      <p:pic>
        <p:nvPicPr>
          <p:cNvPr id="26" name="pasted-image.pdf" descr="pasted-image.pdf"/>
          <p:cNvPicPr>
            <a:picLocks noChangeAspect="1"/>
          </p:cNvPicPr>
          <p:nvPr/>
        </p:nvPicPr>
        <p:blipFill>
          <a:blip r:embed="rId5"/>
          <a:stretch>
            <a:fillRect/>
          </a:stretch>
        </p:blipFill>
        <p:spPr>
          <a:xfrm>
            <a:off x="5663487" y="2853919"/>
            <a:ext cx="191429" cy="191433"/>
          </a:xfrm>
          <a:prstGeom prst="rect">
            <a:avLst/>
          </a:prstGeom>
          <a:ln w="12700">
            <a:miter lim="400000"/>
          </a:ln>
        </p:spPr>
      </p:pic>
      <p:pic>
        <p:nvPicPr>
          <p:cNvPr id="27" name="pasted-image.pdf" descr="pasted-image.pdf"/>
          <p:cNvPicPr>
            <a:picLocks noChangeAspect="1"/>
          </p:cNvPicPr>
          <p:nvPr/>
        </p:nvPicPr>
        <p:blipFill>
          <a:blip r:embed="rId5"/>
          <a:stretch>
            <a:fillRect/>
          </a:stretch>
        </p:blipFill>
        <p:spPr>
          <a:xfrm>
            <a:off x="3954856" y="2687285"/>
            <a:ext cx="312709" cy="312716"/>
          </a:xfrm>
          <a:prstGeom prst="rect">
            <a:avLst/>
          </a:prstGeom>
          <a:ln w="12700">
            <a:miter lim="400000"/>
          </a:ln>
        </p:spPr>
      </p:pic>
      <p:pic>
        <p:nvPicPr>
          <p:cNvPr id="28" name="pasted-image.pdf" descr="pasted-image.pdf"/>
          <p:cNvPicPr>
            <a:picLocks noChangeAspect="1"/>
          </p:cNvPicPr>
          <p:nvPr/>
        </p:nvPicPr>
        <p:blipFill>
          <a:blip r:embed="rId5"/>
          <a:stretch>
            <a:fillRect/>
          </a:stretch>
        </p:blipFill>
        <p:spPr>
          <a:xfrm>
            <a:off x="3923776" y="3371860"/>
            <a:ext cx="312709" cy="312716"/>
          </a:xfrm>
          <a:prstGeom prst="rect">
            <a:avLst/>
          </a:prstGeom>
          <a:ln w="12700">
            <a:miter lim="400000"/>
          </a:ln>
        </p:spPr>
      </p:pic>
      <p:pic>
        <p:nvPicPr>
          <p:cNvPr id="29" name="pasted-image.pdf" descr="pasted-image.pdf"/>
          <p:cNvPicPr>
            <a:picLocks noChangeAspect="1"/>
          </p:cNvPicPr>
          <p:nvPr/>
        </p:nvPicPr>
        <p:blipFill>
          <a:blip r:embed="rId5"/>
          <a:stretch>
            <a:fillRect/>
          </a:stretch>
        </p:blipFill>
        <p:spPr>
          <a:xfrm>
            <a:off x="4452129" y="3644261"/>
            <a:ext cx="154495" cy="154499"/>
          </a:xfrm>
          <a:prstGeom prst="rect">
            <a:avLst/>
          </a:prstGeom>
          <a:ln w="12700">
            <a:miter lim="400000"/>
          </a:ln>
        </p:spPr>
      </p:pic>
      <p:pic>
        <p:nvPicPr>
          <p:cNvPr id="30" name="pasted-image.pdf" descr="pasted-image.pdf"/>
          <p:cNvPicPr>
            <a:picLocks noChangeAspect="1"/>
          </p:cNvPicPr>
          <p:nvPr/>
        </p:nvPicPr>
        <p:blipFill>
          <a:blip r:embed="rId5"/>
          <a:stretch>
            <a:fillRect/>
          </a:stretch>
        </p:blipFill>
        <p:spPr>
          <a:xfrm>
            <a:off x="5055954" y="3105403"/>
            <a:ext cx="246049" cy="246054"/>
          </a:xfrm>
          <a:prstGeom prst="rect">
            <a:avLst/>
          </a:prstGeom>
          <a:ln w="12700">
            <a:miter lim="400000"/>
          </a:ln>
        </p:spPr>
      </p:pic>
      <p:sp>
        <p:nvSpPr>
          <p:cNvPr id="31" name="Amazon S3"/>
          <p:cNvSpPr/>
          <p:nvPr/>
        </p:nvSpPr>
        <p:spPr>
          <a:xfrm>
            <a:off x="4232289" y="2110264"/>
            <a:ext cx="1313820" cy="299797"/>
          </a:xfrm>
          <a:prstGeom prst="rect">
            <a:avLst/>
          </a:prstGeom>
          <a:ln w="3175">
            <a:miter lim="400000"/>
          </a:ln>
          <a:extLst>
            <a:ext uri="{C572A759-6A51-4108-AA02-DFA0A04FC94B}">
              <ma14:wrappingTextBoxFlag xmlns:ma14="http://schemas.microsoft.com/office/mac/drawingml/2011/main" xmlns="" val="1"/>
            </a:ext>
          </a:extLst>
        </p:spPr>
        <p:txBody>
          <a:bodyPr lIns="11289" tIns="11289" rIns="11289" bIns="11289" anchor="ctr">
            <a:spAutoFit/>
          </a:bodyPr>
          <a:lstStyle>
            <a:lvl1pPr>
              <a:defRPr sz="4400" b="1"/>
            </a:lvl1pPr>
          </a:lstStyle>
          <a:p>
            <a:r>
              <a:rPr sz="1800" dirty="0"/>
              <a:t>Amazon</a:t>
            </a:r>
            <a:r>
              <a:rPr sz="1650" dirty="0"/>
              <a:t> S3 </a:t>
            </a:r>
          </a:p>
        </p:txBody>
      </p:sp>
      <p:sp>
        <p:nvSpPr>
          <p:cNvPr id="32" name="Line"/>
          <p:cNvSpPr/>
          <p:nvPr/>
        </p:nvSpPr>
        <p:spPr>
          <a:xfrm>
            <a:off x="6413231" y="2865389"/>
            <a:ext cx="2120159" cy="2333"/>
          </a:xfrm>
          <a:prstGeom prst="line">
            <a:avLst/>
          </a:prstGeom>
          <a:ln w="12700">
            <a:solidFill>
              <a:schemeClr val="tx1"/>
            </a:solidFill>
          </a:ln>
        </p:spPr>
        <p:txBody>
          <a:bodyPr lIns="10160" tIns="10160" rIns="10160" bIns="10160"/>
          <a:lstStyle/>
          <a:p>
            <a:pPr>
              <a:defRPr sz="4600"/>
            </a:pPr>
            <a:endParaRPr sz="1725"/>
          </a:p>
        </p:txBody>
      </p:sp>
      <p:sp>
        <p:nvSpPr>
          <p:cNvPr id="33" name="Line"/>
          <p:cNvSpPr/>
          <p:nvPr/>
        </p:nvSpPr>
        <p:spPr>
          <a:xfrm flipV="1">
            <a:off x="6420702" y="3544332"/>
            <a:ext cx="2112687" cy="7760"/>
          </a:xfrm>
          <a:prstGeom prst="line">
            <a:avLst/>
          </a:prstGeom>
          <a:ln w="12700">
            <a:solidFill>
              <a:schemeClr val="tx1"/>
            </a:solidFill>
          </a:ln>
        </p:spPr>
        <p:txBody>
          <a:bodyPr lIns="10160" tIns="10160" rIns="10160" bIns="10160"/>
          <a:lstStyle/>
          <a:p>
            <a:pPr>
              <a:defRPr sz="4600"/>
            </a:pPr>
            <a:endParaRPr sz="1725"/>
          </a:p>
        </p:txBody>
      </p:sp>
      <p:sp>
        <p:nvSpPr>
          <p:cNvPr id="34" name="TextBox 33"/>
          <p:cNvSpPr txBox="1"/>
          <p:nvPr/>
        </p:nvSpPr>
        <p:spPr>
          <a:xfrm>
            <a:off x="2680740" y="3355008"/>
            <a:ext cx="1267798" cy="369332"/>
          </a:xfrm>
          <a:prstGeom prst="rect">
            <a:avLst/>
          </a:prstGeom>
          <a:noFill/>
        </p:spPr>
        <p:txBody>
          <a:bodyPr wrap="square" rtlCol="0">
            <a:spAutoFit/>
          </a:bodyPr>
          <a:lstStyle/>
          <a:p>
            <a:r>
              <a:rPr lang="en-US" dirty="0"/>
              <a:t>Spectrum</a:t>
            </a:r>
          </a:p>
        </p:txBody>
      </p:sp>
      <p:cxnSp>
        <p:nvCxnSpPr>
          <p:cNvPr id="37" name="Elbow Connector 36"/>
          <p:cNvCxnSpPr>
            <a:stCxn id="5" idx="3"/>
          </p:cNvCxnSpPr>
          <p:nvPr/>
        </p:nvCxnSpPr>
        <p:spPr>
          <a:xfrm flipV="1">
            <a:off x="2807502" y="2118500"/>
            <a:ext cx="514624" cy="116038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 name="Elbow Connector 38"/>
          <p:cNvCxnSpPr>
            <a:stCxn id="4" idx="1"/>
          </p:cNvCxnSpPr>
          <p:nvPr/>
        </p:nvCxnSpPr>
        <p:spPr>
          <a:xfrm rot="10800000">
            <a:off x="3322127" y="2118500"/>
            <a:ext cx="311059" cy="116038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pic>
        <p:nvPicPr>
          <p:cNvPr id="40" name="Picture 39"/>
          <p:cNvPicPr>
            <a:picLocks noChangeAspect="1"/>
          </p:cNvPicPr>
          <p:nvPr/>
        </p:nvPicPr>
        <p:blipFill>
          <a:blip r:embed="rId6"/>
          <a:stretch>
            <a:fillRect/>
          </a:stretch>
        </p:blipFill>
        <p:spPr>
          <a:xfrm>
            <a:off x="2764810" y="1267259"/>
            <a:ext cx="1099657" cy="884307"/>
          </a:xfrm>
          <a:prstGeom prst="rect">
            <a:avLst/>
          </a:prstGeom>
        </p:spPr>
      </p:pic>
    </p:spTree>
    <p:extLst>
      <p:ext uri="{BB962C8B-B14F-4D97-AF65-F5344CB8AC3E}">
        <p14:creationId xmlns:p14="http://schemas.microsoft.com/office/powerpoint/2010/main" val="3726600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p:cNvSpPr>
            <a:spLocks noGrp="1"/>
          </p:cNvSpPr>
          <p:nvPr>
            <p:ph type="title"/>
          </p:nvPr>
        </p:nvSpPr>
        <p:spPr/>
        <p:txBody>
          <a:bodyPr/>
          <a:lstStyle/>
          <a:p>
            <a:r>
              <a:rPr lang="en-US" dirty="0"/>
              <a:t>Amazon Athena—Interactive Analysis</a:t>
            </a:r>
            <a:br>
              <a:rPr lang="en-US" dirty="0"/>
            </a:br>
            <a:endParaRPr lang="en-US" dirty="0"/>
          </a:p>
        </p:txBody>
      </p:sp>
      <p:sp>
        <p:nvSpPr>
          <p:cNvPr id="4" name="Content Placeholder 2"/>
          <p:cNvSpPr txBox="1">
            <a:spLocks/>
          </p:cNvSpPr>
          <p:nvPr/>
        </p:nvSpPr>
        <p:spPr>
          <a:xfrm>
            <a:off x="356615" y="1036018"/>
            <a:ext cx="8787385" cy="1317817"/>
          </a:xfrm>
          <a:prstGeom prst="rect">
            <a:avLst/>
          </a:prstGeom>
        </p:spPr>
        <p:txBody>
          <a:bodyPr vert="horz" lIns="91440" tIns="45720" rIns="91440" bIns="45720" rtlCol="0">
            <a:noAutofit/>
          </a:bodyPr>
          <a:lstStyle>
            <a:lvl1pPr marL="0" indent="0" algn="l" defTabSz="457200" rtl="0" eaLnBrk="1" latinLnBrk="0" hangingPunct="1">
              <a:spcBef>
                <a:spcPct val="20000"/>
              </a:spcBef>
              <a:buFontTx/>
              <a:buNone/>
              <a:defRPr sz="1200" b="0" i="0" kern="1200" spc="50" baseline="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200" b="0" i="0" kern="1200" spc="50" baseline="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pPr>
            <a:r>
              <a:rPr lang="en-US" sz="1600" dirty="0"/>
              <a:t>Interactive query service to analyze data in Amazon S3 using standard SQL</a:t>
            </a:r>
          </a:p>
          <a:p>
            <a:pPr>
              <a:spcAft>
                <a:spcPts val="600"/>
              </a:spcAft>
            </a:pPr>
            <a:r>
              <a:rPr lang="en-US" sz="1600" dirty="0"/>
              <a:t>No infrastructure to set up or manage and no data to </a:t>
            </a:r>
            <a:r>
              <a:rPr lang="en-US" sz="1600" dirty="0">
                <a:solidFill>
                  <a:srgbClr val="474746"/>
                </a:solidFill>
              </a:rPr>
              <a:t>load</a:t>
            </a:r>
            <a:endParaRPr lang="en-US" sz="1600" dirty="0">
              <a:solidFill>
                <a:srgbClr val="474746"/>
              </a:solidFill>
              <a:latin typeface="Amazon Ember" panose="02000000000000000000" pitchFamily="2" charset="0"/>
            </a:endParaRPr>
          </a:p>
          <a:p>
            <a:pPr>
              <a:spcAft>
                <a:spcPts val="600"/>
              </a:spcAft>
            </a:pPr>
            <a:r>
              <a:rPr lang="en-US" sz="1600" dirty="0"/>
              <a:t>Ability to run SQL queries on data archived in </a:t>
            </a:r>
            <a:r>
              <a:rPr lang="en-US" sz="1600" dirty="0">
                <a:solidFill>
                  <a:srgbClr val="474746"/>
                </a:solidFill>
              </a:rPr>
              <a:t>Amazon Glacier</a:t>
            </a:r>
            <a:r>
              <a:rPr lang="en-US" sz="1600" dirty="0"/>
              <a:t> (coming soon)</a:t>
            </a:r>
          </a:p>
          <a:p>
            <a:endParaRPr lang="en-US" sz="1600" dirty="0"/>
          </a:p>
          <a:p>
            <a:endParaRPr lang="en-US" sz="1600" dirty="0"/>
          </a:p>
        </p:txBody>
      </p:sp>
      <p:grpSp>
        <p:nvGrpSpPr>
          <p:cNvPr id="2" name="Group 1">
            <a:extLst>
              <a:ext uri="{FF2B5EF4-FFF2-40B4-BE49-F238E27FC236}">
                <a16:creationId xmlns:a16="http://schemas.microsoft.com/office/drawing/2014/main" id="{8EB4D94F-6594-42A9-9F26-C6874DA9FAA3}"/>
              </a:ext>
            </a:extLst>
          </p:cNvPr>
          <p:cNvGrpSpPr/>
          <p:nvPr/>
        </p:nvGrpSpPr>
        <p:grpSpPr>
          <a:xfrm>
            <a:off x="354416" y="2484638"/>
            <a:ext cx="2108218" cy="1637408"/>
            <a:chOff x="354416" y="2484638"/>
            <a:chExt cx="2108218" cy="1637408"/>
          </a:xfrm>
        </p:grpSpPr>
        <p:grpSp>
          <p:nvGrpSpPr>
            <p:cNvPr id="47" name="Group 46">
              <a:extLst>
                <a:ext uri="{FF2B5EF4-FFF2-40B4-BE49-F238E27FC236}">
                  <a16:creationId xmlns:a16="http://schemas.microsoft.com/office/drawing/2014/main" id="{A548FD86-2E68-4F28-9050-86AD00BBE6A0}"/>
                </a:ext>
              </a:extLst>
            </p:cNvPr>
            <p:cNvGrpSpPr/>
            <p:nvPr/>
          </p:nvGrpSpPr>
          <p:grpSpPr>
            <a:xfrm>
              <a:off x="1087263" y="2891667"/>
              <a:ext cx="631534" cy="497214"/>
              <a:chOff x="1020379" y="2839008"/>
              <a:chExt cx="765302" cy="602531"/>
            </a:xfrm>
          </p:grpSpPr>
          <p:pic>
            <p:nvPicPr>
              <p:cNvPr id="19" name="Picture 18"/>
              <p:cNvPicPr>
                <a:picLocks noChangeAspect="1"/>
              </p:cNvPicPr>
              <p:nvPr/>
            </p:nvPicPr>
            <p:blipFill>
              <a:blip r:embed="rId3" cstate="print">
                <a:duotone>
                  <a:prstClr val="black"/>
                  <a:schemeClr val="accent3">
                    <a:tint val="45000"/>
                    <a:satMod val="400000"/>
                  </a:schemeClr>
                </a:duotone>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020379" y="2839008"/>
                <a:ext cx="674384" cy="575474"/>
              </a:xfrm>
              <a:prstGeom prst="rect">
                <a:avLst/>
              </a:prstGeom>
            </p:spPr>
          </p:pic>
          <p:sp>
            <p:nvSpPr>
              <p:cNvPr id="21" name="Cross 20">
                <a:extLst>
                  <a:ext uri="{FF2B5EF4-FFF2-40B4-BE49-F238E27FC236}">
                    <a16:creationId xmlns:a16="http://schemas.microsoft.com/office/drawing/2014/main" id="{79C6539D-00CE-4023-ADFA-F1E2BD6BE0AE}"/>
                  </a:ext>
                </a:extLst>
              </p:cNvPr>
              <p:cNvSpPr/>
              <p:nvPr/>
            </p:nvSpPr>
            <p:spPr>
              <a:xfrm rot="18900000">
                <a:off x="1458388" y="3095365"/>
                <a:ext cx="327293" cy="346174"/>
              </a:xfrm>
              <a:prstGeom prst="plus">
                <a:avLst>
                  <a:gd name="adj" fmla="val 29717"/>
                </a:avLst>
              </a:prstGeom>
              <a:solidFill>
                <a:schemeClr val="bg1"/>
              </a:solidFill>
              <a:ln w="12700" cap="flat">
                <a:solidFill>
                  <a:schemeClr val="tx1"/>
                </a:solidFill>
                <a:prstDash val="solid"/>
                <a:miter/>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dirty="0"/>
              </a:p>
            </p:txBody>
          </p:sp>
        </p:grpSp>
        <p:sp>
          <p:nvSpPr>
            <p:cNvPr id="23" name="TextBox 22"/>
            <p:cNvSpPr txBox="1"/>
            <p:nvPr/>
          </p:nvSpPr>
          <p:spPr>
            <a:xfrm>
              <a:off x="356144" y="2484638"/>
              <a:ext cx="2106490"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Query Instantly</a:t>
              </a:r>
            </a:p>
          </p:txBody>
        </p:sp>
        <p:sp>
          <p:nvSpPr>
            <p:cNvPr id="24" name="TextBox 23"/>
            <p:cNvSpPr txBox="1"/>
            <p:nvPr/>
          </p:nvSpPr>
          <p:spPr>
            <a:xfrm>
              <a:off x="354416" y="3475715"/>
              <a:ext cx="2101503" cy="646331"/>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Zero setup cost; just point to S3 and </a:t>
              </a:r>
              <a:br>
                <a:rPr lang="en-US" sz="1200" dirty="0">
                  <a:latin typeface="Amazon Ember" panose="020B0603020204020204" pitchFamily="34" charset="0"/>
                  <a:ea typeface="Amazon Ember" panose="020B0603020204020204" pitchFamily="34" charset="0"/>
                  <a:cs typeface="Amazon Ember" panose="020B0603020204020204" pitchFamily="34" charset="0"/>
                </a:rPr>
              </a:br>
              <a:r>
                <a:rPr lang="en-US" sz="1200" dirty="0">
                  <a:latin typeface="Amazon Ember" panose="020B0603020204020204" pitchFamily="34" charset="0"/>
                  <a:ea typeface="Amazon Ember" panose="020B0603020204020204" pitchFamily="34" charset="0"/>
                  <a:cs typeface="Amazon Ember" panose="020B0603020204020204" pitchFamily="34" charset="0"/>
                </a:rPr>
                <a:t>start querying</a:t>
              </a:r>
            </a:p>
          </p:txBody>
        </p:sp>
      </p:grpSp>
      <p:grpSp>
        <p:nvGrpSpPr>
          <p:cNvPr id="6" name="Group 5">
            <a:extLst>
              <a:ext uri="{FF2B5EF4-FFF2-40B4-BE49-F238E27FC236}">
                <a16:creationId xmlns:a16="http://schemas.microsoft.com/office/drawing/2014/main" id="{B93F9749-9574-4797-B90E-A44C25255CD5}"/>
              </a:ext>
            </a:extLst>
          </p:cNvPr>
          <p:cNvGrpSpPr/>
          <p:nvPr/>
        </p:nvGrpSpPr>
        <p:grpSpPr>
          <a:xfrm>
            <a:off x="4577756" y="2515482"/>
            <a:ext cx="2109946" cy="2191406"/>
            <a:chOff x="4577756" y="2515482"/>
            <a:chExt cx="2109946" cy="2191406"/>
          </a:xfrm>
        </p:grpSpPr>
        <p:grpSp>
          <p:nvGrpSpPr>
            <p:cNvPr id="45" name="Group 44">
              <a:extLst>
                <a:ext uri="{FF2B5EF4-FFF2-40B4-BE49-F238E27FC236}">
                  <a16:creationId xmlns:a16="http://schemas.microsoft.com/office/drawing/2014/main" id="{D59C68A7-C1F6-4C13-8C2E-4BDDC2DF643A}"/>
                </a:ext>
              </a:extLst>
            </p:cNvPr>
            <p:cNvGrpSpPr/>
            <p:nvPr/>
          </p:nvGrpSpPr>
          <p:grpSpPr>
            <a:xfrm>
              <a:off x="5400906" y="2987504"/>
              <a:ext cx="724575" cy="388123"/>
              <a:chOff x="5438900" y="2987504"/>
              <a:chExt cx="724575" cy="388123"/>
            </a:xfrm>
          </p:grpSpPr>
          <p:grpSp>
            <p:nvGrpSpPr>
              <p:cNvPr id="11" name="Group 4">
                <a:extLst>
                  <a:ext uri="{FF2B5EF4-FFF2-40B4-BE49-F238E27FC236}">
                    <a16:creationId xmlns:a16="http://schemas.microsoft.com/office/drawing/2014/main" id="{04F4F889-AADD-4744-BD87-CDE55827CA17}"/>
                  </a:ext>
                </a:extLst>
              </p:cNvPr>
              <p:cNvGrpSpPr>
                <a:grpSpLocks noChangeAspect="1"/>
              </p:cNvGrpSpPr>
              <p:nvPr/>
            </p:nvGrpSpPr>
            <p:grpSpPr bwMode="auto">
              <a:xfrm>
                <a:off x="5438900" y="2987504"/>
                <a:ext cx="498148" cy="354947"/>
                <a:chOff x="2644" y="1449"/>
                <a:chExt cx="407" cy="290"/>
              </a:xfrm>
            </p:grpSpPr>
            <p:sp>
              <p:nvSpPr>
                <p:cNvPr id="12" name="Freeform 5">
                  <a:extLst>
                    <a:ext uri="{FF2B5EF4-FFF2-40B4-BE49-F238E27FC236}">
                      <a16:creationId xmlns:a16="http://schemas.microsoft.com/office/drawing/2014/main" id="{809A6280-7639-4D04-A848-7B6B447AB91F}"/>
                    </a:ext>
                  </a:extLst>
                </p:cNvPr>
                <p:cNvSpPr>
                  <a:spLocks/>
                </p:cNvSpPr>
                <p:nvPr/>
              </p:nvSpPr>
              <p:spPr bwMode="auto">
                <a:xfrm>
                  <a:off x="2644" y="1449"/>
                  <a:ext cx="407" cy="290"/>
                </a:xfrm>
                <a:custGeom>
                  <a:avLst/>
                  <a:gdLst>
                    <a:gd name="T0" fmla="*/ 356 w 407"/>
                    <a:gd name="T1" fmla="*/ 290 h 290"/>
                    <a:gd name="T2" fmla="*/ 0 w 407"/>
                    <a:gd name="T3" fmla="*/ 290 h 290"/>
                    <a:gd name="T4" fmla="*/ 0 w 407"/>
                    <a:gd name="T5" fmla="*/ 0 h 290"/>
                    <a:gd name="T6" fmla="*/ 407 w 407"/>
                    <a:gd name="T7" fmla="*/ 0 h 290"/>
                    <a:gd name="T8" fmla="*/ 407 w 407"/>
                    <a:gd name="T9" fmla="*/ 219 h 290"/>
                  </a:gdLst>
                  <a:ahLst/>
                  <a:cxnLst>
                    <a:cxn ang="0">
                      <a:pos x="T0" y="T1"/>
                    </a:cxn>
                    <a:cxn ang="0">
                      <a:pos x="T2" y="T3"/>
                    </a:cxn>
                    <a:cxn ang="0">
                      <a:pos x="T4" y="T5"/>
                    </a:cxn>
                    <a:cxn ang="0">
                      <a:pos x="T6" y="T7"/>
                    </a:cxn>
                    <a:cxn ang="0">
                      <a:pos x="T8" y="T9"/>
                    </a:cxn>
                  </a:cxnLst>
                  <a:rect l="0" t="0" r="r" b="b"/>
                  <a:pathLst>
                    <a:path w="407" h="290">
                      <a:moveTo>
                        <a:pt x="356" y="290"/>
                      </a:moveTo>
                      <a:lnTo>
                        <a:pt x="0" y="290"/>
                      </a:lnTo>
                      <a:lnTo>
                        <a:pt x="0" y="0"/>
                      </a:lnTo>
                      <a:lnTo>
                        <a:pt x="407" y="0"/>
                      </a:lnTo>
                      <a:lnTo>
                        <a:pt x="407" y="219"/>
                      </a:lnTo>
                    </a:path>
                  </a:pathLst>
                </a:cu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3" name="Line 6">
                  <a:extLst>
                    <a:ext uri="{FF2B5EF4-FFF2-40B4-BE49-F238E27FC236}">
                      <a16:creationId xmlns:a16="http://schemas.microsoft.com/office/drawing/2014/main" id="{3439D654-F652-4EC1-AF63-7269B1B0294E}"/>
                    </a:ext>
                  </a:extLst>
                </p:cNvPr>
                <p:cNvSpPr>
                  <a:spLocks noChangeShapeType="1"/>
                </p:cNvSpPr>
                <p:nvPr/>
              </p:nvSpPr>
              <p:spPr bwMode="auto">
                <a:xfrm>
                  <a:off x="2644" y="1505"/>
                  <a:ext cx="40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4" name="Line 7">
                  <a:extLst>
                    <a:ext uri="{FF2B5EF4-FFF2-40B4-BE49-F238E27FC236}">
                      <a16:creationId xmlns:a16="http://schemas.microsoft.com/office/drawing/2014/main" id="{EF3FAD64-67F3-49DF-A8FE-D842EB320D6C}"/>
                    </a:ext>
                  </a:extLst>
                </p:cNvPr>
                <p:cNvSpPr>
                  <a:spLocks noChangeShapeType="1"/>
                </p:cNvSpPr>
                <p:nvPr/>
              </p:nvSpPr>
              <p:spPr bwMode="auto">
                <a:xfrm>
                  <a:off x="2717" y="1505"/>
                  <a:ext cx="0" cy="234"/>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5" name="Line 8">
                  <a:extLst>
                    <a:ext uri="{FF2B5EF4-FFF2-40B4-BE49-F238E27FC236}">
                      <a16:creationId xmlns:a16="http://schemas.microsoft.com/office/drawing/2014/main" id="{89A0F568-078A-46FA-B285-7F0312BC7E91}"/>
                    </a:ext>
                  </a:extLst>
                </p:cNvPr>
                <p:cNvSpPr>
                  <a:spLocks noChangeShapeType="1"/>
                </p:cNvSpPr>
                <p:nvPr/>
              </p:nvSpPr>
              <p:spPr bwMode="auto">
                <a:xfrm>
                  <a:off x="2756" y="1555"/>
                  <a:ext cx="244"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6" name="Line 9">
                  <a:extLst>
                    <a:ext uri="{FF2B5EF4-FFF2-40B4-BE49-F238E27FC236}">
                      <a16:creationId xmlns:a16="http://schemas.microsoft.com/office/drawing/2014/main" id="{39283117-DBB5-4D16-9FBE-1F332A104DC0}"/>
                    </a:ext>
                  </a:extLst>
                </p:cNvPr>
                <p:cNvSpPr>
                  <a:spLocks noChangeShapeType="1"/>
                </p:cNvSpPr>
                <p:nvPr/>
              </p:nvSpPr>
              <p:spPr bwMode="auto">
                <a:xfrm>
                  <a:off x="2756" y="1595"/>
                  <a:ext cx="156"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sp>
              <p:nvSpPr>
                <p:cNvPr id="17" name="Line 10">
                  <a:extLst>
                    <a:ext uri="{FF2B5EF4-FFF2-40B4-BE49-F238E27FC236}">
                      <a16:creationId xmlns:a16="http://schemas.microsoft.com/office/drawing/2014/main" id="{08102405-3CA3-4963-B555-11252D893AE2}"/>
                    </a:ext>
                  </a:extLst>
                </p:cNvPr>
                <p:cNvSpPr>
                  <a:spLocks noChangeShapeType="1"/>
                </p:cNvSpPr>
                <p:nvPr/>
              </p:nvSpPr>
              <p:spPr bwMode="auto">
                <a:xfrm>
                  <a:off x="2756" y="1637"/>
                  <a:ext cx="18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a:p>
              </p:txBody>
            </p:sp>
          </p:grpSp>
          <p:sp>
            <p:nvSpPr>
              <p:cNvPr id="18" name="TextBox 17"/>
              <p:cNvSpPr txBox="1"/>
              <p:nvPr/>
            </p:nvSpPr>
            <p:spPr>
              <a:xfrm>
                <a:off x="5739043" y="3160184"/>
                <a:ext cx="424432" cy="215443"/>
              </a:xfrm>
              <a:prstGeom prst="rect">
                <a:avLst/>
              </a:prstGeom>
              <a:solidFill>
                <a:schemeClr val="bg1"/>
              </a:solidFill>
            </p:spPr>
            <p:txBody>
              <a:bodyPr wrap="square" lIns="0" tIns="0" rIns="0" bIns="0" rtlCol="0">
                <a:spAutoFit/>
              </a:bodyPr>
              <a:lstStyle/>
              <a:p>
                <a:r>
                  <a:rPr lang="en-US" sz="1400" dirty="0"/>
                  <a:t>SQL</a:t>
                </a:r>
              </a:p>
            </p:txBody>
          </p:sp>
        </p:grpSp>
        <p:sp>
          <p:nvSpPr>
            <p:cNvPr id="27" name="TextBox 26"/>
            <p:cNvSpPr txBox="1"/>
            <p:nvPr/>
          </p:nvSpPr>
          <p:spPr>
            <a:xfrm>
              <a:off x="4581210" y="2515482"/>
              <a:ext cx="2106492"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Open</a:t>
              </a:r>
            </a:p>
          </p:txBody>
        </p:sp>
        <p:sp>
          <p:nvSpPr>
            <p:cNvPr id="28" name="TextBox 27"/>
            <p:cNvSpPr txBox="1"/>
            <p:nvPr/>
          </p:nvSpPr>
          <p:spPr>
            <a:xfrm>
              <a:off x="4577756" y="3506559"/>
              <a:ext cx="2109946" cy="1200329"/>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ANSI SQL interface, JDBC/ODBC drivers, multiple formats, compression types, and complex joins and data types</a:t>
              </a:r>
            </a:p>
          </p:txBody>
        </p:sp>
      </p:grpSp>
      <p:grpSp>
        <p:nvGrpSpPr>
          <p:cNvPr id="7" name="Group 6">
            <a:extLst>
              <a:ext uri="{FF2B5EF4-FFF2-40B4-BE49-F238E27FC236}">
                <a16:creationId xmlns:a16="http://schemas.microsoft.com/office/drawing/2014/main" id="{86ED9F38-5F2C-4F2A-8E9A-2E2BF59B8714}"/>
              </a:ext>
            </a:extLst>
          </p:cNvPr>
          <p:cNvGrpSpPr/>
          <p:nvPr/>
        </p:nvGrpSpPr>
        <p:grpSpPr>
          <a:xfrm>
            <a:off x="6687703" y="2530684"/>
            <a:ext cx="2116850" cy="2006740"/>
            <a:chOff x="6687703" y="2530684"/>
            <a:chExt cx="2116850" cy="2006740"/>
          </a:xfrm>
        </p:grpSpPr>
        <p:sp>
          <p:nvSpPr>
            <p:cNvPr id="29" name="TextBox 28"/>
            <p:cNvSpPr txBox="1"/>
            <p:nvPr/>
          </p:nvSpPr>
          <p:spPr>
            <a:xfrm>
              <a:off x="6687703" y="2530684"/>
              <a:ext cx="2116850"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Easy</a:t>
              </a:r>
            </a:p>
          </p:txBody>
        </p:sp>
        <p:sp>
          <p:nvSpPr>
            <p:cNvPr id="30" name="TextBox 29"/>
            <p:cNvSpPr txBox="1"/>
            <p:nvPr/>
          </p:nvSpPr>
          <p:spPr>
            <a:xfrm>
              <a:off x="6687703" y="3521761"/>
              <a:ext cx="2109946" cy="1015663"/>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Serverless: zero infrastructure, zero administration</a:t>
              </a:r>
            </a:p>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Integrated with </a:t>
              </a:r>
              <a:r>
                <a:rPr lang="en-US" sz="1200" dirty="0" err="1">
                  <a:latin typeface="Amazon Ember" panose="020B0603020204020204" pitchFamily="34" charset="0"/>
                  <a:ea typeface="Amazon Ember" panose="020B0603020204020204" pitchFamily="34" charset="0"/>
                  <a:cs typeface="Amazon Ember" panose="020B0603020204020204" pitchFamily="34" charset="0"/>
                </a:rPr>
                <a:t>QuickSight</a:t>
              </a:r>
              <a:r>
                <a:rPr lang="en-US" sz="1200" dirty="0">
                  <a:latin typeface="Amazon Ember" panose="020B0603020204020204" pitchFamily="34" charset="0"/>
                  <a:ea typeface="Amazon Ember" panose="020B0603020204020204" pitchFamily="34" charset="0"/>
                  <a:cs typeface="Amazon Ember" panose="020B0603020204020204" pitchFamily="34" charset="0"/>
                </a:rPr>
                <a:t> </a:t>
              </a:r>
            </a:p>
          </p:txBody>
        </p:sp>
        <p:grpSp>
          <p:nvGrpSpPr>
            <p:cNvPr id="31" name="Group 4">
              <a:extLst>
                <a:ext uri="{FF2B5EF4-FFF2-40B4-BE49-F238E27FC236}">
                  <a16:creationId xmlns:a16="http://schemas.microsoft.com/office/drawing/2014/main" id="{04F4F889-AADD-4744-BD87-CDE55827CA17}"/>
                </a:ext>
              </a:extLst>
            </p:cNvPr>
            <p:cNvGrpSpPr>
              <a:grpSpLocks noChangeAspect="1"/>
            </p:cNvGrpSpPr>
            <p:nvPr/>
          </p:nvGrpSpPr>
          <p:grpSpPr bwMode="auto">
            <a:xfrm>
              <a:off x="7486075" y="2985522"/>
              <a:ext cx="582982" cy="421730"/>
              <a:chOff x="2644" y="1449"/>
              <a:chExt cx="470" cy="340"/>
            </a:xfrm>
          </p:grpSpPr>
          <p:sp>
            <p:nvSpPr>
              <p:cNvPr id="32" name="Freeform 5">
                <a:extLst>
                  <a:ext uri="{FF2B5EF4-FFF2-40B4-BE49-F238E27FC236}">
                    <a16:creationId xmlns:a16="http://schemas.microsoft.com/office/drawing/2014/main" id="{809A6280-7639-4D04-A848-7B6B447AB91F}"/>
                  </a:ext>
                </a:extLst>
              </p:cNvPr>
              <p:cNvSpPr>
                <a:spLocks/>
              </p:cNvSpPr>
              <p:nvPr/>
            </p:nvSpPr>
            <p:spPr bwMode="auto">
              <a:xfrm>
                <a:off x="2644" y="1449"/>
                <a:ext cx="407" cy="290"/>
              </a:xfrm>
              <a:custGeom>
                <a:avLst/>
                <a:gdLst>
                  <a:gd name="T0" fmla="*/ 356 w 407"/>
                  <a:gd name="T1" fmla="*/ 290 h 290"/>
                  <a:gd name="T2" fmla="*/ 0 w 407"/>
                  <a:gd name="T3" fmla="*/ 290 h 290"/>
                  <a:gd name="T4" fmla="*/ 0 w 407"/>
                  <a:gd name="T5" fmla="*/ 0 h 290"/>
                  <a:gd name="T6" fmla="*/ 407 w 407"/>
                  <a:gd name="T7" fmla="*/ 0 h 290"/>
                  <a:gd name="T8" fmla="*/ 407 w 407"/>
                  <a:gd name="T9" fmla="*/ 219 h 290"/>
                </a:gdLst>
                <a:ahLst/>
                <a:cxnLst>
                  <a:cxn ang="0">
                    <a:pos x="T0" y="T1"/>
                  </a:cxn>
                  <a:cxn ang="0">
                    <a:pos x="T2" y="T3"/>
                  </a:cxn>
                  <a:cxn ang="0">
                    <a:pos x="T4" y="T5"/>
                  </a:cxn>
                  <a:cxn ang="0">
                    <a:pos x="T6" y="T7"/>
                  </a:cxn>
                  <a:cxn ang="0">
                    <a:pos x="T8" y="T9"/>
                  </a:cxn>
                </a:cxnLst>
                <a:rect l="0" t="0" r="r" b="b"/>
                <a:pathLst>
                  <a:path w="407" h="290">
                    <a:moveTo>
                      <a:pt x="356" y="290"/>
                    </a:moveTo>
                    <a:lnTo>
                      <a:pt x="0" y="290"/>
                    </a:lnTo>
                    <a:lnTo>
                      <a:pt x="0" y="0"/>
                    </a:lnTo>
                    <a:lnTo>
                      <a:pt x="407" y="0"/>
                    </a:lnTo>
                    <a:lnTo>
                      <a:pt x="407" y="219"/>
                    </a:lnTo>
                  </a:path>
                </a:pathLst>
              </a:cu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Line 6">
                <a:extLst>
                  <a:ext uri="{FF2B5EF4-FFF2-40B4-BE49-F238E27FC236}">
                    <a16:creationId xmlns:a16="http://schemas.microsoft.com/office/drawing/2014/main" id="{3439D654-F652-4EC1-AF63-7269B1B0294E}"/>
                  </a:ext>
                </a:extLst>
              </p:cNvPr>
              <p:cNvSpPr>
                <a:spLocks noChangeShapeType="1"/>
              </p:cNvSpPr>
              <p:nvPr/>
            </p:nvSpPr>
            <p:spPr bwMode="auto">
              <a:xfrm>
                <a:off x="2644" y="1505"/>
                <a:ext cx="40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Line 7">
                <a:extLst>
                  <a:ext uri="{FF2B5EF4-FFF2-40B4-BE49-F238E27FC236}">
                    <a16:creationId xmlns:a16="http://schemas.microsoft.com/office/drawing/2014/main" id="{EF3FAD64-67F3-49DF-A8FE-D842EB320D6C}"/>
                  </a:ext>
                </a:extLst>
              </p:cNvPr>
              <p:cNvSpPr>
                <a:spLocks noChangeShapeType="1"/>
              </p:cNvSpPr>
              <p:nvPr/>
            </p:nvSpPr>
            <p:spPr bwMode="auto">
              <a:xfrm>
                <a:off x="2717" y="1505"/>
                <a:ext cx="0" cy="234"/>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Line 8">
                <a:extLst>
                  <a:ext uri="{FF2B5EF4-FFF2-40B4-BE49-F238E27FC236}">
                    <a16:creationId xmlns:a16="http://schemas.microsoft.com/office/drawing/2014/main" id="{89A0F568-078A-46FA-B285-7F0312BC7E91}"/>
                  </a:ext>
                </a:extLst>
              </p:cNvPr>
              <p:cNvSpPr>
                <a:spLocks noChangeShapeType="1"/>
              </p:cNvSpPr>
              <p:nvPr/>
            </p:nvSpPr>
            <p:spPr bwMode="auto">
              <a:xfrm>
                <a:off x="2756" y="1555"/>
                <a:ext cx="244"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Line 9">
                <a:extLst>
                  <a:ext uri="{FF2B5EF4-FFF2-40B4-BE49-F238E27FC236}">
                    <a16:creationId xmlns:a16="http://schemas.microsoft.com/office/drawing/2014/main" id="{39283117-DBB5-4D16-9FBE-1F332A104DC0}"/>
                  </a:ext>
                </a:extLst>
              </p:cNvPr>
              <p:cNvSpPr>
                <a:spLocks noChangeShapeType="1"/>
              </p:cNvSpPr>
              <p:nvPr/>
            </p:nvSpPr>
            <p:spPr bwMode="auto">
              <a:xfrm>
                <a:off x="2756" y="1595"/>
                <a:ext cx="156"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7" name="Line 10">
                <a:extLst>
                  <a:ext uri="{FF2B5EF4-FFF2-40B4-BE49-F238E27FC236}">
                    <a16:creationId xmlns:a16="http://schemas.microsoft.com/office/drawing/2014/main" id="{08102405-3CA3-4963-B555-11252D893AE2}"/>
                  </a:ext>
                </a:extLst>
              </p:cNvPr>
              <p:cNvSpPr>
                <a:spLocks noChangeShapeType="1"/>
              </p:cNvSpPr>
              <p:nvPr/>
            </p:nvSpPr>
            <p:spPr bwMode="auto">
              <a:xfrm>
                <a:off x="2756" y="1637"/>
                <a:ext cx="187" cy="0"/>
              </a:xfrm>
              <a:prstGeom prst="line">
                <a:avLst/>
              </a:pr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8" name="Freeform 11">
                <a:extLst>
                  <a:ext uri="{FF2B5EF4-FFF2-40B4-BE49-F238E27FC236}">
                    <a16:creationId xmlns:a16="http://schemas.microsoft.com/office/drawing/2014/main" id="{46EC45CD-6196-41CE-9F83-ACBB0B2B46C9}"/>
                  </a:ext>
                </a:extLst>
              </p:cNvPr>
              <p:cNvSpPr>
                <a:spLocks/>
              </p:cNvSpPr>
              <p:nvPr/>
            </p:nvSpPr>
            <p:spPr bwMode="auto">
              <a:xfrm>
                <a:off x="3000" y="1628"/>
                <a:ext cx="114" cy="161"/>
              </a:xfrm>
              <a:custGeom>
                <a:avLst/>
                <a:gdLst>
                  <a:gd name="T0" fmla="*/ 0 w 114"/>
                  <a:gd name="T1" fmla="*/ 136 h 161"/>
                  <a:gd name="T2" fmla="*/ 0 w 114"/>
                  <a:gd name="T3" fmla="*/ 0 h 161"/>
                  <a:gd name="T4" fmla="*/ 114 w 114"/>
                  <a:gd name="T5" fmla="*/ 88 h 161"/>
                  <a:gd name="T6" fmla="*/ 70 w 114"/>
                  <a:gd name="T7" fmla="*/ 102 h 161"/>
                  <a:gd name="T8" fmla="*/ 93 w 114"/>
                  <a:gd name="T9" fmla="*/ 148 h 161"/>
                  <a:gd name="T10" fmla="*/ 66 w 114"/>
                  <a:gd name="T11" fmla="*/ 161 h 161"/>
                  <a:gd name="T12" fmla="*/ 39 w 114"/>
                  <a:gd name="T13" fmla="*/ 111 h 161"/>
                  <a:gd name="T14" fmla="*/ 0 w 114"/>
                  <a:gd name="T15" fmla="*/ 136 h 1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161">
                    <a:moveTo>
                      <a:pt x="0" y="136"/>
                    </a:moveTo>
                    <a:lnTo>
                      <a:pt x="0" y="0"/>
                    </a:lnTo>
                    <a:lnTo>
                      <a:pt x="114" y="88"/>
                    </a:lnTo>
                    <a:lnTo>
                      <a:pt x="70" y="102"/>
                    </a:lnTo>
                    <a:lnTo>
                      <a:pt x="93" y="148"/>
                    </a:lnTo>
                    <a:lnTo>
                      <a:pt x="66" y="161"/>
                    </a:lnTo>
                    <a:lnTo>
                      <a:pt x="39" y="111"/>
                    </a:lnTo>
                    <a:lnTo>
                      <a:pt x="0" y="136"/>
                    </a:lnTo>
                    <a:close/>
                  </a:path>
                </a:pathLst>
              </a:custGeom>
              <a:solidFill>
                <a:srgbClr val="FFFFFF"/>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cxnSp>
        <p:nvCxnSpPr>
          <p:cNvPr id="39" name="Straight Connector 38">
            <a:extLst>
              <a:ext uri="{FF2B5EF4-FFF2-40B4-BE49-F238E27FC236}">
                <a16:creationId xmlns:a16="http://schemas.microsoft.com/office/drawing/2014/main" id="{42C6183C-A420-48E9-8AB8-3E60D3A873A6}"/>
              </a:ext>
            </a:extLst>
          </p:cNvPr>
          <p:cNvCxnSpPr>
            <a:cxnSpLocks/>
          </p:cNvCxnSpPr>
          <p:nvPr/>
        </p:nvCxnSpPr>
        <p:spPr>
          <a:xfrm>
            <a:off x="356615" y="2274757"/>
            <a:ext cx="8444485" cy="0"/>
          </a:xfrm>
          <a:prstGeom prst="line">
            <a:avLst/>
          </a:prstGeom>
          <a:noFill/>
          <a:ln w="12700" cap="rnd" cmpd="sng" algn="ctr">
            <a:solidFill>
              <a:schemeClr val="accent6">
                <a:lumMod val="20000"/>
                <a:lumOff val="80000"/>
              </a:schemeClr>
            </a:solidFill>
            <a:prstDash val="solid"/>
          </a:ln>
          <a:effectLst/>
        </p:spPr>
      </p:cxnSp>
      <p:grpSp>
        <p:nvGrpSpPr>
          <p:cNvPr id="5" name="Group 4">
            <a:extLst>
              <a:ext uri="{FF2B5EF4-FFF2-40B4-BE49-F238E27FC236}">
                <a16:creationId xmlns:a16="http://schemas.microsoft.com/office/drawing/2014/main" id="{30FC0E3E-D171-42D3-BA4F-48C2144B3F12}"/>
              </a:ext>
            </a:extLst>
          </p:cNvPr>
          <p:cNvGrpSpPr/>
          <p:nvPr/>
        </p:nvGrpSpPr>
        <p:grpSpPr>
          <a:xfrm>
            <a:off x="2462635" y="2484638"/>
            <a:ext cx="2116847" cy="1822074"/>
            <a:chOff x="2462635" y="2484638"/>
            <a:chExt cx="2116847" cy="1822074"/>
          </a:xfrm>
        </p:grpSpPr>
        <p:sp>
          <p:nvSpPr>
            <p:cNvPr id="25" name="TextBox 24"/>
            <p:cNvSpPr txBox="1"/>
            <p:nvPr/>
          </p:nvSpPr>
          <p:spPr>
            <a:xfrm>
              <a:off x="2462635" y="2484638"/>
              <a:ext cx="2116847" cy="276999"/>
            </a:xfrm>
            <a:prstGeom prst="rect">
              <a:avLst/>
            </a:prstGeom>
            <a:noFill/>
          </p:spPr>
          <p:txBody>
            <a:bodyPr wrap="square" lIns="274320" rIns="274320" rtlCol="0">
              <a:spAutoFit/>
            </a:bodyPr>
            <a:lstStyle/>
            <a:p>
              <a:pPr algn="ctr"/>
              <a:r>
                <a:rPr lang="en-US" sz="1200" b="1" dirty="0">
                  <a:solidFill>
                    <a:srgbClr val="FF9900"/>
                  </a:solidFill>
                  <a:latin typeface="Amazon Ember" panose="02000000000000000000" pitchFamily="2" charset="0"/>
                  <a:ea typeface="Amazon Ember" panose="02000000000000000000" pitchFamily="2" charset="0"/>
                </a:rPr>
                <a:t>Pay per query</a:t>
              </a:r>
            </a:p>
          </p:txBody>
        </p:sp>
        <p:sp>
          <p:nvSpPr>
            <p:cNvPr id="26" name="TextBox 25"/>
            <p:cNvSpPr txBox="1"/>
            <p:nvPr/>
          </p:nvSpPr>
          <p:spPr>
            <a:xfrm>
              <a:off x="2464363" y="3475715"/>
              <a:ext cx="2113393" cy="830997"/>
            </a:xfrm>
            <a:prstGeom prst="rect">
              <a:avLst/>
            </a:prstGeom>
            <a:noFill/>
          </p:spPr>
          <p:txBody>
            <a:bodyPr wrap="square" lIns="274320" rIns="274320" rtlCol="0">
              <a:spAutoFit/>
            </a:bodyPr>
            <a:lstStyle/>
            <a:p>
              <a:pPr algn="ctr"/>
              <a:r>
                <a:rPr lang="en-US" sz="1200" dirty="0">
                  <a:latin typeface="Amazon Ember" panose="020B0603020204020204" pitchFamily="34" charset="0"/>
                  <a:ea typeface="Amazon Ember" panose="020B0603020204020204" pitchFamily="34" charset="0"/>
                  <a:cs typeface="Amazon Ember" panose="020B0603020204020204" pitchFamily="34" charset="0"/>
                </a:rPr>
                <a:t>Pay only for queries run; save 30–90% on per-query costs through compression</a:t>
              </a:r>
            </a:p>
          </p:txBody>
        </p:sp>
        <p:grpSp>
          <p:nvGrpSpPr>
            <p:cNvPr id="54" name="Group 53">
              <a:extLst>
                <a:ext uri="{FF2B5EF4-FFF2-40B4-BE49-F238E27FC236}">
                  <a16:creationId xmlns:a16="http://schemas.microsoft.com/office/drawing/2014/main" id="{3179812D-3173-4077-A5FF-E44A5D15A0EE}"/>
                </a:ext>
              </a:extLst>
            </p:cNvPr>
            <p:cNvGrpSpPr/>
            <p:nvPr/>
          </p:nvGrpSpPr>
          <p:grpSpPr>
            <a:xfrm>
              <a:off x="3302851" y="2932039"/>
              <a:ext cx="413534" cy="420087"/>
              <a:chOff x="7642861" y="2678741"/>
              <a:chExt cx="494026" cy="501854"/>
            </a:xfrm>
          </p:grpSpPr>
          <p:grpSp>
            <p:nvGrpSpPr>
              <p:cNvPr id="55" name="Group 54">
                <a:extLst>
                  <a:ext uri="{FF2B5EF4-FFF2-40B4-BE49-F238E27FC236}">
                    <a16:creationId xmlns:a16="http://schemas.microsoft.com/office/drawing/2014/main" id="{2C7B3481-FDF1-4DAC-9622-0EAB13E5A2C2}"/>
                  </a:ext>
                </a:extLst>
              </p:cNvPr>
              <p:cNvGrpSpPr/>
              <p:nvPr/>
            </p:nvGrpSpPr>
            <p:grpSpPr>
              <a:xfrm>
                <a:off x="7642861" y="2678741"/>
                <a:ext cx="494026" cy="501854"/>
                <a:chOff x="2829740" y="3729907"/>
                <a:chExt cx="468993" cy="476426"/>
              </a:xfrm>
            </p:grpSpPr>
            <p:sp>
              <p:nvSpPr>
                <p:cNvPr id="57" name="Arc 56">
                  <a:extLst>
                    <a:ext uri="{FF2B5EF4-FFF2-40B4-BE49-F238E27FC236}">
                      <a16:creationId xmlns:a16="http://schemas.microsoft.com/office/drawing/2014/main" id="{39547AB4-7F9A-4017-9C33-0309289CCF0B}"/>
                    </a:ext>
                  </a:extLst>
                </p:cNvPr>
                <p:cNvSpPr/>
                <p:nvPr/>
              </p:nvSpPr>
              <p:spPr>
                <a:xfrm>
                  <a:off x="2829740" y="3729907"/>
                  <a:ext cx="468993" cy="468993"/>
                </a:xfrm>
                <a:prstGeom prst="arc">
                  <a:avLst>
                    <a:gd name="adj1" fmla="val 3351319"/>
                    <a:gd name="adj2" fmla="val 0"/>
                  </a:avLst>
                </a:prstGeom>
                <a:solidFill>
                  <a:schemeClr val="bg1"/>
                </a:solidFill>
                <a:ln w="12700" cap="rnd">
                  <a:solidFill>
                    <a:schemeClr val="accent6">
                      <a:lumMod val="50000"/>
                    </a:schemeClr>
                  </a:solidFill>
                  <a:prstDash val="solid"/>
                  <a:round/>
                  <a:headEnd/>
                  <a:tailEnd/>
                </a:ln>
              </p:spPr>
              <p:txBody>
                <a:bodyPr vert="horz" wrap="square" lIns="121920" tIns="60960" rIns="121920" bIns="6096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32F3E"/>
                    </a:solidFill>
                    <a:effectLst/>
                    <a:uLnTx/>
                    <a:uFillTx/>
                    <a:latin typeface="Arial"/>
                    <a:ea typeface="+mn-ea"/>
                    <a:cs typeface="+mn-cs"/>
                  </a:endParaRPr>
                </a:p>
              </p:txBody>
            </p:sp>
            <p:cxnSp>
              <p:nvCxnSpPr>
                <p:cNvPr id="58" name="Straight Arrow Connector 57">
                  <a:extLst>
                    <a:ext uri="{FF2B5EF4-FFF2-40B4-BE49-F238E27FC236}">
                      <a16:creationId xmlns:a16="http://schemas.microsoft.com/office/drawing/2014/main" id="{2608B40F-6D9A-4691-9279-B0D81239F1BD}"/>
                    </a:ext>
                  </a:extLst>
                </p:cNvPr>
                <p:cNvCxnSpPr>
                  <a:cxnSpLocks/>
                  <a:stCxn id="57" idx="2"/>
                </p:cNvCxnSpPr>
                <p:nvPr/>
              </p:nvCxnSpPr>
              <p:spPr>
                <a:xfrm>
                  <a:off x="3298733" y="3964404"/>
                  <a:ext cx="0" cy="241929"/>
                </a:xfrm>
                <a:prstGeom prst="straightConnector1">
                  <a:avLst/>
                </a:prstGeom>
                <a:solidFill>
                  <a:schemeClr val="bg1"/>
                </a:solidFill>
                <a:ln w="12700" cap="rnd">
                  <a:solidFill>
                    <a:schemeClr val="accent6">
                      <a:lumMod val="50000"/>
                    </a:schemeClr>
                  </a:solidFill>
                  <a:prstDash val="solid"/>
                  <a:round/>
                  <a:headEnd/>
                  <a:tailEnd type="triangle"/>
                </a:ln>
              </p:spPr>
            </p:cxnSp>
          </p:grpSp>
          <p:sp>
            <p:nvSpPr>
              <p:cNvPr id="56" name="TextBox 55">
                <a:extLst>
                  <a:ext uri="{FF2B5EF4-FFF2-40B4-BE49-F238E27FC236}">
                    <a16:creationId xmlns:a16="http://schemas.microsoft.com/office/drawing/2014/main" id="{251F70B5-46D1-41CA-9159-C3DC99074ABC}"/>
                  </a:ext>
                </a:extLst>
              </p:cNvPr>
              <p:cNvSpPr txBox="1"/>
              <p:nvPr/>
            </p:nvSpPr>
            <p:spPr>
              <a:xfrm>
                <a:off x="7726541" y="2713972"/>
                <a:ext cx="319319" cy="369333"/>
              </a:xfrm>
              <a:prstGeom prst="rect">
                <a:avLst/>
              </a:prstGeom>
              <a:noFill/>
              <a:ln>
                <a:noFill/>
              </a:ln>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45B64">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rPr>
                  <a:t>$</a:t>
                </a:r>
              </a:p>
            </p:txBody>
          </p:sp>
        </p:grpSp>
      </p:grpSp>
      <p:grpSp>
        <p:nvGrpSpPr>
          <p:cNvPr id="42" name="Group 41">
            <a:extLst>
              <a:ext uri="{FF2B5EF4-FFF2-40B4-BE49-F238E27FC236}">
                <a16:creationId xmlns:a16="http://schemas.microsoft.com/office/drawing/2014/main" id="{97D71063-8E7A-4DFA-9A00-323FF44148CE}"/>
              </a:ext>
            </a:extLst>
          </p:cNvPr>
          <p:cNvGrpSpPr/>
          <p:nvPr/>
        </p:nvGrpSpPr>
        <p:grpSpPr>
          <a:xfrm>
            <a:off x="8174598" y="409789"/>
            <a:ext cx="742769" cy="325857"/>
            <a:chOff x="-3179611" y="1185119"/>
            <a:chExt cx="4334182" cy="1898442"/>
          </a:xfrm>
        </p:grpSpPr>
        <p:pic>
          <p:nvPicPr>
            <p:cNvPr id="43" name="Picture 42">
              <a:extLst>
                <a:ext uri="{FF2B5EF4-FFF2-40B4-BE49-F238E27FC236}">
                  <a16:creationId xmlns:a16="http://schemas.microsoft.com/office/drawing/2014/main" id="{451D44A6-154A-4B5F-B345-A90EEE101935}"/>
                </a:ext>
              </a:extLst>
            </p:cNvPr>
            <p:cNvPicPr>
              <a:picLocks noChangeAspect="1"/>
            </p:cNvPicPr>
            <p:nvPr/>
          </p:nvPicPr>
          <p:blipFill rotWithShape="1">
            <a:blip r:embed="rId5">
              <a:duotone>
                <a:schemeClr val="accent2">
                  <a:shade val="45000"/>
                  <a:satMod val="135000"/>
                </a:schemeClr>
                <a:prstClr val="white"/>
              </a:duotone>
              <a:lum bright="40000" contrast="-40000"/>
            </a:blip>
            <a:srcRect l="1951" t="-5734" r="6411" b="26646"/>
            <a:stretch/>
          </p:blipFill>
          <p:spPr>
            <a:xfrm>
              <a:off x="-3161359" y="1185119"/>
              <a:ext cx="4297681" cy="1898442"/>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44" name="Freeform 523">
              <a:extLst>
                <a:ext uri="{FF2B5EF4-FFF2-40B4-BE49-F238E27FC236}">
                  <a16:creationId xmlns:a16="http://schemas.microsoft.com/office/drawing/2014/main" id="{5D346E6A-F013-4F4C-854C-5E24E14B32A2}"/>
                </a:ext>
              </a:extLst>
            </p:cNvPr>
            <p:cNvSpPr>
              <a:spLocks/>
            </p:cNvSpPr>
            <p:nvPr/>
          </p:nvSpPr>
          <p:spPr bwMode="auto">
            <a:xfrm>
              <a:off x="-3175181" y="1240307"/>
              <a:ext cx="4325323" cy="1820671"/>
            </a:xfrm>
            <a:custGeom>
              <a:avLst/>
              <a:gdLst>
                <a:gd name="T0" fmla="*/ 958 w 959"/>
                <a:gd name="T1" fmla="*/ 0 h 508"/>
                <a:gd name="T2" fmla="*/ 959 w 959"/>
                <a:gd name="T3" fmla="*/ 28 h 508"/>
                <a:gd name="T4" fmla="*/ 480 w 959"/>
                <a:gd name="T5" fmla="*/ 508 h 508"/>
                <a:gd name="T6" fmla="*/ 0 w 959"/>
                <a:gd name="T7" fmla="*/ 28 h 508"/>
                <a:gd name="T8" fmla="*/ 1 w 959"/>
                <a:gd name="T9" fmla="*/ 0 h 508"/>
              </a:gdLst>
              <a:ahLst/>
              <a:cxnLst>
                <a:cxn ang="0">
                  <a:pos x="T0" y="T1"/>
                </a:cxn>
                <a:cxn ang="0">
                  <a:pos x="T2" y="T3"/>
                </a:cxn>
                <a:cxn ang="0">
                  <a:pos x="T4" y="T5"/>
                </a:cxn>
                <a:cxn ang="0">
                  <a:pos x="T6" y="T7"/>
                </a:cxn>
                <a:cxn ang="0">
                  <a:pos x="T8" y="T9"/>
                </a:cxn>
              </a:cxnLst>
              <a:rect l="0" t="0" r="r" b="b"/>
              <a:pathLst>
                <a:path w="959" h="508">
                  <a:moveTo>
                    <a:pt x="958" y="0"/>
                  </a:moveTo>
                  <a:cubicBezTo>
                    <a:pt x="959" y="9"/>
                    <a:pt x="959" y="19"/>
                    <a:pt x="959" y="28"/>
                  </a:cubicBezTo>
                  <a:cubicBezTo>
                    <a:pt x="959" y="293"/>
                    <a:pt x="744" y="508"/>
                    <a:pt x="480" y="508"/>
                  </a:cubicBezTo>
                  <a:cubicBezTo>
                    <a:pt x="215" y="508"/>
                    <a:pt x="0" y="293"/>
                    <a:pt x="0" y="28"/>
                  </a:cubicBezTo>
                  <a:cubicBezTo>
                    <a:pt x="0" y="19"/>
                    <a:pt x="1" y="9"/>
                    <a:pt x="1" y="0"/>
                  </a:cubicBezTo>
                </a:path>
              </a:pathLst>
            </a:custGeom>
            <a:solidFill>
              <a:schemeClr val="bg1">
                <a:alpha val="10000"/>
              </a:schemeClr>
            </a:solidFill>
            <a:ln w="19050" cap="rnd">
              <a:solidFill>
                <a:schemeClr val="accent2"/>
              </a:solidFill>
              <a:prstDash val="solid"/>
              <a:round/>
            </a:ln>
          </p:spPr>
          <p:txBody>
            <a:bodyPr vert="horz" wrap="square" lIns="91440" tIns="45720" rIns="91440" bIns="4572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74746"/>
                </a:solidFill>
                <a:effectLst/>
                <a:uLnTx/>
                <a:uFillTx/>
                <a:latin typeface="Arial"/>
                <a:ea typeface="+mn-ea"/>
                <a:cs typeface="+mn-cs"/>
              </a:endParaRPr>
            </a:p>
          </p:txBody>
        </p:sp>
        <p:grpSp>
          <p:nvGrpSpPr>
            <p:cNvPr id="46" name="Group 4">
              <a:extLst>
                <a:ext uri="{FF2B5EF4-FFF2-40B4-BE49-F238E27FC236}">
                  <a16:creationId xmlns:a16="http://schemas.microsoft.com/office/drawing/2014/main" id="{75C345B2-621F-4F46-9D51-FF3533AE3FFF}"/>
                </a:ext>
              </a:extLst>
            </p:cNvPr>
            <p:cNvGrpSpPr>
              <a:grpSpLocks noChangeAspect="1"/>
            </p:cNvGrpSpPr>
            <p:nvPr/>
          </p:nvGrpSpPr>
          <p:grpSpPr bwMode="auto">
            <a:xfrm>
              <a:off x="-3179611" y="1221503"/>
              <a:ext cx="4334182" cy="312282"/>
              <a:chOff x="2376" y="1409"/>
              <a:chExt cx="562" cy="55"/>
            </a:xfrm>
          </p:grpSpPr>
          <p:sp>
            <p:nvSpPr>
              <p:cNvPr id="48" name="Freeform 5">
                <a:extLst>
                  <a:ext uri="{FF2B5EF4-FFF2-40B4-BE49-F238E27FC236}">
                    <a16:creationId xmlns:a16="http://schemas.microsoft.com/office/drawing/2014/main" id="{FB55E9B5-B7B9-4370-ACA1-C73DEBA4CB52}"/>
                  </a:ext>
                </a:extLst>
              </p:cNvPr>
              <p:cNvSpPr>
                <a:spLocks/>
              </p:cNvSpPr>
              <p:nvPr/>
            </p:nvSpPr>
            <p:spPr bwMode="auto">
              <a:xfrm>
                <a:off x="2379" y="1409"/>
                <a:ext cx="559" cy="34"/>
              </a:xfrm>
              <a:custGeom>
                <a:avLst/>
                <a:gdLst>
                  <a:gd name="T0" fmla="*/ 0 w 264"/>
                  <a:gd name="T1" fmla="*/ 3 h 15"/>
                  <a:gd name="T2" fmla="*/ 14 w 264"/>
                  <a:gd name="T3" fmla="*/ 8 h 15"/>
                  <a:gd name="T4" fmla="*/ 93 w 264"/>
                  <a:gd name="T5" fmla="*/ 8 h 15"/>
                  <a:gd name="T6" fmla="*/ 93 w 264"/>
                  <a:gd name="T7" fmla="*/ 8 h 15"/>
                  <a:gd name="T8" fmla="*/ 171 w 264"/>
                  <a:gd name="T9" fmla="*/ 8 h 15"/>
                  <a:gd name="T10" fmla="*/ 171 w 264"/>
                  <a:gd name="T11" fmla="*/ 8 h 15"/>
                  <a:gd name="T12" fmla="*/ 249 w 264"/>
                  <a:gd name="T13" fmla="*/ 8 h 15"/>
                  <a:gd name="T14" fmla="*/ 264 w 264"/>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15">
                    <a:moveTo>
                      <a:pt x="0" y="3"/>
                    </a:moveTo>
                    <a:cubicBezTo>
                      <a:pt x="14" y="8"/>
                      <a:pt x="14" y="8"/>
                      <a:pt x="14" y="8"/>
                    </a:cubicBezTo>
                    <a:cubicBezTo>
                      <a:pt x="40" y="15"/>
                      <a:pt x="67" y="15"/>
                      <a:pt x="93" y="8"/>
                    </a:cubicBezTo>
                    <a:cubicBezTo>
                      <a:pt x="93" y="8"/>
                      <a:pt x="93" y="8"/>
                      <a:pt x="93" y="8"/>
                    </a:cubicBezTo>
                    <a:cubicBezTo>
                      <a:pt x="118" y="0"/>
                      <a:pt x="145" y="0"/>
                      <a:pt x="171" y="8"/>
                    </a:cubicBezTo>
                    <a:cubicBezTo>
                      <a:pt x="171" y="8"/>
                      <a:pt x="171" y="8"/>
                      <a:pt x="171" y="8"/>
                    </a:cubicBezTo>
                    <a:cubicBezTo>
                      <a:pt x="196" y="15"/>
                      <a:pt x="223" y="15"/>
                      <a:pt x="249" y="8"/>
                    </a:cubicBezTo>
                    <a:cubicBezTo>
                      <a:pt x="264" y="3"/>
                      <a:pt x="264" y="3"/>
                      <a:pt x="264"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2F3E"/>
                  </a:solidFill>
                  <a:effectLst/>
                  <a:uLnTx/>
                  <a:uFillTx/>
                  <a:latin typeface="Arial"/>
                  <a:ea typeface="+mn-ea"/>
                  <a:cs typeface="+mn-cs"/>
                </a:endParaRPr>
              </a:p>
            </p:txBody>
          </p:sp>
          <p:sp>
            <p:nvSpPr>
              <p:cNvPr id="49" name="Freeform 6">
                <a:extLst>
                  <a:ext uri="{FF2B5EF4-FFF2-40B4-BE49-F238E27FC236}">
                    <a16:creationId xmlns:a16="http://schemas.microsoft.com/office/drawing/2014/main" id="{06F213D3-8356-476A-8B44-E9C168EA0D6E}"/>
                  </a:ext>
                </a:extLst>
              </p:cNvPr>
              <p:cNvSpPr>
                <a:spLocks/>
              </p:cNvSpPr>
              <p:nvPr/>
            </p:nvSpPr>
            <p:spPr bwMode="auto">
              <a:xfrm>
                <a:off x="2376" y="1429"/>
                <a:ext cx="561" cy="35"/>
              </a:xfrm>
              <a:custGeom>
                <a:avLst/>
                <a:gdLst>
                  <a:gd name="T0" fmla="*/ 0 w 267"/>
                  <a:gd name="T1" fmla="*/ 3 h 15"/>
                  <a:gd name="T2" fmla="*/ 16 w 267"/>
                  <a:gd name="T3" fmla="*/ 8 h 15"/>
                  <a:gd name="T4" fmla="*/ 95 w 267"/>
                  <a:gd name="T5" fmla="*/ 8 h 15"/>
                  <a:gd name="T6" fmla="*/ 95 w 267"/>
                  <a:gd name="T7" fmla="*/ 8 h 15"/>
                  <a:gd name="T8" fmla="*/ 173 w 267"/>
                  <a:gd name="T9" fmla="*/ 8 h 15"/>
                  <a:gd name="T10" fmla="*/ 173 w 267"/>
                  <a:gd name="T11" fmla="*/ 8 h 15"/>
                  <a:gd name="T12" fmla="*/ 251 w 267"/>
                  <a:gd name="T13" fmla="*/ 8 h 15"/>
                  <a:gd name="T14" fmla="*/ 267 w 267"/>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7" h="15">
                    <a:moveTo>
                      <a:pt x="0" y="3"/>
                    </a:moveTo>
                    <a:cubicBezTo>
                      <a:pt x="16" y="8"/>
                      <a:pt x="16" y="8"/>
                      <a:pt x="16" y="8"/>
                    </a:cubicBezTo>
                    <a:cubicBezTo>
                      <a:pt x="42" y="15"/>
                      <a:pt x="69" y="15"/>
                      <a:pt x="95" y="8"/>
                    </a:cubicBezTo>
                    <a:cubicBezTo>
                      <a:pt x="95" y="8"/>
                      <a:pt x="95" y="8"/>
                      <a:pt x="95" y="8"/>
                    </a:cubicBezTo>
                    <a:cubicBezTo>
                      <a:pt x="120" y="0"/>
                      <a:pt x="147" y="0"/>
                      <a:pt x="173" y="8"/>
                    </a:cubicBezTo>
                    <a:cubicBezTo>
                      <a:pt x="173" y="8"/>
                      <a:pt x="173" y="8"/>
                      <a:pt x="173" y="8"/>
                    </a:cubicBezTo>
                    <a:cubicBezTo>
                      <a:pt x="198" y="15"/>
                      <a:pt x="225" y="15"/>
                      <a:pt x="251" y="8"/>
                    </a:cubicBezTo>
                    <a:cubicBezTo>
                      <a:pt x="267" y="3"/>
                      <a:pt x="267" y="3"/>
                      <a:pt x="267"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2F3E"/>
                  </a:solidFill>
                  <a:effectLst/>
                  <a:uLnTx/>
                  <a:uFillTx/>
                  <a:latin typeface="Arial"/>
                  <a:ea typeface="+mn-ea"/>
                  <a:cs typeface="+mn-cs"/>
                </a:endParaRPr>
              </a:p>
            </p:txBody>
          </p:sp>
        </p:grpSp>
      </p:grpSp>
    </p:spTree>
    <p:extLst>
      <p:ext uri="{BB962C8B-B14F-4D97-AF65-F5344CB8AC3E}">
        <p14:creationId xmlns:p14="http://schemas.microsoft.com/office/powerpoint/2010/main" val="204531488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CC5BA2D-9B8B-D14F-A8B0-F7FA1F0B038C}"/>
              </a:ext>
            </a:extLst>
          </p:cNvPr>
          <p:cNvSpPr>
            <a:spLocks noGrp="1"/>
          </p:cNvSpPr>
          <p:nvPr>
            <p:ph type="title"/>
          </p:nvPr>
        </p:nvSpPr>
        <p:spPr>
          <a:xfrm>
            <a:off x="312077" y="1893478"/>
            <a:ext cx="9677400" cy="930105"/>
          </a:xfrm>
        </p:spPr>
        <p:txBody>
          <a:bodyPr/>
          <a:lstStyle/>
          <a:p>
            <a:r>
              <a:rPr lang="en-US" sz="4800" dirty="0">
                <a:solidFill>
                  <a:schemeClr val="tx1"/>
                </a:solidFill>
              </a:rPr>
              <a:t>Data, visualization, engagement, </a:t>
            </a:r>
            <a:br>
              <a:rPr lang="en-US" sz="4800" dirty="0">
                <a:solidFill>
                  <a:schemeClr val="tx1"/>
                </a:solidFill>
              </a:rPr>
            </a:br>
            <a:r>
              <a:rPr lang="en-US" sz="4800" dirty="0">
                <a:solidFill>
                  <a:schemeClr val="tx1"/>
                </a:solidFill>
              </a:rPr>
              <a:t>&amp; machine learning services</a:t>
            </a:r>
            <a:endParaRPr lang="en-US" sz="4500" dirty="0"/>
          </a:p>
        </p:txBody>
      </p:sp>
      <p:sp>
        <p:nvSpPr>
          <p:cNvPr id="80" name="Rectangle 79">
            <a:extLst>
              <a:ext uri="{FF2B5EF4-FFF2-40B4-BE49-F238E27FC236}">
                <a16:creationId xmlns:a16="http://schemas.microsoft.com/office/drawing/2014/main" id="{40554D03-2988-1047-8B6E-F9E922CA92D4}"/>
              </a:ext>
            </a:extLst>
          </p:cNvPr>
          <p:cNvSpPr/>
          <p:nvPr/>
        </p:nvSpPr>
        <p:spPr>
          <a:xfrm>
            <a:off x="455451" y="3658082"/>
            <a:ext cx="8458200" cy="677976"/>
          </a:xfrm>
          <a:prstGeom prst="rect">
            <a:avLst/>
          </a:prstGeom>
          <a:solidFill>
            <a:srgbClr val="F2F4F4"/>
          </a:solidFill>
          <a:ln w="15875">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81" name="Graphic 156">
            <a:extLst>
              <a:ext uri="{FF2B5EF4-FFF2-40B4-BE49-F238E27FC236}">
                <a16:creationId xmlns:a16="http://schemas.microsoft.com/office/drawing/2014/main" id="{4B7FD1AE-4E71-8948-AD80-5816C2E20AD4}"/>
              </a:ext>
            </a:extLst>
          </p:cNvPr>
          <p:cNvGrpSpPr/>
          <p:nvPr/>
        </p:nvGrpSpPr>
        <p:grpSpPr>
          <a:xfrm>
            <a:off x="2803080" y="3927901"/>
            <a:ext cx="184778" cy="170446"/>
            <a:chOff x="7312292" y="679293"/>
            <a:chExt cx="163892" cy="151180"/>
          </a:xfrm>
          <a:solidFill>
            <a:srgbClr val="414042"/>
          </a:solidFill>
        </p:grpSpPr>
        <p:sp>
          <p:nvSpPr>
            <p:cNvPr id="82" name="Freeform: Shape 27">
              <a:extLst>
                <a:ext uri="{FF2B5EF4-FFF2-40B4-BE49-F238E27FC236}">
                  <a16:creationId xmlns:a16="http://schemas.microsoft.com/office/drawing/2014/main" id="{C9A7210E-D9E5-284A-B24C-1F4426FB63B5}"/>
                </a:ext>
              </a:extLst>
            </p:cNvPr>
            <p:cNvSpPr/>
            <p:nvPr/>
          </p:nvSpPr>
          <p:spPr>
            <a:xfrm>
              <a:off x="7318563" y="679293"/>
              <a:ext cx="151180" cy="151180"/>
            </a:xfrm>
            <a:custGeom>
              <a:avLst/>
              <a:gdLst>
                <a:gd name="connsiteX0" fmla="*/ 145260 w 151180"/>
                <a:gd name="connsiteY0" fmla="*/ 44094 h 151180"/>
                <a:gd name="connsiteX1" fmla="*/ 144882 w 151180"/>
                <a:gd name="connsiteY1" fmla="*/ 44094 h 151180"/>
                <a:gd name="connsiteX2" fmla="*/ 144882 w 151180"/>
                <a:gd name="connsiteY2" fmla="*/ 144882 h 151180"/>
                <a:gd name="connsiteX3" fmla="*/ 6299 w 151180"/>
                <a:gd name="connsiteY3" fmla="*/ 144882 h 151180"/>
                <a:gd name="connsiteX4" fmla="*/ 6299 w 151180"/>
                <a:gd name="connsiteY4" fmla="*/ 131874 h 151180"/>
                <a:gd name="connsiteX5" fmla="*/ 5921 w 151180"/>
                <a:gd name="connsiteY5" fmla="*/ 131874 h 151180"/>
                <a:gd name="connsiteX6" fmla="*/ 0 w 151180"/>
                <a:gd name="connsiteY6" fmla="*/ 130708 h 151180"/>
                <a:gd name="connsiteX7" fmla="*/ 0 w 151180"/>
                <a:gd name="connsiteY7" fmla="*/ 148031 h 151180"/>
                <a:gd name="connsiteX8" fmla="*/ 3150 w 151180"/>
                <a:gd name="connsiteY8" fmla="*/ 151181 h 151180"/>
                <a:gd name="connsiteX9" fmla="*/ 148031 w 151180"/>
                <a:gd name="connsiteY9" fmla="*/ 151181 h 151180"/>
                <a:gd name="connsiteX10" fmla="*/ 151181 w 151180"/>
                <a:gd name="connsiteY10" fmla="*/ 148031 h 151180"/>
                <a:gd name="connsiteX11" fmla="*/ 151181 w 151180"/>
                <a:gd name="connsiteY11" fmla="*/ 43024 h 151180"/>
                <a:gd name="connsiteX12" fmla="*/ 145260 w 151180"/>
                <a:gd name="connsiteY12" fmla="*/ 44094 h 151180"/>
                <a:gd name="connsiteX13" fmla="*/ 148031 w 151180"/>
                <a:gd name="connsiteY13" fmla="*/ 0 h 151180"/>
                <a:gd name="connsiteX14" fmla="*/ 3150 w 151180"/>
                <a:gd name="connsiteY14" fmla="*/ 0 h 151180"/>
                <a:gd name="connsiteX15" fmla="*/ 0 w 151180"/>
                <a:gd name="connsiteY15" fmla="*/ 3150 h 151180"/>
                <a:gd name="connsiteX16" fmla="*/ 0 w 151180"/>
                <a:gd name="connsiteY16" fmla="*/ 99212 h 151180"/>
                <a:gd name="connsiteX17" fmla="*/ 5921 w 151180"/>
                <a:gd name="connsiteY17" fmla="*/ 98142 h 151180"/>
                <a:gd name="connsiteX18" fmla="*/ 6299 w 151180"/>
                <a:gd name="connsiteY18" fmla="*/ 98142 h 151180"/>
                <a:gd name="connsiteX19" fmla="*/ 6299 w 151180"/>
                <a:gd name="connsiteY19" fmla="*/ 6299 h 151180"/>
                <a:gd name="connsiteX20" fmla="*/ 144882 w 151180"/>
                <a:gd name="connsiteY20" fmla="*/ 6299 h 151180"/>
                <a:gd name="connsiteX21" fmla="*/ 144882 w 151180"/>
                <a:gd name="connsiteY21" fmla="*/ 10205 h 151180"/>
                <a:gd name="connsiteX22" fmla="*/ 145260 w 151180"/>
                <a:gd name="connsiteY22" fmla="*/ 10205 h 151180"/>
                <a:gd name="connsiteX23" fmla="*/ 151181 w 151180"/>
                <a:gd name="connsiteY23" fmla="*/ 11276 h 151180"/>
                <a:gd name="connsiteX24" fmla="*/ 151181 w 151180"/>
                <a:gd name="connsiteY24" fmla="*/ 3150 h 151180"/>
                <a:gd name="connsiteX25" fmla="*/ 148031 w 151180"/>
                <a:gd name="connsiteY25"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1180" h="151180">
                  <a:moveTo>
                    <a:pt x="145260" y="44094"/>
                  </a:moveTo>
                  <a:lnTo>
                    <a:pt x="144882" y="44094"/>
                  </a:lnTo>
                  <a:lnTo>
                    <a:pt x="144882" y="144882"/>
                  </a:lnTo>
                  <a:lnTo>
                    <a:pt x="6299" y="144882"/>
                  </a:lnTo>
                  <a:lnTo>
                    <a:pt x="6299" y="131874"/>
                  </a:lnTo>
                  <a:lnTo>
                    <a:pt x="5921" y="131874"/>
                  </a:lnTo>
                  <a:cubicBezTo>
                    <a:pt x="3894" y="131837"/>
                    <a:pt x="1890" y="131442"/>
                    <a:pt x="0" y="130708"/>
                  </a:cubicBezTo>
                  <a:lnTo>
                    <a:pt x="0" y="148031"/>
                  </a:lnTo>
                  <a:cubicBezTo>
                    <a:pt x="0" y="149771"/>
                    <a:pt x="1410" y="151181"/>
                    <a:pt x="3150" y="151181"/>
                  </a:cubicBezTo>
                  <a:lnTo>
                    <a:pt x="148031" y="151181"/>
                  </a:lnTo>
                  <a:cubicBezTo>
                    <a:pt x="149771" y="151181"/>
                    <a:pt x="151181" y="149771"/>
                    <a:pt x="151181" y="148031"/>
                  </a:cubicBezTo>
                  <a:lnTo>
                    <a:pt x="151181" y="43024"/>
                  </a:lnTo>
                  <a:cubicBezTo>
                    <a:pt x="149289" y="43739"/>
                    <a:pt x="147282" y="44102"/>
                    <a:pt x="145260" y="44094"/>
                  </a:cubicBezTo>
                  <a:close/>
                  <a:moveTo>
                    <a:pt x="148031" y="0"/>
                  </a:moveTo>
                  <a:lnTo>
                    <a:pt x="3150" y="0"/>
                  </a:lnTo>
                  <a:cubicBezTo>
                    <a:pt x="1410" y="0"/>
                    <a:pt x="0" y="1410"/>
                    <a:pt x="0" y="3150"/>
                  </a:cubicBezTo>
                  <a:lnTo>
                    <a:pt x="0" y="99212"/>
                  </a:lnTo>
                  <a:cubicBezTo>
                    <a:pt x="1892" y="98497"/>
                    <a:pt x="3899" y="98134"/>
                    <a:pt x="5921" y="98142"/>
                  </a:cubicBezTo>
                  <a:lnTo>
                    <a:pt x="6299" y="98142"/>
                  </a:lnTo>
                  <a:lnTo>
                    <a:pt x="6299" y="6299"/>
                  </a:lnTo>
                  <a:lnTo>
                    <a:pt x="144882" y="6299"/>
                  </a:lnTo>
                  <a:lnTo>
                    <a:pt x="144882" y="10205"/>
                  </a:lnTo>
                  <a:lnTo>
                    <a:pt x="145260" y="10205"/>
                  </a:lnTo>
                  <a:cubicBezTo>
                    <a:pt x="147284" y="10178"/>
                    <a:pt x="149294" y="10541"/>
                    <a:pt x="151181" y="11276"/>
                  </a:cubicBezTo>
                  <a:lnTo>
                    <a:pt x="151181" y="3150"/>
                  </a:lnTo>
                  <a:cubicBezTo>
                    <a:pt x="151181" y="1410"/>
                    <a:pt x="149771" y="0"/>
                    <a:pt x="148031" y="0"/>
                  </a:cubicBezTo>
                  <a:close/>
                </a:path>
              </a:pathLst>
            </a:custGeom>
            <a:grpFill/>
            <a:ln w="3048" cap="flat">
              <a:noFill/>
              <a:prstDash val="solid"/>
              <a:miter/>
            </a:ln>
          </p:spPr>
          <p:txBody>
            <a:bodyPr rtlCol="0" anchor="ctr"/>
            <a:lstStyle/>
            <a:p>
              <a:endParaRPr lang="en-US"/>
            </a:p>
          </p:txBody>
        </p:sp>
        <p:sp>
          <p:nvSpPr>
            <p:cNvPr id="83" name="Freeform: Shape 28">
              <a:extLst>
                <a:ext uri="{FF2B5EF4-FFF2-40B4-BE49-F238E27FC236}">
                  <a16:creationId xmlns:a16="http://schemas.microsoft.com/office/drawing/2014/main" id="{64D2C432-AAD4-1741-962A-1A6F036AA6F5}"/>
                </a:ext>
              </a:extLst>
            </p:cNvPr>
            <p:cNvSpPr/>
            <p:nvPr/>
          </p:nvSpPr>
          <p:spPr>
            <a:xfrm>
              <a:off x="7312292" y="694191"/>
              <a:ext cx="163892" cy="112289"/>
            </a:xfrm>
            <a:custGeom>
              <a:avLst/>
              <a:gdLst>
                <a:gd name="connsiteX0" fmla="*/ 151530 w 163892"/>
                <a:gd name="connsiteY0" fmla="*/ 0 h 112289"/>
                <a:gd name="connsiteX1" fmla="*/ 139278 w 163892"/>
                <a:gd name="connsiteY1" fmla="*/ 12252 h 112289"/>
                <a:gd name="connsiteX2" fmla="*/ 140569 w 163892"/>
                <a:gd name="connsiteY2" fmla="*/ 17669 h 112289"/>
                <a:gd name="connsiteX3" fmla="*/ 87876 w 163892"/>
                <a:gd name="connsiteY3" fmla="*/ 71212 h 112289"/>
                <a:gd name="connsiteX4" fmla="*/ 85010 w 163892"/>
                <a:gd name="connsiteY4" fmla="*/ 70142 h 112289"/>
                <a:gd name="connsiteX5" fmla="*/ 85010 w 163892"/>
                <a:gd name="connsiteY5" fmla="*/ 45260 h 112289"/>
                <a:gd name="connsiteX6" fmla="*/ 93668 w 163892"/>
                <a:gd name="connsiteY6" fmla="*/ 30303 h 112289"/>
                <a:gd name="connsiteX7" fmla="*/ 78711 w 163892"/>
                <a:gd name="connsiteY7" fmla="*/ 21645 h 112289"/>
                <a:gd name="connsiteX8" fmla="*/ 69640 w 163892"/>
                <a:gd name="connsiteY8" fmla="*/ 33449 h 112289"/>
                <a:gd name="connsiteX9" fmla="*/ 70333 w 163892"/>
                <a:gd name="connsiteY9" fmla="*/ 37417 h 112289"/>
                <a:gd name="connsiteX10" fmla="*/ 17987 w 163892"/>
                <a:gd name="connsiteY10" fmla="*/ 89291 h 112289"/>
                <a:gd name="connsiteX11" fmla="*/ 1447 w 163892"/>
                <a:gd name="connsiteY11" fmla="*/ 94303 h 112289"/>
                <a:gd name="connsiteX12" fmla="*/ 6459 w 163892"/>
                <a:gd name="connsiteY12" fmla="*/ 110843 h 112289"/>
                <a:gd name="connsiteX13" fmla="*/ 22999 w 163892"/>
                <a:gd name="connsiteY13" fmla="*/ 105831 h 112289"/>
                <a:gd name="connsiteX14" fmla="*/ 24443 w 163892"/>
                <a:gd name="connsiteY14" fmla="*/ 100063 h 112289"/>
                <a:gd name="connsiteX15" fmla="*/ 22585 w 163892"/>
                <a:gd name="connsiteY15" fmla="*/ 93764 h 112289"/>
                <a:gd name="connsiteX16" fmla="*/ 74018 w 163892"/>
                <a:gd name="connsiteY16" fmla="*/ 42866 h 112289"/>
                <a:gd name="connsiteX17" fmla="*/ 78805 w 163892"/>
                <a:gd name="connsiteY17" fmla="*/ 45260 h 112289"/>
                <a:gd name="connsiteX18" fmla="*/ 78805 w 163892"/>
                <a:gd name="connsiteY18" fmla="*/ 70142 h 112289"/>
                <a:gd name="connsiteX19" fmla="*/ 70214 w 163892"/>
                <a:gd name="connsiteY19" fmla="*/ 85086 h 112289"/>
                <a:gd name="connsiteX20" fmla="*/ 85159 w 163892"/>
                <a:gd name="connsiteY20" fmla="*/ 93677 h 112289"/>
                <a:gd name="connsiteX21" fmla="*/ 93750 w 163892"/>
                <a:gd name="connsiteY21" fmla="*/ 78733 h 112289"/>
                <a:gd name="connsiteX22" fmla="*/ 92443 w 163892"/>
                <a:gd name="connsiteY22" fmla="*/ 75653 h 112289"/>
                <a:gd name="connsiteX23" fmla="*/ 144947 w 163892"/>
                <a:gd name="connsiteY23" fmla="*/ 22425 h 112289"/>
                <a:gd name="connsiteX24" fmla="*/ 161875 w 163892"/>
                <a:gd name="connsiteY24" fmla="*/ 18944 h 112289"/>
                <a:gd name="connsiteX25" fmla="*/ 158393 w 163892"/>
                <a:gd name="connsiteY25" fmla="*/ 2016 h 112289"/>
                <a:gd name="connsiteX26" fmla="*/ 151719 w 163892"/>
                <a:gd name="connsiteY26" fmla="*/ 0 h 112289"/>
                <a:gd name="connsiteX27" fmla="*/ 12191 w 163892"/>
                <a:gd name="connsiteY27" fmla="*/ 105984 h 112289"/>
                <a:gd name="connsiteX28" fmla="*/ 6302 w 163892"/>
                <a:gd name="connsiteY28" fmla="*/ 100031 h 112289"/>
                <a:gd name="connsiteX29" fmla="*/ 12254 w 163892"/>
                <a:gd name="connsiteY29" fmla="*/ 94142 h 112289"/>
                <a:gd name="connsiteX30" fmla="*/ 18144 w 163892"/>
                <a:gd name="connsiteY30" fmla="*/ 100063 h 112289"/>
                <a:gd name="connsiteX31" fmla="*/ 12223 w 163892"/>
                <a:gd name="connsiteY31" fmla="*/ 105984 h 112289"/>
                <a:gd name="connsiteX32" fmla="*/ 12191 w 163892"/>
                <a:gd name="connsiteY32" fmla="*/ 105984 h 112289"/>
                <a:gd name="connsiteX33" fmla="*/ 75939 w 163892"/>
                <a:gd name="connsiteY33" fmla="*/ 33543 h 112289"/>
                <a:gd name="connsiteX34" fmla="*/ 81766 w 163892"/>
                <a:gd name="connsiteY34" fmla="*/ 27529 h 112289"/>
                <a:gd name="connsiteX35" fmla="*/ 87780 w 163892"/>
                <a:gd name="connsiteY35" fmla="*/ 33356 h 112289"/>
                <a:gd name="connsiteX36" fmla="*/ 81955 w 163892"/>
                <a:gd name="connsiteY36" fmla="*/ 39370 h 112289"/>
                <a:gd name="connsiteX37" fmla="*/ 81955 w 163892"/>
                <a:gd name="connsiteY37" fmla="*/ 39370 h 112289"/>
                <a:gd name="connsiteX38" fmla="*/ 76034 w 163892"/>
                <a:gd name="connsiteY38" fmla="*/ 33449 h 112289"/>
                <a:gd name="connsiteX39" fmla="*/ 81861 w 163892"/>
                <a:gd name="connsiteY39" fmla="*/ 87842 h 112289"/>
                <a:gd name="connsiteX40" fmla="*/ 75876 w 163892"/>
                <a:gd name="connsiteY40" fmla="*/ 81921 h 112289"/>
                <a:gd name="connsiteX41" fmla="*/ 81798 w 163892"/>
                <a:gd name="connsiteY41" fmla="*/ 75937 h 112289"/>
                <a:gd name="connsiteX42" fmla="*/ 87782 w 163892"/>
                <a:gd name="connsiteY42" fmla="*/ 81858 h 112289"/>
                <a:gd name="connsiteX43" fmla="*/ 87782 w 163892"/>
                <a:gd name="connsiteY43" fmla="*/ 81858 h 112289"/>
                <a:gd name="connsiteX44" fmla="*/ 81861 w 163892"/>
                <a:gd name="connsiteY44" fmla="*/ 87842 h 112289"/>
                <a:gd name="connsiteX45" fmla="*/ 81861 w 163892"/>
                <a:gd name="connsiteY45" fmla="*/ 87842 h 112289"/>
                <a:gd name="connsiteX46" fmla="*/ 151530 w 163892"/>
                <a:gd name="connsiteY46" fmla="*/ 18173 h 112289"/>
                <a:gd name="connsiteX47" fmla="*/ 145546 w 163892"/>
                <a:gd name="connsiteY47" fmla="*/ 12252 h 112289"/>
                <a:gd name="connsiteX48" fmla="*/ 151467 w 163892"/>
                <a:gd name="connsiteY48" fmla="*/ 6268 h 112289"/>
                <a:gd name="connsiteX49" fmla="*/ 157451 w 163892"/>
                <a:gd name="connsiteY49" fmla="*/ 12189 h 112289"/>
                <a:gd name="connsiteX50" fmla="*/ 157451 w 163892"/>
                <a:gd name="connsiteY50" fmla="*/ 12189 h 112289"/>
                <a:gd name="connsiteX51" fmla="*/ 151530 w 163892"/>
                <a:gd name="connsiteY51" fmla="*/ 18173 h 11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63892" h="112289">
                  <a:moveTo>
                    <a:pt x="151530" y="0"/>
                  </a:moveTo>
                  <a:cubicBezTo>
                    <a:pt x="144763" y="0"/>
                    <a:pt x="139278" y="5485"/>
                    <a:pt x="139278" y="12252"/>
                  </a:cubicBezTo>
                  <a:cubicBezTo>
                    <a:pt x="139244" y="14138"/>
                    <a:pt x="139689" y="16001"/>
                    <a:pt x="140569" y="17669"/>
                  </a:cubicBezTo>
                  <a:lnTo>
                    <a:pt x="87876" y="71212"/>
                  </a:lnTo>
                  <a:cubicBezTo>
                    <a:pt x="86970" y="70736"/>
                    <a:pt x="86007" y="70376"/>
                    <a:pt x="85010" y="70142"/>
                  </a:cubicBezTo>
                  <a:lnTo>
                    <a:pt x="85010" y="45260"/>
                  </a:lnTo>
                  <a:cubicBezTo>
                    <a:pt x="91531" y="43520"/>
                    <a:pt x="95408" y="36824"/>
                    <a:pt x="93668" y="30303"/>
                  </a:cubicBezTo>
                  <a:cubicBezTo>
                    <a:pt x="91929" y="23781"/>
                    <a:pt x="85232" y="19905"/>
                    <a:pt x="78711" y="21645"/>
                  </a:cubicBezTo>
                  <a:cubicBezTo>
                    <a:pt x="73363" y="23071"/>
                    <a:pt x="69642" y="27914"/>
                    <a:pt x="69640" y="33449"/>
                  </a:cubicBezTo>
                  <a:cubicBezTo>
                    <a:pt x="69632" y="34802"/>
                    <a:pt x="69866" y="36147"/>
                    <a:pt x="70333" y="37417"/>
                  </a:cubicBezTo>
                  <a:lnTo>
                    <a:pt x="17987" y="89291"/>
                  </a:lnTo>
                  <a:cubicBezTo>
                    <a:pt x="12035" y="86108"/>
                    <a:pt x="4630" y="88352"/>
                    <a:pt x="1447" y="94303"/>
                  </a:cubicBezTo>
                  <a:cubicBezTo>
                    <a:pt x="-1736" y="100255"/>
                    <a:pt x="508" y="107660"/>
                    <a:pt x="6459" y="110843"/>
                  </a:cubicBezTo>
                  <a:cubicBezTo>
                    <a:pt x="12410" y="114026"/>
                    <a:pt x="19815" y="111782"/>
                    <a:pt x="22999" y="105831"/>
                  </a:cubicBezTo>
                  <a:cubicBezTo>
                    <a:pt x="23948" y="104056"/>
                    <a:pt x="24444" y="102075"/>
                    <a:pt x="24443" y="100063"/>
                  </a:cubicBezTo>
                  <a:cubicBezTo>
                    <a:pt x="24418" y="97832"/>
                    <a:pt x="23775" y="95651"/>
                    <a:pt x="22585" y="93764"/>
                  </a:cubicBezTo>
                  <a:lnTo>
                    <a:pt x="74018" y="42866"/>
                  </a:lnTo>
                  <a:cubicBezTo>
                    <a:pt x="75403" y="44031"/>
                    <a:pt x="77043" y="44851"/>
                    <a:pt x="78805" y="45260"/>
                  </a:cubicBezTo>
                  <a:lnTo>
                    <a:pt x="78805" y="70142"/>
                  </a:lnTo>
                  <a:cubicBezTo>
                    <a:pt x="72306" y="71896"/>
                    <a:pt x="68460" y="78587"/>
                    <a:pt x="70214" y="85086"/>
                  </a:cubicBezTo>
                  <a:cubicBezTo>
                    <a:pt x="71969" y="91585"/>
                    <a:pt x="78660" y="95431"/>
                    <a:pt x="85159" y="93677"/>
                  </a:cubicBezTo>
                  <a:cubicBezTo>
                    <a:pt x="91658" y="91923"/>
                    <a:pt x="95504" y="85232"/>
                    <a:pt x="93750" y="78733"/>
                  </a:cubicBezTo>
                  <a:cubicBezTo>
                    <a:pt x="93458" y="77651"/>
                    <a:pt x="93018" y="76615"/>
                    <a:pt x="92443" y="75653"/>
                  </a:cubicBezTo>
                  <a:lnTo>
                    <a:pt x="144947" y="22425"/>
                  </a:lnTo>
                  <a:cubicBezTo>
                    <a:pt x="150583" y="26138"/>
                    <a:pt x="158162" y="24580"/>
                    <a:pt x="161875" y="18944"/>
                  </a:cubicBezTo>
                  <a:cubicBezTo>
                    <a:pt x="165588" y="13308"/>
                    <a:pt x="164029" y="5729"/>
                    <a:pt x="158393" y="2016"/>
                  </a:cubicBezTo>
                  <a:cubicBezTo>
                    <a:pt x="156411" y="710"/>
                    <a:pt x="154092" y="9"/>
                    <a:pt x="151719" y="0"/>
                  </a:cubicBezTo>
                  <a:close/>
                  <a:moveTo>
                    <a:pt x="12191" y="105984"/>
                  </a:moveTo>
                  <a:cubicBezTo>
                    <a:pt x="8921" y="105967"/>
                    <a:pt x="6284" y="103302"/>
                    <a:pt x="6302" y="100031"/>
                  </a:cubicBezTo>
                  <a:cubicBezTo>
                    <a:pt x="6319" y="96761"/>
                    <a:pt x="8984" y="94124"/>
                    <a:pt x="12254" y="94142"/>
                  </a:cubicBezTo>
                  <a:cubicBezTo>
                    <a:pt x="15512" y="94159"/>
                    <a:pt x="18144" y="96805"/>
                    <a:pt x="18144" y="100063"/>
                  </a:cubicBezTo>
                  <a:cubicBezTo>
                    <a:pt x="18144" y="103333"/>
                    <a:pt x="15493" y="105984"/>
                    <a:pt x="12223" y="105984"/>
                  </a:cubicBezTo>
                  <a:cubicBezTo>
                    <a:pt x="12212" y="105984"/>
                    <a:pt x="12202" y="105984"/>
                    <a:pt x="12191" y="105984"/>
                  </a:cubicBezTo>
                  <a:close/>
                  <a:moveTo>
                    <a:pt x="75939" y="33543"/>
                  </a:moveTo>
                  <a:cubicBezTo>
                    <a:pt x="75888" y="30273"/>
                    <a:pt x="78496" y="27581"/>
                    <a:pt x="81766" y="27529"/>
                  </a:cubicBezTo>
                  <a:cubicBezTo>
                    <a:pt x="85036" y="27477"/>
                    <a:pt x="87729" y="30086"/>
                    <a:pt x="87780" y="33356"/>
                  </a:cubicBezTo>
                  <a:cubicBezTo>
                    <a:pt x="87832" y="36625"/>
                    <a:pt x="85224" y="39317"/>
                    <a:pt x="81955" y="39370"/>
                  </a:cubicBezTo>
                  <a:lnTo>
                    <a:pt x="81955" y="39370"/>
                  </a:lnTo>
                  <a:cubicBezTo>
                    <a:pt x="78685" y="39370"/>
                    <a:pt x="76034" y="36719"/>
                    <a:pt x="76034" y="33449"/>
                  </a:cubicBezTo>
                  <a:close/>
                  <a:moveTo>
                    <a:pt x="81861" y="87842"/>
                  </a:moveTo>
                  <a:cubicBezTo>
                    <a:pt x="78573" y="87860"/>
                    <a:pt x="75894" y="85209"/>
                    <a:pt x="75876" y="81921"/>
                  </a:cubicBezTo>
                  <a:cubicBezTo>
                    <a:pt x="75859" y="78634"/>
                    <a:pt x="78510" y="75954"/>
                    <a:pt x="81798" y="75937"/>
                  </a:cubicBezTo>
                  <a:cubicBezTo>
                    <a:pt x="85085" y="75920"/>
                    <a:pt x="87764" y="78571"/>
                    <a:pt x="87782" y="81858"/>
                  </a:cubicBezTo>
                  <a:lnTo>
                    <a:pt x="87782" y="81858"/>
                  </a:lnTo>
                  <a:cubicBezTo>
                    <a:pt x="87799" y="85146"/>
                    <a:pt x="85148" y="87825"/>
                    <a:pt x="81861" y="87842"/>
                  </a:cubicBezTo>
                  <a:cubicBezTo>
                    <a:pt x="81861" y="87842"/>
                    <a:pt x="81861" y="87842"/>
                    <a:pt x="81861" y="87842"/>
                  </a:cubicBezTo>
                  <a:close/>
                  <a:moveTo>
                    <a:pt x="151530" y="18173"/>
                  </a:moveTo>
                  <a:cubicBezTo>
                    <a:pt x="148242" y="18191"/>
                    <a:pt x="145563" y="15540"/>
                    <a:pt x="145546" y="12252"/>
                  </a:cubicBezTo>
                  <a:cubicBezTo>
                    <a:pt x="145528" y="8964"/>
                    <a:pt x="148179" y="6285"/>
                    <a:pt x="151467" y="6268"/>
                  </a:cubicBezTo>
                  <a:cubicBezTo>
                    <a:pt x="154754" y="6251"/>
                    <a:pt x="157433" y="8901"/>
                    <a:pt x="157451" y="12189"/>
                  </a:cubicBezTo>
                  <a:lnTo>
                    <a:pt x="157451" y="12189"/>
                  </a:lnTo>
                  <a:cubicBezTo>
                    <a:pt x="157451" y="15470"/>
                    <a:pt x="154810" y="18139"/>
                    <a:pt x="151530" y="18173"/>
                  </a:cubicBezTo>
                  <a:close/>
                </a:path>
              </a:pathLst>
            </a:custGeom>
            <a:grpFill/>
            <a:ln w="3048" cap="flat">
              <a:noFill/>
              <a:prstDash val="solid"/>
              <a:miter/>
            </a:ln>
          </p:spPr>
          <p:txBody>
            <a:bodyPr rtlCol="0" anchor="ctr"/>
            <a:lstStyle/>
            <a:p>
              <a:endParaRPr lang="en-US"/>
            </a:p>
          </p:txBody>
        </p:sp>
      </p:grpSp>
      <p:sp>
        <p:nvSpPr>
          <p:cNvPr id="84" name="Freeform: Shape 31">
            <a:extLst>
              <a:ext uri="{FF2B5EF4-FFF2-40B4-BE49-F238E27FC236}">
                <a16:creationId xmlns:a16="http://schemas.microsoft.com/office/drawing/2014/main" id="{88C726B1-9BFA-DD45-A18C-199E2764CC16}"/>
              </a:ext>
            </a:extLst>
          </p:cNvPr>
          <p:cNvSpPr/>
          <p:nvPr/>
        </p:nvSpPr>
        <p:spPr>
          <a:xfrm>
            <a:off x="7144876" y="3923630"/>
            <a:ext cx="184245" cy="186065"/>
          </a:xfrm>
          <a:custGeom>
            <a:avLst/>
            <a:gdLst>
              <a:gd name="connsiteX0" fmla="*/ 98425 w 157542"/>
              <a:gd name="connsiteY0" fmla="*/ 159099 h 159098"/>
              <a:gd name="connsiteX1" fmla="*/ 96819 w 157542"/>
              <a:gd name="connsiteY1" fmla="*/ 158658 h 159098"/>
              <a:gd name="connsiteX2" fmla="*/ 78772 w 157542"/>
              <a:gd name="connsiteY2" fmla="*/ 147855 h 159098"/>
              <a:gd name="connsiteX3" fmla="*/ 60724 w 157542"/>
              <a:gd name="connsiteY3" fmla="*/ 158658 h 159098"/>
              <a:gd name="connsiteX4" fmla="*/ 57575 w 157542"/>
              <a:gd name="connsiteY4" fmla="*/ 158658 h 159098"/>
              <a:gd name="connsiteX5" fmla="*/ 20504 w 157542"/>
              <a:gd name="connsiteY5" fmla="*/ 136044 h 159098"/>
              <a:gd name="connsiteX6" fmla="*/ 19024 w 157542"/>
              <a:gd name="connsiteY6" fmla="*/ 133367 h 159098"/>
              <a:gd name="connsiteX7" fmla="*/ 19024 w 157542"/>
              <a:gd name="connsiteY7" fmla="*/ 110689 h 159098"/>
              <a:gd name="connsiteX8" fmla="*/ 1606 w 157542"/>
              <a:gd name="connsiteY8" fmla="*/ 100894 h 159098"/>
              <a:gd name="connsiteX9" fmla="*/ 0 w 157542"/>
              <a:gd name="connsiteY9" fmla="*/ 98154 h 159098"/>
              <a:gd name="connsiteX10" fmla="*/ 0 w 157542"/>
              <a:gd name="connsiteY10" fmla="*/ 60926 h 159098"/>
              <a:gd name="connsiteX11" fmla="*/ 1606 w 157542"/>
              <a:gd name="connsiteY11" fmla="*/ 58186 h 159098"/>
              <a:gd name="connsiteX12" fmla="*/ 18929 w 157542"/>
              <a:gd name="connsiteY12" fmla="*/ 48390 h 159098"/>
              <a:gd name="connsiteX13" fmla="*/ 18929 w 157542"/>
              <a:gd name="connsiteY13" fmla="*/ 25713 h 159098"/>
              <a:gd name="connsiteX14" fmla="*/ 20409 w 157542"/>
              <a:gd name="connsiteY14" fmla="*/ 23005 h 159098"/>
              <a:gd name="connsiteX15" fmla="*/ 57449 w 157542"/>
              <a:gd name="connsiteY15" fmla="*/ 422 h 159098"/>
              <a:gd name="connsiteX16" fmla="*/ 60598 w 157542"/>
              <a:gd name="connsiteY16" fmla="*/ 422 h 159098"/>
              <a:gd name="connsiteX17" fmla="*/ 78646 w 157542"/>
              <a:gd name="connsiteY17" fmla="*/ 11225 h 159098"/>
              <a:gd name="connsiteX18" fmla="*/ 96693 w 157542"/>
              <a:gd name="connsiteY18" fmla="*/ 422 h 159098"/>
              <a:gd name="connsiteX19" fmla="*/ 99842 w 157542"/>
              <a:gd name="connsiteY19" fmla="*/ 422 h 159098"/>
              <a:gd name="connsiteX20" fmla="*/ 137039 w 157542"/>
              <a:gd name="connsiteY20" fmla="*/ 23036 h 159098"/>
              <a:gd name="connsiteX21" fmla="*/ 138551 w 157542"/>
              <a:gd name="connsiteY21" fmla="*/ 25713 h 159098"/>
              <a:gd name="connsiteX22" fmla="*/ 138551 w 157542"/>
              <a:gd name="connsiteY22" fmla="*/ 48390 h 159098"/>
              <a:gd name="connsiteX23" fmla="*/ 155937 w 157542"/>
              <a:gd name="connsiteY23" fmla="*/ 58186 h 159098"/>
              <a:gd name="connsiteX24" fmla="*/ 157543 w 157542"/>
              <a:gd name="connsiteY24" fmla="*/ 60926 h 159098"/>
              <a:gd name="connsiteX25" fmla="*/ 157543 w 157542"/>
              <a:gd name="connsiteY25" fmla="*/ 98154 h 159098"/>
              <a:gd name="connsiteX26" fmla="*/ 155937 w 157542"/>
              <a:gd name="connsiteY26" fmla="*/ 100894 h 159098"/>
              <a:gd name="connsiteX27" fmla="*/ 138614 w 157542"/>
              <a:gd name="connsiteY27" fmla="*/ 110689 h 159098"/>
              <a:gd name="connsiteX28" fmla="*/ 138614 w 157542"/>
              <a:gd name="connsiteY28" fmla="*/ 133367 h 159098"/>
              <a:gd name="connsiteX29" fmla="*/ 137102 w 157542"/>
              <a:gd name="connsiteY29" fmla="*/ 136075 h 159098"/>
              <a:gd name="connsiteX30" fmla="*/ 100063 w 157542"/>
              <a:gd name="connsiteY30" fmla="*/ 158658 h 159098"/>
              <a:gd name="connsiteX31" fmla="*/ 98425 w 157542"/>
              <a:gd name="connsiteY31" fmla="*/ 159099 h 159098"/>
              <a:gd name="connsiteX32" fmla="*/ 81890 w 157542"/>
              <a:gd name="connsiteY32" fmla="*/ 142406 h 159098"/>
              <a:gd name="connsiteX33" fmla="*/ 98425 w 157542"/>
              <a:gd name="connsiteY33" fmla="*/ 152264 h 159098"/>
              <a:gd name="connsiteX34" fmla="*/ 132315 w 157542"/>
              <a:gd name="connsiteY34" fmla="*/ 131508 h 159098"/>
              <a:gd name="connsiteX35" fmla="*/ 132315 w 157542"/>
              <a:gd name="connsiteY35" fmla="*/ 108863 h 159098"/>
              <a:gd name="connsiteX36" fmla="*/ 133921 w 157542"/>
              <a:gd name="connsiteY36" fmla="*/ 106123 h 159098"/>
              <a:gd name="connsiteX37" fmla="*/ 147874 w 157542"/>
              <a:gd name="connsiteY37" fmla="*/ 98186 h 159098"/>
              <a:gd name="connsiteX38" fmla="*/ 136157 w 157542"/>
              <a:gd name="connsiteY38" fmla="*/ 91729 h 159098"/>
              <a:gd name="connsiteX39" fmla="*/ 123410 w 157542"/>
              <a:gd name="connsiteY39" fmla="*/ 90761 h 159098"/>
              <a:gd name="connsiteX40" fmla="*/ 124378 w 157542"/>
              <a:gd name="connsiteY40" fmla="*/ 78014 h 159098"/>
              <a:gd name="connsiteX41" fmla="*/ 137125 w 157542"/>
              <a:gd name="connsiteY41" fmla="*/ 78982 h 159098"/>
              <a:gd name="connsiteX42" fmla="*/ 139307 w 157542"/>
              <a:gd name="connsiteY42" fmla="*/ 84894 h 159098"/>
              <a:gd name="connsiteX43" fmla="*/ 139307 w 157542"/>
              <a:gd name="connsiteY43" fmla="*/ 86217 h 159098"/>
              <a:gd name="connsiteX44" fmla="*/ 151338 w 157542"/>
              <a:gd name="connsiteY44" fmla="*/ 92831 h 159098"/>
              <a:gd name="connsiteX45" fmla="*/ 151338 w 157542"/>
              <a:gd name="connsiteY45" fmla="*/ 62753 h 159098"/>
              <a:gd name="connsiteX46" fmla="*/ 133890 w 157542"/>
              <a:gd name="connsiteY46" fmla="*/ 52957 h 159098"/>
              <a:gd name="connsiteX47" fmla="*/ 132283 w 157542"/>
              <a:gd name="connsiteY47" fmla="*/ 50217 h 159098"/>
              <a:gd name="connsiteX48" fmla="*/ 132283 w 157542"/>
              <a:gd name="connsiteY48" fmla="*/ 41745 h 159098"/>
              <a:gd name="connsiteX49" fmla="*/ 123590 w 157542"/>
              <a:gd name="connsiteY49" fmla="*/ 41745 h 159098"/>
              <a:gd name="connsiteX50" fmla="*/ 111934 w 157542"/>
              <a:gd name="connsiteY50" fmla="*/ 47102 h 159098"/>
              <a:gd name="connsiteX51" fmla="*/ 106577 w 157542"/>
              <a:gd name="connsiteY51" fmla="*/ 35446 h 159098"/>
              <a:gd name="connsiteX52" fmla="*/ 118233 w 157542"/>
              <a:gd name="connsiteY52" fmla="*/ 30089 h 159098"/>
              <a:gd name="connsiteX53" fmla="*/ 123590 w 157542"/>
              <a:gd name="connsiteY53" fmla="*/ 35446 h 159098"/>
              <a:gd name="connsiteX54" fmla="*/ 132315 w 157542"/>
              <a:gd name="connsiteY54" fmla="*/ 35446 h 159098"/>
              <a:gd name="connsiteX55" fmla="*/ 132315 w 157542"/>
              <a:gd name="connsiteY55" fmla="*/ 27572 h 159098"/>
              <a:gd name="connsiteX56" fmla="*/ 98394 w 157542"/>
              <a:gd name="connsiteY56" fmla="*/ 6816 h 159098"/>
              <a:gd name="connsiteX57" fmla="*/ 81921 w 157542"/>
              <a:gd name="connsiteY57" fmla="*/ 16674 h 159098"/>
              <a:gd name="connsiteX58" fmla="*/ 81921 w 157542"/>
              <a:gd name="connsiteY58" fmla="*/ 51320 h 159098"/>
              <a:gd name="connsiteX59" fmla="*/ 99433 w 157542"/>
              <a:gd name="connsiteY59" fmla="*/ 61461 h 159098"/>
              <a:gd name="connsiteX60" fmla="*/ 112047 w 157542"/>
              <a:gd name="connsiteY60" fmla="*/ 63241 h 159098"/>
              <a:gd name="connsiteX61" fmla="*/ 110267 w 157542"/>
              <a:gd name="connsiteY61" fmla="*/ 75855 h 159098"/>
              <a:gd name="connsiteX62" fmla="*/ 97653 w 157542"/>
              <a:gd name="connsiteY62" fmla="*/ 74075 h 159098"/>
              <a:gd name="connsiteX63" fmla="*/ 95842 w 157542"/>
              <a:gd name="connsiteY63" fmla="*/ 68674 h 159098"/>
              <a:gd name="connsiteX64" fmla="*/ 96031 w 157542"/>
              <a:gd name="connsiteY64" fmla="*/ 66784 h 159098"/>
              <a:gd name="connsiteX65" fmla="*/ 77197 w 157542"/>
              <a:gd name="connsiteY65" fmla="*/ 55918 h 159098"/>
              <a:gd name="connsiteX66" fmla="*/ 75622 w 157542"/>
              <a:gd name="connsiteY66" fmla="*/ 53209 h 159098"/>
              <a:gd name="connsiteX67" fmla="*/ 75622 w 157542"/>
              <a:gd name="connsiteY67" fmla="*/ 16674 h 159098"/>
              <a:gd name="connsiteX68" fmla="*/ 59118 w 157542"/>
              <a:gd name="connsiteY68" fmla="*/ 6816 h 159098"/>
              <a:gd name="connsiteX69" fmla="*/ 44094 w 157542"/>
              <a:gd name="connsiteY69" fmla="*/ 15949 h 159098"/>
              <a:gd name="connsiteX70" fmla="*/ 44094 w 157542"/>
              <a:gd name="connsiteY70" fmla="*/ 38186 h 159098"/>
              <a:gd name="connsiteX71" fmla="*/ 37795 w 157542"/>
              <a:gd name="connsiteY71" fmla="*/ 38186 h 159098"/>
              <a:gd name="connsiteX72" fmla="*/ 37795 w 157542"/>
              <a:gd name="connsiteY72" fmla="*/ 19792 h 159098"/>
              <a:gd name="connsiteX73" fmla="*/ 25228 w 157542"/>
              <a:gd name="connsiteY73" fmla="*/ 27572 h 159098"/>
              <a:gd name="connsiteX74" fmla="*/ 25228 w 157542"/>
              <a:gd name="connsiteY74" fmla="*/ 48485 h 159098"/>
              <a:gd name="connsiteX75" fmla="*/ 40976 w 157542"/>
              <a:gd name="connsiteY75" fmla="*/ 57398 h 159098"/>
              <a:gd name="connsiteX76" fmla="*/ 56724 w 157542"/>
              <a:gd name="connsiteY76" fmla="*/ 48485 h 159098"/>
              <a:gd name="connsiteX77" fmla="*/ 56724 w 157542"/>
              <a:gd name="connsiteY77" fmla="*/ 32296 h 159098"/>
              <a:gd name="connsiteX78" fmla="*/ 63023 w 157542"/>
              <a:gd name="connsiteY78" fmla="*/ 32296 h 159098"/>
              <a:gd name="connsiteX79" fmla="*/ 63023 w 157542"/>
              <a:gd name="connsiteY79" fmla="*/ 50217 h 159098"/>
              <a:gd name="connsiteX80" fmla="*/ 61417 w 157542"/>
              <a:gd name="connsiteY80" fmla="*/ 52957 h 159098"/>
              <a:gd name="connsiteX81" fmla="*/ 44094 w 157542"/>
              <a:gd name="connsiteY81" fmla="*/ 62753 h 159098"/>
              <a:gd name="connsiteX82" fmla="*/ 44094 w 157542"/>
              <a:gd name="connsiteY82" fmla="*/ 77745 h 159098"/>
              <a:gd name="connsiteX83" fmla="*/ 61449 w 157542"/>
              <a:gd name="connsiteY83" fmla="*/ 89083 h 159098"/>
              <a:gd name="connsiteX84" fmla="*/ 62898 w 157542"/>
              <a:gd name="connsiteY84" fmla="*/ 91729 h 159098"/>
              <a:gd name="connsiteX85" fmla="*/ 62898 w 157542"/>
              <a:gd name="connsiteY85" fmla="*/ 102312 h 159098"/>
              <a:gd name="connsiteX86" fmla="*/ 75496 w 157542"/>
              <a:gd name="connsiteY86" fmla="*/ 94878 h 159098"/>
              <a:gd name="connsiteX87" fmla="*/ 75496 w 157542"/>
              <a:gd name="connsiteY87" fmla="*/ 81524 h 159098"/>
              <a:gd name="connsiteX88" fmla="*/ 58961 w 157542"/>
              <a:gd name="connsiteY88" fmla="*/ 71666 h 159098"/>
              <a:gd name="connsiteX89" fmla="*/ 62110 w 157542"/>
              <a:gd name="connsiteY89" fmla="*/ 66249 h 159098"/>
              <a:gd name="connsiteX90" fmla="*/ 80346 w 157542"/>
              <a:gd name="connsiteY90" fmla="*/ 76989 h 159098"/>
              <a:gd name="connsiteX91" fmla="*/ 81858 w 157542"/>
              <a:gd name="connsiteY91" fmla="*/ 79697 h 159098"/>
              <a:gd name="connsiteX92" fmla="*/ 81858 w 157542"/>
              <a:gd name="connsiteY92" fmla="*/ 120642 h 159098"/>
              <a:gd name="connsiteX93" fmla="*/ 96315 w 157542"/>
              <a:gd name="connsiteY93" fmla="*/ 120642 h 159098"/>
              <a:gd name="connsiteX94" fmla="*/ 107901 w 157542"/>
              <a:gd name="connsiteY94" fmla="*/ 115346 h 159098"/>
              <a:gd name="connsiteX95" fmla="*/ 113764 w 157542"/>
              <a:gd name="connsiteY95" fmla="*/ 123792 h 159098"/>
              <a:gd name="connsiteX96" fmla="*/ 104060 w 157542"/>
              <a:gd name="connsiteY96" fmla="*/ 132318 h 159098"/>
              <a:gd name="connsiteX97" fmla="*/ 96315 w 157542"/>
              <a:gd name="connsiteY97" fmla="*/ 126941 h 159098"/>
              <a:gd name="connsiteX98" fmla="*/ 81827 w 157542"/>
              <a:gd name="connsiteY98" fmla="*/ 126941 h 159098"/>
              <a:gd name="connsiteX99" fmla="*/ 45953 w 157542"/>
              <a:gd name="connsiteY99" fmla="*/ 144107 h 159098"/>
              <a:gd name="connsiteX100" fmla="*/ 59118 w 157542"/>
              <a:gd name="connsiteY100" fmla="*/ 152138 h 159098"/>
              <a:gd name="connsiteX101" fmla="*/ 75653 w 157542"/>
              <a:gd name="connsiteY101" fmla="*/ 142280 h 159098"/>
              <a:gd name="connsiteX102" fmla="*/ 75653 w 157542"/>
              <a:gd name="connsiteY102" fmla="*/ 102186 h 159098"/>
              <a:gd name="connsiteX103" fmla="*/ 40441 w 157542"/>
              <a:gd name="connsiteY103" fmla="*/ 122910 h 159098"/>
              <a:gd name="connsiteX104" fmla="*/ 37291 w 157542"/>
              <a:gd name="connsiteY104" fmla="*/ 117461 h 159098"/>
              <a:gd name="connsiteX105" fmla="*/ 56724 w 157542"/>
              <a:gd name="connsiteY105" fmla="*/ 105997 h 159098"/>
              <a:gd name="connsiteX106" fmla="*/ 56724 w 157542"/>
              <a:gd name="connsiteY106" fmla="*/ 93398 h 159098"/>
              <a:gd name="connsiteX107" fmla="*/ 40976 w 157542"/>
              <a:gd name="connsiteY107" fmla="*/ 83099 h 159098"/>
              <a:gd name="connsiteX108" fmla="*/ 23339 w 157542"/>
              <a:gd name="connsiteY108" fmla="*/ 92989 h 159098"/>
              <a:gd name="connsiteX109" fmla="*/ 20189 w 157542"/>
              <a:gd name="connsiteY109" fmla="*/ 87477 h 159098"/>
              <a:gd name="connsiteX110" fmla="*/ 37890 w 157542"/>
              <a:gd name="connsiteY110" fmla="*/ 77556 h 159098"/>
              <a:gd name="connsiteX111" fmla="*/ 37890 w 157542"/>
              <a:gd name="connsiteY111" fmla="*/ 62753 h 159098"/>
              <a:gd name="connsiteX112" fmla="*/ 22142 w 157542"/>
              <a:gd name="connsiteY112" fmla="*/ 53839 h 159098"/>
              <a:gd name="connsiteX113" fmla="*/ 6394 w 157542"/>
              <a:gd name="connsiteY113" fmla="*/ 62753 h 159098"/>
              <a:gd name="connsiteX114" fmla="*/ 6394 w 157542"/>
              <a:gd name="connsiteY114" fmla="*/ 74217 h 159098"/>
              <a:gd name="connsiteX115" fmla="*/ 19874 w 157542"/>
              <a:gd name="connsiteY115" fmla="*/ 66312 h 159098"/>
              <a:gd name="connsiteX116" fmla="*/ 23024 w 157542"/>
              <a:gd name="connsiteY116" fmla="*/ 71729 h 159098"/>
              <a:gd name="connsiteX117" fmla="*/ 6331 w 157542"/>
              <a:gd name="connsiteY117" fmla="*/ 81524 h 159098"/>
              <a:gd name="connsiteX118" fmla="*/ 6331 w 157542"/>
              <a:gd name="connsiteY118" fmla="*/ 96296 h 159098"/>
              <a:gd name="connsiteX119" fmla="*/ 22079 w 157542"/>
              <a:gd name="connsiteY119" fmla="*/ 105209 h 159098"/>
              <a:gd name="connsiteX120" fmla="*/ 38016 w 157542"/>
              <a:gd name="connsiteY120" fmla="*/ 95760 h 159098"/>
              <a:gd name="connsiteX121" fmla="*/ 41165 w 157542"/>
              <a:gd name="connsiteY121" fmla="*/ 101178 h 159098"/>
              <a:gd name="connsiteX122" fmla="*/ 25228 w 157542"/>
              <a:gd name="connsiteY122" fmla="*/ 110626 h 159098"/>
              <a:gd name="connsiteX123" fmla="*/ 25228 w 157542"/>
              <a:gd name="connsiteY123" fmla="*/ 131508 h 159098"/>
              <a:gd name="connsiteX124" fmla="*/ 39401 w 157542"/>
              <a:gd name="connsiteY124" fmla="*/ 140296 h 159098"/>
              <a:gd name="connsiteX125" fmla="*/ 55842 w 157542"/>
              <a:gd name="connsiteY125" fmla="*/ 130626 h 159098"/>
              <a:gd name="connsiteX126" fmla="*/ 56031 w 157542"/>
              <a:gd name="connsiteY126" fmla="*/ 130910 h 159098"/>
              <a:gd name="connsiteX127" fmla="*/ 56787 w 157542"/>
              <a:gd name="connsiteY127" fmla="*/ 130469 h 159098"/>
              <a:gd name="connsiteX128" fmla="*/ 59937 w 157542"/>
              <a:gd name="connsiteY128" fmla="*/ 135886 h 159098"/>
              <a:gd name="connsiteX129" fmla="*/ 104819 w 157542"/>
              <a:gd name="connsiteY129" fmla="*/ 120768 h 159098"/>
              <a:gd name="connsiteX130" fmla="*/ 102047 w 157542"/>
              <a:gd name="connsiteY130" fmla="*/ 123477 h 159098"/>
              <a:gd name="connsiteX131" fmla="*/ 104756 w 157542"/>
              <a:gd name="connsiteY131" fmla="*/ 126248 h 159098"/>
              <a:gd name="connsiteX132" fmla="*/ 107527 w 157542"/>
              <a:gd name="connsiteY132" fmla="*/ 123540 h 159098"/>
              <a:gd name="connsiteX133" fmla="*/ 107527 w 157542"/>
              <a:gd name="connsiteY133" fmla="*/ 123508 h 159098"/>
              <a:gd name="connsiteX134" fmla="*/ 104819 w 157542"/>
              <a:gd name="connsiteY134" fmla="*/ 120894 h 159098"/>
              <a:gd name="connsiteX135" fmla="*/ 130267 w 157542"/>
              <a:gd name="connsiteY135" fmla="*/ 82028 h 159098"/>
              <a:gd name="connsiteX136" fmla="*/ 127527 w 157542"/>
              <a:gd name="connsiteY136" fmla="*/ 84768 h 159098"/>
              <a:gd name="connsiteX137" fmla="*/ 130267 w 157542"/>
              <a:gd name="connsiteY137" fmla="*/ 87508 h 159098"/>
              <a:gd name="connsiteX138" fmla="*/ 133008 w 157542"/>
              <a:gd name="connsiteY138" fmla="*/ 84768 h 159098"/>
              <a:gd name="connsiteX139" fmla="*/ 130267 w 157542"/>
              <a:gd name="connsiteY139" fmla="*/ 82154 h 159098"/>
              <a:gd name="connsiteX140" fmla="*/ 104819 w 157542"/>
              <a:gd name="connsiteY140" fmla="*/ 65808 h 159098"/>
              <a:gd name="connsiteX141" fmla="*/ 102047 w 157542"/>
              <a:gd name="connsiteY141" fmla="*/ 68516 h 159098"/>
              <a:gd name="connsiteX142" fmla="*/ 104756 w 157542"/>
              <a:gd name="connsiteY142" fmla="*/ 71288 h 159098"/>
              <a:gd name="connsiteX143" fmla="*/ 107527 w 157542"/>
              <a:gd name="connsiteY143" fmla="*/ 68579 h 159098"/>
              <a:gd name="connsiteX144" fmla="*/ 107527 w 157542"/>
              <a:gd name="connsiteY144" fmla="*/ 68548 h 159098"/>
              <a:gd name="connsiteX145" fmla="*/ 104819 w 157542"/>
              <a:gd name="connsiteY145" fmla="*/ 65934 h 159098"/>
              <a:gd name="connsiteX146" fmla="*/ 114992 w 157542"/>
              <a:gd name="connsiteY146" fmla="*/ 35855 h 159098"/>
              <a:gd name="connsiteX147" fmla="*/ 112252 w 157542"/>
              <a:gd name="connsiteY147" fmla="*/ 38595 h 159098"/>
              <a:gd name="connsiteX148" fmla="*/ 114992 w 157542"/>
              <a:gd name="connsiteY148" fmla="*/ 41335 h 159098"/>
              <a:gd name="connsiteX149" fmla="*/ 117732 w 157542"/>
              <a:gd name="connsiteY149" fmla="*/ 38595 h 159098"/>
              <a:gd name="connsiteX150" fmla="*/ 115055 w 157542"/>
              <a:gd name="connsiteY150" fmla="*/ 35855 h 159098"/>
              <a:gd name="connsiteX151" fmla="*/ 114992 w 157542"/>
              <a:gd name="connsiteY151" fmla="*/ 35855 h 15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157542" h="159098">
                <a:moveTo>
                  <a:pt x="98425" y="159099"/>
                </a:moveTo>
                <a:cubicBezTo>
                  <a:pt x="97860" y="159099"/>
                  <a:pt x="97305" y="158946"/>
                  <a:pt x="96819" y="158658"/>
                </a:cubicBezTo>
                <a:lnTo>
                  <a:pt x="78772" y="147855"/>
                </a:lnTo>
                <a:lnTo>
                  <a:pt x="60724" y="158658"/>
                </a:lnTo>
                <a:cubicBezTo>
                  <a:pt x="59750" y="159221"/>
                  <a:pt x="58549" y="159221"/>
                  <a:pt x="57575" y="158658"/>
                </a:cubicBezTo>
                <a:lnTo>
                  <a:pt x="20504" y="136044"/>
                </a:lnTo>
                <a:cubicBezTo>
                  <a:pt x="19581" y="135467"/>
                  <a:pt x="19021" y="134455"/>
                  <a:pt x="19024" y="133367"/>
                </a:cubicBezTo>
                <a:lnTo>
                  <a:pt x="19024" y="110689"/>
                </a:lnTo>
                <a:lnTo>
                  <a:pt x="1606" y="100894"/>
                </a:lnTo>
                <a:cubicBezTo>
                  <a:pt x="616" y="100337"/>
                  <a:pt x="2" y="99290"/>
                  <a:pt x="0" y="98154"/>
                </a:cubicBezTo>
                <a:lnTo>
                  <a:pt x="0" y="60926"/>
                </a:lnTo>
                <a:cubicBezTo>
                  <a:pt x="2" y="59790"/>
                  <a:pt x="616" y="58742"/>
                  <a:pt x="1606" y="58186"/>
                </a:cubicBezTo>
                <a:lnTo>
                  <a:pt x="18929" y="48390"/>
                </a:lnTo>
                <a:lnTo>
                  <a:pt x="18929" y="25713"/>
                </a:lnTo>
                <a:cubicBezTo>
                  <a:pt x="18916" y="24614"/>
                  <a:pt x="19477" y="23587"/>
                  <a:pt x="20409" y="23005"/>
                </a:cubicBezTo>
                <a:lnTo>
                  <a:pt x="57449" y="422"/>
                </a:lnTo>
                <a:cubicBezTo>
                  <a:pt x="58423" y="-141"/>
                  <a:pt x="59624" y="-141"/>
                  <a:pt x="60598" y="422"/>
                </a:cubicBezTo>
                <a:lnTo>
                  <a:pt x="78646" y="11225"/>
                </a:lnTo>
                <a:lnTo>
                  <a:pt x="96693" y="422"/>
                </a:lnTo>
                <a:cubicBezTo>
                  <a:pt x="97667" y="-141"/>
                  <a:pt x="98868" y="-141"/>
                  <a:pt x="99842" y="422"/>
                </a:cubicBezTo>
                <a:lnTo>
                  <a:pt x="137039" y="23036"/>
                </a:lnTo>
                <a:cubicBezTo>
                  <a:pt x="137974" y="23605"/>
                  <a:pt x="138546" y="24619"/>
                  <a:pt x="138551" y="25713"/>
                </a:cubicBezTo>
                <a:lnTo>
                  <a:pt x="138551" y="48390"/>
                </a:lnTo>
                <a:lnTo>
                  <a:pt x="155937" y="58186"/>
                </a:lnTo>
                <a:cubicBezTo>
                  <a:pt x="156927" y="58742"/>
                  <a:pt x="157541" y="59790"/>
                  <a:pt x="157543" y="60926"/>
                </a:cubicBezTo>
                <a:lnTo>
                  <a:pt x="157543" y="98154"/>
                </a:lnTo>
                <a:cubicBezTo>
                  <a:pt x="157541" y="99290"/>
                  <a:pt x="156927" y="100337"/>
                  <a:pt x="155937" y="100894"/>
                </a:cubicBezTo>
                <a:lnTo>
                  <a:pt x="138614" y="110689"/>
                </a:lnTo>
                <a:lnTo>
                  <a:pt x="138614" y="133367"/>
                </a:lnTo>
                <a:cubicBezTo>
                  <a:pt x="138620" y="134472"/>
                  <a:pt x="138047" y="135500"/>
                  <a:pt x="137102" y="136075"/>
                </a:cubicBezTo>
                <a:lnTo>
                  <a:pt x="100063" y="158658"/>
                </a:lnTo>
                <a:cubicBezTo>
                  <a:pt x="99563" y="158942"/>
                  <a:pt x="99000" y="159094"/>
                  <a:pt x="98425" y="159099"/>
                </a:cubicBezTo>
                <a:close/>
                <a:moveTo>
                  <a:pt x="81890" y="142406"/>
                </a:moveTo>
                <a:lnTo>
                  <a:pt x="98425" y="152264"/>
                </a:lnTo>
                <a:lnTo>
                  <a:pt x="132315" y="131508"/>
                </a:lnTo>
                <a:lnTo>
                  <a:pt x="132315" y="108863"/>
                </a:lnTo>
                <a:cubicBezTo>
                  <a:pt x="132317" y="107726"/>
                  <a:pt x="132930" y="106679"/>
                  <a:pt x="133921" y="106123"/>
                </a:cubicBezTo>
                <a:lnTo>
                  <a:pt x="147874" y="98186"/>
                </a:lnTo>
                <a:lnTo>
                  <a:pt x="136157" y="91729"/>
                </a:lnTo>
                <a:cubicBezTo>
                  <a:pt x="132370" y="94982"/>
                  <a:pt x="126663" y="94549"/>
                  <a:pt x="123410" y="90761"/>
                </a:cubicBezTo>
                <a:cubicBezTo>
                  <a:pt x="120157" y="86974"/>
                  <a:pt x="120591" y="81267"/>
                  <a:pt x="124378" y="78014"/>
                </a:cubicBezTo>
                <a:cubicBezTo>
                  <a:pt x="128165" y="74762"/>
                  <a:pt x="133872" y="75195"/>
                  <a:pt x="137125" y="78982"/>
                </a:cubicBezTo>
                <a:cubicBezTo>
                  <a:pt x="138538" y="80627"/>
                  <a:pt x="139312" y="82726"/>
                  <a:pt x="139307" y="84894"/>
                </a:cubicBezTo>
                <a:cubicBezTo>
                  <a:pt x="139338" y="85335"/>
                  <a:pt x="139338" y="85777"/>
                  <a:pt x="139307" y="86217"/>
                </a:cubicBezTo>
                <a:lnTo>
                  <a:pt x="151338" y="92831"/>
                </a:lnTo>
                <a:lnTo>
                  <a:pt x="151338" y="62753"/>
                </a:lnTo>
                <a:lnTo>
                  <a:pt x="133890" y="52957"/>
                </a:lnTo>
                <a:cubicBezTo>
                  <a:pt x="132899" y="52401"/>
                  <a:pt x="132285" y="51353"/>
                  <a:pt x="132283" y="50217"/>
                </a:cubicBezTo>
                <a:lnTo>
                  <a:pt x="132283" y="41745"/>
                </a:lnTo>
                <a:lnTo>
                  <a:pt x="123590" y="41745"/>
                </a:lnTo>
                <a:cubicBezTo>
                  <a:pt x="121851" y="46443"/>
                  <a:pt x="116632" y="48841"/>
                  <a:pt x="111934" y="47102"/>
                </a:cubicBezTo>
                <a:cubicBezTo>
                  <a:pt x="107236" y="45362"/>
                  <a:pt x="104838" y="40144"/>
                  <a:pt x="106577" y="35446"/>
                </a:cubicBezTo>
                <a:cubicBezTo>
                  <a:pt x="108317" y="30748"/>
                  <a:pt x="113535" y="28349"/>
                  <a:pt x="118233" y="30089"/>
                </a:cubicBezTo>
                <a:cubicBezTo>
                  <a:pt x="120715" y="31007"/>
                  <a:pt x="122672" y="32964"/>
                  <a:pt x="123590" y="35446"/>
                </a:cubicBezTo>
                <a:lnTo>
                  <a:pt x="132315" y="35446"/>
                </a:lnTo>
                <a:lnTo>
                  <a:pt x="132315" y="27572"/>
                </a:lnTo>
                <a:lnTo>
                  <a:pt x="98394" y="6816"/>
                </a:lnTo>
                <a:lnTo>
                  <a:pt x="81921" y="16674"/>
                </a:lnTo>
                <a:lnTo>
                  <a:pt x="81921" y="51320"/>
                </a:lnTo>
                <a:lnTo>
                  <a:pt x="99433" y="61461"/>
                </a:lnTo>
                <a:cubicBezTo>
                  <a:pt x="103408" y="58469"/>
                  <a:pt x="109055" y="59266"/>
                  <a:pt x="112047" y="63241"/>
                </a:cubicBezTo>
                <a:cubicBezTo>
                  <a:pt x="115039" y="67215"/>
                  <a:pt x="114242" y="72863"/>
                  <a:pt x="110267" y="75855"/>
                </a:cubicBezTo>
                <a:cubicBezTo>
                  <a:pt x="106293" y="78847"/>
                  <a:pt x="100645" y="78050"/>
                  <a:pt x="97653" y="74075"/>
                </a:cubicBezTo>
                <a:cubicBezTo>
                  <a:pt x="96481" y="72518"/>
                  <a:pt x="95846" y="70623"/>
                  <a:pt x="95842" y="68674"/>
                </a:cubicBezTo>
                <a:cubicBezTo>
                  <a:pt x="95840" y="68039"/>
                  <a:pt x="95903" y="67406"/>
                  <a:pt x="96031" y="66784"/>
                </a:cubicBezTo>
                <a:lnTo>
                  <a:pt x="77197" y="55918"/>
                </a:lnTo>
                <a:cubicBezTo>
                  <a:pt x="76228" y="55359"/>
                  <a:pt x="75629" y="54328"/>
                  <a:pt x="75622" y="53209"/>
                </a:cubicBezTo>
                <a:lnTo>
                  <a:pt x="75622" y="16674"/>
                </a:lnTo>
                <a:lnTo>
                  <a:pt x="59118" y="6816"/>
                </a:lnTo>
                <a:lnTo>
                  <a:pt x="44094" y="15949"/>
                </a:lnTo>
                <a:lnTo>
                  <a:pt x="44094" y="38186"/>
                </a:lnTo>
                <a:lnTo>
                  <a:pt x="37795" y="38186"/>
                </a:lnTo>
                <a:lnTo>
                  <a:pt x="37795" y="19792"/>
                </a:lnTo>
                <a:lnTo>
                  <a:pt x="25228" y="27572"/>
                </a:lnTo>
                <a:lnTo>
                  <a:pt x="25228" y="48485"/>
                </a:lnTo>
                <a:lnTo>
                  <a:pt x="40976" y="57398"/>
                </a:lnTo>
                <a:lnTo>
                  <a:pt x="56724" y="48485"/>
                </a:lnTo>
                <a:lnTo>
                  <a:pt x="56724" y="32296"/>
                </a:lnTo>
                <a:lnTo>
                  <a:pt x="63023" y="32296"/>
                </a:lnTo>
                <a:lnTo>
                  <a:pt x="63023" y="50217"/>
                </a:lnTo>
                <a:cubicBezTo>
                  <a:pt x="63022" y="51353"/>
                  <a:pt x="62408" y="52401"/>
                  <a:pt x="61417" y="52957"/>
                </a:cubicBezTo>
                <a:lnTo>
                  <a:pt x="44094" y="62753"/>
                </a:lnTo>
                <a:lnTo>
                  <a:pt x="44094" y="77745"/>
                </a:lnTo>
                <a:lnTo>
                  <a:pt x="61449" y="89083"/>
                </a:lnTo>
                <a:cubicBezTo>
                  <a:pt x="62350" y="89661"/>
                  <a:pt x="62896" y="90658"/>
                  <a:pt x="62898" y="91729"/>
                </a:cubicBezTo>
                <a:lnTo>
                  <a:pt x="62898" y="102312"/>
                </a:lnTo>
                <a:lnTo>
                  <a:pt x="75496" y="94878"/>
                </a:lnTo>
                <a:lnTo>
                  <a:pt x="75496" y="81524"/>
                </a:lnTo>
                <a:lnTo>
                  <a:pt x="58961" y="71666"/>
                </a:lnTo>
                <a:lnTo>
                  <a:pt x="62110" y="66249"/>
                </a:lnTo>
                <a:lnTo>
                  <a:pt x="80346" y="76989"/>
                </a:lnTo>
                <a:cubicBezTo>
                  <a:pt x="81291" y="77564"/>
                  <a:pt x="81865" y="78592"/>
                  <a:pt x="81858" y="79697"/>
                </a:cubicBezTo>
                <a:lnTo>
                  <a:pt x="81858" y="120642"/>
                </a:lnTo>
                <a:lnTo>
                  <a:pt x="96315" y="120642"/>
                </a:lnTo>
                <a:cubicBezTo>
                  <a:pt x="98052" y="115980"/>
                  <a:pt x="103239" y="113609"/>
                  <a:pt x="107901" y="115346"/>
                </a:cubicBezTo>
                <a:cubicBezTo>
                  <a:pt x="111427" y="116660"/>
                  <a:pt x="113765" y="120028"/>
                  <a:pt x="113764" y="123792"/>
                </a:cubicBezTo>
                <a:cubicBezTo>
                  <a:pt x="113439" y="128826"/>
                  <a:pt x="109094" y="132643"/>
                  <a:pt x="104060" y="132318"/>
                </a:cubicBezTo>
                <a:cubicBezTo>
                  <a:pt x="100681" y="132100"/>
                  <a:pt x="97700" y="130031"/>
                  <a:pt x="96315" y="126941"/>
                </a:cubicBezTo>
                <a:lnTo>
                  <a:pt x="81827" y="126941"/>
                </a:lnTo>
                <a:close/>
                <a:moveTo>
                  <a:pt x="45953" y="144107"/>
                </a:moveTo>
                <a:lnTo>
                  <a:pt x="59118" y="152138"/>
                </a:lnTo>
                <a:lnTo>
                  <a:pt x="75653" y="142280"/>
                </a:lnTo>
                <a:lnTo>
                  <a:pt x="75653" y="102186"/>
                </a:lnTo>
                <a:lnTo>
                  <a:pt x="40441" y="122910"/>
                </a:lnTo>
                <a:lnTo>
                  <a:pt x="37291" y="117461"/>
                </a:lnTo>
                <a:lnTo>
                  <a:pt x="56724" y="105997"/>
                </a:lnTo>
                <a:lnTo>
                  <a:pt x="56724" y="93398"/>
                </a:lnTo>
                <a:lnTo>
                  <a:pt x="40976" y="83099"/>
                </a:lnTo>
                <a:lnTo>
                  <a:pt x="23339" y="92989"/>
                </a:lnTo>
                <a:lnTo>
                  <a:pt x="20189" y="87477"/>
                </a:lnTo>
                <a:lnTo>
                  <a:pt x="37890" y="77556"/>
                </a:lnTo>
                <a:lnTo>
                  <a:pt x="37890" y="62753"/>
                </a:lnTo>
                <a:lnTo>
                  <a:pt x="22142" y="53839"/>
                </a:lnTo>
                <a:lnTo>
                  <a:pt x="6394" y="62753"/>
                </a:lnTo>
                <a:lnTo>
                  <a:pt x="6394" y="74217"/>
                </a:lnTo>
                <a:lnTo>
                  <a:pt x="19874" y="66312"/>
                </a:lnTo>
                <a:lnTo>
                  <a:pt x="23024" y="71729"/>
                </a:lnTo>
                <a:lnTo>
                  <a:pt x="6331" y="81524"/>
                </a:lnTo>
                <a:lnTo>
                  <a:pt x="6331" y="96296"/>
                </a:lnTo>
                <a:lnTo>
                  <a:pt x="22079" y="105209"/>
                </a:lnTo>
                <a:lnTo>
                  <a:pt x="38016" y="95760"/>
                </a:lnTo>
                <a:lnTo>
                  <a:pt x="41165" y="101178"/>
                </a:lnTo>
                <a:lnTo>
                  <a:pt x="25228" y="110626"/>
                </a:lnTo>
                <a:lnTo>
                  <a:pt x="25228" y="131508"/>
                </a:lnTo>
                <a:lnTo>
                  <a:pt x="39401" y="140296"/>
                </a:lnTo>
                <a:lnTo>
                  <a:pt x="55842" y="130626"/>
                </a:lnTo>
                <a:lnTo>
                  <a:pt x="56031" y="130910"/>
                </a:lnTo>
                <a:lnTo>
                  <a:pt x="56787" y="130469"/>
                </a:lnTo>
                <a:lnTo>
                  <a:pt x="59937" y="135886"/>
                </a:lnTo>
                <a:close/>
                <a:moveTo>
                  <a:pt x="104819" y="120768"/>
                </a:moveTo>
                <a:cubicBezTo>
                  <a:pt x="103305" y="120751"/>
                  <a:pt x="102065" y="121963"/>
                  <a:pt x="102047" y="123477"/>
                </a:cubicBezTo>
                <a:cubicBezTo>
                  <a:pt x="102030" y="124990"/>
                  <a:pt x="103242" y="126231"/>
                  <a:pt x="104756" y="126248"/>
                </a:cubicBezTo>
                <a:cubicBezTo>
                  <a:pt x="106269" y="126266"/>
                  <a:pt x="107510" y="125053"/>
                  <a:pt x="107527" y="123540"/>
                </a:cubicBezTo>
                <a:cubicBezTo>
                  <a:pt x="107527" y="123529"/>
                  <a:pt x="107527" y="123519"/>
                  <a:pt x="107527" y="123508"/>
                </a:cubicBezTo>
                <a:cubicBezTo>
                  <a:pt x="107476" y="122049"/>
                  <a:pt x="106279" y="120893"/>
                  <a:pt x="104819" y="120894"/>
                </a:cubicBezTo>
                <a:close/>
                <a:moveTo>
                  <a:pt x="130267" y="82028"/>
                </a:moveTo>
                <a:cubicBezTo>
                  <a:pt x="128754" y="82028"/>
                  <a:pt x="127527" y="83255"/>
                  <a:pt x="127527" y="84768"/>
                </a:cubicBezTo>
                <a:cubicBezTo>
                  <a:pt x="127527" y="86282"/>
                  <a:pt x="128754" y="87508"/>
                  <a:pt x="130267" y="87508"/>
                </a:cubicBezTo>
                <a:cubicBezTo>
                  <a:pt x="131781" y="87508"/>
                  <a:pt x="133008" y="86282"/>
                  <a:pt x="133008" y="84768"/>
                </a:cubicBezTo>
                <a:cubicBezTo>
                  <a:pt x="132940" y="83304"/>
                  <a:pt x="131733" y="82153"/>
                  <a:pt x="130267" y="82154"/>
                </a:cubicBezTo>
                <a:close/>
                <a:moveTo>
                  <a:pt x="104819" y="65808"/>
                </a:moveTo>
                <a:cubicBezTo>
                  <a:pt x="103305" y="65790"/>
                  <a:pt x="102065" y="67003"/>
                  <a:pt x="102047" y="68516"/>
                </a:cubicBezTo>
                <a:cubicBezTo>
                  <a:pt x="102030" y="70029"/>
                  <a:pt x="103242" y="71270"/>
                  <a:pt x="104756" y="71288"/>
                </a:cubicBezTo>
                <a:cubicBezTo>
                  <a:pt x="106269" y="71305"/>
                  <a:pt x="107510" y="70092"/>
                  <a:pt x="107527" y="68579"/>
                </a:cubicBezTo>
                <a:cubicBezTo>
                  <a:pt x="107527" y="68569"/>
                  <a:pt x="107527" y="68558"/>
                  <a:pt x="107527" y="68548"/>
                </a:cubicBezTo>
                <a:cubicBezTo>
                  <a:pt x="107476" y="67089"/>
                  <a:pt x="106279" y="65933"/>
                  <a:pt x="104819" y="65934"/>
                </a:cubicBezTo>
                <a:close/>
                <a:moveTo>
                  <a:pt x="114992" y="35855"/>
                </a:moveTo>
                <a:cubicBezTo>
                  <a:pt x="113479" y="35855"/>
                  <a:pt x="112252" y="37082"/>
                  <a:pt x="112252" y="38595"/>
                </a:cubicBezTo>
                <a:cubicBezTo>
                  <a:pt x="112252" y="40108"/>
                  <a:pt x="113479" y="41335"/>
                  <a:pt x="114992" y="41335"/>
                </a:cubicBezTo>
                <a:cubicBezTo>
                  <a:pt x="116505" y="41335"/>
                  <a:pt x="117732" y="40108"/>
                  <a:pt x="117732" y="38595"/>
                </a:cubicBezTo>
                <a:cubicBezTo>
                  <a:pt x="117750" y="37099"/>
                  <a:pt x="116551" y="35872"/>
                  <a:pt x="115055" y="35855"/>
                </a:cubicBezTo>
                <a:cubicBezTo>
                  <a:pt x="115034" y="35855"/>
                  <a:pt x="115013" y="35855"/>
                  <a:pt x="114992" y="35855"/>
                </a:cubicBezTo>
                <a:close/>
              </a:path>
            </a:pathLst>
          </a:custGeom>
          <a:solidFill>
            <a:srgbClr val="414042"/>
          </a:solidFill>
          <a:ln w="3048" cap="flat">
            <a:noFill/>
            <a:prstDash val="solid"/>
            <a:miter/>
          </a:ln>
        </p:spPr>
        <p:txBody>
          <a:bodyPr rtlCol="0" anchor="ctr"/>
          <a:lstStyle/>
          <a:p>
            <a:endParaRPr lang="en-US"/>
          </a:p>
        </p:txBody>
      </p:sp>
      <p:sp>
        <p:nvSpPr>
          <p:cNvPr id="86" name="TextBox 85">
            <a:extLst>
              <a:ext uri="{FF2B5EF4-FFF2-40B4-BE49-F238E27FC236}">
                <a16:creationId xmlns:a16="http://schemas.microsoft.com/office/drawing/2014/main" id="{91884056-1BAE-4E44-94E0-FC5C48E422B2}"/>
              </a:ext>
            </a:extLst>
          </p:cNvPr>
          <p:cNvSpPr txBox="1"/>
          <p:nvPr/>
        </p:nvSpPr>
        <p:spPr>
          <a:xfrm>
            <a:off x="2657312" y="3514601"/>
            <a:ext cx="4054478" cy="276999"/>
          </a:xfrm>
          <a:prstGeom prst="rect">
            <a:avLst/>
          </a:prstGeom>
          <a:solidFill>
            <a:srgbClr val="F2F4F4"/>
          </a:solidFill>
        </p:spPr>
        <p:txBody>
          <a:bodyPr wrap="square" rtlCol="0">
            <a:spAutoFit/>
          </a:bodyPr>
          <a:lstStyle/>
          <a:p>
            <a:pPr algn="ctr" defTabSz="685758">
              <a:defRPr/>
            </a:pPr>
            <a:r>
              <a:rPr lang="en-US" sz="1200" b="1" dirty="0">
                <a:solidFill>
                  <a:schemeClr val="tx2"/>
                </a:solidFill>
                <a:latin typeface="Amazon Ember" panose="02000000000000000000" pitchFamily="2" charset="0"/>
                <a:ea typeface="Amazon Ember" panose="02000000000000000000" pitchFamily="2" charset="0"/>
              </a:rPr>
              <a:t>Data visualization, engagement, &amp; machine learning</a:t>
            </a:r>
          </a:p>
        </p:txBody>
      </p:sp>
      <p:pic>
        <p:nvPicPr>
          <p:cNvPr id="87" name="Graphic 86">
            <a:extLst>
              <a:ext uri="{FF2B5EF4-FFF2-40B4-BE49-F238E27FC236}">
                <a16:creationId xmlns:a16="http://schemas.microsoft.com/office/drawing/2014/main" id="{49AC9164-8793-A54D-A795-195FA679AD39}"/>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5044009" y="3912229"/>
            <a:ext cx="213536" cy="213536"/>
          </a:xfrm>
          <a:prstGeom prst="rect">
            <a:avLst/>
          </a:prstGeom>
        </p:spPr>
      </p:pic>
      <p:pic>
        <p:nvPicPr>
          <p:cNvPr id="88" name="Picture 87" descr="A close up of a sign&#10;&#10;Description automatically generated">
            <a:extLst>
              <a:ext uri="{FF2B5EF4-FFF2-40B4-BE49-F238E27FC236}">
                <a16:creationId xmlns:a16="http://schemas.microsoft.com/office/drawing/2014/main" id="{DEE21F66-A5DC-F341-A907-593CD1A4DD40}"/>
              </a:ext>
            </a:extLst>
          </p:cNvPr>
          <p:cNvPicPr>
            <a:picLocks noChangeAspect="1"/>
          </p:cNvPicPr>
          <p:nvPr/>
        </p:nvPicPr>
        <p:blipFill rotWithShape="1">
          <a:blip r:embed="rId4">
            <a:duotone>
              <a:prstClr val="black"/>
              <a:schemeClr val="accent6">
                <a:tint val="45000"/>
                <a:satMod val="400000"/>
              </a:schemeClr>
            </a:duotone>
            <a:extLst>
              <a:ext uri="{BEBA8EAE-BF5A-486C-A8C5-ECC9F3942E4B}">
                <a14:imgProps xmlns:a14="http://schemas.microsoft.com/office/drawing/2010/main">
                  <a14:imgLayer r:embed="rId5">
                    <a14:imgEffect>
                      <a14:colorTemperature colorTemp="11200"/>
                    </a14:imgEffect>
                    <a14:imgEffect>
                      <a14:saturation sat="0"/>
                    </a14:imgEffect>
                  </a14:imgLayer>
                </a14:imgProps>
              </a:ext>
            </a:extLst>
          </a:blip>
          <a:srcRect l="35410" r="36088" b="37183"/>
          <a:stretch/>
        </p:blipFill>
        <p:spPr>
          <a:xfrm>
            <a:off x="1070611" y="3923630"/>
            <a:ext cx="282064" cy="237835"/>
          </a:xfrm>
          <a:prstGeom prst="rect">
            <a:avLst/>
          </a:prstGeom>
        </p:spPr>
      </p:pic>
      <p:sp>
        <p:nvSpPr>
          <p:cNvPr id="89" name="TextBox 88">
            <a:extLst>
              <a:ext uri="{FF2B5EF4-FFF2-40B4-BE49-F238E27FC236}">
                <a16:creationId xmlns:a16="http://schemas.microsoft.com/office/drawing/2014/main" id="{5688B390-283C-FC4C-A781-29D18F5ACC13}"/>
              </a:ext>
            </a:extLst>
          </p:cNvPr>
          <p:cNvSpPr txBox="1"/>
          <p:nvPr/>
        </p:nvSpPr>
        <p:spPr>
          <a:xfrm>
            <a:off x="7329121" y="3893551"/>
            <a:ext cx="1453019"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Predictive Analytics</a:t>
            </a:r>
          </a:p>
        </p:txBody>
      </p:sp>
      <p:sp>
        <p:nvSpPr>
          <p:cNvPr id="90" name="TextBox 89">
            <a:extLst>
              <a:ext uri="{FF2B5EF4-FFF2-40B4-BE49-F238E27FC236}">
                <a16:creationId xmlns:a16="http://schemas.microsoft.com/office/drawing/2014/main" id="{ECC63572-C4F8-5C43-991B-0090D24A006F}"/>
              </a:ext>
            </a:extLst>
          </p:cNvPr>
          <p:cNvSpPr txBox="1"/>
          <p:nvPr/>
        </p:nvSpPr>
        <p:spPr>
          <a:xfrm>
            <a:off x="5242529" y="3912229"/>
            <a:ext cx="1734720"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Digital Us</a:t>
            </a:r>
            <a:r>
              <a:rPr lang="en-US" sz="1000" b="1" dirty="0" err="1">
                <a:solidFill>
                  <a:srgbClr val="414042"/>
                </a:solidFill>
                <a:latin typeface="Amazon Ember" panose="02000000000000000000" pitchFamily="2" charset="0"/>
                <a:ea typeface="Amazon Ember" panose="02000000000000000000" pitchFamily="2" charset="0"/>
              </a:rPr>
              <a:t>er</a:t>
            </a:r>
            <a:r>
              <a:rPr lang="en-US" sz="1000" b="1" dirty="0">
                <a:solidFill>
                  <a:srgbClr val="414042"/>
                </a:solidFill>
                <a:latin typeface="Amazon Ember" panose="02000000000000000000" pitchFamily="2" charset="0"/>
                <a:ea typeface="Amazon Ember" panose="02000000000000000000" pitchFamily="2" charset="0"/>
              </a:rPr>
              <a:t> Engagement</a:t>
            </a:r>
          </a:p>
        </p:txBody>
      </p:sp>
      <p:sp>
        <p:nvSpPr>
          <p:cNvPr id="91" name="TextBox 90">
            <a:extLst>
              <a:ext uri="{FF2B5EF4-FFF2-40B4-BE49-F238E27FC236}">
                <a16:creationId xmlns:a16="http://schemas.microsoft.com/office/drawing/2014/main" id="{F9A66F79-D90A-CB49-8919-40059D1B0CC3}"/>
              </a:ext>
            </a:extLst>
          </p:cNvPr>
          <p:cNvSpPr txBox="1"/>
          <p:nvPr/>
        </p:nvSpPr>
        <p:spPr>
          <a:xfrm>
            <a:off x="3050237" y="3906241"/>
            <a:ext cx="1487906" cy="246221"/>
          </a:xfrm>
          <a:prstGeom prst="rect">
            <a:avLst/>
          </a:prstGeom>
          <a:noFill/>
        </p:spPr>
        <p:txBody>
          <a:bodyPr wrap="square" rtlCol="0" anchor="ctr" anchorCtr="0">
            <a:spAutoFit/>
          </a:bodyPr>
          <a:lstStyle/>
          <a:p>
            <a:pPr>
              <a:defRPr/>
            </a:pPr>
            <a:r>
              <a:rPr lang="en-US" altLang="zh-CN" sz="1000" b="1" dirty="0" smtClean="0">
                <a:solidFill>
                  <a:srgbClr val="414042"/>
                </a:solidFill>
                <a:latin typeface="Amazon Ember" panose="02000000000000000000" pitchFamily="2" charset="0"/>
                <a:ea typeface="Amazon Ember" panose="02000000000000000000" pitchFamily="2" charset="0"/>
              </a:rPr>
              <a:t>Reporting BI</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92" name="TextBox 91">
            <a:extLst>
              <a:ext uri="{FF2B5EF4-FFF2-40B4-BE49-F238E27FC236}">
                <a16:creationId xmlns:a16="http://schemas.microsoft.com/office/drawing/2014/main" id="{B1FC8FC5-5873-7941-862D-087F8B0D3B83}"/>
              </a:ext>
            </a:extLst>
          </p:cNvPr>
          <p:cNvSpPr txBox="1"/>
          <p:nvPr/>
        </p:nvSpPr>
        <p:spPr>
          <a:xfrm>
            <a:off x="1370676" y="3928549"/>
            <a:ext cx="1548049"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a:t>
            </a:r>
            <a:r>
              <a:rPr lang="en-US" altLang="zh-CN" sz="1000" b="1" dirty="0" smtClean="0">
                <a:solidFill>
                  <a:srgbClr val="414042"/>
                </a:solidFill>
                <a:latin typeface="Amazon Ember" panose="02000000000000000000" pitchFamily="2" charset="0"/>
                <a:ea typeface="Amazon Ember" panose="02000000000000000000" pitchFamily="2" charset="0"/>
              </a:rPr>
              <a:t>virtualization</a:t>
            </a:r>
            <a:endParaRPr lang="en-US" sz="1000" dirty="0">
              <a:solidFill>
                <a:srgbClr val="414042"/>
              </a:solidFill>
              <a:latin typeface="Amazon Ember" panose="02000000000000000000" pitchFamily="2" charset="0"/>
              <a:ea typeface="Amazon Ember" panose="02000000000000000000" pitchFamily="2" charset="0"/>
            </a:endParaRPr>
          </a:p>
        </p:txBody>
      </p:sp>
      <p:grpSp>
        <p:nvGrpSpPr>
          <p:cNvPr id="94" name="Group 93">
            <a:extLst>
              <a:ext uri="{FF2B5EF4-FFF2-40B4-BE49-F238E27FC236}">
                <a16:creationId xmlns:a16="http://schemas.microsoft.com/office/drawing/2014/main" id="{A63B980F-1C1F-3E40-9337-866DA2F4E56B}"/>
              </a:ext>
            </a:extLst>
          </p:cNvPr>
          <p:cNvGrpSpPr/>
          <p:nvPr/>
        </p:nvGrpSpPr>
        <p:grpSpPr>
          <a:xfrm>
            <a:off x="455451" y="-133726"/>
            <a:ext cx="3468019" cy="2300206"/>
            <a:chOff x="396394" y="581877"/>
            <a:chExt cx="2013069" cy="1335193"/>
          </a:xfrm>
        </p:grpSpPr>
        <p:grpSp>
          <p:nvGrpSpPr>
            <p:cNvPr id="95" name="Graphic 208">
              <a:extLst>
                <a:ext uri="{FF2B5EF4-FFF2-40B4-BE49-F238E27FC236}">
                  <a16:creationId xmlns:a16="http://schemas.microsoft.com/office/drawing/2014/main" id="{AD41B0C5-759D-9A45-893F-DF25E8FBF2E5}"/>
                </a:ext>
              </a:extLst>
            </p:cNvPr>
            <p:cNvGrpSpPr/>
            <p:nvPr/>
          </p:nvGrpSpPr>
          <p:grpSpPr>
            <a:xfrm>
              <a:off x="1279568" y="581877"/>
              <a:ext cx="1129895" cy="1129895"/>
              <a:chOff x="5428255" y="5331980"/>
              <a:chExt cx="660952" cy="660952"/>
            </a:xfrm>
          </p:grpSpPr>
          <p:sp>
            <p:nvSpPr>
              <p:cNvPr id="102" name="Freeform: Shape 38">
                <a:extLst>
                  <a:ext uri="{FF2B5EF4-FFF2-40B4-BE49-F238E27FC236}">
                    <a16:creationId xmlns:a16="http://schemas.microsoft.com/office/drawing/2014/main" id="{E846B883-4751-9D4E-B233-7016906D78D1}"/>
                  </a:ext>
                </a:extLst>
              </p:cNvPr>
              <p:cNvSpPr/>
              <p:nvPr/>
            </p:nvSpPr>
            <p:spPr>
              <a:xfrm>
                <a:off x="5520788" y="5621147"/>
                <a:ext cx="72705" cy="224724"/>
              </a:xfrm>
              <a:custGeom>
                <a:avLst/>
                <a:gdLst>
                  <a:gd name="connsiteX0" fmla="*/ 68078 w 72704"/>
                  <a:gd name="connsiteY0" fmla="*/ 4957 h 224723"/>
                  <a:gd name="connsiteX1" fmla="*/ 11567 w 72704"/>
                  <a:gd name="connsiteY1" fmla="*/ 4957 h 224723"/>
                  <a:gd name="connsiteX2" fmla="*/ 4957 w 72704"/>
                  <a:gd name="connsiteY2" fmla="*/ 11567 h 224723"/>
                  <a:gd name="connsiteX3" fmla="*/ 4957 w 72704"/>
                  <a:gd name="connsiteY3" fmla="*/ 215140 h 224723"/>
                  <a:gd name="connsiteX4" fmla="*/ 11567 w 72704"/>
                  <a:gd name="connsiteY4" fmla="*/ 221749 h 224723"/>
                  <a:gd name="connsiteX5" fmla="*/ 68078 w 72704"/>
                  <a:gd name="connsiteY5" fmla="*/ 221749 h 224723"/>
                  <a:gd name="connsiteX6" fmla="*/ 68078 w 72704"/>
                  <a:gd name="connsiteY6" fmla="*/ 4957 h 224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04" h="224723">
                    <a:moveTo>
                      <a:pt x="68078" y="4957"/>
                    </a:moveTo>
                    <a:lnTo>
                      <a:pt x="11567" y="4957"/>
                    </a:lnTo>
                    <a:cubicBezTo>
                      <a:pt x="7931" y="4957"/>
                      <a:pt x="4957" y="7931"/>
                      <a:pt x="4957" y="11567"/>
                    </a:cubicBezTo>
                    <a:lnTo>
                      <a:pt x="4957" y="215140"/>
                    </a:lnTo>
                    <a:cubicBezTo>
                      <a:pt x="4957" y="218775"/>
                      <a:pt x="7931" y="221749"/>
                      <a:pt x="11567" y="221749"/>
                    </a:cubicBezTo>
                    <a:lnTo>
                      <a:pt x="68078" y="221749"/>
                    </a:lnTo>
                    <a:lnTo>
                      <a:pt x="68078" y="4957"/>
                    </a:lnTo>
                    <a:close/>
                  </a:path>
                </a:pathLst>
              </a:custGeom>
              <a:noFill/>
              <a:ln w="19050" cap="flat">
                <a:solidFill>
                  <a:schemeClr val="accent1"/>
                </a:solidFill>
                <a:prstDash val="solid"/>
                <a:round/>
              </a:ln>
            </p:spPr>
            <p:txBody>
              <a:bodyPr rtlCol="0" anchor="ctr"/>
              <a:lstStyle/>
              <a:p>
                <a:endParaRPr lang="en-US" sz="4608"/>
              </a:p>
            </p:txBody>
          </p:sp>
          <p:sp>
            <p:nvSpPr>
              <p:cNvPr id="103" name="Freeform: Shape 40">
                <a:extLst>
                  <a:ext uri="{FF2B5EF4-FFF2-40B4-BE49-F238E27FC236}">
                    <a16:creationId xmlns:a16="http://schemas.microsoft.com/office/drawing/2014/main" id="{BA005E56-8619-1448-9E0A-1398AFAC3001}"/>
                  </a:ext>
                </a:extLst>
              </p:cNvPr>
              <p:cNvSpPr/>
              <p:nvPr/>
            </p:nvSpPr>
            <p:spPr>
              <a:xfrm>
                <a:off x="5786161" y="5603301"/>
                <a:ext cx="9914" cy="9914"/>
              </a:xfrm>
              <a:custGeom>
                <a:avLst/>
                <a:gdLst>
                  <a:gd name="connsiteX0" fmla="*/ 4957 w 9914"/>
                  <a:gd name="connsiteY0" fmla="*/ 4957 h 9914"/>
                  <a:gd name="connsiteX1" fmla="*/ 4957 w 9914"/>
                  <a:gd name="connsiteY1" fmla="*/ 4957 h 9914"/>
                  <a:gd name="connsiteX2" fmla="*/ 4957 w 9914"/>
                  <a:gd name="connsiteY2" fmla="*/ 4957 h 9914"/>
                </a:gdLst>
                <a:ahLst/>
                <a:cxnLst>
                  <a:cxn ang="0">
                    <a:pos x="connsiteX0" y="connsiteY0"/>
                  </a:cxn>
                  <a:cxn ang="0">
                    <a:pos x="connsiteX1" y="connsiteY1"/>
                  </a:cxn>
                  <a:cxn ang="0">
                    <a:pos x="connsiteX2" y="connsiteY2"/>
                  </a:cxn>
                </a:cxnLst>
                <a:rect l="l" t="t" r="r" b="b"/>
                <a:pathLst>
                  <a:path w="9914" h="9914">
                    <a:moveTo>
                      <a:pt x="4957" y="4957"/>
                    </a:moveTo>
                    <a:lnTo>
                      <a:pt x="4957" y="4957"/>
                    </a:lnTo>
                    <a:lnTo>
                      <a:pt x="4957" y="4957"/>
                    </a:lnTo>
                    <a:close/>
                  </a:path>
                </a:pathLst>
              </a:custGeom>
              <a:noFill/>
              <a:ln w="19050" cap="flat">
                <a:solidFill>
                  <a:schemeClr val="accent1"/>
                </a:solidFill>
                <a:prstDash val="solid"/>
                <a:round/>
              </a:ln>
            </p:spPr>
            <p:txBody>
              <a:bodyPr rtlCol="0" anchor="ctr"/>
              <a:lstStyle/>
              <a:p>
                <a:endParaRPr lang="en-US" sz="4608"/>
              </a:p>
            </p:txBody>
          </p:sp>
          <p:sp>
            <p:nvSpPr>
              <p:cNvPr id="104" name="Freeform: Shape 41">
                <a:extLst>
                  <a:ext uri="{FF2B5EF4-FFF2-40B4-BE49-F238E27FC236}">
                    <a16:creationId xmlns:a16="http://schemas.microsoft.com/office/drawing/2014/main" id="{FD9F1665-76C8-4F43-B886-8C6AA8C2C8CC}"/>
                  </a:ext>
                </a:extLst>
              </p:cNvPr>
              <p:cNvSpPr/>
              <p:nvPr/>
            </p:nvSpPr>
            <p:spPr>
              <a:xfrm>
                <a:off x="5660249" y="5880240"/>
                <a:ext cx="333781" cy="9914"/>
              </a:xfrm>
              <a:custGeom>
                <a:avLst/>
                <a:gdLst>
                  <a:gd name="connsiteX0" fmla="*/ 4957 w 333780"/>
                  <a:gd name="connsiteY0" fmla="*/ 4957 h 9914"/>
                  <a:gd name="connsiteX1" fmla="*/ 331467 w 333780"/>
                  <a:gd name="connsiteY1" fmla="*/ 4957 h 9914"/>
                </a:gdLst>
                <a:ahLst/>
                <a:cxnLst>
                  <a:cxn ang="0">
                    <a:pos x="connsiteX0" y="connsiteY0"/>
                  </a:cxn>
                  <a:cxn ang="0">
                    <a:pos x="connsiteX1" y="connsiteY1"/>
                  </a:cxn>
                </a:cxnLst>
                <a:rect l="l" t="t" r="r" b="b"/>
                <a:pathLst>
                  <a:path w="333780" h="9914">
                    <a:moveTo>
                      <a:pt x="4957" y="4957"/>
                    </a:moveTo>
                    <a:lnTo>
                      <a:pt x="331467" y="4957"/>
                    </a:lnTo>
                  </a:path>
                </a:pathLst>
              </a:custGeom>
              <a:ln w="19050" cap="flat">
                <a:solidFill>
                  <a:schemeClr val="tx2"/>
                </a:solidFill>
                <a:prstDash val="solid"/>
                <a:round/>
              </a:ln>
            </p:spPr>
            <p:txBody>
              <a:bodyPr rtlCol="0" anchor="ctr"/>
              <a:lstStyle/>
              <a:p>
                <a:endParaRPr lang="en-US" sz="4608"/>
              </a:p>
            </p:txBody>
          </p:sp>
          <p:sp>
            <p:nvSpPr>
              <p:cNvPr id="105" name="Freeform: Shape 42">
                <a:extLst>
                  <a:ext uri="{FF2B5EF4-FFF2-40B4-BE49-F238E27FC236}">
                    <a16:creationId xmlns:a16="http://schemas.microsoft.com/office/drawing/2014/main" id="{AD653350-C50F-4840-9586-282BBF89497A}"/>
                  </a:ext>
                </a:extLst>
              </p:cNvPr>
              <p:cNvSpPr/>
              <p:nvPr/>
            </p:nvSpPr>
            <p:spPr>
              <a:xfrm>
                <a:off x="5712795" y="5669726"/>
                <a:ext cx="231333" cy="218114"/>
              </a:xfrm>
              <a:custGeom>
                <a:avLst/>
                <a:gdLst>
                  <a:gd name="connsiteX0" fmla="*/ 4957 w 231333"/>
                  <a:gd name="connsiteY0" fmla="*/ 215470 h 218114"/>
                  <a:gd name="connsiteX1" fmla="*/ 55520 w 231333"/>
                  <a:gd name="connsiteY1" fmla="*/ 97490 h 218114"/>
                  <a:gd name="connsiteX2" fmla="*/ 98482 w 231333"/>
                  <a:gd name="connsiteY2" fmla="*/ 97490 h 218114"/>
                  <a:gd name="connsiteX3" fmla="*/ 130538 w 231333"/>
                  <a:gd name="connsiteY3" fmla="*/ 141113 h 218114"/>
                  <a:gd name="connsiteX4" fmla="*/ 167882 w 231333"/>
                  <a:gd name="connsiteY4" fmla="*/ 4957 h 218114"/>
                  <a:gd name="connsiteX5" fmla="*/ 226376 w 231333"/>
                  <a:gd name="connsiteY5" fmla="*/ 215470 h 218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1333" h="218114">
                    <a:moveTo>
                      <a:pt x="4957" y="215470"/>
                    </a:moveTo>
                    <a:lnTo>
                      <a:pt x="55520" y="97490"/>
                    </a:lnTo>
                    <a:lnTo>
                      <a:pt x="98482" y="97490"/>
                    </a:lnTo>
                    <a:lnTo>
                      <a:pt x="130538" y="141113"/>
                    </a:lnTo>
                    <a:lnTo>
                      <a:pt x="167882" y="4957"/>
                    </a:lnTo>
                    <a:lnTo>
                      <a:pt x="226376" y="215470"/>
                    </a:lnTo>
                  </a:path>
                </a:pathLst>
              </a:custGeom>
              <a:noFill/>
              <a:ln w="19050" cap="flat">
                <a:solidFill>
                  <a:schemeClr val="tx2"/>
                </a:solidFill>
                <a:prstDash val="solid"/>
                <a:round/>
              </a:ln>
            </p:spPr>
            <p:txBody>
              <a:bodyPr rtlCol="0" anchor="ctr"/>
              <a:lstStyle/>
              <a:p>
                <a:endParaRPr lang="en-US" sz="4608"/>
              </a:p>
            </p:txBody>
          </p:sp>
          <p:sp>
            <p:nvSpPr>
              <p:cNvPr id="106" name="Freeform: Shape 43">
                <a:extLst>
                  <a:ext uri="{FF2B5EF4-FFF2-40B4-BE49-F238E27FC236}">
                    <a16:creationId xmlns:a16="http://schemas.microsoft.com/office/drawing/2014/main" id="{B4EAA19B-BC6A-B64E-AED1-E6068D64DFBA}"/>
                  </a:ext>
                </a:extLst>
              </p:cNvPr>
              <p:cNvSpPr/>
              <p:nvPr/>
            </p:nvSpPr>
            <p:spPr>
              <a:xfrm>
                <a:off x="5647030" y="5685920"/>
                <a:ext cx="72705" cy="82619"/>
              </a:xfrm>
              <a:custGeom>
                <a:avLst/>
                <a:gdLst>
                  <a:gd name="connsiteX0" fmla="*/ 4957 w 72704"/>
                  <a:gd name="connsiteY0" fmla="*/ 4957 h 82619"/>
                  <a:gd name="connsiteX1" fmla="*/ 55190 w 72704"/>
                  <a:gd name="connsiteY1" fmla="*/ 4957 h 82619"/>
                  <a:gd name="connsiteX2" fmla="*/ 68078 w 72704"/>
                  <a:gd name="connsiteY2" fmla="*/ 17846 h 82619"/>
                  <a:gd name="connsiteX3" fmla="*/ 68078 w 72704"/>
                  <a:gd name="connsiteY3" fmla="*/ 79975 h 82619"/>
                </a:gdLst>
                <a:ahLst/>
                <a:cxnLst>
                  <a:cxn ang="0">
                    <a:pos x="connsiteX0" y="connsiteY0"/>
                  </a:cxn>
                  <a:cxn ang="0">
                    <a:pos x="connsiteX1" y="connsiteY1"/>
                  </a:cxn>
                  <a:cxn ang="0">
                    <a:pos x="connsiteX2" y="connsiteY2"/>
                  </a:cxn>
                  <a:cxn ang="0">
                    <a:pos x="connsiteX3" y="connsiteY3"/>
                  </a:cxn>
                </a:cxnLst>
                <a:rect l="l" t="t" r="r" b="b"/>
                <a:pathLst>
                  <a:path w="72704" h="82619">
                    <a:moveTo>
                      <a:pt x="4957" y="4957"/>
                    </a:moveTo>
                    <a:lnTo>
                      <a:pt x="55190" y="4957"/>
                    </a:lnTo>
                    <a:cubicBezTo>
                      <a:pt x="62130" y="4957"/>
                      <a:pt x="68078" y="10575"/>
                      <a:pt x="68078" y="17846"/>
                    </a:cubicBezTo>
                    <a:lnTo>
                      <a:pt x="68078" y="79975"/>
                    </a:lnTo>
                  </a:path>
                </a:pathLst>
              </a:custGeom>
              <a:noFill/>
              <a:ln w="19050" cap="flat">
                <a:solidFill>
                  <a:schemeClr val="accent1"/>
                </a:solidFill>
                <a:prstDash val="solid"/>
                <a:round/>
              </a:ln>
            </p:spPr>
            <p:txBody>
              <a:bodyPr rtlCol="0" anchor="ctr"/>
              <a:lstStyle/>
              <a:p>
                <a:endParaRPr lang="en-US" sz="4608"/>
              </a:p>
            </p:txBody>
          </p:sp>
          <p:sp>
            <p:nvSpPr>
              <p:cNvPr id="107" name="Freeform: Shape 44">
                <a:extLst>
                  <a:ext uri="{FF2B5EF4-FFF2-40B4-BE49-F238E27FC236}">
                    <a16:creationId xmlns:a16="http://schemas.microsoft.com/office/drawing/2014/main" id="{48DB75C9-606C-9641-8470-AFF4AE20AE13}"/>
                  </a:ext>
                </a:extLst>
              </p:cNvPr>
              <p:cNvSpPr/>
              <p:nvPr/>
            </p:nvSpPr>
            <p:spPr>
              <a:xfrm>
                <a:off x="5710357" y="5434758"/>
                <a:ext cx="270990" cy="274295"/>
              </a:xfrm>
              <a:custGeom>
                <a:avLst/>
                <a:gdLst>
                  <a:gd name="connsiteX0" fmla="*/ 123722 w 270990"/>
                  <a:gd name="connsiteY0" fmla="*/ 269338 h 274295"/>
                  <a:gd name="connsiteX1" fmla="*/ 5412 w 270990"/>
                  <a:gd name="connsiteY1" fmla="*/ 146070 h 274295"/>
                  <a:gd name="connsiteX2" fmla="*/ 137602 w 270990"/>
                  <a:gd name="connsiteY2" fmla="*/ 4957 h 274295"/>
                  <a:gd name="connsiteX3" fmla="*/ 225178 w 270990"/>
                  <a:gd name="connsiteY3" fmla="*/ 236290 h 274295"/>
                </a:gdLst>
                <a:ahLst/>
                <a:cxnLst>
                  <a:cxn ang="0">
                    <a:pos x="connsiteX0" y="connsiteY0"/>
                  </a:cxn>
                  <a:cxn ang="0">
                    <a:pos x="connsiteX1" y="connsiteY1"/>
                  </a:cxn>
                  <a:cxn ang="0">
                    <a:pos x="connsiteX2" y="connsiteY2"/>
                  </a:cxn>
                  <a:cxn ang="0">
                    <a:pos x="connsiteX3" y="connsiteY3"/>
                  </a:cxn>
                </a:cxnLst>
                <a:rect l="l" t="t" r="r" b="b"/>
                <a:pathLst>
                  <a:path w="270990" h="274295">
                    <a:moveTo>
                      <a:pt x="123722" y="269338"/>
                    </a:moveTo>
                    <a:cubicBezTo>
                      <a:pt x="123722" y="269338"/>
                      <a:pt x="16648" y="260085"/>
                      <a:pt x="5412" y="146070"/>
                    </a:cubicBezTo>
                    <a:cubicBezTo>
                      <a:pt x="-206" y="89559"/>
                      <a:pt x="46391" y="4957"/>
                      <a:pt x="137602" y="4957"/>
                    </a:cubicBezTo>
                    <a:cubicBezTo>
                      <a:pt x="254591" y="5288"/>
                      <a:pt x="315398" y="154002"/>
                      <a:pt x="225178" y="236290"/>
                    </a:cubicBezTo>
                  </a:path>
                </a:pathLst>
              </a:custGeom>
              <a:noFill/>
              <a:ln w="19050" cap="flat">
                <a:solidFill>
                  <a:schemeClr val="accent1"/>
                </a:solidFill>
                <a:prstDash val="solid"/>
                <a:round/>
              </a:ln>
            </p:spPr>
            <p:txBody>
              <a:bodyPr rtlCol="0" anchor="ctr"/>
              <a:lstStyle/>
              <a:p>
                <a:endParaRPr lang="en-US" sz="4608"/>
              </a:p>
            </p:txBody>
          </p:sp>
          <p:sp>
            <p:nvSpPr>
              <p:cNvPr id="108" name="Freeform: Shape 45">
                <a:extLst>
                  <a:ext uri="{FF2B5EF4-FFF2-40B4-BE49-F238E27FC236}">
                    <a16:creationId xmlns:a16="http://schemas.microsoft.com/office/drawing/2014/main" id="{D451F422-1D49-484E-BFB3-E32B670E7E7B}"/>
                  </a:ext>
                </a:extLst>
              </p:cNvPr>
              <p:cNvSpPr/>
              <p:nvPr/>
            </p:nvSpPr>
            <p:spPr>
              <a:xfrm>
                <a:off x="5843002" y="5436080"/>
                <a:ext cx="9914" cy="148714"/>
              </a:xfrm>
              <a:custGeom>
                <a:avLst/>
                <a:gdLst>
                  <a:gd name="connsiteX0" fmla="*/ 4957 w 9914"/>
                  <a:gd name="connsiteY0" fmla="*/ 4957 h 148714"/>
                  <a:gd name="connsiteX1" fmla="*/ 4957 w 9914"/>
                  <a:gd name="connsiteY1" fmla="*/ 144749 h 148714"/>
                </a:gdLst>
                <a:ahLst/>
                <a:cxnLst>
                  <a:cxn ang="0">
                    <a:pos x="connsiteX0" y="connsiteY0"/>
                  </a:cxn>
                  <a:cxn ang="0">
                    <a:pos x="connsiteX1" y="connsiteY1"/>
                  </a:cxn>
                </a:cxnLst>
                <a:rect l="l" t="t" r="r" b="b"/>
                <a:pathLst>
                  <a:path w="9914" h="148714">
                    <a:moveTo>
                      <a:pt x="4957" y="4957"/>
                    </a:moveTo>
                    <a:lnTo>
                      <a:pt x="4957" y="144749"/>
                    </a:lnTo>
                  </a:path>
                </a:pathLst>
              </a:custGeom>
              <a:ln w="19050" cap="flat">
                <a:solidFill>
                  <a:schemeClr val="accent1"/>
                </a:solidFill>
                <a:prstDash val="solid"/>
                <a:round/>
              </a:ln>
            </p:spPr>
            <p:txBody>
              <a:bodyPr rtlCol="0" anchor="ctr"/>
              <a:lstStyle/>
              <a:p>
                <a:endParaRPr lang="en-US" sz="4608"/>
              </a:p>
            </p:txBody>
          </p:sp>
          <p:sp>
            <p:nvSpPr>
              <p:cNvPr id="109" name="Freeform: Shape 46">
                <a:extLst>
                  <a:ext uri="{FF2B5EF4-FFF2-40B4-BE49-F238E27FC236}">
                    <a16:creationId xmlns:a16="http://schemas.microsoft.com/office/drawing/2014/main" id="{48929DBB-7112-6544-A5ED-D25C91BE6530}"/>
                  </a:ext>
                </a:extLst>
              </p:cNvPr>
              <p:cNvSpPr/>
              <p:nvPr/>
            </p:nvSpPr>
            <p:spPr>
              <a:xfrm>
                <a:off x="5843002" y="5575871"/>
                <a:ext cx="102448" cy="95838"/>
              </a:xfrm>
              <a:custGeom>
                <a:avLst/>
                <a:gdLst>
                  <a:gd name="connsiteX0" fmla="*/ 4957 w 102447"/>
                  <a:gd name="connsiteY0" fmla="*/ 4957 h 95838"/>
                  <a:gd name="connsiteX1" fmla="*/ 98812 w 102447"/>
                  <a:gd name="connsiteY1" fmla="*/ 92864 h 95838"/>
                </a:gdLst>
                <a:ahLst/>
                <a:cxnLst>
                  <a:cxn ang="0">
                    <a:pos x="connsiteX0" y="connsiteY0"/>
                  </a:cxn>
                  <a:cxn ang="0">
                    <a:pos x="connsiteX1" y="connsiteY1"/>
                  </a:cxn>
                </a:cxnLst>
                <a:rect l="l" t="t" r="r" b="b"/>
                <a:pathLst>
                  <a:path w="102447" h="95838">
                    <a:moveTo>
                      <a:pt x="4957" y="4957"/>
                    </a:moveTo>
                    <a:lnTo>
                      <a:pt x="98812" y="92864"/>
                    </a:lnTo>
                  </a:path>
                </a:pathLst>
              </a:custGeom>
              <a:ln w="19050" cap="flat">
                <a:solidFill>
                  <a:schemeClr val="accent1"/>
                </a:solidFill>
                <a:prstDash val="solid"/>
                <a:round/>
              </a:ln>
            </p:spPr>
            <p:txBody>
              <a:bodyPr rtlCol="0" anchor="ctr"/>
              <a:lstStyle/>
              <a:p>
                <a:endParaRPr lang="en-US" sz="4608"/>
              </a:p>
            </p:txBody>
          </p:sp>
          <p:sp>
            <p:nvSpPr>
              <p:cNvPr id="110" name="Freeform: Shape 47">
                <a:extLst>
                  <a:ext uri="{FF2B5EF4-FFF2-40B4-BE49-F238E27FC236}">
                    <a16:creationId xmlns:a16="http://schemas.microsoft.com/office/drawing/2014/main" id="{B996EF01-FE80-734A-BB2B-71C6C689E8C0}"/>
                  </a:ext>
                </a:extLst>
              </p:cNvPr>
              <p:cNvSpPr/>
              <p:nvPr/>
            </p:nvSpPr>
            <p:spPr>
              <a:xfrm>
                <a:off x="5710812" y="5478050"/>
                <a:ext cx="237943" cy="105752"/>
              </a:xfrm>
              <a:custGeom>
                <a:avLst/>
                <a:gdLst>
                  <a:gd name="connsiteX0" fmla="*/ 233647 w 237942"/>
                  <a:gd name="connsiteY0" fmla="*/ 4957 h 105752"/>
                  <a:gd name="connsiteX1" fmla="*/ 137148 w 237942"/>
                  <a:gd name="connsiteY1" fmla="*/ 102778 h 105752"/>
                  <a:gd name="connsiteX2" fmla="*/ 4957 w 237942"/>
                  <a:gd name="connsiteY2" fmla="*/ 102778 h 105752"/>
                </a:gdLst>
                <a:ahLst/>
                <a:cxnLst>
                  <a:cxn ang="0">
                    <a:pos x="connsiteX0" y="connsiteY0"/>
                  </a:cxn>
                  <a:cxn ang="0">
                    <a:pos x="connsiteX1" y="connsiteY1"/>
                  </a:cxn>
                  <a:cxn ang="0">
                    <a:pos x="connsiteX2" y="connsiteY2"/>
                  </a:cxn>
                </a:cxnLst>
                <a:rect l="l" t="t" r="r" b="b"/>
                <a:pathLst>
                  <a:path w="237942" h="105752">
                    <a:moveTo>
                      <a:pt x="233647" y="4957"/>
                    </a:moveTo>
                    <a:lnTo>
                      <a:pt x="137148" y="102778"/>
                    </a:lnTo>
                    <a:lnTo>
                      <a:pt x="4957" y="102778"/>
                    </a:lnTo>
                  </a:path>
                </a:pathLst>
              </a:custGeom>
              <a:noFill/>
              <a:ln w="19050" cap="flat">
                <a:solidFill>
                  <a:schemeClr val="accent1"/>
                </a:solidFill>
                <a:prstDash val="solid"/>
                <a:round/>
              </a:ln>
            </p:spPr>
            <p:txBody>
              <a:bodyPr rtlCol="0" anchor="ctr"/>
              <a:lstStyle/>
              <a:p>
                <a:endParaRPr lang="en-US" sz="4608"/>
              </a:p>
            </p:txBody>
          </p:sp>
          <p:sp>
            <p:nvSpPr>
              <p:cNvPr id="111" name="Freeform: Shape 48">
                <a:extLst>
                  <a:ext uri="{FF2B5EF4-FFF2-40B4-BE49-F238E27FC236}">
                    <a16:creationId xmlns:a16="http://schemas.microsoft.com/office/drawing/2014/main" id="{DF4E0907-8F3E-8F40-8C75-BA1E70B3E4B9}"/>
                  </a:ext>
                </a:extLst>
              </p:cNvPr>
              <p:cNvSpPr/>
              <p:nvPr/>
            </p:nvSpPr>
            <p:spPr>
              <a:xfrm>
                <a:off x="5624558" y="5837939"/>
                <a:ext cx="69400" cy="9914"/>
              </a:xfrm>
              <a:custGeom>
                <a:avLst/>
                <a:gdLst>
                  <a:gd name="connsiteX0" fmla="*/ 65104 w 69399"/>
                  <a:gd name="connsiteY0" fmla="*/ 4957 h 9914"/>
                  <a:gd name="connsiteX1" fmla="*/ 4957 w 69399"/>
                  <a:gd name="connsiteY1" fmla="*/ 4957 h 9914"/>
                </a:gdLst>
                <a:ahLst/>
                <a:cxnLst>
                  <a:cxn ang="0">
                    <a:pos x="connsiteX0" y="connsiteY0"/>
                  </a:cxn>
                  <a:cxn ang="0">
                    <a:pos x="connsiteX1" y="connsiteY1"/>
                  </a:cxn>
                </a:cxnLst>
                <a:rect l="l" t="t" r="r" b="b"/>
                <a:pathLst>
                  <a:path w="69399" h="9914">
                    <a:moveTo>
                      <a:pt x="65104" y="4957"/>
                    </a:moveTo>
                    <a:lnTo>
                      <a:pt x="4957" y="4957"/>
                    </a:lnTo>
                  </a:path>
                </a:pathLst>
              </a:custGeom>
              <a:ln w="19050" cap="flat">
                <a:solidFill>
                  <a:schemeClr val="accent1"/>
                </a:solidFill>
                <a:prstDash val="solid"/>
                <a:round/>
              </a:ln>
            </p:spPr>
            <p:txBody>
              <a:bodyPr rtlCol="0" anchor="ctr"/>
              <a:lstStyle/>
              <a:p>
                <a:endParaRPr lang="en-US" sz="4608"/>
              </a:p>
            </p:txBody>
          </p:sp>
          <p:sp>
            <p:nvSpPr>
              <p:cNvPr id="112" name="Freeform: Shape 39">
                <a:extLst>
                  <a:ext uri="{FF2B5EF4-FFF2-40B4-BE49-F238E27FC236}">
                    <a16:creationId xmlns:a16="http://schemas.microsoft.com/office/drawing/2014/main" id="{6E098C90-180D-EE43-8220-F183F560B78D}"/>
                  </a:ext>
                </a:extLst>
              </p:cNvPr>
              <p:cNvSpPr/>
              <p:nvPr/>
            </p:nvSpPr>
            <p:spPr>
              <a:xfrm>
                <a:off x="5583909" y="5527291"/>
                <a:ext cx="72705" cy="320562"/>
              </a:xfrm>
              <a:custGeom>
                <a:avLst/>
                <a:gdLst>
                  <a:gd name="connsiteX0" fmla="*/ 61469 w 72704"/>
                  <a:gd name="connsiteY0" fmla="*/ 4957 h 320561"/>
                  <a:gd name="connsiteX1" fmla="*/ 11567 w 72704"/>
                  <a:gd name="connsiteY1" fmla="*/ 4957 h 320561"/>
                  <a:gd name="connsiteX2" fmla="*/ 4957 w 72704"/>
                  <a:gd name="connsiteY2" fmla="*/ 11567 h 320561"/>
                  <a:gd name="connsiteX3" fmla="*/ 4957 w 72704"/>
                  <a:gd name="connsiteY3" fmla="*/ 315605 h 320561"/>
                  <a:gd name="connsiteX4" fmla="*/ 68078 w 72704"/>
                  <a:gd name="connsiteY4" fmla="*/ 315605 h 320561"/>
                  <a:gd name="connsiteX5" fmla="*/ 68078 w 72704"/>
                  <a:gd name="connsiteY5" fmla="*/ 11567 h 320561"/>
                  <a:gd name="connsiteX6" fmla="*/ 61469 w 72704"/>
                  <a:gd name="connsiteY6" fmla="*/ 4957 h 32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04" h="320561">
                    <a:moveTo>
                      <a:pt x="61469" y="4957"/>
                    </a:moveTo>
                    <a:lnTo>
                      <a:pt x="11567" y="4957"/>
                    </a:lnTo>
                    <a:cubicBezTo>
                      <a:pt x="7931" y="4957"/>
                      <a:pt x="4957" y="7931"/>
                      <a:pt x="4957" y="11567"/>
                    </a:cubicBezTo>
                    <a:lnTo>
                      <a:pt x="4957" y="315605"/>
                    </a:lnTo>
                    <a:lnTo>
                      <a:pt x="68078" y="315605"/>
                    </a:lnTo>
                    <a:lnTo>
                      <a:pt x="68078" y="11567"/>
                    </a:lnTo>
                    <a:cubicBezTo>
                      <a:pt x="68078" y="7931"/>
                      <a:pt x="65104" y="4957"/>
                      <a:pt x="61469" y="4957"/>
                    </a:cubicBezTo>
                    <a:close/>
                  </a:path>
                </a:pathLst>
              </a:custGeom>
              <a:noFill/>
              <a:ln w="19050" cap="flat">
                <a:solidFill>
                  <a:schemeClr val="accent1"/>
                </a:solidFill>
                <a:prstDash val="solid"/>
                <a:round/>
              </a:ln>
            </p:spPr>
            <p:txBody>
              <a:bodyPr rtlCol="0" anchor="ctr"/>
              <a:lstStyle/>
              <a:p>
                <a:endParaRPr lang="en-US" sz="4608"/>
              </a:p>
            </p:txBody>
          </p:sp>
        </p:grpSp>
        <p:grpSp>
          <p:nvGrpSpPr>
            <p:cNvPr id="96" name="Graphic 242">
              <a:extLst>
                <a:ext uri="{FF2B5EF4-FFF2-40B4-BE49-F238E27FC236}">
                  <a16:creationId xmlns:a16="http://schemas.microsoft.com/office/drawing/2014/main" id="{8DCE896D-36E6-0D44-B624-9D5A983E6A67}"/>
                </a:ext>
              </a:extLst>
            </p:cNvPr>
            <p:cNvGrpSpPr/>
            <p:nvPr/>
          </p:nvGrpSpPr>
          <p:grpSpPr>
            <a:xfrm>
              <a:off x="396394" y="749289"/>
              <a:ext cx="1167780" cy="1167781"/>
              <a:chOff x="4642568" y="4592514"/>
              <a:chExt cx="660952" cy="660952"/>
            </a:xfrm>
          </p:grpSpPr>
          <p:sp>
            <p:nvSpPr>
              <p:cNvPr id="97" name="Freeform: Shape 50">
                <a:extLst>
                  <a:ext uri="{FF2B5EF4-FFF2-40B4-BE49-F238E27FC236}">
                    <a16:creationId xmlns:a16="http://schemas.microsoft.com/office/drawing/2014/main" id="{2EFC4B20-CAC9-E14F-BD67-4FB53FE0222F}"/>
                  </a:ext>
                </a:extLst>
              </p:cNvPr>
              <p:cNvSpPr/>
              <p:nvPr/>
            </p:nvSpPr>
            <p:spPr>
              <a:xfrm>
                <a:off x="4715273" y="5078644"/>
                <a:ext cx="499019" cy="42962"/>
              </a:xfrm>
              <a:custGeom>
                <a:avLst/>
                <a:gdLst>
                  <a:gd name="connsiteX0" fmla="*/ 4957 w 499018"/>
                  <a:gd name="connsiteY0" fmla="*/ 4957 h 42961"/>
                  <a:gd name="connsiteX1" fmla="*/ 4957 w 499018"/>
                  <a:gd name="connsiteY1" fmla="*/ 29412 h 42961"/>
                  <a:gd name="connsiteX2" fmla="*/ 6610 w 499018"/>
                  <a:gd name="connsiteY2" fmla="*/ 30734 h 42961"/>
                  <a:gd name="connsiteX3" fmla="*/ 34039 w 499018"/>
                  <a:gd name="connsiteY3" fmla="*/ 39988 h 42961"/>
                  <a:gd name="connsiteX4" fmla="*/ 469937 w 499018"/>
                  <a:gd name="connsiteY4" fmla="*/ 39988 h 42961"/>
                  <a:gd name="connsiteX5" fmla="*/ 492740 w 499018"/>
                  <a:gd name="connsiteY5" fmla="*/ 32056 h 42961"/>
                  <a:gd name="connsiteX6" fmla="*/ 496045 w 499018"/>
                  <a:gd name="connsiteY6" fmla="*/ 29412 h 42961"/>
                  <a:gd name="connsiteX7" fmla="*/ 496045 w 499018"/>
                  <a:gd name="connsiteY7" fmla="*/ 4957 h 42961"/>
                  <a:gd name="connsiteX8" fmla="*/ 4957 w 499018"/>
                  <a:gd name="connsiteY8" fmla="*/ 4957 h 4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9018" h="42961">
                    <a:moveTo>
                      <a:pt x="4957" y="4957"/>
                    </a:moveTo>
                    <a:lnTo>
                      <a:pt x="4957" y="29412"/>
                    </a:lnTo>
                    <a:lnTo>
                      <a:pt x="6610" y="30734"/>
                    </a:lnTo>
                    <a:cubicBezTo>
                      <a:pt x="14541" y="36683"/>
                      <a:pt x="24125" y="39988"/>
                      <a:pt x="34039" y="39988"/>
                    </a:cubicBezTo>
                    <a:lnTo>
                      <a:pt x="469937" y="39988"/>
                    </a:lnTo>
                    <a:cubicBezTo>
                      <a:pt x="478199" y="39988"/>
                      <a:pt x="486130" y="37344"/>
                      <a:pt x="492740" y="32056"/>
                    </a:cubicBezTo>
                    <a:lnTo>
                      <a:pt x="496045" y="29412"/>
                    </a:lnTo>
                    <a:lnTo>
                      <a:pt x="496045" y="4957"/>
                    </a:lnTo>
                    <a:lnTo>
                      <a:pt x="4957" y="4957"/>
                    </a:lnTo>
                    <a:close/>
                  </a:path>
                </a:pathLst>
              </a:custGeom>
              <a:noFill/>
              <a:ln w="19050" cap="flat">
                <a:solidFill>
                  <a:schemeClr val="tx1"/>
                </a:solidFill>
                <a:prstDash val="solid"/>
                <a:round/>
              </a:ln>
            </p:spPr>
            <p:txBody>
              <a:bodyPr rtlCol="0" anchor="ctr"/>
              <a:lstStyle/>
              <a:p>
                <a:endParaRPr lang="en-US" sz="4608"/>
              </a:p>
            </p:txBody>
          </p:sp>
          <p:sp>
            <p:nvSpPr>
              <p:cNvPr id="98" name="Freeform: Shape 51">
                <a:extLst>
                  <a:ext uri="{FF2B5EF4-FFF2-40B4-BE49-F238E27FC236}">
                    <a16:creationId xmlns:a16="http://schemas.microsoft.com/office/drawing/2014/main" id="{96678F88-6292-7240-85FB-DB7BC6ABE660}"/>
                  </a:ext>
                </a:extLst>
              </p:cNvPr>
              <p:cNvSpPr/>
              <p:nvPr/>
            </p:nvSpPr>
            <p:spPr>
              <a:xfrm>
                <a:off x="4783681" y="4803027"/>
                <a:ext cx="366828" cy="254467"/>
              </a:xfrm>
              <a:custGeom>
                <a:avLst/>
                <a:gdLst>
                  <a:gd name="connsiteX0" fmla="*/ 362863 w 366828"/>
                  <a:gd name="connsiteY0" fmla="*/ 240587 h 254466"/>
                  <a:gd name="connsiteX1" fmla="*/ 352948 w 366828"/>
                  <a:gd name="connsiteY1" fmla="*/ 250501 h 254466"/>
                  <a:gd name="connsiteX2" fmla="*/ 14871 w 366828"/>
                  <a:gd name="connsiteY2" fmla="*/ 250501 h 254466"/>
                  <a:gd name="connsiteX3" fmla="*/ 4957 w 366828"/>
                  <a:gd name="connsiteY3" fmla="*/ 240587 h 254466"/>
                  <a:gd name="connsiteX4" fmla="*/ 4957 w 366828"/>
                  <a:gd name="connsiteY4" fmla="*/ 14871 h 254466"/>
                  <a:gd name="connsiteX5" fmla="*/ 14871 w 366828"/>
                  <a:gd name="connsiteY5" fmla="*/ 4957 h 254466"/>
                  <a:gd name="connsiteX6" fmla="*/ 351296 w 366828"/>
                  <a:gd name="connsiteY6" fmla="*/ 4957 h 254466"/>
                  <a:gd name="connsiteX7" fmla="*/ 361210 w 366828"/>
                  <a:gd name="connsiteY7" fmla="*/ 14871 h 254466"/>
                  <a:gd name="connsiteX8" fmla="*/ 362863 w 366828"/>
                  <a:gd name="connsiteY8" fmla="*/ 240587 h 25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6828" h="254466">
                    <a:moveTo>
                      <a:pt x="362863" y="240587"/>
                    </a:moveTo>
                    <a:cubicBezTo>
                      <a:pt x="362863" y="246205"/>
                      <a:pt x="358566" y="250501"/>
                      <a:pt x="352948" y="250501"/>
                    </a:cubicBezTo>
                    <a:lnTo>
                      <a:pt x="14871" y="250501"/>
                    </a:lnTo>
                    <a:cubicBezTo>
                      <a:pt x="9253" y="250501"/>
                      <a:pt x="4957" y="246205"/>
                      <a:pt x="4957" y="240587"/>
                    </a:cubicBezTo>
                    <a:lnTo>
                      <a:pt x="4957" y="14871"/>
                    </a:lnTo>
                    <a:cubicBezTo>
                      <a:pt x="4957" y="9253"/>
                      <a:pt x="9253" y="4957"/>
                      <a:pt x="14871" y="4957"/>
                    </a:cubicBezTo>
                    <a:lnTo>
                      <a:pt x="351296" y="4957"/>
                    </a:lnTo>
                    <a:cubicBezTo>
                      <a:pt x="356914" y="4957"/>
                      <a:pt x="361210" y="9253"/>
                      <a:pt x="361210" y="14871"/>
                    </a:cubicBezTo>
                    <a:lnTo>
                      <a:pt x="362863" y="240587"/>
                    </a:lnTo>
                    <a:close/>
                  </a:path>
                </a:pathLst>
              </a:custGeom>
              <a:noFill/>
              <a:ln w="19050" cap="flat">
                <a:solidFill>
                  <a:schemeClr val="tx1"/>
                </a:solidFill>
                <a:prstDash val="solid"/>
                <a:round/>
              </a:ln>
            </p:spPr>
            <p:txBody>
              <a:bodyPr rtlCol="0" anchor="ctr"/>
              <a:lstStyle/>
              <a:p>
                <a:endParaRPr lang="en-US" sz="4608"/>
              </a:p>
            </p:txBody>
          </p:sp>
          <p:sp>
            <p:nvSpPr>
              <p:cNvPr id="99" name="Freeform: Shape 52">
                <a:extLst>
                  <a:ext uri="{FF2B5EF4-FFF2-40B4-BE49-F238E27FC236}">
                    <a16:creationId xmlns:a16="http://schemas.microsoft.com/office/drawing/2014/main" id="{859C39BC-BE3B-2D4F-8F6A-0F8BFD086AA8}"/>
                  </a:ext>
                </a:extLst>
              </p:cNvPr>
              <p:cNvSpPr/>
              <p:nvPr/>
            </p:nvSpPr>
            <p:spPr>
              <a:xfrm>
                <a:off x="4758235" y="4779894"/>
                <a:ext cx="416400" cy="304038"/>
              </a:xfrm>
              <a:custGeom>
                <a:avLst/>
                <a:gdLst>
                  <a:gd name="connsiteX0" fmla="*/ 411443 w 416399"/>
                  <a:gd name="connsiteY0" fmla="*/ 292471 h 304037"/>
                  <a:gd name="connsiteX1" fmla="*/ 401528 w 416399"/>
                  <a:gd name="connsiteY1" fmla="*/ 302386 h 304037"/>
                  <a:gd name="connsiteX2" fmla="*/ 14871 w 416399"/>
                  <a:gd name="connsiteY2" fmla="*/ 302386 h 304037"/>
                  <a:gd name="connsiteX3" fmla="*/ 4957 w 416399"/>
                  <a:gd name="connsiteY3" fmla="*/ 292471 h 304037"/>
                  <a:gd name="connsiteX4" fmla="*/ 4957 w 416399"/>
                  <a:gd name="connsiteY4" fmla="*/ 14871 h 304037"/>
                  <a:gd name="connsiteX5" fmla="*/ 14871 w 416399"/>
                  <a:gd name="connsiteY5" fmla="*/ 4957 h 304037"/>
                  <a:gd name="connsiteX6" fmla="*/ 401528 w 416399"/>
                  <a:gd name="connsiteY6" fmla="*/ 4957 h 304037"/>
                  <a:gd name="connsiteX7" fmla="*/ 411443 w 416399"/>
                  <a:gd name="connsiteY7" fmla="*/ 14871 h 304037"/>
                  <a:gd name="connsiteX8" fmla="*/ 411443 w 416399"/>
                  <a:gd name="connsiteY8" fmla="*/ 292471 h 304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6399" h="304037">
                    <a:moveTo>
                      <a:pt x="411443" y="292471"/>
                    </a:moveTo>
                    <a:cubicBezTo>
                      <a:pt x="411443" y="298089"/>
                      <a:pt x="407146" y="302386"/>
                      <a:pt x="401528" y="302386"/>
                    </a:cubicBezTo>
                    <a:lnTo>
                      <a:pt x="14871" y="302386"/>
                    </a:lnTo>
                    <a:cubicBezTo>
                      <a:pt x="9253" y="302386"/>
                      <a:pt x="4957" y="298089"/>
                      <a:pt x="4957" y="292471"/>
                    </a:cubicBezTo>
                    <a:lnTo>
                      <a:pt x="4957" y="14871"/>
                    </a:lnTo>
                    <a:cubicBezTo>
                      <a:pt x="4957" y="9253"/>
                      <a:pt x="9253" y="4957"/>
                      <a:pt x="14871" y="4957"/>
                    </a:cubicBezTo>
                    <a:lnTo>
                      <a:pt x="401528" y="4957"/>
                    </a:lnTo>
                    <a:cubicBezTo>
                      <a:pt x="407146" y="4957"/>
                      <a:pt x="411443" y="9253"/>
                      <a:pt x="411443" y="14871"/>
                    </a:cubicBezTo>
                    <a:lnTo>
                      <a:pt x="411443" y="292471"/>
                    </a:lnTo>
                    <a:close/>
                  </a:path>
                </a:pathLst>
              </a:custGeom>
              <a:noFill/>
              <a:ln w="19050" cap="flat">
                <a:solidFill>
                  <a:schemeClr val="tx1"/>
                </a:solidFill>
                <a:prstDash val="solid"/>
                <a:round/>
              </a:ln>
            </p:spPr>
            <p:txBody>
              <a:bodyPr rtlCol="0" anchor="ctr"/>
              <a:lstStyle/>
              <a:p>
                <a:endParaRPr lang="en-US" sz="4608"/>
              </a:p>
            </p:txBody>
          </p:sp>
          <p:sp>
            <p:nvSpPr>
              <p:cNvPr id="100" name="Freeform: Shape 53">
                <a:extLst>
                  <a:ext uri="{FF2B5EF4-FFF2-40B4-BE49-F238E27FC236}">
                    <a16:creationId xmlns:a16="http://schemas.microsoft.com/office/drawing/2014/main" id="{8568BE7C-B3C5-4746-BE80-65FA77B9A64F}"/>
                  </a:ext>
                </a:extLst>
              </p:cNvPr>
              <p:cNvSpPr/>
              <p:nvPr/>
            </p:nvSpPr>
            <p:spPr>
              <a:xfrm>
                <a:off x="4881172" y="4844006"/>
                <a:ext cx="168543" cy="168543"/>
              </a:xfrm>
              <a:custGeom>
                <a:avLst/>
                <a:gdLst>
                  <a:gd name="connsiteX0" fmla="*/ 19829 w 168542"/>
                  <a:gd name="connsiteY0" fmla="*/ 131529 h 168542"/>
                  <a:gd name="connsiteX1" fmla="*/ 23133 w 168542"/>
                  <a:gd name="connsiteY1" fmla="*/ 135165 h 168542"/>
                  <a:gd name="connsiteX2" fmla="*/ 26438 w 168542"/>
                  <a:gd name="connsiteY2" fmla="*/ 138800 h 168542"/>
                  <a:gd name="connsiteX3" fmla="*/ 29743 w 168542"/>
                  <a:gd name="connsiteY3" fmla="*/ 142435 h 168542"/>
                  <a:gd name="connsiteX4" fmla="*/ 51885 w 168542"/>
                  <a:gd name="connsiteY4" fmla="*/ 131199 h 168542"/>
                  <a:gd name="connsiteX5" fmla="*/ 67748 w 168542"/>
                  <a:gd name="connsiteY5" fmla="*/ 139130 h 168542"/>
                  <a:gd name="connsiteX6" fmla="*/ 72044 w 168542"/>
                  <a:gd name="connsiteY6" fmla="*/ 163586 h 168542"/>
                  <a:gd name="connsiteX7" fmla="*/ 77001 w 168542"/>
                  <a:gd name="connsiteY7" fmla="*/ 163916 h 168542"/>
                  <a:gd name="connsiteX8" fmla="*/ 81958 w 168542"/>
                  <a:gd name="connsiteY8" fmla="*/ 164247 h 168542"/>
                  <a:gd name="connsiteX9" fmla="*/ 86915 w 168542"/>
                  <a:gd name="connsiteY9" fmla="*/ 164577 h 168542"/>
                  <a:gd name="connsiteX10" fmla="*/ 94516 w 168542"/>
                  <a:gd name="connsiteY10" fmla="*/ 140783 h 168542"/>
                  <a:gd name="connsiteX11" fmla="*/ 111040 w 168542"/>
                  <a:gd name="connsiteY11" fmla="*/ 135165 h 168542"/>
                  <a:gd name="connsiteX12" fmla="*/ 131529 w 168542"/>
                  <a:gd name="connsiteY12" fmla="*/ 149375 h 168542"/>
                  <a:gd name="connsiteX13" fmla="*/ 135165 w 168542"/>
                  <a:gd name="connsiteY13" fmla="*/ 146070 h 168542"/>
                  <a:gd name="connsiteX14" fmla="*/ 138800 w 168542"/>
                  <a:gd name="connsiteY14" fmla="*/ 142766 h 168542"/>
                  <a:gd name="connsiteX15" fmla="*/ 142435 w 168542"/>
                  <a:gd name="connsiteY15" fmla="*/ 139461 h 168542"/>
                  <a:gd name="connsiteX16" fmla="*/ 131199 w 168542"/>
                  <a:gd name="connsiteY16" fmla="*/ 117319 h 168542"/>
                  <a:gd name="connsiteX17" fmla="*/ 139130 w 168542"/>
                  <a:gd name="connsiteY17" fmla="*/ 101787 h 168542"/>
                  <a:gd name="connsiteX18" fmla="*/ 163586 w 168542"/>
                  <a:gd name="connsiteY18" fmla="*/ 97490 h 168542"/>
                  <a:gd name="connsiteX19" fmla="*/ 163916 w 168542"/>
                  <a:gd name="connsiteY19" fmla="*/ 92533 h 168542"/>
                  <a:gd name="connsiteX20" fmla="*/ 164247 w 168542"/>
                  <a:gd name="connsiteY20" fmla="*/ 87576 h 168542"/>
                  <a:gd name="connsiteX21" fmla="*/ 164577 w 168542"/>
                  <a:gd name="connsiteY21" fmla="*/ 82619 h 168542"/>
                  <a:gd name="connsiteX22" fmla="*/ 140783 w 168542"/>
                  <a:gd name="connsiteY22" fmla="*/ 75018 h 168542"/>
                  <a:gd name="connsiteX23" fmla="*/ 135165 w 168542"/>
                  <a:gd name="connsiteY23" fmla="*/ 58494 h 168542"/>
                  <a:gd name="connsiteX24" fmla="*/ 149375 w 168542"/>
                  <a:gd name="connsiteY24" fmla="*/ 38005 h 168542"/>
                  <a:gd name="connsiteX25" fmla="*/ 146070 w 168542"/>
                  <a:gd name="connsiteY25" fmla="*/ 34370 h 168542"/>
                  <a:gd name="connsiteX26" fmla="*/ 142766 w 168542"/>
                  <a:gd name="connsiteY26" fmla="*/ 30734 h 168542"/>
                  <a:gd name="connsiteX27" fmla="*/ 139461 w 168542"/>
                  <a:gd name="connsiteY27" fmla="*/ 27099 h 168542"/>
                  <a:gd name="connsiteX28" fmla="*/ 117319 w 168542"/>
                  <a:gd name="connsiteY28" fmla="*/ 38335 h 168542"/>
                  <a:gd name="connsiteX29" fmla="*/ 101456 w 168542"/>
                  <a:gd name="connsiteY29" fmla="*/ 30404 h 168542"/>
                  <a:gd name="connsiteX30" fmla="*/ 97160 w 168542"/>
                  <a:gd name="connsiteY30" fmla="*/ 5949 h 168542"/>
                  <a:gd name="connsiteX31" fmla="*/ 92203 w 168542"/>
                  <a:gd name="connsiteY31" fmla="*/ 5618 h 168542"/>
                  <a:gd name="connsiteX32" fmla="*/ 87246 w 168542"/>
                  <a:gd name="connsiteY32" fmla="*/ 5288 h 168542"/>
                  <a:gd name="connsiteX33" fmla="*/ 82289 w 168542"/>
                  <a:gd name="connsiteY33" fmla="*/ 4957 h 168542"/>
                  <a:gd name="connsiteX34" fmla="*/ 74688 w 168542"/>
                  <a:gd name="connsiteY34" fmla="*/ 28421 h 168542"/>
                  <a:gd name="connsiteX35" fmla="*/ 57833 w 168542"/>
                  <a:gd name="connsiteY35" fmla="*/ 34039 h 168542"/>
                  <a:gd name="connsiteX36" fmla="*/ 37674 w 168542"/>
                  <a:gd name="connsiteY36" fmla="*/ 19829 h 168542"/>
                  <a:gd name="connsiteX37" fmla="*/ 34039 w 168542"/>
                  <a:gd name="connsiteY37" fmla="*/ 23133 h 168542"/>
                  <a:gd name="connsiteX38" fmla="*/ 30404 w 168542"/>
                  <a:gd name="connsiteY38" fmla="*/ 26438 h 168542"/>
                  <a:gd name="connsiteX39" fmla="*/ 26769 w 168542"/>
                  <a:gd name="connsiteY39" fmla="*/ 29743 h 168542"/>
                  <a:gd name="connsiteX40" fmla="*/ 38005 w 168542"/>
                  <a:gd name="connsiteY40" fmla="*/ 51554 h 168542"/>
                  <a:gd name="connsiteX41" fmla="*/ 30073 w 168542"/>
                  <a:gd name="connsiteY41" fmla="*/ 67417 h 168542"/>
                  <a:gd name="connsiteX42" fmla="*/ 5949 w 168542"/>
                  <a:gd name="connsiteY42" fmla="*/ 71713 h 168542"/>
                  <a:gd name="connsiteX43" fmla="*/ 5618 w 168542"/>
                  <a:gd name="connsiteY43" fmla="*/ 76670 h 168542"/>
                  <a:gd name="connsiteX44" fmla="*/ 5288 w 168542"/>
                  <a:gd name="connsiteY44" fmla="*/ 81628 h 168542"/>
                  <a:gd name="connsiteX45" fmla="*/ 4957 w 168542"/>
                  <a:gd name="connsiteY45" fmla="*/ 86585 h 168542"/>
                  <a:gd name="connsiteX46" fmla="*/ 28421 w 168542"/>
                  <a:gd name="connsiteY46" fmla="*/ 94186 h 168542"/>
                  <a:gd name="connsiteX47" fmla="*/ 34039 w 168542"/>
                  <a:gd name="connsiteY47" fmla="*/ 111040 h 168542"/>
                  <a:gd name="connsiteX48" fmla="*/ 19829 w 168542"/>
                  <a:gd name="connsiteY48" fmla="*/ 131529 h 168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68542" h="168542">
                    <a:moveTo>
                      <a:pt x="19829" y="131529"/>
                    </a:moveTo>
                    <a:lnTo>
                      <a:pt x="23133" y="135165"/>
                    </a:lnTo>
                    <a:lnTo>
                      <a:pt x="26438" y="138800"/>
                    </a:lnTo>
                    <a:lnTo>
                      <a:pt x="29743" y="142435"/>
                    </a:lnTo>
                    <a:lnTo>
                      <a:pt x="51885" y="131199"/>
                    </a:lnTo>
                    <a:cubicBezTo>
                      <a:pt x="56842" y="134504"/>
                      <a:pt x="62130" y="137148"/>
                      <a:pt x="67748" y="139130"/>
                    </a:cubicBezTo>
                    <a:lnTo>
                      <a:pt x="72044" y="163586"/>
                    </a:lnTo>
                    <a:lnTo>
                      <a:pt x="77001" y="163916"/>
                    </a:lnTo>
                    <a:lnTo>
                      <a:pt x="81958" y="164247"/>
                    </a:lnTo>
                    <a:lnTo>
                      <a:pt x="86915" y="164577"/>
                    </a:lnTo>
                    <a:lnTo>
                      <a:pt x="94516" y="140783"/>
                    </a:lnTo>
                    <a:cubicBezTo>
                      <a:pt x="100134" y="139791"/>
                      <a:pt x="105752" y="137809"/>
                      <a:pt x="111040" y="135165"/>
                    </a:cubicBezTo>
                    <a:lnTo>
                      <a:pt x="131529" y="149375"/>
                    </a:lnTo>
                    <a:lnTo>
                      <a:pt x="135165" y="146070"/>
                    </a:lnTo>
                    <a:lnTo>
                      <a:pt x="138800" y="142766"/>
                    </a:lnTo>
                    <a:lnTo>
                      <a:pt x="142435" y="139461"/>
                    </a:lnTo>
                    <a:lnTo>
                      <a:pt x="131199" y="117319"/>
                    </a:lnTo>
                    <a:cubicBezTo>
                      <a:pt x="134504" y="112362"/>
                      <a:pt x="137148" y="107074"/>
                      <a:pt x="139130" y="101787"/>
                    </a:cubicBezTo>
                    <a:lnTo>
                      <a:pt x="163586" y="97490"/>
                    </a:lnTo>
                    <a:lnTo>
                      <a:pt x="163916" y="92533"/>
                    </a:lnTo>
                    <a:lnTo>
                      <a:pt x="164247" y="87576"/>
                    </a:lnTo>
                    <a:lnTo>
                      <a:pt x="164577" y="82619"/>
                    </a:lnTo>
                    <a:lnTo>
                      <a:pt x="140783" y="75018"/>
                    </a:lnTo>
                    <a:cubicBezTo>
                      <a:pt x="139791" y="69400"/>
                      <a:pt x="137809" y="63782"/>
                      <a:pt x="135165" y="58494"/>
                    </a:cubicBezTo>
                    <a:lnTo>
                      <a:pt x="149375" y="38005"/>
                    </a:lnTo>
                    <a:lnTo>
                      <a:pt x="146070" y="34370"/>
                    </a:lnTo>
                    <a:lnTo>
                      <a:pt x="142766" y="30734"/>
                    </a:lnTo>
                    <a:lnTo>
                      <a:pt x="139461" y="27099"/>
                    </a:lnTo>
                    <a:lnTo>
                      <a:pt x="117319" y="38335"/>
                    </a:lnTo>
                    <a:cubicBezTo>
                      <a:pt x="112362" y="34700"/>
                      <a:pt x="107074" y="32387"/>
                      <a:pt x="101456" y="30404"/>
                    </a:cubicBezTo>
                    <a:lnTo>
                      <a:pt x="97160" y="5949"/>
                    </a:lnTo>
                    <a:lnTo>
                      <a:pt x="92203" y="5618"/>
                    </a:lnTo>
                    <a:lnTo>
                      <a:pt x="87246" y="5288"/>
                    </a:lnTo>
                    <a:lnTo>
                      <a:pt x="82289" y="4957"/>
                    </a:lnTo>
                    <a:lnTo>
                      <a:pt x="74688" y="28421"/>
                    </a:lnTo>
                    <a:cubicBezTo>
                      <a:pt x="68739" y="29412"/>
                      <a:pt x="63121" y="31395"/>
                      <a:pt x="57833" y="34039"/>
                    </a:cubicBezTo>
                    <a:lnTo>
                      <a:pt x="37674" y="19829"/>
                    </a:lnTo>
                    <a:lnTo>
                      <a:pt x="34039" y="23133"/>
                    </a:lnTo>
                    <a:lnTo>
                      <a:pt x="30404" y="26438"/>
                    </a:lnTo>
                    <a:lnTo>
                      <a:pt x="26769" y="29743"/>
                    </a:lnTo>
                    <a:lnTo>
                      <a:pt x="38005" y="51554"/>
                    </a:lnTo>
                    <a:cubicBezTo>
                      <a:pt x="34370" y="56511"/>
                      <a:pt x="31726" y="61799"/>
                      <a:pt x="30073" y="67417"/>
                    </a:cubicBezTo>
                    <a:lnTo>
                      <a:pt x="5949" y="71713"/>
                    </a:lnTo>
                    <a:lnTo>
                      <a:pt x="5618" y="76670"/>
                    </a:lnTo>
                    <a:lnTo>
                      <a:pt x="5288" y="81628"/>
                    </a:lnTo>
                    <a:lnTo>
                      <a:pt x="4957" y="86585"/>
                    </a:lnTo>
                    <a:lnTo>
                      <a:pt x="28421" y="94186"/>
                    </a:lnTo>
                    <a:cubicBezTo>
                      <a:pt x="29412" y="99804"/>
                      <a:pt x="31395" y="105752"/>
                      <a:pt x="34039" y="111040"/>
                    </a:cubicBezTo>
                    <a:lnTo>
                      <a:pt x="19829" y="131529"/>
                    </a:lnTo>
                    <a:close/>
                  </a:path>
                </a:pathLst>
              </a:custGeom>
              <a:noFill/>
              <a:ln w="19050" cap="flat">
                <a:solidFill>
                  <a:schemeClr val="accent1"/>
                </a:solidFill>
                <a:prstDash val="solid"/>
                <a:round/>
              </a:ln>
            </p:spPr>
            <p:txBody>
              <a:bodyPr rtlCol="0" anchor="ctr"/>
              <a:lstStyle/>
              <a:p>
                <a:endParaRPr lang="en-US" sz="4608"/>
              </a:p>
            </p:txBody>
          </p:sp>
          <p:sp>
            <p:nvSpPr>
              <p:cNvPr id="101" name="Freeform: Shape 54">
                <a:extLst>
                  <a:ext uri="{FF2B5EF4-FFF2-40B4-BE49-F238E27FC236}">
                    <a16:creationId xmlns:a16="http://schemas.microsoft.com/office/drawing/2014/main" id="{2C5C6927-DAC4-2640-96A5-0458A27A0C87}"/>
                  </a:ext>
                </a:extLst>
              </p:cNvPr>
              <p:cNvSpPr/>
              <p:nvPr/>
            </p:nvSpPr>
            <p:spPr>
              <a:xfrm>
                <a:off x="4929091" y="4891925"/>
                <a:ext cx="72705" cy="72705"/>
              </a:xfrm>
              <a:custGeom>
                <a:avLst/>
                <a:gdLst>
                  <a:gd name="connsiteX0" fmla="*/ 68409 w 72704"/>
                  <a:gd name="connsiteY0" fmla="*/ 36683 h 72704"/>
                  <a:gd name="connsiteX1" fmla="*/ 36683 w 72704"/>
                  <a:gd name="connsiteY1" fmla="*/ 68409 h 72704"/>
                  <a:gd name="connsiteX2" fmla="*/ 4957 w 72704"/>
                  <a:gd name="connsiteY2" fmla="*/ 36683 h 72704"/>
                  <a:gd name="connsiteX3" fmla="*/ 36683 w 72704"/>
                  <a:gd name="connsiteY3" fmla="*/ 4957 h 72704"/>
                  <a:gd name="connsiteX4" fmla="*/ 68409 w 72704"/>
                  <a:gd name="connsiteY4" fmla="*/ 36683 h 72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04" h="72704">
                    <a:moveTo>
                      <a:pt x="68409" y="36683"/>
                    </a:moveTo>
                    <a:cubicBezTo>
                      <a:pt x="68409" y="54204"/>
                      <a:pt x="54204" y="68409"/>
                      <a:pt x="36683" y="68409"/>
                    </a:cubicBezTo>
                    <a:cubicBezTo>
                      <a:pt x="19161" y="68409"/>
                      <a:pt x="4957" y="54204"/>
                      <a:pt x="4957" y="36683"/>
                    </a:cubicBezTo>
                    <a:cubicBezTo>
                      <a:pt x="4957" y="19161"/>
                      <a:pt x="19161" y="4957"/>
                      <a:pt x="36683" y="4957"/>
                    </a:cubicBezTo>
                    <a:cubicBezTo>
                      <a:pt x="54204" y="4957"/>
                      <a:pt x="68409" y="19161"/>
                      <a:pt x="68409" y="36683"/>
                    </a:cubicBezTo>
                    <a:close/>
                  </a:path>
                </a:pathLst>
              </a:custGeom>
              <a:noFill/>
              <a:ln w="19050" cap="flat">
                <a:solidFill>
                  <a:schemeClr val="accent1"/>
                </a:solidFill>
                <a:prstDash val="solid"/>
                <a:round/>
              </a:ln>
            </p:spPr>
            <p:txBody>
              <a:bodyPr rtlCol="0" anchor="ctr"/>
              <a:lstStyle/>
              <a:p>
                <a:endParaRPr lang="en-US" sz="4608"/>
              </a:p>
            </p:txBody>
          </p:sp>
        </p:grpSp>
      </p:grpSp>
    </p:spTree>
    <p:extLst>
      <p:ext uri="{BB962C8B-B14F-4D97-AF65-F5344CB8AC3E}">
        <p14:creationId xmlns:p14="http://schemas.microsoft.com/office/powerpoint/2010/main" val="32369128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p:cNvSpPr>
            <a:spLocks noGrp="1"/>
          </p:cNvSpPr>
          <p:nvPr>
            <p:ph type="title"/>
          </p:nvPr>
        </p:nvSpPr>
        <p:spPr/>
        <p:txBody>
          <a:bodyPr/>
          <a:lstStyle/>
          <a:p>
            <a:r>
              <a:rPr lang="en-US" dirty="0"/>
              <a:t>Amazon </a:t>
            </a:r>
            <a:r>
              <a:rPr lang="en-US" dirty="0" err="1"/>
              <a:t>QuickSight</a:t>
            </a:r>
            <a:endParaRPr lang="en-US" dirty="0"/>
          </a:p>
        </p:txBody>
      </p:sp>
      <p:sp>
        <p:nvSpPr>
          <p:cNvPr id="4" name="Content Placeholder 2"/>
          <p:cNvSpPr txBox="1">
            <a:spLocks/>
          </p:cNvSpPr>
          <p:nvPr/>
        </p:nvSpPr>
        <p:spPr>
          <a:xfrm>
            <a:off x="249264" y="967544"/>
            <a:ext cx="8449055" cy="340065"/>
          </a:xfrm>
          <a:prstGeom prst="rect">
            <a:avLst/>
          </a:prstGeom>
        </p:spPr>
        <p:txBody>
          <a:bodyPr/>
          <a:lstStyle>
            <a:lvl1pPr marL="0" indent="0" algn="l" defTabSz="457200" rtl="0" eaLnBrk="1" latinLnBrk="0" hangingPunct="1">
              <a:lnSpc>
                <a:spcPct val="90000"/>
              </a:lnSpc>
              <a:spcBef>
                <a:spcPct val="20000"/>
              </a:spcBef>
              <a:buFontTx/>
              <a:buNone/>
              <a:defRPr sz="2400" b="0" i="0" kern="1200">
                <a:gradFill>
                  <a:gsLst>
                    <a:gs pos="43258">
                      <a:srgbClr val="414042"/>
                    </a:gs>
                    <a:gs pos="33000">
                      <a:srgbClr val="414042"/>
                    </a:gs>
                  </a:gsLst>
                  <a:lin ang="5400000" scaled="1"/>
                </a:gradFill>
                <a:latin typeface="Amazon Ember Regular" charset="0"/>
                <a:ea typeface="+mn-ea"/>
                <a:cs typeface="Amazon Ember Regular" charset="0"/>
              </a:defRPr>
            </a:lvl1pPr>
            <a:lvl2pPr marL="742950" indent="-285750" algn="l" defTabSz="457200" rtl="0" eaLnBrk="1" latinLnBrk="0" hangingPunct="1">
              <a:lnSpc>
                <a:spcPct val="90000"/>
              </a:lnSpc>
              <a:spcBef>
                <a:spcPct val="20000"/>
              </a:spcBef>
              <a:buFont typeface="Arial"/>
              <a:buChar char="•"/>
              <a:defRPr sz="2000" b="0" i="0" kern="1200">
                <a:gradFill>
                  <a:gsLst>
                    <a:gs pos="43258">
                      <a:srgbClr val="414042"/>
                    </a:gs>
                    <a:gs pos="33000">
                      <a:srgbClr val="414042"/>
                    </a:gs>
                  </a:gsLst>
                  <a:lin ang="5400000" scaled="1"/>
                </a:gradFill>
                <a:latin typeface="Amazon Ember Regular" charset="0"/>
                <a:ea typeface="+mn-ea"/>
                <a:cs typeface="Amazon Ember Regular" charset="0"/>
              </a:defRPr>
            </a:lvl2pPr>
            <a:lvl3pPr marL="1143000" indent="-228600" algn="l" defTabSz="457200" rtl="0" eaLnBrk="1" latinLnBrk="0" hangingPunct="1">
              <a:lnSpc>
                <a:spcPct val="90000"/>
              </a:lnSpc>
              <a:spcBef>
                <a:spcPct val="20000"/>
              </a:spcBef>
              <a:buFont typeface="Arial"/>
              <a:buChar char="•"/>
              <a:defRPr sz="1800" b="0" i="0" kern="1200">
                <a:gradFill>
                  <a:gsLst>
                    <a:gs pos="43258">
                      <a:srgbClr val="414042"/>
                    </a:gs>
                    <a:gs pos="33000">
                      <a:srgbClr val="414042"/>
                    </a:gs>
                  </a:gsLst>
                  <a:lin ang="5400000" scaled="1"/>
                </a:gradFill>
                <a:latin typeface="Amazon Ember Regular" charset="0"/>
                <a:ea typeface="+mn-ea"/>
                <a:cs typeface="Amazon Ember Regular" charset="0"/>
              </a:defRPr>
            </a:lvl3pPr>
            <a:lvl4pPr marL="1600200" indent="-228600" algn="l" defTabSz="457200" rtl="0" eaLnBrk="1" latinLnBrk="0" hangingPunct="1">
              <a:lnSpc>
                <a:spcPct val="90000"/>
              </a:lnSpc>
              <a:spcBef>
                <a:spcPct val="20000"/>
              </a:spcBef>
              <a:buFont typeface="Arial"/>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4pPr>
            <a:lvl5pPr marL="2057400" indent="-228600" algn="l" defTabSz="457200" rtl="0" eaLnBrk="1" latinLnBrk="0" hangingPunct="1">
              <a:lnSpc>
                <a:spcPct val="90000"/>
              </a:lnSpc>
              <a:spcBef>
                <a:spcPct val="20000"/>
              </a:spcBef>
              <a:buFont typeface="Arial"/>
              <a:buChar char="»"/>
              <a:defRPr sz="1600" b="0" i="0" kern="1200">
                <a:gradFill>
                  <a:gsLst>
                    <a:gs pos="43258">
                      <a:srgbClr val="414042"/>
                    </a:gs>
                    <a:gs pos="33000">
                      <a:srgbClr val="414042"/>
                    </a:gs>
                  </a:gsLst>
                  <a:lin ang="5400000" scaled="1"/>
                </a:gra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Fast, </a:t>
            </a:r>
            <a:r>
              <a:rPr lang="en-US" sz="1800" dirty="0">
                <a:solidFill>
                  <a:srgbClr val="474746"/>
                </a:solidFill>
              </a:rPr>
              <a:t>easy</a:t>
            </a:r>
            <a:r>
              <a:rPr lang="en-US" sz="1800" dirty="0"/>
              <a:t> to use, serverless analytics at 1/10</a:t>
            </a:r>
            <a:r>
              <a:rPr lang="en-US" sz="1800" baseline="30000" dirty="0"/>
              <a:t> </a:t>
            </a:r>
            <a:r>
              <a:rPr lang="en-US" sz="1800" dirty="0"/>
              <a:t>the cost of traditional BI</a:t>
            </a:r>
          </a:p>
        </p:txBody>
      </p:sp>
      <p:sp>
        <p:nvSpPr>
          <p:cNvPr id="5" name="TextBox 4"/>
          <p:cNvSpPr txBox="1"/>
          <p:nvPr/>
        </p:nvSpPr>
        <p:spPr>
          <a:xfrm>
            <a:off x="4904537" y="1653771"/>
            <a:ext cx="1662993" cy="523220"/>
          </a:xfrm>
          <a:prstGeom prst="rect">
            <a:avLst/>
          </a:prstGeom>
          <a:noFill/>
        </p:spPr>
        <p:txBody>
          <a:bodyPr wrap="square" rtlCol="0">
            <a:spAutoFit/>
          </a:bodyPr>
          <a:lstStyle/>
          <a:p>
            <a:pPr algn="ctr"/>
            <a:r>
              <a:rPr lang="en-US" sz="1400" b="1">
                <a:solidFill>
                  <a:schemeClr val="accent1"/>
                </a:solidFill>
                <a:latin typeface="Amazon Ember" panose="02000000000000000000" pitchFamily="2" charset="0"/>
                <a:ea typeface="Amazon Ember" panose="02000000000000000000" pitchFamily="2" charset="0"/>
              </a:rPr>
              <a:t>Empower</a:t>
            </a:r>
            <a:endParaRPr lang="en-US" sz="1400" b="1" dirty="0">
              <a:solidFill>
                <a:schemeClr val="accent1"/>
              </a:solidFill>
              <a:latin typeface="Amazon Ember" panose="02000000000000000000" pitchFamily="2" charset="0"/>
              <a:ea typeface="Amazon Ember" panose="02000000000000000000" pitchFamily="2" charset="0"/>
            </a:endParaRPr>
          </a:p>
          <a:p>
            <a:pPr algn="ctr"/>
            <a:r>
              <a:rPr lang="en-US" sz="1400" b="1">
                <a:solidFill>
                  <a:schemeClr val="accent1"/>
                </a:solidFill>
                <a:latin typeface="Amazon Ember" panose="02000000000000000000" pitchFamily="2" charset="0"/>
                <a:ea typeface="Amazon Ember" panose="02000000000000000000" pitchFamily="2" charset="0"/>
              </a:rPr>
              <a:t>everyone</a:t>
            </a:r>
            <a:endParaRPr lang="en-US" sz="1400" b="1" dirty="0">
              <a:solidFill>
                <a:schemeClr val="accent1"/>
              </a:solidFill>
              <a:latin typeface="Amazon Ember" panose="02000000000000000000" pitchFamily="2" charset="0"/>
              <a:ea typeface="Amazon Ember" panose="02000000000000000000" pitchFamily="2" charset="0"/>
            </a:endParaRPr>
          </a:p>
        </p:txBody>
      </p:sp>
      <p:pic>
        <p:nvPicPr>
          <p:cNvPr id="32" name="Picture 31"/>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61942" y="1574742"/>
            <a:ext cx="4210058" cy="2951109"/>
          </a:xfrm>
          <a:prstGeom prst="rect">
            <a:avLst/>
          </a:prstGeom>
        </p:spPr>
      </p:pic>
      <p:cxnSp>
        <p:nvCxnSpPr>
          <p:cNvPr id="34" name="Straight Connector 33">
            <a:extLst>
              <a:ext uri="{FF2B5EF4-FFF2-40B4-BE49-F238E27FC236}">
                <a16:creationId xmlns:a16="http://schemas.microsoft.com/office/drawing/2014/main" id="{230B9BB5-C1E7-4E51-9734-DB0AB61B8E83}"/>
              </a:ext>
            </a:extLst>
          </p:cNvPr>
          <p:cNvCxnSpPr>
            <a:cxnSpLocks/>
          </p:cNvCxnSpPr>
          <p:nvPr/>
        </p:nvCxnSpPr>
        <p:spPr>
          <a:xfrm>
            <a:off x="356615" y="1427163"/>
            <a:ext cx="8444485" cy="0"/>
          </a:xfrm>
          <a:prstGeom prst="line">
            <a:avLst/>
          </a:prstGeom>
          <a:noFill/>
          <a:ln w="12700" cap="rnd" cmpd="sng" algn="ctr">
            <a:solidFill>
              <a:schemeClr val="accent6">
                <a:lumMod val="20000"/>
                <a:lumOff val="80000"/>
              </a:schemeClr>
            </a:solidFill>
            <a:prstDash val="solid"/>
          </a:ln>
          <a:effectLst/>
        </p:spPr>
      </p:cxnSp>
      <p:grpSp>
        <p:nvGrpSpPr>
          <p:cNvPr id="75" name="Group 74">
            <a:extLst>
              <a:ext uri="{FF2B5EF4-FFF2-40B4-BE49-F238E27FC236}">
                <a16:creationId xmlns:a16="http://schemas.microsoft.com/office/drawing/2014/main" id="{0D1EE076-9EC7-4BC3-A615-0DB8A9F6B0D3}"/>
              </a:ext>
            </a:extLst>
          </p:cNvPr>
          <p:cNvGrpSpPr/>
          <p:nvPr/>
        </p:nvGrpSpPr>
        <p:grpSpPr>
          <a:xfrm>
            <a:off x="4911582" y="1634613"/>
            <a:ext cx="3536947" cy="2564472"/>
            <a:chOff x="4911582" y="1634613"/>
            <a:chExt cx="3536947" cy="2564472"/>
          </a:xfrm>
        </p:grpSpPr>
        <p:grpSp>
          <p:nvGrpSpPr>
            <p:cNvPr id="6" name="Group 5">
              <a:extLst>
                <a:ext uri="{FF2B5EF4-FFF2-40B4-BE49-F238E27FC236}">
                  <a16:creationId xmlns:a16="http://schemas.microsoft.com/office/drawing/2014/main" id="{9639EA9B-32D5-4064-86F9-704CCF9AA4EA}"/>
                </a:ext>
              </a:extLst>
            </p:cNvPr>
            <p:cNvGrpSpPr/>
            <p:nvPr/>
          </p:nvGrpSpPr>
          <p:grpSpPr>
            <a:xfrm>
              <a:off x="7146086" y="2262045"/>
              <a:ext cx="717658" cy="510794"/>
              <a:chOff x="3223900" y="1516667"/>
              <a:chExt cx="905890" cy="644768"/>
            </a:xfrm>
          </p:grpSpPr>
          <p:sp>
            <p:nvSpPr>
              <p:cNvPr id="7" name="Freeform 5">
                <a:extLst>
                  <a:ext uri="{FF2B5EF4-FFF2-40B4-BE49-F238E27FC236}">
                    <a16:creationId xmlns:a16="http://schemas.microsoft.com/office/drawing/2014/main" id="{40A237E3-B785-42A5-ACAD-C22015D6078F}"/>
                  </a:ext>
                </a:extLst>
              </p:cNvPr>
              <p:cNvSpPr>
                <a:spLocks/>
              </p:cNvSpPr>
              <p:nvPr/>
            </p:nvSpPr>
            <p:spPr bwMode="auto">
              <a:xfrm>
                <a:off x="3223900" y="1608013"/>
                <a:ext cx="553424" cy="553422"/>
              </a:xfrm>
              <a:custGeom>
                <a:avLst/>
                <a:gdLst>
                  <a:gd name="T0" fmla="*/ 186 w 372"/>
                  <a:gd name="T1" fmla="*/ 186 h 372"/>
                  <a:gd name="T2" fmla="*/ 186 w 372"/>
                  <a:gd name="T3" fmla="*/ 0 h 372"/>
                  <a:gd name="T4" fmla="*/ 0 w 372"/>
                  <a:gd name="T5" fmla="*/ 0 h 372"/>
                  <a:gd name="T6" fmla="*/ 0 w 372"/>
                  <a:gd name="T7" fmla="*/ 372 h 372"/>
                  <a:gd name="T8" fmla="*/ 372 w 372"/>
                  <a:gd name="T9" fmla="*/ 372 h 372"/>
                  <a:gd name="T10" fmla="*/ 372 w 372"/>
                  <a:gd name="T11" fmla="*/ 186 h 372"/>
                  <a:gd name="T12" fmla="*/ 186 w 372"/>
                  <a:gd name="T13" fmla="*/ 186 h 372"/>
                </a:gdLst>
                <a:ahLst/>
                <a:cxnLst>
                  <a:cxn ang="0">
                    <a:pos x="T0" y="T1"/>
                  </a:cxn>
                  <a:cxn ang="0">
                    <a:pos x="T2" y="T3"/>
                  </a:cxn>
                  <a:cxn ang="0">
                    <a:pos x="T4" y="T5"/>
                  </a:cxn>
                  <a:cxn ang="0">
                    <a:pos x="T6" y="T7"/>
                  </a:cxn>
                  <a:cxn ang="0">
                    <a:pos x="T8" y="T9"/>
                  </a:cxn>
                  <a:cxn ang="0">
                    <a:pos x="T10" y="T11"/>
                  </a:cxn>
                  <a:cxn ang="0">
                    <a:pos x="T12" y="T13"/>
                  </a:cxn>
                </a:cxnLst>
                <a:rect l="0" t="0" r="r" b="b"/>
                <a:pathLst>
                  <a:path w="372" h="372">
                    <a:moveTo>
                      <a:pt x="186" y="186"/>
                    </a:moveTo>
                    <a:lnTo>
                      <a:pt x="186" y="0"/>
                    </a:lnTo>
                    <a:lnTo>
                      <a:pt x="0" y="0"/>
                    </a:lnTo>
                    <a:lnTo>
                      <a:pt x="0" y="372"/>
                    </a:lnTo>
                    <a:lnTo>
                      <a:pt x="372" y="372"/>
                    </a:lnTo>
                    <a:lnTo>
                      <a:pt x="372" y="186"/>
                    </a:lnTo>
                    <a:lnTo>
                      <a:pt x="186" y="186"/>
                    </a:lnTo>
                    <a:close/>
                  </a:path>
                </a:pathLst>
              </a:cu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8" name="Rectangle 7">
                <a:extLst>
                  <a:ext uri="{FF2B5EF4-FFF2-40B4-BE49-F238E27FC236}">
                    <a16:creationId xmlns:a16="http://schemas.microsoft.com/office/drawing/2014/main" id="{A9481337-9D23-4735-AAB0-0084985C8C06}"/>
                  </a:ext>
                </a:extLst>
              </p:cNvPr>
              <p:cNvSpPr>
                <a:spLocks noChangeArrowheads="1"/>
              </p:cNvSpPr>
              <p:nvPr/>
            </p:nvSpPr>
            <p:spPr bwMode="auto">
              <a:xfrm>
                <a:off x="3571563" y="1516667"/>
                <a:ext cx="114553" cy="117528"/>
              </a:xfrm>
              <a:prstGeom prst="rect">
                <a:avLst/>
              </a:pr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 name="Rectangle 7">
                <a:extLst>
                  <a:ext uri="{FF2B5EF4-FFF2-40B4-BE49-F238E27FC236}">
                    <a16:creationId xmlns:a16="http://schemas.microsoft.com/office/drawing/2014/main" id="{F0ABAF2A-D3BF-4DCA-991F-3AB77313562D}"/>
                  </a:ext>
                </a:extLst>
              </p:cNvPr>
              <p:cNvSpPr>
                <a:spLocks noChangeArrowheads="1"/>
              </p:cNvSpPr>
              <p:nvPr/>
            </p:nvSpPr>
            <p:spPr bwMode="auto">
              <a:xfrm>
                <a:off x="3571563" y="1700708"/>
                <a:ext cx="114553" cy="114552"/>
              </a:xfrm>
              <a:prstGeom prst="rect">
                <a:avLst/>
              </a:pr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0" name="Rectangle 8">
                <a:extLst>
                  <a:ext uri="{FF2B5EF4-FFF2-40B4-BE49-F238E27FC236}">
                    <a16:creationId xmlns:a16="http://schemas.microsoft.com/office/drawing/2014/main" id="{3ACBA5BD-2912-44AE-947C-2CA128ADD003}"/>
                  </a:ext>
                </a:extLst>
              </p:cNvPr>
              <p:cNvSpPr>
                <a:spLocks noChangeArrowheads="1"/>
              </p:cNvSpPr>
              <p:nvPr/>
            </p:nvSpPr>
            <p:spPr bwMode="auto">
              <a:xfrm>
                <a:off x="3751142" y="1700708"/>
                <a:ext cx="117529" cy="114552"/>
              </a:xfrm>
              <a:prstGeom prst="rect">
                <a:avLst/>
              </a:prstGeom>
              <a:solidFill>
                <a:schemeClr val="bg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 name="Rectangle 9">
                <a:extLst>
                  <a:ext uri="{FF2B5EF4-FFF2-40B4-BE49-F238E27FC236}">
                    <a16:creationId xmlns:a16="http://schemas.microsoft.com/office/drawing/2014/main" id="{84A1AAA8-3874-4161-9343-ED256D6FB117}"/>
                  </a:ext>
                </a:extLst>
              </p:cNvPr>
              <p:cNvSpPr>
                <a:spLocks noChangeArrowheads="1"/>
              </p:cNvSpPr>
              <p:nvPr/>
            </p:nvSpPr>
            <p:spPr bwMode="auto">
              <a:xfrm>
                <a:off x="3751068" y="1599977"/>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Rectangle 10">
                <a:extLst>
                  <a:ext uri="{FF2B5EF4-FFF2-40B4-BE49-F238E27FC236}">
                    <a16:creationId xmlns:a16="http://schemas.microsoft.com/office/drawing/2014/main" id="{C12F2700-12F9-4F01-B01D-6BFD0DC49E5B}"/>
                  </a:ext>
                </a:extLst>
              </p:cNvPr>
              <p:cNvSpPr>
                <a:spLocks noChangeArrowheads="1"/>
              </p:cNvSpPr>
              <p:nvPr/>
            </p:nvSpPr>
            <p:spPr bwMode="auto">
              <a:xfrm>
                <a:off x="4095843" y="178064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3" name="Rectangle 11">
                <a:extLst>
                  <a:ext uri="{FF2B5EF4-FFF2-40B4-BE49-F238E27FC236}">
                    <a16:creationId xmlns:a16="http://schemas.microsoft.com/office/drawing/2014/main" id="{216D0669-9565-4E5B-BE9E-4877B9D16407}"/>
                  </a:ext>
                </a:extLst>
              </p:cNvPr>
              <p:cNvSpPr>
                <a:spLocks noChangeArrowheads="1"/>
              </p:cNvSpPr>
              <p:nvPr/>
            </p:nvSpPr>
            <p:spPr bwMode="auto">
              <a:xfrm>
                <a:off x="3751068" y="151928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 name="Rectangle 12">
                <a:extLst>
                  <a:ext uri="{FF2B5EF4-FFF2-40B4-BE49-F238E27FC236}">
                    <a16:creationId xmlns:a16="http://schemas.microsoft.com/office/drawing/2014/main" id="{F9750335-E15A-4AD4-B6D3-3EAEABE09F89}"/>
                  </a:ext>
                </a:extLst>
              </p:cNvPr>
              <p:cNvSpPr>
                <a:spLocks noChangeArrowheads="1"/>
              </p:cNvSpPr>
              <p:nvPr/>
            </p:nvSpPr>
            <p:spPr bwMode="auto">
              <a:xfrm>
                <a:off x="3935914" y="178064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Rectangle 13">
                <a:extLst>
                  <a:ext uri="{FF2B5EF4-FFF2-40B4-BE49-F238E27FC236}">
                    <a16:creationId xmlns:a16="http://schemas.microsoft.com/office/drawing/2014/main" id="{C738B1FE-F70E-47E5-8F6E-363C8D85811D}"/>
                  </a:ext>
                </a:extLst>
              </p:cNvPr>
              <p:cNvSpPr>
                <a:spLocks noChangeArrowheads="1"/>
              </p:cNvSpPr>
              <p:nvPr/>
            </p:nvSpPr>
            <p:spPr bwMode="auto">
              <a:xfrm>
                <a:off x="3935914" y="1700708"/>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6" name="Rectangle 14">
                <a:extLst>
                  <a:ext uri="{FF2B5EF4-FFF2-40B4-BE49-F238E27FC236}">
                    <a16:creationId xmlns:a16="http://schemas.microsoft.com/office/drawing/2014/main" id="{B6B89541-087F-4C2E-A444-EFBAE64A087B}"/>
                  </a:ext>
                </a:extLst>
              </p:cNvPr>
              <p:cNvSpPr>
                <a:spLocks noChangeArrowheads="1"/>
              </p:cNvSpPr>
              <p:nvPr/>
            </p:nvSpPr>
            <p:spPr bwMode="auto">
              <a:xfrm>
                <a:off x="4017608" y="1700708"/>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7" name="Rectangle 15">
                <a:extLst>
                  <a:ext uri="{FF2B5EF4-FFF2-40B4-BE49-F238E27FC236}">
                    <a16:creationId xmlns:a16="http://schemas.microsoft.com/office/drawing/2014/main" id="{95FF2A2B-44BA-42D8-ADF8-6EDF0F0AB092}"/>
                  </a:ext>
                </a:extLst>
              </p:cNvPr>
              <p:cNvSpPr>
                <a:spLocks noChangeArrowheads="1"/>
              </p:cNvSpPr>
              <p:nvPr/>
            </p:nvSpPr>
            <p:spPr bwMode="auto">
              <a:xfrm>
                <a:off x="3831522" y="1599977"/>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8" name="Rectangle 16">
                <a:extLst>
                  <a:ext uri="{FF2B5EF4-FFF2-40B4-BE49-F238E27FC236}">
                    <a16:creationId xmlns:a16="http://schemas.microsoft.com/office/drawing/2014/main" id="{74038E13-5D70-4875-85D6-4E73F93CAB65}"/>
                  </a:ext>
                </a:extLst>
              </p:cNvPr>
              <p:cNvSpPr>
                <a:spLocks noChangeArrowheads="1"/>
              </p:cNvSpPr>
              <p:nvPr/>
            </p:nvSpPr>
            <p:spPr bwMode="auto">
              <a:xfrm>
                <a:off x="3913734" y="1519285"/>
                <a:ext cx="33947" cy="33947"/>
              </a:xfrm>
              <a:prstGeom prst="rect">
                <a:avLst/>
              </a:prstGeom>
              <a:solidFill>
                <a:schemeClr val="tx1"/>
              </a:solidFill>
              <a:ln w="1270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19" name="TextBox 18"/>
            <p:cNvSpPr txBox="1"/>
            <p:nvPr/>
          </p:nvSpPr>
          <p:spPr>
            <a:xfrm>
              <a:off x="6534971" y="1634613"/>
              <a:ext cx="1705968" cy="523220"/>
            </a:xfrm>
            <a:prstGeom prst="rect">
              <a:avLst/>
            </a:prstGeom>
            <a:noFill/>
          </p:spPr>
          <p:txBody>
            <a:bodyPr wrap="square" rtlCol="0">
              <a:spAutoFit/>
            </a:bodyPr>
            <a:lstStyle/>
            <a:p>
              <a:pPr algn="ctr"/>
              <a:r>
                <a:rPr lang="en-US" sz="1400" b="1" dirty="0">
                  <a:solidFill>
                    <a:schemeClr val="accent1"/>
                  </a:solidFill>
                  <a:latin typeface="Amazon Ember" panose="02000000000000000000" pitchFamily="2" charset="0"/>
                  <a:ea typeface="Amazon Ember" panose="02000000000000000000" pitchFamily="2" charset="0"/>
                </a:rPr>
                <a:t>Seamless connectivity</a:t>
              </a:r>
            </a:p>
          </p:txBody>
        </p:sp>
        <p:grpSp>
          <p:nvGrpSpPr>
            <p:cNvPr id="20" name="Group 19">
              <a:extLst>
                <a:ext uri="{FF2B5EF4-FFF2-40B4-BE49-F238E27FC236}">
                  <a16:creationId xmlns:a16="http://schemas.microsoft.com/office/drawing/2014/main" id="{62EF5C78-0997-41A5-8661-51E2009A21F3}"/>
                </a:ext>
              </a:extLst>
            </p:cNvPr>
            <p:cNvGrpSpPr/>
            <p:nvPr/>
          </p:nvGrpSpPr>
          <p:grpSpPr>
            <a:xfrm>
              <a:off x="5397448" y="3722448"/>
              <a:ext cx="735011" cy="469632"/>
              <a:chOff x="5270996" y="1572367"/>
              <a:chExt cx="927795" cy="592810"/>
            </a:xfrm>
          </p:grpSpPr>
          <p:sp>
            <p:nvSpPr>
              <p:cNvPr id="21" name="Oval 20">
                <a:extLst>
                  <a:ext uri="{FF2B5EF4-FFF2-40B4-BE49-F238E27FC236}">
                    <a16:creationId xmlns:a16="http://schemas.microsoft.com/office/drawing/2014/main" id="{DBA978EB-634D-45FB-8C98-976846408C2C}"/>
                  </a:ext>
                </a:extLst>
              </p:cNvPr>
              <p:cNvSpPr>
                <a:spLocks noChangeArrowheads="1"/>
              </p:cNvSpPr>
              <p:nvPr/>
            </p:nvSpPr>
            <p:spPr bwMode="auto">
              <a:xfrm>
                <a:off x="5270996" y="1572367"/>
                <a:ext cx="592810" cy="592810"/>
              </a:xfrm>
              <a:prstGeom prst="ellipse">
                <a:avLst/>
              </a:prstGeom>
              <a:solidFill>
                <a:schemeClr val="bg1"/>
              </a:solidFill>
              <a:ln w="19050" cap="rnd">
                <a:solidFill>
                  <a:schemeClr val="tx1"/>
                </a:solidFill>
                <a:round/>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2" name="Freeform 21">
                <a:extLst>
                  <a:ext uri="{FF2B5EF4-FFF2-40B4-BE49-F238E27FC236}">
                    <a16:creationId xmlns:a16="http://schemas.microsoft.com/office/drawing/2014/main" id="{1E466A85-5D7B-4BBE-B4AF-665204BF68E3}"/>
                  </a:ext>
                </a:extLst>
              </p:cNvPr>
              <p:cNvSpPr>
                <a:spLocks/>
              </p:cNvSpPr>
              <p:nvPr/>
            </p:nvSpPr>
            <p:spPr bwMode="auto">
              <a:xfrm>
                <a:off x="5569978" y="1675464"/>
                <a:ext cx="164956" cy="190730"/>
              </a:xfrm>
              <a:custGeom>
                <a:avLst/>
                <a:gdLst>
                  <a:gd name="T0" fmla="*/ 0 w 32"/>
                  <a:gd name="T1" fmla="*/ 0 h 37"/>
                  <a:gd name="T2" fmla="*/ 0 w 32"/>
                  <a:gd name="T3" fmla="*/ 37 h 37"/>
                  <a:gd name="T4" fmla="*/ 32 w 32"/>
                  <a:gd name="T5" fmla="*/ 37 h 37"/>
                </a:gdLst>
                <a:ahLst/>
                <a:cxnLst>
                  <a:cxn ang="0">
                    <a:pos x="T0" y="T1"/>
                  </a:cxn>
                  <a:cxn ang="0">
                    <a:pos x="T2" y="T3"/>
                  </a:cxn>
                  <a:cxn ang="0">
                    <a:pos x="T4" y="T5"/>
                  </a:cxn>
                </a:cxnLst>
                <a:rect l="0" t="0" r="r" b="b"/>
                <a:pathLst>
                  <a:path w="32" h="37">
                    <a:moveTo>
                      <a:pt x="0" y="0"/>
                    </a:moveTo>
                    <a:lnTo>
                      <a:pt x="0" y="37"/>
                    </a:lnTo>
                    <a:lnTo>
                      <a:pt x="32" y="37"/>
                    </a:lnTo>
                  </a:path>
                </a:pathLst>
              </a:custGeom>
              <a:solidFill>
                <a:schemeClr val="bg1"/>
              </a:solidFill>
              <a:ln w="12700">
                <a:solidFill>
                  <a:schemeClr val="accent6">
                    <a:lumMod val="50000"/>
                  </a:schemeClr>
                </a:solidFill>
                <a:miter lim="800000"/>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23" name="Group 22">
                <a:extLst>
                  <a:ext uri="{FF2B5EF4-FFF2-40B4-BE49-F238E27FC236}">
                    <a16:creationId xmlns:a16="http://schemas.microsoft.com/office/drawing/2014/main" id="{F655D186-6E6E-4C4D-B891-5C7E2675A233}"/>
                  </a:ext>
                </a:extLst>
              </p:cNvPr>
              <p:cNvGrpSpPr/>
              <p:nvPr/>
            </p:nvGrpSpPr>
            <p:grpSpPr>
              <a:xfrm>
                <a:off x="5824376" y="1675461"/>
                <a:ext cx="374415" cy="485945"/>
                <a:chOff x="5863809" y="1742477"/>
                <a:chExt cx="242279" cy="314449"/>
              </a:xfrm>
              <a:solidFill>
                <a:schemeClr val="accent3"/>
              </a:solidFill>
            </p:grpSpPr>
            <p:sp>
              <p:nvSpPr>
                <p:cNvPr id="24" name="Freeform 22">
                  <a:extLst>
                    <a:ext uri="{FF2B5EF4-FFF2-40B4-BE49-F238E27FC236}">
                      <a16:creationId xmlns:a16="http://schemas.microsoft.com/office/drawing/2014/main" id="{64C09C3E-DC47-4684-9C30-0F3ECA29ACF8}"/>
                    </a:ext>
                  </a:extLst>
                </p:cNvPr>
                <p:cNvSpPr>
                  <a:spLocks/>
                </p:cNvSpPr>
                <p:nvPr/>
              </p:nvSpPr>
              <p:spPr bwMode="auto">
                <a:xfrm>
                  <a:off x="5863809" y="1922899"/>
                  <a:ext cx="242279" cy="134027"/>
                </a:xfrm>
                <a:custGeom>
                  <a:avLst/>
                  <a:gdLst>
                    <a:gd name="T0" fmla="*/ 23 w 47"/>
                    <a:gd name="T1" fmla="*/ 26 h 26"/>
                    <a:gd name="T2" fmla="*/ 47 w 47"/>
                    <a:gd name="T3" fmla="*/ 2 h 26"/>
                    <a:gd name="T4" fmla="*/ 45 w 47"/>
                    <a:gd name="T5" fmla="*/ 0 h 26"/>
                    <a:gd name="T6" fmla="*/ 26 w 47"/>
                    <a:gd name="T7" fmla="*/ 17 h 26"/>
                    <a:gd name="T8" fmla="*/ 26 w 47"/>
                    <a:gd name="T9" fmla="*/ 4 h 26"/>
                    <a:gd name="T10" fmla="*/ 21 w 47"/>
                    <a:gd name="T11" fmla="*/ 4 h 26"/>
                    <a:gd name="T12" fmla="*/ 21 w 47"/>
                    <a:gd name="T13" fmla="*/ 17 h 26"/>
                    <a:gd name="T14" fmla="*/ 2 w 47"/>
                    <a:gd name="T15" fmla="*/ 0 h 26"/>
                    <a:gd name="T16" fmla="*/ 0 w 47"/>
                    <a:gd name="T17" fmla="*/ 2 h 26"/>
                    <a:gd name="T18" fmla="*/ 23 w 47"/>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6">
                      <a:moveTo>
                        <a:pt x="23" y="26"/>
                      </a:moveTo>
                      <a:lnTo>
                        <a:pt x="47" y="2"/>
                      </a:lnTo>
                      <a:lnTo>
                        <a:pt x="45" y="0"/>
                      </a:lnTo>
                      <a:lnTo>
                        <a:pt x="26" y="17"/>
                      </a:lnTo>
                      <a:lnTo>
                        <a:pt x="26" y="4"/>
                      </a:lnTo>
                      <a:lnTo>
                        <a:pt x="21" y="4"/>
                      </a:lnTo>
                      <a:lnTo>
                        <a:pt x="21" y="17"/>
                      </a:lnTo>
                      <a:lnTo>
                        <a:pt x="2" y="0"/>
                      </a:lnTo>
                      <a:lnTo>
                        <a:pt x="0" y="2"/>
                      </a:lnTo>
                      <a:lnTo>
                        <a:pt x="23" y="26"/>
                      </a:lnTo>
                      <a:close/>
                    </a:path>
                  </a:pathLst>
                </a:custGeom>
                <a:solidFill>
                  <a:schemeClr val="tx1"/>
                </a:solidFill>
                <a:ln w="12700">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23">
                  <a:extLst>
                    <a:ext uri="{FF2B5EF4-FFF2-40B4-BE49-F238E27FC236}">
                      <a16:creationId xmlns:a16="http://schemas.microsoft.com/office/drawing/2014/main" id="{EAD2A4EC-F094-4348-B994-F95D3845BCDE}"/>
                    </a:ext>
                  </a:extLst>
                </p:cNvPr>
                <p:cNvSpPr>
                  <a:spLocks noChangeArrowheads="1"/>
                </p:cNvSpPr>
                <p:nvPr/>
              </p:nvSpPr>
              <p:spPr bwMode="auto">
                <a:xfrm>
                  <a:off x="5972058" y="1876504"/>
                  <a:ext cx="25774" cy="46394"/>
                </a:xfrm>
                <a:prstGeom prst="rect">
                  <a:avLst/>
                </a:prstGeom>
                <a:solidFill>
                  <a:schemeClr val="tx1"/>
                </a:solidFill>
                <a:ln w="12700">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Rectangle 24">
                  <a:extLst>
                    <a:ext uri="{FF2B5EF4-FFF2-40B4-BE49-F238E27FC236}">
                      <a16:creationId xmlns:a16="http://schemas.microsoft.com/office/drawing/2014/main" id="{A0F00C17-39E0-4F0D-9760-172F025568CF}"/>
                    </a:ext>
                  </a:extLst>
                </p:cNvPr>
                <p:cNvSpPr>
                  <a:spLocks noChangeArrowheads="1"/>
                </p:cNvSpPr>
                <p:nvPr/>
              </p:nvSpPr>
              <p:spPr bwMode="auto">
                <a:xfrm>
                  <a:off x="5972058" y="1809491"/>
                  <a:ext cx="25774" cy="41239"/>
                </a:xfrm>
                <a:prstGeom prst="rect">
                  <a:avLst/>
                </a:prstGeom>
                <a:solidFill>
                  <a:schemeClr val="tx1"/>
                </a:solidFill>
                <a:ln w="12700">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Rectangle 25">
                  <a:extLst>
                    <a:ext uri="{FF2B5EF4-FFF2-40B4-BE49-F238E27FC236}">
                      <a16:creationId xmlns:a16="http://schemas.microsoft.com/office/drawing/2014/main" id="{ACA005AD-8408-4842-904B-A2FF8036ADD5}"/>
                    </a:ext>
                  </a:extLst>
                </p:cNvPr>
                <p:cNvSpPr>
                  <a:spLocks noChangeArrowheads="1"/>
                </p:cNvSpPr>
                <p:nvPr/>
              </p:nvSpPr>
              <p:spPr bwMode="auto">
                <a:xfrm>
                  <a:off x="5972058" y="1742477"/>
                  <a:ext cx="25774" cy="41239"/>
                </a:xfrm>
                <a:prstGeom prst="rect">
                  <a:avLst/>
                </a:prstGeom>
                <a:solidFill>
                  <a:schemeClr val="tx1"/>
                </a:solidFill>
                <a:ln w="12700">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28" name="TextBox 27"/>
            <p:cNvSpPr txBox="1"/>
            <p:nvPr/>
          </p:nvSpPr>
          <p:spPr>
            <a:xfrm>
              <a:off x="4911582" y="3163023"/>
              <a:ext cx="1662993" cy="307777"/>
            </a:xfrm>
            <a:prstGeom prst="rect">
              <a:avLst/>
            </a:prstGeom>
            <a:noFill/>
          </p:spPr>
          <p:txBody>
            <a:bodyPr wrap="square" rtlCol="0">
              <a:spAutoFit/>
            </a:bodyPr>
            <a:lstStyle/>
            <a:p>
              <a:pPr algn="ctr"/>
              <a:r>
                <a:rPr lang="en-US" sz="1400" b="1" dirty="0">
                  <a:solidFill>
                    <a:schemeClr val="accent1"/>
                  </a:solidFill>
                  <a:latin typeface="Amazon Ember" panose="02000000000000000000" pitchFamily="2" charset="0"/>
                  <a:ea typeface="Amazon Ember" panose="02000000000000000000" pitchFamily="2" charset="0"/>
                </a:rPr>
                <a:t>Fast analysis</a:t>
              </a:r>
            </a:p>
          </p:txBody>
        </p:sp>
        <p:sp>
          <p:nvSpPr>
            <p:cNvPr id="29" name="TextBox 28"/>
            <p:cNvSpPr txBox="1"/>
            <p:nvPr/>
          </p:nvSpPr>
          <p:spPr>
            <a:xfrm>
              <a:off x="6534971" y="3163023"/>
              <a:ext cx="1913558" cy="307777"/>
            </a:xfrm>
            <a:prstGeom prst="rect">
              <a:avLst/>
            </a:prstGeom>
            <a:noFill/>
          </p:spPr>
          <p:txBody>
            <a:bodyPr wrap="square" rtlCol="0">
              <a:spAutoFit/>
            </a:bodyPr>
            <a:lstStyle/>
            <a:p>
              <a:pPr algn="ctr"/>
              <a:r>
                <a:rPr lang="en-US" sz="1400" b="1" dirty="0" err="1">
                  <a:solidFill>
                    <a:schemeClr val="accent1"/>
                  </a:solidFill>
                  <a:latin typeface="Amazon Ember" panose="02000000000000000000" pitchFamily="2" charset="0"/>
                  <a:ea typeface="Amazon Ember" panose="02000000000000000000" pitchFamily="2" charset="0"/>
                </a:rPr>
                <a:t>Serverless</a:t>
              </a:r>
              <a:endParaRPr lang="en-US" sz="1400" b="1" dirty="0">
                <a:solidFill>
                  <a:schemeClr val="accent1"/>
                </a:solidFill>
                <a:latin typeface="Amazon Ember" panose="02000000000000000000" pitchFamily="2" charset="0"/>
                <a:ea typeface="Amazon Ember" panose="02000000000000000000" pitchFamily="2" charset="0"/>
              </a:endParaRPr>
            </a:p>
          </p:txBody>
        </p:sp>
        <p:pic>
          <p:nvPicPr>
            <p:cNvPr id="31" name="Pictur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1858" y="2143359"/>
              <a:ext cx="648845" cy="648845"/>
            </a:xfrm>
            <a:prstGeom prst="rect">
              <a:avLst/>
            </a:prstGeom>
          </p:spPr>
        </p:pic>
        <p:grpSp>
          <p:nvGrpSpPr>
            <p:cNvPr id="2" name="Graphic 22">
              <a:extLst>
                <a:ext uri="{FF2B5EF4-FFF2-40B4-BE49-F238E27FC236}">
                  <a16:creationId xmlns:a16="http://schemas.microsoft.com/office/drawing/2014/main" id="{D253990E-1C41-4669-800F-2B7EC904FC57}"/>
                </a:ext>
              </a:extLst>
            </p:cNvPr>
            <p:cNvGrpSpPr/>
            <p:nvPr/>
          </p:nvGrpSpPr>
          <p:grpSpPr>
            <a:xfrm>
              <a:off x="7155703" y="3722448"/>
              <a:ext cx="581343" cy="476637"/>
              <a:chOff x="7155703" y="3722448"/>
              <a:chExt cx="581343" cy="476637"/>
            </a:xfrm>
          </p:grpSpPr>
          <p:sp>
            <p:nvSpPr>
              <p:cNvPr id="30" name="Freeform: Shape 29">
                <a:extLst>
                  <a:ext uri="{FF2B5EF4-FFF2-40B4-BE49-F238E27FC236}">
                    <a16:creationId xmlns:a16="http://schemas.microsoft.com/office/drawing/2014/main" id="{9A3A3316-0D35-46C7-8BCD-EBA9D255EADB}"/>
                  </a:ext>
                </a:extLst>
              </p:cNvPr>
              <p:cNvSpPr/>
              <p:nvPr/>
            </p:nvSpPr>
            <p:spPr>
              <a:xfrm>
                <a:off x="7148328" y="3715937"/>
                <a:ext cx="595185" cy="488858"/>
              </a:xfrm>
              <a:custGeom>
                <a:avLst/>
                <a:gdLst>
                  <a:gd name="connsiteX0" fmla="*/ 14295 w 595184"/>
                  <a:gd name="connsiteY0" fmla="*/ 12622 h 488858"/>
                  <a:gd name="connsiteX1" fmla="*/ 583181 w 595184"/>
                  <a:gd name="connsiteY1" fmla="*/ 12622 h 488858"/>
                  <a:gd name="connsiteX2" fmla="*/ 583181 w 595184"/>
                  <a:gd name="connsiteY2" fmla="*/ 477038 h 488858"/>
                  <a:gd name="connsiteX3" fmla="*/ 14295 w 595184"/>
                  <a:gd name="connsiteY3" fmla="*/ 477038 h 488858"/>
                </a:gdLst>
                <a:ahLst/>
                <a:cxnLst>
                  <a:cxn ang="0">
                    <a:pos x="connsiteX0" y="connsiteY0"/>
                  </a:cxn>
                  <a:cxn ang="0">
                    <a:pos x="connsiteX1" y="connsiteY1"/>
                  </a:cxn>
                  <a:cxn ang="0">
                    <a:pos x="connsiteX2" y="connsiteY2"/>
                  </a:cxn>
                  <a:cxn ang="0">
                    <a:pos x="connsiteX3" y="connsiteY3"/>
                  </a:cxn>
                </a:cxnLst>
                <a:rect l="l" t="t" r="r" b="b"/>
                <a:pathLst>
                  <a:path w="595184" h="488858">
                    <a:moveTo>
                      <a:pt x="14295" y="12622"/>
                    </a:moveTo>
                    <a:lnTo>
                      <a:pt x="583181" y="12622"/>
                    </a:lnTo>
                    <a:lnTo>
                      <a:pt x="583181" y="477038"/>
                    </a:lnTo>
                    <a:lnTo>
                      <a:pt x="14295" y="477038"/>
                    </a:lnTo>
                    <a:close/>
                  </a:path>
                </a:pathLst>
              </a:custGeom>
              <a:noFill/>
              <a:ln w="19050" cap="rnd">
                <a:solidFill>
                  <a:schemeClr val="tx1"/>
                </a:solidFill>
                <a:prstDash val="solid"/>
                <a:round/>
              </a:ln>
            </p:spPr>
            <p:txBody>
              <a:bodyPr rtlCol="0" anchor="ctr"/>
              <a:lstStyle/>
              <a:p>
                <a:endParaRPr lang="en-US"/>
              </a:p>
            </p:txBody>
          </p:sp>
          <p:sp>
            <p:nvSpPr>
              <p:cNvPr id="35" name="Freeform: Shape 34">
                <a:extLst>
                  <a:ext uri="{FF2B5EF4-FFF2-40B4-BE49-F238E27FC236}">
                    <a16:creationId xmlns:a16="http://schemas.microsoft.com/office/drawing/2014/main" id="{F5B9B723-5541-41BC-8DA7-9874D73FFD3C}"/>
                  </a:ext>
                </a:extLst>
              </p:cNvPr>
              <p:cNvSpPr/>
              <p:nvPr/>
            </p:nvSpPr>
            <p:spPr>
              <a:xfrm>
                <a:off x="7148328" y="3802709"/>
                <a:ext cx="595185" cy="24443"/>
              </a:xfrm>
              <a:custGeom>
                <a:avLst/>
                <a:gdLst>
                  <a:gd name="connsiteX0" fmla="*/ 14295 w 595184"/>
                  <a:gd name="connsiteY0" fmla="*/ 12622 h 24442"/>
                  <a:gd name="connsiteX1" fmla="*/ 583181 w 595184"/>
                  <a:gd name="connsiteY1" fmla="*/ 12622 h 24442"/>
                </a:gdLst>
                <a:ahLst/>
                <a:cxnLst>
                  <a:cxn ang="0">
                    <a:pos x="connsiteX0" y="connsiteY0"/>
                  </a:cxn>
                  <a:cxn ang="0">
                    <a:pos x="connsiteX1" y="connsiteY1"/>
                  </a:cxn>
                </a:cxnLst>
                <a:rect l="l" t="t" r="r" b="b"/>
                <a:pathLst>
                  <a:path w="595184" h="24442">
                    <a:moveTo>
                      <a:pt x="14295" y="12622"/>
                    </a:moveTo>
                    <a:lnTo>
                      <a:pt x="583181" y="12622"/>
                    </a:lnTo>
                  </a:path>
                </a:pathLst>
              </a:custGeom>
              <a:ln w="19050" cap="rnd">
                <a:solidFill>
                  <a:schemeClr val="tx1"/>
                </a:solidFill>
                <a:prstDash val="solid"/>
                <a:round/>
              </a:ln>
            </p:spPr>
            <p:txBody>
              <a:bodyPr rtlCol="0" anchor="ctr"/>
              <a:lstStyle/>
              <a:p>
                <a:endParaRPr lang="en-US"/>
              </a:p>
            </p:txBody>
          </p:sp>
          <p:sp>
            <p:nvSpPr>
              <p:cNvPr id="36" name="Freeform: Shape 35">
                <a:extLst>
                  <a:ext uri="{FF2B5EF4-FFF2-40B4-BE49-F238E27FC236}">
                    <a16:creationId xmlns:a16="http://schemas.microsoft.com/office/drawing/2014/main" id="{1009AF2D-2AA8-4FF6-85F9-767B2459267B}"/>
                  </a:ext>
                </a:extLst>
              </p:cNvPr>
              <p:cNvSpPr/>
              <p:nvPr/>
            </p:nvSpPr>
            <p:spPr>
              <a:xfrm>
                <a:off x="7646622" y="3742824"/>
                <a:ext cx="69208" cy="61107"/>
              </a:xfrm>
              <a:custGeom>
                <a:avLst/>
                <a:gdLst>
                  <a:gd name="connsiteX0" fmla="*/ 55820 w 69207"/>
                  <a:gd name="connsiteY0" fmla="*/ 30954 h 61107"/>
                  <a:gd name="connsiteX1" fmla="*/ 35058 w 69207"/>
                  <a:gd name="connsiteY1" fmla="*/ 49287 h 61107"/>
                  <a:gd name="connsiteX2" fmla="*/ 14295 w 69207"/>
                  <a:gd name="connsiteY2" fmla="*/ 30954 h 61107"/>
                  <a:gd name="connsiteX3" fmla="*/ 35058 w 69207"/>
                  <a:gd name="connsiteY3" fmla="*/ 12622 h 61107"/>
                  <a:gd name="connsiteX4" fmla="*/ 55820 w 69207"/>
                  <a:gd name="connsiteY4" fmla="*/ 30954 h 6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07" h="61107">
                    <a:moveTo>
                      <a:pt x="55820" y="30954"/>
                    </a:moveTo>
                    <a:cubicBezTo>
                      <a:pt x="55820" y="41079"/>
                      <a:pt x="46524" y="49287"/>
                      <a:pt x="35058" y="49287"/>
                    </a:cubicBezTo>
                    <a:cubicBezTo>
                      <a:pt x="23591" y="49287"/>
                      <a:pt x="14295" y="41079"/>
                      <a:pt x="14295" y="30954"/>
                    </a:cubicBezTo>
                    <a:cubicBezTo>
                      <a:pt x="14295" y="20830"/>
                      <a:pt x="23591" y="12622"/>
                      <a:pt x="35058" y="12622"/>
                    </a:cubicBezTo>
                    <a:cubicBezTo>
                      <a:pt x="46524" y="12622"/>
                      <a:pt x="55820" y="20830"/>
                      <a:pt x="55820" y="30954"/>
                    </a:cubicBezTo>
                    <a:close/>
                  </a:path>
                </a:pathLst>
              </a:custGeom>
              <a:noFill/>
              <a:ln w="19050" cap="rnd">
                <a:solidFill>
                  <a:schemeClr val="tx1"/>
                </a:solidFill>
                <a:prstDash val="solid"/>
                <a:round/>
              </a:ln>
            </p:spPr>
            <p:txBody>
              <a:bodyPr rtlCol="0" anchor="ctr"/>
              <a:lstStyle/>
              <a:p>
                <a:endParaRPr lang="en-US"/>
              </a:p>
            </p:txBody>
          </p:sp>
          <p:sp>
            <p:nvSpPr>
              <p:cNvPr id="37" name="Freeform: Shape 36">
                <a:extLst>
                  <a:ext uri="{FF2B5EF4-FFF2-40B4-BE49-F238E27FC236}">
                    <a16:creationId xmlns:a16="http://schemas.microsoft.com/office/drawing/2014/main" id="{E74B64F6-C0EA-49B5-8172-96FF6C4AFD22}"/>
                  </a:ext>
                </a:extLst>
              </p:cNvPr>
              <p:cNvSpPr/>
              <p:nvPr/>
            </p:nvSpPr>
            <p:spPr>
              <a:xfrm>
                <a:off x="7564958" y="3742824"/>
                <a:ext cx="69208" cy="61107"/>
              </a:xfrm>
              <a:custGeom>
                <a:avLst/>
                <a:gdLst>
                  <a:gd name="connsiteX0" fmla="*/ 55820 w 69207"/>
                  <a:gd name="connsiteY0" fmla="*/ 30954 h 61107"/>
                  <a:gd name="connsiteX1" fmla="*/ 35058 w 69207"/>
                  <a:gd name="connsiteY1" fmla="*/ 49287 h 61107"/>
                  <a:gd name="connsiteX2" fmla="*/ 14295 w 69207"/>
                  <a:gd name="connsiteY2" fmla="*/ 30954 h 61107"/>
                  <a:gd name="connsiteX3" fmla="*/ 35058 w 69207"/>
                  <a:gd name="connsiteY3" fmla="*/ 12622 h 61107"/>
                  <a:gd name="connsiteX4" fmla="*/ 55820 w 69207"/>
                  <a:gd name="connsiteY4" fmla="*/ 30954 h 6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07" h="61107">
                    <a:moveTo>
                      <a:pt x="55820" y="30954"/>
                    </a:moveTo>
                    <a:cubicBezTo>
                      <a:pt x="55820" y="41079"/>
                      <a:pt x="46524" y="49287"/>
                      <a:pt x="35058" y="49287"/>
                    </a:cubicBezTo>
                    <a:cubicBezTo>
                      <a:pt x="23591" y="49287"/>
                      <a:pt x="14295" y="41079"/>
                      <a:pt x="14295" y="30954"/>
                    </a:cubicBezTo>
                    <a:cubicBezTo>
                      <a:pt x="14295" y="20830"/>
                      <a:pt x="23591" y="12622"/>
                      <a:pt x="35058" y="12622"/>
                    </a:cubicBezTo>
                    <a:cubicBezTo>
                      <a:pt x="46524" y="12622"/>
                      <a:pt x="55820" y="20830"/>
                      <a:pt x="55820" y="30954"/>
                    </a:cubicBezTo>
                    <a:close/>
                  </a:path>
                </a:pathLst>
              </a:custGeom>
              <a:noFill/>
              <a:ln w="19050" cap="rnd">
                <a:solidFill>
                  <a:schemeClr val="tx1"/>
                </a:solidFill>
                <a:prstDash val="solid"/>
                <a:round/>
              </a:ln>
            </p:spPr>
            <p:txBody>
              <a:bodyPr rtlCol="0" anchor="ctr"/>
              <a:lstStyle/>
              <a:p>
                <a:endParaRPr lang="en-US"/>
              </a:p>
            </p:txBody>
          </p:sp>
          <p:sp>
            <p:nvSpPr>
              <p:cNvPr id="38" name="Freeform: Shape 37">
                <a:extLst>
                  <a:ext uri="{FF2B5EF4-FFF2-40B4-BE49-F238E27FC236}">
                    <a16:creationId xmlns:a16="http://schemas.microsoft.com/office/drawing/2014/main" id="{2D621809-54A7-4B32-8FD2-8B6946B8D767}"/>
                  </a:ext>
                </a:extLst>
              </p:cNvPr>
              <p:cNvSpPr/>
              <p:nvPr/>
            </p:nvSpPr>
            <p:spPr>
              <a:xfrm>
                <a:off x="7223073" y="3869927"/>
                <a:ext cx="442928" cy="207765"/>
              </a:xfrm>
              <a:custGeom>
                <a:avLst/>
                <a:gdLst>
                  <a:gd name="connsiteX0" fmla="*/ 14295 w 442928"/>
                  <a:gd name="connsiteY0" fmla="*/ 12622 h 207764"/>
                  <a:gd name="connsiteX1" fmla="*/ 437845 w 442928"/>
                  <a:gd name="connsiteY1" fmla="*/ 12622 h 207764"/>
                  <a:gd name="connsiteX2" fmla="*/ 437845 w 442928"/>
                  <a:gd name="connsiteY2" fmla="*/ 206943 h 207764"/>
                  <a:gd name="connsiteX3" fmla="*/ 14295 w 442928"/>
                  <a:gd name="connsiteY3" fmla="*/ 206943 h 207764"/>
                </a:gdLst>
                <a:ahLst/>
                <a:cxnLst>
                  <a:cxn ang="0">
                    <a:pos x="connsiteX0" y="connsiteY0"/>
                  </a:cxn>
                  <a:cxn ang="0">
                    <a:pos x="connsiteX1" y="connsiteY1"/>
                  </a:cxn>
                  <a:cxn ang="0">
                    <a:pos x="connsiteX2" y="connsiteY2"/>
                  </a:cxn>
                  <a:cxn ang="0">
                    <a:pos x="connsiteX3" y="connsiteY3"/>
                  </a:cxn>
                </a:cxnLst>
                <a:rect l="l" t="t" r="r" b="b"/>
                <a:pathLst>
                  <a:path w="442928" h="207764">
                    <a:moveTo>
                      <a:pt x="14295" y="12622"/>
                    </a:moveTo>
                    <a:lnTo>
                      <a:pt x="437845" y="12622"/>
                    </a:lnTo>
                    <a:lnTo>
                      <a:pt x="437845" y="206943"/>
                    </a:lnTo>
                    <a:lnTo>
                      <a:pt x="14295" y="206943"/>
                    </a:lnTo>
                    <a:close/>
                  </a:path>
                </a:pathLst>
              </a:custGeom>
              <a:noFill/>
              <a:ln w="19050" cap="rnd">
                <a:solidFill>
                  <a:schemeClr val="tx1"/>
                </a:solidFill>
                <a:prstDash val="solid"/>
                <a:round/>
              </a:ln>
            </p:spPr>
            <p:txBody>
              <a:bodyPr rtlCol="0" anchor="ctr"/>
              <a:lstStyle/>
              <a:p>
                <a:endParaRPr lang="en-US"/>
              </a:p>
            </p:txBody>
          </p:sp>
          <p:sp>
            <p:nvSpPr>
              <p:cNvPr id="39" name="Freeform: Shape 38">
                <a:extLst>
                  <a:ext uri="{FF2B5EF4-FFF2-40B4-BE49-F238E27FC236}">
                    <a16:creationId xmlns:a16="http://schemas.microsoft.com/office/drawing/2014/main" id="{733BBD5A-1EB5-4FD4-B7E4-FC5D8409ABFD}"/>
                  </a:ext>
                </a:extLst>
              </p:cNvPr>
              <p:cNvSpPr/>
              <p:nvPr/>
            </p:nvSpPr>
            <p:spPr>
              <a:xfrm>
                <a:off x="7223073" y="3906591"/>
                <a:ext cx="442928" cy="24443"/>
              </a:xfrm>
              <a:custGeom>
                <a:avLst/>
                <a:gdLst>
                  <a:gd name="connsiteX0" fmla="*/ 437845 w 442928"/>
                  <a:gd name="connsiteY0" fmla="*/ 12622 h 24442"/>
                  <a:gd name="connsiteX1" fmla="*/ 14295 w 442928"/>
                  <a:gd name="connsiteY1" fmla="*/ 12622 h 24442"/>
                </a:gdLst>
                <a:ahLst/>
                <a:cxnLst>
                  <a:cxn ang="0">
                    <a:pos x="connsiteX0" y="connsiteY0"/>
                  </a:cxn>
                  <a:cxn ang="0">
                    <a:pos x="connsiteX1" y="connsiteY1"/>
                  </a:cxn>
                </a:cxnLst>
                <a:rect l="l" t="t" r="r" b="b"/>
                <a:pathLst>
                  <a:path w="442928" h="24442">
                    <a:moveTo>
                      <a:pt x="437845" y="12622"/>
                    </a:moveTo>
                    <a:lnTo>
                      <a:pt x="14295" y="12622"/>
                    </a:lnTo>
                  </a:path>
                </a:pathLst>
              </a:custGeom>
              <a:ln w="19050" cap="rnd">
                <a:solidFill>
                  <a:schemeClr val="tx1"/>
                </a:solidFill>
                <a:prstDash val="solid"/>
                <a:round/>
              </a:ln>
            </p:spPr>
            <p:txBody>
              <a:bodyPr rtlCol="0" anchor="ctr"/>
              <a:lstStyle/>
              <a:p>
                <a:endParaRPr lang="en-US"/>
              </a:p>
            </p:txBody>
          </p:sp>
          <p:sp>
            <p:nvSpPr>
              <p:cNvPr id="40" name="Freeform: Shape 39">
                <a:extLst>
                  <a:ext uri="{FF2B5EF4-FFF2-40B4-BE49-F238E27FC236}">
                    <a16:creationId xmlns:a16="http://schemas.microsoft.com/office/drawing/2014/main" id="{A4D89600-1921-4FCE-A4D3-6281729FDCD7}"/>
                  </a:ext>
                </a:extLst>
              </p:cNvPr>
              <p:cNvSpPr/>
              <p:nvPr/>
            </p:nvSpPr>
            <p:spPr>
              <a:xfrm>
                <a:off x="7260445" y="3959144"/>
                <a:ext cx="401404" cy="24443"/>
              </a:xfrm>
              <a:custGeom>
                <a:avLst/>
                <a:gdLst>
                  <a:gd name="connsiteX0" fmla="*/ 14295 w 401403"/>
                  <a:gd name="connsiteY0" fmla="*/ 12622 h 24442"/>
                  <a:gd name="connsiteX1" fmla="*/ 400473 w 401403"/>
                  <a:gd name="connsiteY1" fmla="*/ 12622 h 24442"/>
                </a:gdLst>
                <a:ahLst/>
                <a:cxnLst>
                  <a:cxn ang="0">
                    <a:pos x="connsiteX0" y="connsiteY0"/>
                  </a:cxn>
                  <a:cxn ang="0">
                    <a:pos x="connsiteX1" y="connsiteY1"/>
                  </a:cxn>
                </a:cxnLst>
                <a:rect l="l" t="t" r="r" b="b"/>
                <a:pathLst>
                  <a:path w="401403" h="24442">
                    <a:moveTo>
                      <a:pt x="14295" y="12622"/>
                    </a:moveTo>
                    <a:lnTo>
                      <a:pt x="400473" y="12622"/>
                    </a:lnTo>
                  </a:path>
                </a:pathLst>
              </a:custGeom>
              <a:ln w="19050" cap="rnd">
                <a:solidFill>
                  <a:schemeClr val="tx1"/>
                </a:solidFill>
                <a:prstDash val="solid"/>
                <a:round/>
              </a:ln>
            </p:spPr>
            <p:txBody>
              <a:bodyPr rtlCol="0" anchor="ctr"/>
              <a:lstStyle/>
              <a:p>
                <a:endParaRPr lang="en-US"/>
              </a:p>
            </p:txBody>
          </p:sp>
          <p:sp>
            <p:nvSpPr>
              <p:cNvPr id="41" name="Freeform: Shape 40">
                <a:extLst>
                  <a:ext uri="{FF2B5EF4-FFF2-40B4-BE49-F238E27FC236}">
                    <a16:creationId xmlns:a16="http://schemas.microsoft.com/office/drawing/2014/main" id="{D556B71C-F81C-403F-B613-1B6F454291A0}"/>
                  </a:ext>
                </a:extLst>
              </p:cNvPr>
              <p:cNvSpPr/>
              <p:nvPr/>
            </p:nvSpPr>
            <p:spPr>
              <a:xfrm>
                <a:off x="7260445" y="3999474"/>
                <a:ext cx="401404" cy="24443"/>
              </a:xfrm>
              <a:custGeom>
                <a:avLst/>
                <a:gdLst>
                  <a:gd name="connsiteX0" fmla="*/ 14295 w 401403"/>
                  <a:gd name="connsiteY0" fmla="*/ 12622 h 24442"/>
                  <a:gd name="connsiteX1" fmla="*/ 400473 w 401403"/>
                  <a:gd name="connsiteY1" fmla="*/ 12622 h 24442"/>
                </a:gdLst>
                <a:ahLst/>
                <a:cxnLst>
                  <a:cxn ang="0">
                    <a:pos x="connsiteX0" y="connsiteY0"/>
                  </a:cxn>
                  <a:cxn ang="0">
                    <a:pos x="connsiteX1" y="connsiteY1"/>
                  </a:cxn>
                </a:cxnLst>
                <a:rect l="l" t="t" r="r" b="b"/>
                <a:pathLst>
                  <a:path w="401403" h="24442">
                    <a:moveTo>
                      <a:pt x="14295" y="12622"/>
                    </a:moveTo>
                    <a:lnTo>
                      <a:pt x="400473" y="12622"/>
                    </a:lnTo>
                  </a:path>
                </a:pathLst>
              </a:custGeom>
              <a:ln w="19050" cap="rnd">
                <a:solidFill>
                  <a:schemeClr val="tx1"/>
                </a:solidFill>
                <a:prstDash val="solid"/>
                <a:round/>
              </a:ln>
            </p:spPr>
            <p:txBody>
              <a:bodyPr rtlCol="0" anchor="ctr"/>
              <a:lstStyle/>
              <a:p>
                <a:endParaRPr lang="en-US"/>
              </a:p>
            </p:txBody>
          </p:sp>
        </p:grpSp>
      </p:grpSp>
      <p:grpSp>
        <p:nvGrpSpPr>
          <p:cNvPr id="42" name="Group 41">
            <a:extLst>
              <a:ext uri="{FF2B5EF4-FFF2-40B4-BE49-F238E27FC236}">
                <a16:creationId xmlns:a16="http://schemas.microsoft.com/office/drawing/2014/main" id="{97D71063-8E7A-4DFA-9A00-323FF44148CE}"/>
              </a:ext>
            </a:extLst>
          </p:cNvPr>
          <p:cNvGrpSpPr/>
          <p:nvPr/>
        </p:nvGrpSpPr>
        <p:grpSpPr>
          <a:xfrm>
            <a:off x="8174598" y="409789"/>
            <a:ext cx="742769" cy="325857"/>
            <a:chOff x="-3179611" y="1185119"/>
            <a:chExt cx="4334182" cy="1898442"/>
          </a:xfrm>
        </p:grpSpPr>
        <p:pic>
          <p:nvPicPr>
            <p:cNvPr id="43" name="Picture 42">
              <a:extLst>
                <a:ext uri="{FF2B5EF4-FFF2-40B4-BE49-F238E27FC236}">
                  <a16:creationId xmlns:a16="http://schemas.microsoft.com/office/drawing/2014/main" id="{451D44A6-154A-4B5F-B345-A90EEE101935}"/>
                </a:ext>
              </a:extLst>
            </p:cNvPr>
            <p:cNvPicPr>
              <a:picLocks noChangeAspect="1"/>
            </p:cNvPicPr>
            <p:nvPr/>
          </p:nvPicPr>
          <p:blipFill rotWithShape="1">
            <a:blip r:embed="rId5">
              <a:duotone>
                <a:schemeClr val="accent2">
                  <a:shade val="45000"/>
                  <a:satMod val="135000"/>
                </a:schemeClr>
                <a:prstClr val="white"/>
              </a:duotone>
              <a:lum bright="40000" contrast="-40000"/>
            </a:blip>
            <a:srcRect l="1951" t="-5734" r="6411" b="26646"/>
            <a:stretch/>
          </p:blipFill>
          <p:spPr>
            <a:xfrm>
              <a:off x="-3161359" y="1185119"/>
              <a:ext cx="4297681" cy="1898442"/>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44" name="Freeform 523">
              <a:extLst>
                <a:ext uri="{FF2B5EF4-FFF2-40B4-BE49-F238E27FC236}">
                  <a16:creationId xmlns:a16="http://schemas.microsoft.com/office/drawing/2014/main" id="{5D346E6A-F013-4F4C-854C-5E24E14B32A2}"/>
                </a:ext>
              </a:extLst>
            </p:cNvPr>
            <p:cNvSpPr>
              <a:spLocks/>
            </p:cNvSpPr>
            <p:nvPr/>
          </p:nvSpPr>
          <p:spPr bwMode="auto">
            <a:xfrm>
              <a:off x="-3175181" y="1240307"/>
              <a:ext cx="4325323" cy="1820671"/>
            </a:xfrm>
            <a:custGeom>
              <a:avLst/>
              <a:gdLst>
                <a:gd name="T0" fmla="*/ 958 w 959"/>
                <a:gd name="T1" fmla="*/ 0 h 508"/>
                <a:gd name="T2" fmla="*/ 959 w 959"/>
                <a:gd name="T3" fmla="*/ 28 h 508"/>
                <a:gd name="T4" fmla="*/ 480 w 959"/>
                <a:gd name="T5" fmla="*/ 508 h 508"/>
                <a:gd name="T6" fmla="*/ 0 w 959"/>
                <a:gd name="T7" fmla="*/ 28 h 508"/>
                <a:gd name="T8" fmla="*/ 1 w 959"/>
                <a:gd name="T9" fmla="*/ 0 h 508"/>
              </a:gdLst>
              <a:ahLst/>
              <a:cxnLst>
                <a:cxn ang="0">
                  <a:pos x="T0" y="T1"/>
                </a:cxn>
                <a:cxn ang="0">
                  <a:pos x="T2" y="T3"/>
                </a:cxn>
                <a:cxn ang="0">
                  <a:pos x="T4" y="T5"/>
                </a:cxn>
                <a:cxn ang="0">
                  <a:pos x="T6" y="T7"/>
                </a:cxn>
                <a:cxn ang="0">
                  <a:pos x="T8" y="T9"/>
                </a:cxn>
              </a:cxnLst>
              <a:rect l="0" t="0" r="r" b="b"/>
              <a:pathLst>
                <a:path w="959" h="508">
                  <a:moveTo>
                    <a:pt x="958" y="0"/>
                  </a:moveTo>
                  <a:cubicBezTo>
                    <a:pt x="959" y="9"/>
                    <a:pt x="959" y="19"/>
                    <a:pt x="959" y="28"/>
                  </a:cubicBezTo>
                  <a:cubicBezTo>
                    <a:pt x="959" y="293"/>
                    <a:pt x="744" y="508"/>
                    <a:pt x="480" y="508"/>
                  </a:cubicBezTo>
                  <a:cubicBezTo>
                    <a:pt x="215" y="508"/>
                    <a:pt x="0" y="293"/>
                    <a:pt x="0" y="28"/>
                  </a:cubicBezTo>
                  <a:cubicBezTo>
                    <a:pt x="0" y="19"/>
                    <a:pt x="1" y="9"/>
                    <a:pt x="1" y="0"/>
                  </a:cubicBezTo>
                </a:path>
              </a:pathLst>
            </a:custGeom>
            <a:solidFill>
              <a:schemeClr val="bg1">
                <a:alpha val="10000"/>
              </a:schemeClr>
            </a:solidFill>
            <a:ln w="19050" cap="rnd">
              <a:solidFill>
                <a:schemeClr val="accent2"/>
              </a:solidFill>
              <a:prstDash val="solid"/>
              <a:round/>
            </a:ln>
          </p:spPr>
          <p:txBody>
            <a:bodyPr vert="horz" wrap="square" lIns="91440" tIns="45720" rIns="91440" bIns="4572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74746"/>
                </a:solidFill>
                <a:effectLst/>
                <a:uLnTx/>
                <a:uFillTx/>
                <a:latin typeface="Arial"/>
                <a:ea typeface="+mn-ea"/>
                <a:cs typeface="+mn-cs"/>
              </a:endParaRPr>
            </a:p>
          </p:txBody>
        </p:sp>
        <p:grpSp>
          <p:nvGrpSpPr>
            <p:cNvPr id="45" name="Group 4">
              <a:extLst>
                <a:ext uri="{FF2B5EF4-FFF2-40B4-BE49-F238E27FC236}">
                  <a16:creationId xmlns:a16="http://schemas.microsoft.com/office/drawing/2014/main" id="{75C345B2-621F-4F46-9D51-FF3533AE3FFF}"/>
                </a:ext>
              </a:extLst>
            </p:cNvPr>
            <p:cNvGrpSpPr>
              <a:grpSpLocks noChangeAspect="1"/>
            </p:cNvGrpSpPr>
            <p:nvPr/>
          </p:nvGrpSpPr>
          <p:grpSpPr bwMode="auto">
            <a:xfrm>
              <a:off x="-3179611" y="1221503"/>
              <a:ext cx="4334182" cy="312282"/>
              <a:chOff x="2376" y="1409"/>
              <a:chExt cx="562" cy="55"/>
            </a:xfrm>
          </p:grpSpPr>
          <p:sp>
            <p:nvSpPr>
              <p:cNvPr id="46" name="Freeform 5">
                <a:extLst>
                  <a:ext uri="{FF2B5EF4-FFF2-40B4-BE49-F238E27FC236}">
                    <a16:creationId xmlns:a16="http://schemas.microsoft.com/office/drawing/2014/main" id="{FB55E9B5-B7B9-4370-ACA1-C73DEBA4CB52}"/>
                  </a:ext>
                </a:extLst>
              </p:cNvPr>
              <p:cNvSpPr>
                <a:spLocks/>
              </p:cNvSpPr>
              <p:nvPr/>
            </p:nvSpPr>
            <p:spPr bwMode="auto">
              <a:xfrm>
                <a:off x="2379" y="1409"/>
                <a:ext cx="559" cy="34"/>
              </a:xfrm>
              <a:custGeom>
                <a:avLst/>
                <a:gdLst>
                  <a:gd name="T0" fmla="*/ 0 w 264"/>
                  <a:gd name="T1" fmla="*/ 3 h 15"/>
                  <a:gd name="T2" fmla="*/ 14 w 264"/>
                  <a:gd name="T3" fmla="*/ 8 h 15"/>
                  <a:gd name="T4" fmla="*/ 93 w 264"/>
                  <a:gd name="T5" fmla="*/ 8 h 15"/>
                  <a:gd name="T6" fmla="*/ 93 w 264"/>
                  <a:gd name="T7" fmla="*/ 8 h 15"/>
                  <a:gd name="T8" fmla="*/ 171 w 264"/>
                  <a:gd name="T9" fmla="*/ 8 h 15"/>
                  <a:gd name="T10" fmla="*/ 171 w 264"/>
                  <a:gd name="T11" fmla="*/ 8 h 15"/>
                  <a:gd name="T12" fmla="*/ 249 w 264"/>
                  <a:gd name="T13" fmla="*/ 8 h 15"/>
                  <a:gd name="T14" fmla="*/ 264 w 264"/>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15">
                    <a:moveTo>
                      <a:pt x="0" y="3"/>
                    </a:moveTo>
                    <a:cubicBezTo>
                      <a:pt x="14" y="8"/>
                      <a:pt x="14" y="8"/>
                      <a:pt x="14" y="8"/>
                    </a:cubicBezTo>
                    <a:cubicBezTo>
                      <a:pt x="40" y="15"/>
                      <a:pt x="67" y="15"/>
                      <a:pt x="93" y="8"/>
                    </a:cubicBezTo>
                    <a:cubicBezTo>
                      <a:pt x="93" y="8"/>
                      <a:pt x="93" y="8"/>
                      <a:pt x="93" y="8"/>
                    </a:cubicBezTo>
                    <a:cubicBezTo>
                      <a:pt x="118" y="0"/>
                      <a:pt x="145" y="0"/>
                      <a:pt x="171" y="8"/>
                    </a:cubicBezTo>
                    <a:cubicBezTo>
                      <a:pt x="171" y="8"/>
                      <a:pt x="171" y="8"/>
                      <a:pt x="171" y="8"/>
                    </a:cubicBezTo>
                    <a:cubicBezTo>
                      <a:pt x="196" y="15"/>
                      <a:pt x="223" y="15"/>
                      <a:pt x="249" y="8"/>
                    </a:cubicBezTo>
                    <a:cubicBezTo>
                      <a:pt x="264" y="3"/>
                      <a:pt x="264" y="3"/>
                      <a:pt x="264"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2F3E"/>
                  </a:solidFill>
                  <a:effectLst/>
                  <a:uLnTx/>
                  <a:uFillTx/>
                  <a:latin typeface="Arial"/>
                  <a:ea typeface="+mn-ea"/>
                  <a:cs typeface="+mn-cs"/>
                </a:endParaRPr>
              </a:p>
            </p:txBody>
          </p:sp>
          <p:sp>
            <p:nvSpPr>
              <p:cNvPr id="47" name="Freeform 6">
                <a:extLst>
                  <a:ext uri="{FF2B5EF4-FFF2-40B4-BE49-F238E27FC236}">
                    <a16:creationId xmlns:a16="http://schemas.microsoft.com/office/drawing/2014/main" id="{06F213D3-8356-476A-8B44-E9C168EA0D6E}"/>
                  </a:ext>
                </a:extLst>
              </p:cNvPr>
              <p:cNvSpPr>
                <a:spLocks/>
              </p:cNvSpPr>
              <p:nvPr/>
            </p:nvSpPr>
            <p:spPr bwMode="auto">
              <a:xfrm>
                <a:off x="2376" y="1429"/>
                <a:ext cx="561" cy="35"/>
              </a:xfrm>
              <a:custGeom>
                <a:avLst/>
                <a:gdLst>
                  <a:gd name="T0" fmla="*/ 0 w 267"/>
                  <a:gd name="T1" fmla="*/ 3 h 15"/>
                  <a:gd name="T2" fmla="*/ 16 w 267"/>
                  <a:gd name="T3" fmla="*/ 8 h 15"/>
                  <a:gd name="T4" fmla="*/ 95 w 267"/>
                  <a:gd name="T5" fmla="*/ 8 h 15"/>
                  <a:gd name="T6" fmla="*/ 95 w 267"/>
                  <a:gd name="T7" fmla="*/ 8 h 15"/>
                  <a:gd name="T8" fmla="*/ 173 w 267"/>
                  <a:gd name="T9" fmla="*/ 8 h 15"/>
                  <a:gd name="T10" fmla="*/ 173 w 267"/>
                  <a:gd name="T11" fmla="*/ 8 h 15"/>
                  <a:gd name="T12" fmla="*/ 251 w 267"/>
                  <a:gd name="T13" fmla="*/ 8 h 15"/>
                  <a:gd name="T14" fmla="*/ 267 w 267"/>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7" h="15">
                    <a:moveTo>
                      <a:pt x="0" y="3"/>
                    </a:moveTo>
                    <a:cubicBezTo>
                      <a:pt x="16" y="8"/>
                      <a:pt x="16" y="8"/>
                      <a:pt x="16" y="8"/>
                    </a:cubicBezTo>
                    <a:cubicBezTo>
                      <a:pt x="42" y="15"/>
                      <a:pt x="69" y="15"/>
                      <a:pt x="95" y="8"/>
                    </a:cubicBezTo>
                    <a:cubicBezTo>
                      <a:pt x="95" y="8"/>
                      <a:pt x="95" y="8"/>
                      <a:pt x="95" y="8"/>
                    </a:cubicBezTo>
                    <a:cubicBezTo>
                      <a:pt x="120" y="0"/>
                      <a:pt x="147" y="0"/>
                      <a:pt x="173" y="8"/>
                    </a:cubicBezTo>
                    <a:cubicBezTo>
                      <a:pt x="173" y="8"/>
                      <a:pt x="173" y="8"/>
                      <a:pt x="173" y="8"/>
                    </a:cubicBezTo>
                    <a:cubicBezTo>
                      <a:pt x="198" y="15"/>
                      <a:pt x="225" y="15"/>
                      <a:pt x="251" y="8"/>
                    </a:cubicBezTo>
                    <a:cubicBezTo>
                      <a:pt x="267" y="3"/>
                      <a:pt x="267" y="3"/>
                      <a:pt x="267" y="3"/>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2F3E"/>
                  </a:solidFill>
                  <a:effectLst/>
                  <a:uLnTx/>
                  <a:uFillTx/>
                  <a:latin typeface="Arial"/>
                  <a:ea typeface="+mn-ea"/>
                  <a:cs typeface="+mn-cs"/>
                </a:endParaRPr>
              </a:p>
            </p:txBody>
          </p:sp>
        </p:grpSp>
      </p:grpSp>
    </p:spTree>
    <p:extLst>
      <p:ext uri="{BB962C8B-B14F-4D97-AF65-F5344CB8AC3E}">
        <p14:creationId xmlns:p14="http://schemas.microsoft.com/office/powerpoint/2010/main" val="34338192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D6051-77F8-4440-AC71-2B805E5C018D}"/>
              </a:ext>
            </a:extLst>
          </p:cNvPr>
          <p:cNvSpPr txBox="1">
            <a:spLocks/>
          </p:cNvSpPr>
          <p:nvPr/>
        </p:nvSpPr>
        <p:spPr>
          <a:xfrm>
            <a:off x="342899" y="114936"/>
            <a:ext cx="8446770" cy="565076"/>
          </a:xfrm>
          <a:prstGeom prst="rect">
            <a:avLst/>
          </a:prstGeom>
        </p:spPr>
        <p:txBody>
          <a:bodyPr/>
          <a:lst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a:lstStyle>
          <a:p>
            <a:r>
              <a:rPr lang="en-US" dirty="0" smtClean="0"/>
              <a:t>Case Example </a:t>
            </a:r>
            <a:r>
              <a:rPr lang="en-US" dirty="0"/>
              <a:t>: Serverless analytics</a:t>
            </a:r>
            <a:br>
              <a:rPr lang="en-US" dirty="0"/>
            </a:br>
            <a:r>
              <a:rPr lang="en-US" sz="1600" dirty="0">
                <a:solidFill>
                  <a:schemeClr val="accent1"/>
                </a:solidFill>
              </a:rPr>
              <a:t>Deliver on-demand analytics on the data lake</a:t>
            </a:r>
          </a:p>
        </p:txBody>
      </p:sp>
      <p:sp>
        <p:nvSpPr>
          <p:cNvPr id="3" name="Rectangle 2">
            <a:extLst>
              <a:ext uri="{FF2B5EF4-FFF2-40B4-BE49-F238E27FC236}">
                <a16:creationId xmlns:a16="http://schemas.microsoft.com/office/drawing/2014/main" id="{18A472F1-8C30-8249-9640-866741A2A448}"/>
              </a:ext>
            </a:extLst>
          </p:cNvPr>
          <p:cNvSpPr/>
          <p:nvPr/>
        </p:nvSpPr>
        <p:spPr>
          <a:xfrm>
            <a:off x="7323994" y="3231636"/>
            <a:ext cx="1201707" cy="588609"/>
          </a:xfrm>
          <a:prstGeom prst="rect">
            <a:avLst/>
          </a:prstGeom>
          <a:noFill/>
          <a:ln w="19050">
            <a:solidFill>
              <a:srgbClr val="D55A1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4" name="Rectangle 3">
            <a:extLst>
              <a:ext uri="{FF2B5EF4-FFF2-40B4-BE49-F238E27FC236}">
                <a16:creationId xmlns:a16="http://schemas.microsoft.com/office/drawing/2014/main" id="{50B066C4-2A8F-EA46-AC61-D2336E46BC3A}"/>
              </a:ext>
            </a:extLst>
          </p:cNvPr>
          <p:cNvSpPr/>
          <p:nvPr/>
        </p:nvSpPr>
        <p:spPr>
          <a:xfrm>
            <a:off x="5655828" y="1993584"/>
            <a:ext cx="1044305" cy="588609"/>
          </a:xfrm>
          <a:prstGeom prst="rect">
            <a:avLst/>
          </a:prstGeom>
          <a:noFill/>
          <a:ln w="19050">
            <a:solidFill>
              <a:srgbClr val="4B837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5" name="Rectangle 4">
            <a:extLst>
              <a:ext uri="{FF2B5EF4-FFF2-40B4-BE49-F238E27FC236}">
                <a16:creationId xmlns:a16="http://schemas.microsoft.com/office/drawing/2014/main" id="{4B392DC5-9B65-664C-878B-A630B5372302}"/>
              </a:ext>
            </a:extLst>
          </p:cNvPr>
          <p:cNvSpPr/>
          <p:nvPr/>
        </p:nvSpPr>
        <p:spPr>
          <a:xfrm>
            <a:off x="4160579" y="1993584"/>
            <a:ext cx="1044305" cy="588609"/>
          </a:xfrm>
          <a:prstGeom prst="rect">
            <a:avLst/>
          </a:prstGeom>
          <a:no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6" name="TextBox 5">
            <a:extLst>
              <a:ext uri="{FF2B5EF4-FFF2-40B4-BE49-F238E27FC236}">
                <a16:creationId xmlns:a16="http://schemas.microsoft.com/office/drawing/2014/main" id="{102189EB-257B-064D-961F-71731453479B}"/>
              </a:ext>
            </a:extLst>
          </p:cNvPr>
          <p:cNvSpPr txBox="1"/>
          <p:nvPr/>
        </p:nvSpPr>
        <p:spPr>
          <a:xfrm>
            <a:off x="4465083" y="2171302"/>
            <a:ext cx="616874"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S3</a:t>
            </a:r>
          </a:p>
        </p:txBody>
      </p:sp>
      <p:sp>
        <p:nvSpPr>
          <p:cNvPr id="7" name="Rectangle 6">
            <a:extLst>
              <a:ext uri="{FF2B5EF4-FFF2-40B4-BE49-F238E27FC236}">
                <a16:creationId xmlns:a16="http://schemas.microsoft.com/office/drawing/2014/main" id="{E252F8E2-0595-4243-9911-796963236AF4}"/>
              </a:ext>
            </a:extLst>
          </p:cNvPr>
          <p:cNvSpPr/>
          <p:nvPr/>
        </p:nvSpPr>
        <p:spPr>
          <a:xfrm>
            <a:off x="4105054" y="2611505"/>
            <a:ext cx="1155355" cy="246221"/>
          </a:xfrm>
          <a:prstGeom prst="rect">
            <a:avLst/>
          </a:prstGeom>
        </p:spPr>
        <p:txBody>
          <a:bodyPr wrap="square">
            <a:spAutoFit/>
          </a:bodyPr>
          <a:lstStyle/>
          <a:p>
            <a:pPr algn="ctr" defTabSz="457189">
              <a:defRPr/>
            </a:pPr>
            <a:r>
              <a:rPr lang="en-US" sz="1000" dirty="0">
                <a:latin typeface="Amazon Ember" panose="020B0603020204020204" pitchFamily="34" charset="0"/>
                <a:ea typeface="Amazon Ember" panose="020B0603020204020204" pitchFamily="34" charset="0"/>
                <a:cs typeface="Amazon Ember" panose="020B0603020204020204" pitchFamily="34" charset="0"/>
              </a:rPr>
              <a:t>Data lake</a:t>
            </a:r>
          </a:p>
        </p:txBody>
      </p:sp>
      <p:cxnSp>
        <p:nvCxnSpPr>
          <p:cNvPr id="8" name="Straight Connector 7">
            <a:extLst>
              <a:ext uri="{FF2B5EF4-FFF2-40B4-BE49-F238E27FC236}">
                <a16:creationId xmlns:a16="http://schemas.microsoft.com/office/drawing/2014/main" id="{254143EE-CAF0-FC46-B75D-933E629469E9}"/>
              </a:ext>
            </a:extLst>
          </p:cNvPr>
          <p:cNvCxnSpPr>
            <a:cxnSpLocks/>
          </p:cNvCxnSpPr>
          <p:nvPr/>
        </p:nvCxnSpPr>
        <p:spPr>
          <a:xfrm>
            <a:off x="3629731" y="1048505"/>
            <a:ext cx="0" cy="3474720"/>
          </a:xfrm>
          <a:prstGeom prst="line">
            <a:avLst/>
          </a:prstGeom>
          <a:ln w="12700">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8CAA2F76-8ABF-7C4E-86A6-D1140E08B47A}"/>
              </a:ext>
            </a:extLst>
          </p:cNvPr>
          <p:cNvSpPr/>
          <p:nvPr/>
        </p:nvSpPr>
        <p:spPr>
          <a:xfrm>
            <a:off x="4160579" y="1128882"/>
            <a:ext cx="1044305" cy="588609"/>
          </a:xfrm>
          <a:prstGeom prst="rect">
            <a:avLst/>
          </a:prstGeom>
          <a:no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10" name="TextBox 9">
            <a:extLst>
              <a:ext uri="{FF2B5EF4-FFF2-40B4-BE49-F238E27FC236}">
                <a16:creationId xmlns:a16="http://schemas.microsoft.com/office/drawing/2014/main" id="{CBD2747E-8D7A-C944-B6C8-1FBDCD86B583}"/>
              </a:ext>
            </a:extLst>
          </p:cNvPr>
          <p:cNvSpPr txBox="1"/>
          <p:nvPr/>
        </p:nvSpPr>
        <p:spPr>
          <a:xfrm>
            <a:off x="4509539" y="1204583"/>
            <a:ext cx="990863" cy="461665"/>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Glue</a:t>
            </a:r>
          </a:p>
          <a:p>
            <a:pPr defTabSz="457189">
              <a:defRPr/>
            </a:pPr>
            <a:r>
              <a:rPr lang="en-US" sz="700" dirty="0">
                <a:latin typeface="Amazon Ember" panose="02000000000000000000" pitchFamily="2" charset="0"/>
                <a:ea typeface="Amazon Ember" panose="02000000000000000000" pitchFamily="2" charset="0"/>
              </a:rPr>
              <a:t>(ETL &amp; </a:t>
            </a:r>
            <a:br>
              <a:rPr lang="en-US" sz="700" dirty="0">
                <a:latin typeface="Amazon Ember" panose="02000000000000000000" pitchFamily="2" charset="0"/>
                <a:ea typeface="Amazon Ember" panose="02000000000000000000" pitchFamily="2" charset="0"/>
              </a:rPr>
            </a:br>
            <a:r>
              <a:rPr lang="en-US" sz="700" dirty="0">
                <a:latin typeface="Amazon Ember" panose="02000000000000000000" pitchFamily="2" charset="0"/>
                <a:ea typeface="Amazon Ember" panose="02000000000000000000" pitchFamily="2" charset="0"/>
              </a:rPr>
              <a:t>Data Catalog)</a:t>
            </a:r>
          </a:p>
        </p:txBody>
      </p:sp>
      <p:sp>
        <p:nvSpPr>
          <p:cNvPr id="11" name="TextBox 10">
            <a:extLst>
              <a:ext uri="{FF2B5EF4-FFF2-40B4-BE49-F238E27FC236}">
                <a16:creationId xmlns:a16="http://schemas.microsoft.com/office/drawing/2014/main" id="{B1564CA0-2B7F-2745-AC01-E78FA24EEA4A}"/>
              </a:ext>
            </a:extLst>
          </p:cNvPr>
          <p:cNvSpPr txBox="1"/>
          <p:nvPr/>
        </p:nvSpPr>
        <p:spPr>
          <a:xfrm>
            <a:off x="5911827" y="2171302"/>
            <a:ext cx="636356"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Athena</a:t>
            </a:r>
          </a:p>
        </p:txBody>
      </p:sp>
      <p:pic>
        <p:nvPicPr>
          <p:cNvPr id="12" name="Graphic 41">
            <a:extLst>
              <a:ext uri="{FF2B5EF4-FFF2-40B4-BE49-F238E27FC236}">
                <a16:creationId xmlns:a16="http://schemas.microsoft.com/office/drawing/2014/main" id="{5818DD1E-BD2C-734F-8D26-2D564582E2E6}"/>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5758801" y="2205128"/>
            <a:ext cx="165521" cy="165521"/>
          </a:xfrm>
          <a:prstGeom prst="rect">
            <a:avLst/>
          </a:prstGeom>
        </p:spPr>
      </p:pic>
      <p:sp>
        <p:nvSpPr>
          <p:cNvPr id="13" name="TextBox 12">
            <a:extLst>
              <a:ext uri="{FF2B5EF4-FFF2-40B4-BE49-F238E27FC236}">
                <a16:creationId xmlns:a16="http://schemas.microsoft.com/office/drawing/2014/main" id="{2F4317ED-3552-4E4B-8552-1BB8D9853398}"/>
              </a:ext>
            </a:extLst>
          </p:cNvPr>
          <p:cNvSpPr txBox="1"/>
          <p:nvPr/>
        </p:nvSpPr>
        <p:spPr>
          <a:xfrm>
            <a:off x="7620754" y="3409352"/>
            <a:ext cx="864355" cy="246221"/>
          </a:xfrm>
          <a:prstGeom prst="rect">
            <a:avLst/>
          </a:prstGeom>
          <a:noFill/>
        </p:spPr>
        <p:txBody>
          <a:bodyPr wrap="square" rtlCol="0">
            <a:spAutoFit/>
          </a:bodyPr>
          <a:lstStyle/>
          <a:p>
            <a:pPr defTabSz="457189">
              <a:defRPr/>
            </a:pPr>
            <a:r>
              <a:rPr lang="en-US" sz="1000" b="1" dirty="0" err="1">
                <a:latin typeface="Amazon Ember" panose="02000000000000000000" pitchFamily="2" charset="0"/>
                <a:ea typeface="Amazon Ember" panose="02000000000000000000" pitchFamily="2" charset="0"/>
              </a:rPr>
              <a:t>QuickSight</a:t>
            </a:r>
            <a:r>
              <a:rPr lang="en-US" sz="800" b="1" dirty="0">
                <a:latin typeface="Amazon Ember" panose="02000000000000000000" pitchFamily="2" charset="0"/>
                <a:ea typeface="Amazon Ember" panose="02000000000000000000" pitchFamily="2" charset="0"/>
              </a:rPr>
              <a:t> </a:t>
            </a:r>
            <a:endParaRPr lang="en-US" sz="700" dirty="0">
              <a:latin typeface="Amazon Ember" panose="02000000000000000000" pitchFamily="2" charset="0"/>
              <a:ea typeface="Amazon Ember" panose="02000000000000000000" pitchFamily="2" charset="0"/>
            </a:endParaRPr>
          </a:p>
        </p:txBody>
      </p:sp>
      <p:cxnSp>
        <p:nvCxnSpPr>
          <p:cNvPr id="14" name="Elbow Connector 13">
            <a:extLst>
              <a:ext uri="{FF2B5EF4-FFF2-40B4-BE49-F238E27FC236}">
                <a16:creationId xmlns:a16="http://schemas.microsoft.com/office/drawing/2014/main" id="{A6D0CE86-1B93-054A-A6A7-E8E4E56F53EE}"/>
              </a:ext>
            </a:extLst>
          </p:cNvPr>
          <p:cNvCxnSpPr>
            <a:cxnSpLocks/>
          </p:cNvCxnSpPr>
          <p:nvPr/>
        </p:nvCxnSpPr>
        <p:spPr>
          <a:xfrm rot="5400000">
            <a:off x="5041420" y="1641094"/>
            <a:ext cx="678068" cy="240090"/>
          </a:xfrm>
          <a:prstGeom prst="bentConnector3">
            <a:avLst>
              <a:gd name="adj1" fmla="val 100219"/>
            </a:avLst>
          </a:prstGeom>
          <a:ln>
            <a:tailEnd type="arrow" w="lg" len="sm"/>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7CB936E3-7DA4-2B44-85B7-ADA6C5E215EB}"/>
              </a:ext>
            </a:extLst>
          </p:cNvPr>
          <p:cNvCxnSpPr>
            <a:cxnSpLocks/>
          </p:cNvCxnSpPr>
          <p:nvPr/>
        </p:nvCxnSpPr>
        <p:spPr>
          <a:xfrm flipH="1">
            <a:off x="5192262" y="1423186"/>
            <a:ext cx="319692"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AF42E3ED-AA87-7542-B604-C242E614012B}"/>
              </a:ext>
            </a:extLst>
          </p:cNvPr>
          <p:cNvCxnSpPr>
            <a:cxnSpLocks/>
          </p:cNvCxnSpPr>
          <p:nvPr/>
        </p:nvCxnSpPr>
        <p:spPr>
          <a:xfrm>
            <a:off x="5257164" y="2287889"/>
            <a:ext cx="346384" cy="0"/>
          </a:xfrm>
          <a:prstGeom prst="straightConnector1">
            <a:avLst/>
          </a:prstGeom>
          <a:ln>
            <a:tailEnd type="arrow" w="lg" len="sm"/>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7DE65C6-4982-4848-A12B-0A0A9DD4FCF2}"/>
              </a:ext>
            </a:extLst>
          </p:cNvPr>
          <p:cNvCxnSpPr/>
          <p:nvPr/>
        </p:nvCxnSpPr>
        <p:spPr>
          <a:xfrm>
            <a:off x="6795572" y="2287889"/>
            <a:ext cx="432980" cy="0"/>
          </a:xfrm>
          <a:prstGeom prst="straightConnector1">
            <a:avLst/>
          </a:prstGeom>
          <a:ln>
            <a:tailEnd type="arrow" w="lg" len="sm"/>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D113906E-0915-404B-8323-8B1C24817CBF}"/>
              </a:ext>
            </a:extLst>
          </p:cNvPr>
          <p:cNvSpPr txBox="1"/>
          <p:nvPr/>
        </p:nvSpPr>
        <p:spPr>
          <a:xfrm>
            <a:off x="271201" y="1975683"/>
            <a:ext cx="1894667" cy="600164"/>
          </a:xfrm>
          <a:prstGeom prst="rect">
            <a:avLst/>
          </a:prstGeom>
          <a:noFill/>
        </p:spPr>
        <p:txBody>
          <a:bodyPr wrap="square" rtlCol="0">
            <a:spAutoFit/>
          </a:body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Serverless</a:t>
            </a:r>
            <a:br>
              <a:rPr lang="en-US" sz="1100" dirty="0">
                <a:latin typeface="Amazon Ember" panose="020B0603020204020204" pitchFamily="34" charset="0"/>
                <a:ea typeface="Amazon Ember" panose="020B0603020204020204" pitchFamily="34" charset="0"/>
                <a:cs typeface="Amazon Ember" panose="020B0603020204020204" pitchFamily="34" charset="0"/>
              </a:rPr>
            </a:br>
            <a:r>
              <a:rPr lang="en-US" sz="1100" dirty="0">
                <a:latin typeface="Amazon Ember" panose="020B0603020204020204" pitchFamily="34" charset="0"/>
                <a:ea typeface="Amazon Ember" panose="020B0603020204020204" pitchFamily="34" charset="0"/>
                <a:cs typeface="Amazon Ember" panose="020B0603020204020204" pitchFamily="34" charset="0"/>
              </a:rPr>
              <a:t>Zero infrastructure</a:t>
            </a:r>
            <a:br>
              <a:rPr lang="en-US" sz="1100" dirty="0">
                <a:latin typeface="Amazon Ember" panose="020B0603020204020204" pitchFamily="34" charset="0"/>
                <a:ea typeface="Amazon Ember" panose="020B0603020204020204" pitchFamily="34" charset="0"/>
                <a:cs typeface="Amazon Ember" panose="020B0603020204020204" pitchFamily="34" charset="0"/>
              </a:rPr>
            </a:br>
            <a:r>
              <a:rPr lang="en-US" sz="1100" dirty="0">
                <a:latin typeface="Amazon Ember" panose="020B0603020204020204" pitchFamily="34" charset="0"/>
                <a:ea typeface="Amazon Ember" panose="020B0603020204020204" pitchFamily="34" charset="0"/>
                <a:cs typeface="Amazon Ember" panose="020B0603020204020204" pitchFamily="34" charset="0"/>
              </a:rPr>
              <a:t>Zero administration </a:t>
            </a:r>
          </a:p>
        </p:txBody>
      </p:sp>
      <p:sp>
        <p:nvSpPr>
          <p:cNvPr id="19" name="Content Placeholder 5">
            <a:extLst>
              <a:ext uri="{FF2B5EF4-FFF2-40B4-BE49-F238E27FC236}">
                <a16:creationId xmlns:a16="http://schemas.microsoft.com/office/drawing/2014/main" id="{E6AD3C15-55C5-6B45-9060-0063B18E8631}"/>
              </a:ext>
            </a:extLst>
          </p:cNvPr>
          <p:cNvSpPr txBox="1">
            <a:spLocks/>
          </p:cNvSpPr>
          <p:nvPr/>
        </p:nvSpPr>
        <p:spPr>
          <a:xfrm>
            <a:off x="2285284" y="1975683"/>
            <a:ext cx="1101665" cy="173192"/>
          </a:xfrm>
          <a:prstGeom prst="rect">
            <a:avLst/>
          </a:prstGeom>
        </p:spPr>
        <p:txBody>
          <a:bodyPr/>
          <a:lstStyle>
            <a:lvl1pPr marL="0" indent="0" algn="l" defTabSz="457200"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Never pay for idle resources</a:t>
            </a:r>
          </a:p>
        </p:txBody>
      </p:sp>
      <p:grpSp>
        <p:nvGrpSpPr>
          <p:cNvPr id="20" name="Group 19">
            <a:extLst>
              <a:ext uri="{FF2B5EF4-FFF2-40B4-BE49-F238E27FC236}">
                <a16:creationId xmlns:a16="http://schemas.microsoft.com/office/drawing/2014/main" id="{E2EEDDE5-6E7C-AA43-9F93-EC6A261654CC}"/>
              </a:ext>
            </a:extLst>
          </p:cNvPr>
          <p:cNvGrpSpPr/>
          <p:nvPr/>
        </p:nvGrpSpPr>
        <p:grpSpPr>
          <a:xfrm>
            <a:off x="2609329" y="1279666"/>
            <a:ext cx="453583" cy="587678"/>
            <a:chOff x="2829740" y="3721347"/>
            <a:chExt cx="303985" cy="393857"/>
          </a:xfrm>
        </p:grpSpPr>
        <p:grpSp>
          <p:nvGrpSpPr>
            <p:cNvPr id="21" name="Group 20">
              <a:extLst>
                <a:ext uri="{FF2B5EF4-FFF2-40B4-BE49-F238E27FC236}">
                  <a16:creationId xmlns:a16="http://schemas.microsoft.com/office/drawing/2014/main" id="{231E8DA1-49EC-FA42-AF8B-00BDFFDE473B}"/>
                </a:ext>
              </a:extLst>
            </p:cNvPr>
            <p:cNvGrpSpPr/>
            <p:nvPr/>
          </p:nvGrpSpPr>
          <p:grpSpPr>
            <a:xfrm>
              <a:off x="2829740" y="3729907"/>
              <a:ext cx="303985" cy="385297"/>
              <a:chOff x="2829740" y="3729907"/>
              <a:chExt cx="468993" cy="594443"/>
            </a:xfrm>
          </p:grpSpPr>
          <p:sp>
            <p:nvSpPr>
              <p:cNvPr id="23" name="Arc 22">
                <a:extLst>
                  <a:ext uri="{FF2B5EF4-FFF2-40B4-BE49-F238E27FC236}">
                    <a16:creationId xmlns:a16="http://schemas.microsoft.com/office/drawing/2014/main" id="{D35BC9F2-C090-8547-9F6A-3AF180D801BC}"/>
                  </a:ext>
                </a:extLst>
              </p:cNvPr>
              <p:cNvSpPr/>
              <p:nvPr/>
            </p:nvSpPr>
            <p:spPr>
              <a:xfrm>
                <a:off x="2829740" y="3729907"/>
                <a:ext cx="468993" cy="468993"/>
              </a:xfrm>
              <a:prstGeom prst="arc">
                <a:avLst>
                  <a:gd name="adj1" fmla="val 3351319"/>
                  <a:gd name="adj2" fmla="val 0"/>
                </a:avLst>
              </a:prstGeom>
              <a:noFill/>
              <a:ln w="2540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defTabSz="457189">
                  <a:defRPr/>
                </a:pPr>
                <a:endParaRPr lang="en-US" sz="2400">
                  <a:latin typeface="Arial"/>
                </a:endParaRPr>
              </a:p>
            </p:txBody>
          </p:sp>
          <p:cxnSp>
            <p:nvCxnSpPr>
              <p:cNvPr id="24" name="Straight Arrow Connector 23">
                <a:extLst>
                  <a:ext uri="{FF2B5EF4-FFF2-40B4-BE49-F238E27FC236}">
                    <a16:creationId xmlns:a16="http://schemas.microsoft.com/office/drawing/2014/main" id="{9F88F75F-6F3D-234C-8BA5-5D3E7ACA712D}"/>
                  </a:ext>
                </a:extLst>
              </p:cNvPr>
              <p:cNvCxnSpPr>
                <a:cxnSpLocks/>
                <a:stCxn id="23" idx="2"/>
              </p:cNvCxnSpPr>
              <p:nvPr/>
            </p:nvCxnSpPr>
            <p:spPr>
              <a:xfrm>
                <a:off x="3298733" y="3964404"/>
                <a:ext cx="0" cy="359946"/>
              </a:xfrm>
              <a:prstGeom prst="straightConnector1">
                <a:avLst/>
              </a:prstGeom>
              <a:solidFill>
                <a:schemeClr val="bg1"/>
              </a:solidFill>
              <a:ln w="25400" cap="rnd">
                <a:solidFill>
                  <a:schemeClr val="tx1"/>
                </a:solidFill>
                <a:prstDash val="solid"/>
                <a:round/>
                <a:headEnd/>
                <a:tailEnd type="triangle"/>
              </a:ln>
            </p:spPr>
          </p:cxnSp>
        </p:grpSp>
        <p:sp>
          <p:nvSpPr>
            <p:cNvPr id="22" name="TextBox 21">
              <a:extLst>
                <a:ext uri="{FF2B5EF4-FFF2-40B4-BE49-F238E27FC236}">
                  <a16:creationId xmlns:a16="http://schemas.microsoft.com/office/drawing/2014/main" id="{6FAC34CF-BFF9-224C-A914-C7BCF313A91B}"/>
                </a:ext>
              </a:extLst>
            </p:cNvPr>
            <p:cNvSpPr txBox="1"/>
            <p:nvPr/>
          </p:nvSpPr>
          <p:spPr>
            <a:xfrm>
              <a:off x="2854776" y="3721347"/>
              <a:ext cx="258050" cy="336949"/>
            </a:xfrm>
            <a:prstGeom prst="rect">
              <a:avLst/>
            </a:prstGeom>
            <a:noFill/>
            <a:ln w="28575">
              <a:noFill/>
            </a:ln>
          </p:spPr>
          <p:txBody>
            <a:bodyPr wrap="none" rtlCol="0" anchor="ctr">
              <a:spAutoFit/>
            </a:bodyPr>
            <a:lstStyle/>
            <a:p>
              <a:pPr algn="ctr" defTabSz="457189">
                <a:defRPr/>
              </a:pPr>
              <a:r>
                <a:rPr lang="en-US" sz="2667" b="1" dirty="0">
                  <a:latin typeface="Amazon Ember" panose="020B0603020204020204" pitchFamily="34" charset="0"/>
                  <a:ea typeface="Amazon Ember" panose="020B0603020204020204" pitchFamily="34" charset="0"/>
                  <a:cs typeface="Amazon Ember" panose="020B0603020204020204" pitchFamily="34" charset="0"/>
                </a:rPr>
                <a:t>$</a:t>
              </a:r>
            </a:p>
          </p:txBody>
        </p:sp>
      </p:grpSp>
      <p:grpSp>
        <p:nvGrpSpPr>
          <p:cNvPr id="25" name="Group 12">
            <a:extLst>
              <a:ext uri="{FF2B5EF4-FFF2-40B4-BE49-F238E27FC236}">
                <a16:creationId xmlns:a16="http://schemas.microsoft.com/office/drawing/2014/main" id="{75C308E8-6465-2443-91C3-409B01F2B2D1}"/>
              </a:ext>
            </a:extLst>
          </p:cNvPr>
          <p:cNvGrpSpPr>
            <a:grpSpLocks noChangeAspect="1"/>
          </p:cNvGrpSpPr>
          <p:nvPr/>
        </p:nvGrpSpPr>
        <p:grpSpPr bwMode="auto">
          <a:xfrm>
            <a:off x="2479452" y="2880367"/>
            <a:ext cx="713328" cy="428584"/>
            <a:chOff x="2637" y="1473"/>
            <a:chExt cx="486" cy="292"/>
          </a:xfrm>
        </p:grpSpPr>
        <p:sp>
          <p:nvSpPr>
            <p:cNvPr id="26" name="Freeform 13">
              <a:extLst>
                <a:ext uri="{FF2B5EF4-FFF2-40B4-BE49-F238E27FC236}">
                  <a16:creationId xmlns:a16="http://schemas.microsoft.com/office/drawing/2014/main" id="{6F75153B-C971-2842-918A-F97574929BBB}"/>
                </a:ext>
              </a:extLst>
            </p:cNvPr>
            <p:cNvSpPr>
              <a:spLocks/>
            </p:cNvSpPr>
            <p:nvPr/>
          </p:nvSpPr>
          <p:spPr bwMode="auto">
            <a:xfrm>
              <a:off x="2637" y="1473"/>
              <a:ext cx="407" cy="292"/>
            </a:xfrm>
            <a:custGeom>
              <a:avLst/>
              <a:gdLst>
                <a:gd name="T0" fmla="*/ 407 w 407"/>
                <a:gd name="T1" fmla="*/ 266 h 292"/>
                <a:gd name="T2" fmla="*/ 407 w 407"/>
                <a:gd name="T3" fmla="*/ 292 h 292"/>
                <a:gd name="T4" fmla="*/ 0 w 407"/>
                <a:gd name="T5" fmla="*/ 292 h 292"/>
                <a:gd name="T6" fmla="*/ 0 w 407"/>
                <a:gd name="T7" fmla="*/ 0 h 292"/>
                <a:gd name="T8" fmla="*/ 407 w 407"/>
                <a:gd name="T9" fmla="*/ 0 h 292"/>
                <a:gd name="T10" fmla="*/ 407 w 407"/>
                <a:gd name="T11" fmla="*/ 153 h 292"/>
              </a:gdLst>
              <a:ahLst/>
              <a:cxnLst>
                <a:cxn ang="0">
                  <a:pos x="T0" y="T1"/>
                </a:cxn>
                <a:cxn ang="0">
                  <a:pos x="T2" y="T3"/>
                </a:cxn>
                <a:cxn ang="0">
                  <a:pos x="T4" y="T5"/>
                </a:cxn>
                <a:cxn ang="0">
                  <a:pos x="T6" y="T7"/>
                </a:cxn>
                <a:cxn ang="0">
                  <a:pos x="T8" y="T9"/>
                </a:cxn>
                <a:cxn ang="0">
                  <a:pos x="T10" y="T11"/>
                </a:cxn>
              </a:cxnLst>
              <a:rect l="0" t="0" r="r" b="b"/>
              <a:pathLst>
                <a:path w="407" h="292">
                  <a:moveTo>
                    <a:pt x="407" y="266"/>
                  </a:moveTo>
                  <a:lnTo>
                    <a:pt x="407" y="292"/>
                  </a:lnTo>
                  <a:lnTo>
                    <a:pt x="0" y="292"/>
                  </a:lnTo>
                  <a:lnTo>
                    <a:pt x="0" y="0"/>
                  </a:lnTo>
                  <a:lnTo>
                    <a:pt x="407" y="0"/>
                  </a:lnTo>
                  <a:lnTo>
                    <a:pt x="407" y="153"/>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27" name="Oval 14">
              <a:extLst>
                <a:ext uri="{FF2B5EF4-FFF2-40B4-BE49-F238E27FC236}">
                  <a16:creationId xmlns:a16="http://schemas.microsoft.com/office/drawing/2014/main" id="{12F81591-59B4-F643-A809-71639B86AA11}"/>
                </a:ext>
              </a:extLst>
            </p:cNvPr>
            <p:cNvSpPr>
              <a:spLocks noChangeArrowheads="1"/>
            </p:cNvSpPr>
            <p:nvPr/>
          </p:nvSpPr>
          <p:spPr bwMode="auto">
            <a:xfrm>
              <a:off x="2743" y="1521"/>
              <a:ext cx="195" cy="195"/>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28" name="Freeform 15">
              <a:extLst>
                <a:ext uri="{FF2B5EF4-FFF2-40B4-BE49-F238E27FC236}">
                  <a16:creationId xmlns:a16="http://schemas.microsoft.com/office/drawing/2014/main" id="{28549D12-5306-624F-9274-9C4E662372A2}"/>
                </a:ext>
              </a:extLst>
            </p:cNvPr>
            <p:cNvSpPr>
              <a:spLocks/>
            </p:cNvSpPr>
            <p:nvPr/>
          </p:nvSpPr>
          <p:spPr bwMode="auto">
            <a:xfrm>
              <a:off x="2841" y="1561"/>
              <a:ext cx="33" cy="92"/>
            </a:xfrm>
            <a:custGeom>
              <a:avLst/>
              <a:gdLst>
                <a:gd name="T0" fmla="*/ 0 w 33"/>
                <a:gd name="T1" fmla="*/ 0 h 92"/>
                <a:gd name="T2" fmla="*/ 0 w 33"/>
                <a:gd name="T3" fmla="*/ 57 h 92"/>
                <a:gd name="T4" fmla="*/ 33 w 33"/>
                <a:gd name="T5" fmla="*/ 92 h 92"/>
              </a:gdLst>
              <a:ahLst/>
              <a:cxnLst>
                <a:cxn ang="0">
                  <a:pos x="T0" y="T1"/>
                </a:cxn>
                <a:cxn ang="0">
                  <a:pos x="T2" y="T3"/>
                </a:cxn>
                <a:cxn ang="0">
                  <a:pos x="T4" y="T5"/>
                </a:cxn>
              </a:cxnLst>
              <a:rect l="0" t="0" r="r" b="b"/>
              <a:pathLst>
                <a:path w="33" h="92">
                  <a:moveTo>
                    <a:pt x="0" y="0"/>
                  </a:moveTo>
                  <a:lnTo>
                    <a:pt x="0" y="57"/>
                  </a:lnTo>
                  <a:lnTo>
                    <a:pt x="33" y="92"/>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29" name="Freeform 16">
              <a:extLst>
                <a:ext uri="{FF2B5EF4-FFF2-40B4-BE49-F238E27FC236}">
                  <a16:creationId xmlns:a16="http://schemas.microsoft.com/office/drawing/2014/main" id="{3CA6873A-A069-F348-A94F-59563990AAA0}"/>
                </a:ext>
              </a:extLst>
            </p:cNvPr>
            <p:cNvSpPr>
              <a:spLocks/>
            </p:cNvSpPr>
            <p:nvPr/>
          </p:nvSpPr>
          <p:spPr bwMode="auto">
            <a:xfrm>
              <a:off x="2963" y="1626"/>
              <a:ext cx="160" cy="113"/>
            </a:xfrm>
            <a:custGeom>
              <a:avLst/>
              <a:gdLst>
                <a:gd name="T0" fmla="*/ 160 w 160"/>
                <a:gd name="T1" fmla="*/ 32 h 113"/>
                <a:gd name="T2" fmla="*/ 81 w 160"/>
                <a:gd name="T3" fmla="*/ 113 h 113"/>
                <a:gd name="T4" fmla="*/ 0 w 160"/>
                <a:gd name="T5" fmla="*/ 32 h 113"/>
                <a:gd name="T6" fmla="*/ 21 w 160"/>
                <a:gd name="T7" fmla="*/ 0 h 113"/>
                <a:gd name="T8" fmla="*/ 139 w 160"/>
                <a:gd name="T9" fmla="*/ 0 h 113"/>
                <a:gd name="T10" fmla="*/ 160 w 160"/>
                <a:gd name="T11" fmla="*/ 32 h 113"/>
              </a:gdLst>
              <a:ahLst/>
              <a:cxnLst>
                <a:cxn ang="0">
                  <a:pos x="T0" y="T1"/>
                </a:cxn>
                <a:cxn ang="0">
                  <a:pos x="T2" y="T3"/>
                </a:cxn>
                <a:cxn ang="0">
                  <a:pos x="T4" y="T5"/>
                </a:cxn>
                <a:cxn ang="0">
                  <a:pos x="T6" y="T7"/>
                </a:cxn>
                <a:cxn ang="0">
                  <a:pos x="T8" y="T9"/>
                </a:cxn>
                <a:cxn ang="0">
                  <a:pos x="T10" y="T11"/>
                </a:cxn>
              </a:cxnLst>
              <a:rect l="0" t="0" r="r" b="b"/>
              <a:pathLst>
                <a:path w="160" h="113">
                  <a:moveTo>
                    <a:pt x="160" y="32"/>
                  </a:moveTo>
                  <a:lnTo>
                    <a:pt x="81" y="113"/>
                  </a:lnTo>
                  <a:lnTo>
                    <a:pt x="0" y="32"/>
                  </a:lnTo>
                  <a:lnTo>
                    <a:pt x="21" y="0"/>
                  </a:lnTo>
                  <a:lnTo>
                    <a:pt x="139" y="0"/>
                  </a:lnTo>
                  <a:lnTo>
                    <a:pt x="160" y="32"/>
                  </a:lnTo>
                  <a:close/>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30" name="Line 17">
              <a:extLst>
                <a:ext uri="{FF2B5EF4-FFF2-40B4-BE49-F238E27FC236}">
                  <a16:creationId xmlns:a16="http://schemas.microsoft.com/office/drawing/2014/main" id="{F201B73D-AEF8-A849-909C-E053916B3EAF}"/>
                </a:ext>
              </a:extLst>
            </p:cNvPr>
            <p:cNvSpPr>
              <a:spLocks noChangeShapeType="1"/>
            </p:cNvSpPr>
            <p:nvPr/>
          </p:nvSpPr>
          <p:spPr bwMode="auto">
            <a:xfrm>
              <a:off x="2963" y="1658"/>
              <a:ext cx="160" cy="0"/>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31" name="Freeform 18">
              <a:extLst>
                <a:ext uri="{FF2B5EF4-FFF2-40B4-BE49-F238E27FC236}">
                  <a16:creationId xmlns:a16="http://schemas.microsoft.com/office/drawing/2014/main" id="{9A1DD560-9BD5-3845-93C4-82EB071D3068}"/>
                </a:ext>
              </a:extLst>
            </p:cNvPr>
            <p:cNvSpPr>
              <a:spLocks/>
            </p:cNvSpPr>
            <p:nvPr/>
          </p:nvSpPr>
          <p:spPr bwMode="auto">
            <a:xfrm>
              <a:off x="3044" y="1626"/>
              <a:ext cx="48" cy="113"/>
            </a:xfrm>
            <a:custGeom>
              <a:avLst/>
              <a:gdLst>
                <a:gd name="T0" fmla="*/ 33 w 48"/>
                <a:gd name="T1" fmla="*/ 0 h 113"/>
                <a:gd name="T2" fmla="*/ 48 w 48"/>
                <a:gd name="T3" fmla="*/ 32 h 113"/>
                <a:gd name="T4" fmla="*/ 0 w 48"/>
                <a:gd name="T5" fmla="*/ 113 h 113"/>
              </a:gdLst>
              <a:ahLst/>
              <a:cxnLst>
                <a:cxn ang="0">
                  <a:pos x="T0" y="T1"/>
                </a:cxn>
                <a:cxn ang="0">
                  <a:pos x="T2" y="T3"/>
                </a:cxn>
                <a:cxn ang="0">
                  <a:pos x="T4" y="T5"/>
                </a:cxn>
              </a:cxnLst>
              <a:rect l="0" t="0" r="r" b="b"/>
              <a:pathLst>
                <a:path w="48" h="113">
                  <a:moveTo>
                    <a:pt x="33" y="0"/>
                  </a:moveTo>
                  <a:lnTo>
                    <a:pt x="48" y="32"/>
                  </a:lnTo>
                  <a:lnTo>
                    <a:pt x="0" y="113"/>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sp>
          <p:nvSpPr>
            <p:cNvPr id="32" name="Freeform 19">
              <a:extLst>
                <a:ext uri="{FF2B5EF4-FFF2-40B4-BE49-F238E27FC236}">
                  <a16:creationId xmlns:a16="http://schemas.microsoft.com/office/drawing/2014/main" id="{F6462049-40FC-6048-BB43-E30241424F66}"/>
                </a:ext>
              </a:extLst>
            </p:cNvPr>
            <p:cNvSpPr>
              <a:spLocks/>
            </p:cNvSpPr>
            <p:nvPr/>
          </p:nvSpPr>
          <p:spPr bwMode="auto">
            <a:xfrm>
              <a:off x="2996" y="1626"/>
              <a:ext cx="48" cy="113"/>
            </a:xfrm>
            <a:custGeom>
              <a:avLst/>
              <a:gdLst>
                <a:gd name="T0" fmla="*/ 15 w 48"/>
                <a:gd name="T1" fmla="*/ 0 h 113"/>
                <a:gd name="T2" fmla="*/ 0 w 48"/>
                <a:gd name="T3" fmla="*/ 32 h 113"/>
                <a:gd name="T4" fmla="*/ 48 w 48"/>
                <a:gd name="T5" fmla="*/ 113 h 113"/>
              </a:gdLst>
              <a:ahLst/>
              <a:cxnLst>
                <a:cxn ang="0">
                  <a:pos x="T0" y="T1"/>
                </a:cxn>
                <a:cxn ang="0">
                  <a:pos x="T2" y="T3"/>
                </a:cxn>
                <a:cxn ang="0">
                  <a:pos x="T4" y="T5"/>
                </a:cxn>
              </a:cxnLst>
              <a:rect l="0" t="0" r="r" b="b"/>
              <a:pathLst>
                <a:path w="48" h="113">
                  <a:moveTo>
                    <a:pt x="15" y="0"/>
                  </a:moveTo>
                  <a:lnTo>
                    <a:pt x="0" y="32"/>
                  </a:lnTo>
                  <a:lnTo>
                    <a:pt x="48" y="113"/>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89">
                <a:defRPr/>
              </a:pPr>
              <a:endParaRPr lang="en-US">
                <a:latin typeface="Arial"/>
              </a:endParaRPr>
            </a:p>
          </p:txBody>
        </p:sp>
      </p:grpSp>
      <p:sp>
        <p:nvSpPr>
          <p:cNvPr id="33" name="Content Placeholder 5">
            <a:extLst>
              <a:ext uri="{FF2B5EF4-FFF2-40B4-BE49-F238E27FC236}">
                <a16:creationId xmlns:a16="http://schemas.microsoft.com/office/drawing/2014/main" id="{9025C3C8-50A2-AF42-A56C-D5920D1B8791}"/>
              </a:ext>
            </a:extLst>
          </p:cNvPr>
          <p:cNvSpPr txBox="1">
            <a:spLocks/>
          </p:cNvSpPr>
          <p:nvPr/>
        </p:nvSpPr>
        <p:spPr>
          <a:xfrm>
            <a:off x="1924826" y="3542058"/>
            <a:ext cx="1822581" cy="900402"/>
          </a:xfrm>
          <a:prstGeom prst="rect">
            <a:avLst/>
          </a:prstGeom>
        </p:spPr>
        <p:txBody>
          <a:bodyPr/>
          <a:lstStyle>
            <a:lvl1pPr marL="0" indent="0" algn="l" defTabSz="457200"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Availability and fault tolerance built in</a:t>
            </a:r>
          </a:p>
        </p:txBody>
      </p:sp>
      <p:sp>
        <p:nvSpPr>
          <p:cNvPr id="34" name="Freeform 52">
            <a:extLst>
              <a:ext uri="{FF2B5EF4-FFF2-40B4-BE49-F238E27FC236}">
                <a16:creationId xmlns:a16="http://schemas.microsoft.com/office/drawing/2014/main" id="{0EF638D8-DBB6-CE46-B07D-B6A7BA81F26C}"/>
              </a:ext>
            </a:extLst>
          </p:cNvPr>
          <p:cNvSpPr>
            <a:spLocks noEditPoints="1"/>
          </p:cNvSpPr>
          <p:nvPr/>
        </p:nvSpPr>
        <p:spPr bwMode="auto">
          <a:xfrm>
            <a:off x="969918" y="2846496"/>
            <a:ext cx="497230" cy="496326"/>
          </a:xfrm>
          <a:custGeom>
            <a:avLst/>
            <a:gdLst>
              <a:gd name="T0" fmla="*/ 262 w 262"/>
              <a:gd name="T1" fmla="*/ 1 h 262"/>
              <a:gd name="T2" fmla="*/ 261 w 262"/>
              <a:gd name="T3" fmla="*/ 1 h 262"/>
              <a:gd name="T4" fmla="*/ 261 w 262"/>
              <a:gd name="T5" fmla="*/ 0 h 262"/>
              <a:gd name="T6" fmla="*/ 261 w 262"/>
              <a:gd name="T7" fmla="*/ 0 h 262"/>
              <a:gd name="T8" fmla="*/ 260 w 262"/>
              <a:gd name="T9" fmla="*/ 0 h 262"/>
              <a:gd name="T10" fmla="*/ 260 w 262"/>
              <a:gd name="T11" fmla="*/ 0 h 262"/>
              <a:gd name="T12" fmla="*/ 259 w 262"/>
              <a:gd name="T13" fmla="*/ 0 h 262"/>
              <a:gd name="T14" fmla="*/ 190 w 262"/>
              <a:gd name="T15" fmla="*/ 0 h 262"/>
              <a:gd name="T16" fmla="*/ 187 w 262"/>
              <a:gd name="T17" fmla="*/ 3 h 262"/>
              <a:gd name="T18" fmla="*/ 190 w 262"/>
              <a:gd name="T19" fmla="*/ 6 h 262"/>
              <a:gd name="T20" fmla="*/ 251 w 262"/>
              <a:gd name="T21" fmla="*/ 6 h 262"/>
              <a:gd name="T22" fmla="*/ 231 w 262"/>
              <a:gd name="T23" fmla="*/ 26 h 262"/>
              <a:gd name="T24" fmla="*/ 3 w 262"/>
              <a:gd name="T25" fmla="*/ 26 h 262"/>
              <a:gd name="T26" fmla="*/ 0 w 262"/>
              <a:gd name="T27" fmla="*/ 29 h 262"/>
              <a:gd name="T28" fmla="*/ 0 w 262"/>
              <a:gd name="T29" fmla="*/ 259 h 262"/>
              <a:gd name="T30" fmla="*/ 3 w 262"/>
              <a:gd name="T31" fmla="*/ 262 h 262"/>
              <a:gd name="T32" fmla="*/ 233 w 262"/>
              <a:gd name="T33" fmla="*/ 262 h 262"/>
              <a:gd name="T34" fmla="*/ 236 w 262"/>
              <a:gd name="T35" fmla="*/ 259 h 262"/>
              <a:gd name="T36" fmla="*/ 236 w 262"/>
              <a:gd name="T37" fmla="*/ 30 h 262"/>
              <a:gd name="T38" fmla="*/ 256 w 262"/>
              <a:gd name="T39" fmla="*/ 10 h 262"/>
              <a:gd name="T40" fmla="*/ 256 w 262"/>
              <a:gd name="T41" fmla="*/ 71 h 262"/>
              <a:gd name="T42" fmla="*/ 259 w 262"/>
              <a:gd name="T43" fmla="*/ 74 h 262"/>
              <a:gd name="T44" fmla="*/ 262 w 262"/>
              <a:gd name="T45" fmla="*/ 71 h 262"/>
              <a:gd name="T46" fmla="*/ 262 w 262"/>
              <a:gd name="T47" fmla="*/ 3 h 262"/>
              <a:gd name="T48" fmla="*/ 262 w 262"/>
              <a:gd name="T49" fmla="*/ 1 h 262"/>
              <a:gd name="T50" fmla="*/ 146 w 262"/>
              <a:gd name="T51" fmla="*/ 256 h 262"/>
              <a:gd name="T52" fmla="*/ 6 w 262"/>
              <a:gd name="T53" fmla="*/ 256 h 262"/>
              <a:gd name="T54" fmla="*/ 6 w 262"/>
              <a:gd name="T55" fmla="*/ 116 h 262"/>
              <a:gd name="T56" fmla="*/ 146 w 262"/>
              <a:gd name="T57" fmla="*/ 116 h 262"/>
              <a:gd name="T58" fmla="*/ 146 w 262"/>
              <a:gd name="T59" fmla="*/ 256 h 262"/>
              <a:gd name="T60" fmla="*/ 147 w 262"/>
              <a:gd name="T61" fmla="*/ 110 h 262"/>
              <a:gd name="T62" fmla="*/ 6 w 262"/>
              <a:gd name="T63" fmla="*/ 110 h 262"/>
              <a:gd name="T64" fmla="*/ 6 w 262"/>
              <a:gd name="T65" fmla="*/ 32 h 262"/>
              <a:gd name="T66" fmla="*/ 225 w 262"/>
              <a:gd name="T67" fmla="*/ 32 h 262"/>
              <a:gd name="T68" fmla="*/ 147 w 262"/>
              <a:gd name="T69" fmla="*/ 110 h 262"/>
              <a:gd name="T70" fmla="*/ 230 w 262"/>
              <a:gd name="T71" fmla="*/ 256 h 262"/>
              <a:gd name="T72" fmla="*/ 153 w 262"/>
              <a:gd name="T73" fmla="*/ 256 h 262"/>
              <a:gd name="T74" fmla="*/ 153 w 262"/>
              <a:gd name="T75" fmla="*/ 113 h 262"/>
              <a:gd name="T76" fmla="*/ 230 w 262"/>
              <a:gd name="T77" fmla="*/ 36 h 262"/>
              <a:gd name="T78" fmla="*/ 230 w 262"/>
              <a:gd name="T79" fmla="*/ 256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2" h="262">
                <a:moveTo>
                  <a:pt x="262" y="1"/>
                </a:moveTo>
                <a:cubicBezTo>
                  <a:pt x="261" y="1"/>
                  <a:pt x="261" y="1"/>
                  <a:pt x="261" y="1"/>
                </a:cubicBezTo>
                <a:cubicBezTo>
                  <a:pt x="261" y="0"/>
                  <a:pt x="261" y="0"/>
                  <a:pt x="261" y="0"/>
                </a:cubicBezTo>
                <a:cubicBezTo>
                  <a:pt x="261" y="0"/>
                  <a:pt x="261" y="0"/>
                  <a:pt x="261" y="0"/>
                </a:cubicBezTo>
                <a:cubicBezTo>
                  <a:pt x="260" y="0"/>
                  <a:pt x="260" y="0"/>
                  <a:pt x="260" y="0"/>
                </a:cubicBezTo>
                <a:cubicBezTo>
                  <a:pt x="260" y="0"/>
                  <a:pt x="260" y="0"/>
                  <a:pt x="260" y="0"/>
                </a:cubicBezTo>
                <a:cubicBezTo>
                  <a:pt x="259" y="0"/>
                  <a:pt x="259" y="0"/>
                  <a:pt x="259" y="0"/>
                </a:cubicBezTo>
                <a:cubicBezTo>
                  <a:pt x="190" y="0"/>
                  <a:pt x="190" y="0"/>
                  <a:pt x="190" y="0"/>
                </a:cubicBezTo>
                <a:cubicBezTo>
                  <a:pt x="189" y="0"/>
                  <a:pt x="187" y="1"/>
                  <a:pt x="187" y="3"/>
                </a:cubicBezTo>
                <a:cubicBezTo>
                  <a:pt x="187" y="4"/>
                  <a:pt x="189" y="6"/>
                  <a:pt x="190" y="6"/>
                </a:cubicBezTo>
                <a:cubicBezTo>
                  <a:pt x="251" y="6"/>
                  <a:pt x="251" y="6"/>
                  <a:pt x="251" y="6"/>
                </a:cubicBezTo>
                <a:cubicBezTo>
                  <a:pt x="231" y="26"/>
                  <a:pt x="231" y="26"/>
                  <a:pt x="231" y="26"/>
                </a:cubicBezTo>
                <a:cubicBezTo>
                  <a:pt x="3" y="26"/>
                  <a:pt x="3" y="26"/>
                  <a:pt x="3" y="26"/>
                </a:cubicBezTo>
                <a:cubicBezTo>
                  <a:pt x="1" y="26"/>
                  <a:pt x="0" y="28"/>
                  <a:pt x="0" y="29"/>
                </a:cubicBezTo>
                <a:cubicBezTo>
                  <a:pt x="0" y="259"/>
                  <a:pt x="0" y="259"/>
                  <a:pt x="0" y="259"/>
                </a:cubicBezTo>
                <a:cubicBezTo>
                  <a:pt x="0" y="261"/>
                  <a:pt x="1" y="262"/>
                  <a:pt x="3" y="262"/>
                </a:cubicBezTo>
                <a:cubicBezTo>
                  <a:pt x="233" y="262"/>
                  <a:pt x="233" y="262"/>
                  <a:pt x="233" y="262"/>
                </a:cubicBezTo>
                <a:cubicBezTo>
                  <a:pt x="235" y="262"/>
                  <a:pt x="236" y="261"/>
                  <a:pt x="236" y="259"/>
                </a:cubicBezTo>
                <a:cubicBezTo>
                  <a:pt x="236" y="30"/>
                  <a:pt x="236" y="30"/>
                  <a:pt x="236" y="30"/>
                </a:cubicBezTo>
                <a:cubicBezTo>
                  <a:pt x="256" y="10"/>
                  <a:pt x="256" y="10"/>
                  <a:pt x="256" y="10"/>
                </a:cubicBezTo>
                <a:cubicBezTo>
                  <a:pt x="256" y="71"/>
                  <a:pt x="256" y="71"/>
                  <a:pt x="256" y="71"/>
                </a:cubicBezTo>
                <a:cubicBezTo>
                  <a:pt x="256" y="73"/>
                  <a:pt x="257" y="74"/>
                  <a:pt x="259" y="74"/>
                </a:cubicBezTo>
                <a:cubicBezTo>
                  <a:pt x="260" y="74"/>
                  <a:pt x="262" y="73"/>
                  <a:pt x="262" y="71"/>
                </a:cubicBezTo>
                <a:cubicBezTo>
                  <a:pt x="262" y="3"/>
                  <a:pt x="262" y="3"/>
                  <a:pt x="262" y="3"/>
                </a:cubicBezTo>
                <a:cubicBezTo>
                  <a:pt x="262" y="2"/>
                  <a:pt x="262" y="2"/>
                  <a:pt x="262" y="1"/>
                </a:cubicBezTo>
                <a:close/>
                <a:moveTo>
                  <a:pt x="146" y="256"/>
                </a:moveTo>
                <a:cubicBezTo>
                  <a:pt x="6" y="256"/>
                  <a:pt x="6" y="256"/>
                  <a:pt x="6" y="256"/>
                </a:cubicBezTo>
                <a:cubicBezTo>
                  <a:pt x="6" y="116"/>
                  <a:pt x="6" y="116"/>
                  <a:pt x="6" y="116"/>
                </a:cubicBezTo>
                <a:cubicBezTo>
                  <a:pt x="146" y="116"/>
                  <a:pt x="146" y="116"/>
                  <a:pt x="146" y="116"/>
                </a:cubicBezTo>
                <a:lnTo>
                  <a:pt x="146" y="256"/>
                </a:lnTo>
                <a:close/>
                <a:moveTo>
                  <a:pt x="147" y="110"/>
                </a:moveTo>
                <a:cubicBezTo>
                  <a:pt x="6" y="110"/>
                  <a:pt x="6" y="110"/>
                  <a:pt x="6" y="110"/>
                </a:cubicBezTo>
                <a:cubicBezTo>
                  <a:pt x="6" y="32"/>
                  <a:pt x="6" y="32"/>
                  <a:pt x="6" y="32"/>
                </a:cubicBezTo>
                <a:cubicBezTo>
                  <a:pt x="225" y="32"/>
                  <a:pt x="225" y="32"/>
                  <a:pt x="225" y="32"/>
                </a:cubicBezTo>
                <a:cubicBezTo>
                  <a:pt x="147" y="110"/>
                  <a:pt x="147" y="110"/>
                  <a:pt x="147" y="110"/>
                </a:cubicBezTo>
                <a:close/>
                <a:moveTo>
                  <a:pt x="230" y="256"/>
                </a:moveTo>
                <a:cubicBezTo>
                  <a:pt x="153" y="256"/>
                  <a:pt x="153" y="256"/>
                  <a:pt x="153" y="256"/>
                </a:cubicBezTo>
                <a:cubicBezTo>
                  <a:pt x="153" y="113"/>
                  <a:pt x="153" y="113"/>
                  <a:pt x="153" y="113"/>
                </a:cubicBezTo>
                <a:cubicBezTo>
                  <a:pt x="230" y="36"/>
                  <a:pt x="230" y="36"/>
                  <a:pt x="230" y="36"/>
                </a:cubicBezTo>
                <a:lnTo>
                  <a:pt x="230" y="256"/>
                </a:lnTo>
                <a:close/>
              </a:path>
            </a:pathLst>
          </a:custGeom>
          <a:solidFill>
            <a:schemeClr val="tx2"/>
          </a:solidFill>
          <a:ln w="3175" cap="rnd">
            <a:solidFill>
              <a:schemeClr val="tx1"/>
            </a:solidFill>
            <a:prstDash val="solid"/>
            <a:round/>
            <a:headEnd/>
            <a:tailEnd/>
          </a:ln>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defTabSz="457189">
              <a:defRPr/>
            </a:pPr>
            <a:endParaRPr lang="en-US" sz="2400" dirty="0">
              <a:latin typeface="Arial"/>
            </a:endParaRPr>
          </a:p>
        </p:txBody>
      </p:sp>
      <p:sp>
        <p:nvSpPr>
          <p:cNvPr id="35" name="Content Placeholder 5">
            <a:extLst>
              <a:ext uri="{FF2B5EF4-FFF2-40B4-BE49-F238E27FC236}">
                <a16:creationId xmlns:a16="http://schemas.microsoft.com/office/drawing/2014/main" id="{2A8DDEE8-F310-2C48-ABB9-452E09C7E7E0}"/>
              </a:ext>
            </a:extLst>
          </p:cNvPr>
          <p:cNvSpPr txBox="1">
            <a:spLocks/>
          </p:cNvSpPr>
          <p:nvPr/>
        </p:nvSpPr>
        <p:spPr>
          <a:xfrm>
            <a:off x="265367" y="3542058"/>
            <a:ext cx="1906333" cy="900402"/>
          </a:xfrm>
          <a:prstGeom prst="rect">
            <a:avLst/>
          </a:prstGeom>
        </p:spPr>
        <p:txBody>
          <a:bodyPr/>
          <a:lstStyle>
            <a:lvl1pPr marL="0" indent="0" algn="l" defTabSz="457200" rtl="0" eaLnBrk="1" latinLnBrk="0" hangingPunct="1">
              <a:spcBef>
                <a:spcPct val="20000"/>
              </a:spcBef>
              <a:buFontTx/>
              <a:buNone/>
              <a:defRPr sz="2400" b="0" i="0" kern="1200">
                <a:solidFill>
                  <a:schemeClr val="tx1"/>
                </a:solidFill>
                <a:latin typeface="Amazon Ember" charset="0"/>
                <a:ea typeface="Amazon Ember" charset="0"/>
                <a:cs typeface="Amazon Ember" charset="0"/>
              </a:defRPr>
            </a:lvl1pPr>
            <a:lvl2pPr marL="742950" indent="-285750" algn="l" defTabSz="457200" rtl="0" eaLnBrk="1" latinLnBrk="0" hangingPunct="1">
              <a:spcBef>
                <a:spcPct val="20000"/>
              </a:spcBef>
              <a:buFont typeface="Arial"/>
              <a:buChar char="•"/>
              <a:defRPr sz="2000" b="0" i="0" kern="1200">
                <a:solidFill>
                  <a:schemeClr val="tx1"/>
                </a:solidFill>
                <a:latin typeface="Amazon Ember" charset="0"/>
                <a:ea typeface="Amazon Ember" charset="0"/>
                <a:cs typeface="Amazon Ember" charset="0"/>
              </a:defRPr>
            </a:lvl2pPr>
            <a:lvl3pPr marL="1143000" indent="-228600" algn="l" defTabSz="457200" rtl="0" eaLnBrk="1" latinLnBrk="0" hangingPunct="1">
              <a:spcBef>
                <a:spcPct val="20000"/>
              </a:spcBef>
              <a:buFont typeface="Arial"/>
              <a:buChar char="•"/>
              <a:defRPr sz="1800" b="0" i="0" kern="1200">
                <a:solidFill>
                  <a:schemeClr val="tx1"/>
                </a:solidFill>
                <a:latin typeface="Amazon Ember" charset="0"/>
                <a:ea typeface="Amazon Ember" charset="0"/>
                <a:cs typeface="Amazon Ember" charset="0"/>
              </a:defRPr>
            </a:lvl3pPr>
            <a:lvl4pPr marL="16002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4pPr>
            <a:lvl5pPr marL="2057400" indent="-228600" algn="l" defTabSz="457200" rtl="0" eaLnBrk="1" latinLnBrk="0" hangingPunct="1">
              <a:spcBef>
                <a:spcPct val="20000"/>
              </a:spcBef>
              <a:buFont typeface="Arial"/>
              <a:buChar char="»"/>
              <a:defRPr sz="1600" b="0" i="0" kern="1200">
                <a:solidFill>
                  <a:schemeClr val="tx1"/>
                </a:solidFill>
                <a:latin typeface="Amazon Ember" charset="0"/>
                <a:ea typeface="Amazon Ember" charset="0"/>
                <a:cs typeface="Amazon Embe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457189">
              <a:defRPr/>
            </a:pPr>
            <a:r>
              <a:rPr lang="en-US" sz="1100" dirty="0">
                <a:latin typeface="Amazon Ember" panose="020B0603020204020204" pitchFamily="34" charset="0"/>
                <a:ea typeface="Amazon Ember" panose="020B0603020204020204" pitchFamily="34" charset="0"/>
                <a:cs typeface="Amazon Ember" panose="020B0603020204020204" pitchFamily="34" charset="0"/>
              </a:rPr>
              <a:t>Automatically scales resources with usage</a:t>
            </a:r>
          </a:p>
        </p:txBody>
      </p:sp>
      <p:sp>
        <p:nvSpPr>
          <p:cNvPr id="36" name="Rectangle 35">
            <a:extLst>
              <a:ext uri="{FF2B5EF4-FFF2-40B4-BE49-F238E27FC236}">
                <a16:creationId xmlns:a16="http://schemas.microsoft.com/office/drawing/2014/main" id="{D36307A2-2E1D-314A-AC68-CFE121C7AED1}"/>
              </a:ext>
            </a:extLst>
          </p:cNvPr>
          <p:cNvSpPr/>
          <p:nvPr/>
        </p:nvSpPr>
        <p:spPr>
          <a:xfrm>
            <a:off x="4160579" y="3141732"/>
            <a:ext cx="1044305" cy="588609"/>
          </a:xfrm>
          <a:prstGeom prst="rect">
            <a:avLst/>
          </a:prstGeom>
          <a:no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37" name="TextBox 36">
            <a:extLst>
              <a:ext uri="{FF2B5EF4-FFF2-40B4-BE49-F238E27FC236}">
                <a16:creationId xmlns:a16="http://schemas.microsoft.com/office/drawing/2014/main" id="{E61F9731-395C-2745-9A01-2DB9DC1553B4}"/>
              </a:ext>
            </a:extLst>
          </p:cNvPr>
          <p:cNvSpPr txBox="1"/>
          <p:nvPr/>
        </p:nvSpPr>
        <p:spPr>
          <a:xfrm>
            <a:off x="4457432" y="3319449"/>
            <a:ext cx="782214"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AWS </a:t>
            </a:r>
            <a:r>
              <a:rPr lang="en-US" sz="1000" b="1" dirty="0" err="1">
                <a:latin typeface="Amazon Ember" panose="02000000000000000000" pitchFamily="2" charset="0"/>
                <a:ea typeface="Amazon Ember" panose="02000000000000000000" pitchFamily="2" charset="0"/>
              </a:rPr>
              <a:t>IoT</a:t>
            </a:r>
            <a:endParaRPr lang="en-US" sz="1000" b="1" dirty="0">
              <a:latin typeface="Amazon Ember" panose="02000000000000000000" pitchFamily="2" charset="0"/>
              <a:ea typeface="Amazon Ember" panose="02000000000000000000" pitchFamily="2" charset="0"/>
            </a:endParaRPr>
          </a:p>
        </p:txBody>
      </p:sp>
      <p:grpSp>
        <p:nvGrpSpPr>
          <p:cNvPr id="38" name="Group 37">
            <a:extLst>
              <a:ext uri="{FF2B5EF4-FFF2-40B4-BE49-F238E27FC236}">
                <a16:creationId xmlns:a16="http://schemas.microsoft.com/office/drawing/2014/main" id="{321089A7-8CD4-D446-89B7-473B7A8AD071}"/>
              </a:ext>
            </a:extLst>
          </p:cNvPr>
          <p:cNvGrpSpPr/>
          <p:nvPr/>
        </p:nvGrpSpPr>
        <p:grpSpPr>
          <a:xfrm>
            <a:off x="4435585" y="3816042"/>
            <a:ext cx="494294" cy="211240"/>
            <a:chOff x="4213742" y="3493294"/>
            <a:chExt cx="847725" cy="452358"/>
          </a:xfrm>
        </p:grpSpPr>
        <p:cxnSp>
          <p:nvCxnSpPr>
            <p:cNvPr id="39" name="Straight Connector 38">
              <a:extLst>
                <a:ext uri="{FF2B5EF4-FFF2-40B4-BE49-F238E27FC236}">
                  <a16:creationId xmlns:a16="http://schemas.microsoft.com/office/drawing/2014/main" id="{D68DD735-6526-DF42-8210-16CF35DF29E9}"/>
                </a:ext>
              </a:extLst>
            </p:cNvPr>
            <p:cNvCxnSpPr>
              <a:cxnSpLocks/>
            </p:cNvCxnSpPr>
            <p:nvPr/>
          </p:nvCxnSpPr>
          <p:spPr>
            <a:xfrm>
              <a:off x="5061467" y="3493294"/>
              <a:ext cx="0" cy="452358"/>
            </a:xfrm>
            <a:prstGeom prst="line">
              <a:avLst/>
            </a:prstGeom>
            <a:ln w="19050">
              <a:headEnd type="arrow" w="lg" len="sm"/>
            </a:ln>
            <a:effectLst/>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EBD130E8-1297-504C-94B4-1A548EFED71C}"/>
                </a:ext>
              </a:extLst>
            </p:cNvPr>
            <p:cNvCxnSpPr>
              <a:cxnSpLocks/>
            </p:cNvCxnSpPr>
            <p:nvPr/>
          </p:nvCxnSpPr>
          <p:spPr>
            <a:xfrm>
              <a:off x="4213742" y="3493294"/>
              <a:ext cx="0" cy="452358"/>
            </a:xfrm>
            <a:prstGeom prst="line">
              <a:avLst/>
            </a:prstGeom>
            <a:ln w="19050">
              <a:headEnd type="arrow" w="lg" len="sm"/>
            </a:ln>
            <a:effectLst/>
          </p:spPr>
          <p:style>
            <a:lnRef idx="2">
              <a:schemeClr val="accent1"/>
            </a:lnRef>
            <a:fillRef idx="0">
              <a:schemeClr val="accent1"/>
            </a:fillRef>
            <a:effectRef idx="1">
              <a:schemeClr val="accent1"/>
            </a:effectRef>
            <a:fontRef idx="minor">
              <a:schemeClr val="tx1"/>
            </a:fontRef>
          </p:style>
        </p:cxnSp>
      </p:grpSp>
      <p:sp>
        <p:nvSpPr>
          <p:cNvPr id="41" name="Rectangle 40">
            <a:extLst>
              <a:ext uri="{FF2B5EF4-FFF2-40B4-BE49-F238E27FC236}">
                <a16:creationId xmlns:a16="http://schemas.microsoft.com/office/drawing/2014/main" id="{E41D5079-746F-CB45-9234-4064C62DF1F1}"/>
              </a:ext>
            </a:extLst>
          </p:cNvPr>
          <p:cNvSpPr/>
          <p:nvPr/>
        </p:nvSpPr>
        <p:spPr>
          <a:xfrm>
            <a:off x="7323993" y="1993584"/>
            <a:ext cx="1204602" cy="588609"/>
          </a:xfrm>
          <a:prstGeom prst="rect">
            <a:avLst/>
          </a:prstGeom>
          <a:noFill/>
          <a:ln w="19050">
            <a:solidFill>
              <a:srgbClr val="4B837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US" dirty="0">
              <a:solidFill>
                <a:schemeClr val="tx1"/>
              </a:solidFill>
              <a:latin typeface="Arial"/>
            </a:endParaRPr>
          </a:p>
        </p:txBody>
      </p:sp>
      <p:sp>
        <p:nvSpPr>
          <p:cNvPr id="42" name="TextBox 41">
            <a:extLst>
              <a:ext uri="{FF2B5EF4-FFF2-40B4-BE49-F238E27FC236}">
                <a16:creationId xmlns:a16="http://schemas.microsoft.com/office/drawing/2014/main" id="{4B139682-FF9C-F145-B019-7AA4B4330CEE}"/>
              </a:ext>
            </a:extLst>
          </p:cNvPr>
          <p:cNvSpPr txBox="1"/>
          <p:nvPr/>
        </p:nvSpPr>
        <p:spPr>
          <a:xfrm>
            <a:off x="7620755" y="2171302"/>
            <a:ext cx="990817" cy="246221"/>
          </a:xfrm>
          <a:prstGeom prst="rect">
            <a:avLst/>
          </a:prstGeom>
          <a:noFill/>
        </p:spPr>
        <p:txBody>
          <a:bodyPr wrap="square" rtlCol="0">
            <a:spAutoFit/>
          </a:bodyPr>
          <a:lstStyle/>
          <a:p>
            <a:pPr defTabSz="457189">
              <a:defRPr/>
            </a:pPr>
            <a:r>
              <a:rPr lang="en-US" sz="1000" b="1" dirty="0">
                <a:latin typeface="Amazon Ember" panose="02000000000000000000" pitchFamily="2" charset="0"/>
                <a:ea typeface="Amazon Ember" panose="02000000000000000000" pitchFamily="2" charset="0"/>
              </a:rPr>
              <a:t>AI/ML</a:t>
            </a:r>
          </a:p>
        </p:txBody>
      </p:sp>
      <p:sp>
        <p:nvSpPr>
          <p:cNvPr id="43" name="TextBox 42">
            <a:extLst>
              <a:ext uri="{FF2B5EF4-FFF2-40B4-BE49-F238E27FC236}">
                <a16:creationId xmlns:a16="http://schemas.microsoft.com/office/drawing/2014/main" id="{808494FB-6B43-2F42-A922-26816A7C9D03}"/>
              </a:ext>
            </a:extLst>
          </p:cNvPr>
          <p:cNvSpPr txBox="1"/>
          <p:nvPr/>
        </p:nvSpPr>
        <p:spPr>
          <a:xfrm>
            <a:off x="3723970" y="4316451"/>
            <a:ext cx="667460"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Devices</a:t>
            </a:r>
          </a:p>
        </p:txBody>
      </p:sp>
      <p:sp>
        <p:nvSpPr>
          <p:cNvPr id="44" name="TextBox 43">
            <a:extLst>
              <a:ext uri="{FF2B5EF4-FFF2-40B4-BE49-F238E27FC236}">
                <a16:creationId xmlns:a16="http://schemas.microsoft.com/office/drawing/2014/main" id="{4B6F1833-ED95-2441-B1A1-DF4C35CD0BC6}"/>
              </a:ext>
            </a:extLst>
          </p:cNvPr>
          <p:cNvSpPr txBox="1"/>
          <p:nvPr/>
        </p:nvSpPr>
        <p:spPr>
          <a:xfrm>
            <a:off x="4240697" y="4316451"/>
            <a:ext cx="477778"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Web</a:t>
            </a:r>
          </a:p>
        </p:txBody>
      </p:sp>
      <p:sp>
        <p:nvSpPr>
          <p:cNvPr id="45" name="TextBox 44">
            <a:extLst>
              <a:ext uri="{FF2B5EF4-FFF2-40B4-BE49-F238E27FC236}">
                <a16:creationId xmlns:a16="http://schemas.microsoft.com/office/drawing/2014/main" id="{BFAE4B0B-956B-8A44-A142-7782B7F9B8F3}"/>
              </a:ext>
            </a:extLst>
          </p:cNvPr>
          <p:cNvSpPr txBox="1"/>
          <p:nvPr/>
        </p:nvSpPr>
        <p:spPr>
          <a:xfrm>
            <a:off x="4573115" y="4316451"/>
            <a:ext cx="667622"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Sensors</a:t>
            </a:r>
          </a:p>
        </p:txBody>
      </p:sp>
      <p:sp>
        <p:nvSpPr>
          <p:cNvPr id="46" name="TextBox 45">
            <a:extLst>
              <a:ext uri="{FF2B5EF4-FFF2-40B4-BE49-F238E27FC236}">
                <a16:creationId xmlns:a16="http://schemas.microsoft.com/office/drawing/2014/main" id="{4CCF890C-CAA9-8343-AC79-B7E75EE9B28A}"/>
              </a:ext>
            </a:extLst>
          </p:cNvPr>
          <p:cNvSpPr txBox="1"/>
          <p:nvPr/>
        </p:nvSpPr>
        <p:spPr>
          <a:xfrm>
            <a:off x="5106416" y="4316451"/>
            <a:ext cx="570484" cy="230832"/>
          </a:xfrm>
          <a:prstGeom prst="rect">
            <a:avLst/>
          </a:prstGeom>
          <a:noFill/>
        </p:spPr>
        <p:txBody>
          <a:bodyPr wrap="square" rtlCol="0">
            <a:spAutoFit/>
          </a:bodyPr>
          <a:lstStyle/>
          <a:p>
            <a:pPr algn="ctr" defTabSz="457189">
              <a:defRPr/>
            </a:pPr>
            <a:r>
              <a:rPr lang="en-US" sz="900" dirty="0">
                <a:latin typeface="Amazon Ember" panose="020B0603020204020204" pitchFamily="34" charset="0"/>
                <a:ea typeface="Amazon Ember" panose="020B0603020204020204" pitchFamily="34" charset="0"/>
                <a:cs typeface="Amazon Ember" panose="020B0603020204020204" pitchFamily="34" charset="0"/>
              </a:rPr>
              <a:t>Social</a:t>
            </a:r>
          </a:p>
        </p:txBody>
      </p:sp>
      <p:grpSp>
        <p:nvGrpSpPr>
          <p:cNvPr id="47" name="Group 46">
            <a:extLst>
              <a:ext uri="{FF2B5EF4-FFF2-40B4-BE49-F238E27FC236}">
                <a16:creationId xmlns:a16="http://schemas.microsoft.com/office/drawing/2014/main" id="{4D6D5CF2-0B83-6B45-ABCA-13D1D2C9BB10}"/>
              </a:ext>
            </a:extLst>
          </p:cNvPr>
          <p:cNvGrpSpPr/>
          <p:nvPr/>
        </p:nvGrpSpPr>
        <p:grpSpPr>
          <a:xfrm>
            <a:off x="3994247" y="4094885"/>
            <a:ext cx="126907" cy="197007"/>
            <a:chOff x="2159161" y="1402624"/>
            <a:chExt cx="245646" cy="381336"/>
          </a:xfrm>
        </p:grpSpPr>
        <p:sp>
          <p:nvSpPr>
            <p:cNvPr id="48" name="AutoShape 3">
              <a:extLst>
                <a:ext uri="{FF2B5EF4-FFF2-40B4-BE49-F238E27FC236}">
                  <a16:creationId xmlns:a16="http://schemas.microsoft.com/office/drawing/2014/main" id="{3349945E-8586-7E4A-98E7-330747B13BD7}"/>
                </a:ext>
              </a:extLst>
            </p:cNvPr>
            <p:cNvSpPr>
              <a:spLocks noChangeAspect="1" noChangeArrowheads="1" noTextEdit="1"/>
            </p:cNvSpPr>
            <p:nvPr/>
          </p:nvSpPr>
          <p:spPr bwMode="auto">
            <a:xfrm>
              <a:off x="2159161" y="1402624"/>
              <a:ext cx="245646" cy="38133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49" name="Line 6">
              <a:extLst>
                <a:ext uri="{FF2B5EF4-FFF2-40B4-BE49-F238E27FC236}">
                  <a16:creationId xmlns:a16="http://schemas.microsoft.com/office/drawing/2014/main" id="{3BD4888F-D11E-0846-971C-7774E39390F6}"/>
                </a:ext>
              </a:extLst>
            </p:cNvPr>
            <p:cNvSpPr>
              <a:spLocks noChangeShapeType="1"/>
            </p:cNvSpPr>
            <p:nvPr/>
          </p:nvSpPr>
          <p:spPr bwMode="auto">
            <a:xfrm>
              <a:off x="2166179" y="1465790"/>
              <a:ext cx="233949"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0" name="Line 7">
              <a:extLst>
                <a:ext uri="{FF2B5EF4-FFF2-40B4-BE49-F238E27FC236}">
                  <a16:creationId xmlns:a16="http://schemas.microsoft.com/office/drawing/2014/main" id="{85BF7C2E-4E7A-7743-BC65-3FA261C3AC80}"/>
                </a:ext>
              </a:extLst>
            </p:cNvPr>
            <p:cNvSpPr>
              <a:spLocks noChangeShapeType="1"/>
            </p:cNvSpPr>
            <p:nvPr/>
          </p:nvSpPr>
          <p:spPr bwMode="auto">
            <a:xfrm>
              <a:off x="2166179" y="1720794"/>
              <a:ext cx="233949"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1" name="Line 8">
              <a:extLst>
                <a:ext uri="{FF2B5EF4-FFF2-40B4-BE49-F238E27FC236}">
                  <a16:creationId xmlns:a16="http://schemas.microsoft.com/office/drawing/2014/main" id="{4E41F27F-2040-9C45-AAE8-515244E2043B}"/>
                </a:ext>
              </a:extLst>
            </p:cNvPr>
            <p:cNvSpPr>
              <a:spLocks noChangeShapeType="1"/>
            </p:cNvSpPr>
            <p:nvPr/>
          </p:nvSpPr>
          <p:spPr bwMode="auto">
            <a:xfrm>
              <a:off x="2258589" y="1436547"/>
              <a:ext cx="51469"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2" name="Line 9">
              <a:extLst>
                <a:ext uri="{FF2B5EF4-FFF2-40B4-BE49-F238E27FC236}">
                  <a16:creationId xmlns:a16="http://schemas.microsoft.com/office/drawing/2014/main" id="{58733630-ED93-B147-89B9-B0DB7F67CCA3}"/>
                </a:ext>
              </a:extLst>
            </p:cNvPr>
            <p:cNvSpPr>
              <a:spLocks noChangeShapeType="1"/>
            </p:cNvSpPr>
            <p:nvPr/>
          </p:nvSpPr>
          <p:spPr bwMode="auto">
            <a:xfrm>
              <a:off x="2267947" y="1752377"/>
              <a:ext cx="32753" cy="0"/>
            </a:xfrm>
            <a:prstGeom prst="line">
              <a:avLst/>
            </a:pr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grpSp>
      <p:grpSp>
        <p:nvGrpSpPr>
          <p:cNvPr id="53" name="Group 12">
            <a:extLst>
              <a:ext uri="{FF2B5EF4-FFF2-40B4-BE49-F238E27FC236}">
                <a16:creationId xmlns:a16="http://schemas.microsoft.com/office/drawing/2014/main" id="{1D56991B-CDFE-0848-9B12-B043DAFF5B46}"/>
              </a:ext>
            </a:extLst>
          </p:cNvPr>
          <p:cNvGrpSpPr>
            <a:grpSpLocks noChangeAspect="1"/>
          </p:cNvGrpSpPr>
          <p:nvPr/>
        </p:nvGrpSpPr>
        <p:grpSpPr bwMode="auto">
          <a:xfrm>
            <a:off x="4421850" y="4101015"/>
            <a:ext cx="115468" cy="184747"/>
            <a:chOff x="2781" y="1459"/>
            <a:chExt cx="200" cy="320"/>
          </a:xfrm>
        </p:grpSpPr>
        <p:sp>
          <p:nvSpPr>
            <p:cNvPr id="54" name="Freeform 13">
              <a:extLst>
                <a:ext uri="{FF2B5EF4-FFF2-40B4-BE49-F238E27FC236}">
                  <a16:creationId xmlns:a16="http://schemas.microsoft.com/office/drawing/2014/main" id="{386836B5-B88A-984C-9E2E-6D119C79F091}"/>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5" name="Freeform 14">
              <a:extLst>
                <a:ext uri="{FF2B5EF4-FFF2-40B4-BE49-F238E27FC236}">
                  <a16:creationId xmlns:a16="http://schemas.microsoft.com/office/drawing/2014/main" id="{238FECEE-8A6F-464E-A2DD-560204C996F9}"/>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grpSp>
      <p:grpSp>
        <p:nvGrpSpPr>
          <p:cNvPr id="56" name="Group 17">
            <a:extLst>
              <a:ext uri="{FF2B5EF4-FFF2-40B4-BE49-F238E27FC236}">
                <a16:creationId xmlns:a16="http://schemas.microsoft.com/office/drawing/2014/main" id="{AB28E3EA-F4B6-354F-844C-22FDAD76A82A}"/>
              </a:ext>
            </a:extLst>
          </p:cNvPr>
          <p:cNvGrpSpPr>
            <a:grpSpLocks noChangeAspect="1"/>
          </p:cNvGrpSpPr>
          <p:nvPr/>
        </p:nvGrpSpPr>
        <p:grpSpPr bwMode="auto">
          <a:xfrm>
            <a:off x="4780626" y="4116734"/>
            <a:ext cx="252600" cy="153308"/>
            <a:chOff x="2721" y="1512"/>
            <a:chExt cx="318" cy="193"/>
          </a:xfrm>
        </p:grpSpPr>
        <p:sp>
          <p:nvSpPr>
            <p:cNvPr id="57" name="Freeform 18">
              <a:extLst>
                <a:ext uri="{FF2B5EF4-FFF2-40B4-BE49-F238E27FC236}">
                  <a16:creationId xmlns:a16="http://schemas.microsoft.com/office/drawing/2014/main" id="{F4EF05DA-8B25-AA48-9122-2A01F2F6A478}"/>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8" name="Freeform 19">
              <a:extLst>
                <a:ext uri="{FF2B5EF4-FFF2-40B4-BE49-F238E27FC236}">
                  <a16:creationId xmlns:a16="http://schemas.microsoft.com/office/drawing/2014/main" id="{3929551F-1C08-AD47-BD93-57604A6A1134}"/>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sp>
          <p:nvSpPr>
            <p:cNvPr id="59" name="Freeform 20">
              <a:extLst>
                <a:ext uri="{FF2B5EF4-FFF2-40B4-BE49-F238E27FC236}">
                  <a16:creationId xmlns:a16="http://schemas.microsoft.com/office/drawing/2014/main" id="{66BF58F0-43C1-6743-845E-17927A2873CC}"/>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defRPr/>
              </a:pPr>
              <a:endParaRPr lang="en-US">
                <a:latin typeface="Arial"/>
              </a:endParaRPr>
            </a:p>
          </p:txBody>
        </p:sp>
      </p:grpSp>
      <p:cxnSp>
        <p:nvCxnSpPr>
          <p:cNvPr id="60" name="Straight Connector 59">
            <a:extLst>
              <a:ext uri="{FF2B5EF4-FFF2-40B4-BE49-F238E27FC236}">
                <a16:creationId xmlns:a16="http://schemas.microsoft.com/office/drawing/2014/main" id="{8EE60B2E-C40F-6847-BE82-64E046D54637}"/>
              </a:ext>
            </a:extLst>
          </p:cNvPr>
          <p:cNvCxnSpPr>
            <a:cxnSpLocks/>
          </p:cNvCxnSpPr>
          <p:nvPr/>
        </p:nvCxnSpPr>
        <p:spPr>
          <a:xfrm>
            <a:off x="4682731" y="2835968"/>
            <a:ext cx="0" cy="211240"/>
          </a:xfrm>
          <a:prstGeom prst="line">
            <a:avLst/>
          </a:prstGeom>
          <a:ln w="19050">
            <a:headEnd type="arrow" w="lg" len="sm"/>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a:extLst>
              <a:ext uri="{FF2B5EF4-FFF2-40B4-BE49-F238E27FC236}">
                <a16:creationId xmlns:a16="http://schemas.microsoft.com/office/drawing/2014/main" id="{149BDBA0-3008-3243-A0E3-5D0FB301BCB3}"/>
              </a:ext>
            </a:extLst>
          </p:cNvPr>
          <p:cNvCxnSpPr>
            <a:cxnSpLocks/>
          </p:cNvCxnSpPr>
          <p:nvPr/>
        </p:nvCxnSpPr>
        <p:spPr>
          <a:xfrm rot="5400000">
            <a:off x="7709803" y="2906915"/>
            <a:ext cx="432981" cy="0"/>
          </a:xfrm>
          <a:prstGeom prst="straightConnector1">
            <a:avLst/>
          </a:prstGeom>
          <a:ln>
            <a:tailEnd type="arrow" w="lg" len="sm"/>
          </a:ln>
          <a:effectLst/>
        </p:spPr>
        <p:style>
          <a:lnRef idx="2">
            <a:schemeClr val="accent1"/>
          </a:lnRef>
          <a:fillRef idx="0">
            <a:schemeClr val="accent1"/>
          </a:fillRef>
          <a:effectRef idx="1">
            <a:schemeClr val="accent1"/>
          </a:effectRef>
          <a:fontRef idx="minor">
            <a:schemeClr val="tx1"/>
          </a:fontRef>
        </p:style>
      </p:cxnSp>
      <p:sp>
        <p:nvSpPr>
          <p:cNvPr id="62" name="Freeform 10">
            <a:extLst>
              <a:ext uri="{FF2B5EF4-FFF2-40B4-BE49-F238E27FC236}">
                <a16:creationId xmlns:a16="http://schemas.microsoft.com/office/drawing/2014/main" id="{008C782C-14AC-714D-8082-D9C8EC0DE703}"/>
              </a:ext>
            </a:extLst>
          </p:cNvPr>
          <p:cNvSpPr>
            <a:spLocks noEditPoints="1"/>
          </p:cNvSpPr>
          <p:nvPr/>
        </p:nvSpPr>
        <p:spPr bwMode="auto">
          <a:xfrm>
            <a:off x="4266841" y="2187409"/>
            <a:ext cx="168745" cy="200959"/>
          </a:xfrm>
          <a:custGeom>
            <a:avLst/>
            <a:gdLst>
              <a:gd name="T0" fmla="*/ 52 w 52"/>
              <a:gd name="T1" fmla="*/ 11 h 62"/>
              <a:gd name="T2" fmla="*/ 26 w 52"/>
              <a:gd name="T3" fmla="*/ 0 h 62"/>
              <a:gd name="T4" fmla="*/ 0 w 52"/>
              <a:gd name="T5" fmla="*/ 11 h 62"/>
              <a:gd name="T6" fmla="*/ 0 w 52"/>
              <a:gd name="T7" fmla="*/ 13 h 62"/>
              <a:gd name="T8" fmla="*/ 0 w 52"/>
              <a:gd name="T9" fmla="*/ 13 h 62"/>
              <a:gd name="T10" fmla="*/ 6 w 52"/>
              <a:gd name="T11" fmla="*/ 55 h 62"/>
              <a:gd name="T12" fmla="*/ 7 w 52"/>
              <a:gd name="T13" fmla="*/ 56 h 62"/>
              <a:gd name="T14" fmla="*/ 26 w 52"/>
              <a:gd name="T15" fmla="*/ 62 h 62"/>
              <a:gd name="T16" fmla="*/ 46 w 52"/>
              <a:gd name="T17" fmla="*/ 56 h 62"/>
              <a:gd name="T18" fmla="*/ 47 w 52"/>
              <a:gd name="T19" fmla="*/ 55 h 62"/>
              <a:gd name="T20" fmla="*/ 52 w 52"/>
              <a:gd name="T21" fmla="*/ 13 h 62"/>
              <a:gd name="T22" fmla="*/ 52 w 52"/>
              <a:gd name="T23" fmla="*/ 13 h 62"/>
              <a:gd name="T24" fmla="*/ 52 w 52"/>
              <a:gd name="T25" fmla="*/ 11 h 62"/>
              <a:gd name="T26" fmla="*/ 26 w 52"/>
              <a:gd name="T27" fmla="*/ 4 h 62"/>
              <a:gd name="T28" fmla="*/ 47 w 52"/>
              <a:gd name="T29" fmla="*/ 11 h 62"/>
              <a:gd name="T30" fmla="*/ 26 w 52"/>
              <a:gd name="T31" fmla="*/ 19 h 62"/>
              <a:gd name="T32" fmla="*/ 5 w 52"/>
              <a:gd name="T33" fmla="*/ 11 h 62"/>
              <a:gd name="T34" fmla="*/ 26 w 52"/>
              <a:gd name="T35" fmla="*/ 4 h 62"/>
              <a:gd name="T36" fmla="*/ 42 w 52"/>
              <a:gd name="T37" fmla="*/ 53 h 62"/>
              <a:gd name="T38" fmla="*/ 10 w 52"/>
              <a:gd name="T39" fmla="*/ 53 h 62"/>
              <a:gd name="T40" fmla="*/ 5 w 52"/>
              <a:gd name="T41" fmla="*/ 19 h 62"/>
              <a:gd name="T42" fmla="*/ 26 w 52"/>
              <a:gd name="T43" fmla="*/ 23 h 62"/>
              <a:gd name="T44" fmla="*/ 47 w 52"/>
              <a:gd name="T45" fmla="*/ 19 h 62"/>
              <a:gd name="T46" fmla="*/ 42 w 52"/>
              <a:gd name="T47"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62">
                <a:moveTo>
                  <a:pt x="52" y="11"/>
                </a:moveTo>
                <a:cubicBezTo>
                  <a:pt x="52" y="4"/>
                  <a:pt x="39" y="0"/>
                  <a:pt x="26" y="0"/>
                </a:cubicBezTo>
                <a:cubicBezTo>
                  <a:pt x="13" y="0"/>
                  <a:pt x="0" y="4"/>
                  <a:pt x="0" y="11"/>
                </a:cubicBezTo>
                <a:cubicBezTo>
                  <a:pt x="0" y="12"/>
                  <a:pt x="0" y="12"/>
                  <a:pt x="0" y="13"/>
                </a:cubicBezTo>
                <a:cubicBezTo>
                  <a:pt x="0" y="13"/>
                  <a:pt x="0" y="13"/>
                  <a:pt x="0" y="13"/>
                </a:cubicBezTo>
                <a:cubicBezTo>
                  <a:pt x="6" y="55"/>
                  <a:pt x="6" y="55"/>
                  <a:pt x="6" y="55"/>
                </a:cubicBezTo>
                <a:cubicBezTo>
                  <a:pt x="6" y="55"/>
                  <a:pt x="6" y="56"/>
                  <a:pt x="7" y="56"/>
                </a:cubicBezTo>
                <a:cubicBezTo>
                  <a:pt x="7" y="56"/>
                  <a:pt x="15" y="62"/>
                  <a:pt x="26" y="62"/>
                </a:cubicBezTo>
                <a:cubicBezTo>
                  <a:pt x="32" y="62"/>
                  <a:pt x="39" y="61"/>
                  <a:pt x="46" y="56"/>
                </a:cubicBezTo>
                <a:cubicBezTo>
                  <a:pt x="46" y="56"/>
                  <a:pt x="47" y="55"/>
                  <a:pt x="47" y="55"/>
                </a:cubicBezTo>
                <a:cubicBezTo>
                  <a:pt x="52" y="13"/>
                  <a:pt x="52" y="13"/>
                  <a:pt x="52" y="13"/>
                </a:cubicBezTo>
                <a:cubicBezTo>
                  <a:pt x="52" y="13"/>
                  <a:pt x="52" y="13"/>
                  <a:pt x="52" y="13"/>
                </a:cubicBezTo>
                <a:cubicBezTo>
                  <a:pt x="52" y="12"/>
                  <a:pt x="52" y="12"/>
                  <a:pt x="52" y="11"/>
                </a:cubicBezTo>
                <a:close/>
                <a:moveTo>
                  <a:pt x="26" y="4"/>
                </a:moveTo>
                <a:cubicBezTo>
                  <a:pt x="39" y="4"/>
                  <a:pt x="47" y="8"/>
                  <a:pt x="47" y="11"/>
                </a:cubicBezTo>
                <a:cubicBezTo>
                  <a:pt x="47" y="14"/>
                  <a:pt x="39" y="19"/>
                  <a:pt x="26" y="19"/>
                </a:cubicBezTo>
                <a:cubicBezTo>
                  <a:pt x="13" y="19"/>
                  <a:pt x="5" y="14"/>
                  <a:pt x="5" y="11"/>
                </a:cubicBezTo>
                <a:cubicBezTo>
                  <a:pt x="5" y="8"/>
                  <a:pt x="13" y="4"/>
                  <a:pt x="26" y="4"/>
                </a:cubicBezTo>
                <a:close/>
                <a:moveTo>
                  <a:pt x="42" y="53"/>
                </a:moveTo>
                <a:cubicBezTo>
                  <a:pt x="26" y="62"/>
                  <a:pt x="14" y="55"/>
                  <a:pt x="10" y="53"/>
                </a:cubicBezTo>
                <a:cubicBezTo>
                  <a:pt x="5" y="19"/>
                  <a:pt x="5" y="19"/>
                  <a:pt x="5" y="19"/>
                </a:cubicBezTo>
                <a:cubicBezTo>
                  <a:pt x="11" y="22"/>
                  <a:pt x="18" y="23"/>
                  <a:pt x="26" y="23"/>
                </a:cubicBezTo>
                <a:cubicBezTo>
                  <a:pt x="34" y="23"/>
                  <a:pt x="42" y="22"/>
                  <a:pt x="47" y="19"/>
                </a:cubicBezTo>
                <a:lnTo>
                  <a:pt x="42" y="5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a:defRPr/>
            </a:pPr>
            <a:endParaRPr lang="en-US">
              <a:latin typeface="Arial"/>
            </a:endParaRPr>
          </a:p>
        </p:txBody>
      </p:sp>
      <p:pic>
        <p:nvPicPr>
          <p:cNvPr id="63" name="Graphic 62">
            <a:extLst>
              <a:ext uri="{FF2B5EF4-FFF2-40B4-BE49-F238E27FC236}">
                <a16:creationId xmlns:a16="http://schemas.microsoft.com/office/drawing/2014/main" id="{C634E78F-6936-F940-80A3-9D575BF3DC4E}"/>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4295957" y="1296900"/>
            <a:ext cx="162368" cy="252572"/>
          </a:xfrm>
          <a:prstGeom prst="rect">
            <a:avLst/>
          </a:prstGeom>
        </p:spPr>
      </p:pic>
      <p:grpSp>
        <p:nvGrpSpPr>
          <p:cNvPr id="64" name="Group 63">
            <a:extLst>
              <a:ext uri="{FF2B5EF4-FFF2-40B4-BE49-F238E27FC236}">
                <a16:creationId xmlns:a16="http://schemas.microsoft.com/office/drawing/2014/main" id="{577AFC79-EE09-264C-8F24-768FA77D8018}"/>
              </a:ext>
            </a:extLst>
          </p:cNvPr>
          <p:cNvGrpSpPr/>
          <p:nvPr/>
        </p:nvGrpSpPr>
        <p:grpSpPr>
          <a:xfrm>
            <a:off x="947186" y="1281065"/>
            <a:ext cx="487296" cy="562878"/>
            <a:chOff x="283788" y="1235390"/>
            <a:chExt cx="623339" cy="720023"/>
          </a:xfrm>
        </p:grpSpPr>
        <p:grpSp>
          <p:nvGrpSpPr>
            <p:cNvPr id="65" name="Group 114">
              <a:extLst>
                <a:ext uri="{FF2B5EF4-FFF2-40B4-BE49-F238E27FC236}">
                  <a16:creationId xmlns:a16="http://schemas.microsoft.com/office/drawing/2014/main" id="{3A3EB09B-1CC8-EF49-B109-4EABCBB6EC4A}"/>
                </a:ext>
              </a:extLst>
            </p:cNvPr>
            <p:cNvGrpSpPr>
              <a:grpSpLocks noChangeAspect="1"/>
            </p:cNvGrpSpPr>
            <p:nvPr/>
          </p:nvGrpSpPr>
          <p:grpSpPr bwMode="auto">
            <a:xfrm>
              <a:off x="283788" y="1235390"/>
              <a:ext cx="269985" cy="567623"/>
              <a:chOff x="2695" y="1231"/>
              <a:chExt cx="371" cy="780"/>
            </a:xfrm>
          </p:grpSpPr>
          <p:sp>
            <p:nvSpPr>
              <p:cNvPr id="90" name="Rectangle 115">
                <a:extLst>
                  <a:ext uri="{FF2B5EF4-FFF2-40B4-BE49-F238E27FC236}">
                    <a16:creationId xmlns:a16="http://schemas.microsoft.com/office/drawing/2014/main" id="{B9EA134B-08CA-CC49-ACAF-DF0855E643DB}"/>
                  </a:ext>
                </a:extLst>
              </p:cNvPr>
              <p:cNvSpPr>
                <a:spLocks noChangeArrowheads="1"/>
              </p:cNvSpPr>
              <p:nvPr/>
            </p:nvSpPr>
            <p:spPr bwMode="auto">
              <a:xfrm>
                <a:off x="2695" y="1231"/>
                <a:ext cx="371" cy="780"/>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1" name="Line 116">
                <a:extLst>
                  <a:ext uri="{FF2B5EF4-FFF2-40B4-BE49-F238E27FC236}">
                    <a16:creationId xmlns:a16="http://schemas.microsoft.com/office/drawing/2014/main" id="{064A236D-FE47-2742-9049-2D7F47246E0D}"/>
                  </a:ext>
                </a:extLst>
              </p:cNvPr>
              <p:cNvSpPr>
                <a:spLocks noChangeShapeType="1"/>
              </p:cNvSpPr>
              <p:nvPr/>
            </p:nvSpPr>
            <p:spPr bwMode="auto">
              <a:xfrm>
                <a:off x="2752" y="1407"/>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2" name="Line 117">
                <a:extLst>
                  <a:ext uri="{FF2B5EF4-FFF2-40B4-BE49-F238E27FC236}">
                    <a16:creationId xmlns:a16="http://schemas.microsoft.com/office/drawing/2014/main" id="{3D6713E4-259A-DA46-B590-495B4283A514}"/>
                  </a:ext>
                </a:extLst>
              </p:cNvPr>
              <p:cNvSpPr>
                <a:spLocks noChangeShapeType="1"/>
              </p:cNvSpPr>
              <p:nvPr/>
            </p:nvSpPr>
            <p:spPr bwMode="auto">
              <a:xfrm>
                <a:off x="2752" y="1523"/>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3" name="Line 118">
                <a:extLst>
                  <a:ext uri="{FF2B5EF4-FFF2-40B4-BE49-F238E27FC236}">
                    <a16:creationId xmlns:a16="http://schemas.microsoft.com/office/drawing/2014/main" id="{3CAEAD97-32BC-EC48-A679-58907D42378B}"/>
                  </a:ext>
                </a:extLst>
              </p:cNvPr>
              <p:cNvSpPr>
                <a:spLocks noChangeShapeType="1"/>
              </p:cNvSpPr>
              <p:nvPr/>
            </p:nvSpPr>
            <p:spPr bwMode="auto">
              <a:xfrm>
                <a:off x="2752" y="1290"/>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4" name="Oval 119">
                <a:extLst>
                  <a:ext uri="{FF2B5EF4-FFF2-40B4-BE49-F238E27FC236}">
                    <a16:creationId xmlns:a16="http://schemas.microsoft.com/office/drawing/2014/main" id="{2DCD0082-86AB-8742-8BB0-4604C309347E}"/>
                  </a:ext>
                </a:extLst>
              </p:cNvPr>
              <p:cNvSpPr>
                <a:spLocks noChangeArrowheads="1"/>
              </p:cNvSpPr>
              <p:nvPr/>
            </p:nvSpPr>
            <p:spPr bwMode="auto">
              <a:xfrm>
                <a:off x="2990" y="1275"/>
                <a:ext cx="27" cy="30"/>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5" name="Oval 120">
                <a:extLst>
                  <a:ext uri="{FF2B5EF4-FFF2-40B4-BE49-F238E27FC236}">
                    <a16:creationId xmlns:a16="http://schemas.microsoft.com/office/drawing/2014/main" id="{66995EB4-2C77-8C4F-9603-535CBA8B9E03}"/>
                  </a:ext>
                </a:extLst>
              </p:cNvPr>
              <p:cNvSpPr>
                <a:spLocks noChangeArrowheads="1"/>
              </p:cNvSpPr>
              <p:nvPr/>
            </p:nvSpPr>
            <p:spPr bwMode="auto">
              <a:xfrm>
                <a:off x="2990" y="1393"/>
                <a:ext cx="27" cy="27"/>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6" name="Oval 121">
                <a:extLst>
                  <a:ext uri="{FF2B5EF4-FFF2-40B4-BE49-F238E27FC236}">
                    <a16:creationId xmlns:a16="http://schemas.microsoft.com/office/drawing/2014/main" id="{3A591826-3868-5D48-8F4F-F18E4A3137B6}"/>
                  </a:ext>
                </a:extLst>
              </p:cNvPr>
              <p:cNvSpPr>
                <a:spLocks noChangeArrowheads="1"/>
              </p:cNvSpPr>
              <p:nvPr/>
            </p:nvSpPr>
            <p:spPr bwMode="auto">
              <a:xfrm>
                <a:off x="2990" y="1508"/>
                <a:ext cx="27" cy="29"/>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7" name="Oval 122">
                <a:extLst>
                  <a:ext uri="{FF2B5EF4-FFF2-40B4-BE49-F238E27FC236}">
                    <a16:creationId xmlns:a16="http://schemas.microsoft.com/office/drawing/2014/main" id="{543BD9A9-AFBB-334C-8388-736409CEE64D}"/>
                  </a:ext>
                </a:extLst>
              </p:cNvPr>
              <p:cNvSpPr>
                <a:spLocks noChangeArrowheads="1"/>
              </p:cNvSpPr>
              <p:nvPr/>
            </p:nvSpPr>
            <p:spPr bwMode="auto">
              <a:xfrm>
                <a:off x="2853" y="1776"/>
                <a:ext cx="55" cy="54"/>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8" name="Rectangle 123">
                <a:extLst>
                  <a:ext uri="{FF2B5EF4-FFF2-40B4-BE49-F238E27FC236}">
                    <a16:creationId xmlns:a16="http://schemas.microsoft.com/office/drawing/2014/main" id="{55F3764C-8810-4F41-9CE7-47D922905DEE}"/>
                  </a:ext>
                </a:extLst>
              </p:cNvPr>
              <p:cNvSpPr>
                <a:spLocks noChangeArrowheads="1"/>
              </p:cNvSpPr>
              <p:nvPr/>
            </p:nvSpPr>
            <p:spPr bwMode="auto">
              <a:xfrm>
                <a:off x="2695" y="1231"/>
                <a:ext cx="371" cy="118"/>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99" name="Rectangle 124">
                <a:extLst>
                  <a:ext uri="{FF2B5EF4-FFF2-40B4-BE49-F238E27FC236}">
                    <a16:creationId xmlns:a16="http://schemas.microsoft.com/office/drawing/2014/main" id="{631CE56D-C7EC-7543-9502-559427ACDF22}"/>
                  </a:ext>
                </a:extLst>
              </p:cNvPr>
              <p:cNvSpPr>
                <a:spLocks noChangeArrowheads="1"/>
              </p:cNvSpPr>
              <p:nvPr/>
            </p:nvSpPr>
            <p:spPr bwMode="auto">
              <a:xfrm>
                <a:off x="2695" y="1349"/>
                <a:ext cx="371" cy="115"/>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0" name="Rectangle 125">
                <a:extLst>
                  <a:ext uri="{FF2B5EF4-FFF2-40B4-BE49-F238E27FC236}">
                    <a16:creationId xmlns:a16="http://schemas.microsoft.com/office/drawing/2014/main" id="{C2529A3B-92E0-9E42-9985-A9773E911131}"/>
                  </a:ext>
                </a:extLst>
              </p:cNvPr>
              <p:cNvSpPr>
                <a:spLocks noChangeArrowheads="1"/>
              </p:cNvSpPr>
              <p:nvPr/>
            </p:nvSpPr>
            <p:spPr bwMode="auto">
              <a:xfrm>
                <a:off x="2695" y="1464"/>
                <a:ext cx="371" cy="117"/>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grpSp>
          <p:nvGrpSpPr>
            <p:cNvPr id="66" name="Group 114">
              <a:extLst>
                <a:ext uri="{FF2B5EF4-FFF2-40B4-BE49-F238E27FC236}">
                  <a16:creationId xmlns:a16="http://schemas.microsoft.com/office/drawing/2014/main" id="{58B9AE57-3A3E-8442-B9BB-E2BA66B6AAB3}"/>
                </a:ext>
              </a:extLst>
            </p:cNvPr>
            <p:cNvGrpSpPr>
              <a:grpSpLocks noChangeAspect="1"/>
            </p:cNvGrpSpPr>
            <p:nvPr/>
          </p:nvGrpSpPr>
          <p:grpSpPr bwMode="auto">
            <a:xfrm>
              <a:off x="637142" y="1235390"/>
              <a:ext cx="269985" cy="567623"/>
              <a:chOff x="2695" y="1231"/>
              <a:chExt cx="371" cy="780"/>
            </a:xfrm>
          </p:grpSpPr>
          <p:sp>
            <p:nvSpPr>
              <p:cNvPr id="79" name="Rectangle 115">
                <a:extLst>
                  <a:ext uri="{FF2B5EF4-FFF2-40B4-BE49-F238E27FC236}">
                    <a16:creationId xmlns:a16="http://schemas.microsoft.com/office/drawing/2014/main" id="{20AB41D1-D4EA-374B-ADE7-9065EF1E751B}"/>
                  </a:ext>
                </a:extLst>
              </p:cNvPr>
              <p:cNvSpPr>
                <a:spLocks noChangeArrowheads="1"/>
              </p:cNvSpPr>
              <p:nvPr/>
            </p:nvSpPr>
            <p:spPr bwMode="auto">
              <a:xfrm>
                <a:off x="2695" y="1231"/>
                <a:ext cx="371" cy="780"/>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0" name="Line 116">
                <a:extLst>
                  <a:ext uri="{FF2B5EF4-FFF2-40B4-BE49-F238E27FC236}">
                    <a16:creationId xmlns:a16="http://schemas.microsoft.com/office/drawing/2014/main" id="{B474B273-331C-C645-9E8B-170DD4838106}"/>
                  </a:ext>
                </a:extLst>
              </p:cNvPr>
              <p:cNvSpPr>
                <a:spLocks noChangeShapeType="1"/>
              </p:cNvSpPr>
              <p:nvPr/>
            </p:nvSpPr>
            <p:spPr bwMode="auto">
              <a:xfrm>
                <a:off x="2752" y="1407"/>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1" name="Line 117">
                <a:extLst>
                  <a:ext uri="{FF2B5EF4-FFF2-40B4-BE49-F238E27FC236}">
                    <a16:creationId xmlns:a16="http://schemas.microsoft.com/office/drawing/2014/main" id="{BDFA6729-DA68-8148-A7B6-B5293695039C}"/>
                  </a:ext>
                </a:extLst>
              </p:cNvPr>
              <p:cNvSpPr>
                <a:spLocks noChangeShapeType="1"/>
              </p:cNvSpPr>
              <p:nvPr/>
            </p:nvSpPr>
            <p:spPr bwMode="auto">
              <a:xfrm>
                <a:off x="2752" y="1523"/>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2" name="Line 118">
                <a:extLst>
                  <a:ext uri="{FF2B5EF4-FFF2-40B4-BE49-F238E27FC236}">
                    <a16:creationId xmlns:a16="http://schemas.microsoft.com/office/drawing/2014/main" id="{D33EC716-BB03-8143-994C-EC0ECC54928E}"/>
                  </a:ext>
                </a:extLst>
              </p:cNvPr>
              <p:cNvSpPr>
                <a:spLocks noChangeShapeType="1"/>
              </p:cNvSpPr>
              <p:nvPr/>
            </p:nvSpPr>
            <p:spPr bwMode="auto">
              <a:xfrm>
                <a:off x="2752" y="1290"/>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3" name="Oval 119">
                <a:extLst>
                  <a:ext uri="{FF2B5EF4-FFF2-40B4-BE49-F238E27FC236}">
                    <a16:creationId xmlns:a16="http://schemas.microsoft.com/office/drawing/2014/main" id="{64981CAD-C684-0646-852A-C0891B583873}"/>
                  </a:ext>
                </a:extLst>
              </p:cNvPr>
              <p:cNvSpPr>
                <a:spLocks noChangeArrowheads="1"/>
              </p:cNvSpPr>
              <p:nvPr/>
            </p:nvSpPr>
            <p:spPr bwMode="auto">
              <a:xfrm>
                <a:off x="2990" y="1275"/>
                <a:ext cx="27" cy="30"/>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4" name="Oval 120">
                <a:extLst>
                  <a:ext uri="{FF2B5EF4-FFF2-40B4-BE49-F238E27FC236}">
                    <a16:creationId xmlns:a16="http://schemas.microsoft.com/office/drawing/2014/main" id="{594558EE-F3ED-9346-890C-D685EF0FEAEE}"/>
                  </a:ext>
                </a:extLst>
              </p:cNvPr>
              <p:cNvSpPr>
                <a:spLocks noChangeArrowheads="1"/>
              </p:cNvSpPr>
              <p:nvPr/>
            </p:nvSpPr>
            <p:spPr bwMode="auto">
              <a:xfrm>
                <a:off x="2990" y="1393"/>
                <a:ext cx="27" cy="27"/>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5" name="Oval 121">
                <a:extLst>
                  <a:ext uri="{FF2B5EF4-FFF2-40B4-BE49-F238E27FC236}">
                    <a16:creationId xmlns:a16="http://schemas.microsoft.com/office/drawing/2014/main" id="{C72D02A8-1BFE-9A41-ACCD-1A1A568B80E6}"/>
                  </a:ext>
                </a:extLst>
              </p:cNvPr>
              <p:cNvSpPr>
                <a:spLocks noChangeArrowheads="1"/>
              </p:cNvSpPr>
              <p:nvPr/>
            </p:nvSpPr>
            <p:spPr bwMode="auto">
              <a:xfrm>
                <a:off x="2990" y="1508"/>
                <a:ext cx="27" cy="29"/>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6" name="Oval 122">
                <a:extLst>
                  <a:ext uri="{FF2B5EF4-FFF2-40B4-BE49-F238E27FC236}">
                    <a16:creationId xmlns:a16="http://schemas.microsoft.com/office/drawing/2014/main" id="{D1DFE484-D5C6-1A43-A4C1-246B1F3EF283}"/>
                  </a:ext>
                </a:extLst>
              </p:cNvPr>
              <p:cNvSpPr>
                <a:spLocks noChangeArrowheads="1"/>
              </p:cNvSpPr>
              <p:nvPr/>
            </p:nvSpPr>
            <p:spPr bwMode="auto">
              <a:xfrm>
                <a:off x="2853" y="1776"/>
                <a:ext cx="55" cy="54"/>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7" name="Rectangle 123">
                <a:extLst>
                  <a:ext uri="{FF2B5EF4-FFF2-40B4-BE49-F238E27FC236}">
                    <a16:creationId xmlns:a16="http://schemas.microsoft.com/office/drawing/2014/main" id="{3BAA4B12-82E0-F24D-8414-033C12AC9E77}"/>
                  </a:ext>
                </a:extLst>
              </p:cNvPr>
              <p:cNvSpPr>
                <a:spLocks noChangeArrowheads="1"/>
              </p:cNvSpPr>
              <p:nvPr/>
            </p:nvSpPr>
            <p:spPr bwMode="auto">
              <a:xfrm>
                <a:off x="2695" y="1231"/>
                <a:ext cx="371" cy="118"/>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8" name="Rectangle 124">
                <a:extLst>
                  <a:ext uri="{FF2B5EF4-FFF2-40B4-BE49-F238E27FC236}">
                    <a16:creationId xmlns:a16="http://schemas.microsoft.com/office/drawing/2014/main" id="{F8C5C165-AD3F-F949-9234-610C3C537EDB}"/>
                  </a:ext>
                </a:extLst>
              </p:cNvPr>
              <p:cNvSpPr>
                <a:spLocks noChangeArrowheads="1"/>
              </p:cNvSpPr>
              <p:nvPr/>
            </p:nvSpPr>
            <p:spPr bwMode="auto">
              <a:xfrm>
                <a:off x="2695" y="1349"/>
                <a:ext cx="371" cy="115"/>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89" name="Rectangle 125">
                <a:extLst>
                  <a:ext uri="{FF2B5EF4-FFF2-40B4-BE49-F238E27FC236}">
                    <a16:creationId xmlns:a16="http://schemas.microsoft.com/office/drawing/2014/main" id="{3AEF5D82-8131-394D-8CC9-D5A016A1B34C}"/>
                  </a:ext>
                </a:extLst>
              </p:cNvPr>
              <p:cNvSpPr>
                <a:spLocks noChangeArrowheads="1"/>
              </p:cNvSpPr>
              <p:nvPr/>
            </p:nvSpPr>
            <p:spPr bwMode="auto">
              <a:xfrm>
                <a:off x="2695" y="1464"/>
                <a:ext cx="371" cy="117"/>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grpSp>
          <p:nvGrpSpPr>
            <p:cNvPr id="67" name="Group 114">
              <a:extLst>
                <a:ext uri="{FF2B5EF4-FFF2-40B4-BE49-F238E27FC236}">
                  <a16:creationId xmlns:a16="http://schemas.microsoft.com/office/drawing/2014/main" id="{B5CA4F0C-F4A2-EE4C-9E20-2483389F8D1E}"/>
                </a:ext>
              </a:extLst>
            </p:cNvPr>
            <p:cNvGrpSpPr>
              <a:grpSpLocks noChangeAspect="1"/>
            </p:cNvGrpSpPr>
            <p:nvPr/>
          </p:nvGrpSpPr>
          <p:grpSpPr bwMode="auto">
            <a:xfrm>
              <a:off x="460465" y="1387790"/>
              <a:ext cx="269985" cy="567623"/>
              <a:chOff x="2695" y="1231"/>
              <a:chExt cx="371" cy="780"/>
            </a:xfrm>
          </p:grpSpPr>
          <p:sp>
            <p:nvSpPr>
              <p:cNvPr id="68" name="Rectangle 115">
                <a:extLst>
                  <a:ext uri="{FF2B5EF4-FFF2-40B4-BE49-F238E27FC236}">
                    <a16:creationId xmlns:a16="http://schemas.microsoft.com/office/drawing/2014/main" id="{BBC38E48-E2F8-E744-A66A-3351BBE798AA}"/>
                  </a:ext>
                </a:extLst>
              </p:cNvPr>
              <p:cNvSpPr>
                <a:spLocks noChangeArrowheads="1"/>
              </p:cNvSpPr>
              <p:nvPr/>
            </p:nvSpPr>
            <p:spPr bwMode="auto">
              <a:xfrm>
                <a:off x="2695" y="1231"/>
                <a:ext cx="371" cy="780"/>
              </a:xfrm>
              <a:prstGeom prst="rect">
                <a:avLst/>
              </a:prstGeom>
              <a:solidFill>
                <a:schemeClr val="bg1">
                  <a:lumMod val="95000"/>
                </a:schemeClr>
              </a:solidFill>
              <a:ln w="19050" cap="rnd">
                <a:solidFill>
                  <a:schemeClr val="tx1"/>
                </a:solidFill>
                <a:prstDash val="solid"/>
                <a:round/>
                <a:headEnd type="none" w="med" len="sm"/>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69" name="Line 116">
                <a:extLst>
                  <a:ext uri="{FF2B5EF4-FFF2-40B4-BE49-F238E27FC236}">
                    <a16:creationId xmlns:a16="http://schemas.microsoft.com/office/drawing/2014/main" id="{A4D5CE8C-EC9B-794E-A794-B675E67A3108}"/>
                  </a:ext>
                </a:extLst>
              </p:cNvPr>
              <p:cNvSpPr>
                <a:spLocks noChangeShapeType="1"/>
              </p:cNvSpPr>
              <p:nvPr/>
            </p:nvSpPr>
            <p:spPr bwMode="auto">
              <a:xfrm>
                <a:off x="2752" y="1407"/>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0" name="Line 117">
                <a:extLst>
                  <a:ext uri="{FF2B5EF4-FFF2-40B4-BE49-F238E27FC236}">
                    <a16:creationId xmlns:a16="http://schemas.microsoft.com/office/drawing/2014/main" id="{1F4F32E2-BF0C-4845-85A7-75B47375B70E}"/>
                  </a:ext>
                </a:extLst>
              </p:cNvPr>
              <p:cNvSpPr>
                <a:spLocks noChangeShapeType="1"/>
              </p:cNvSpPr>
              <p:nvPr/>
            </p:nvSpPr>
            <p:spPr bwMode="auto">
              <a:xfrm>
                <a:off x="2752" y="1523"/>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1" name="Line 118">
                <a:extLst>
                  <a:ext uri="{FF2B5EF4-FFF2-40B4-BE49-F238E27FC236}">
                    <a16:creationId xmlns:a16="http://schemas.microsoft.com/office/drawing/2014/main" id="{C3ED5C56-A4B4-1D41-85E5-1A33F64CE6F7}"/>
                  </a:ext>
                </a:extLst>
              </p:cNvPr>
              <p:cNvSpPr>
                <a:spLocks noChangeShapeType="1"/>
              </p:cNvSpPr>
              <p:nvPr/>
            </p:nvSpPr>
            <p:spPr bwMode="auto">
              <a:xfrm>
                <a:off x="2752" y="1290"/>
                <a:ext cx="204" cy="0"/>
              </a:xfrm>
              <a:prstGeom prst="lin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2" name="Oval 119">
                <a:extLst>
                  <a:ext uri="{FF2B5EF4-FFF2-40B4-BE49-F238E27FC236}">
                    <a16:creationId xmlns:a16="http://schemas.microsoft.com/office/drawing/2014/main" id="{9546AA4C-0C73-BC4A-A421-7565932E7AF7}"/>
                  </a:ext>
                </a:extLst>
              </p:cNvPr>
              <p:cNvSpPr>
                <a:spLocks noChangeArrowheads="1"/>
              </p:cNvSpPr>
              <p:nvPr/>
            </p:nvSpPr>
            <p:spPr bwMode="auto">
              <a:xfrm>
                <a:off x="2990" y="1275"/>
                <a:ext cx="27" cy="30"/>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3" name="Oval 120">
                <a:extLst>
                  <a:ext uri="{FF2B5EF4-FFF2-40B4-BE49-F238E27FC236}">
                    <a16:creationId xmlns:a16="http://schemas.microsoft.com/office/drawing/2014/main" id="{D3E4E609-852A-2A4E-8739-435886B98907}"/>
                  </a:ext>
                </a:extLst>
              </p:cNvPr>
              <p:cNvSpPr>
                <a:spLocks noChangeArrowheads="1"/>
              </p:cNvSpPr>
              <p:nvPr/>
            </p:nvSpPr>
            <p:spPr bwMode="auto">
              <a:xfrm>
                <a:off x="2990" y="1393"/>
                <a:ext cx="27" cy="27"/>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4" name="Oval 121">
                <a:extLst>
                  <a:ext uri="{FF2B5EF4-FFF2-40B4-BE49-F238E27FC236}">
                    <a16:creationId xmlns:a16="http://schemas.microsoft.com/office/drawing/2014/main" id="{80C4D512-57D9-8945-8A96-E6F353CFDB73}"/>
                  </a:ext>
                </a:extLst>
              </p:cNvPr>
              <p:cNvSpPr>
                <a:spLocks noChangeArrowheads="1"/>
              </p:cNvSpPr>
              <p:nvPr/>
            </p:nvSpPr>
            <p:spPr bwMode="auto">
              <a:xfrm>
                <a:off x="2990" y="1508"/>
                <a:ext cx="27" cy="29"/>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5" name="Oval 122">
                <a:extLst>
                  <a:ext uri="{FF2B5EF4-FFF2-40B4-BE49-F238E27FC236}">
                    <a16:creationId xmlns:a16="http://schemas.microsoft.com/office/drawing/2014/main" id="{85941AAA-9BFD-D741-8E98-892C5461F933}"/>
                  </a:ext>
                </a:extLst>
              </p:cNvPr>
              <p:cNvSpPr>
                <a:spLocks noChangeArrowheads="1"/>
              </p:cNvSpPr>
              <p:nvPr/>
            </p:nvSpPr>
            <p:spPr bwMode="auto">
              <a:xfrm>
                <a:off x="2853" y="1776"/>
                <a:ext cx="55" cy="54"/>
              </a:xfrm>
              <a:prstGeom prst="ellipse">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6" name="Rectangle 123">
                <a:extLst>
                  <a:ext uri="{FF2B5EF4-FFF2-40B4-BE49-F238E27FC236}">
                    <a16:creationId xmlns:a16="http://schemas.microsoft.com/office/drawing/2014/main" id="{87F63A83-5791-484C-96CE-1F47947FFD0C}"/>
                  </a:ext>
                </a:extLst>
              </p:cNvPr>
              <p:cNvSpPr>
                <a:spLocks noChangeArrowheads="1"/>
              </p:cNvSpPr>
              <p:nvPr/>
            </p:nvSpPr>
            <p:spPr bwMode="auto">
              <a:xfrm>
                <a:off x="2695" y="1231"/>
                <a:ext cx="371" cy="118"/>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7" name="Rectangle 124">
                <a:extLst>
                  <a:ext uri="{FF2B5EF4-FFF2-40B4-BE49-F238E27FC236}">
                    <a16:creationId xmlns:a16="http://schemas.microsoft.com/office/drawing/2014/main" id="{BEDBC454-BB5E-3B47-97A7-ECFA8535E8E5}"/>
                  </a:ext>
                </a:extLst>
              </p:cNvPr>
              <p:cNvSpPr>
                <a:spLocks noChangeArrowheads="1"/>
              </p:cNvSpPr>
              <p:nvPr/>
            </p:nvSpPr>
            <p:spPr bwMode="auto">
              <a:xfrm>
                <a:off x="2695" y="1349"/>
                <a:ext cx="371" cy="115"/>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78" name="Rectangle 125">
                <a:extLst>
                  <a:ext uri="{FF2B5EF4-FFF2-40B4-BE49-F238E27FC236}">
                    <a16:creationId xmlns:a16="http://schemas.microsoft.com/office/drawing/2014/main" id="{8755974D-8769-5340-8D9E-FD974A142FC3}"/>
                  </a:ext>
                </a:extLst>
              </p:cNvPr>
              <p:cNvSpPr>
                <a:spLocks noChangeArrowheads="1"/>
              </p:cNvSpPr>
              <p:nvPr/>
            </p:nvSpPr>
            <p:spPr bwMode="auto">
              <a:xfrm>
                <a:off x="2695" y="1464"/>
                <a:ext cx="371" cy="117"/>
              </a:xfrm>
              <a:prstGeom prst="rect">
                <a:avLst/>
              </a:prstGeom>
              <a:noFill/>
              <a:ln w="19050" cap="rnd">
                <a:solidFill>
                  <a:schemeClr val="tx1"/>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grpSp>
      <p:pic>
        <p:nvPicPr>
          <p:cNvPr id="101" name="Picture 100">
            <a:extLst>
              <a:ext uri="{FF2B5EF4-FFF2-40B4-BE49-F238E27FC236}">
                <a16:creationId xmlns:a16="http://schemas.microsoft.com/office/drawing/2014/main" id="{69BA62AD-FE19-FB48-A40A-17A53DEE07B9}"/>
              </a:ext>
            </a:extLst>
          </p:cNvPr>
          <p:cNvPicPr>
            <a:picLocks noChangeAspect="1"/>
          </p:cNvPicPr>
          <p:nvPr/>
        </p:nvPicPr>
        <p:blipFill>
          <a:blip r:embed="rId7" cstate="print">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7399641" y="2173861"/>
            <a:ext cx="224465" cy="228056"/>
          </a:xfrm>
          <a:prstGeom prst="rect">
            <a:avLst/>
          </a:prstGeom>
        </p:spPr>
      </p:pic>
      <p:grpSp>
        <p:nvGrpSpPr>
          <p:cNvPr id="102" name="Group 101">
            <a:extLst>
              <a:ext uri="{FF2B5EF4-FFF2-40B4-BE49-F238E27FC236}">
                <a16:creationId xmlns:a16="http://schemas.microsoft.com/office/drawing/2014/main" id="{A44FB1DB-147B-0748-A4C6-ED72A142AD17}"/>
              </a:ext>
            </a:extLst>
          </p:cNvPr>
          <p:cNvGrpSpPr/>
          <p:nvPr/>
        </p:nvGrpSpPr>
        <p:grpSpPr>
          <a:xfrm>
            <a:off x="4253058" y="3342137"/>
            <a:ext cx="191907" cy="187802"/>
            <a:chOff x="18347055" y="1391945"/>
            <a:chExt cx="3628370" cy="3550757"/>
          </a:xfrm>
          <a:solidFill>
            <a:schemeClr val="bg2"/>
          </a:solidFill>
        </p:grpSpPr>
        <p:sp>
          <p:nvSpPr>
            <p:cNvPr id="103" name="Oval 12">
              <a:extLst>
                <a:ext uri="{FF2B5EF4-FFF2-40B4-BE49-F238E27FC236}">
                  <a16:creationId xmlns:a16="http://schemas.microsoft.com/office/drawing/2014/main" id="{998F3D7A-1616-D543-8299-BA415EE23698}"/>
                </a:ext>
              </a:extLst>
            </p:cNvPr>
            <p:cNvSpPr>
              <a:spLocks noChangeArrowheads="1"/>
            </p:cNvSpPr>
            <p:nvPr/>
          </p:nvSpPr>
          <p:spPr bwMode="auto">
            <a:xfrm>
              <a:off x="18722880" y="1711997"/>
              <a:ext cx="2870069" cy="2847990"/>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4" name="Freeform 6">
              <a:extLst>
                <a:ext uri="{FF2B5EF4-FFF2-40B4-BE49-F238E27FC236}">
                  <a16:creationId xmlns:a16="http://schemas.microsoft.com/office/drawing/2014/main" id="{1C458ADA-0B96-984E-A5D7-8D5148161F64}"/>
                </a:ext>
              </a:extLst>
            </p:cNvPr>
            <p:cNvSpPr>
              <a:spLocks/>
            </p:cNvSpPr>
            <p:nvPr/>
          </p:nvSpPr>
          <p:spPr bwMode="auto">
            <a:xfrm>
              <a:off x="18793325" y="3157622"/>
              <a:ext cx="905476" cy="1785080"/>
            </a:xfrm>
            <a:custGeom>
              <a:avLst/>
              <a:gdLst>
                <a:gd name="T0" fmla="*/ 0 w 140"/>
                <a:gd name="T1" fmla="*/ 0 h 276"/>
                <a:gd name="T2" fmla="*/ 140 w 140"/>
                <a:gd name="T3" fmla="*/ 0 h 276"/>
                <a:gd name="T4" fmla="*/ 140 w 140"/>
                <a:gd name="T5" fmla="*/ 276 h 276"/>
              </a:gdLst>
              <a:ahLst/>
              <a:cxnLst>
                <a:cxn ang="0">
                  <a:pos x="T0" y="T1"/>
                </a:cxn>
                <a:cxn ang="0">
                  <a:pos x="T2" y="T3"/>
                </a:cxn>
                <a:cxn ang="0">
                  <a:pos x="T4" y="T5"/>
                </a:cxn>
              </a:cxnLst>
              <a:rect l="0" t="0" r="r" b="b"/>
              <a:pathLst>
                <a:path w="140" h="276">
                  <a:moveTo>
                    <a:pt x="0" y="0"/>
                  </a:moveTo>
                  <a:lnTo>
                    <a:pt x="140" y="0"/>
                  </a:lnTo>
                  <a:lnTo>
                    <a:pt x="140" y="276"/>
                  </a:lnTo>
                </a:path>
              </a:pathLst>
            </a:custGeom>
            <a:grp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5" name="Freeform 7">
              <a:extLst>
                <a:ext uri="{FF2B5EF4-FFF2-40B4-BE49-F238E27FC236}">
                  <a16:creationId xmlns:a16="http://schemas.microsoft.com/office/drawing/2014/main" id="{1CF4FFBB-D8F2-344E-878E-A9A2EE931727}"/>
                </a:ext>
              </a:extLst>
            </p:cNvPr>
            <p:cNvSpPr>
              <a:spLocks/>
            </p:cNvSpPr>
            <p:nvPr/>
          </p:nvSpPr>
          <p:spPr bwMode="auto">
            <a:xfrm>
              <a:off x="20630147" y="3157622"/>
              <a:ext cx="931347" cy="1785080"/>
            </a:xfrm>
            <a:custGeom>
              <a:avLst/>
              <a:gdLst>
                <a:gd name="T0" fmla="*/ 144 w 144"/>
                <a:gd name="T1" fmla="*/ 0 h 276"/>
                <a:gd name="T2" fmla="*/ 0 w 144"/>
                <a:gd name="T3" fmla="*/ 0 h 276"/>
                <a:gd name="T4" fmla="*/ 0 w 144"/>
                <a:gd name="T5" fmla="*/ 276 h 276"/>
              </a:gdLst>
              <a:ahLst/>
              <a:cxnLst>
                <a:cxn ang="0">
                  <a:pos x="T0" y="T1"/>
                </a:cxn>
                <a:cxn ang="0">
                  <a:pos x="T2" y="T3"/>
                </a:cxn>
                <a:cxn ang="0">
                  <a:pos x="T4" y="T5"/>
                </a:cxn>
              </a:cxnLst>
              <a:rect l="0" t="0" r="r" b="b"/>
              <a:pathLst>
                <a:path w="144" h="276">
                  <a:moveTo>
                    <a:pt x="144" y="0"/>
                  </a:moveTo>
                  <a:lnTo>
                    <a:pt x="0" y="0"/>
                  </a:lnTo>
                  <a:lnTo>
                    <a:pt x="0" y="276"/>
                  </a:lnTo>
                </a:path>
              </a:pathLst>
            </a:custGeom>
            <a:grp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6" name="Line 8">
              <a:extLst>
                <a:ext uri="{FF2B5EF4-FFF2-40B4-BE49-F238E27FC236}">
                  <a16:creationId xmlns:a16="http://schemas.microsoft.com/office/drawing/2014/main" id="{282FF6DC-5C49-5B40-BFFC-B0E3ADB34064}"/>
                </a:ext>
              </a:extLst>
            </p:cNvPr>
            <p:cNvSpPr>
              <a:spLocks noChangeShapeType="1"/>
            </p:cNvSpPr>
            <p:nvPr/>
          </p:nvSpPr>
          <p:spPr bwMode="auto">
            <a:xfrm>
              <a:off x="20164474" y="1805877"/>
              <a:ext cx="0" cy="3136825"/>
            </a:xfrm>
            <a:prstGeom prst="line">
              <a:avLst/>
            </a:prstGeom>
            <a:grp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7" name="Oval 9">
              <a:extLst>
                <a:ext uri="{FF2B5EF4-FFF2-40B4-BE49-F238E27FC236}">
                  <a16:creationId xmlns:a16="http://schemas.microsoft.com/office/drawing/2014/main" id="{49447AD6-02E4-C64C-9D54-C4122D0DDED8}"/>
                </a:ext>
              </a:extLst>
            </p:cNvPr>
            <p:cNvSpPr>
              <a:spLocks noChangeArrowheads="1"/>
            </p:cNvSpPr>
            <p:nvPr/>
          </p:nvSpPr>
          <p:spPr bwMode="auto">
            <a:xfrm>
              <a:off x="18347055" y="2737223"/>
              <a:ext cx="860202"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8" name="Oval 12">
              <a:extLst>
                <a:ext uri="{FF2B5EF4-FFF2-40B4-BE49-F238E27FC236}">
                  <a16:creationId xmlns:a16="http://schemas.microsoft.com/office/drawing/2014/main" id="{8561015D-28F9-7B42-BD6B-BEB847167ACC}"/>
                </a:ext>
              </a:extLst>
            </p:cNvPr>
            <p:cNvSpPr>
              <a:spLocks noChangeArrowheads="1"/>
            </p:cNvSpPr>
            <p:nvPr/>
          </p:nvSpPr>
          <p:spPr bwMode="auto">
            <a:xfrm>
              <a:off x="19744075" y="1391945"/>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09" name="Oval 15">
              <a:extLst>
                <a:ext uri="{FF2B5EF4-FFF2-40B4-BE49-F238E27FC236}">
                  <a16:creationId xmlns:a16="http://schemas.microsoft.com/office/drawing/2014/main" id="{D037494F-0F11-EE4D-91CF-26F32170FC07}"/>
                </a:ext>
              </a:extLst>
            </p:cNvPr>
            <p:cNvSpPr>
              <a:spLocks noChangeArrowheads="1"/>
            </p:cNvSpPr>
            <p:nvPr/>
          </p:nvSpPr>
          <p:spPr bwMode="auto">
            <a:xfrm>
              <a:off x="21141094" y="2737223"/>
              <a:ext cx="834331"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10" name="Oval 12">
              <a:extLst>
                <a:ext uri="{FF2B5EF4-FFF2-40B4-BE49-F238E27FC236}">
                  <a16:creationId xmlns:a16="http://schemas.microsoft.com/office/drawing/2014/main" id="{D726FD08-7742-2244-9005-2B53DFE5CDB9}"/>
                </a:ext>
              </a:extLst>
            </p:cNvPr>
            <p:cNvSpPr>
              <a:spLocks noChangeArrowheads="1"/>
            </p:cNvSpPr>
            <p:nvPr/>
          </p:nvSpPr>
          <p:spPr bwMode="auto">
            <a:xfrm>
              <a:off x="19744075" y="1391945"/>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11" name="Oval 12">
              <a:extLst>
                <a:ext uri="{FF2B5EF4-FFF2-40B4-BE49-F238E27FC236}">
                  <a16:creationId xmlns:a16="http://schemas.microsoft.com/office/drawing/2014/main" id="{A69363DE-AE71-C64C-B66F-4FB3A6020BDA}"/>
                </a:ext>
              </a:extLst>
            </p:cNvPr>
            <p:cNvSpPr>
              <a:spLocks noChangeArrowheads="1"/>
            </p:cNvSpPr>
            <p:nvPr/>
          </p:nvSpPr>
          <p:spPr bwMode="auto">
            <a:xfrm>
              <a:off x="21134626" y="2737223"/>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sp>
          <p:nvSpPr>
            <p:cNvPr id="112" name="Oval 12">
              <a:extLst>
                <a:ext uri="{FF2B5EF4-FFF2-40B4-BE49-F238E27FC236}">
                  <a16:creationId xmlns:a16="http://schemas.microsoft.com/office/drawing/2014/main" id="{1241542F-5A50-8E42-ADB6-0023D04A7C29}"/>
                </a:ext>
              </a:extLst>
            </p:cNvPr>
            <p:cNvSpPr>
              <a:spLocks noChangeArrowheads="1"/>
            </p:cNvSpPr>
            <p:nvPr/>
          </p:nvSpPr>
          <p:spPr bwMode="auto">
            <a:xfrm>
              <a:off x="18350865" y="2729603"/>
              <a:ext cx="840799" cy="834331"/>
            </a:xfrm>
            <a:prstGeom prst="ellipse">
              <a:avLst/>
            </a:prstGeom>
            <a:grpFill/>
            <a:ln w="12700" cap="rnd">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2880">
                <a:latin typeface="Amazon Ember"/>
              </a:endParaRPr>
            </a:p>
          </p:txBody>
        </p:sp>
      </p:grpSp>
      <p:sp>
        <p:nvSpPr>
          <p:cNvPr id="113" name="Graphic 1">
            <a:extLst>
              <a:ext uri="{FF2B5EF4-FFF2-40B4-BE49-F238E27FC236}">
                <a16:creationId xmlns:a16="http://schemas.microsoft.com/office/drawing/2014/main" id="{BA87983F-34B1-D749-8532-F2F48C90B39E}"/>
              </a:ext>
            </a:extLst>
          </p:cNvPr>
          <p:cNvSpPr/>
          <p:nvPr/>
        </p:nvSpPr>
        <p:spPr>
          <a:xfrm>
            <a:off x="5309363" y="4127517"/>
            <a:ext cx="164593" cy="134929"/>
          </a:xfrm>
          <a:custGeom>
            <a:avLst/>
            <a:gdLst>
              <a:gd name="connsiteX0" fmla="*/ 0 w 332592"/>
              <a:gd name="connsiteY0" fmla="*/ 242566 h 272652"/>
              <a:gd name="connsiteX1" fmla="*/ 99551 w 332592"/>
              <a:gd name="connsiteY1" fmla="*/ 213985 h 272652"/>
              <a:gd name="connsiteX2" fmla="*/ 90633 w 332592"/>
              <a:gd name="connsiteY2" fmla="*/ 212742 h 272652"/>
              <a:gd name="connsiteX3" fmla="*/ 37521 w 332592"/>
              <a:gd name="connsiteY3" fmla="*/ 171114 h 272652"/>
              <a:gd name="connsiteX4" fmla="*/ 36739 w 332592"/>
              <a:gd name="connsiteY4" fmla="*/ 169067 h 272652"/>
              <a:gd name="connsiteX5" fmla="*/ 39165 w 332592"/>
              <a:gd name="connsiteY5" fmla="*/ 166231 h 272652"/>
              <a:gd name="connsiteX6" fmla="*/ 62418 w 332592"/>
              <a:gd name="connsiteY6" fmla="*/ 165522 h 272652"/>
              <a:gd name="connsiteX7" fmla="*/ 64764 w 332592"/>
              <a:gd name="connsiteY7" fmla="*/ 164871 h 272652"/>
              <a:gd name="connsiteX8" fmla="*/ 62564 w 332592"/>
              <a:gd name="connsiteY8" fmla="*/ 163563 h 272652"/>
              <a:gd name="connsiteX9" fmla="*/ 12134 w 332592"/>
              <a:gd name="connsiteY9" fmla="*/ 106847 h 272652"/>
              <a:gd name="connsiteX10" fmla="*/ 11593 w 332592"/>
              <a:gd name="connsiteY10" fmla="*/ 99939 h 272652"/>
              <a:gd name="connsiteX11" fmla="*/ 14963 w 332592"/>
              <a:gd name="connsiteY11" fmla="*/ 97805 h 272652"/>
              <a:gd name="connsiteX12" fmla="*/ 36943 w 332592"/>
              <a:gd name="connsiteY12" fmla="*/ 104244 h 272652"/>
              <a:gd name="connsiteX13" fmla="*/ 39853 w 332592"/>
              <a:gd name="connsiteY13" fmla="*/ 104464 h 272652"/>
              <a:gd name="connsiteX14" fmla="*/ 40869 w 332592"/>
              <a:gd name="connsiteY14" fmla="*/ 104098 h 272652"/>
              <a:gd name="connsiteX15" fmla="*/ 37777 w 332592"/>
              <a:gd name="connsiteY15" fmla="*/ 101101 h 272652"/>
              <a:gd name="connsiteX16" fmla="*/ 19108 w 332592"/>
              <a:gd name="connsiteY16" fmla="*/ 16623 h 272652"/>
              <a:gd name="connsiteX17" fmla="*/ 24173 w 332592"/>
              <a:gd name="connsiteY17" fmla="*/ 15958 h 272652"/>
              <a:gd name="connsiteX18" fmla="*/ 150332 w 332592"/>
              <a:gd name="connsiteY18" fmla="*/ 83448 h 272652"/>
              <a:gd name="connsiteX19" fmla="*/ 159410 w 332592"/>
              <a:gd name="connsiteY19" fmla="*/ 84318 h 272652"/>
              <a:gd name="connsiteX20" fmla="*/ 162700 w 332592"/>
              <a:gd name="connsiteY20" fmla="*/ 80824 h 272652"/>
              <a:gd name="connsiteX21" fmla="*/ 167487 w 332592"/>
              <a:gd name="connsiteY21" fmla="*/ 41154 h 272652"/>
              <a:gd name="connsiteX22" fmla="*/ 277879 w 332592"/>
              <a:gd name="connsiteY22" fmla="*/ 18757 h 272652"/>
              <a:gd name="connsiteX23" fmla="*/ 285298 w 332592"/>
              <a:gd name="connsiteY23" fmla="*/ 20848 h 272652"/>
              <a:gd name="connsiteX24" fmla="*/ 321335 w 332592"/>
              <a:gd name="connsiteY24" fmla="*/ 6982 h 272652"/>
              <a:gd name="connsiteX25" fmla="*/ 323279 w 332592"/>
              <a:gd name="connsiteY25" fmla="*/ 5980 h 272652"/>
              <a:gd name="connsiteX26" fmla="*/ 324369 w 332592"/>
              <a:gd name="connsiteY26" fmla="*/ 6126 h 272652"/>
              <a:gd name="connsiteX27" fmla="*/ 295320 w 332592"/>
              <a:gd name="connsiteY27" fmla="*/ 42792 h 272652"/>
              <a:gd name="connsiteX28" fmla="*/ 314851 w 332592"/>
              <a:gd name="connsiteY28" fmla="*/ 39137 h 272652"/>
              <a:gd name="connsiteX29" fmla="*/ 332680 w 332592"/>
              <a:gd name="connsiteY29" fmla="*/ 32960 h 272652"/>
              <a:gd name="connsiteX30" fmla="*/ 330428 w 332592"/>
              <a:gd name="connsiteY30" fmla="*/ 37463 h 272652"/>
              <a:gd name="connsiteX31" fmla="*/ 302885 w 332592"/>
              <a:gd name="connsiteY31" fmla="*/ 65525 h 272652"/>
              <a:gd name="connsiteX32" fmla="*/ 299691 w 332592"/>
              <a:gd name="connsiteY32" fmla="*/ 71928 h 272652"/>
              <a:gd name="connsiteX33" fmla="*/ 249349 w 332592"/>
              <a:gd name="connsiteY33" fmla="*/ 208978 h 272652"/>
              <a:gd name="connsiteX34" fmla="*/ 138826 w 332592"/>
              <a:gd name="connsiteY34" fmla="*/ 270270 h 272652"/>
              <a:gd name="connsiteX35" fmla="*/ 12931 w 332592"/>
              <a:gd name="connsiteY35" fmla="*/ 250906 h 272652"/>
              <a:gd name="connsiteX36" fmla="*/ 899 w 332592"/>
              <a:gd name="connsiteY36" fmla="*/ 243991 h 272652"/>
              <a:gd name="connsiteX37" fmla="*/ 0 w 332592"/>
              <a:gd name="connsiteY37" fmla="*/ 242566 h 272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2592" h="272652">
                <a:moveTo>
                  <a:pt x="0" y="242566"/>
                </a:moveTo>
                <a:cubicBezTo>
                  <a:pt x="36680" y="245541"/>
                  <a:pt x="69530" y="236514"/>
                  <a:pt x="99551" y="213985"/>
                </a:cubicBezTo>
                <a:cubicBezTo>
                  <a:pt x="95940" y="213488"/>
                  <a:pt x="93272" y="213210"/>
                  <a:pt x="90633" y="212742"/>
                </a:cubicBezTo>
                <a:cubicBezTo>
                  <a:pt x="65539" y="208305"/>
                  <a:pt x="47974" y="194234"/>
                  <a:pt x="37521" y="171114"/>
                </a:cubicBezTo>
                <a:cubicBezTo>
                  <a:pt x="37221" y="170448"/>
                  <a:pt x="37016" y="169739"/>
                  <a:pt x="36739" y="169067"/>
                </a:cubicBezTo>
                <a:cubicBezTo>
                  <a:pt x="35664" y="166494"/>
                  <a:pt x="36541" y="165887"/>
                  <a:pt x="39165" y="166231"/>
                </a:cubicBezTo>
                <a:cubicBezTo>
                  <a:pt x="46943" y="167239"/>
                  <a:pt x="54713" y="167137"/>
                  <a:pt x="62418" y="165522"/>
                </a:cubicBezTo>
                <a:cubicBezTo>
                  <a:pt x="63207" y="165354"/>
                  <a:pt x="63975" y="165098"/>
                  <a:pt x="64764" y="164871"/>
                </a:cubicBezTo>
                <a:cubicBezTo>
                  <a:pt x="64333" y="163577"/>
                  <a:pt x="63309" y="163789"/>
                  <a:pt x="62564" y="163563"/>
                </a:cubicBezTo>
                <a:cubicBezTo>
                  <a:pt x="34304" y="154835"/>
                  <a:pt x="17375" y="136020"/>
                  <a:pt x="12134" y="106847"/>
                </a:cubicBezTo>
                <a:cubicBezTo>
                  <a:pt x="11725" y="104581"/>
                  <a:pt x="11776" y="102242"/>
                  <a:pt x="11593" y="99939"/>
                </a:cubicBezTo>
                <a:cubicBezTo>
                  <a:pt x="11359" y="97066"/>
                  <a:pt x="12390" y="96482"/>
                  <a:pt x="14963" y="97805"/>
                </a:cubicBezTo>
                <a:cubicBezTo>
                  <a:pt x="21863" y="101357"/>
                  <a:pt x="29283" y="103228"/>
                  <a:pt x="36943" y="104244"/>
                </a:cubicBezTo>
                <a:cubicBezTo>
                  <a:pt x="37908" y="104369"/>
                  <a:pt x="38880" y="104442"/>
                  <a:pt x="39853" y="104464"/>
                </a:cubicBezTo>
                <a:cubicBezTo>
                  <a:pt x="40160" y="104471"/>
                  <a:pt x="40481" y="104244"/>
                  <a:pt x="40869" y="104098"/>
                </a:cubicBezTo>
                <a:cubicBezTo>
                  <a:pt x="40379" y="102446"/>
                  <a:pt x="38858" y="101957"/>
                  <a:pt x="37777" y="101101"/>
                </a:cubicBezTo>
                <a:cubicBezTo>
                  <a:pt x="12602" y="81160"/>
                  <a:pt x="4642" y="45226"/>
                  <a:pt x="19108" y="16623"/>
                </a:cubicBezTo>
                <a:cubicBezTo>
                  <a:pt x="21096" y="12698"/>
                  <a:pt x="21322" y="12690"/>
                  <a:pt x="24173" y="15958"/>
                </a:cubicBezTo>
                <a:cubicBezTo>
                  <a:pt x="57666" y="54443"/>
                  <a:pt x="99646" y="77096"/>
                  <a:pt x="150332" y="83448"/>
                </a:cubicBezTo>
                <a:cubicBezTo>
                  <a:pt x="153350" y="83828"/>
                  <a:pt x="156413" y="83843"/>
                  <a:pt x="159410" y="84318"/>
                </a:cubicBezTo>
                <a:cubicBezTo>
                  <a:pt x="162473" y="84808"/>
                  <a:pt x="163262" y="83938"/>
                  <a:pt x="162700" y="80824"/>
                </a:cubicBezTo>
                <a:cubicBezTo>
                  <a:pt x="160236" y="67140"/>
                  <a:pt x="162027" y="53917"/>
                  <a:pt x="167487" y="41154"/>
                </a:cubicBezTo>
                <a:cubicBezTo>
                  <a:pt x="186032" y="-2185"/>
                  <a:pt x="243984" y="-13990"/>
                  <a:pt x="277879" y="18757"/>
                </a:cubicBezTo>
                <a:cubicBezTo>
                  <a:pt x="280189" y="20994"/>
                  <a:pt x="282235" y="21586"/>
                  <a:pt x="285298" y="20848"/>
                </a:cubicBezTo>
                <a:cubicBezTo>
                  <a:pt x="297929" y="17800"/>
                  <a:pt x="309954" y="13253"/>
                  <a:pt x="321335" y="6982"/>
                </a:cubicBezTo>
                <a:cubicBezTo>
                  <a:pt x="321971" y="6631"/>
                  <a:pt x="322614" y="6280"/>
                  <a:pt x="323279" y="5980"/>
                </a:cubicBezTo>
                <a:cubicBezTo>
                  <a:pt x="323455" y="5900"/>
                  <a:pt x="323725" y="6031"/>
                  <a:pt x="324369" y="6126"/>
                </a:cubicBezTo>
                <a:cubicBezTo>
                  <a:pt x="319142" y="21506"/>
                  <a:pt x="309406" y="33194"/>
                  <a:pt x="295320" y="42792"/>
                </a:cubicBezTo>
                <a:cubicBezTo>
                  <a:pt x="302710" y="42229"/>
                  <a:pt x="308799" y="40760"/>
                  <a:pt x="314851" y="39137"/>
                </a:cubicBezTo>
                <a:cubicBezTo>
                  <a:pt x="320816" y="37536"/>
                  <a:pt x="326605" y="35387"/>
                  <a:pt x="332680" y="32960"/>
                </a:cubicBezTo>
                <a:cubicBezTo>
                  <a:pt x="332577" y="35197"/>
                  <a:pt x="331313" y="36264"/>
                  <a:pt x="330428" y="37463"/>
                </a:cubicBezTo>
                <a:cubicBezTo>
                  <a:pt x="322585" y="48128"/>
                  <a:pt x="313448" y="57550"/>
                  <a:pt x="302885" y="65525"/>
                </a:cubicBezTo>
                <a:cubicBezTo>
                  <a:pt x="300619" y="67235"/>
                  <a:pt x="299654" y="69048"/>
                  <a:pt x="299691" y="71928"/>
                </a:cubicBezTo>
                <a:cubicBezTo>
                  <a:pt x="300378" y="124010"/>
                  <a:pt x="283339" y="169798"/>
                  <a:pt x="249349" y="208978"/>
                </a:cubicBezTo>
                <a:cubicBezTo>
                  <a:pt x="220096" y="242705"/>
                  <a:pt x="182889" y="262967"/>
                  <a:pt x="138826" y="270270"/>
                </a:cubicBezTo>
                <a:cubicBezTo>
                  <a:pt x="94800" y="277565"/>
                  <a:pt x="52710" y="271505"/>
                  <a:pt x="12931" y="250906"/>
                </a:cubicBezTo>
                <a:cubicBezTo>
                  <a:pt x="8830" y="248779"/>
                  <a:pt x="4898" y="246323"/>
                  <a:pt x="899" y="243991"/>
                </a:cubicBezTo>
                <a:cubicBezTo>
                  <a:pt x="658" y="243845"/>
                  <a:pt x="548" y="243450"/>
                  <a:pt x="0" y="242566"/>
                </a:cubicBezTo>
                <a:close/>
              </a:path>
            </a:pathLst>
          </a:custGeom>
          <a:noFill/>
          <a:ln w="12700" cap="flat">
            <a:solidFill>
              <a:schemeClr val="tx1"/>
            </a:solidFill>
            <a:prstDash val="solid"/>
            <a:miter/>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457178"/>
            <a:endParaRPr lang="en-US">
              <a:latin typeface="Arial"/>
            </a:endParaRPr>
          </a:p>
        </p:txBody>
      </p:sp>
      <p:pic>
        <p:nvPicPr>
          <p:cNvPr id="114" name="Graphic 113">
            <a:extLst>
              <a:ext uri="{FF2B5EF4-FFF2-40B4-BE49-F238E27FC236}">
                <a16:creationId xmlns:a16="http://schemas.microsoft.com/office/drawing/2014/main" id="{48895D2E-2A4A-244A-9521-AC7FE4622AED}"/>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7406857" y="3414208"/>
            <a:ext cx="235546" cy="223467"/>
          </a:xfrm>
          <a:prstGeom prst="rect">
            <a:avLst/>
          </a:prstGeom>
        </p:spPr>
      </p:pic>
      <p:sp>
        <p:nvSpPr>
          <p:cNvPr id="117" name="Freeform: Shape 163">
            <a:extLst>
              <a:ext uri="{FF2B5EF4-FFF2-40B4-BE49-F238E27FC236}">
                <a16:creationId xmlns:a16="http://schemas.microsoft.com/office/drawing/2014/main" id="{A0F6EDAC-11E4-9841-A09F-F43C6F33CA55}"/>
              </a:ext>
            </a:extLst>
          </p:cNvPr>
          <p:cNvSpPr/>
          <p:nvPr/>
        </p:nvSpPr>
        <p:spPr>
          <a:xfrm rot="18900000">
            <a:off x="1234020" y="1584153"/>
            <a:ext cx="255862" cy="270622"/>
          </a:xfrm>
          <a:custGeom>
            <a:avLst/>
            <a:gdLst>
              <a:gd name="connsiteX0" fmla="*/ 179827 w 255862"/>
              <a:gd name="connsiteY0" fmla="*/ 0 h 270622"/>
              <a:gd name="connsiteX1" fmla="*/ 179827 w 255862"/>
              <a:gd name="connsiteY1" fmla="*/ 76035 h 270622"/>
              <a:gd name="connsiteX2" fmla="*/ 255862 w 255862"/>
              <a:gd name="connsiteY2" fmla="*/ 76035 h 270622"/>
              <a:gd name="connsiteX3" fmla="*/ 255862 w 255862"/>
              <a:gd name="connsiteY3" fmla="*/ 194587 h 270622"/>
              <a:gd name="connsiteX4" fmla="*/ 179827 w 255862"/>
              <a:gd name="connsiteY4" fmla="*/ 194587 h 270622"/>
              <a:gd name="connsiteX5" fmla="*/ 179827 w 255862"/>
              <a:gd name="connsiteY5" fmla="*/ 270622 h 270622"/>
              <a:gd name="connsiteX6" fmla="*/ 76035 w 255862"/>
              <a:gd name="connsiteY6" fmla="*/ 270622 h 270622"/>
              <a:gd name="connsiteX7" fmla="*/ 76035 w 255862"/>
              <a:gd name="connsiteY7" fmla="*/ 194587 h 270622"/>
              <a:gd name="connsiteX8" fmla="*/ 0 w 255862"/>
              <a:gd name="connsiteY8" fmla="*/ 194587 h 270622"/>
              <a:gd name="connsiteX9" fmla="*/ 0 w 255862"/>
              <a:gd name="connsiteY9" fmla="*/ 76035 h 270622"/>
              <a:gd name="connsiteX10" fmla="*/ 76035 w 255862"/>
              <a:gd name="connsiteY10" fmla="*/ 76035 h 270622"/>
              <a:gd name="connsiteX11" fmla="*/ 76035 w 255862"/>
              <a:gd name="connsiteY11" fmla="*/ 0 h 270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5862" h="270622">
                <a:moveTo>
                  <a:pt x="179827" y="0"/>
                </a:moveTo>
                <a:lnTo>
                  <a:pt x="179827" y="76035"/>
                </a:lnTo>
                <a:lnTo>
                  <a:pt x="255862" y="76035"/>
                </a:lnTo>
                <a:lnTo>
                  <a:pt x="255862" y="194587"/>
                </a:lnTo>
                <a:lnTo>
                  <a:pt x="179827" y="194587"/>
                </a:lnTo>
                <a:lnTo>
                  <a:pt x="179827" y="270622"/>
                </a:lnTo>
                <a:lnTo>
                  <a:pt x="76035" y="270622"/>
                </a:lnTo>
                <a:lnTo>
                  <a:pt x="76035" y="194587"/>
                </a:lnTo>
                <a:lnTo>
                  <a:pt x="0" y="194587"/>
                </a:lnTo>
                <a:lnTo>
                  <a:pt x="0" y="76035"/>
                </a:lnTo>
                <a:lnTo>
                  <a:pt x="76035" y="76035"/>
                </a:lnTo>
                <a:lnTo>
                  <a:pt x="76035" y="0"/>
                </a:lnTo>
                <a:close/>
              </a:path>
            </a:pathLst>
          </a:custGeom>
          <a:solidFill>
            <a:schemeClr val="bg2"/>
          </a:solidFill>
          <a:ln w="22225" cap="flat">
            <a:solidFill>
              <a:schemeClr val="tx2"/>
            </a:solidFill>
            <a:prstDash val="solid"/>
            <a:miter/>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457189">
              <a:defRPr/>
            </a:pPr>
            <a:endParaRPr lang="en-US" sz="2400" dirty="0">
              <a:solidFill>
                <a:schemeClr val="tx1"/>
              </a:solidFill>
              <a:latin typeface="Arial"/>
            </a:endParaRPr>
          </a:p>
        </p:txBody>
      </p:sp>
    </p:spTree>
    <p:extLst>
      <p:ext uri="{BB962C8B-B14F-4D97-AF65-F5344CB8AC3E}">
        <p14:creationId xmlns:p14="http://schemas.microsoft.com/office/powerpoint/2010/main" val="3218983984"/>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a:extLst>
              <a:ext uri="{FF2B5EF4-FFF2-40B4-BE49-F238E27FC236}">
                <a16:creationId xmlns:a16="http://schemas.microsoft.com/office/drawing/2014/main" id="{6E4D6051-77F8-4440-AC71-2B805E5C018D}"/>
              </a:ext>
            </a:extLst>
          </p:cNvPr>
          <p:cNvSpPr txBox="1">
            <a:spLocks/>
          </p:cNvSpPr>
          <p:nvPr/>
        </p:nvSpPr>
        <p:spPr>
          <a:xfrm>
            <a:off x="173935" y="154693"/>
            <a:ext cx="8446770" cy="565076"/>
          </a:xfrm>
          <a:prstGeom prst="rect">
            <a:avLst/>
          </a:prstGeom>
        </p:spPr>
        <p:txBody>
          <a:bodyPr/>
          <a:lstStyle>
            <a:lvl1pPr algn="l" defTabSz="457200" rtl="0" eaLnBrk="1" latinLnBrk="0" hangingPunct="1">
              <a:spcBef>
                <a:spcPct val="0"/>
              </a:spcBef>
              <a:buNone/>
              <a:defRPr sz="2400" b="1" i="0" kern="1200">
                <a:solidFill>
                  <a:srgbClr val="0E2735"/>
                </a:solidFill>
                <a:latin typeface="Amazon Ember Regular" charset="0"/>
                <a:ea typeface="+mj-ea"/>
                <a:cs typeface="Amazon Ember Regular" charset="0"/>
              </a:defRPr>
            </a:lvl1pPr>
          </a:lstStyle>
          <a:p>
            <a:r>
              <a:rPr lang="en-US" dirty="0" smtClean="0"/>
              <a:t>Case Example </a:t>
            </a:r>
            <a:r>
              <a:rPr lang="en-US" dirty="0"/>
              <a:t>: </a:t>
            </a:r>
            <a:r>
              <a:rPr lang="en-US" altLang="zh-CN" dirty="0" smtClean="0"/>
              <a:t>Streaming </a:t>
            </a:r>
            <a:r>
              <a:rPr lang="en-US" dirty="0" smtClean="0"/>
              <a:t>analytics</a:t>
            </a:r>
            <a:r>
              <a:rPr lang="en-US" dirty="0"/>
              <a:t/>
            </a:r>
            <a:br>
              <a:rPr lang="en-US" dirty="0"/>
            </a:br>
            <a:r>
              <a:rPr lang="en-US" sz="1600" dirty="0" smtClean="0">
                <a:solidFill>
                  <a:schemeClr val="accent1"/>
                </a:solidFill>
              </a:rPr>
              <a:t> multiple Streaming data consumer on </a:t>
            </a:r>
            <a:r>
              <a:rPr lang="en-US" sz="1600" dirty="0">
                <a:solidFill>
                  <a:schemeClr val="accent1"/>
                </a:solidFill>
              </a:rPr>
              <a:t>data lake</a:t>
            </a:r>
          </a:p>
        </p:txBody>
      </p:sp>
      <p:pic>
        <p:nvPicPr>
          <p:cNvPr id="97" name="Picture 96"/>
          <p:cNvPicPr>
            <a:picLocks noChangeAspect="1"/>
          </p:cNvPicPr>
          <p:nvPr/>
        </p:nvPicPr>
        <p:blipFill>
          <a:blip r:embed="rId3"/>
          <a:stretch>
            <a:fillRect/>
          </a:stretch>
        </p:blipFill>
        <p:spPr>
          <a:xfrm>
            <a:off x="723155" y="846483"/>
            <a:ext cx="7814558" cy="3779868"/>
          </a:xfrm>
          <a:prstGeom prst="rect">
            <a:avLst/>
          </a:prstGeom>
        </p:spPr>
      </p:pic>
    </p:spTree>
    <p:extLst>
      <p:ext uri="{BB962C8B-B14F-4D97-AF65-F5344CB8AC3E}">
        <p14:creationId xmlns:p14="http://schemas.microsoft.com/office/powerpoint/2010/main" val="2908669870"/>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8591"/>
            <a:ext cx="9204775" cy="545192"/>
          </a:xfrm>
        </p:spPr>
        <p:txBody>
          <a:bodyPr/>
          <a:lstStyle/>
          <a:p>
            <a:r>
              <a:rPr lang="en-US" sz="2600" dirty="0" smtClean="0"/>
              <a:t>Case Example:21st </a:t>
            </a:r>
            <a:r>
              <a:rPr lang="en-US" sz="2600" dirty="0"/>
              <a:t>Century Fox </a:t>
            </a:r>
            <a:r>
              <a:rPr lang="en-US" sz="2600" dirty="0" smtClean="0"/>
              <a:t>Data </a:t>
            </a:r>
            <a:r>
              <a:rPr lang="en-US" sz="2600" dirty="0"/>
              <a:t>Lakes &amp; Analytics</a:t>
            </a:r>
          </a:p>
        </p:txBody>
      </p:sp>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949" y="784859"/>
            <a:ext cx="1541268" cy="1155951"/>
          </a:xfrm>
          <a:prstGeom prst="rect">
            <a:avLst/>
          </a:prstGeom>
        </p:spPr>
      </p:pic>
      <p:grpSp>
        <p:nvGrpSpPr>
          <p:cNvPr id="3" name="Group 2">
            <a:extLst>
              <a:ext uri="{FF2B5EF4-FFF2-40B4-BE49-F238E27FC236}">
                <a16:creationId xmlns:a16="http://schemas.microsoft.com/office/drawing/2014/main" id="{865A2F4A-E77E-488F-831D-3B7A22AF2C18}"/>
              </a:ext>
            </a:extLst>
          </p:cNvPr>
          <p:cNvGrpSpPr/>
          <p:nvPr/>
        </p:nvGrpSpPr>
        <p:grpSpPr>
          <a:xfrm>
            <a:off x="1377264" y="2000014"/>
            <a:ext cx="4529691" cy="2269748"/>
            <a:chOff x="353533" y="2000013"/>
            <a:chExt cx="4581146" cy="2295531"/>
          </a:xfrm>
        </p:grpSpPr>
        <p:grpSp>
          <p:nvGrpSpPr>
            <p:cNvPr id="9" name="Group 8">
              <a:extLst>
                <a:ext uri="{FF2B5EF4-FFF2-40B4-BE49-F238E27FC236}">
                  <a16:creationId xmlns:a16="http://schemas.microsoft.com/office/drawing/2014/main" id="{1905DC5D-55F7-4496-92A3-F7E81F142846}"/>
                </a:ext>
              </a:extLst>
            </p:cNvPr>
            <p:cNvGrpSpPr/>
            <p:nvPr/>
          </p:nvGrpSpPr>
          <p:grpSpPr>
            <a:xfrm>
              <a:off x="353533" y="2000013"/>
              <a:ext cx="4581146" cy="1577563"/>
              <a:chOff x="353533" y="2000099"/>
              <a:chExt cx="4649241" cy="1601013"/>
            </a:xfrm>
          </p:grpSpPr>
          <p:cxnSp>
            <p:nvCxnSpPr>
              <p:cNvPr id="28" name="Straight Arrow Connector 27">
                <a:extLst>
                  <a:ext uri="{FF2B5EF4-FFF2-40B4-BE49-F238E27FC236}">
                    <a16:creationId xmlns:a16="http://schemas.microsoft.com/office/drawing/2014/main" id="{8E97CDDB-F586-46DB-8B6A-0C75151BA496}"/>
                  </a:ext>
                </a:extLst>
              </p:cNvPr>
              <p:cNvCxnSpPr>
                <a:cxnSpLocks/>
              </p:cNvCxnSpPr>
              <p:nvPr/>
            </p:nvCxnSpPr>
            <p:spPr>
              <a:xfrm>
                <a:off x="818042" y="2547314"/>
                <a:ext cx="0" cy="185598"/>
              </a:xfrm>
              <a:prstGeom prst="straightConnector1">
                <a:avLst/>
              </a:prstGeom>
              <a:noFill/>
              <a:ln w="19050" cap="rnd" cmpd="sng" algn="ctr">
                <a:solidFill>
                  <a:srgbClr val="FF9600"/>
                </a:solidFill>
                <a:prstDash val="solid"/>
                <a:headEnd type="none" w="med" len="sm"/>
                <a:tailEnd type="arrow" w="med" len="sm"/>
              </a:ln>
              <a:effectLst/>
            </p:spPr>
          </p:cxnSp>
          <p:cxnSp>
            <p:nvCxnSpPr>
              <p:cNvPr id="29" name="Straight Arrow Connector 28">
                <a:extLst>
                  <a:ext uri="{FF2B5EF4-FFF2-40B4-BE49-F238E27FC236}">
                    <a16:creationId xmlns:a16="http://schemas.microsoft.com/office/drawing/2014/main" id="{8E97CDDB-F586-46DB-8B6A-0C75151BA496}"/>
                  </a:ext>
                </a:extLst>
              </p:cNvPr>
              <p:cNvCxnSpPr>
                <a:cxnSpLocks/>
              </p:cNvCxnSpPr>
              <p:nvPr/>
            </p:nvCxnSpPr>
            <p:spPr>
              <a:xfrm>
                <a:off x="1277364" y="3012269"/>
                <a:ext cx="269496" cy="0"/>
              </a:xfrm>
              <a:prstGeom prst="straightConnector1">
                <a:avLst/>
              </a:prstGeom>
              <a:noFill/>
              <a:ln w="19050" cap="rnd" cmpd="sng" algn="ctr">
                <a:solidFill>
                  <a:srgbClr val="FF9600"/>
                </a:solidFill>
                <a:prstDash val="solid"/>
                <a:headEnd type="none" w="med" len="sm"/>
                <a:tailEnd type="arrow" w="med" len="sm"/>
              </a:ln>
              <a:effectLst/>
            </p:spPr>
          </p:cxnSp>
          <p:cxnSp>
            <p:nvCxnSpPr>
              <p:cNvPr id="32" name="Straight Arrow Connector 31">
                <a:extLst>
                  <a:ext uri="{FF2B5EF4-FFF2-40B4-BE49-F238E27FC236}">
                    <a16:creationId xmlns:a16="http://schemas.microsoft.com/office/drawing/2014/main" id="{8E97CDDB-F586-46DB-8B6A-0C75151BA496}"/>
                  </a:ext>
                </a:extLst>
              </p:cNvPr>
              <p:cNvCxnSpPr>
                <a:cxnSpLocks/>
              </p:cNvCxnSpPr>
              <p:nvPr/>
            </p:nvCxnSpPr>
            <p:spPr>
              <a:xfrm>
                <a:off x="2459420" y="3012145"/>
                <a:ext cx="200346" cy="1"/>
              </a:xfrm>
              <a:prstGeom prst="straightConnector1">
                <a:avLst/>
              </a:prstGeom>
              <a:noFill/>
              <a:ln w="19050" cap="rnd" cmpd="sng" algn="ctr">
                <a:solidFill>
                  <a:srgbClr val="FF9600"/>
                </a:solidFill>
                <a:prstDash val="solid"/>
                <a:headEnd type="none" w="med" len="sm"/>
                <a:tailEnd type="arrow" w="med" len="sm"/>
              </a:ln>
              <a:effectLst/>
            </p:spPr>
          </p:cxnSp>
          <p:sp>
            <p:nvSpPr>
              <p:cNvPr id="33" name="TextBox 32">
                <a:extLst>
                  <a:ext uri="{FF2B5EF4-FFF2-40B4-BE49-F238E27FC236}">
                    <a16:creationId xmlns:a16="http://schemas.microsoft.com/office/drawing/2014/main" id="{F7880ACC-5B42-42E2-A536-5A1E6AB6E05F}"/>
                  </a:ext>
                </a:extLst>
              </p:cNvPr>
              <p:cNvSpPr txBox="1"/>
              <p:nvPr/>
            </p:nvSpPr>
            <p:spPr>
              <a:xfrm>
                <a:off x="2738346" y="2717013"/>
                <a:ext cx="831435" cy="530916"/>
              </a:xfrm>
              <a:prstGeom prst="rect">
                <a:avLst/>
              </a:prstGeom>
              <a:noFill/>
              <a:ln w="19050" cap="flat" cmpd="sng" algn="ctr">
                <a:solidFill>
                  <a:schemeClr val="accent1"/>
                </a:solidFill>
                <a:prstDash val="solid"/>
              </a:ln>
              <a:effectLst/>
            </p:spPr>
            <p:txBody>
              <a:bodyPr rtlCol="0" anchor="ctr"/>
              <a:lstStyle>
                <a:defPPr>
                  <a:defRPr lang="en-US"/>
                </a:defPPr>
                <a:lvl1pPr lvl="0" algn="ctr" defTabSz="914400">
                  <a:defRPr sz="900" b="1" kern="0">
                    <a:solidFill>
                      <a:prstClr val="black"/>
                    </a:solidFill>
                    <a:latin typeface="Amazon Ember" panose="02000000000000000000" pitchFamily="2" charset="0"/>
                    <a:ea typeface="Amazon Ember" panose="02000000000000000000" pitchFamily="2" charset="0"/>
                  </a:defRPr>
                </a:lvl1pPr>
              </a:lstStyle>
              <a:p>
                <a:pPr lvl="0">
                  <a:lnSpc>
                    <a:spcPct val="90000"/>
                  </a:lnSpc>
                  <a:defRPr/>
                </a:pPr>
                <a:r>
                  <a:rPr lang="en-US" dirty="0"/>
                  <a:t>AWS Glue</a:t>
                </a:r>
              </a:p>
            </p:txBody>
          </p:sp>
          <p:sp>
            <p:nvSpPr>
              <p:cNvPr id="36" name="TextBox 35">
                <a:extLst>
                  <a:ext uri="{FF2B5EF4-FFF2-40B4-BE49-F238E27FC236}">
                    <a16:creationId xmlns:a16="http://schemas.microsoft.com/office/drawing/2014/main" id="{3308F0FC-EB4F-4AC6-B586-FEB834A6656B}"/>
                  </a:ext>
                </a:extLst>
              </p:cNvPr>
              <p:cNvSpPr txBox="1"/>
              <p:nvPr/>
            </p:nvSpPr>
            <p:spPr>
              <a:xfrm>
                <a:off x="1943943" y="2463080"/>
                <a:ext cx="2395788" cy="220207"/>
              </a:xfrm>
              <a:prstGeom prst="rect">
                <a:avLst/>
              </a:prstGeom>
              <a:noFill/>
            </p:spPr>
            <p:txBody>
              <a:bodyPr wrap="square" rtlCol="0">
                <a:spAutoFit/>
              </a:bodyPr>
              <a:lstStyle/>
              <a:p>
                <a:pPr algn="ctr" defTabSz="914400">
                  <a:lnSpc>
                    <a:spcPct val="90000"/>
                  </a:lnSpc>
                  <a:defRPr/>
                </a:pPr>
                <a:r>
                  <a:rPr lang="en-US" sz="900" kern="0" dirty="0">
                    <a:solidFill>
                      <a:prstClr val="black"/>
                    </a:solidFill>
                    <a:latin typeface="Amazon Ember" panose="02000000000000000000" pitchFamily="2" charset="0"/>
                    <a:ea typeface="Amazon Ember" panose="02000000000000000000" pitchFamily="2" charset="0"/>
                  </a:rPr>
                  <a:t>Catalog</a:t>
                </a:r>
              </a:p>
            </p:txBody>
          </p:sp>
          <p:cxnSp>
            <p:nvCxnSpPr>
              <p:cNvPr id="37" name="Straight Arrow Connector 36">
                <a:extLst>
                  <a:ext uri="{FF2B5EF4-FFF2-40B4-BE49-F238E27FC236}">
                    <a16:creationId xmlns:a16="http://schemas.microsoft.com/office/drawing/2014/main" id="{8E97CDDB-F586-46DB-8B6A-0C75151BA496}"/>
                  </a:ext>
                </a:extLst>
              </p:cNvPr>
              <p:cNvCxnSpPr>
                <a:cxnSpLocks/>
              </p:cNvCxnSpPr>
              <p:nvPr/>
            </p:nvCxnSpPr>
            <p:spPr>
              <a:xfrm>
                <a:off x="3575780" y="2993995"/>
                <a:ext cx="200346" cy="1"/>
              </a:xfrm>
              <a:prstGeom prst="straightConnector1">
                <a:avLst/>
              </a:prstGeom>
              <a:noFill/>
              <a:ln w="19050" cap="rnd" cmpd="sng" algn="ctr">
                <a:solidFill>
                  <a:srgbClr val="FF9600"/>
                </a:solidFill>
                <a:prstDash val="solid"/>
                <a:headEnd type="none" w="med" len="sm"/>
                <a:tailEnd type="arrow" w="med" len="sm"/>
              </a:ln>
              <a:effectLst/>
            </p:spPr>
          </p:cxnSp>
          <p:cxnSp>
            <p:nvCxnSpPr>
              <p:cNvPr id="41" name="Straight Arrow Connector 40">
                <a:extLst>
                  <a:ext uri="{FF2B5EF4-FFF2-40B4-BE49-F238E27FC236}">
                    <a16:creationId xmlns:a16="http://schemas.microsoft.com/office/drawing/2014/main" id="{8E97CDDB-F586-46DB-8B6A-0C75151BA496}"/>
                  </a:ext>
                </a:extLst>
              </p:cNvPr>
              <p:cNvCxnSpPr>
                <a:cxnSpLocks/>
                <a:stCxn id="26" idx="3"/>
              </p:cNvCxnSpPr>
              <p:nvPr/>
            </p:nvCxnSpPr>
            <p:spPr>
              <a:xfrm>
                <a:off x="4673599" y="2684443"/>
                <a:ext cx="329175" cy="174286"/>
              </a:xfrm>
              <a:prstGeom prst="straightConnector1">
                <a:avLst/>
              </a:prstGeom>
              <a:noFill/>
              <a:ln w="19050" cap="rnd" cmpd="sng" algn="ctr">
                <a:solidFill>
                  <a:srgbClr val="FF9600"/>
                </a:solidFill>
                <a:prstDash val="solid"/>
                <a:headEnd type="none" w="med" len="sm"/>
                <a:tailEnd type="arrow" w="med" len="sm"/>
              </a:ln>
              <a:effectLst/>
            </p:spPr>
          </p:cxnSp>
          <p:sp>
            <p:nvSpPr>
              <p:cNvPr id="49" name="Rectangle 48">
                <a:extLst>
                  <a:ext uri="{FF2B5EF4-FFF2-40B4-BE49-F238E27FC236}">
                    <a16:creationId xmlns:a16="http://schemas.microsoft.com/office/drawing/2014/main" id="{938AB541-7F12-442D-86F6-D781BA5B65C1}"/>
                  </a:ext>
                </a:extLst>
              </p:cNvPr>
              <p:cNvSpPr/>
              <p:nvPr/>
            </p:nvSpPr>
            <p:spPr>
              <a:xfrm>
                <a:off x="1633883" y="2717137"/>
                <a:ext cx="818701" cy="534169"/>
              </a:xfrm>
              <a:prstGeom prst="rect">
                <a:avLst/>
              </a:prstGeom>
              <a:solidFill>
                <a:schemeClr val="accent6">
                  <a:lumMod val="20000"/>
                  <a:lumOff val="80000"/>
                </a:schemeClr>
              </a:solidFill>
              <a:ln w="19050" cap="flat" cmpd="sng" algn="ctr">
                <a:solidFill>
                  <a:schemeClr val="accent6"/>
                </a:solidFill>
                <a:prstDash val="solid"/>
              </a:ln>
              <a:effectLst/>
            </p:spPr>
            <p:txBody>
              <a:bodyPr rtlCol="0" anchor="ctr"/>
              <a:lstStyle/>
              <a:p>
                <a:pPr marR="0" indent="0" algn="ctr" defTabSz="914400" fontAlgn="auto">
                  <a:lnSpc>
                    <a:spcPct val="100000"/>
                  </a:lnSpc>
                  <a:spcBef>
                    <a:spcPts val="0"/>
                  </a:spcBef>
                  <a:spcAft>
                    <a:spcPts val="0"/>
                  </a:spcAft>
                  <a:buClrTx/>
                  <a:buSzTx/>
                  <a:buFontTx/>
                  <a:buNone/>
                  <a:tabLst/>
                  <a:defRPr/>
                </a:pPr>
                <a:r>
                  <a:rPr lang="en-US" sz="900" b="1" kern="0" dirty="0">
                    <a:solidFill>
                      <a:prstClr val="black"/>
                    </a:solidFill>
                    <a:latin typeface="Amazon Ember" panose="02000000000000000000" pitchFamily="2" charset="0"/>
                    <a:ea typeface="Amazon Ember" panose="02000000000000000000" pitchFamily="2" charset="0"/>
                  </a:rPr>
                  <a:t>S3</a:t>
                </a:r>
              </a:p>
            </p:txBody>
          </p:sp>
          <p:cxnSp>
            <p:nvCxnSpPr>
              <p:cNvPr id="51" name="Straight Arrow Connector 50">
                <a:extLst>
                  <a:ext uri="{FF2B5EF4-FFF2-40B4-BE49-F238E27FC236}">
                    <a16:creationId xmlns:a16="http://schemas.microsoft.com/office/drawing/2014/main" id="{8E97CDDB-F586-46DB-8B6A-0C75151BA496}"/>
                  </a:ext>
                </a:extLst>
              </p:cNvPr>
              <p:cNvCxnSpPr>
                <a:cxnSpLocks/>
                <a:stCxn id="38" idx="3"/>
              </p:cNvCxnSpPr>
              <p:nvPr/>
            </p:nvCxnSpPr>
            <p:spPr>
              <a:xfrm flipV="1">
                <a:off x="4666515" y="3137124"/>
                <a:ext cx="293139" cy="196904"/>
              </a:xfrm>
              <a:prstGeom prst="straightConnector1">
                <a:avLst/>
              </a:prstGeom>
              <a:noFill/>
              <a:ln w="19050" cap="rnd" cmpd="sng" algn="ctr">
                <a:solidFill>
                  <a:srgbClr val="FF9600"/>
                </a:solidFill>
                <a:prstDash val="solid"/>
                <a:headEnd type="none" w="med" len="sm"/>
                <a:tailEnd type="arrow" w="med" len="sm"/>
              </a:ln>
              <a:effectLst/>
            </p:spPr>
          </p:cxnSp>
          <p:sp>
            <p:nvSpPr>
              <p:cNvPr id="38" name="Rectangle 37">
                <a:extLst>
                  <a:ext uri="{FF2B5EF4-FFF2-40B4-BE49-F238E27FC236}">
                    <a16:creationId xmlns:a16="http://schemas.microsoft.com/office/drawing/2014/main" id="{938AB541-7F12-442D-86F6-D781BA5B65C1}"/>
                  </a:ext>
                </a:extLst>
              </p:cNvPr>
              <p:cNvSpPr/>
              <p:nvPr/>
            </p:nvSpPr>
            <p:spPr>
              <a:xfrm>
                <a:off x="3847815" y="3066943"/>
                <a:ext cx="818701" cy="534169"/>
              </a:xfrm>
              <a:prstGeom prst="rect">
                <a:avLst/>
              </a:prstGeom>
              <a:solidFill>
                <a:schemeClr val="bg1"/>
              </a:solidFill>
              <a:ln w="19050" cap="flat" cmpd="sng" algn="ctr">
                <a:solidFill>
                  <a:srgbClr val="FF9900"/>
                </a:solidFill>
                <a:prstDash val="solid"/>
              </a:ln>
              <a:effectLst/>
            </p:spPr>
            <p:txBody>
              <a:bodyPr lIns="0" rIns="0" rtlCol="0" anchor="ctr"/>
              <a:lstStyle/>
              <a:p>
                <a:pPr marR="0" indent="0" algn="ctr" defTabSz="914400" fontAlgn="auto">
                  <a:lnSpc>
                    <a:spcPct val="100000"/>
                  </a:lnSpc>
                  <a:spcBef>
                    <a:spcPts val="0"/>
                  </a:spcBef>
                  <a:spcAft>
                    <a:spcPts val="0"/>
                  </a:spcAft>
                  <a:buClrTx/>
                  <a:buSzTx/>
                  <a:buFontTx/>
                  <a:buNone/>
                  <a:tabLst/>
                  <a:defRPr/>
                </a:pPr>
                <a:r>
                  <a:rPr lang="en-US" sz="900" b="1" kern="0" dirty="0">
                    <a:solidFill>
                      <a:prstClr val="black"/>
                    </a:solidFill>
                    <a:latin typeface="Amazon Ember" panose="02000000000000000000" pitchFamily="2" charset="0"/>
                    <a:ea typeface="Amazon Ember" panose="02000000000000000000" pitchFamily="2" charset="0"/>
                  </a:rPr>
                  <a:t>EMR</a:t>
                </a:r>
              </a:p>
            </p:txBody>
          </p:sp>
          <p:sp>
            <p:nvSpPr>
              <p:cNvPr id="21" name="Rectangle 20">
                <a:extLst>
                  <a:ext uri="{FF2B5EF4-FFF2-40B4-BE49-F238E27FC236}">
                    <a16:creationId xmlns:a16="http://schemas.microsoft.com/office/drawing/2014/main" id="{01DCA17E-C6CF-47EA-BE34-052509A07301}"/>
                  </a:ext>
                </a:extLst>
              </p:cNvPr>
              <p:cNvSpPr/>
              <p:nvPr/>
            </p:nvSpPr>
            <p:spPr>
              <a:xfrm>
                <a:off x="353533" y="2000099"/>
                <a:ext cx="912148" cy="534169"/>
              </a:xfrm>
              <a:prstGeom prst="rect">
                <a:avLst/>
              </a:prstGeom>
              <a:solidFill>
                <a:srgbClr val="DCDEE1"/>
              </a:solidFill>
              <a:ln w="19050" cap="flat" cmpd="sng" algn="ctr">
                <a:solidFill>
                  <a:schemeClr val="tx1"/>
                </a:solidFill>
                <a:prstDash val="solid"/>
              </a:ln>
              <a:effectLst/>
            </p:spPr>
            <p:txBody>
              <a:bodyPr lIns="0" rIns="0" rtlCol="0" anchor="ctr"/>
              <a:lstStyle/>
              <a:p>
                <a:pPr algn="ctr" defTabSz="914400">
                  <a:lnSpc>
                    <a:spcPct val="90000"/>
                  </a:lnSpc>
                  <a:defRPr/>
                </a:pPr>
                <a:r>
                  <a:rPr lang="en-US" sz="900" b="1" kern="0" dirty="0">
                    <a:solidFill>
                      <a:prstClr val="black"/>
                    </a:solidFill>
                    <a:latin typeface="Amazon Ember" panose="02000000000000000000" pitchFamily="2" charset="0"/>
                    <a:ea typeface="Amazon Ember" panose="02000000000000000000" pitchFamily="2" charset="0"/>
                  </a:rPr>
                  <a:t>Lambda</a:t>
                </a:r>
              </a:p>
            </p:txBody>
          </p:sp>
          <p:sp>
            <p:nvSpPr>
              <p:cNvPr id="22" name="Rectangle 21">
                <a:extLst>
                  <a:ext uri="{FF2B5EF4-FFF2-40B4-BE49-F238E27FC236}">
                    <a16:creationId xmlns:a16="http://schemas.microsoft.com/office/drawing/2014/main" id="{01DCA17E-C6CF-47EA-BE34-052509A07301}"/>
                  </a:ext>
                </a:extLst>
              </p:cNvPr>
              <p:cNvSpPr/>
              <p:nvPr/>
            </p:nvSpPr>
            <p:spPr>
              <a:xfrm>
                <a:off x="353533" y="2745186"/>
                <a:ext cx="912148" cy="534169"/>
              </a:xfrm>
              <a:prstGeom prst="rect">
                <a:avLst/>
              </a:prstGeom>
              <a:solidFill>
                <a:srgbClr val="DCDEE1"/>
              </a:solidFill>
              <a:ln w="19050" cap="flat" cmpd="sng" algn="ctr">
                <a:solidFill>
                  <a:schemeClr val="tx1"/>
                </a:solidFill>
                <a:prstDash val="solid"/>
              </a:ln>
              <a:effectLst/>
            </p:spPr>
            <p:txBody>
              <a:bodyPr lIns="0" rIns="0" rtlCol="0" anchor="ctr"/>
              <a:lstStyle/>
              <a:p>
                <a:pPr algn="ctr" defTabSz="914400">
                  <a:lnSpc>
                    <a:spcPct val="90000"/>
                  </a:lnSpc>
                  <a:defRPr/>
                </a:pPr>
                <a:r>
                  <a:rPr lang="en-US" sz="900" b="1" kern="0" dirty="0" err="1">
                    <a:solidFill>
                      <a:prstClr val="black"/>
                    </a:solidFill>
                    <a:latin typeface="Amazon Ember" panose="02000000000000000000" pitchFamily="2" charset="0"/>
                    <a:ea typeface="Amazon Ember" panose="02000000000000000000" pitchFamily="2" charset="0"/>
                  </a:rPr>
                  <a:t>Informatica</a:t>
                </a:r>
                <a:endParaRPr lang="en-US" sz="900" b="1" kern="0" dirty="0">
                  <a:solidFill>
                    <a:prstClr val="black"/>
                  </a:solidFill>
                  <a:latin typeface="Amazon Ember" panose="02000000000000000000" pitchFamily="2" charset="0"/>
                  <a:ea typeface="Amazon Ember" panose="02000000000000000000" pitchFamily="2" charset="0"/>
                </a:endParaRPr>
              </a:p>
            </p:txBody>
          </p:sp>
        </p:grpSp>
        <p:sp>
          <p:nvSpPr>
            <p:cNvPr id="26" name="Rectangle 25">
              <a:extLst>
                <a:ext uri="{FF2B5EF4-FFF2-40B4-BE49-F238E27FC236}">
                  <a16:creationId xmlns:a16="http://schemas.microsoft.com/office/drawing/2014/main" id="{938AB541-7F12-442D-86F6-D781BA5B65C1}"/>
                </a:ext>
              </a:extLst>
            </p:cNvPr>
            <p:cNvSpPr/>
            <p:nvPr/>
          </p:nvSpPr>
          <p:spPr>
            <a:xfrm>
              <a:off x="3803616" y="2411161"/>
              <a:ext cx="806710" cy="526345"/>
            </a:xfrm>
            <a:prstGeom prst="rect">
              <a:avLst/>
            </a:prstGeom>
            <a:solidFill>
              <a:schemeClr val="bg1"/>
            </a:solidFill>
            <a:ln w="19050" cap="flat" cmpd="sng" algn="ctr">
              <a:solidFill>
                <a:srgbClr val="FF9900"/>
              </a:solidFill>
              <a:prstDash val="solid"/>
            </a:ln>
            <a:effectLst/>
          </p:spPr>
          <p:txBody>
            <a:bodyPr lIns="0" rIns="0" rtlCol="0" anchor="ctr"/>
            <a:lstStyle/>
            <a:p>
              <a:pPr marR="0" indent="0" algn="ctr" defTabSz="914400" fontAlgn="auto">
                <a:lnSpc>
                  <a:spcPct val="100000"/>
                </a:lnSpc>
                <a:spcBef>
                  <a:spcPts val="0"/>
                </a:spcBef>
                <a:spcAft>
                  <a:spcPts val="0"/>
                </a:spcAft>
                <a:buClrTx/>
                <a:buSzTx/>
                <a:buFontTx/>
                <a:buNone/>
                <a:tabLst/>
                <a:defRPr/>
              </a:pPr>
              <a:r>
                <a:rPr lang="en-US" sz="900" b="1" kern="0" dirty="0">
                  <a:solidFill>
                    <a:prstClr val="black"/>
                  </a:solidFill>
                  <a:latin typeface="Amazon Ember" panose="02000000000000000000" pitchFamily="2" charset="0"/>
                  <a:ea typeface="Amazon Ember" panose="02000000000000000000" pitchFamily="2" charset="0"/>
                </a:rPr>
                <a:t>Redshift</a:t>
              </a:r>
            </a:p>
          </p:txBody>
        </p:sp>
        <p:sp>
          <p:nvSpPr>
            <p:cNvPr id="34" name="TextBox 33">
              <a:extLst>
                <a:ext uri="{FF2B5EF4-FFF2-40B4-BE49-F238E27FC236}">
                  <a16:creationId xmlns:a16="http://schemas.microsoft.com/office/drawing/2014/main" id="{F7880ACC-5B42-42E2-A536-5A1E6AB6E05F}"/>
                </a:ext>
              </a:extLst>
            </p:cNvPr>
            <p:cNvSpPr txBox="1"/>
            <p:nvPr/>
          </p:nvSpPr>
          <p:spPr>
            <a:xfrm>
              <a:off x="1614142" y="3492704"/>
              <a:ext cx="819257" cy="523140"/>
            </a:xfrm>
            <a:prstGeom prst="rect">
              <a:avLst/>
            </a:prstGeom>
            <a:noFill/>
            <a:ln w="19050" cap="flat" cmpd="sng" algn="ctr">
              <a:solidFill>
                <a:schemeClr val="accent1"/>
              </a:solidFill>
              <a:prstDash val="solid"/>
            </a:ln>
            <a:effectLst/>
          </p:spPr>
          <p:txBody>
            <a:bodyPr rtlCol="0" anchor="ctr"/>
            <a:lstStyle>
              <a:defPPr>
                <a:defRPr lang="en-US"/>
              </a:defPPr>
              <a:lvl1pPr lvl="0" algn="ctr" defTabSz="914400">
                <a:defRPr sz="900" b="1" kern="0">
                  <a:solidFill>
                    <a:prstClr val="black"/>
                  </a:solidFill>
                  <a:latin typeface="Amazon Ember" panose="02000000000000000000" pitchFamily="2" charset="0"/>
                  <a:ea typeface="Amazon Ember" panose="02000000000000000000" pitchFamily="2" charset="0"/>
                </a:defRPr>
              </a:lvl1pPr>
            </a:lstStyle>
            <a:p>
              <a:pPr lvl="0">
                <a:lnSpc>
                  <a:spcPct val="90000"/>
                </a:lnSpc>
                <a:defRPr/>
              </a:pPr>
              <a:r>
                <a:rPr lang="en-US" dirty="0"/>
                <a:t>AWS Glue</a:t>
              </a:r>
            </a:p>
          </p:txBody>
        </p:sp>
        <p:sp>
          <p:nvSpPr>
            <p:cNvPr id="35" name="TextBox 34">
              <a:extLst>
                <a:ext uri="{FF2B5EF4-FFF2-40B4-BE49-F238E27FC236}">
                  <a16:creationId xmlns:a16="http://schemas.microsoft.com/office/drawing/2014/main" id="{3308F0FC-EB4F-4AC6-B586-FEB834A6656B}"/>
                </a:ext>
              </a:extLst>
            </p:cNvPr>
            <p:cNvSpPr txBox="1"/>
            <p:nvPr/>
          </p:nvSpPr>
          <p:spPr>
            <a:xfrm>
              <a:off x="838136" y="4078562"/>
              <a:ext cx="2360698" cy="216982"/>
            </a:xfrm>
            <a:prstGeom prst="rect">
              <a:avLst/>
            </a:prstGeom>
            <a:noFill/>
          </p:spPr>
          <p:txBody>
            <a:bodyPr wrap="square" rtlCol="0">
              <a:spAutoFit/>
            </a:bodyPr>
            <a:lstStyle/>
            <a:p>
              <a:pPr algn="ctr" defTabSz="914400">
                <a:lnSpc>
                  <a:spcPct val="90000"/>
                </a:lnSpc>
                <a:defRPr/>
              </a:pPr>
              <a:r>
                <a:rPr lang="en-US" sz="900" kern="0" dirty="0">
                  <a:solidFill>
                    <a:prstClr val="black"/>
                  </a:solidFill>
                  <a:latin typeface="Amazon Ember" panose="02000000000000000000" pitchFamily="2" charset="0"/>
                  <a:ea typeface="Amazon Ember" panose="02000000000000000000" pitchFamily="2" charset="0"/>
                </a:rPr>
                <a:t>ETL</a:t>
              </a:r>
            </a:p>
          </p:txBody>
        </p:sp>
        <p:cxnSp>
          <p:nvCxnSpPr>
            <p:cNvPr id="4" name="Straight Arrow Connector 3"/>
            <p:cNvCxnSpPr>
              <a:stCxn id="49" idx="2"/>
              <a:endCxn id="34" idx="0"/>
            </p:cNvCxnSpPr>
            <p:nvPr/>
          </p:nvCxnSpPr>
          <p:spPr>
            <a:xfrm>
              <a:off x="2018485" y="3232894"/>
              <a:ext cx="0" cy="259810"/>
            </a:xfrm>
            <a:prstGeom prst="straightConnector1">
              <a:avLst/>
            </a:prstGeom>
            <a:ln>
              <a:headEnd type="arrow" w="med" len="sm"/>
              <a:tailEnd type="arrow" w="med" len="sm"/>
            </a:ln>
            <a:effectLst/>
          </p:spPr>
          <p:style>
            <a:lnRef idx="2">
              <a:schemeClr val="accent1"/>
            </a:lnRef>
            <a:fillRef idx="0">
              <a:schemeClr val="accent1"/>
            </a:fillRef>
            <a:effectRef idx="1">
              <a:schemeClr val="accent1"/>
            </a:effectRef>
            <a:fontRef idx="minor">
              <a:schemeClr val="tx1"/>
            </a:fontRef>
          </p:style>
        </p:cxnSp>
      </p:grpSp>
      <p:sp>
        <p:nvSpPr>
          <p:cNvPr id="5" name="Rectangle 4">
            <a:extLst>
              <a:ext uri="{FF2B5EF4-FFF2-40B4-BE49-F238E27FC236}">
                <a16:creationId xmlns:a16="http://schemas.microsoft.com/office/drawing/2014/main" id="{440EE957-68E1-5342-93B6-6B408CAFC86C}"/>
              </a:ext>
            </a:extLst>
          </p:cNvPr>
          <p:cNvSpPr/>
          <p:nvPr/>
        </p:nvSpPr>
        <p:spPr>
          <a:xfrm>
            <a:off x="453621" y="4460297"/>
            <a:ext cx="6273799" cy="246221"/>
          </a:xfrm>
          <a:prstGeom prst="rect">
            <a:avLst/>
          </a:prstGeom>
        </p:spPr>
        <p:txBody>
          <a:bodyPr wrap="square">
            <a:spAutoFit/>
          </a:bodyPr>
          <a:lstStyle/>
          <a:p>
            <a:r>
              <a:rPr lang="en-CN" sz="1000" dirty="0"/>
              <a:t>https://aws.amazon.com/cn/solutions/case-studies/21stCenturyFox/</a:t>
            </a:r>
          </a:p>
        </p:txBody>
      </p:sp>
      <p:sp>
        <p:nvSpPr>
          <p:cNvPr id="27" name="Rectangle 26">
            <a:extLst>
              <a:ext uri="{FF2B5EF4-FFF2-40B4-BE49-F238E27FC236}">
                <a16:creationId xmlns:a16="http://schemas.microsoft.com/office/drawing/2014/main" id="{0FAC47BF-2D4B-4F14-8FC0-A42D3F8D7CEC}"/>
              </a:ext>
            </a:extLst>
          </p:cNvPr>
          <p:cNvSpPr/>
          <p:nvPr/>
        </p:nvSpPr>
        <p:spPr>
          <a:xfrm>
            <a:off x="7264810" y="2725942"/>
            <a:ext cx="811610" cy="520433"/>
          </a:xfrm>
          <a:prstGeom prst="rect">
            <a:avLst/>
          </a:prstGeom>
          <a:solidFill>
            <a:srgbClr val="DCDEE1"/>
          </a:solidFill>
          <a:ln w="19050" cap="flat" cmpd="sng" algn="ctr">
            <a:solidFill>
              <a:schemeClr val="tx1"/>
            </a:solidFill>
            <a:prstDash val="dash"/>
          </a:ln>
          <a:effectLst/>
        </p:spPr>
        <p:txBody>
          <a:bodyPr lIns="0" rIns="0" rtlCol="0" anchor="ctr"/>
          <a:lstStyle/>
          <a:p>
            <a:pPr algn="ctr" defTabSz="914400">
              <a:lnSpc>
                <a:spcPct val="90000"/>
              </a:lnSpc>
              <a:defRPr/>
            </a:pPr>
            <a:r>
              <a:rPr lang="en-US" sz="900" b="1" kern="0" dirty="0" err="1">
                <a:solidFill>
                  <a:prstClr val="black"/>
                </a:solidFill>
                <a:latin typeface="Amazon Ember" panose="02000000000000000000" pitchFamily="2" charset="0"/>
                <a:ea typeface="Amazon Ember" panose="02000000000000000000" pitchFamily="2" charset="0"/>
              </a:rPr>
              <a:t>Microstrategy</a:t>
            </a:r>
            <a:endParaRPr lang="en-US" sz="900" b="1" kern="0" dirty="0">
              <a:solidFill>
                <a:prstClr val="black"/>
              </a:solidFill>
              <a:latin typeface="Amazon Ember" panose="02000000000000000000" pitchFamily="2" charset="0"/>
              <a:ea typeface="Amazon Ember" panose="02000000000000000000" pitchFamily="2" charset="0"/>
            </a:endParaRPr>
          </a:p>
        </p:txBody>
      </p:sp>
      <p:sp>
        <p:nvSpPr>
          <p:cNvPr id="30" name="Rectangle 29">
            <a:extLst>
              <a:ext uri="{FF2B5EF4-FFF2-40B4-BE49-F238E27FC236}">
                <a16:creationId xmlns:a16="http://schemas.microsoft.com/office/drawing/2014/main" id="{938AB541-7F12-442D-86F6-D781BA5B65C1}"/>
              </a:ext>
            </a:extLst>
          </p:cNvPr>
          <p:cNvSpPr/>
          <p:nvPr/>
        </p:nvSpPr>
        <p:spPr>
          <a:xfrm>
            <a:off x="5944979" y="2726940"/>
            <a:ext cx="797649" cy="520433"/>
          </a:xfrm>
          <a:prstGeom prst="rect">
            <a:avLst/>
          </a:prstGeom>
          <a:solidFill>
            <a:schemeClr val="bg1"/>
          </a:solidFill>
          <a:ln w="19050" cap="flat" cmpd="sng" algn="ctr">
            <a:solidFill>
              <a:srgbClr val="FF9900"/>
            </a:solidFill>
            <a:prstDash val="solid"/>
          </a:ln>
          <a:effectLst/>
        </p:spPr>
        <p:txBody>
          <a:bodyPr lIns="0" rIns="0" rtlCol="0" anchor="ctr"/>
          <a:lstStyle/>
          <a:p>
            <a:pPr marR="0" indent="0" algn="ctr" defTabSz="914400" fontAlgn="auto">
              <a:lnSpc>
                <a:spcPct val="100000"/>
              </a:lnSpc>
              <a:spcBef>
                <a:spcPts val="0"/>
              </a:spcBef>
              <a:spcAft>
                <a:spcPts val="0"/>
              </a:spcAft>
              <a:buClrTx/>
              <a:buSzTx/>
              <a:buFontTx/>
              <a:buNone/>
              <a:tabLst/>
              <a:defRPr/>
            </a:pPr>
            <a:r>
              <a:rPr lang="en-US" sz="900" b="1" kern="0" dirty="0" err="1" smtClean="0">
                <a:solidFill>
                  <a:prstClr val="black"/>
                </a:solidFill>
                <a:latin typeface="Amazon Ember" panose="02000000000000000000" pitchFamily="2" charset="0"/>
                <a:ea typeface="Amazon Ember" panose="02000000000000000000" pitchFamily="2" charset="0"/>
              </a:rPr>
              <a:t>QuickSight</a:t>
            </a:r>
            <a:endParaRPr lang="en-US" sz="900" b="1" kern="0" dirty="0">
              <a:solidFill>
                <a:prstClr val="black"/>
              </a:solidFill>
              <a:latin typeface="Amazon Ember" panose="02000000000000000000" pitchFamily="2" charset="0"/>
              <a:ea typeface="Amazon Ember" panose="02000000000000000000" pitchFamily="2" charset="0"/>
            </a:endParaRPr>
          </a:p>
        </p:txBody>
      </p:sp>
      <p:cxnSp>
        <p:nvCxnSpPr>
          <p:cNvPr id="10" name="Straight Arrow Connector 9"/>
          <p:cNvCxnSpPr>
            <a:stCxn id="30" idx="3"/>
            <a:endCxn id="27" idx="1"/>
          </p:cNvCxnSpPr>
          <p:nvPr/>
        </p:nvCxnSpPr>
        <p:spPr>
          <a:xfrm flipV="1">
            <a:off x="6742628" y="2986159"/>
            <a:ext cx="522182" cy="9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8E97CDDB-F586-46DB-8B6A-0C75151BA496}"/>
              </a:ext>
            </a:extLst>
          </p:cNvPr>
          <p:cNvCxnSpPr>
            <a:cxnSpLocks/>
            <a:stCxn id="30" idx="3"/>
            <a:endCxn id="27" idx="1"/>
          </p:cNvCxnSpPr>
          <p:nvPr/>
        </p:nvCxnSpPr>
        <p:spPr>
          <a:xfrm flipV="1">
            <a:off x="6742628" y="2986159"/>
            <a:ext cx="522182" cy="998"/>
          </a:xfrm>
          <a:prstGeom prst="straightConnector1">
            <a:avLst/>
          </a:prstGeom>
          <a:noFill/>
          <a:ln w="19050" cap="rnd" cmpd="sng" algn="ctr">
            <a:solidFill>
              <a:srgbClr val="FF9600"/>
            </a:solidFill>
            <a:prstDash val="solid"/>
            <a:headEnd type="none" w="med" len="sm"/>
            <a:tailEnd type="arrow" w="med" len="sm"/>
          </a:ln>
          <a:effectLst/>
        </p:spPr>
      </p:cxnSp>
      <p:cxnSp>
        <p:nvCxnSpPr>
          <p:cNvPr id="14" name="Elbow Connector 13"/>
          <p:cNvCxnSpPr>
            <a:endCxn id="33" idx="2"/>
          </p:cNvCxnSpPr>
          <p:nvPr/>
        </p:nvCxnSpPr>
        <p:spPr>
          <a:xfrm rot="10800000">
            <a:off x="4105782" y="3215757"/>
            <a:ext cx="675912" cy="260182"/>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620760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Why choose AWS for data lakes and analytics?</a:t>
            </a: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2" name="Freeform: Shape 11"/>
          <p:cNvSpPr/>
          <p:nvPr/>
        </p:nvSpPr>
        <p:spPr>
          <a:xfrm>
            <a:off x="405041"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3" name="Freeform: Shape 12"/>
          <p:cNvSpPr/>
          <p:nvPr/>
        </p:nvSpPr>
        <p:spPr>
          <a:xfrm>
            <a:off x="2118690"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4" name="Freeform: Shape 13"/>
          <p:cNvSpPr/>
          <p:nvPr/>
        </p:nvSpPr>
        <p:spPr>
          <a:xfrm>
            <a:off x="3840480"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6" name="Freeform: Shape 15"/>
          <p:cNvSpPr/>
          <p:nvPr/>
        </p:nvSpPr>
        <p:spPr>
          <a:xfrm>
            <a:off x="5562269"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grpSp>
        <p:nvGrpSpPr>
          <p:cNvPr id="18" name="Graphic 25"/>
          <p:cNvGrpSpPr/>
          <p:nvPr/>
        </p:nvGrpSpPr>
        <p:grpSpPr>
          <a:xfrm>
            <a:off x="4187853" y="1741335"/>
            <a:ext cx="768296" cy="800543"/>
            <a:chOff x="4307681" y="2297906"/>
            <a:chExt cx="521970" cy="543878"/>
          </a:xfrm>
        </p:grpSpPr>
        <p:sp>
          <p:nvSpPr>
            <p:cNvPr id="19" name="Freeform: Shape 18"/>
            <p:cNvSpPr/>
            <p:nvPr/>
          </p:nvSpPr>
          <p:spPr>
            <a:xfrm>
              <a:off x="4307681" y="2437924"/>
              <a:ext cx="142875" cy="85725"/>
            </a:xfrm>
            <a:custGeom>
              <a:avLst/>
              <a:gdLst/>
              <a:ahLst/>
              <a:cxnLst/>
              <a:rect l="0" t="0" r="0" b="0"/>
              <a:pathLst>
                <a:path w="142875" h="85725">
                  <a:moveTo>
                    <a:pt x="21431" y="21431"/>
                  </a:moveTo>
                  <a:lnTo>
                    <a:pt x="21431" y="72866"/>
                  </a:lnTo>
                  <a:lnTo>
                    <a:pt x="126206" y="72866"/>
                  </a:lnTo>
                  <a:lnTo>
                    <a:pt x="107156" y="21431"/>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0" name="Freeform: Shape 19"/>
            <p:cNvSpPr/>
            <p:nvPr/>
          </p:nvSpPr>
          <p:spPr>
            <a:xfrm>
              <a:off x="4668679" y="2437924"/>
              <a:ext cx="133350" cy="85725"/>
            </a:xfrm>
            <a:custGeom>
              <a:avLst/>
              <a:gdLst/>
              <a:ahLst/>
              <a:cxnLst/>
              <a:rect l="0" t="0" r="0" b="0"/>
              <a:pathLst>
                <a:path w="133350" h="85725">
                  <a:moveTo>
                    <a:pt x="21431" y="21431"/>
                  </a:moveTo>
                  <a:lnTo>
                    <a:pt x="111919" y="21431"/>
                  </a:lnTo>
                  <a:lnTo>
                    <a:pt x="111919" y="72866"/>
                  </a:lnTo>
                  <a:lnTo>
                    <a:pt x="21431" y="72866"/>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1" name="Freeform: Shape 20"/>
            <p:cNvSpPr/>
            <p:nvPr/>
          </p:nvSpPr>
          <p:spPr>
            <a:xfrm>
              <a:off x="4476274" y="2297906"/>
              <a:ext cx="228600" cy="228600"/>
            </a:xfrm>
            <a:custGeom>
              <a:avLst/>
              <a:gdLst/>
              <a:ahLst/>
              <a:cxnLst/>
              <a:rect l="0" t="0" r="0" b="0"/>
              <a:pathLst>
                <a:path w="228600" h="228600">
                  <a:moveTo>
                    <a:pt x="21431" y="21431"/>
                  </a:moveTo>
                  <a:lnTo>
                    <a:pt x="213836" y="21431"/>
                  </a:lnTo>
                  <a:lnTo>
                    <a:pt x="213836" y="212884"/>
                  </a:lnTo>
                  <a:lnTo>
                    <a:pt x="21431" y="212884"/>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2" name="Freeform: Shape 21"/>
            <p:cNvSpPr/>
            <p:nvPr/>
          </p:nvSpPr>
          <p:spPr>
            <a:xfrm>
              <a:off x="4370546" y="2338864"/>
              <a:ext cx="142875" cy="190500"/>
            </a:xfrm>
            <a:custGeom>
              <a:avLst/>
              <a:gdLst/>
              <a:ahLst/>
              <a:cxnLst/>
              <a:rect l="0" t="0" r="0" b="0"/>
              <a:pathLst>
                <a:path w="142875" h="190500">
                  <a:moveTo>
                    <a:pt x="21431" y="62389"/>
                  </a:moveTo>
                  <a:lnTo>
                    <a:pt x="63341" y="171926"/>
                  </a:lnTo>
                  <a:lnTo>
                    <a:pt x="127159" y="171926"/>
                  </a:lnTo>
                  <a:lnTo>
                    <a:pt x="127159" y="21431"/>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3" name="Freeform: Shape 22"/>
            <p:cNvSpPr/>
            <p:nvPr/>
          </p:nvSpPr>
          <p:spPr>
            <a:xfrm>
              <a:off x="4307681" y="2489359"/>
              <a:ext cx="495300" cy="352425"/>
            </a:xfrm>
            <a:custGeom>
              <a:avLst/>
              <a:gdLst/>
              <a:ahLst/>
              <a:cxnLst/>
              <a:rect l="0" t="0" r="0" b="0"/>
              <a:pathLst>
                <a:path w="495300" h="352425">
                  <a:moveTo>
                    <a:pt x="396716" y="229076"/>
                  </a:moveTo>
                  <a:cubicBezTo>
                    <a:pt x="367189" y="229076"/>
                    <a:pt x="343376" y="205264"/>
                    <a:pt x="343376" y="175736"/>
                  </a:cubicBezTo>
                  <a:cubicBezTo>
                    <a:pt x="343376" y="146209"/>
                    <a:pt x="367189" y="122396"/>
                    <a:pt x="396716" y="122396"/>
                  </a:cubicBezTo>
                  <a:lnTo>
                    <a:pt x="473869" y="122396"/>
                  </a:lnTo>
                  <a:lnTo>
                    <a:pt x="473869" y="21431"/>
                  </a:lnTo>
                  <a:lnTo>
                    <a:pt x="21431" y="21431"/>
                  </a:lnTo>
                  <a:lnTo>
                    <a:pt x="21431" y="334804"/>
                  </a:lnTo>
                  <a:lnTo>
                    <a:pt x="473869" y="334804"/>
                  </a:lnTo>
                  <a:lnTo>
                    <a:pt x="473869" y="229076"/>
                  </a:lnTo>
                  <a:lnTo>
                    <a:pt x="396716" y="229076"/>
                  </a:ln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4" name="Freeform: Shape 23"/>
            <p:cNvSpPr/>
            <p:nvPr/>
          </p:nvSpPr>
          <p:spPr>
            <a:xfrm>
              <a:off x="4629626" y="2590323"/>
              <a:ext cx="200025" cy="142875"/>
            </a:xfrm>
            <a:custGeom>
              <a:avLst/>
              <a:gdLst/>
              <a:ahLst/>
              <a:cxnLst/>
              <a:rect l="0" t="0" r="0" b="0"/>
              <a:pathLst>
                <a:path w="200025" h="142875">
                  <a:moveTo>
                    <a:pt x="74771" y="128111"/>
                  </a:moveTo>
                  <a:lnTo>
                    <a:pt x="182404" y="128111"/>
                  </a:lnTo>
                  <a:lnTo>
                    <a:pt x="182404" y="21431"/>
                  </a:lnTo>
                  <a:lnTo>
                    <a:pt x="74771" y="21431"/>
                  </a:lnTo>
                  <a:cubicBezTo>
                    <a:pt x="45244" y="21431"/>
                    <a:pt x="21431" y="45244"/>
                    <a:pt x="21431" y="74771"/>
                  </a:cubicBezTo>
                  <a:lnTo>
                    <a:pt x="21431" y="74771"/>
                  </a:lnTo>
                  <a:cubicBezTo>
                    <a:pt x="21431" y="104299"/>
                    <a:pt x="45244" y="128111"/>
                    <a:pt x="74771" y="128111"/>
                  </a:cubicBez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sp>
          <p:nvSpPr>
            <p:cNvPr id="25" name="Freeform: Shape 24"/>
            <p:cNvSpPr/>
            <p:nvPr/>
          </p:nvSpPr>
          <p:spPr>
            <a:xfrm>
              <a:off x="4682673" y="2638821"/>
              <a:ext cx="47625" cy="47625"/>
            </a:xfrm>
            <a:custGeom>
              <a:avLst/>
              <a:gdLst/>
              <a:ahLst/>
              <a:cxnLst/>
              <a:rect l="0" t="0" r="0" b="0"/>
              <a:pathLst>
                <a:path w="47625" h="47625">
                  <a:moveTo>
                    <a:pt x="23629" y="7224"/>
                  </a:moveTo>
                  <a:lnTo>
                    <a:pt x="23629" y="7224"/>
                  </a:lnTo>
                  <a:cubicBezTo>
                    <a:pt x="34107" y="6272"/>
                    <a:pt x="42679" y="13892"/>
                    <a:pt x="44584" y="23417"/>
                  </a:cubicBezTo>
                  <a:lnTo>
                    <a:pt x="44584" y="23417"/>
                  </a:lnTo>
                  <a:cubicBezTo>
                    <a:pt x="45537" y="33894"/>
                    <a:pt x="37917" y="42467"/>
                    <a:pt x="28392" y="44372"/>
                  </a:cubicBezTo>
                  <a:lnTo>
                    <a:pt x="28392" y="44372"/>
                  </a:lnTo>
                  <a:cubicBezTo>
                    <a:pt x="17914" y="45324"/>
                    <a:pt x="9342" y="37704"/>
                    <a:pt x="7437" y="28179"/>
                  </a:cubicBezTo>
                  <a:lnTo>
                    <a:pt x="7437" y="28179"/>
                  </a:lnTo>
                  <a:cubicBezTo>
                    <a:pt x="5532" y="17702"/>
                    <a:pt x="13152" y="8177"/>
                    <a:pt x="23629" y="7224"/>
                  </a:cubicBez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a:lstStyle/>
            <a:p>
              <a:endParaRPr lang="en-US" sz="2119" dirty="0">
                <a:latin typeface="微软雅黑" panose="020B0503020204020204" pitchFamily="34" charset="-122"/>
                <a:ea typeface="微软雅黑" panose="020B0503020204020204" pitchFamily="34" charset="-122"/>
              </a:endParaRPr>
            </a:p>
          </p:txBody>
        </p:sp>
      </p:grpSp>
      <p:grpSp>
        <p:nvGrpSpPr>
          <p:cNvPr id="33" name="Graphic 50"/>
          <p:cNvGrpSpPr/>
          <p:nvPr/>
        </p:nvGrpSpPr>
        <p:grpSpPr>
          <a:xfrm>
            <a:off x="2570022" y="1741334"/>
            <a:ext cx="560379" cy="800542"/>
            <a:chOff x="5070612" y="2171429"/>
            <a:chExt cx="295488" cy="422126"/>
          </a:xfrm>
        </p:grpSpPr>
        <p:sp>
          <p:nvSpPr>
            <p:cNvPr id="34" name="Freeform: Shape 33"/>
            <p:cNvSpPr/>
            <p:nvPr/>
          </p:nvSpPr>
          <p:spPr>
            <a:xfrm>
              <a:off x="5070612" y="2328319"/>
              <a:ext cx="295488" cy="260311"/>
            </a:xfrm>
            <a:custGeom>
              <a:avLst/>
              <a:gdLst>
                <a:gd name="connsiteX0" fmla="*/ 7035 w 295488"/>
                <a:gd name="connsiteY0" fmla="*/ 7035 h 260311"/>
                <a:gd name="connsiteX1" fmla="*/ 290563 w 295488"/>
                <a:gd name="connsiteY1" fmla="*/ 7035 h 260311"/>
                <a:gd name="connsiteX2" fmla="*/ 290563 w 295488"/>
                <a:gd name="connsiteY2" fmla="*/ 256090 h 260311"/>
                <a:gd name="connsiteX3" fmla="*/ 7035 w 295488"/>
                <a:gd name="connsiteY3" fmla="*/ 256090 h 260311"/>
              </a:gdLst>
              <a:ahLst/>
              <a:cxnLst>
                <a:cxn ang="0">
                  <a:pos x="connsiteX0" y="connsiteY0"/>
                </a:cxn>
                <a:cxn ang="0">
                  <a:pos x="connsiteX1" y="connsiteY1"/>
                </a:cxn>
                <a:cxn ang="0">
                  <a:pos x="connsiteX2" y="connsiteY2"/>
                </a:cxn>
                <a:cxn ang="0">
                  <a:pos x="connsiteX3" y="connsiteY3"/>
                </a:cxn>
              </a:cxnLst>
              <a:rect l="l" t="t" r="r" b="b"/>
              <a:pathLst>
                <a:path w="295488" h="260311">
                  <a:moveTo>
                    <a:pt x="7035" y="7035"/>
                  </a:moveTo>
                  <a:lnTo>
                    <a:pt x="290563" y="7035"/>
                  </a:lnTo>
                  <a:lnTo>
                    <a:pt x="290563" y="256090"/>
                  </a:lnTo>
                  <a:lnTo>
                    <a:pt x="7035" y="256090"/>
                  </a:lnTo>
                  <a:close/>
                </a:path>
              </a:pathLst>
            </a:custGeom>
            <a:noFill/>
            <a:ln w="19050" cap="rnd">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35" name="Freeform: Shape 34"/>
            <p:cNvSpPr/>
            <p:nvPr/>
          </p:nvSpPr>
          <p:spPr>
            <a:xfrm>
              <a:off x="5109616" y="2168933"/>
              <a:ext cx="218098" cy="175886"/>
            </a:xfrm>
            <a:custGeom>
              <a:avLst/>
              <a:gdLst>
                <a:gd name="connsiteX0" fmla="*/ 210753 w 218098"/>
                <a:gd name="connsiteY0" fmla="*/ 166422 h 175885"/>
                <a:gd name="connsiteX1" fmla="*/ 161505 w 218098"/>
                <a:gd name="connsiteY1" fmla="*/ 166422 h 175885"/>
                <a:gd name="connsiteX2" fmla="*/ 161505 w 218098"/>
                <a:gd name="connsiteY2" fmla="*/ 110139 h 175885"/>
                <a:gd name="connsiteX3" fmla="*/ 110147 w 218098"/>
                <a:gd name="connsiteY3" fmla="*/ 58780 h 175885"/>
                <a:gd name="connsiteX4" fmla="*/ 58788 w 218098"/>
                <a:gd name="connsiteY4" fmla="*/ 110139 h 175885"/>
                <a:gd name="connsiteX5" fmla="*/ 58788 w 218098"/>
                <a:gd name="connsiteY5" fmla="*/ 166422 h 175885"/>
                <a:gd name="connsiteX6" fmla="*/ 9540 w 218098"/>
                <a:gd name="connsiteY6" fmla="*/ 166422 h 175885"/>
                <a:gd name="connsiteX7" fmla="*/ 9540 w 218098"/>
                <a:gd name="connsiteY7" fmla="*/ 110139 h 175885"/>
                <a:gd name="connsiteX8" fmla="*/ 109443 w 218098"/>
                <a:gd name="connsiteY8" fmla="*/ 9532 h 175885"/>
                <a:gd name="connsiteX9" fmla="*/ 210753 w 218098"/>
                <a:gd name="connsiteY9" fmla="*/ 110139 h 175885"/>
                <a:gd name="connsiteX10" fmla="*/ 210753 w 218098"/>
                <a:gd name="connsiteY10" fmla="*/ 166422 h 175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8098" h="175885">
                  <a:moveTo>
                    <a:pt x="210753" y="166422"/>
                  </a:moveTo>
                  <a:lnTo>
                    <a:pt x="161505" y="166422"/>
                  </a:lnTo>
                  <a:lnTo>
                    <a:pt x="161505" y="110139"/>
                  </a:lnTo>
                  <a:cubicBezTo>
                    <a:pt x="161505" y="81997"/>
                    <a:pt x="138288" y="58780"/>
                    <a:pt x="110147" y="58780"/>
                  </a:cubicBezTo>
                  <a:cubicBezTo>
                    <a:pt x="82005" y="58780"/>
                    <a:pt x="58788" y="81997"/>
                    <a:pt x="58788" y="110139"/>
                  </a:cubicBezTo>
                  <a:lnTo>
                    <a:pt x="58788" y="166422"/>
                  </a:lnTo>
                  <a:lnTo>
                    <a:pt x="9540" y="166422"/>
                  </a:lnTo>
                  <a:lnTo>
                    <a:pt x="9540" y="110139"/>
                  </a:lnTo>
                  <a:cubicBezTo>
                    <a:pt x="8836" y="54559"/>
                    <a:pt x="53863" y="9532"/>
                    <a:pt x="109443" y="9532"/>
                  </a:cubicBezTo>
                  <a:cubicBezTo>
                    <a:pt x="165023" y="9532"/>
                    <a:pt x="210753" y="54559"/>
                    <a:pt x="210753" y="110139"/>
                  </a:cubicBezTo>
                  <a:lnTo>
                    <a:pt x="210753" y="166422"/>
                  </a:lnTo>
                  <a:close/>
                </a:path>
              </a:pathLst>
            </a:custGeom>
            <a:noFill/>
            <a:ln w="19050" cap="rnd">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36" name="Freeform: Shape 35"/>
            <p:cNvSpPr/>
            <p:nvPr/>
          </p:nvSpPr>
          <p:spPr>
            <a:xfrm>
              <a:off x="5180365" y="2393749"/>
              <a:ext cx="70354" cy="126638"/>
            </a:xfrm>
            <a:custGeom>
              <a:avLst/>
              <a:gdLst>
                <a:gd name="connsiteX0" fmla="*/ 70354 w 70354"/>
                <a:gd name="connsiteY0" fmla="*/ 38695 h 126637"/>
                <a:gd name="connsiteX1" fmla="*/ 38695 w 70354"/>
                <a:gd name="connsiteY1" fmla="*/ 7035 h 126637"/>
                <a:gd name="connsiteX2" fmla="*/ 7035 w 70354"/>
                <a:gd name="connsiteY2" fmla="*/ 38695 h 126637"/>
                <a:gd name="connsiteX3" fmla="*/ 21810 w 70354"/>
                <a:gd name="connsiteY3" fmla="*/ 65430 h 126637"/>
                <a:gd name="connsiteX4" fmla="*/ 21810 w 70354"/>
                <a:gd name="connsiteY4" fmla="*/ 122417 h 126637"/>
                <a:gd name="connsiteX5" fmla="*/ 56283 w 70354"/>
                <a:gd name="connsiteY5" fmla="*/ 122417 h 126637"/>
                <a:gd name="connsiteX6" fmla="*/ 56283 w 70354"/>
                <a:gd name="connsiteY6" fmla="*/ 65430 h 126637"/>
                <a:gd name="connsiteX7" fmla="*/ 70354 w 70354"/>
                <a:gd name="connsiteY7" fmla="*/ 38695 h 126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354" h="126637">
                  <a:moveTo>
                    <a:pt x="70354" y="38695"/>
                  </a:moveTo>
                  <a:cubicBezTo>
                    <a:pt x="70354" y="21106"/>
                    <a:pt x="56283" y="7035"/>
                    <a:pt x="38695" y="7035"/>
                  </a:cubicBezTo>
                  <a:cubicBezTo>
                    <a:pt x="21106" y="7035"/>
                    <a:pt x="7035" y="21106"/>
                    <a:pt x="7035" y="38695"/>
                  </a:cubicBezTo>
                  <a:cubicBezTo>
                    <a:pt x="7035" y="49952"/>
                    <a:pt x="12664" y="59801"/>
                    <a:pt x="21810" y="65430"/>
                  </a:cubicBezTo>
                  <a:lnTo>
                    <a:pt x="21810" y="122417"/>
                  </a:lnTo>
                  <a:lnTo>
                    <a:pt x="56283" y="122417"/>
                  </a:lnTo>
                  <a:lnTo>
                    <a:pt x="56283" y="65430"/>
                  </a:lnTo>
                  <a:cubicBezTo>
                    <a:pt x="64726" y="59801"/>
                    <a:pt x="70354" y="49952"/>
                    <a:pt x="70354" y="38695"/>
                  </a:cubicBezTo>
                  <a:close/>
                </a:path>
              </a:pathLst>
            </a:custGeom>
            <a:noFill/>
            <a:ln w="19050" cap="rnd">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sp>
        <p:nvSpPr>
          <p:cNvPr id="4" name="Rectangle 3"/>
          <p:cNvSpPr/>
          <p:nvPr/>
        </p:nvSpPr>
        <p:spPr>
          <a:xfrm>
            <a:off x="158097" y="2933567"/>
            <a:ext cx="2025274" cy="1015663"/>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Most comprehensive and open</a:t>
            </a:r>
          </a:p>
        </p:txBody>
      </p:sp>
      <p:sp>
        <p:nvSpPr>
          <p:cNvPr id="5" name="Rectangle 4"/>
          <p:cNvSpPr/>
          <p:nvPr/>
        </p:nvSpPr>
        <p:spPr>
          <a:xfrm>
            <a:off x="1969815" y="2967878"/>
            <a:ext cx="1862392" cy="1015663"/>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Most secure infrastructure for analytics</a:t>
            </a:r>
          </a:p>
        </p:txBody>
      </p:sp>
      <p:sp>
        <p:nvSpPr>
          <p:cNvPr id="6" name="Rectangle 5"/>
          <p:cNvSpPr/>
          <p:nvPr/>
        </p:nvSpPr>
        <p:spPr>
          <a:xfrm>
            <a:off x="5362594" y="2941344"/>
            <a:ext cx="1862392" cy="1323439"/>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Easiest to build data lakes and analytics</a:t>
            </a:r>
          </a:p>
        </p:txBody>
      </p:sp>
      <p:sp>
        <p:nvSpPr>
          <p:cNvPr id="7" name="Rectangle 6"/>
          <p:cNvSpPr/>
          <p:nvPr/>
        </p:nvSpPr>
        <p:spPr>
          <a:xfrm>
            <a:off x="3640805" y="2941343"/>
            <a:ext cx="1862392" cy="1015663"/>
          </a:xfrm>
          <a:prstGeom prst="rect">
            <a:avLst/>
          </a:prstGeom>
        </p:spPr>
        <p:txBody>
          <a:bodyPr wrap="square">
            <a:spAutoFit/>
          </a:bodyPr>
          <a:lstStyle/>
          <a:p>
            <a:pPr algn="ctr"/>
            <a:r>
              <a:rPr lang="en-US" sz="2000" dirty="0">
                <a:latin typeface="Amazon Ember" panose="020B0603020204020204" pitchFamily="34" charset="0"/>
                <a:ea typeface="Amazon Ember" panose="020B0603020204020204" pitchFamily="34" charset="0"/>
                <a:cs typeface="Amazon Ember" panose="020B0603020204020204" pitchFamily="34" charset="0"/>
              </a:rPr>
              <a:t>Most scalable and cost effective</a:t>
            </a:r>
          </a:p>
        </p:txBody>
      </p:sp>
      <p:sp>
        <p:nvSpPr>
          <p:cNvPr id="9" name="TextBox 8"/>
          <p:cNvSpPr txBox="1"/>
          <p:nvPr/>
        </p:nvSpPr>
        <p:spPr>
          <a:xfrm>
            <a:off x="7084385" y="2921710"/>
            <a:ext cx="1862392" cy="1323439"/>
          </a:xfrm>
          <a:prstGeom prst="rect">
            <a:avLst/>
          </a:prstGeom>
          <a:noFill/>
        </p:spPr>
        <p:txBody>
          <a:bodyPr wrap="square" rtlCol="0">
            <a:spAutoFit/>
          </a:bodyPr>
          <a:lstStyle/>
          <a:p>
            <a:pPr algn="ctr"/>
            <a:r>
              <a:rPr lang="en-CN" altLang="zh-CN" sz="2000" dirty="0">
                <a:latin typeface="微软雅黑" panose="020B0503020204020204" pitchFamily="34" charset="-122"/>
                <a:ea typeface="微软雅黑" panose="020B0503020204020204" pitchFamily="34" charset="-122"/>
                <a:cs typeface="Amazon Ember" panose="020B0603020204020204" pitchFamily="34" charset="0"/>
              </a:rPr>
              <a:t>Wide variety of customers and APN partners</a:t>
            </a:r>
            <a:endParaRPr lang="zh-CN" altLang="en-US" sz="2000" dirty="0">
              <a:latin typeface="微软雅黑" panose="020B0503020204020204" pitchFamily="34" charset="-122"/>
              <a:ea typeface="微软雅黑" panose="020B0503020204020204" pitchFamily="34" charset="-122"/>
              <a:cs typeface="Amazon Ember" panose="020B0603020204020204" pitchFamily="34" charset="0"/>
            </a:endParaRPr>
          </a:p>
        </p:txBody>
      </p:sp>
      <p:grpSp>
        <p:nvGrpSpPr>
          <p:cNvPr id="10" name="Group 9"/>
          <p:cNvGrpSpPr/>
          <p:nvPr/>
        </p:nvGrpSpPr>
        <p:grpSpPr>
          <a:xfrm>
            <a:off x="7769158" y="1769279"/>
            <a:ext cx="488717" cy="744652"/>
            <a:chOff x="4386011" y="3650228"/>
            <a:chExt cx="304787" cy="464400"/>
          </a:xfrm>
        </p:grpSpPr>
        <p:sp>
          <p:nvSpPr>
            <p:cNvPr id="44" name="Freeform: Shape 43"/>
            <p:cNvSpPr/>
            <p:nvPr/>
          </p:nvSpPr>
          <p:spPr>
            <a:xfrm>
              <a:off x="4542106" y="3862646"/>
              <a:ext cx="135175" cy="135175"/>
            </a:xfrm>
            <a:custGeom>
              <a:avLst/>
              <a:gdLst>
                <a:gd name="connsiteX0" fmla="*/ 4828 w 135174"/>
                <a:gd name="connsiteY0" fmla="*/ 67909 h 135174"/>
                <a:gd name="connsiteX1" fmla="*/ 67909 w 135174"/>
                <a:gd name="connsiteY1" fmla="*/ 4828 h 135174"/>
                <a:gd name="connsiteX2" fmla="*/ 130991 w 135174"/>
                <a:gd name="connsiteY2" fmla="*/ 67909 h 135174"/>
                <a:gd name="connsiteX3" fmla="*/ 67909 w 135174"/>
                <a:gd name="connsiteY3" fmla="*/ 130991 h 135174"/>
                <a:gd name="connsiteX4" fmla="*/ 4828 w 135174"/>
                <a:gd name="connsiteY4" fmla="*/ 67909 h 135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4" h="135174">
                  <a:moveTo>
                    <a:pt x="4828" y="67909"/>
                  </a:moveTo>
                  <a:cubicBezTo>
                    <a:pt x="4828" y="33150"/>
                    <a:pt x="33150" y="4828"/>
                    <a:pt x="67909" y="4828"/>
                  </a:cubicBezTo>
                  <a:cubicBezTo>
                    <a:pt x="102668" y="4828"/>
                    <a:pt x="130991" y="33150"/>
                    <a:pt x="130991" y="67909"/>
                  </a:cubicBezTo>
                  <a:cubicBezTo>
                    <a:pt x="130991" y="102668"/>
                    <a:pt x="102668" y="130991"/>
                    <a:pt x="67909" y="130991"/>
                  </a:cubicBezTo>
                  <a:cubicBezTo>
                    <a:pt x="33150" y="130991"/>
                    <a:pt x="4828" y="102668"/>
                    <a:pt x="4828" y="67909"/>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45" name="Freeform: Shape 44"/>
            <p:cNvSpPr/>
            <p:nvPr/>
          </p:nvSpPr>
          <p:spPr>
            <a:xfrm>
              <a:off x="4433966" y="3657631"/>
              <a:ext cx="135175" cy="135175"/>
            </a:xfrm>
            <a:custGeom>
              <a:avLst/>
              <a:gdLst>
                <a:gd name="connsiteX0" fmla="*/ 4828 w 135174"/>
                <a:gd name="connsiteY0" fmla="*/ 67909 h 135174"/>
                <a:gd name="connsiteX1" fmla="*/ 67909 w 135174"/>
                <a:gd name="connsiteY1" fmla="*/ 4828 h 135174"/>
                <a:gd name="connsiteX2" fmla="*/ 130991 w 135174"/>
                <a:gd name="connsiteY2" fmla="*/ 67909 h 135174"/>
                <a:gd name="connsiteX3" fmla="*/ 67909 w 135174"/>
                <a:gd name="connsiteY3" fmla="*/ 130991 h 135174"/>
                <a:gd name="connsiteX4" fmla="*/ 4828 w 135174"/>
                <a:gd name="connsiteY4" fmla="*/ 67909 h 135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174" h="135174">
                  <a:moveTo>
                    <a:pt x="4828" y="67909"/>
                  </a:moveTo>
                  <a:cubicBezTo>
                    <a:pt x="4828" y="33150"/>
                    <a:pt x="33150" y="4828"/>
                    <a:pt x="67909" y="4828"/>
                  </a:cubicBezTo>
                  <a:cubicBezTo>
                    <a:pt x="102668" y="4828"/>
                    <a:pt x="130991" y="33150"/>
                    <a:pt x="130991" y="67909"/>
                  </a:cubicBezTo>
                  <a:cubicBezTo>
                    <a:pt x="130991" y="102668"/>
                    <a:pt x="102668" y="130991"/>
                    <a:pt x="67909" y="130991"/>
                  </a:cubicBezTo>
                  <a:cubicBezTo>
                    <a:pt x="32828" y="131313"/>
                    <a:pt x="4828" y="102990"/>
                    <a:pt x="4828" y="67909"/>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46" name="Freeform: Shape 45"/>
            <p:cNvSpPr/>
            <p:nvPr/>
          </p:nvSpPr>
          <p:spPr>
            <a:xfrm>
              <a:off x="4386011" y="3788599"/>
              <a:ext cx="196325" cy="122301"/>
            </a:xfrm>
            <a:custGeom>
              <a:avLst/>
              <a:gdLst>
                <a:gd name="connsiteX0" fmla="*/ 115864 w 196325"/>
                <a:gd name="connsiteY0" fmla="*/ 120071 h 122300"/>
                <a:gd name="connsiteX1" fmla="*/ 4828 w 196325"/>
                <a:gd name="connsiteY1" fmla="*/ 120071 h 122300"/>
                <a:gd name="connsiteX2" fmla="*/ 117473 w 196325"/>
                <a:gd name="connsiteY2" fmla="*/ 4850 h 122300"/>
                <a:gd name="connsiteX3" fmla="*/ 193429 w 196325"/>
                <a:gd name="connsiteY3" fmla="*/ 34782 h 122300"/>
              </a:gdLst>
              <a:ahLst/>
              <a:cxnLst>
                <a:cxn ang="0">
                  <a:pos x="connsiteX0" y="connsiteY0"/>
                </a:cxn>
                <a:cxn ang="0">
                  <a:pos x="connsiteX1" y="connsiteY1"/>
                </a:cxn>
                <a:cxn ang="0">
                  <a:pos x="connsiteX2" y="connsiteY2"/>
                </a:cxn>
                <a:cxn ang="0">
                  <a:pos x="connsiteX3" y="connsiteY3"/>
                </a:cxn>
              </a:cxnLst>
              <a:rect l="l" t="t" r="r" b="b"/>
              <a:pathLst>
                <a:path w="196325" h="122300">
                  <a:moveTo>
                    <a:pt x="115864" y="120071"/>
                  </a:moveTo>
                  <a:lnTo>
                    <a:pt x="4828" y="120071"/>
                  </a:lnTo>
                  <a:cubicBezTo>
                    <a:pt x="4828" y="120071"/>
                    <a:pt x="5793" y="8069"/>
                    <a:pt x="117473" y="4850"/>
                  </a:cubicBezTo>
                  <a:cubicBezTo>
                    <a:pt x="117473" y="4850"/>
                    <a:pt x="159313" y="2919"/>
                    <a:pt x="193429" y="34782"/>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47" name="Freeform: Shape 46"/>
            <p:cNvSpPr/>
            <p:nvPr/>
          </p:nvSpPr>
          <p:spPr>
            <a:xfrm>
              <a:off x="4494473" y="3992327"/>
              <a:ext cx="196325" cy="122301"/>
            </a:xfrm>
            <a:custGeom>
              <a:avLst/>
              <a:gdLst>
                <a:gd name="connsiteX0" fmla="*/ 183773 w 196325"/>
                <a:gd name="connsiteY0" fmla="*/ 120071 h 122300"/>
                <a:gd name="connsiteX1" fmla="*/ 4828 w 196325"/>
                <a:gd name="connsiteY1" fmla="*/ 120071 h 122300"/>
                <a:gd name="connsiteX2" fmla="*/ 117473 w 196325"/>
                <a:gd name="connsiteY2" fmla="*/ 4850 h 122300"/>
                <a:gd name="connsiteX3" fmla="*/ 193429 w 196325"/>
                <a:gd name="connsiteY3" fmla="*/ 34782 h 122300"/>
              </a:gdLst>
              <a:ahLst/>
              <a:cxnLst>
                <a:cxn ang="0">
                  <a:pos x="connsiteX0" y="connsiteY0"/>
                </a:cxn>
                <a:cxn ang="0">
                  <a:pos x="connsiteX1" y="connsiteY1"/>
                </a:cxn>
                <a:cxn ang="0">
                  <a:pos x="connsiteX2" y="connsiteY2"/>
                </a:cxn>
                <a:cxn ang="0">
                  <a:pos x="connsiteX3" y="connsiteY3"/>
                </a:cxn>
              </a:cxnLst>
              <a:rect l="l" t="t" r="r" b="b"/>
              <a:pathLst>
                <a:path w="196325" h="122300">
                  <a:moveTo>
                    <a:pt x="183773" y="120071"/>
                  </a:moveTo>
                  <a:lnTo>
                    <a:pt x="4828" y="120071"/>
                  </a:lnTo>
                  <a:cubicBezTo>
                    <a:pt x="4828" y="120071"/>
                    <a:pt x="5793" y="8069"/>
                    <a:pt x="117473" y="4850"/>
                  </a:cubicBezTo>
                  <a:cubicBezTo>
                    <a:pt x="117473" y="4850"/>
                    <a:pt x="159313" y="2919"/>
                    <a:pt x="193429" y="34782"/>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nvGrpSpPr>
            <p:cNvPr id="8" name="Group 7"/>
            <p:cNvGrpSpPr/>
            <p:nvPr/>
          </p:nvGrpSpPr>
          <p:grpSpPr>
            <a:xfrm>
              <a:off x="4618411" y="3650228"/>
              <a:ext cx="63082" cy="135175"/>
              <a:chOff x="5243076" y="3650228"/>
              <a:chExt cx="63082" cy="135175"/>
            </a:xfrm>
          </p:grpSpPr>
          <p:sp>
            <p:nvSpPr>
              <p:cNvPr id="63" name="Freeform: Shape 62"/>
              <p:cNvSpPr/>
              <p:nvPr/>
            </p:nvSpPr>
            <p:spPr>
              <a:xfrm>
                <a:off x="5243076" y="3690459"/>
                <a:ext cx="16092" cy="54714"/>
              </a:xfrm>
              <a:custGeom>
                <a:avLst/>
                <a:gdLst>
                  <a:gd name="connsiteX0" fmla="*/ 4828 w 16092"/>
                  <a:gd name="connsiteY0" fmla="*/ 50530 h 54713"/>
                  <a:gd name="connsiteX1" fmla="*/ 11908 w 16092"/>
                  <a:gd name="connsiteY1" fmla="*/ 27679 h 54713"/>
                  <a:gd name="connsiteX2" fmla="*/ 4828 w 16092"/>
                  <a:gd name="connsiteY2" fmla="*/ 4828 h 54713"/>
                </a:gdLst>
                <a:ahLst/>
                <a:cxnLst>
                  <a:cxn ang="0">
                    <a:pos x="connsiteX0" y="connsiteY0"/>
                  </a:cxn>
                  <a:cxn ang="0">
                    <a:pos x="connsiteX1" y="connsiteY1"/>
                  </a:cxn>
                  <a:cxn ang="0">
                    <a:pos x="connsiteX2" y="connsiteY2"/>
                  </a:cxn>
                </a:cxnLst>
                <a:rect l="l" t="t" r="r" b="b"/>
                <a:pathLst>
                  <a:path w="16092" h="54713">
                    <a:moveTo>
                      <a:pt x="4828" y="50530"/>
                    </a:moveTo>
                    <a:cubicBezTo>
                      <a:pt x="9012" y="44736"/>
                      <a:pt x="11908" y="36368"/>
                      <a:pt x="11908" y="27679"/>
                    </a:cubicBezTo>
                    <a:cubicBezTo>
                      <a:pt x="11908" y="18667"/>
                      <a:pt x="9333" y="10621"/>
                      <a:pt x="4828" y="4828"/>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4" name="Freeform: Shape 63"/>
              <p:cNvSpPr/>
              <p:nvPr/>
            </p:nvSpPr>
            <p:spPr>
              <a:xfrm>
                <a:off x="5277192" y="3650228"/>
                <a:ext cx="28966" cy="135175"/>
              </a:xfrm>
              <a:custGeom>
                <a:avLst/>
                <a:gdLst>
                  <a:gd name="connsiteX0" fmla="*/ 4828 w 28966"/>
                  <a:gd name="connsiteY0" fmla="*/ 130991 h 135174"/>
                  <a:gd name="connsiteX1" fmla="*/ 24138 w 28966"/>
                  <a:gd name="connsiteY1" fmla="*/ 67909 h 135174"/>
                  <a:gd name="connsiteX2" fmla="*/ 4828 w 28966"/>
                  <a:gd name="connsiteY2" fmla="*/ 4828 h 135174"/>
                </a:gdLst>
                <a:ahLst/>
                <a:cxnLst>
                  <a:cxn ang="0">
                    <a:pos x="connsiteX0" y="connsiteY0"/>
                  </a:cxn>
                  <a:cxn ang="0">
                    <a:pos x="connsiteX1" y="connsiteY1"/>
                  </a:cxn>
                  <a:cxn ang="0">
                    <a:pos x="connsiteX2" y="connsiteY2"/>
                  </a:cxn>
                </a:cxnLst>
                <a:rect l="l" t="t" r="r" b="b"/>
                <a:pathLst>
                  <a:path w="28966" h="135174">
                    <a:moveTo>
                      <a:pt x="4828" y="130991"/>
                    </a:moveTo>
                    <a:cubicBezTo>
                      <a:pt x="16736" y="114898"/>
                      <a:pt x="24138" y="92369"/>
                      <a:pt x="24138" y="67909"/>
                    </a:cubicBezTo>
                    <a:cubicBezTo>
                      <a:pt x="24138" y="43127"/>
                      <a:pt x="16736" y="20920"/>
                      <a:pt x="4828" y="4828"/>
                    </a:cubicBezTo>
                  </a:path>
                </a:pathLst>
              </a:custGeom>
              <a:noFill/>
              <a:ln w="19050" cap="flat">
                <a:solidFill>
                  <a:schemeClr val="tx2"/>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grpSp>
      <p:sp>
        <p:nvSpPr>
          <p:cNvPr id="65" name="Freeform: Shape 64"/>
          <p:cNvSpPr/>
          <p:nvPr/>
        </p:nvSpPr>
        <p:spPr>
          <a:xfrm>
            <a:off x="7284060" y="2791502"/>
            <a:ext cx="1463040" cy="0"/>
          </a:xfrm>
          <a:custGeom>
            <a:avLst/>
            <a:gdLst>
              <a:gd name="connsiteX0" fmla="*/ 0 w 1119352"/>
              <a:gd name="connsiteY0" fmla="*/ 0 h 0"/>
              <a:gd name="connsiteX1" fmla="*/ 1119352 w 1119352"/>
              <a:gd name="connsiteY1" fmla="*/ 0 h 0"/>
            </a:gdLst>
            <a:ahLst/>
            <a:cxnLst>
              <a:cxn ang="0">
                <a:pos x="connsiteX0" y="connsiteY0"/>
              </a:cxn>
              <a:cxn ang="0">
                <a:pos x="connsiteX1" y="connsiteY1"/>
              </a:cxn>
            </a:cxnLst>
            <a:rect l="l" t="t" r="r" b="b"/>
            <a:pathLst>
              <a:path w="1119352">
                <a:moveTo>
                  <a:pt x="0" y="0"/>
                </a:moveTo>
                <a:lnTo>
                  <a:pt x="1119352" y="0"/>
                </a:lnTo>
              </a:path>
            </a:pathLst>
          </a:custGeom>
          <a:noFill/>
          <a:ln w="158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500" dirty="0">
              <a:solidFill>
                <a:schemeClr val="tx1"/>
              </a:solidFill>
              <a:latin typeface="微软雅黑" panose="020B0503020204020204" pitchFamily="34" charset="-122"/>
              <a:ea typeface="微软雅黑" panose="020B0503020204020204" pitchFamily="34" charset="-122"/>
            </a:endParaRPr>
          </a:p>
        </p:txBody>
      </p:sp>
      <p:sp>
        <p:nvSpPr>
          <p:cNvPr id="107" name="Freeform 5"/>
          <p:cNvSpPr/>
          <p:nvPr/>
        </p:nvSpPr>
        <p:spPr bwMode="auto">
          <a:xfrm>
            <a:off x="5941580" y="1794343"/>
            <a:ext cx="704418" cy="694525"/>
          </a:xfrm>
          <a:custGeom>
            <a:avLst/>
            <a:gdLst>
              <a:gd name="T0" fmla="*/ 134 w 206"/>
              <a:gd name="T1" fmla="*/ 106 h 202"/>
              <a:gd name="T2" fmla="*/ 148 w 206"/>
              <a:gd name="T3" fmla="*/ 93 h 202"/>
              <a:gd name="T4" fmla="*/ 206 w 206"/>
              <a:gd name="T5" fmla="*/ 49 h 202"/>
              <a:gd name="T6" fmla="*/ 201 w 206"/>
              <a:gd name="T7" fmla="*/ 46 h 202"/>
              <a:gd name="T8" fmla="*/ 174 w 206"/>
              <a:gd name="T9" fmla="*/ 61 h 202"/>
              <a:gd name="T10" fmla="*/ 160 w 206"/>
              <a:gd name="T11" fmla="*/ 52 h 202"/>
              <a:gd name="T12" fmla="*/ 160 w 206"/>
              <a:gd name="T13" fmla="*/ 35 h 202"/>
              <a:gd name="T14" fmla="*/ 187 w 206"/>
              <a:gd name="T15" fmla="*/ 17 h 202"/>
              <a:gd name="T16" fmla="*/ 178 w 206"/>
              <a:gd name="T17" fmla="*/ 12 h 202"/>
              <a:gd name="T18" fmla="*/ 150 w 206"/>
              <a:gd name="T19" fmla="*/ 14 h 202"/>
              <a:gd name="T20" fmla="*/ 122 w 206"/>
              <a:gd name="T21" fmla="*/ 67 h 202"/>
              <a:gd name="T22" fmla="*/ 109 w 206"/>
              <a:gd name="T23" fmla="*/ 81 h 202"/>
              <a:gd name="T24" fmla="*/ 81 w 206"/>
              <a:gd name="T25" fmla="*/ 53 h 202"/>
              <a:gd name="T26" fmla="*/ 98 w 206"/>
              <a:gd name="T27" fmla="*/ 34 h 202"/>
              <a:gd name="T28" fmla="*/ 67 w 206"/>
              <a:gd name="T29" fmla="*/ 1 h 202"/>
              <a:gd name="T30" fmla="*/ 58 w 206"/>
              <a:gd name="T31" fmla="*/ 1 h 202"/>
              <a:gd name="T32" fmla="*/ 0 w 206"/>
              <a:gd name="T33" fmla="*/ 61 h 202"/>
              <a:gd name="T34" fmla="*/ 31 w 206"/>
              <a:gd name="T35" fmla="*/ 95 h 202"/>
              <a:gd name="T36" fmla="*/ 39 w 206"/>
              <a:gd name="T37" fmla="*/ 95 h 202"/>
              <a:gd name="T38" fmla="*/ 82 w 206"/>
              <a:gd name="T39" fmla="*/ 107 h 202"/>
              <a:gd name="T40" fmla="*/ 52 w 206"/>
              <a:gd name="T41" fmla="*/ 123 h 202"/>
              <a:gd name="T42" fmla="*/ 50 w 206"/>
              <a:gd name="T43" fmla="*/ 123 h 202"/>
              <a:gd name="T44" fmla="*/ 26 w 206"/>
              <a:gd name="T45" fmla="*/ 134 h 202"/>
              <a:gd name="T46" fmla="*/ 14 w 206"/>
              <a:gd name="T47" fmla="*/ 165 h 202"/>
              <a:gd name="T48" fmla="*/ 44 w 206"/>
              <a:gd name="T49" fmla="*/ 150 h 202"/>
              <a:gd name="T50" fmla="*/ 54 w 206"/>
              <a:gd name="T51" fmla="*/ 153 h 202"/>
              <a:gd name="T52" fmla="*/ 60 w 206"/>
              <a:gd name="T53" fmla="*/ 176 h 202"/>
              <a:gd name="T54" fmla="*/ 33 w 206"/>
              <a:gd name="T55" fmla="*/ 192 h 202"/>
              <a:gd name="T56" fmla="*/ 33 w 206"/>
              <a:gd name="T57" fmla="*/ 196 h 202"/>
              <a:gd name="T58" fmla="*/ 80 w 206"/>
              <a:gd name="T59" fmla="*/ 190 h 202"/>
              <a:gd name="T60" fmla="*/ 96 w 206"/>
              <a:gd name="T61" fmla="*/ 144 h 202"/>
              <a:gd name="T62" fmla="*/ 175 w 206"/>
              <a:gd name="T63" fmla="*/ 200 h 202"/>
              <a:gd name="T64" fmla="*/ 202 w 206"/>
              <a:gd name="T65" fmla="*/ 178 h 202"/>
              <a:gd name="T66" fmla="*/ 202 w 206"/>
              <a:gd name="T67" fmla="*/ 1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6" h="202">
                <a:moveTo>
                  <a:pt x="134" y="107"/>
                </a:moveTo>
                <a:cubicBezTo>
                  <a:pt x="134" y="107"/>
                  <a:pt x="134" y="106"/>
                  <a:pt x="134" y="106"/>
                </a:cubicBezTo>
                <a:cubicBezTo>
                  <a:pt x="137" y="103"/>
                  <a:pt x="140" y="101"/>
                  <a:pt x="141" y="100"/>
                </a:cubicBezTo>
                <a:cubicBezTo>
                  <a:pt x="148" y="94"/>
                  <a:pt x="148" y="93"/>
                  <a:pt x="148" y="93"/>
                </a:cubicBezTo>
                <a:cubicBezTo>
                  <a:pt x="156" y="86"/>
                  <a:pt x="166" y="89"/>
                  <a:pt x="176" y="87"/>
                </a:cubicBezTo>
                <a:cubicBezTo>
                  <a:pt x="193" y="82"/>
                  <a:pt x="204" y="67"/>
                  <a:pt x="206" y="49"/>
                </a:cubicBezTo>
                <a:cubicBezTo>
                  <a:pt x="206" y="48"/>
                  <a:pt x="205" y="47"/>
                  <a:pt x="204" y="46"/>
                </a:cubicBezTo>
                <a:cubicBezTo>
                  <a:pt x="203" y="46"/>
                  <a:pt x="202" y="46"/>
                  <a:pt x="201" y="46"/>
                </a:cubicBezTo>
                <a:cubicBezTo>
                  <a:pt x="175" y="61"/>
                  <a:pt x="175" y="61"/>
                  <a:pt x="175" y="61"/>
                </a:cubicBezTo>
                <a:cubicBezTo>
                  <a:pt x="175" y="61"/>
                  <a:pt x="175" y="61"/>
                  <a:pt x="174" y="61"/>
                </a:cubicBezTo>
                <a:cubicBezTo>
                  <a:pt x="173" y="62"/>
                  <a:pt x="170" y="63"/>
                  <a:pt x="165" y="58"/>
                </a:cubicBezTo>
                <a:cubicBezTo>
                  <a:pt x="163" y="57"/>
                  <a:pt x="162" y="55"/>
                  <a:pt x="160" y="52"/>
                </a:cubicBezTo>
                <a:cubicBezTo>
                  <a:pt x="154" y="41"/>
                  <a:pt x="157" y="38"/>
                  <a:pt x="158" y="36"/>
                </a:cubicBezTo>
                <a:cubicBezTo>
                  <a:pt x="159" y="35"/>
                  <a:pt x="160" y="35"/>
                  <a:pt x="160" y="35"/>
                </a:cubicBezTo>
                <a:cubicBezTo>
                  <a:pt x="186" y="20"/>
                  <a:pt x="186" y="20"/>
                  <a:pt x="186" y="20"/>
                </a:cubicBezTo>
                <a:cubicBezTo>
                  <a:pt x="187" y="20"/>
                  <a:pt x="187" y="18"/>
                  <a:pt x="187" y="17"/>
                </a:cubicBezTo>
                <a:cubicBezTo>
                  <a:pt x="187" y="16"/>
                  <a:pt x="186" y="15"/>
                  <a:pt x="186" y="15"/>
                </a:cubicBezTo>
                <a:cubicBezTo>
                  <a:pt x="184" y="15"/>
                  <a:pt x="180" y="13"/>
                  <a:pt x="178" y="12"/>
                </a:cubicBezTo>
                <a:cubicBezTo>
                  <a:pt x="175" y="11"/>
                  <a:pt x="172" y="11"/>
                  <a:pt x="169" y="11"/>
                </a:cubicBezTo>
                <a:cubicBezTo>
                  <a:pt x="162" y="10"/>
                  <a:pt x="156" y="11"/>
                  <a:pt x="150" y="14"/>
                </a:cubicBezTo>
                <a:cubicBezTo>
                  <a:pt x="136" y="19"/>
                  <a:pt x="130" y="30"/>
                  <a:pt x="128" y="44"/>
                </a:cubicBezTo>
                <a:cubicBezTo>
                  <a:pt x="127" y="52"/>
                  <a:pt x="129" y="61"/>
                  <a:pt x="122" y="67"/>
                </a:cubicBezTo>
                <a:cubicBezTo>
                  <a:pt x="115" y="75"/>
                  <a:pt x="115" y="75"/>
                  <a:pt x="115" y="75"/>
                </a:cubicBezTo>
                <a:cubicBezTo>
                  <a:pt x="115" y="75"/>
                  <a:pt x="115" y="75"/>
                  <a:pt x="109" y="81"/>
                </a:cubicBezTo>
                <a:cubicBezTo>
                  <a:pt x="108" y="81"/>
                  <a:pt x="108" y="81"/>
                  <a:pt x="108" y="81"/>
                </a:cubicBezTo>
                <a:cubicBezTo>
                  <a:pt x="97" y="70"/>
                  <a:pt x="87" y="59"/>
                  <a:pt x="81" y="53"/>
                </a:cubicBezTo>
                <a:cubicBezTo>
                  <a:pt x="96" y="38"/>
                  <a:pt x="96" y="38"/>
                  <a:pt x="96" y="38"/>
                </a:cubicBezTo>
                <a:cubicBezTo>
                  <a:pt x="97" y="38"/>
                  <a:pt x="98" y="36"/>
                  <a:pt x="98" y="34"/>
                </a:cubicBezTo>
                <a:cubicBezTo>
                  <a:pt x="98" y="32"/>
                  <a:pt x="97" y="31"/>
                  <a:pt x="96" y="30"/>
                </a:cubicBezTo>
                <a:cubicBezTo>
                  <a:pt x="67" y="1"/>
                  <a:pt x="67" y="1"/>
                  <a:pt x="67" y="1"/>
                </a:cubicBezTo>
                <a:cubicBezTo>
                  <a:pt x="66" y="0"/>
                  <a:pt x="64" y="0"/>
                  <a:pt x="63" y="0"/>
                </a:cubicBezTo>
                <a:cubicBezTo>
                  <a:pt x="61" y="0"/>
                  <a:pt x="60" y="0"/>
                  <a:pt x="58" y="1"/>
                </a:cubicBezTo>
                <a:cubicBezTo>
                  <a:pt x="2" y="58"/>
                  <a:pt x="2" y="58"/>
                  <a:pt x="2" y="58"/>
                </a:cubicBezTo>
                <a:cubicBezTo>
                  <a:pt x="1" y="59"/>
                  <a:pt x="0" y="60"/>
                  <a:pt x="0" y="61"/>
                </a:cubicBezTo>
                <a:cubicBezTo>
                  <a:pt x="0" y="63"/>
                  <a:pt x="1" y="65"/>
                  <a:pt x="2" y="66"/>
                </a:cubicBezTo>
                <a:cubicBezTo>
                  <a:pt x="31" y="95"/>
                  <a:pt x="31" y="95"/>
                  <a:pt x="31" y="95"/>
                </a:cubicBezTo>
                <a:cubicBezTo>
                  <a:pt x="32" y="96"/>
                  <a:pt x="34" y="97"/>
                  <a:pt x="35" y="97"/>
                </a:cubicBezTo>
                <a:cubicBezTo>
                  <a:pt x="36" y="97"/>
                  <a:pt x="38" y="96"/>
                  <a:pt x="39" y="95"/>
                </a:cubicBezTo>
                <a:cubicBezTo>
                  <a:pt x="45" y="89"/>
                  <a:pt x="50" y="84"/>
                  <a:pt x="54" y="80"/>
                </a:cubicBezTo>
                <a:cubicBezTo>
                  <a:pt x="69" y="94"/>
                  <a:pt x="80" y="105"/>
                  <a:pt x="82" y="107"/>
                </a:cubicBezTo>
                <a:cubicBezTo>
                  <a:pt x="79" y="110"/>
                  <a:pt x="75" y="114"/>
                  <a:pt x="71" y="118"/>
                </a:cubicBezTo>
                <a:cubicBezTo>
                  <a:pt x="67" y="123"/>
                  <a:pt x="60" y="123"/>
                  <a:pt x="52" y="123"/>
                </a:cubicBezTo>
                <a:cubicBezTo>
                  <a:pt x="52" y="123"/>
                  <a:pt x="52" y="123"/>
                  <a:pt x="52" y="123"/>
                </a:cubicBezTo>
                <a:cubicBezTo>
                  <a:pt x="51" y="123"/>
                  <a:pt x="51" y="123"/>
                  <a:pt x="50" y="123"/>
                </a:cubicBezTo>
                <a:cubicBezTo>
                  <a:pt x="44" y="124"/>
                  <a:pt x="39" y="125"/>
                  <a:pt x="34" y="128"/>
                </a:cubicBezTo>
                <a:cubicBezTo>
                  <a:pt x="32" y="130"/>
                  <a:pt x="28" y="132"/>
                  <a:pt x="26" y="134"/>
                </a:cubicBezTo>
                <a:cubicBezTo>
                  <a:pt x="19" y="142"/>
                  <a:pt x="14" y="152"/>
                  <a:pt x="13" y="162"/>
                </a:cubicBezTo>
                <a:cubicBezTo>
                  <a:pt x="13" y="163"/>
                  <a:pt x="14" y="164"/>
                  <a:pt x="14" y="165"/>
                </a:cubicBezTo>
                <a:cubicBezTo>
                  <a:pt x="15" y="165"/>
                  <a:pt x="16" y="165"/>
                  <a:pt x="18" y="165"/>
                </a:cubicBezTo>
                <a:cubicBezTo>
                  <a:pt x="18" y="165"/>
                  <a:pt x="18" y="165"/>
                  <a:pt x="44" y="150"/>
                </a:cubicBezTo>
                <a:cubicBezTo>
                  <a:pt x="44" y="150"/>
                  <a:pt x="44" y="150"/>
                  <a:pt x="44" y="150"/>
                </a:cubicBezTo>
                <a:cubicBezTo>
                  <a:pt x="46" y="149"/>
                  <a:pt x="49" y="148"/>
                  <a:pt x="54" y="153"/>
                </a:cubicBezTo>
                <a:cubicBezTo>
                  <a:pt x="55" y="154"/>
                  <a:pt x="57" y="156"/>
                  <a:pt x="58" y="159"/>
                </a:cubicBezTo>
                <a:cubicBezTo>
                  <a:pt x="64" y="170"/>
                  <a:pt x="62" y="174"/>
                  <a:pt x="60" y="176"/>
                </a:cubicBezTo>
                <a:cubicBezTo>
                  <a:pt x="60" y="176"/>
                  <a:pt x="59" y="176"/>
                  <a:pt x="59" y="176"/>
                </a:cubicBezTo>
                <a:cubicBezTo>
                  <a:pt x="59" y="176"/>
                  <a:pt x="59" y="176"/>
                  <a:pt x="33" y="192"/>
                </a:cubicBezTo>
                <a:cubicBezTo>
                  <a:pt x="32" y="192"/>
                  <a:pt x="31" y="193"/>
                  <a:pt x="32" y="194"/>
                </a:cubicBezTo>
                <a:cubicBezTo>
                  <a:pt x="32" y="195"/>
                  <a:pt x="32" y="196"/>
                  <a:pt x="33" y="196"/>
                </a:cubicBezTo>
                <a:cubicBezTo>
                  <a:pt x="46" y="202"/>
                  <a:pt x="62" y="202"/>
                  <a:pt x="73" y="196"/>
                </a:cubicBezTo>
                <a:cubicBezTo>
                  <a:pt x="76" y="194"/>
                  <a:pt x="78" y="192"/>
                  <a:pt x="80" y="190"/>
                </a:cubicBezTo>
                <a:cubicBezTo>
                  <a:pt x="87" y="183"/>
                  <a:pt x="91" y="174"/>
                  <a:pt x="91" y="164"/>
                </a:cubicBezTo>
                <a:cubicBezTo>
                  <a:pt x="91" y="156"/>
                  <a:pt x="92" y="148"/>
                  <a:pt x="96" y="144"/>
                </a:cubicBezTo>
                <a:cubicBezTo>
                  <a:pt x="96" y="144"/>
                  <a:pt x="101" y="139"/>
                  <a:pt x="108" y="133"/>
                </a:cubicBezTo>
                <a:cubicBezTo>
                  <a:pt x="175" y="200"/>
                  <a:pt x="175" y="200"/>
                  <a:pt x="175" y="200"/>
                </a:cubicBezTo>
                <a:cubicBezTo>
                  <a:pt x="176" y="201"/>
                  <a:pt x="178" y="201"/>
                  <a:pt x="179" y="200"/>
                </a:cubicBezTo>
                <a:cubicBezTo>
                  <a:pt x="202" y="178"/>
                  <a:pt x="202" y="178"/>
                  <a:pt x="202" y="178"/>
                </a:cubicBezTo>
                <a:cubicBezTo>
                  <a:pt x="202" y="177"/>
                  <a:pt x="202" y="176"/>
                  <a:pt x="202" y="176"/>
                </a:cubicBezTo>
                <a:cubicBezTo>
                  <a:pt x="202" y="175"/>
                  <a:pt x="202" y="174"/>
                  <a:pt x="202" y="174"/>
                </a:cubicBezTo>
                <a:cubicBezTo>
                  <a:pt x="134" y="107"/>
                  <a:pt x="134" y="107"/>
                  <a:pt x="134" y="107"/>
                </a:cubicBezTo>
                <a:close/>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nvGrpSpPr>
          <p:cNvPr id="108" name="Group 36"/>
          <p:cNvGrpSpPr>
            <a:grpSpLocks noChangeAspect="1"/>
          </p:cNvGrpSpPr>
          <p:nvPr/>
        </p:nvGrpSpPr>
        <p:grpSpPr bwMode="auto">
          <a:xfrm>
            <a:off x="747557" y="1752601"/>
            <a:ext cx="778008" cy="778008"/>
            <a:chOff x="2651" y="1391"/>
            <a:chExt cx="454" cy="454"/>
          </a:xfrm>
        </p:grpSpPr>
        <p:sp>
          <p:nvSpPr>
            <p:cNvPr id="109" name="Oval 37"/>
            <p:cNvSpPr>
              <a:spLocks noChangeArrowheads="1"/>
            </p:cNvSpPr>
            <p:nvPr/>
          </p:nvSpPr>
          <p:spPr bwMode="auto">
            <a:xfrm>
              <a:off x="2651" y="1391"/>
              <a:ext cx="454" cy="454"/>
            </a:xfrm>
            <a:prstGeom prst="ellips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0" name="Oval 38"/>
            <p:cNvSpPr>
              <a:spLocks noChangeArrowheads="1"/>
            </p:cNvSpPr>
            <p:nvPr/>
          </p:nvSpPr>
          <p:spPr bwMode="auto">
            <a:xfrm>
              <a:off x="2768" y="1391"/>
              <a:ext cx="219" cy="454"/>
            </a:xfrm>
            <a:prstGeom prst="ellips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1" name="Line 39"/>
            <p:cNvSpPr>
              <a:spLocks noChangeShapeType="1"/>
            </p:cNvSpPr>
            <p:nvPr/>
          </p:nvSpPr>
          <p:spPr bwMode="auto">
            <a:xfrm flipH="1">
              <a:off x="2651" y="1618"/>
              <a:ext cx="454" cy="0"/>
            </a:xfrm>
            <a:prstGeom prst="lin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2" name="Freeform 40"/>
            <p:cNvSpPr/>
            <p:nvPr/>
          </p:nvSpPr>
          <p:spPr bwMode="auto">
            <a:xfrm>
              <a:off x="2686" y="1723"/>
              <a:ext cx="384" cy="17"/>
            </a:xfrm>
            <a:custGeom>
              <a:avLst/>
              <a:gdLst>
                <a:gd name="T0" fmla="*/ 182 w 182"/>
                <a:gd name="T1" fmla="*/ 8 h 8"/>
                <a:gd name="T2" fmla="*/ 91 w 182"/>
                <a:gd name="T3" fmla="*/ 0 h 8"/>
                <a:gd name="T4" fmla="*/ 0 w 182"/>
                <a:gd name="T5" fmla="*/ 8 h 8"/>
              </a:gdLst>
              <a:ahLst/>
              <a:cxnLst>
                <a:cxn ang="0">
                  <a:pos x="T0" y="T1"/>
                </a:cxn>
                <a:cxn ang="0">
                  <a:pos x="T2" y="T3"/>
                </a:cxn>
                <a:cxn ang="0">
                  <a:pos x="T4" y="T5"/>
                </a:cxn>
              </a:cxnLst>
              <a:rect l="0" t="0" r="r" b="b"/>
              <a:pathLst>
                <a:path w="182" h="8">
                  <a:moveTo>
                    <a:pt x="182" y="8"/>
                  </a:moveTo>
                  <a:cubicBezTo>
                    <a:pt x="182" y="8"/>
                    <a:pt x="139" y="0"/>
                    <a:pt x="91" y="0"/>
                  </a:cubicBezTo>
                  <a:cubicBezTo>
                    <a:pt x="43" y="0"/>
                    <a:pt x="0" y="8"/>
                    <a:pt x="0" y="8"/>
                  </a:cubicBezTo>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3" name="Freeform 41"/>
            <p:cNvSpPr/>
            <p:nvPr/>
          </p:nvSpPr>
          <p:spPr bwMode="auto">
            <a:xfrm>
              <a:off x="2686" y="1496"/>
              <a:ext cx="384" cy="17"/>
            </a:xfrm>
            <a:custGeom>
              <a:avLst/>
              <a:gdLst>
                <a:gd name="T0" fmla="*/ 182 w 182"/>
                <a:gd name="T1" fmla="*/ 0 h 8"/>
                <a:gd name="T2" fmla="*/ 91 w 182"/>
                <a:gd name="T3" fmla="*/ 8 h 8"/>
                <a:gd name="T4" fmla="*/ 0 w 182"/>
                <a:gd name="T5" fmla="*/ 0 h 8"/>
              </a:gdLst>
              <a:ahLst/>
              <a:cxnLst>
                <a:cxn ang="0">
                  <a:pos x="T0" y="T1"/>
                </a:cxn>
                <a:cxn ang="0">
                  <a:pos x="T2" y="T3"/>
                </a:cxn>
                <a:cxn ang="0">
                  <a:pos x="T4" y="T5"/>
                </a:cxn>
              </a:cxnLst>
              <a:rect l="0" t="0" r="r" b="b"/>
              <a:pathLst>
                <a:path w="182" h="8">
                  <a:moveTo>
                    <a:pt x="182" y="0"/>
                  </a:moveTo>
                  <a:cubicBezTo>
                    <a:pt x="182" y="0"/>
                    <a:pt x="139" y="8"/>
                    <a:pt x="91" y="8"/>
                  </a:cubicBezTo>
                  <a:cubicBezTo>
                    <a:pt x="43" y="8"/>
                    <a:pt x="0" y="0"/>
                    <a:pt x="0" y="0"/>
                  </a:cubicBezTo>
                </a:path>
              </a:pathLst>
            </a:cu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114" name="Line 42"/>
            <p:cNvSpPr>
              <a:spLocks noChangeShapeType="1"/>
            </p:cNvSpPr>
            <p:nvPr/>
          </p:nvSpPr>
          <p:spPr bwMode="auto">
            <a:xfrm>
              <a:off x="2878" y="1391"/>
              <a:ext cx="0" cy="454"/>
            </a:xfrm>
            <a:prstGeom prst="line">
              <a:avLst/>
            </a:prstGeom>
            <a:noFill/>
            <a:ln w="19050" cap="rnd">
              <a:solidFill>
                <a:schemeClr val="tx1"/>
              </a:solidFill>
              <a:prstDash val="solid"/>
              <a:round/>
              <a:headEnd type="none" w="med"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33996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21995" y="2352971"/>
            <a:ext cx="3806613" cy="1187427"/>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ounded Rectangle 4"/>
          <p:cNvSpPr/>
          <p:nvPr/>
        </p:nvSpPr>
        <p:spPr>
          <a:xfrm>
            <a:off x="5477245" y="3063386"/>
            <a:ext cx="3346721" cy="382601"/>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b="1" dirty="0" smtClean="0">
                <a:solidFill>
                  <a:srgbClr val="FF0000"/>
                </a:solidFill>
              </a:rPr>
              <a:t>HDFS/Yarn</a:t>
            </a:r>
            <a:endParaRPr lang="en-US" b="1" dirty="0">
              <a:solidFill>
                <a:srgbClr val="FF0000"/>
              </a:solidFill>
            </a:endParaRPr>
          </a:p>
        </p:txBody>
      </p:sp>
      <p:sp>
        <p:nvSpPr>
          <p:cNvPr id="494" name="Rounded Rectangle 493"/>
          <p:cNvSpPr/>
          <p:nvPr/>
        </p:nvSpPr>
        <p:spPr>
          <a:xfrm>
            <a:off x="5451940" y="2545173"/>
            <a:ext cx="3346721" cy="326154"/>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solidFill>
                  <a:srgbClr val="FF0000"/>
                </a:solidFill>
              </a:rPr>
              <a:t>Hive/Spark/Impala</a:t>
            </a:r>
            <a:endParaRPr lang="en-US" dirty="0">
              <a:solidFill>
                <a:srgbClr val="FF0000"/>
              </a:solidFill>
            </a:endParaRPr>
          </a:p>
        </p:txBody>
      </p:sp>
      <p:sp>
        <p:nvSpPr>
          <p:cNvPr id="3" name="Title 1">
            <a:extLst>
              <a:ext uri="{FF2B5EF4-FFF2-40B4-BE49-F238E27FC236}">
                <a16:creationId xmlns:a16="http://schemas.microsoft.com/office/drawing/2014/main" id="{7A1EDF2D-BA1A-5346-8E41-F3C7238F2C1F}"/>
              </a:ext>
            </a:extLst>
          </p:cNvPr>
          <p:cNvSpPr txBox="1">
            <a:spLocks/>
          </p:cNvSpPr>
          <p:nvPr/>
        </p:nvSpPr>
        <p:spPr>
          <a:xfrm>
            <a:off x="1131117" y="2790673"/>
            <a:ext cx="2197693" cy="241690"/>
          </a:xfrm>
        </p:spPr>
        <p:txBody>
          <a:bodyPr anchor="ctr" anchorCtr="0">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2000" b="1" dirty="0">
                <a:latin typeface="Amazon Ember"/>
                <a:ea typeface="Amazon Ember" panose="020B0603020204020204" pitchFamily="34" charset="0"/>
                <a:cs typeface="Amazon Ember" panose="020B0603020204020204" pitchFamily="34" charset="0"/>
              </a:rPr>
              <a:t>Data silos</a:t>
            </a:r>
          </a:p>
        </p:txBody>
      </p:sp>
      <p:sp>
        <p:nvSpPr>
          <p:cNvPr id="6" name="Title 1">
            <a:extLst>
              <a:ext uri="{FF2B5EF4-FFF2-40B4-BE49-F238E27FC236}">
                <a16:creationId xmlns:a16="http://schemas.microsoft.com/office/drawing/2014/main" id="{F3CC4B3A-F2CC-6C4C-BE3D-8B4BF0BB679D}"/>
              </a:ext>
            </a:extLst>
          </p:cNvPr>
          <p:cNvSpPr txBox="1">
            <a:spLocks/>
          </p:cNvSpPr>
          <p:nvPr/>
        </p:nvSpPr>
        <p:spPr>
          <a:xfrm>
            <a:off x="3977625" y="2780349"/>
            <a:ext cx="464356" cy="262338"/>
          </a:xfrm>
        </p:spPr>
        <p:txBody>
          <a:bodyPr>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1688" dirty="0">
                <a:latin typeface="Amazon Ember"/>
                <a:ea typeface="Amazon Ember Light" panose="020B0403020204020204" pitchFamily="34" charset="0"/>
                <a:cs typeface="Amazon Ember Light" panose="020B0403020204020204" pitchFamily="34" charset="0"/>
              </a:rPr>
              <a:t>to</a:t>
            </a:r>
            <a:endParaRPr lang="en-US" sz="1688" dirty="0">
              <a:latin typeface="Amazon Ember" panose="02000000000000000000" pitchFamily="2" charset="0"/>
              <a:ea typeface="Amazon Ember Light" panose="020B0403020204020204" pitchFamily="34" charset="0"/>
              <a:cs typeface="Amazon Ember Light" panose="020B0403020204020204" pitchFamily="34" charset="0"/>
            </a:endParaRPr>
          </a:p>
        </p:txBody>
      </p:sp>
      <p:grpSp>
        <p:nvGrpSpPr>
          <p:cNvPr id="8" name="Group 7">
            <a:extLst>
              <a:ext uri="{FF2B5EF4-FFF2-40B4-BE49-F238E27FC236}">
                <a16:creationId xmlns:a16="http://schemas.microsoft.com/office/drawing/2014/main" id="{2F39CEB5-28BF-4BBA-A5EA-E324B4D0D025}"/>
              </a:ext>
            </a:extLst>
          </p:cNvPr>
          <p:cNvGrpSpPr/>
          <p:nvPr/>
        </p:nvGrpSpPr>
        <p:grpSpPr>
          <a:xfrm>
            <a:off x="715644" y="3454007"/>
            <a:ext cx="517172" cy="212171"/>
            <a:chOff x="4213742" y="3493294"/>
            <a:chExt cx="847725" cy="452358"/>
          </a:xfrm>
        </p:grpSpPr>
        <p:cxnSp>
          <p:nvCxnSpPr>
            <p:cNvPr id="9" name="Straight Connector 8">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grpSp>
        <p:nvGrpSpPr>
          <p:cNvPr id="113" name="Group 112">
            <a:extLst>
              <a:ext uri="{FF2B5EF4-FFF2-40B4-BE49-F238E27FC236}">
                <a16:creationId xmlns:a16="http://schemas.microsoft.com/office/drawing/2014/main" id="{1B4EC9B3-2148-4D39-B3FC-537D91D996DF}"/>
              </a:ext>
            </a:extLst>
          </p:cNvPr>
          <p:cNvGrpSpPr/>
          <p:nvPr/>
        </p:nvGrpSpPr>
        <p:grpSpPr>
          <a:xfrm>
            <a:off x="87086" y="3824520"/>
            <a:ext cx="636533" cy="511679"/>
            <a:chOff x="395161" y="5246328"/>
            <a:chExt cx="1018452" cy="818686"/>
          </a:xfrm>
        </p:grpSpPr>
        <p:sp>
          <p:nvSpPr>
            <p:cNvPr id="12" name="TextBox 11"/>
            <p:cNvSpPr txBox="1"/>
            <p:nvPr/>
          </p:nvSpPr>
          <p:spPr>
            <a:xfrm>
              <a:off x="395161" y="5640283"/>
              <a:ext cx="101845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OLTP</a:t>
              </a:r>
            </a:p>
          </p:txBody>
        </p:sp>
        <p:grpSp>
          <p:nvGrpSpPr>
            <p:cNvPr id="16" name="Group 15">
              <a:extLst>
                <a:ext uri="{FF2B5EF4-FFF2-40B4-BE49-F238E27FC236}">
                  <a16:creationId xmlns:a16="http://schemas.microsoft.com/office/drawing/2014/main" id="{8BC59EE4-C731-47CC-9EDE-BBD79706C8DD}"/>
                </a:ext>
              </a:extLst>
            </p:cNvPr>
            <p:cNvGrpSpPr/>
            <p:nvPr/>
          </p:nvGrpSpPr>
          <p:grpSpPr>
            <a:xfrm>
              <a:off x="769971" y="5246328"/>
              <a:ext cx="268833" cy="341050"/>
              <a:chOff x="786472" y="4572218"/>
              <a:chExt cx="459449" cy="528625"/>
            </a:xfrm>
          </p:grpSpPr>
          <p:sp>
            <p:nvSpPr>
              <p:cNvPr id="32" name="Freeform 31">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3"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4"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5"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114" name="Group 113">
            <a:extLst>
              <a:ext uri="{FF2B5EF4-FFF2-40B4-BE49-F238E27FC236}">
                <a16:creationId xmlns:a16="http://schemas.microsoft.com/office/drawing/2014/main" id="{544236E8-7180-4369-9766-72B1B77EC04E}"/>
              </a:ext>
            </a:extLst>
          </p:cNvPr>
          <p:cNvGrpSpPr/>
          <p:nvPr/>
        </p:nvGrpSpPr>
        <p:grpSpPr>
          <a:xfrm>
            <a:off x="611459" y="3824519"/>
            <a:ext cx="481735" cy="511679"/>
            <a:chOff x="1186031" y="5246328"/>
            <a:chExt cx="770775" cy="818686"/>
          </a:xfrm>
        </p:grpSpPr>
        <p:sp>
          <p:nvSpPr>
            <p:cNvPr id="13" name="TextBox 12"/>
            <p:cNvSpPr txBox="1"/>
            <p:nvPr/>
          </p:nvSpPr>
          <p:spPr>
            <a:xfrm>
              <a:off x="1186031" y="5640283"/>
              <a:ext cx="770775"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ERP</a:t>
              </a:r>
            </a:p>
          </p:txBody>
        </p:sp>
        <p:grpSp>
          <p:nvGrpSpPr>
            <p:cNvPr id="17" name="Group 16">
              <a:extLst>
                <a:ext uri="{FF2B5EF4-FFF2-40B4-BE49-F238E27FC236}">
                  <a16:creationId xmlns:a16="http://schemas.microsoft.com/office/drawing/2014/main" id="{8BC59EE4-C731-47CC-9EDE-BBD79706C8DD}"/>
                </a:ext>
              </a:extLst>
            </p:cNvPr>
            <p:cNvGrpSpPr/>
            <p:nvPr/>
          </p:nvGrpSpPr>
          <p:grpSpPr>
            <a:xfrm>
              <a:off x="1386447" y="5246328"/>
              <a:ext cx="268833" cy="341050"/>
              <a:chOff x="786472" y="4572218"/>
              <a:chExt cx="459449" cy="528625"/>
            </a:xfrm>
          </p:grpSpPr>
          <p:sp>
            <p:nvSpPr>
              <p:cNvPr id="28" name="Freeform 27">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9"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0"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31"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115" name="Group 114">
            <a:extLst>
              <a:ext uri="{FF2B5EF4-FFF2-40B4-BE49-F238E27FC236}">
                <a16:creationId xmlns:a16="http://schemas.microsoft.com/office/drawing/2014/main" id="{C857C3A0-E60F-4DB8-B2D5-E59B8C880977}"/>
              </a:ext>
            </a:extLst>
          </p:cNvPr>
          <p:cNvGrpSpPr/>
          <p:nvPr/>
        </p:nvGrpSpPr>
        <p:grpSpPr>
          <a:xfrm>
            <a:off x="1007522" y="3826606"/>
            <a:ext cx="491164" cy="509598"/>
            <a:chOff x="1867858" y="5249658"/>
            <a:chExt cx="785862" cy="815356"/>
          </a:xfrm>
        </p:grpSpPr>
        <p:sp>
          <p:nvSpPr>
            <p:cNvPr id="14" name="TextBox 13"/>
            <p:cNvSpPr txBox="1"/>
            <p:nvPr/>
          </p:nvSpPr>
          <p:spPr>
            <a:xfrm>
              <a:off x="1867858" y="5640283"/>
              <a:ext cx="78586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CRM</a:t>
              </a:r>
            </a:p>
          </p:txBody>
        </p:sp>
        <p:grpSp>
          <p:nvGrpSpPr>
            <p:cNvPr id="18" name="Group 17">
              <a:extLst>
                <a:ext uri="{FF2B5EF4-FFF2-40B4-BE49-F238E27FC236}">
                  <a16:creationId xmlns:a16="http://schemas.microsoft.com/office/drawing/2014/main" id="{8BC59EE4-C731-47CC-9EDE-BBD79706C8DD}"/>
                </a:ext>
              </a:extLst>
            </p:cNvPr>
            <p:cNvGrpSpPr/>
            <p:nvPr/>
          </p:nvGrpSpPr>
          <p:grpSpPr>
            <a:xfrm>
              <a:off x="2072526" y="5249658"/>
              <a:ext cx="268833" cy="341050"/>
              <a:chOff x="786472" y="4572218"/>
              <a:chExt cx="459449" cy="528625"/>
            </a:xfrm>
          </p:grpSpPr>
          <p:sp>
            <p:nvSpPr>
              <p:cNvPr id="24" name="Freeform 23">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7"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116" name="Group 115">
            <a:extLst>
              <a:ext uri="{FF2B5EF4-FFF2-40B4-BE49-F238E27FC236}">
                <a16:creationId xmlns:a16="http://schemas.microsoft.com/office/drawing/2014/main" id="{D4528A7C-CF33-4525-819C-BF160A9882B7}"/>
              </a:ext>
            </a:extLst>
          </p:cNvPr>
          <p:cNvGrpSpPr/>
          <p:nvPr/>
        </p:nvGrpSpPr>
        <p:grpSpPr>
          <a:xfrm>
            <a:off x="1408633" y="3826601"/>
            <a:ext cx="459627" cy="509599"/>
            <a:chOff x="2509635" y="5249658"/>
            <a:chExt cx="735404" cy="815358"/>
          </a:xfrm>
        </p:grpSpPr>
        <p:sp>
          <p:nvSpPr>
            <p:cNvPr id="15" name="TextBox 14"/>
            <p:cNvSpPr txBox="1"/>
            <p:nvPr/>
          </p:nvSpPr>
          <p:spPr>
            <a:xfrm>
              <a:off x="2509635" y="5640285"/>
              <a:ext cx="735404"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LOB</a:t>
              </a:r>
            </a:p>
          </p:txBody>
        </p:sp>
        <p:grpSp>
          <p:nvGrpSpPr>
            <p:cNvPr id="19" name="Group 18">
              <a:extLst>
                <a:ext uri="{FF2B5EF4-FFF2-40B4-BE49-F238E27FC236}">
                  <a16:creationId xmlns:a16="http://schemas.microsoft.com/office/drawing/2014/main" id="{8BC59EE4-C731-47CC-9EDE-BBD79706C8DD}"/>
                </a:ext>
              </a:extLst>
            </p:cNvPr>
            <p:cNvGrpSpPr/>
            <p:nvPr/>
          </p:nvGrpSpPr>
          <p:grpSpPr>
            <a:xfrm>
              <a:off x="2697138" y="5249658"/>
              <a:ext cx="268833" cy="341050"/>
              <a:chOff x="786472" y="4572218"/>
              <a:chExt cx="459449" cy="528625"/>
            </a:xfrm>
          </p:grpSpPr>
          <p:sp>
            <p:nvSpPr>
              <p:cNvPr id="20" name="Freeform 1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cxnSp>
        <p:nvCxnSpPr>
          <p:cNvPr id="36" name="Straight Connector 35">
            <a:extLst>
              <a:ext uri="{FF2B5EF4-FFF2-40B4-BE49-F238E27FC236}">
                <a16:creationId xmlns:a16="http://schemas.microsoft.com/office/drawing/2014/main" id="{043C7E1B-B4A2-45A6-A424-DD2892C6D5F6}"/>
              </a:ext>
            </a:extLst>
          </p:cNvPr>
          <p:cNvCxnSpPr>
            <a:cxnSpLocks/>
          </p:cNvCxnSpPr>
          <p:nvPr/>
        </p:nvCxnSpPr>
        <p:spPr>
          <a:xfrm>
            <a:off x="975787" y="2356330"/>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38" name="Group 37">
            <a:extLst>
              <a:ext uri="{FF2B5EF4-FFF2-40B4-BE49-F238E27FC236}">
                <a16:creationId xmlns:a16="http://schemas.microsoft.com/office/drawing/2014/main" id="{8BC59EE4-C731-47CC-9EDE-BBD79706C8DD}"/>
              </a:ext>
            </a:extLst>
          </p:cNvPr>
          <p:cNvGrpSpPr/>
          <p:nvPr/>
        </p:nvGrpSpPr>
        <p:grpSpPr>
          <a:xfrm>
            <a:off x="765198" y="2625109"/>
            <a:ext cx="421179" cy="498084"/>
            <a:chOff x="786472" y="4572212"/>
            <a:chExt cx="459449" cy="528627"/>
          </a:xfrm>
        </p:grpSpPr>
        <p:sp>
          <p:nvSpPr>
            <p:cNvPr id="40" name="Freeform 39">
              <a:extLst>
                <a:ext uri="{FF2B5EF4-FFF2-40B4-BE49-F238E27FC236}">
                  <a16:creationId xmlns:a16="http://schemas.microsoft.com/office/drawing/2014/main" id="{320FDF0C-A80C-4AD9-A425-40D4380C1419}"/>
                </a:ext>
              </a:extLst>
            </p:cNvPr>
            <p:cNvSpPr>
              <a:spLocks/>
            </p:cNvSpPr>
            <p:nvPr/>
          </p:nvSpPr>
          <p:spPr bwMode="auto">
            <a:xfrm>
              <a:off x="786472" y="4642422"/>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2"/>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2" name="Freeform 31">
              <a:extLst>
                <a:ext uri="{FF2B5EF4-FFF2-40B4-BE49-F238E27FC236}">
                  <a16:creationId xmlns:a16="http://schemas.microsoft.com/office/drawing/2014/main" id="{CBCE0966-D160-4EEA-8E58-57C4A486A282}"/>
                </a:ext>
              </a:extLst>
            </p:cNvPr>
            <p:cNvSpPr>
              <a:spLocks/>
            </p:cNvSpPr>
            <p:nvPr/>
          </p:nvSpPr>
          <p:spPr bwMode="auto">
            <a:xfrm>
              <a:off x="786472" y="4771479"/>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39" name="TextBox 38"/>
          <p:cNvSpPr txBox="1"/>
          <p:nvPr/>
        </p:nvSpPr>
        <p:spPr>
          <a:xfrm>
            <a:off x="549185" y="3183888"/>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1</a:t>
            </a:r>
          </a:p>
        </p:txBody>
      </p:sp>
      <p:grpSp>
        <p:nvGrpSpPr>
          <p:cNvPr id="44" name="Group 43">
            <a:extLst>
              <a:ext uri="{FF2B5EF4-FFF2-40B4-BE49-F238E27FC236}">
                <a16:creationId xmlns:a16="http://schemas.microsoft.com/office/drawing/2014/main" id="{5885E649-4098-43A5-ABE5-55867D4127E1}"/>
              </a:ext>
            </a:extLst>
          </p:cNvPr>
          <p:cNvGrpSpPr/>
          <p:nvPr/>
        </p:nvGrpSpPr>
        <p:grpSpPr>
          <a:xfrm>
            <a:off x="422442" y="1618885"/>
            <a:ext cx="1106691" cy="724944"/>
            <a:chOff x="1851029" y="1899808"/>
            <a:chExt cx="2902463" cy="1747114"/>
          </a:xfrm>
        </p:grpSpPr>
        <p:sp>
          <p:nvSpPr>
            <p:cNvPr id="45" name="TextBox 44"/>
            <p:cNvSpPr txBox="1"/>
            <p:nvPr/>
          </p:nvSpPr>
          <p:spPr>
            <a:xfrm>
              <a:off x="1851029" y="2589940"/>
              <a:ext cx="2902463"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46" name="Group 45">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49" name="Rectangle 48">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50" name="Rectangle 49">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51" name="Rectangle 50">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47" name="Straight Connector 46">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48" name="Straight Connector 47">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52" name="Group 51">
            <a:extLst>
              <a:ext uri="{FF2B5EF4-FFF2-40B4-BE49-F238E27FC236}">
                <a16:creationId xmlns:a16="http://schemas.microsoft.com/office/drawing/2014/main" id="{BCBCAD72-EADC-4C9B-9742-0D4D6887850E}"/>
              </a:ext>
            </a:extLst>
          </p:cNvPr>
          <p:cNvGrpSpPr>
            <a:grpSpLocks noChangeAspect="1"/>
          </p:cNvGrpSpPr>
          <p:nvPr/>
        </p:nvGrpSpPr>
        <p:grpSpPr>
          <a:xfrm>
            <a:off x="2716638" y="3812619"/>
            <a:ext cx="128851" cy="200025"/>
            <a:chOff x="2159161" y="1402624"/>
            <a:chExt cx="245646" cy="381336"/>
          </a:xfrm>
        </p:grpSpPr>
        <p:sp>
          <p:nvSpPr>
            <p:cNvPr id="53" name="AutoShape 3">
              <a:extLst>
                <a:ext uri="{FF2B5EF4-FFF2-40B4-BE49-F238E27FC236}">
                  <a16:creationId xmlns:a16="http://schemas.microsoft.com/office/drawing/2014/main" id="{F23B7F7D-E69F-4A12-B4DC-2C73717FE2AE}"/>
                </a:ext>
              </a:extLst>
            </p:cNvPr>
            <p:cNvSpPr>
              <a:spLocks noChangeAspect="1" noChangeArrowheads="1" noTextEdit="1"/>
            </p:cNvSpPr>
            <p:nvPr/>
          </p:nvSpPr>
          <p:spPr bwMode="auto">
            <a:xfrm>
              <a:off x="2159161" y="1402624"/>
              <a:ext cx="245646" cy="381336"/>
            </a:xfrm>
            <a:prstGeom prst="rect">
              <a:avLst/>
            </a:prstGeom>
            <a:noFill/>
            <a:ln w="1905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4" name="Line 6">
              <a:extLst>
                <a:ext uri="{FF2B5EF4-FFF2-40B4-BE49-F238E27FC236}">
                  <a16:creationId xmlns:a16="http://schemas.microsoft.com/office/drawing/2014/main" id="{CCE28527-73B7-4A73-A1BB-62CF981EBAD3}"/>
                </a:ext>
              </a:extLst>
            </p:cNvPr>
            <p:cNvSpPr>
              <a:spLocks noChangeShapeType="1"/>
            </p:cNvSpPr>
            <p:nvPr/>
          </p:nvSpPr>
          <p:spPr bwMode="auto">
            <a:xfrm>
              <a:off x="2166179" y="1465790"/>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5" name="Line 7">
              <a:extLst>
                <a:ext uri="{FF2B5EF4-FFF2-40B4-BE49-F238E27FC236}">
                  <a16:creationId xmlns:a16="http://schemas.microsoft.com/office/drawing/2014/main" id="{0619086B-B71C-491D-96BF-3A625AB363FC}"/>
                </a:ext>
              </a:extLst>
            </p:cNvPr>
            <p:cNvSpPr>
              <a:spLocks noChangeShapeType="1"/>
            </p:cNvSpPr>
            <p:nvPr/>
          </p:nvSpPr>
          <p:spPr bwMode="auto">
            <a:xfrm>
              <a:off x="2166179" y="1720794"/>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6" name="Line 8">
              <a:extLst>
                <a:ext uri="{FF2B5EF4-FFF2-40B4-BE49-F238E27FC236}">
                  <a16:creationId xmlns:a16="http://schemas.microsoft.com/office/drawing/2014/main" id="{896FECE9-D4A1-4746-B65C-AE240CC52980}"/>
                </a:ext>
              </a:extLst>
            </p:cNvPr>
            <p:cNvSpPr>
              <a:spLocks noChangeShapeType="1"/>
            </p:cNvSpPr>
            <p:nvPr/>
          </p:nvSpPr>
          <p:spPr bwMode="auto">
            <a:xfrm>
              <a:off x="2258589" y="1436547"/>
              <a:ext cx="51469"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57" name="Line 9">
              <a:extLst>
                <a:ext uri="{FF2B5EF4-FFF2-40B4-BE49-F238E27FC236}">
                  <a16:creationId xmlns:a16="http://schemas.microsoft.com/office/drawing/2014/main" id="{E798B514-ED7C-4040-8FF8-B76BBAEB566E}"/>
                </a:ext>
              </a:extLst>
            </p:cNvPr>
            <p:cNvSpPr>
              <a:spLocks noChangeShapeType="1"/>
            </p:cNvSpPr>
            <p:nvPr/>
          </p:nvSpPr>
          <p:spPr bwMode="auto">
            <a:xfrm>
              <a:off x="2267947" y="1752377"/>
              <a:ext cx="32753"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grpSp>
      <p:sp>
        <p:nvSpPr>
          <p:cNvPr id="58" name="TextBox 57">
            <a:extLst>
              <a:ext uri="{FF2B5EF4-FFF2-40B4-BE49-F238E27FC236}">
                <a16:creationId xmlns:a16="http://schemas.microsoft.com/office/drawing/2014/main" id="{A6BE5A7E-C42D-4215-9438-F87B6D34BD5F}"/>
              </a:ext>
            </a:extLst>
          </p:cNvPr>
          <p:cNvSpPr txBox="1"/>
          <p:nvPr/>
        </p:nvSpPr>
        <p:spPr>
          <a:xfrm>
            <a:off x="2468908" y="4041815"/>
            <a:ext cx="698035" cy="265457"/>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Devices</a:t>
            </a:r>
          </a:p>
        </p:txBody>
      </p:sp>
      <p:grpSp>
        <p:nvGrpSpPr>
          <p:cNvPr id="110" name="Group 109">
            <a:extLst>
              <a:ext uri="{FF2B5EF4-FFF2-40B4-BE49-F238E27FC236}">
                <a16:creationId xmlns:a16="http://schemas.microsoft.com/office/drawing/2014/main" id="{10BD71F0-6C13-4754-A999-CEBAB76DF39B}"/>
              </a:ext>
            </a:extLst>
          </p:cNvPr>
          <p:cNvGrpSpPr/>
          <p:nvPr/>
        </p:nvGrpSpPr>
        <p:grpSpPr>
          <a:xfrm>
            <a:off x="3022039" y="3812619"/>
            <a:ext cx="503605" cy="494651"/>
            <a:chOff x="5101734" y="5227283"/>
            <a:chExt cx="805768" cy="791441"/>
          </a:xfrm>
        </p:grpSpPr>
        <p:grpSp>
          <p:nvGrpSpPr>
            <p:cNvPr id="60" name="Group 12">
              <a:extLst>
                <a:ext uri="{FF2B5EF4-FFF2-40B4-BE49-F238E27FC236}">
                  <a16:creationId xmlns:a16="http://schemas.microsoft.com/office/drawing/2014/main" id="{4E2F4C66-57BC-44A5-9F08-6563AF3E90AB}"/>
                </a:ext>
              </a:extLst>
            </p:cNvPr>
            <p:cNvGrpSpPr>
              <a:grpSpLocks noChangeAspect="1"/>
            </p:cNvGrpSpPr>
            <p:nvPr/>
          </p:nvGrpSpPr>
          <p:grpSpPr bwMode="auto">
            <a:xfrm>
              <a:off x="5374248" y="5227283"/>
              <a:ext cx="200027" cy="320040"/>
              <a:chOff x="2781" y="1459"/>
              <a:chExt cx="200" cy="320"/>
            </a:xfrm>
          </p:grpSpPr>
          <p:sp>
            <p:nvSpPr>
              <p:cNvPr id="62" name="Freeform 13">
                <a:extLst>
                  <a:ext uri="{FF2B5EF4-FFF2-40B4-BE49-F238E27FC236}">
                    <a16:creationId xmlns:a16="http://schemas.microsoft.com/office/drawing/2014/main" id="{39179854-F5DC-43B0-8FCE-BDD28D8A500C}"/>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63" name="Freeform 14">
                <a:extLst>
                  <a:ext uri="{FF2B5EF4-FFF2-40B4-BE49-F238E27FC236}">
                    <a16:creationId xmlns:a16="http://schemas.microsoft.com/office/drawing/2014/main" id="{77D33330-B14E-4965-8186-8D8C37DD4913}"/>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61" name="TextBox 60">
              <a:extLst>
                <a:ext uri="{FF2B5EF4-FFF2-40B4-BE49-F238E27FC236}">
                  <a16:creationId xmlns:a16="http://schemas.microsoft.com/office/drawing/2014/main" id="{8C6ACFD3-9DAE-488F-AAE8-4AC22160A887}"/>
                </a:ext>
              </a:extLst>
            </p:cNvPr>
            <p:cNvSpPr txBox="1"/>
            <p:nvPr/>
          </p:nvSpPr>
          <p:spPr>
            <a:xfrm>
              <a:off x="5101734" y="5593994"/>
              <a:ext cx="805768"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Web</a:t>
              </a:r>
            </a:p>
          </p:txBody>
        </p:sp>
      </p:grpSp>
      <p:grpSp>
        <p:nvGrpSpPr>
          <p:cNvPr id="112" name="Group 111">
            <a:extLst>
              <a:ext uri="{FF2B5EF4-FFF2-40B4-BE49-F238E27FC236}">
                <a16:creationId xmlns:a16="http://schemas.microsoft.com/office/drawing/2014/main" id="{0DAD38E6-5A09-4534-9466-07435BBA51F8}"/>
              </a:ext>
            </a:extLst>
          </p:cNvPr>
          <p:cNvGrpSpPr/>
          <p:nvPr/>
        </p:nvGrpSpPr>
        <p:grpSpPr>
          <a:xfrm>
            <a:off x="3417260" y="3847460"/>
            <a:ext cx="698035" cy="459813"/>
            <a:chOff x="5589297" y="5283025"/>
            <a:chExt cx="1116857" cy="735700"/>
          </a:xfrm>
        </p:grpSpPr>
        <p:grpSp>
          <p:nvGrpSpPr>
            <p:cNvPr id="65" name="Group 17">
              <a:extLst>
                <a:ext uri="{FF2B5EF4-FFF2-40B4-BE49-F238E27FC236}">
                  <a16:creationId xmlns:a16="http://schemas.microsoft.com/office/drawing/2014/main" id="{34A43854-F3FA-4103-A9A6-A94F24643CDB}"/>
                </a:ext>
              </a:extLst>
            </p:cNvPr>
            <p:cNvGrpSpPr>
              <a:grpSpLocks noChangeAspect="1"/>
            </p:cNvGrpSpPr>
            <p:nvPr/>
          </p:nvGrpSpPr>
          <p:grpSpPr bwMode="auto">
            <a:xfrm>
              <a:off x="5915786" y="5283025"/>
              <a:ext cx="343630" cy="208556"/>
              <a:chOff x="2721" y="1512"/>
              <a:chExt cx="318" cy="193"/>
            </a:xfrm>
          </p:grpSpPr>
          <p:sp>
            <p:nvSpPr>
              <p:cNvPr id="67" name="Freeform 18">
                <a:extLst>
                  <a:ext uri="{FF2B5EF4-FFF2-40B4-BE49-F238E27FC236}">
                    <a16:creationId xmlns:a16="http://schemas.microsoft.com/office/drawing/2014/main" id="{04C19FCC-1E0C-461D-A6A0-881C61A486C2}"/>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68" name="Freeform 19">
                <a:extLst>
                  <a:ext uri="{FF2B5EF4-FFF2-40B4-BE49-F238E27FC236}">
                    <a16:creationId xmlns:a16="http://schemas.microsoft.com/office/drawing/2014/main" id="{E1F78227-D145-4384-A6C5-82BFE05A3F46}"/>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69" name="Freeform 20">
                <a:extLst>
                  <a:ext uri="{FF2B5EF4-FFF2-40B4-BE49-F238E27FC236}">
                    <a16:creationId xmlns:a16="http://schemas.microsoft.com/office/drawing/2014/main" id="{0F6EB199-8F25-4A2D-9590-56F027824C91}"/>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66" name="TextBox 65">
              <a:extLst>
                <a:ext uri="{FF2B5EF4-FFF2-40B4-BE49-F238E27FC236}">
                  <a16:creationId xmlns:a16="http://schemas.microsoft.com/office/drawing/2014/main" id="{FF39EE46-D442-4F35-9BA1-120259CC7677}"/>
                </a:ext>
              </a:extLst>
            </p:cNvPr>
            <p:cNvSpPr txBox="1"/>
            <p:nvPr/>
          </p:nvSpPr>
          <p:spPr>
            <a:xfrm>
              <a:off x="5589297" y="5593994"/>
              <a:ext cx="1116857" cy="424731"/>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Sensors</a:t>
              </a:r>
            </a:p>
          </p:txBody>
        </p:sp>
      </p:grpSp>
      <p:grpSp>
        <p:nvGrpSpPr>
          <p:cNvPr id="70" name="Group 69">
            <a:extLst>
              <a:ext uri="{FF2B5EF4-FFF2-40B4-BE49-F238E27FC236}">
                <a16:creationId xmlns:a16="http://schemas.microsoft.com/office/drawing/2014/main" id="{E54D0263-2E72-45E4-9948-C8709B62CB55}"/>
              </a:ext>
            </a:extLst>
          </p:cNvPr>
          <p:cNvGrpSpPr/>
          <p:nvPr/>
        </p:nvGrpSpPr>
        <p:grpSpPr>
          <a:xfrm>
            <a:off x="4002281" y="3812620"/>
            <a:ext cx="590065" cy="494651"/>
            <a:chOff x="4341019" y="3941628"/>
            <a:chExt cx="944104" cy="791441"/>
          </a:xfrm>
        </p:grpSpPr>
        <p:sp>
          <p:nvSpPr>
            <p:cNvPr id="71" name="Freeform 9">
              <a:extLst>
                <a:ext uri="{FF2B5EF4-FFF2-40B4-BE49-F238E27FC236}">
                  <a16:creationId xmlns:a16="http://schemas.microsoft.com/office/drawing/2014/main" id="{3748D15D-F7AE-495B-98E1-5A2C4B078040}"/>
                </a:ext>
              </a:extLst>
            </p:cNvPr>
            <p:cNvSpPr>
              <a:spLocks noChangeAspect="1"/>
            </p:cNvSpPr>
            <p:nvPr/>
          </p:nvSpPr>
          <p:spPr bwMode="auto">
            <a:xfrm>
              <a:off x="4580973" y="3941628"/>
              <a:ext cx="325860" cy="320040"/>
            </a:xfrm>
            <a:custGeom>
              <a:avLst/>
              <a:gdLst>
                <a:gd name="T0" fmla="*/ 3 w 121"/>
                <a:gd name="T1" fmla="*/ 90 h 119"/>
                <a:gd name="T2" fmla="*/ 87 w 121"/>
                <a:gd name="T3" fmla="*/ 83 h 119"/>
                <a:gd name="T4" fmla="*/ 109 w 121"/>
                <a:gd name="T5" fmla="*/ 30 h 119"/>
                <a:gd name="T6" fmla="*/ 121 w 121"/>
                <a:gd name="T7" fmla="*/ 17 h 119"/>
                <a:gd name="T8" fmla="*/ 108 w 121"/>
                <a:gd name="T9" fmla="*/ 20 h 119"/>
                <a:gd name="T10" fmla="*/ 118 w 121"/>
                <a:gd name="T11" fmla="*/ 7 h 119"/>
                <a:gd name="T12" fmla="*/ 103 w 121"/>
                <a:gd name="T13" fmla="*/ 12 h 119"/>
                <a:gd name="T14" fmla="*/ 75 w 121"/>
                <a:gd name="T15" fmla="*/ 7 h 119"/>
                <a:gd name="T16" fmla="*/ 60 w 121"/>
                <a:gd name="T17" fmla="*/ 34 h 119"/>
                <a:gd name="T18" fmla="*/ 11 w 121"/>
                <a:gd name="T19" fmla="*/ 9 h 119"/>
                <a:gd name="T20" fmla="*/ 18 w 121"/>
                <a:gd name="T21" fmla="*/ 41 h 119"/>
                <a:gd name="T22" fmla="*/ 8 w 121"/>
                <a:gd name="T23" fmla="*/ 39 h 119"/>
                <a:gd name="T24" fmla="*/ 25 w 121"/>
                <a:gd name="T25" fmla="*/ 63 h 119"/>
                <a:gd name="T26" fmla="*/ 16 w 121"/>
                <a:gd name="T27" fmla="*/ 64 h 119"/>
                <a:gd name="T28" fmla="*/ 38 w 121"/>
                <a:gd name="T29" fmla="*/ 80 h 119"/>
                <a:gd name="T30" fmla="*/ 3 w 121"/>
                <a:gd name="T31" fmla="*/ 9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119">
                  <a:moveTo>
                    <a:pt x="3" y="90"/>
                  </a:moveTo>
                  <a:cubicBezTo>
                    <a:pt x="3" y="90"/>
                    <a:pt x="46" y="119"/>
                    <a:pt x="87" y="83"/>
                  </a:cubicBezTo>
                  <a:cubicBezTo>
                    <a:pt x="104" y="68"/>
                    <a:pt x="109" y="48"/>
                    <a:pt x="109" y="30"/>
                  </a:cubicBezTo>
                  <a:cubicBezTo>
                    <a:pt x="109" y="30"/>
                    <a:pt x="119" y="22"/>
                    <a:pt x="121" y="17"/>
                  </a:cubicBezTo>
                  <a:cubicBezTo>
                    <a:pt x="121" y="17"/>
                    <a:pt x="114" y="19"/>
                    <a:pt x="108" y="20"/>
                  </a:cubicBezTo>
                  <a:cubicBezTo>
                    <a:pt x="108" y="20"/>
                    <a:pt x="118" y="13"/>
                    <a:pt x="118" y="7"/>
                  </a:cubicBezTo>
                  <a:cubicBezTo>
                    <a:pt x="118" y="7"/>
                    <a:pt x="110" y="11"/>
                    <a:pt x="103" y="12"/>
                  </a:cubicBezTo>
                  <a:cubicBezTo>
                    <a:pt x="103" y="12"/>
                    <a:pt x="89" y="0"/>
                    <a:pt x="75" y="7"/>
                  </a:cubicBezTo>
                  <a:cubicBezTo>
                    <a:pt x="61" y="14"/>
                    <a:pt x="60" y="25"/>
                    <a:pt x="60" y="34"/>
                  </a:cubicBezTo>
                  <a:cubicBezTo>
                    <a:pt x="60" y="34"/>
                    <a:pt x="30" y="33"/>
                    <a:pt x="11" y="9"/>
                  </a:cubicBezTo>
                  <a:cubicBezTo>
                    <a:pt x="11" y="9"/>
                    <a:pt x="0" y="27"/>
                    <a:pt x="18" y="41"/>
                  </a:cubicBezTo>
                  <a:cubicBezTo>
                    <a:pt x="18" y="41"/>
                    <a:pt x="13" y="42"/>
                    <a:pt x="8" y="39"/>
                  </a:cubicBezTo>
                  <a:cubicBezTo>
                    <a:pt x="8" y="39"/>
                    <a:pt x="6" y="58"/>
                    <a:pt x="25" y="63"/>
                  </a:cubicBezTo>
                  <a:cubicBezTo>
                    <a:pt x="25" y="63"/>
                    <a:pt x="19" y="64"/>
                    <a:pt x="16" y="64"/>
                  </a:cubicBezTo>
                  <a:cubicBezTo>
                    <a:pt x="16" y="64"/>
                    <a:pt x="20" y="79"/>
                    <a:pt x="38" y="80"/>
                  </a:cubicBezTo>
                  <a:cubicBezTo>
                    <a:pt x="38" y="80"/>
                    <a:pt x="28" y="92"/>
                    <a:pt x="3" y="90"/>
                  </a:cubicBezTo>
                  <a:close/>
                </a:path>
              </a:pathLst>
            </a:custGeom>
            <a:noFill/>
            <a:ln w="19050">
              <a:solidFill>
                <a:schemeClr val="tx1"/>
              </a:solidFill>
            </a:ln>
          </p:spPr>
          <p:txBody>
            <a:bodyPr vert="horz" wrap="square" lIns="56026" tIns="28013" rIns="56026" bIns="28013" numCol="1" anchor="t" anchorCtr="0" compatLnSpc="1">
              <a:prstTxWarp prst="textNoShape">
                <a:avLst/>
              </a:prstTxWarp>
            </a:bodyPr>
            <a:lstStyle/>
            <a:p>
              <a:pPr defTabSz="571479"/>
              <a:endParaRPr lang="en-US" sz="1103" dirty="0">
                <a:latin typeface="Segoe UI Semilight"/>
              </a:endParaRPr>
            </a:p>
          </p:txBody>
        </p:sp>
        <p:sp>
          <p:nvSpPr>
            <p:cNvPr id="72" name="TextBox 71">
              <a:extLst>
                <a:ext uri="{FF2B5EF4-FFF2-40B4-BE49-F238E27FC236}">
                  <a16:creationId xmlns:a16="http://schemas.microsoft.com/office/drawing/2014/main" id="{2A193DAF-EB36-449A-9E1F-AF2EBF57DBB0}"/>
                </a:ext>
              </a:extLst>
            </p:cNvPr>
            <p:cNvSpPr txBox="1"/>
            <p:nvPr/>
          </p:nvSpPr>
          <p:spPr>
            <a:xfrm>
              <a:off x="4341019" y="4308339"/>
              <a:ext cx="944104"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Social</a:t>
              </a:r>
            </a:p>
          </p:txBody>
        </p:sp>
      </p:grpSp>
      <p:grpSp>
        <p:nvGrpSpPr>
          <p:cNvPr id="73" name="Group 72">
            <a:extLst>
              <a:ext uri="{FF2B5EF4-FFF2-40B4-BE49-F238E27FC236}">
                <a16:creationId xmlns:a16="http://schemas.microsoft.com/office/drawing/2014/main" id="{2F39CEB5-28BF-4BBA-A5EA-E324B4D0D025}"/>
              </a:ext>
            </a:extLst>
          </p:cNvPr>
          <p:cNvGrpSpPr/>
          <p:nvPr/>
        </p:nvGrpSpPr>
        <p:grpSpPr>
          <a:xfrm>
            <a:off x="3260028" y="3454007"/>
            <a:ext cx="517172" cy="212171"/>
            <a:chOff x="4213742" y="3493294"/>
            <a:chExt cx="847725" cy="452358"/>
          </a:xfrm>
        </p:grpSpPr>
        <p:cxnSp>
          <p:nvCxnSpPr>
            <p:cNvPr id="74" name="Straight Connector 73">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cxnSp>
        <p:nvCxnSpPr>
          <p:cNvPr id="76" name="Straight Connector 75">
            <a:extLst>
              <a:ext uri="{FF2B5EF4-FFF2-40B4-BE49-F238E27FC236}">
                <a16:creationId xmlns:a16="http://schemas.microsoft.com/office/drawing/2014/main" id="{043C7E1B-B4A2-45A6-A424-DD2892C6D5F6}"/>
              </a:ext>
            </a:extLst>
          </p:cNvPr>
          <p:cNvCxnSpPr>
            <a:cxnSpLocks/>
          </p:cNvCxnSpPr>
          <p:nvPr/>
        </p:nvCxnSpPr>
        <p:spPr>
          <a:xfrm>
            <a:off x="3502954" y="2356330"/>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78" name="Group 77">
            <a:extLst>
              <a:ext uri="{FF2B5EF4-FFF2-40B4-BE49-F238E27FC236}">
                <a16:creationId xmlns:a16="http://schemas.microsoft.com/office/drawing/2014/main" id="{8BC59EE4-C731-47CC-9EDE-BBD79706C8DD}"/>
              </a:ext>
            </a:extLst>
          </p:cNvPr>
          <p:cNvGrpSpPr/>
          <p:nvPr/>
        </p:nvGrpSpPr>
        <p:grpSpPr>
          <a:xfrm>
            <a:off x="3292366" y="2625109"/>
            <a:ext cx="421179" cy="498082"/>
            <a:chOff x="786472" y="4572218"/>
            <a:chExt cx="459449" cy="528625"/>
          </a:xfrm>
        </p:grpSpPr>
        <p:sp>
          <p:nvSpPr>
            <p:cNvPr id="80" name="Freeform 7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8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8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8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79" name="TextBox 78"/>
          <p:cNvSpPr txBox="1"/>
          <p:nvPr/>
        </p:nvSpPr>
        <p:spPr>
          <a:xfrm>
            <a:off x="3076353" y="3183888"/>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2</a:t>
            </a:r>
          </a:p>
        </p:txBody>
      </p:sp>
      <p:grpSp>
        <p:nvGrpSpPr>
          <p:cNvPr id="84" name="Group 83">
            <a:extLst>
              <a:ext uri="{FF2B5EF4-FFF2-40B4-BE49-F238E27FC236}">
                <a16:creationId xmlns:a16="http://schemas.microsoft.com/office/drawing/2014/main" id="{5885E649-4098-43A5-ABE5-55867D4127E1}"/>
              </a:ext>
            </a:extLst>
          </p:cNvPr>
          <p:cNvGrpSpPr/>
          <p:nvPr/>
        </p:nvGrpSpPr>
        <p:grpSpPr>
          <a:xfrm>
            <a:off x="2965185" y="1618885"/>
            <a:ext cx="1075541" cy="724944"/>
            <a:chOff x="1891877" y="1899808"/>
            <a:chExt cx="2820767" cy="1747114"/>
          </a:xfrm>
        </p:grpSpPr>
        <p:sp>
          <p:nvSpPr>
            <p:cNvPr id="85" name="TextBox 84"/>
            <p:cNvSpPr txBox="1"/>
            <p:nvPr/>
          </p:nvSpPr>
          <p:spPr>
            <a:xfrm>
              <a:off x="1891877" y="2589940"/>
              <a:ext cx="2820767"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86" name="Group 85">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89" name="Rectangle 88">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90" name="Rectangle 89">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91" name="Rectangle 90">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87" name="Straight Connector 86">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88" name="Straight Connector 87">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134" name="Group 133">
            <a:extLst>
              <a:ext uri="{FF2B5EF4-FFF2-40B4-BE49-F238E27FC236}">
                <a16:creationId xmlns:a16="http://schemas.microsoft.com/office/drawing/2014/main" id="{D18D6276-E3C2-493D-99BA-55A706190AAE}"/>
              </a:ext>
            </a:extLst>
          </p:cNvPr>
          <p:cNvGrpSpPr/>
          <p:nvPr/>
        </p:nvGrpSpPr>
        <p:grpSpPr>
          <a:xfrm>
            <a:off x="4700472" y="1120695"/>
            <a:ext cx="349980" cy="3676897"/>
            <a:chOff x="7352579" y="1793112"/>
            <a:chExt cx="559968" cy="5883035"/>
          </a:xfrm>
        </p:grpSpPr>
        <p:cxnSp>
          <p:nvCxnSpPr>
            <p:cNvPr id="119" name="Straight Connector 118">
              <a:extLst>
                <a:ext uri="{FF2B5EF4-FFF2-40B4-BE49-F238E27FC236}">
                  <a16:creationId xmlns:a16="http://schemas.microsoft.com/office/drawing/2014/main" id="{F7D84849-8B91-4B57-BD09-E604F062492D}"/>
                </a:ext>
              </a:extLst>
            </p:cNvPr>
            <p:cNvCxnSpPr>
              <a:cxnSpLocks/>
            </p:cNvCxnSpPr>
            <p:nvPr/>
          </p:nvCxnSpPr>
          <p:spPr>
            <a:xfrm>
              <a:off x="7632563" y="4938414"/>
              <a:ext cx="0" cy="2737733"/>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21" name="Group 120">
              <a:extLst>
                <a:ext uri="{FF2B5EF4-FFF2-40B4-BE49-F238E27FC236}">
                  <a16:creationId xmlns:a16="http://schemas.microsoft.com/office/drawing/2014/main" id="{BDCCE1B5-5098-482F-8A6A-CEF70EDE7EB5}"/>
                </a:ext>
              </a:extLst>
            </p:cNvPr>
            <p:cNvGrpSpPr/>
            <p:nvPr/>
          </p:nvGrpSpPr>
          <p:grpSpPr>
            <a:xfrm rot="16200000">
              <a:off x="7352579" y="4378446"/>
              <a:ext cx="559968" cy="559968"/>
              <a:chOff x="2286025" y="2846413"/>
              <a:chExt cx="745284" cy="745284"/>
            </a:xfrm>
          </p:grpSpPr>
          <p:sp>
            <p:nvSpPr>
              <p:cNvPr id="122" name="Oval 121">
                <a:extLst>
                  <a:ext uri="{FF2B5EF4-FFF2-40B4-BE49-F238E27FC236}">
                    <a16:creationId xmlns:a16="http://schemas.microsoft.com/office/drawing/2014/main" id="{A1905911-4A5E-4E8C-B9BD-36EB6A06ECF9}"/>
                  </a:ext>
                </a:extLst>
              </p:cNvPr>
              <p:cNvSpPr/>
              <p:nvPr/>
            </p:nvSpPr>
            <p:spPr>
              <a:xfrm>
                <a:off x="2286025" y="2846413"/>
                <a:ext cx="745284" cy="745284"/>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endParaRPr lang="en-US" sz="1125" dirty="0"/>
              </a:p>
            </p:txBody>
          </p:sp>
          <p:grpSp>
            <p:nvGrpSpPr>
              <p:cNvPr id="123" name="Group 122">
                <a:extLst>
                  <a:ext uri="{FF2B5EF4-FFF2-40B4-BE49-F238E27FC236}">
                    <a16:creationId xmlns:a16="http://schemas.microsoft.com/office/drawing/2014/main" id="{4FE2B0B3-DB4F-4285-A747-4B581BD69DA3}"/>
                  </a:ext>
                </a:extLst>
              </p:cNvPr>
              <p:cNvGrpSpPr/>
              <p:nvPr/>
            </p:nvGrpSpPr>
            <p:grpSpPr>
              <a:xfrm>
                <a:off x="2533463" y="3048376"/>
                <a:ext cx="250408" cy="325097"/>
                <a:chOff x="2534444" y="3048376"/>
                <a:chExt cx="250408" cy="325097"/>
              </a:xfrm>
            </p:grpSpPr>
            <p:cxnSp>
              <p:nvCxnSpPr>
                <p:cNvPr id="124" name="Straight Connector 123">
                  <a:extLst>
                    <a:ext uri="{FF2B5EF4-FFF2-40B4-BE49-F238E27FC236}">
                      <a16:creationId xmlns:a16="http://schemas.microsoft.com/office/drawing/2014/main" id="{73F49B31-5489-4C80-B424-43C387BEDC7D}"/>
                    </a:ext>
                  </a:extLst>
                </p:cNvPr>
                <p:cNvCxnSpPr>
                  <a:cxnSpLocks/>
                </p:cNvCxnSpPr>
                <p:nvPr/>
              </p:nvCxnSpPr>
              <p:spPr>
                <a:xfrm rot="5400000">
                  <a:off x="2498479" y="3210925"/>
                  <a:ext cx="325097" cy="0"/>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5" name="Straight Connector 124">
                  <a:extLst>
                    <a:ext uri="{FF2B5EF4-FFF2-40B4-BE49-F238E27FC236}">
                      <a16:creationId xmlns:a16="http://schemas.microsoft.com/office/drawing/2014/main" id="{AF2EFDAA-87A4-46C1-A256-AFD742DC8327}"/>
                    </a:ext>
                  </a:extLst>
                </p:cNvPr>
                <p:cNvCxnSpPr>
                  <a:cxnSpLocks/>
                </p:cNvCxnSpPr>
                <p:nvPr/>
              </p:nvCxnSpPr>
              <p:spPr>
                <a:xfrm>
                  <a:off x="2534444" y="3249858"/>
                  <a:ext cx="123201"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6" name="Straight Connector 125">
                  <a:extLst>
                    <a:ext uri="{FF2B5EF4-FFF2-40B4-BE49-F238E27FC236}">
                      <a16:creationId xmlns:a16="http://schemas.microsoft.com/office/drawing/2014/main" id="{1ED1FA56-58C2-4F58-AEEA-A6FBD5265950}"/>
                    </a:ext>
                  </a:extLst>
                </p:cNvPr>
                <p:cNvCxnSpPr>
                  <a:cxnSpLocks/>
                </p:cNvCxnSpPr>
                <p:nvPr/>
              </p:nvCxnSpPr>
              <p:spPr>
                <a:xfrm rot="5400000">
                  <a:off x="2663031" y="3249860"/>
                  <a:ext cx="123202"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grpSp>
        </p:grpSp>
        <p:cxnSp>
          <p:nvCxnSpPr>
            <p:cNvPr id="133" name="Straight Connector 132">
              <a:extLst>
                <a:ext uri="{FF2B5EF4-FFF2-40B4-BE49-F238E27FC236}">
                  <a16:creationId xmlns:a16="http://schemas.microsoft.com/office/drawing/2014/main" id="{DCB75CAF-78DB-477A-98E6-5740CBF753C3}"/>
                </a:ext>
              </a:extLst>
            </p:cNvPr>
            <p:cNvCxnSpPr>
              <a:cxnSpLocks/>
            </p:cNvCxnSpPr>
            <p:nvPr/>
          </p:nvCxnSpPr>
          <p:spPr>
            <a:xfrm>
              <a:off x="7632563" y="1793112"/>
              <a:ext cx="0" cy="2585334"/>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20" name="Title 1"/>
          <p:cNvSpPr>
            <a:spLocks noGrp="1"/>
          </p:cNvSpPr>
          <p:nvPr>
            <p:ph type="title"/>
          </p:nvPr>
        </p:nvSpPr>
        <p:spPr>
          <a:xfrm>
            <a:off x="202407" y="124958"/>
            <a:ext cx="8739267" cy="674749"/>
          </a:xfrm>
        </p:spPr>
        <p:txBody>
          <a:bodyPr/>
          <a:lstStyle/>
          <a:p>
            <a:r>
              <a:rPr lang="en-US" dirty="0"/>
              <a:t>Traditional data </a:t>
            </a:r>
            <a:r>
              <a:rPr lang="en-US" dirty="0" smtClean="0"/>
              <a:t>warehousing</a:t>
            </a:r>
            <a:endParaRPr lang="en-US" dirty="0"/>
          </a:p>
        </p:txBody>
      </p:sp>
      <p:sp>
        <p:nvSpPr>
          <p:cNvPr id="2" name="Rectangle 1"/>
          <p:cNvSpPr/>
          <p:nvPr/>
        </p:nvSpPr>
        <p:spPr>
          <a:xfrm>
            <a:off x="92237" y="1444196"/>
            <a:ext cx="4500112" cy="294245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
        <p:nvSpPr>
          <p:cNvPr id="406" name="Title 1">
            <a:extLst>
              <a:ext uri="{FF2B5EF4-FFF2-40B4-BE49-F238E27FC236}">
                <a16:creationId xmlns:a16="http://schemas.microsoft.com/office/drawing/2014/main" id="{7A1EDF2D-BA1A-5346-8E41-F3C7238F2C1F}"/>
              </a:ext>
            </a:extLst>
          </p:cNvPr>
          <p:cNvSpPr txBox="1">
            <a:spLocks/>
          </p:cNvSpPr>
          <p:nvPr/>
        </p:nvSpPr>
        <p:spPr>
          <a:xfrm>
            <a:off x="6118999" y="2787315"/>
            <a:ext cx="2197693" cy="241690"/>
          </a:xfrm>
        </p:spPr>
        <p:txBody>
          <a:bodyPr anchor="ctr" anchorCtr="0">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2000" b="1" dirty="0">
                <a:latin typeface="Amazon Ember"/>
                <a:ea typeface="Amazon Ember" panose="020B0603020204020204" pitchFamily="34" charset="0"/>
                <a:cs typeface="Amazon Ember" panose="020B0603020204020204" pitchFamily="34" charset="0"/>
              </a:rPr>
              <a:t>Data silos</a:t>
            </a:r>
          </a:p>
        </p:txBody>
      </p:sp>
      <p:sp>
        <p:nvSpPr>
          <p:cNvPr id="407" name="Title 1">
            <a:extLst>
              <a:ext uri="{FF2B5EF4-FFF2-40B4-BE49-F238E27FC236}">
                <a16:creationId xmlns:a16="http://schemas.microsoft.com/office/drawing/2014/main" id="{F3CC4B3A-F2CC-6C4C-BE3D-8B4BF0BB679D}"/>
              </a:ext>
            </a:extLst>
          </p:cNvPr>
          <p:cNvSpPr txBox="1">
            <a:spLocks/>
          </p:cNvSpPr>
          <p:nvPr/>
        </p:nvSpPr>
        <p:spPr>
          <a:xfrm>
            <a:off x="8965507" y="2776991"/>
            <a:ext cx="464356" cy="262338"/>
          </a:xfrm>
        </p:spPr>
        <p:txBody>
          <a:bodyPr>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endParaRPr lang="en-US" sz="1688" dirty="0">
              <a:latin typeface="Amazon Ember" panose="02000000000000000000" pitchFamily="2" charset="0"/>
              <a:ea typeface="Amazon Ember Light" panose="020B0403020204020204" pitchFamily="34" charset="0"/>
              <a:cs typeface="Amazon Ember Light" panose="020B0403020204020204" pitchFamily="34" charset="0"/>
            </a:endParaRPr>
          </a:p>
        </p:txBody>
      </p:sp>
      <p:grpSp>
        <p:nvGrpSpPr>
          <p:cNvPr id="408" name="Group 407">
            <a:extLst>
              <a:ext uri="{FF2B5EF4-FFF2-40B4-BE49-F238E27FC236}">
                <a16:creationId xmlns:a16="http://schemas.microsoft.com/office/drawing/2014/main" id="{2F39CEB5-28BF-4BBA-A5EA-E324B4D0D025}"/>
              </a:ext>
            </a:extLst>
          </p:cNvPr>
          <p:cNvGrpSpPr/>
          <p:nvPr/>
        </p:nvGrpSpPr>
        <p:grpSpPr>
          <a:xfrm>
            <a:off x="5703526" y="3450649"/>
            <a:ext cx="517172" cy="212171"/>
            <a:chOff x="4213742" y="3493294"/>
            <a:chExt cx="847725" cy="452358"/>
          </a:xfrm>
        </p:grpSpPr>
        <p:cxnSp>
          <p:nvCxnSpPr>
            <p:cNvPr id="409" name="Straight Connector 408">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410" name="Straight Connector 409">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grpSp>
        <p:nvGrpSpPr>
          <p:cNvPr id="411" name="Group 410">
            <a:extLst>
              <a:ext uri="{FF2B5EF4-FFF2-40B4-BE49-F238E27FC236}">
                <a16:creationId xmlns:a16="http://schemas.microsoft.com/office/drawing/2014/main" id="{1B4EC9B3-2148-4D39-B3FC-537D91D996DF}"/>
              </a:ext>
            </a:extLst>
          </p:cNvPr>
          <p:cNvGrpSpPr/>
          <p:nvPr/>
        </p:nvGrpSpPr>
        <p:grpSpPr>
          <a:xfrm>
            <a:off x="5074968" y="3821162"/>
            <a:ext cx="636533" cy="511679"/>
            <a:chOff x="395161" y="5246328"/>
            <a:chExt cx="1018452" cy="818686"/>
          </a:xfrm>
        </p:grpSpPr>
        <p:sp>
          <p:nvSpPr>
            <p:cNvPr id="412" name="TextBox 411"/>
            <p:cNvSpPr txBox="1"/>
            <p:nvPr/>
          </p:nvSpPr>
          <p:spPr>
            <a:xfrm>
              <a:off x="395161" y="5640283"/>
              <a:ext cx="101845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OLTP</a:t>
              </a:r>
            </a:p>
          </p:txBody>
        </p:sp>
        <p:grpSp>
          <p:nvGrpSpPr>
            <p:cNvPr id="413" name="Group 412">
              <a:extLst>
                <a:ext uri="{FF2B5EF4-FFF2-40B4-BE49-F238E27FC236}">
                  <a16:creationId xmlns:a16="http://schemas.microsoft.com/office/drawing/2014/main" id="{8BC59EE4-C731-47CC-9EDE-BBD79706C8DD}"/>
                </a:ext>
              </a:extLst>
            </p:cNvPr>
            <p:cNvGrpSpPr/>
            <p:nvPr/>
          </p:nvGrpSpPr>
          <p:grpSpPr>
            <a:xfrm>
              <a:off x="769971" y="5246328"/>
              <a:ext cx="268833" cy="341050"/>
              <a:chOff x="786472" y="4572218"/>
              <a:chExt cx="459449" cy="528625"/>
            </a:xfrm>
          </p:grpSpPr>
          <p:sp>
            <p:nvSpPr>
              <p:cNvPr id="414" name="Freeform 413">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15"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16"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17"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418" name="Group 417">
            <a:extLst>
              <a:ext uri="{FF2B5EF4-FFF2-40B4-BE49-F238E27FC236}">
                <a16:creationId xmlns:a16="http://schemas.microsoft.com/office/drawing/2014/main" id="{544236E8-7180-4369-9766-72B1B77EC04E}"/>
              </a:ext>
            </a:extLst>
          </p:cNvPr>
          <p:cNvGrpSpPr/>
          <p:nvPr/>
        </p:nvGrpSpPr>
        <p:grpSpPr>
          <a:xfrm>
            <a:off x="5599341" y="3821161"/>
            <a:ext cx="481735" cy="511679"/>
            <a:chOff x="1186031" y="5246328"/>
            <a:chExt cx="770775" cy="818686"/>
          </a:xfrm>
        </p:grpSpPr>
        <p:sp>
          <p:nvSpPr>
            <p:cNvPr id="419" name="TextBox 418"/>
            <p:cNvSpPr txBox="1"/>
            <p:nvPr/>
          </p:nvSpPr>
          <p:spPr>
            <a:xfrm>
              <a:off x="1186031" y="5640283"/>
              <a:ext cx="770775"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ERP</a:t>
              </a:r>
            </a:p>
          </p:txBody>
        </p:sp>
        <p:grpSp>
          <p:nvGrpSpPr>
            <p:cNvPr id="420" name="Group 419">
              <a:extLst>
                <a:ext uri="{FF2B5EF4-FFF2-40B4-BE49-F238E27FC236}">
                  <a16:creationId xmlns:a16="http://schemas.microsoft.com/office/drawing/2014/main" id="{8BC59EE4-C731-47CC-9EDE-BBD79706C8DD}"/>
                </a:ext>
              </a:extLst>
            </p:cNvPr>
            <p:cNvGrpSpPr/>
            <p:nvPr/>
          </p:nvGrpSpPr>
          <p:grpSpPr>
            <a:xfrm>
              <a:off x="1386447" y="5246328"/>
              <a:ext cx="268833" cy="341050"/>
              <a:chOff x="786472" y="4572218"/>
              <a:chExt cx="459449" cy="528625"/>
            </a:xfrm>
          </p:grpSpPr>
          <p:sp>
            <p:nvSpPr>
              <p:cNvPr id="421" name="Freeform 420">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2"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3"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4"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425" name="Group 424">
            <a:extLst>
              <a:ext uri="{FF2B5EF4-FFF2-40B4-BE49-F238E27FC236}">
                <a16:creationId xmlns:a16="http://schemas.microsoft.com/office/drawing/2014/main" id="{C857C3A0-E60F-4DB8-B2D5-E59B8C880977}"/>
              </a:ext>
            </a:extLst>
          </p:cNvPr>
          <p:cNvGrpSpPr/>
          <p:nvPr/>
        </p:nvGrpSpPr>
        <p:grpSpPr>
          <a:xfrm>
            <a:off x="5995404" y="3823248"/>
            <a:ext cx="491164" cy="509598"/>
            <a:chOff x="1867858" y="5249658"/>
            <a:chExt cx="785862" cy="815356"/>
          </a:xfrm>
        </p:grpSpPr>
        <p:sp>
          <p:nvSpPr>
            <p:cNvPr id="426" name="TextBox 425"/>
            <p:cNvSpPr txBox="1"/>
            <p:nvPr/>
          </p:nvSpPr>
          <p:spPr>
            <a:xfrm>
              <a:off x="1867858" y="5640283"/>
              <a:ext cx="78586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CRM</a:t>
              </a:r>
            </a:p>
          </p:txBody>
        </p:sp>
        <p:grpSp>
          <p:nvGrpSpPr>
            <p:cNvPr id="427" name="Group 426">
              <a:extLst>
                <a:ext uri="{FF2B5EF4-FFF2-40B4-BE49-F238E27FC236}">
                  <a16:creationId xmlns:a16="http://schemas.microsoft.com/office/drawing/2014/main" id="{8BC59EE4-C731-47CC-9EDE-BBD79706C8DD}"/>
                </a:ext>
              </a:extLst>
            </p:cNvPr>
            <p:cNvGrpSpPr/>
            <p:nvPr/>
          </p:nvGrpSpPr>
          <p:grpSpPr>
            <a:xfrm>
              <a:off x="2072526" y="5249658"/>
              <a:ext cx="268833" cy="341050"/>
              <a:chOff x="786472" y="4572218"/>
              <a:chExt cx="459449" cy="528625"/>
            </a:xfrm>
          </p:grpSpPr>
          <p:sp>
            <p:nvSpPr>
              <p:cNvPr id="428" name="Freeform 427">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29"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0"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1"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432" name="Group 431">
            <a:extLst>
              <a:ext uri="{FF2B5EF4-FFF2-40B4-BE49-F238E27FC236}">
                <a16:creationId xmlns:a16="http://schemas.microsoft.com/office/drawing/2014/main" id="{D4528A7C-CF33-4525-819C-BF160A9882B7}"/>
              </a:ext>
            </a:extLst>
          </p:cNvPr>
          <p:cNvGrpSpPr/>
          <p:nvPr/>
        </p:nvGrpSpPr>
        <p:grpSpPr>
          <a:xfrm>
            <a:off x="6396515" y="3823243"/>
            <a:ext cx="459627" cy="509599"/>
            <a:chOff x="2509635" y="5249658"/>
            <a:chExt cx="735404" cy="815358"/>
          </a:xfrm>
        </p:grpSpPr>
        <p:sp>
          <p:nvSpPr>
            <p:cNvPr id="433" name="TextBox 432"/>
            <p:cNvSpPr txBox="1"/>
            <p:nvPr/>
          </p:nvSpPr>
          <p:spPr>
            <a:xfrm>
              <a:off x="2509635" y="5640285"/>
              <a:ext cx="735404"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LOB</a:t>
              </a:r>
            </a:p>
          </p:txBody>
        </p:sp>
        <p:grpSp>
          <p:nvGrpSpPr>
            <p:cNvPr id="434" name="Group 433">
              <a:extLst>
                <a:ext uri="{FF2B5EF4-FFF2-40B4-BE49-F238E27FC236}">
                  <a16:creationId xmlns:a16="http://schemas.microsoft.com/office/drawing/2014/main" id="{8BC59EE4-C731-47CC-9EDE-BBD79706C8DD}"/>
                </a:ext>
              </a:extLst>
            </p:cNvPr>
            <p:cNvGrpSpPr/>
            <p:nvPr/>
          </p:nvGrpSpPr>
          <p:grpSpPr>
            <a:xfrm>
              <a:off x="2697138" y="5249658"/>
              <a:ext cx="268833" cy="341050"/>
              <a:chOff x="786472" y="4572218"/>
              <a:chExt cx="459449" cy="528625"/>
            </a:xfrm>
          </p:grpSpPr>
          <p:sp>
            <p:nvSpPr>
              <p:cNvPr id="435" name="Freeform 434">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6"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7"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438"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cxnSp>
        <p:nvCxnSpPr>
          <p:cNvPr id="439" name="Straight Connector 438">
            <a:extLst>
              <a:ext uri="{FF2B5EF4-FFF2-40B4-BE49-F238E27FC236}">
                <a16:creationId xmlns:a16="http://schemas.microsoft.com/office/drawing/2014/main" id="{043C7E1B-B4A2-45A6-A424-DD2892C6D5F6}"/>
              </a:ext>
            </a:extLst>
          </p:cNvPr>
          <p:cNvCxnSpPr>
            <a:cxnSpLocks/>
          </p:cNvCxnSpPr>
          <p:nvPr/>
        </p:nvCxnSpPr>
        <p:spPr>
          <a:xfrm>
            <a:off x="5963669" y="2352972"/>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440" name="Group 439">
            <a:extLst>
              <a:ext uri="{FF2B5EF4-FFF2-40B4-BE49-F238E27FC236}">
                <a16:creationId xmlns:a16="http://schemas.microsoft.com/office/drawing/2014/main" id="{8BC59EE4-C731-47CC-9EDE-BBD79706C8DD}"/>
              </a:ext>
            </a:extLst>
          </p:cNvPr>
          <p:cNvGrpSpPr/>
          <p:nvPr/>
        </p:nvGrpSpPr>
        <p:grpSpPr>
          <a:xfrm>
            <a:off x="5753080" y="2621751"/>
            <a:ext cx="421179" cy="498084"/>
            <a:chOff x="786472" y="4572212"/>
            <a:chExt cx="459449" cy="528627"/>
          </a:xfrm>
        </p:grpSpPr>
        <p:sp>
          <p:nvSpPr>
            <p:cNvPr id="441" name="Freeform 440">
              <a:extLst>
                <a:ext uri="{FF2B5EF4-FFF2-40B4-BE49-F238E27FC236}">
                  <a16:creationId xmlns:a16="http://schemas.microsoft.com/office/drawing/2014/main" id="{320FDF0C-A80C-4AD9-A425-40D4380C1419}"/>
                </a:ext>
              </a:extLst>
            </p:cNvPr>
            <p:cNvSpPr>
              <a:spLocks/>
            </p:cNvSpPr>
            <p:nvPr/>
          </p:nvSpPr>
          <p:spPr bwMode="auto">
            <a:xfrm>
              <a:off x="786472" y="4642422"/>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42"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2"/>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43" name="Freeform 31">
              <a:extLst>
                <a:ext uri="{FF2B5EF4-FFF2-40B4-BE49-F238E27FC236}">
                  <a16:creationId xmlns:a16="http://schemas.microsoft.com/office/drawing/2014/main" id="{CBCE0966-D160-4EEA-8E58-57C4A486A282}"/>
                </a:ext>
              </a:extLst>
            </p:cNvPr>
            <p:cNvSpPr>
              <a:spLocks/>
            </p:cNvSpPr>
            <p:nvPr/>
          </p:nvSpPr>
          <p:spPr bwMode="auto">
            <a:xfrm>
              <a:off x="786472" y="4771479"/>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44"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445" name="TextBox 444"/>
          <p:cNvSpPr txBox="1"/>
          <p:nvPr/>
        </p:nvSpPr>
        <p:spPr>
          <a:xfrm>
            <a:off x="5537067" y="3180530"/>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1</a:t>
            </a:r>
          </a:p>
        </p:txBody>
      </p:sp>
      <p:grpSp>
        <p:nvGrpSpPr>
          <p:cNvPr id="446" name="Group 445">
            <a:extLst>
              <a:ext uri="{FF2B5EF4-FFF2-40B4-BE49-F238E27FC236}">
                <a16:creationId xmlns:a16="http://schemas.microsoft.com/office/drawing/2014/main" id="{5885E649-4098-43A5-ABE5-55867D4127E1}"/>
              </a:ext>
            </a:extLst>
          </p:cNvPr>
          <p:cNvGrpSpPr/>
          <p:nvPr/>
        </p:nvGrpSpPr>
        <p:grpSpPr>
          <a:xfrm>
            <a:off x="5410324" y="1615527"/>
            <a:ext cx="1106691" cy="724944"/>
            <a:chOff x="1851029" y="1899808"/>
            <a:chExt cx="2902463" cy="1747114"/>
          </a:xfrm>
        </p:grpSpPr>
        <p:sp>
          <p:nvSpPr>
            <p:cNvPr id="447" name="TextBox 446"/>
            <p:cNvSpPr txBox="1"/>
            <p:nvPr/>
          </p:nvSpPr>
          <p:spPr>
            <a:xfrm>
              <a:off x="1851029" y="2589940"/>
              <a:ext cx="2902463"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448" name="Group 447">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449" name="Rectangle 448">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50" name="Rectangle 449">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51" name="Rectangle 450">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452" name="Straight Connector 451">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453" name="Straight Connector 452">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454" name="Group 453">
            <a:extLst>
              <a:ext uri="{FF2B5EF4-FFF2-40B4-BE49-F238E27FC236}">
                <a16:creationId xmlns:a16="http://schemas.microsoft.com/office/drawing/2014/main" id="{BCBCAD72-EADC-4C9B-9742-0D4D6887850E}"/>
              </a:ext>
            </a:extLst>
          </p:cNvPr>
          <p:cNvGrpSpPr>
            <a:grpSpLocks noChangeAspect="1"/>
          </p:cNvGrpSpPr>
          <p:nvPr/>
        </p:nvGrpSpPr>
        <p:grpSpPr>
          <a:xfrm>
            <a:off x="7704520" y="3809261"/>
            <a:ext cx="128851" cy="200025"/>
            <a:chOff x="2159161" y="1402624"/>
            <a:chExt cx="245646" cy="381336"/>
          </a:xfrm>
        </p:grpSpPr>
        <p:sp>
          <p:nvSpPr>
            <p:cNvPr id="455" name="AutoShape 3">
              <a:extLst>
                <a:ext uri="{FF2B5EF4-FFF2-40B4-BE49-F238E27FC236}">
                  <a16:creationId xmlns:a16="http://schemas.microsoft.com/office/drawing/2014/main" id="{F23B7F7D-E69F-4A12-B4DC-2C73717FE2AE}"/>
                </a:ext>
              </a:extLst>
            </p:cNvPr>
            <p:cNvSpPr>
              <a:spLocks noChangeAspect="1" noChangeArrowheads="1" noTextEdit="1"/>
            </p:cNvSpPr>
            <p:nvPr/>
          </p:nvSpPr>
          <p:spPr bwMode="auto">
            <a:xfrm>
              <a:off x="2159161" y="1402624"/>
              <a:ext cx="245646" cy="381336"/>
            </a:xfrm>
            <a:prstGeom prst="rect">
              <a:avLst/>
            </a:prstGeom>
            <a:noFill/>
            <a:ln w="1905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6" name="Line 6">
              <a:extLst>
                <a:ext uri="{FF2B5EF4-FFF2-40B4-BE49-F238E27FC236}">
                  <a16:creationId xmlns:a16="http://schemas.microsoft.com/office/drawing/2014/main" id="{CCE28527-73B7-4A73-A1BB-62CF981EBAD3}"/>
                </a:ext>
              </a:extLst>
            </p:cNvPr>
            <p:cNvSpPr>
              <a:spLocks noChangeShapeType="1"/>
            </p:cNvSpPr>
            <p:nvPr/>
          </p:nvSpPr>
          <p:spPr bwMode="auto">
            <a:xfrm>
              <a:off x="2166179" y="1465790"/>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7" name="Line 7">
              <a:extLst>
                <a:ext uri="{FF2B5EF4-FFF2-40B4-BE49-F238E27FC236}">
                  <a16:creationId xmlns:a16="http://schemas.microsoft.com/office/drawing/2014/main" id="{0619086B-B71C-491D-96BF-3A625AB363FC}"/>
                </a:ext>
              </a:extLst>
            </p:cNvPr>
            <p:cNvSpPr>
              <a:spLocks noChangeShapeType="1"/>
            </p:cNvSpPr>
            <p:nvPr/>
          </p:nvSpPr>
          <p:spPr bwMode="auto">
            <a:xfrm>
              <a:off x="2166179" y="1720794"/>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8" name="Line 8">
              <a:extLst>
                <a:ext uri="{FF2B5EF4-FFF2-40B4-BE49-F238E27FC236}">
                  <a16:creationId xmlns:a16="http://schemas.microsoft.com/office/drawing/2014/main" id="{896FECE9-D4A1-4746-B65C-AE240CC52980}"/>
                </a:ext>
              </a:extLst>
            </p:cNvPr>
            <p:cNvSpPr>
              <a:spLocks noChangeShapeType="1"/>
            </p:cNvSpPr>
            <p:nvPr/>
          </p:nvSpPr>
          <p:spPr bwMode="auto">
            <a:xfrm>
              <a:off x="2258589" y="1436547"/>
              <a:ext cx="51469"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459" name="Line 9">
              <a:extLst>
                <a:ext uri="{FF2B5EF4-FFF2-40B4-BE49-F238E27FC236}">
                  <a16:creationId xmlns:a16="http://schemas.microsoft.com/office/drawing/2014/main" id="{E798B514-ED7C-4040-8FF8-B76BBAEB566E}"/>
                </a:ext>
              </a:extLst>
            </p:cNvPr>
            <p:cNvSpPr>
              <a:spLocks noChangeShapeType="1"/>
            </p:cNvSpPr>
            <p:nvPr/>
          </p:nvSpPr>
          <p:spPr bwMode="auto">
            <a:xfrm>
              <a:off x="2267947" y="1752377"/>
              <a:ext cx="32753"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grpSp>
      <p:sp>
        <p:nvSpPr>
          <p:cNvPr id="460" name="TextBox 459">
            <a:extLst>
              <a:ext uri="{FF2B5EF4-FFF2-40B4-BE49-F238E27FC236}">
                <a16:creationId xmlns:a16="http://schemas.microsoft.com/office/drawing/2014/main" id="{A6BE5A7E-C42D-4215-9438-F87B6D34BD5F}"/>
              </a:ext>
            </a:extLst>
          </p:cNvPr>
          <p:cNvSpPr txBox="1"/>
          <p:nvPr/>
        </p:nvSpPr>
        <p:spPr>
          <a:xfrm>
            <a:off x="7456790" y="4038457"/>
            <a:ext cx="698035" cy="265457"/>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Devices</a:t>
            </a:r>
          </a:p>
        </p:txBody>
      </p:sp>
      <p:grpSp>
        <p:nvGrpSpPr>
          <p:cNvPr id="461" name="Group 460">
            <a:extLst>
              <a:ext uri="{FF2B5EF4-FFF2-40B4-BE49-F238E27FC236}">
                <a16:creationId xmlns:a16="http://schemas.microsoft.com/office/drawing/2014/main" id="{10BD71F0-6C13-4754-A999-CEBAB76DF39B}"/>
              </a:ext>
            </a:extLst>
          </p:cNvPr>
          <p:cNvGrpSpPr/>
          <p:nvPr/>
        </p:nvGrpSpPr>
        <p:grpSpPr>
          <a:xfrm>
            <a:off x="8009921" y="3809261"/>
            <a:ext cx="503605" cy="494651"/>
            <a:chOff x="5101734" y="5227283"/>
            <a:chExt cx="805768" cy="791441"/>
          </a:xfrm>
        </p:grpSpPr>
        <p:grpSp>
          <p:nvGrpSpPr>
            <p:cNvPr id="462" name="Group 12">
              <a:extLst>
                <a:ext uri="{FF2B5EF4-FFF2-40B4-BE49-F238E27FC236}">
                  <a16:creationId xmlns:a16="http://schemas.microsoft.com/office/drawing/2014/main" id="{4E2F4C66-57BC-44A5-9F08-6563AF3E90AB}"/>
                </a:ext>
              </a:extLst>
            </p:cNvPr>
            <p:cNvGrpSpPr>
              <a:grpSpLocks noChangeAspect="1"/>
            </p:cNvGrpSpPr>
            <p:nvPr/>
          </p:nvGrpSpPr>
          <p:grpSpPr bwMode="auto">
            <a:xfrm>
              <a:off x="5374248" y="5227283"/>
              <a:ext cx="200027" cy="320040"/>
              <a:chOff x="2781" y="1459"/>
              <a:chExt cx="200" cy="320"/>
            </a:xfrm>
          </p:grpSpPr>
          <p:sp>
            <p:nvSpPr>
              <p:cNvPr id="464" name="Freeform 13">
                <a:extLst>
                  <a:ext uri="{FF2B5EF4-FFF2-40B4-BE49-F238E27FC236}">
                    <a16:creationId xmlns:a16="http://schemas.microsoft.com/office/drawing/2014/main" id="{39179854-F5DC-43B0-8FCE-BDD28D8A500C}"/>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465" name="Freeform 14">
                <a:extLst>
                  <a:ext uri="{FF2B5EF4-FFF2-40B4-BE49-F238E27FC236}">
                    <a16:creationId xmlns:a16="http://schemas.microsoft.com/office/drawing/2014/main" id="{77D33330-B14E-4965-8186-8D8C37DD4913}"/>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463" name="TextBox 462">
              <a:extLst>
                <a:ext uri="{FF2B5EF4-FFF2-40B4-BE49-F238E27FC236}">
                  <a16:creationId xmlns:a16="http://schemas.microsoft.com/office/drawing/2014/main" id="{8C6ACFD3-9DAE-488F-AAE8-4AC22160A887}"/>
                </a:ext>
              </a:extLst>
            </p:cNvPr>
            <p:cNvSpPr txBox="1"/>
            <p:nvPr/>
          </p:nvSpPr>
          <p:spPr>
            <a:xfrm>
              <a:off x="5101734" y="5593994"/>
              <a:ext cx="805768"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Web</a:t>
              </a:r>
            </a:p>
          </p:txBody>
        </p:sp>
      </p:grpSp>
      <p:grpSp>
        <p:nvGrpSpPr>
          <p:cNvPr id="466" name="Group 465">
            <a:extLst>
              <a:ext uri="{FF2B5EF4-FFF2-40B4-BE49-F238E27FC236}">
                <a16:creationId xmlns:a16="http://schemas.microsoft.com/office/drawing/2014/main" id="{0DAD38E6-5A09-4534-9466-07435BBA51F8}"/>
              </a:ext>
            </a:extLst>
          </p:cNvPr>
          <p:cNvGrpSpPr/>
          <p:nvPr/>
        </p:nvGrpSpPr>
        <p:grpSpPr>
          <a:xfrm>
            <a:off x="8405142" y="3844102"/>
            <a:ext cx="698035" cy="459813"/>
            <a:chOff x="5589297" y="5283025"/>
            <a:chExt cx="1116857" cy="735700"/>
          </a:xfrm>
        </p:grpSpPr>
        <p:grpSp>
          <p:nvGrpSpPr>
            <p:cNvPr id="467" name="Group 17">
              <a:extLst>
                <a:ext uri="{FF2B5EF4-FFF2-40B4-BE49-F238E27FC236}">
                  <a16:creationId xmlns:a16="http://schemas.microsoft.com/office/drawing/2014/main" id="{34A43854-F3FA-4103-A9A6-A94F24643CDB}"/>
                </a:ext>
              </a:extLst>
            </p:cNvPr>
            <p:cNvGrpSpPr>
              <a:grpSpLocks noChangeAspect="1"/>
            </p:cNvGrpSpPr>
            <p:nvPr/>
          </p:nvGrpSpPr>
          <p:grpSpPr bwMode="auto">
            <a:xfrm>
              <a:off x="5915786" y="5283025"/>
              <a:ext cx="343630" cy="208556"/>
              <a:chOff x="2721" y="1512"/>
              <a:chExt cx="318" cy="193"/>
            </a:xfrm>
          </p:grpSpPr>
          <p:sp>
            <p:nvSpPr>
              <p:cNvPr id="469" name="Freeform 18">
                <a:extLst>
                  <a:ext uri="{FF2B5EF4-FFF2-40B4-BE49-F238E27FC236}">
                    <a16:creationId xmlns:a16="http://schemas.microsoft.com/office/drawing/2014/main" id="{04C19FCC-1E0C-461D-A6A0-881C61A486C2}"/>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470" name="Freeform 19">
                <a:extLst>
                  <a:ext uri="{FF2B5EF4-FFF2-40B4-BE49-F238E27FC236}">
                    <a16:creationId xmlns:a16="http://schemas.microsoft.com/office/drawing/2014/main" id="{E1F78227-D145-4384-A6C5-82BFE05A3F46}"/>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471" name="Freeform 20">
                <a:extLst>
                  <a:ext uri="{FF2B5EF4-FFF2-40B4-BE49-F238E27FC236}">
                    <a16:creationId xmlns:a16="http://schemas.microsoft.com/office/drawing/2014/main" id="{0F6EB199-8F25-4A2D-9590-56F027824C91}"/>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468" name="TextBox 467">
              <a:extLst>
                <a:ext uri="{FF2B5EF4-FFF2-40B4-BE49-F238E27FC236}">
                  <a16:creationId xmlns:a16="http://schemas.microsoft.com/office/drawing/2014/main" id="{FF39EE46-D442-4F35-9BA1-120259CC7677}"/>
                </a:ext>
              </a:extLst>
            </p:cNvPr>
            <p:cNvSpPr txBox="1"/>
            <p:nvPr/>
          </p:nvSpPr>
          <p:spPr>
            <a:xfrm>
              <a:off x="5589297" y="5593994"/>
              <a:ext cx="1116857" cy="424731"/>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Sensors</a:t>
              </a:r>
            </a:p>
          </p:txBody>
        </p:sp>
      </p:grpSp>
      <p:grpSp>
        <p:nvGrpSpPr>
          <p:cNvPr id="475" name="Group 474">
            <a:extLst>
              <a:ext uri="{FF2B5EF4-FFF2-40B4-BE49-F238E27FC236}">
                <a16:creationId xmlns:a16="http://schemas.microsoft.com/office/drawing/2014/main" id="{2F39CEB5-28BF-4BBA-A5EA-E324B4D0D025}"/>
              </a:ext>
            </a:extLst>
          </p:cNvPr>
          <p:cNvGrpSpPr/>
          <p:nvPr/>
        </p:nvGrpSpPr>
        <p:grpSpPr>
          <a:xfrm>
            <a:off x="8247910" y="3450649"/>
            <a:ext cx="517172" cy="212171"/>
            <a:chOff x="4213742" y="3493294"/>
            <a:chExt cx="847725" cy="452358"/>
          </a:xfrm>
        </p:grpSpPr>
        <p:cxnSp>
          <p:nvCxnSpPr>
            <p:cNvPr id="476" name="Straight Connector 475">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477" name="Straight Connector 476">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cxnSp>
        <p:nvCxnSpPr>
          <p:cNvPr id="478" name="Straight Connector 477">
            <a:extLst>
              <a:ext uri="{FF2B5EF4-FFF2-40B4-BE49-F238E27FC236}">
                <a16:creationId xmlns:a16="http://schemas.microsoft.com/office/drawing/2014/main" id="{043C7E1B-B4A2-45A6-A424-DD2892C6D5F6}"/>
              </a:ext>
            </a:extLst>
          </p:cNvPr>
          <p:cNvCxnSpPr>
            <a:cxnSpLocks/>
          </p:cNvCxnSpPr>
          <p:nvPr/>
        </p:nvCxnSpPr>
        <p:spPr>
          <a:xfrm>
            <a:off x="8490836" y="2352972"/>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479" name="Group 478">
            <a:extLst>
              <a:ext uri="{FF2B5EF4-FFF2-40B4-BE49-F238E27FC236}">
                <a16:creationId xmlns:a16="http://schemas.microsoft.com/office/drawing/2014/main" id="{8BC59EE4-C731-47CC-9EDE-BBD79706C8DD}"/>
              </a:ext>
            </a:extLst>
          </p:cNvPr>
          <p:cNvGrpSpPr/>
          <p:nvPr/>
        </p:nvGrpSpPr>
        <p:grpSpPr>
          <a:xfrm>
            <a:off x="8280248" y="2621751"/>
            <a:ext cx="421179" cy="498082"/>
            <a:chOff x="786472" y="4572218"/>
            <a:chExt cx="459449" cy="528625"/>
          </a:xfrm>
        </p:grpSpPr>
        <p:sp>
          <p:nvSpPr>
            <p:cNvPr id="480" name="Freeform 47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8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8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48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484" name="TextBox 483"/>
          <p:cNvSpPr txBox="1"/>
          <p:nvPr/>
        </p:nvSpPr>
        <p:spPr>
          <a:xfrm>
            <a:off x="8064235" y="3180530"/>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2</a:t>
            </a:r>
          </a:p>
        </p:txBody>
      </p:sp>
      <p:grpSp>
        <p:nvGrpSpPr>
          <p:cNvPr id="485" name="Group 484">
            <a:extLst>
              <a:ext uri="{FF2B5EF4-FFF2-40B4-BE49-F238E27FC236}">
                <a16:creationId xmlns:a16="http://schemas.microsoft.com/office/drawing/2014/main" id="{5885E649-4098-43A5-ABE5-55867D4127E1}"/>
              </a:ext>
            </a:extLst>
          </p:cNvPr>
          <p:cNvGrpSpPr/>
          <p:nvPr/>
        </p:nvGrpSpPr>
        <p:grpSpPr>
          <a:xfrm>
            <a:off x="7953067" y="1615527"/>
            <a:ext cx="1075541" cy="724944"/>
            <a:chOff x="1891877" y="1899808"/>
            <a:chExt cx="2820767" cy="1747114"/>
          </a:xfrm>
        </p:grpSpPr>
        <p:sp>
          <p:nvSpPr>
            <p:cNvPr id="486" name="TextBox 485"/>
            <p:cNvSpPr txBox="1"/>
            <p:nvPr/>
          </p:nvSpPr>
          <p:spPr>
            <a:xfrm>
              <a:off x="1891877" y="2589940"/>
              <a:ext cx="2820767"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487" name="Group 486">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488" name="Rectangle 487">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89" name="Rectangle 488">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490" name="Rectangle 489">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491" name="Straight Connector 490">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492" name="Straight Connector 491">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sp>
        <p:nvSpPr>
          <p:cNvPr id="493" name="Rectangle 492"/>
          <p:cNvSpPr/>
          <p:nvPr/>
        </p:nvSpPr>
        <p:spPr>
          <a:xfrm>
            <a:off x="5080119" y="1440838"/>
            <a:ext cx="4023058" cy="294245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Tree>
    <p:extLst>
      <p:ext uri="{BB962C8B-B14F-4D97-AF65-F5344CB8AC3E}">
        <p14:creationId xmlns:p14="http://schemas.microsoft.com/office/powerpoint/2010/main" val="2383268256"/>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52F257-25F4-4B42-A8B7-98FDD6BDB38E}"/>
              </a:ext>
            </a:extLst>
          </p:cNvPr>
          <p:cNvSpPr txBox="1"/>
          <p:nvPr/>
        </p:nvSpPr>
        <p:spPr>
          <a:xfrm>
            <a:off x="2451100" y="2094696"/>
            <a:ext cx="3860800" cy="954107"/>
          </a:xfrm>
          <a:prstGeom prst="rect">
            <a:avLst/>
          </a:prstGeom>
          <a:noFill/>
        </p:spPr>
        <p:txBody>
          <a:bodyPr wrap="square" rtlCol="0">
            <a:spAutoFit/>
          </a:bodyPr>
          <a:lstStyle/>
          <a:p>
            <a:pPr algn="ctr"/>
            <a:r>
              <a:rPr lang="en-CN" sz="2800" dirty="0"/>
              <a:t>Thank You</a:t>
            </a:r>
          </a:p>
          <a:p>
            <a:pPr algn="ctr"/>
            <a:r>
              <a:rPr lang="en-CN" sz="2800" dirty="0"/>
              <a:t>Q &amp; A</a:t>
            </a:r>
          </a:p>
        </p:txBody>
      </p:sp>
    </p:spTree>
    <p:extLst>
      <p:ext uri="{BB962C8B-B14F-4D97-AF65-F5344CB8AC3E}">
        <p14:creationId xmlns:p14="http://schemas.microsoft.com/office/powerpoint/2010/main" val="2754284138"/>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zh-CN" dirty="0" smtClean="0"/>
              <a:t>Pain Point &amp; Expectation For Data Analytics</a:t>
            </a:r>
            <a:endParaRPr lang="zh-CN" altLang="en-US" dirty="0">
              <a:latin typeface="微软雅黑" panose="020B0503020204020204" pitchFamily="34" charset="-122"/>
              <a:ea typeface="微软雅黑" panose="020B0503020204020204" pitchFamily="34" charset="-122"/>
            </a:endParaRPr>
          </a:p>
        </p:txBody>
      </p:sp>
      <p:grpSp>
        <p:nvGrpSpPr>
          <p:cNvPr id="6" name="Group 5"/>
          <p:cNvGrpSpPr/>
          <p:nvPr/>
        </p:nvGrpSpPr>
        <p:grpSpPr>
          <a:xfrm>
            <a:off x="336790" y="3787843"/>
            <a:ext cx="8205304" cy="1454211"/>
            <a:chOff x="324960" y="1601130"/>
            <a:chExt cx="7865900" cy="1454211"/>
          </a:xfrm>
        </p:grpSpPr>
        <p:sp>
          <p:nvSpPr>
            <p:cNvPr id="23" name="Rectangle 22"/>
            <p:cNvSpPr/>
            <p:nvPr/>
          </p:nvSpPr>
          <p:spPr>
            <a:xfrm>
              <a:off x="324960" y="2470566"/>
              <a:ext cx="1737360" cy="584775"/>
            </a:xfrm>
            <a:prstGeom prst="rect">
              <a:avLst/>
            </a:prstGeom>
          </p:spPr>
          <p:txBody>
            <a:bodyPr wrap="none">
              <a:noAutofit/>
            </a:bodyPr>
            <a:lstStyle/>
            <a:p>
              <a:pPr algn="ctr"/>
              <a:endParaRPr lang="en-US" sz="1600" dirty="0">
                <a:latin typeface="Amazon Ember" panose="020B0603020204020204" pitchFamily="34" charset="0"/>
                <a:ea typeface="Amazon Ember" panose="020B0603020204020204" pitchFamily="34" charset="0"/>
                <a:cs typeface="Amazon Ember" panose="020B0603020204020204" pitchFamily="34" charset="0"/>
              </a:endParaRPr>
            </a:p>
          </p:txBody>
        </p:sp>
        <p:sp>
          <p:nvSpPr>
            <p:cNvPr id="24" name="Rectangle 23"/>
            <p:cNvSpPr/>
            <p:nvPr/>
          </p:nvSpPr>
          <p:spPr>
            <a:xfrm>
              <a:off x="2005842" y="2470566"/>
              <a:ext cx="1737360" cy="584775"/>
            </a:xfrm>
            <a:prstGeom prst="rect">
              <a:avLst/>
            </a:prstGeom>
          </p:spPr>
          <p:txBody>
            <a:bodyPr wrap="none">
              <a:noAutofit/>
            </a:bodyPr>
            <a:lstStyle/>
            <a:p>
              <a:pPr algn="ctr"/>
              <a:endParaRPr lang="zh-CN" altLang="en-US" sz="1500" dirty="0">
                <a:latin typeface="微软雅黑" panose="020B0503020204020204" pitchFamily="34" charset="-122"/>
                <a:ea typeface="微软雅黑" panose="020B0503020204020204" pitchFamily="34" charset="-122"/>
                <a:cs typeface="Amazon Ember" panose="020B0603020204020204" pitchFamily="34" charset="0"/>
              </a:endParaRPr>
            </a:p>
          </p:txBody>
        </p:sp>
        <p:grpSp>
          <p:nvGrpSpPr>
            <p:cNvPr id="30" name="Group 29"/>
            <p:cNvGrpSpPr/>
            <p:nvPr/>
          </p:nvGrpSpPr>
          <p:grpSpPr>
            <a:xfrm>
              <a:off x="934664" y="1624395"/>
              <a:ext cx="517953" cy="533492"/>
              <a:chOff x="6818319" y="655638"/>
              <a:chExt cx="476250" cy="490538"/>
            </a:xfrm>
          </p:grpSpPr>
          <p:sp>
            <p:nvSpPr>
              <p:cNvPr id="31" name="Freeform 24"/>
              <p:cNvSpPr/>
              <p:nvPr/>
            </p:nvSpPr>
            <p:spPr bwMode="auto">
              <a:xfrm>
                <a:off x="6818319" y="981076"/>
                <a:ext cx="128588" cy="165100"/>
              </a:xfrm>
              <a:custGeom>
                <a:avLst/>
                <a:gdLst>
                  <a:gd name="T0" fmla="*/ 56 w 59"/>
                  <a:gd name="T1" fmla="*/ 77 h 77"/>
                  <a:gd name="T2" fmla="*/ 3 w 59"/>
                  <a:gd name="T3" fmla="*/ 77 h 77"/>
                  <a:gd name="T4" fmla="*/ 0 w 59"/>
                  <a:gd name="T5" fmla="*/ 75 h 77"/>
                  <a:gd name="T6" fmla="*/ 0 w 59"/>
                  <a:gd name="T7" fmla="*/ 3 h 77"/>
                  <a:gd name="T8" fmla="*/ 3 w 59"/>
                  <a:gd name="T9" fmla="*/ 0 h 77"/>
                  <a:gd name="T10" fmla="*/ 56 w 59"/>
                  <a:gd name="T11" fmla="*/ 0 h 77"/>
                  <a:gd name="T12" fmla="*/ 59 w 59"/>
                  <a:gd name="T13" fmla="*/ 3 h 77"/>
                  <a:gd name="T14" fmla="*/ 59 w 59"/>
                  <a:gd name="T15" fmla="*/ 75 h 77"/>
                  <a:gd name="T16" fmla="*/ 56 w 59"/>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77">
                    <a:moveTo>
                      <a:pt x="56" y="77"/>
                    </a:moveTo>
                    <a:cubicBezTo>
                      <a:pt x="3" y="77"/>
                      <a:pt x="3" y="77"/>
                      <a:pt x="3" y="77"/>
                    </a:cubicBezTo>
                    <a:cubicBezTo>
                      <a:pt x="1" y="77"/>
                      <a:pt x="0" y="76"/>
                      <a:pt x="0" y="75"/>
                    </a:cubicBezTo>
                    <a:cubicBezTo>
                      <a:pt x="0" y="3"/>
                      <a:pt x="0" y="3"/>
                      <a:pt x="0" y="3"/>
                    </a:cubicBezTo>
                    <a:cubicBezTo>
                      <a:pt x="0" y="2"/>
                      <a:pt x="1" y="0"/>
                      <a:pt x="3" y="0"/>
                    </a:cubicBezTo>
                    <a:cubicBezTo>
                      <a:pt x="56" y="0"/>
                      <a:pt x="56" y="0"/>
                      <a:pt x="56" y="0"/>
                    </a:cubicBezTo>
                    <a:cubicBezTo>
                      <a:pt x="57" y="0"/>
                      <a:pt x="59" y="2"/>
                      <a:pt x="59" y="3"/>
                    </a:cubicBezTo>
                    <a:cubicBezTo>
                      <a:pt x="59" y="75"/>
                      <a:pt x="59" y="75"/>
                      <a:pt x="59" y="75"/>
                    </a:cubicBezTo>
                    <a:cubicBezTo>
                      <a:pt x="59" y="76"/>
                      <a:pt x="57" y="77"/>
                      <a:pt x="56" y="77"/>
                    </a:cubicBezTo>
                    <a:close/>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32" name="Freeform 25"/>
              <p:cNvSpPr/>
              <p:nvPr/>
            </p:nvSpPr>
            <p:spPr bwMode="auto">
              <a:xfrm>
                <a:off x="7169156" y="808038"/>
                <a:ext cx="125413" cy="338138"/>
              </a:xfrm>
              <a:custGeom>
                <a:avLst/>
                <a:gdLst>
                  <a:gd name="T0" fmla="*/ 55 w 58"/>
                  <a:gd name="T1" fmla="*/ 157 h 157"/>
                  <a:gd name="T2" fmla="*/ 3 w 58"/>
                  <a:gd name="T3" fmla="*/ 157 h 157"/>
                  <a:gd name="T4" fmla="*/ 0 w 58"/>
                  <a:gd name="T5" fmla="*/ 154 h 157"/>
                  <a:gd name="T6" fmla="*/ 0 w 58"/>
                  <a:gd name="T7" fmla="*/ 3 h 157"/>
                  <a:gd name="T8" fmla="*/ 3 w 58"/>
                  <a:gd name="T9" fmla="*/ 0 h 157"/>
                  <a:gd name="T10" fmla="*/ 55 w 58"/>
                  <a:gd name="T11" fmla="*/ 0 h 157"/>
                  <a:gd name="T12" fmla="*/ 58 w 58"/>
                  <a:gd name="T13" fmla="*/ 3 h 157"/>
                  <a:gd name="T14" fmla="*/ 58 w 58"/>
                  <a:gd name="T15" fmla="*/ 154 h 157"/>
                  <a:gd name="T16" fmla="*/ 55 w 58"/>
                  <a:gd name="T17"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57">
                    <a:moveTo>
                      <a:pt x="55" y="157"/>
                    </a:moveTo>
                    <a:cubicBezTo>
                      <a:pt x="3" y="157"/>
                      <a:pt x="3" y="157"/>
                      <a:pt x="3" y="157"/>
                    </a:cubicBezTo>
                    <a:cubicBezTo>
                      <a:pt x="1" y="157"/>
                      <a:pt x="0" y="156"/>
                      <a:pt x="0" y="154"/>
                    </a:cubicBezTo>
                    <a:cubicBezTo>
                      <a:pt x="0" y="3"/>
                      <a:pt x="0" y="3"/>
                      <a:pt x="0" y="3"/>
                    </a:cubicBezTo>
                    <a:cubicBezTo>
                      <a:pt x="0" y="1"/>
                      <a:pt x="1" y="0"/>
                      <a:pt x="3" y="0"/>
                    </a:cubicBezTo>
                    <a:cubicBezTo>
                      <a:pt x="55" y="0"/>
                      <a:pt x="55" y="0"/>
                      <a:pt x="55" y="0"/>
                    </a:cubicBezTo>
                    <a:cubicBezTo>
                      <a:pt x="56" y="0"/>
                      <a:pt x="58" y="1"/>
                      <a:pt x="58" y="3"/>
                    </a:cubicBezTo>
                    <a:cubicBezTo>
                      <a:pt x="58" y="154"/>
                      <a:pt x="58" y="154"/>
                      <a:pt x="58" y="154"/>
                    </a:cubicBezTo>
                    <a:cubicBezTo>
                      <a:pt x="58" y="156"/>
                      <a:pt x="56" y="157"/>
                      <a:pt x="55" y="157"/>
                    </a:cubicBezTo>
                    <a:close/>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33" name="Freeform 26"/>
              <p:cNvSpPr/>
              <p:nvPr/>
            </p:nvSpPr>
            <p:spPr bwMode="auto">
              <a:xfrm>
                <a:off x="6992944" y="901701"/>
                <a:ext cx="128588" cy="244475"/>
              </a:xfrm>
              <a:custGeom>
                <a:avLst/>
                <a:gdLst>
                  <a:gd name="T0" fmla="*/ 56 w 59"/>
                  <a:gd name="T1" fmla="*/ 114 h 114"/>
                  <a:gd name="T2" fmla="*/ 3 w 59"/>
                  <a:gd name="T3" fmla="*/ 114 h 114"/>
                  <a:gd name="T4" fmla="*/ 0 w 59"/>
                  <a:gd name="T5" fmla="*/ 112 h 114"/>
                  <a:gd name="T6" fmla="*/ 0 w 59"/>
                  <a:gd name="T7" fmla="*/ 3 h 114"/>
                  <a:gd name="T8" fmla="*/ 3 w 59"/>
                  <a:gd name="T9" fmla="*/ 0 h 114"/>
                  <a:gd name="T10" fmla="*/ 56 w 59"/>
                  <a:gd name="T11" fmla="*/ 0 h 114"/>
                  <a:gd name="T12" fmla="*/ 59 w 59"/>
                  <a:gd name="T13" fmla="*/ 3 h 114"/>
                  <a:gd name="T14" fmla="*/ 59 w 59"/>
                  <a:gd name="T15" fmla="*/ 112 h 114"/>
                  <a:gd name="T16" fmla="*/ 56 w 59"/>
                  <a:gd name="T17"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14">
                    <a:moveTo>
                      <a:pt x="56" y="114"/>
                    </a:moveTo>
                    <a:cubicBezTo>
                      <a:pt x="3" y="114"/>
                      <a:pt x="3" y="114"/>
                      <a:pt x="3" y="114"/>
                    </a:cubicBezTo>
                    <a:cubicBezTo>
                      <a:pt x="1" y="114"/>
                      <a:pt x="0" y="114"/>
                      <a:pt x="0" y="112"/>
                    </a:cubicBezTo>
                    <a:cubicBezTo>
                      <a:pt x="0" y="3"/>
                      <a:pt x="0" y="3"/>
                      <a:pt x="0" y="3"/>
                    </a:cubicBezTo>
                    <a:cubicBezTo>
                      <a:pt x="0" y="1"/>
                      <a:pt x="1" y="0"/>
                      <a:pt x="3" y="0"/>
                    </a:cubicBezTo>
                    <a:cubicBezTo>
                      <a:pt x="56" y="0"/>
                      <a:pt x="56" y="0"/>
                      <a:pt x="56" y="0"/>
                    </a:cubicBezTo>
                    <a:cubicBezTo>
                      <a:pt x="57" y="0"/>
                      <a:pt x="59" y="1"/>
                      <a:pt x="59" y="3"/>
                    </a:cubicBezTo>
                    <a:cubicBezTo>
                      <a:pt x="59" y="112"/>
                      <a:pt x="59" y="112"/>
                      <a:pt x="59" y="112"/>
                    </a:cubicBezTo>
                    <a:cubicBezTo>
                      <a:pt x="59" y="114"/>
                      <a:pt x="57" y="114"/>
                      <a:pt x="56" y="114"/>
                    </a:cubicBezTo>
                    <a:close/>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34" name="Oval 27"/>
              <p:cNvSpPr>
                <a:spLocks noChangeArrowheads="1"/>
              </p:cNvSpPr>
              <p:nvPr/>
            </p:nvSpPr>
            <p:spPr bwMode="auto">
              <a:xfrm>
                <a:off x="6843719" y="868363"/>
                <a:ext cx="74613" cy="74613"/>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35" name="Oval 28"/>
              <p:cNvSpPr>
                <a:spLocks noChangeArrowheads="1"/>
              </p:cNvSpPr>
              <p:nvPr/>
            </p:nvSpPr>
            <p:spPr bwMode="auto">
              <a:xfrm>
                <a:off x="7019931" y="782638"/>
                <a:ext cx="74613" cy="73025"/>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36" name="Oval 29"/>
              <p:cNvSpPr>
                <a:spLocks noChangeArrowheads="1"/>
              </p:cNvSpPr>
              <p:nvPr/>
            </p:nvSpPr>
            <p:spPr bwMode="auto">
              <a:xfrm>
                <a:off x="7194556" y="655638"/>
                <a:ext cx="74613" cy="73025"/>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37" name="Line 30"/>
              <p:cNvSpPr>
                <a:spLocks noChangeShapeType="1"/>
              </p:cNvSpPr>
              <p:nvPr/>
            </p:nvSpPr>
            <p:spPr bwMode="auto">
              <a:xfrm flipH="1">
                <a:off x="7086606" y="715963"/>
                <a:ext cx="114300" cy="85725"/>
              </a:xfrm>
              <a:prstGeom prst="lin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a:solidFill>
                    <a:prstClr val="white"/>
                  </a:solidFill>
                  <a:latin typeface="微软雅黑" panose="020B0503020204020204" pitchFamily="34" charset="-122"/>
                  <a:ea typeface="微软雅黑" panose="020B0503020204020204" pitchFamily="34" charset="-122"/>
                </a:endParaRPr>
              </a:p>
            </p:txBody>
          </p:sp>
          <p:sp>
            <p:nvSpPr>
              <p:cNvPr id="38" name="Line 31"/>
              <p:cNvSpPr>
                <a:spLocks noChangeShapeType="1"/>
              </p:cNvSpPr>
              <p:nvPr/>
            </p:nvSpPr>
            <p:spPr bwMode="auto">
              <a:xfrm flipH="1">
                <a:off x="6918331" y="835026"/>
                <a:ext cx="101600" cy="60325"/>
              </a:xfrm>
              <a:prstGeom prst="lin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a:solidFill>
                    <a:prstClr val="white"/>
                  </a:solidFill>
                  <a:latin typeface="微软雅黑" panose="020B0503020204020204" pitchFamily="34" charset="-122"/>
                  <a:ea typeface="微软雅黑" panose="020B0503020204020204" pitchFamily="34" charset="-122"/>
                </a:endParaRPr>
              </a:p>
            </p:txBody>
          </p:sp>
        </p:grpSp>
        <p:grpSp>
          <p:nvGrpSpPr>
            <p:cNvPr id="94" name="Group 93"/>
            <p:cNvGrpSpPr/>
            <p:nvPr/>
          </p:nvGrpSpPr>
          <p:grpSpPr>
            <a:xfrm>
              <a:off x="2553193" y="1601130"/>
              <a:ext cx="642659" cy="575219"/>
              <a:chOff x="2018192" y="1610335"/>
              <a:chExt cx="716592" cy="641394"/>
            </a:xfrm>
          </p:grpSpPr>
          <p:grpSp>
            <p:nvGrpSpPr>
              <p:cNvPr id="39" name="Group 4"/>
              <p:cNvGrpSpPr>
                <a:grpSpLocks noChangeAspect="1"/>
              </p:cNvGrpSpPr>
              <p:nvPr/>
            </p:nvGrpSpPr>
            <p:grpSpPr bwMode="auto">
              <a:xfrm>
                <a:off x="2226002" y="1661178"/>
                <a:ext cx="508782" cy="590551"/>
                <a:chOff x="3287" y="2634"/>
                <a:chExt cx="392" cy="455"/>
              </a:xfrm>
            </p:grpSpPr>
            <p:sp>
              <p:nvSpPr>
                <p:cNvPr id="40" name="Oval 5"/>
                <p:cNvSpPr>
                  <a:spLocks noChangeArrowheads="1"/>
                </p:cNvSpPr>
                <p:nvPr/>
              </p:nvSpPr>
              <p:spPr bwMode="auto">
                <a:xfrm>
                  <a:off x="3287" y="2634"/>
                  <a:ext cx="392" cy="121"/>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1" name="Freeform 6"/>
                <p:cNvSpPr/>
                <p:nvPr/>
              </p:nvSpPr>
              <p:spPr bwMode="auto">
                <a:xfrm>
                  <a:off x="3287" y="2804"/>
                  <a:ext cx="392" cy="62"/>
                </a:xfrm>
                <a:custGeom>
                  <a:avLst/>
                  <a:gdLst>
                    <a:gd name="T0" fmla="*/ 0 w 286"/>
                    <a:gd name="T1" fmla="*/ 0 h 45"/>
                    <a:gd name="T2" fmla="*/ 143 w 286"/>
                    <a:gd name="T3" fmla="*/ 45 h 45"/>
                    <a:gd name="T4" fmla="*/ 286 w 286"/>
                    <a:gd name="T5" fmla="*/ 0 h 45"/>
                  </a:gdLst>
                  <a:ahLst/>
                  <a:cxnLst>
                    <a:cxn ang="0">
                      <a:pos x="T0" y="T1"/>
                    </a:cxn>
                    <a:cxn ang="0">
                      <a:pos x="T2" y="T3"/>
                    </a:cxn>
                    <a:cxn ang="0">
                      <a:pos x="T4" y="T5"/>
                    </a:cxn>
                  </a:cxnLst>
                  <a:rect l="0" t="0" r="r" b="b"/>
                  <a:pathLst>
                    <a:path w="286" h="45">
                      <a:moveTo>
                        <a:pt x="0" y="0"/>
                      </a:moveTo>
                      <a:cubicBezTo>
                        <a:pt x="0" y="25"/>
                        <a:pt x="64" y="45"/>
                        <a:pt x="143" y="45"/>
                      </a:cubicBezTo>
                      <a:cubicBezTo>
                        <a:pt x="222" y="45"/>
                        <a:pt x="286" y="25"/>
                        <a:pt x="286" y="0"/>
                      </a:cubicBezTo>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2" name="Freeform 7"/>
                <p:cNvSpPr/>
                <p:nvPr/>
              </p:nvSpPr>
              <p:spPr bwMode="auto">
                <a:xfrm>
                  <a:off x="3287" y="2915"/>
                  <a:ext cx="392" cy="57"/>
                </a:xfrm>
                <a:custGeom>
                  <a:avLst/>
                  <a:gdLst>
                    <a:gd name="T0" fmla="*/ 0 w 286"/>
                    <a:gd name="T1" fmla="*/ 0 h 42"/>
                    <a:gd name="T2" fmla="*/ 143 w 286"/>
                    <a:gd name="T3" fmla="*/ 42 h 42"/>
                    <a:gd name="T4" fmla="*/ 286 w 286"/>
                    <a:gd name="T5" fmla="*/ 0 h 42"/>
                  </a:gdLst>
                  <a:ahLst/>
                  <a:cxnLst>
                    <a:cxn ang="0">
                      <a:pos x="T0" y="T1"/>
                    </a:cxn>
                    <a:cxn ang="0">
                      <a:pos x="T2" y="T3"/>
                    </a:cxn>
                    <a:cxn ang="0">
                      <a:pos x="T4" y="T5"/>
                    </a:cxn>
                  </a:cxnLst>
                  <a:rect l="0" t="0" r="r" b="b"/>
                  <a:pathLst>
                    <a:path w="286" h="42">
                      <a:moveTo>
                        <a:pt x="0" y="0"/>
                      </a:moveTo>
                      <a:cubicBezTo>
                        <a:pt x="0" y="23"/>
                        <a:pt x="64" y="42"/>
                        <a:pt x="143" y="42"/>
                      </a:cubicBezTo>
                      <a:cubicBezTo>
                        <a:pt x="222" y="42"/>
                        <a:pt x="286" y="23"/>
                        <a:pt x="286" y="0"/>
                      </a:cubicBezTo>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3" name="Freeform 8"/>
                <p:cNvSpPr/>
                <p:nvPr/>
              </p:nvSpPr>
              <p:spPr bwMode="auto">
                <a:xfrm>
                  <a:off x="3287" y="2694"/>
                  <a:ext cx="392" cy="395"/>
                </a:xfrm>
                <a:custGeom>
                  <a:avLst/>
                  <a:gdLst>
                    <a:gd name="T0" fmla="*/ 286 w 286"/>
                    <a:gd name="T1" fmla="*/ 0 h 290"/>
                    <a:gd name="T2" fmla="*/ 286 w 286"/>
                    <a:gd name="T3" fmla="*/ 246 h 290"/>
                    <a:gd name="T4" fmla="*/ 143 w 286"/>
                    <a:gd name="T5" fmla="*/ 290 h 290"/>
                    <a:gd name="T6" fmla="*/ 0 w 286"/>
                    <a:gd name="T7" fmla="*/ 246 h 290"/>
                    <a:gd name="T8" fmla="*/ 0 w 286"/>
                    <a:gd name="T9" fmla="*/ 0 h 290"/>
                  </a:gdLst>
                  <a:ahLst/>
                  <a:cxnLst>
                    <a:cxn ang="0">
                      <a:pos x="T0" y="T1"/>
                    </a:cxn>
                    <a:cxn ang="0">
                      <a:pos x="T2" y="T3"/>
                    </a:cxn>
                    <a:cxn ang="0">
                      <a:pos x="T4" y="T5"/>
                    </a:cxn>
                    <a:cxn ang="0">
                      <a:pos x="T6" y="T7"/>
                    </a:cxn>
                    <a:cxn ang="0">
                      <a:pos x="T8" y="T9"/>
                    </a:cxn>
                  </a:cxnLst>
                  <a:rect l="0" t="0" r="r" b="b"/>
                  <a:pathLst>
                    <a:path w="286" h="290">
                      <a:moveTo>
                        <a:pt x="286" y="0"/>
                      </a:moveTo>
                      <a:cubicBezTo>
                        <a:pt x="286" y="246"/>
                        <a:pt x="286" y="246"/>
                        <a:pt x="286" y="246"/>
                      </a:cubicBezTo>
                      <a:cubicBezTo>
                        <a:pt x="286" y="270"/>
                        <a:pt x="222" y="290"/>
                        <a:pt x="143" y="290"/>
                      </a:cubicBezTo>
                      <a:cubicBezTo>
                        <a:pt x="64" y="290"/>
                        <a:pt x="0" y="270"/>
                        <a:pt x="0" y="246"/>
                      </a:cubicBezTo>
                      <a:cubicBezTo>
                        <a:pt x="0" y="0"/>
                        <a:pt x="0" y="0"/>
                        <a:pt x="0" y="0"/>
                      </a:cubicBezTo>
                    </a:path>
                  </a:pathLst>
                </a:cu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4" name="Oval 9"/>
                <p:cNvSpPr>
                  <a:spLocks noChangeArrowheads="1"/>
                </p:cNvSpPr>
                <p:nvPr/>
              </p:nvSpPr>
              <p:spPr bwMode="auto">
                <a:xfrm>
                  <a:off x="3610" y="2772"/>
                  <a:ext cx="33" cy="36"/>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5" name="Oval 10"/>
                <p:cNvSpPr>
                  <a:spLocks noChangeArrowheads="1"/>
                </p:cNvSpPr>
                <p:nvPr/>
              </p:nvSpPr>
              <p:spPr bwMode="auto">
                <a:xfrm>
                  <a:off x="3610" y="2886"/>
                  <a:ext cx="33" cy="37"/>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sp>
              <p:nvSpPr>
                <p:cNvPr id="46" name="Oval 11"/>
                <p:cNvSpPr>
                  <a:spLocks noChangeArrowheads="1"/>
                </p:cNvSpPr>
                <p:nvPr/>
              </p:nvSpPr>
              <p:spPr bwMode="auto">
                <a:xfrm>
                  <a:off x="3610" y="2999"/>
                  <a:ext cx="33" cy="33"/>
                </a:xfrm>
                <a:prstGeom prst="ellipse">
                  <a:avLst/>
                </a:prstGeom>
                <a:grpFill/>
                <a:ln w="19050" cap="rnd">
                  <a:solidFill>
                    <a:schemeClr val="tx1"/>
                  </a:solidFill>
                  <a:prstDash val="solid"/>
                  <a:round/>
                </a:ln>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772"/>
                  <a:endParaRPr lang="en-US" sz="1350" dirty="0">
                    <a:solidFill>
                      <a:prstClr val="white"/>
                    </a:solidFill>
                    <a:latin typeface="微软雅黑" panose="020B0503020204020204" pitchFamily="34" charset="-122"/>
                    <a:ea typeface="微软雅黑" panose="020B0503020204020204" pitchFamily="34" charset="-122"/>
                  </a:endParaRPr>
                </a:p>
              </p:txBody>
            </p:sp>
          </p:grpSp>
          <p:grpSp>
            <p:nvGrpSpPr>
              <p:cNvPr id="10" name="Group 9"/>
              <p:cNvGrpSpPr/>
              <p:nvPr/>
            </p:nvGrpSpPr>
            <p:grpSpPr>
              <a:xfrm>
                <a:off x="2018192" y="1610335"/>
                <a:ext cx="321393" cy="351959"/>
                <a:chOff x="1705527" y="1150147"/>
                <a:chExt cx="192117" cy="210388"/>
              </a:xfrm>
            </p:grpSpPr>
            <p:sp>
              <p:nvSpPr>
                <p:cNvPr id="61" name="Freeform: Shape 60"/>
                <p:cNvSpPr/>
                <p:nvPr/>
              </p:nvSpPr>
              <p:spPr>
                <a:xfrm>
                  <a:off x="1772504" y="1202969"/>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2" name="Freeform: Shape 61"/>
                <p:cNvSpPr/>
                <p:nvPr/>
              </p:nvSpPr>
              <p:spPr>
                <a:xfrm>
                  <a:off x="1868678" y="1200816"/>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3" name="Freeform: Shape 62"/>
                <p:cNvSpPr/>
                <p:nvPr/>
              </p:nvSpPr>
              <p:spPr>
                <a:xfrm>
                  <a:off x="1749337" y="1261352"/>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4" name="Freeform: Shape 63"/>
                <p:cNvSpPr/>
                <p:nvPr/>
              </p:nvSpPr>
              <p:spPr>
                <a:xfrm>
                  <a:off x="1807997" y="1261352"/>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5" name="Freeform: Shape 64"/>
                <p:cNvSpPr/>
                <p:nvPr/>
              </p:nvSpPr>
              <p:spPr>
                <a:xfrm>
                  <a:off x="1729352" y="1331569"/>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6" name="Freeform: Shape 65"/>
                <p:cNvSpPr/>
                <p:nvPr/>
              </p:nvSpPr>
              <p:spPr>
                <a:xfrm>
                  <a:off x="1781812" y="1305252"/>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7" name="Freeform: Shape 66"/>
                <p:cNvSpPr/>
                <p:nvPr/>
              </p:nvSpPr>
              <p:spPr>
                <a:xfrm>
                  <a:off x="1825001" y="1179684"/>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68" name="Freeform: Shape 67"/>
                <p:cNvSpPr/>
                <p:nvPr/>
              </p:nvSpPr>
              <p:spPr>
                <a:xfrm>
                  <a:off x="1705527" y="1150147"/>
                  <a:ext cx="28966" cy="28966"/>
                </a:xfrm>
                <a:custGeom>
                  <a:avLst/>
                  <a:gdLst>
                    <a:gd name="connsiteX0" fmla="*/ 26391 w 28966"/>
                    <a:gd name="connsiteY0" fmla="*/ 26391 h 28966"/>
                    <a:gd name="connsiteX1" fmla="*/ 4828 w 28966"/>
                    <a:gd name="connsiteY1" fmla="*/ 26391 h 28966"/>
                    <a:gd name="connsiteX2" fmla="*/ 4828 w 28966"/>
                    <a:gd name="connsiteY2" fmla="*/ 4828 h 28966"/>
                    <a:gd name="connsiteX3" fmla="*/ 26391 w 28966"/>
                    <a:gd name="connsiteY3" fmla="*/ 4828 h 28966"/>
                  </a:gdLst>
                  <a:ahLst/>
                  <a:cxnLst>
                    <a:cxn ang="0">
                      <a:pos x="connsiteX0" y="connsiteY0"/>
                    </a:cxn>
                    <a:cxn ang="0">
                      <a:pos x="connsiteX1" y="connsiteY1"/>
                    </a:cxn>
                    <a:cxn ang="0">
                      <a:pos x="connsiteX2" y="connsiteY2"/>
                    </a:cxn>
                    <a:cxn ang="0">
                      <a:pos x="connsiteX3" y="connsiteY3"/>
                    </a:cxn>
                  </a:cxnLst>
                  <a:rect l="l" t="t" r="r" b="b"/>
                  <a:pathLst>
                    <a:path w="28966" h="28966">
                      <a:moveTo>
                        <a:pt x="26391" y="26391"/>
                      </a:moveTo>
                      <a:lnTo>
                        <a:pt x="4828" y="26391"/>
                      </a:lnTo>
                      <a:lnTo>
                        <a:pt x="4828" y="4828"/>
                      </a:lnTo>
                      <a:lnTo>
                        <a:pt x="26391" y="4828"/>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grpSp>
        <p:grpSp>
          <p:nvGrpSpPr>
            <p:cNvPr id="70" name="Group 69"/>
            <p:cNvGrpSpPr/>
            <p:nvPr/>
          </p:nvGrpSpPr>
          <p:grpSpPr>
            <a:xfrm>
              <a:off x="4289237" y="1655771"/>
              <a:ext cx="532335" cy="477213"/>
              <a:chOff x="11973820" y="1409109"/>
              <a:chExt cx="473679" cy="424632"/>
            </a:xfrm>
          </p:grpSpPr>
          <p:grpSp>
            <p:nvGrpSpPr>
              <p:cNvPr id="71" name="Group 4"/>
              <p:cNvGrpSpPr>
                <a:grpSpLocks noChangeAspect="1"/>
              </p:cNvGrpSpPr>
              <p:nvPr/>
            </p:nvGrpSpPr>
            <p:grpSpPr bwMode="auto">
              <a:xfrm>
                <a:off x="11973820" y="1409109"/>
                <a:ext cx="473679" cy="424632"/>
                <a:chOff x="7177" y="796"/>
                <a:chExt cx="367" cy="329"/>
              </a:xfrm>
            </p:grpSpPr>
            <p:sp>
              <p:nvSpPr>
                <p:cNvPr id="76" name="Freeform 6"/>
                <p:cNvSpPr/>
                <p:nvPr/>
              </p:nvSpPr>
              <p:spPr bwMode="auto">
                <a:xfrm>
                  <a:off x="7177" y="833"/>
                  <a:ext cx="367" cy="292"/>
                </a:xfrm>
                <a:custGeom>
                  <a:avLst/>
                  <a:gdLst>
                    <a:gd name="T0" fmla="*/ 0 w 367"/>
                    <a:gd name="T1" fmla="*/ 0 h 292"/>
                    <a:gd name="T2" fmla="*/ 73 w 367"/>
                    <a:gd name="T3" fmla="*/ 292 h 292"/>
                    <a:gd name="T4" fmla="*/ 294 w 367"/>
                    <a:gd name="T5" fmla="*/ 292 h 292"/>
                    <a:gd name="T6" fmla="*/ 367 w 367"/>
                    <a:gd name="T7" fmla="*/ 0 h 292"/>
                  </a:gdLst>
                  <a:ahLst/>
                  <a:cxnLst>
                    <a:cxn ang="0">
                      <a:pos x="T0" y="T1"/>
                    </a:cxn>
                    <a:cxn ang="0">
                      <a:pos x="T2" y="T3"/>
                    </a:cxn>
                    <a:cxn ang="0">
                      <a:pos x="T4" y="T5"/>
                    </a:cxn>
                    <a:cxn ang="0">
                      <a:pos x="T6" y="T7"/>
                    </a:cxn>
                  </a:cxnLst>
                  <a:rect l="0" t="0" r="r" b="b"/>
                  <a:pathLst>
                    <a:path w="367" h="292">
                      <a:moveTo>
                        <a:pt x="0" y="0"/>
                      </a:moveTo>
                      <a:lnTo>
                        <a:pt x="73" y="292"/>
                      </a:lnTo>
                      <a:lnTo>
                        <a:pt x="294" y="292"/>
                      </a:lnTo>
                      <a:lnTo>
                        <a:pt x="367" y="0"/>
                      </a:lnTo>
                    </a:path>
                  </a:pathLst>
                </a:cu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77" name="Oval 7"/>
                <p:cNvSpPr>
                  <a:spLocks noChangeArrowheads="1"/>
                </p:cNvSpPr>
                <p:nvPr/>
              </p:nvSpPr>
              <p:spPr bwMode="auto">
                <a:xfrm>
                  <a:off x="7177" y="796"/>
                  <a:ext cx="367" cy="73"/>
                </a:xfrm>
                <a:prstGeom prst="ellips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nvGrpSpPr>
              <p:cNvPr id="72" name="Group 71"/>
              <p:cNvGrpSpPr/>
              <p:nvPr/>
            </p:nvGrpSpPr>
            <p:grpSpPr>
              <a:xfrm>
                <a:off x="12107628" y="1578507"/>
                <a:ext cx="212768" cy="168322"/>
                <a:chOff x="12068176" y="1541253"/>
                <a:chExt cx="325005" cy="257115"/>
              </a:xfrm>
            </p:grpSpPr>
            <p:sp>
              <p:nvSpPr>
                <p:cNvPr id="73" name="Rectangle 72"/>
                <p:cNvSpPr/>
                <p:nvPr/>
              </p:nvSpPr>
              <p:spPr>
                <a:xfrm>
                  <a:off x="12177871" y="1541253"/>
                  <a:ext cx="90428" cy="90428"/>
                </a:xfrm>
                <a:prstGeom prst="rect">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74" name="Oval 73"/>
                <p:cNvSpPr/>
                <p:nvPr/>
              </p:nvSpPr>
              <p:spPr>
                <a:xfrm>
                  <a:off x="12068176" y="1686186"/>
                  <a:ext cx="112182" cy="112182"/>
                </a:xfrm>
                <a:prstGeom prst="ellips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75" name="Isosceles Triangle 74"/>
                <p:cNvSpPr/>
                <p:nvPr/>
              </p:nvSpPr>
              <p:spPr>
                <a:xfrm>
                  <a:off x="12265812" y="1687377"/>
                  <a:ext cx="127369" cy="109801"/>
                </a:xfrm>
                <a:prstGeom prst="triangl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grpSp>
          <p:nvGrpSpPr>
            <p:cNvPr id="78" name="Group 77"/>
            <p:cNvGrpSpPr/>
            <p:nvPr/>
          </p:nvGrpSpPr>
          <p:grpSpPr>
            <a:xfrm>
              <a:off x="5964044" y="1640995"/>
              <a:ext cx="544485" cy="503718"/>
              <a:chOff x="4201761" y="285751"/>
              <a:chExt cx="550496" cy="509279"/>
            </a:xfrm>
            <a:solidFill>
              <a:srgbClr val="F2F4F4"/>
            </a:solidFill>
          </p:grpSpPr>
          <p:grpSp>
            <p:nvGrpSpPr>
              <p:cNvPr id="79" name="Group 78"/>
              <p:cNvGrpSpPr/>
              <p:nvPr/>
            </p:nvGrpSpPr>
            <p:grpSpPr>
              <a:xfrm>
                <a:off x="4201761" y="285751"/>
                <a:ext cx="550496" cy="393046"/>
                <a:chOff x="4154254" y="155229"/>
                <a:chExt cx="702660" cy="501689"/>
              </a:xfrm>
              <a:grpFill/>
            </p:grpSpPr>
            <p:grpSp>
              <p:nvGrpSpPr>
                <p:cNvPr id="83" name="Group 4"/>
                <p:cNvGrpSpPr>
                  <a:grpSpLocks noChangeAspect="1"/>
                </p:cNvGrpSpPr>
                <p:nvPr/>
              </p:nvGrpSpPr>
              <p:grpSpPr bwMode="auto">
                <a:xfrm>
                  <a:off x="4154254" y="155229"/>
                  <a:ext cx="350235" cy="501689"/>
                  <a:chOff x="2732" y="1411"/>
                  <a:chExt cx="296" cy="424"/>
                </a:xfrm>
                <a:grpFill/>
              </p:grpSpPr>
              <p:sp>
                <p:nvSpPr>
                  <p:cNvPr id="87" name="Oval 5"/>
                  <p:cNvSpPr>
                    <a:spLocks noChangeArrowheads="1"/>
                  </p:cNvSpPr>
                  <p:nvPr/>
                </p:nvSpPr>
                <p:spPr bwMode="auto">
                  <a:xfrm>
                    <a:off x="2791" y="1411"/>
                    <a:ext cx="178" cy="177"/>
                  </a:xfrm>
                  <a:prstGeom prst="ellipse">
                    <a:avLst/>
                  </a:prstGeom>
                  <a:grpFill/>
                  <a:ln w="19050" cap="rnd">
                    <a:solidFill>
                      <a:schemeClr val="tx1"/>
                    </a:solidFill>
                    <a:prstDash val="solid"/>
                    <a:round/>
                    <a:headEnd type="none" w="med" len="sm"/>
                  </a:ln>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88" name="Freeform 6"/>
                  <p:cNvSpPr/>
                  <p:nvPr/>
                </p:nvSpPr>
                <p:spPr bwMode="auto">
                  <a:xfrm>
                    <a:off x="2732" y="1588"/>
                    <a:ext cx="296" cy="247"/>
                  </a:xfrm>
                  <a:custGeom>
                    <a:avLst/>
                    <a:gdLst>
                      <a:gd name="T0" fmla="*/ 0 w 140"/>
                      <a:gd name="T1" fmla="*/ 117 h 117"/>
                      <a:gd name="T2" fmla="*/ 70 w 140"/>
                      <a:gd name="T3" fmla="*/ 0 h 117"/>
                      <a:gd name="T4" fmla="*/ 140 w 140"/>
                      <a:gd name="T5" fmla="*/ 117 h 117"/>
                      <a:gd name="T6" fmla="*/ 0 w 140"/>
                      <a:gd name="T7" fmla="*/ 117 h 117"/>
                    </a:gdLst>
                    <a:ahLst/>
                    <a:cxnLst>
                      <a:cxn ang="0">
                        <a:pos x="T0" y="T1"/>
                      </a:cxn>
                      <a:cxn ang="0">
                        <a:pos x="T2" y="T3"/>
                      </a:cxn>
                      <a:cxn ang="0">
                        <a:pos x="T4" y="T5"/>
                      </a:cxn>
                      <a:cxn ang="0">
                        <a:pos x="T6" y="T7"/>
                      </a:cxn>
                    </a:cxnLst>
                    <a:rect l="0" t="0" r="r" b="b"/>
                    <a:pathLst>
                      <a:path w="140" h="117">
                        <a:moveTo>
                          <a:pt x="0" y="117"/>
                        </a:moveTo>
                        <a:cubicBezTo>
                          <a:pt x="0" y="52"/>
                          <a:pt x="31" y="0"/>
                          <a:pt x="70" y="0"/>
                        </a:cubicBezTo>
                        <a:cubicBezTo>
                          <a:pt x="108" y="0"/>
                          <a:pt x="140" y="52"/>
                          <a:pt x="140" y="117"/>
                        </a:cubicBezTo>
                        <a:lnTo>
                          <a:pt x="0" y="117"/>
                        </a:lnTo>
                        <a:close/>
                      </a:path>
                    </a:pathLst>
                  </a:custGeom>
                  <a:grpFill/>
                  <a:ln w="19050" cap="rnd">
                    <a:solidFill>
                      <a:schemeClr val="tx1"/>
                    </a:solidFill>
                    <a:prstDash val="solid"/>
                    <a:round/>
                    <a:headEnd type="none" w="med" len="sm"/>
                  </a:ln>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nvGrpSpPr>
                <p:cNvPr id="84" name="Group 4"/>
                <p:cNvGrpSpPr>
                  <a:grpSpLocks noChangeAspect="1"/>
                </p:cNvGrpSpPr>
                <p:nvPr/>
              </p:nvGrpSpPr>
              <p:grpSpPr bwMode="auto">
                <a:xfrm>
                  <a:off x="4506679" y="155229"/>
                  <a:ext cx="350235" cy="501689"/>
                  <a:chOff x="2732" y="1411"/>
                  <a:chExt cx="296" cy="424"/>
                </a:xfrm>
                <a:grpFill/>
              </p:grpSpPr>
              <p:sp>
                <p:nvSpPr>
                  <p:cNvPr id="85" name="Oval 5"/>
                  <p:cNvSpPr>
                    <a:spLocks noChangeArrowheads="1"/>
                  </p:cNvSpPr>
                  <p:nvPr/>
                </p:nvSpPr>
                <p:spPr bwMode="auto">
                  <a:xfrm>
                    <a:off x="2791" y="1411"/>
                    <a:ext cx="178" cy="177"/>
                  </a:xfrm>
                  <a:prstGeom prst="ellipse">
                    <a:avLst/>
                  </a:prstGeom>
                  <a:grpFill/>
                  <a:ln w="19050" cap="rnd">
                    <a:solidFill>
                      <a:schemeClr val="tx1"/>
                    </a:solidFill>
                    <a:prstDash val="solid"/>
                    <a:round/>
                    <a:headEnd type="none" w="med" len="sm"/>
                  </a:ln>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86" name="Freeform 6"/>
                  <p:cNvSpPr/>
                  <p:nvPr/>
                </p:nvSpPr>
                <p:spPr bwMode="auto">
                  <a:xfrm>
                    <a:off x="2732" y="1588"/>
                    <a:ext cx="296" cy="247"/>
                  </a:xfrm>
                  <a:custGeom>
                    <a:avLst/>
                    <a:gdLst>
                      <a:gd name="T0" fmla="*/ 0 w 140"/>
                      <a:gd name="T1" fmla="*/ 117 h 117"/>
                      <a:gd name="T2" fmla="*/ 70 w 140"/>
                      <a:gd name="T3" fmla="*/ 0 h 117"/>
                      <a:gd name="T4" fmla="*/ 140 w 140"/>
                      <a:gd name="T5" fmla="*/ 117 h 117"/>
                      <a:gd name="T6" fmla="*/ 0 w 140"/>
                      <a:gd name="T7" fmla="*/ 117 h 117"/>
                    </a:gdLst>
                    <a:ahLst/>
                    <a:cxnLst>
                      <a:cxn ang="0">
                        <a:pos x="T0" y="T1"/>
                      </a:cxn>
                      <a:cxn ang="0">
                        <a:pos x="T2" y="T3"/>
                      </a:cxn>
                      <a:cxn ang="0">
                        <a:pos x="T4" y="T5"/>
                      </a:cxn>
                      <a:cxn ang="0">
                        <a:pos x="T6" y="T7"/>
                      </a:cxn>
                    </a:cxnLst>
                    <a:rect l="0" t="0" r="r" b="b"/>
                    <a:pathLst>
                      <a:path w="140" h="117">
                        <a:moveTo>
                          <a:pt x="0" y="117"/>
                        </a:moveTo>
                        <a:cubicBezTo>
                          <a:pt x="0" y="52"/>
                          <a:pt x="31" y="0"/>
                          <a:pt x="70" y="0"/>
                        </a:cubicBezTo>
                        <a:cubicBezTo>
                          <a:pt x="108" y="0"/>
                          <a:pt x="140" y="52"/>
                          <a:pt x="140" y="117"/>
                        </a:cubicBezTo>
                        <a:lnTo>
                          <a:pt x="0" y="117"/>
                        </a:lnTo>
                        <a:close/>
                      </a:path>
                    </a:pathLst>
                  </a:custGeom>
                  <a:grpFill/>
                  <a:ln w="19050" cap="rnd">
                    <a:solidFill>
                      <a:schemeClr val="tx1"/>
                    </a:solidFill>
                    <a:prstDash val="solid"/>
                    <a:round/>
                    <a:headEnd type="none" w="med" len="sm"/>
                  </a:ln>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grpSp>
            <p:nvGrpSpPr>
              <p:cNvPr id="80" name="Group 4"/>
              <p:cNvGrpSpPr>
                <a:grpSpLocks noChangeAspect="1"/>
              </p:cNvGrpSpPr>
              <p:nvPr/>
            </p:nvGrpSpPr>
            <p:grpSpPr bwMode="auto">
              <a:xfrm>
                <a:off x="4301892" y="293341"/>
                <a:ext cx="350235" cy="501689"/>
                <a:chOff x="2732" y="1411"/>
                <a:chExt cx="296" cy="424"/>
              </a:xfrm>
              <a:grpFill/>
            </p:grpSpPr>
            <p:sp>
              <p:nvSpPr>
                <p:cNvPr id="81" name="Oval 5"/>
                <p:cNvSpPr>
                  <a:spLocks noChangeArrowheads="1"/>
                </p:cNvSpPr>
                <p:nvPr/>
              </p:nvSpPr>
              <p:spPr bwMode="auto">
                <a:xfrm>
                  <a:off x="2791" y="1411"/>
                  <a:ext cx="178" cy="177"/>
                </a:xfrm>
                <a:prstGeom prst="ellipse">
                  <a:avLst/>
                </a:prstGeom>
                <a:grpFill/>
                <a:ln w="19050" cap="rnd">
                  <a:solidFill>
                    <a:schemeClr val="tx1"/>
                  </a:solidFill>
                  <a:prstDash val="solid"/>
                  <a:round/>
                  <a:headEnd type="none" w="med" len="sm"/>
                </a:ln>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82" name="Freeform 6"/>
                <p:cNvSpPr/>
                <p:nvPr/>
              </p:nvSpPr>
              <p:spPr bwMode="auto">
                <a:xfrm>
                  <a:off x="2732" y="1588"/>
                  <a:ext cx="296" cy="247"/>
                </a:xfrm>
                <a:custGeom>
                  <a:avLst/>
                  <a:gdLst>
                    <a:gd name="T0" fmla="*/ 0 w 140"/>
                    <a:gd name="T1" fmla="*/ 117 h 117"/>
                    <a:gd name="T2" fmla="*/ 70 w 140"/>
                    <a:gd name="T3" fmla="*/ 0 h 117"/>
                    <a:gd name="T4" fmla="*/ 140 w 140"/>
                    <a:gd name="T5" fmla="*/ 117 h 117"/>
                    <a:gd name="T6" fmla="*/ 0 w 140"/>
                    <a:gd name="T7" fmla="*/ 117 h 117"/>
                  </a:gdLst>
                  <a:ahLst/>
                  <a:cxnLst>
                    <a:cxn ang="0">
                      <a:pos x="T0" y="T1"/>
                    </a:cxn>
                    <a:cxn ang="0">
                      <a:pos x="T2" y="T3"/>
                    </a:cxn>
                    <a:cxn ang="0">
                      <a:pos x="T4" y="T5"/>
                    </a:cxn>
                    <a:cxn ang="0">
                      <a:pos x="T6" y="T7"/>
                    </a:cxn>
                  </a:cxnLst>
                  <a:rect l="0" t="0" r="r" b="b"/>
                  <a:pathLst>
                    <a:path w="140" h="117">
                      <a:moveTo>
                        <a:pt x="0" y="117"/>
                      </a:moveTo>
                      <a:cubicBezTo>
                        <a:pt x="0" y="52"/>
                        <a:pt x="31" y="0"/>
                        <a:pt x="70" y="0"/>
                      </a:cubicBezTo>
                      <a:cubicBezTo>
                        <a:pt x="108" y="0"/>
                        <a:pt x="140" y="52"/>
                        <a:pt x="140" y="117"/>
                      </a:cubicBezTo>
                      <a:lnTo>
                        <a:pt x="0" y="117"/>
                      </a:lnTo>
                      <a:close/>
                    </a:path>
                  </a:pathLst>
                </a:custGeom>
                <a:grpFill/>
                <a:ln w="19050" cap="rnd">
                  <a:solidFill>
                    <a:schemeClr val="tx1"/>
                  </a:solidFill>
                  <a:prstDash val="solid"/>
                  <a:round/>
                  <a:headEnd type="none" w="med" len="sm"/>
                </a:ln>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grpSp>
          <p:nvGrpSpPr>
            <p:cNvPr id="89" name="Group 4"/>
            <p:cNvGrpSpPr>
              <a:grpSpLocks noChangeAspect="1"/>
            </p:cNvGrpSpPr>
            <p:nvPr/>
          </p:nvGrpSpPr>
          <p:grpSpPr bwMode="auto">
            <a:xfrm>
              <a:off x="7643476" y="1651952"/>
              <a:ext cx="547384" cy="484062"/>
              <a:chOff x="2516" y="2323"/>
              <a:chExt cx="778" cy="688"/>
            </a:xfrm>
          </p:grpSpPr>
          <p:sp>
            <p:nvSpPr>
              <p:cNvPr id="90" name="Freeform 5"/>
              <p:cNvSpPr/>
              <p:nvPr/>
            </p:nvSpPr>
            <p:spPr bwMode="auto">
              <a:xfrm>
                <a:off x="2516" y="2426"/>
                <a:ext cx="527" cy="318"/>
              </a:xfrm>
              <a:custGeom>
                <a:avLst/>
                <a:gdLst>
                  <a:gd name="T0" fmla="*/ 0 w 527"/>
                  <a:gd name="T1" fmla="*/ 165 h 318"/>
                  <a:gd name="T2" fmla="*/ 165 w 527"/>
                  <a:gd name="T3" fmla="*/ 165 h 318"/>
                  <a:gd name="T4" fmla="*/ 203 w 527"/>
                  <a:gd name="T5" fmla="*/ 113 h 318"/>
                  <a:gd name="T6" fmla="*/ 245 w 527"/>
                  <a:gd name="T7" fmla="*/ 228 h 318"/>
                  <a:gd name="T8" fmla="*/ 305 w 527"/>
                  <a:gd name="T9" fmla="*/ 0 h 318"/>
                  <a:gd name="T10" fmla="*/ 362 w 527"/>
                  <a:gd name="T11" fmla="*/ 318 h 318"/>
                  <a:gd name="T12" fmla="*/ 420 w 527"/>
                  <a:gd name="T13" fmla="*/ 61 h 318"/>
                  <a:gd name="T14" fmla="*/ 466 w 527"/>
                  <a:gd name="T15" fmla="*/ 167 h 318"/>
                  <a:gd name="T16" fmla="*/ 527 w 527"/>
                  <a:gd name="T17" fmla="*/ 16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7" h="318">
                    <a:moveTo>
                      <a:pt x="0" y="165"/>
                    </a:moveTo>
                    <a:lnTo>
                      <a:pt x="165" y="165"/>
                    </a:lnTo>
                    <a:lnTo>
                      <a:pt x="203" y="113"/>
                    </a:lnTo>
                    <a:lnTo>
                      <a:pt x="245" y="228"/>
                    </a:lnTo>
                    <a:lnTo>
                      <a:pt x="305" y="0"/>
                    </a:lnTo>
                    <a:lnTo>
                      <a:pt x="362" y="318"/>
                    </a:lnTo>
                    <a:lnTo>
                      <a:pt x="420" y="61"/>
                    </a:lnTo>
                    <a:lnTo>
                      <a:pt x="466" y="167"/>
                    </a:lnTo>
                    <a:lnTo>
                      <a:pt x="527" y="167"/>
                    </a:lnTo>
                  </a:path>
                </a:pathLst>
              </a:cu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91" name="Oval 6"/>
              <p:cNvSpPr>
                <a:spLocks noChangeArrowheads="1"/>
              </p:cNvSpPr>
              <p:nvPr/>
            </p:nvSpPr>
            <p:spPr bwMode="auto">
              <a:xfrm>
                <a:off x="3012" y="2568"/>
                <a:ext cx="54" cy="53"/>
              </a:xfrm>
              <a:prstGeom prst="ellipse">
                <a:avLst/>
              </a:prstGeom>
              <a:solidFill>
                <a:schemeClr val="bg2"/>
              </a:solidFill>
              <a:ln w="19050" cap="rnd">
                <a:solidFill>
                  <a:schemeClr val="tx1"/>
                </a:solidFill>
                <a:prstDash val="solid"/>
                <a:round/>
              </a:ln>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92" name="Freeform 7"/>
              <p:cNvSpPr/>
              <p:nvPr/>
            </p:nvSpPr>
            <p:spPr bwMode="auto">
              <a:xfrm>
                <a:off x="2606" y="2323"/>
                <a:ext cx="521" cy="526"/>
              </a:xfrm>
              <a:custGeom>
                <a:avLst/>
                <a:gdLst>
                  <a:gd name="T0" fmla="*/ 0 w 249"/>
                  <a:gd name="T1" fmla="*/ 152 h 251"/>
                  <a:gd name="T2" fmla="*/ 123 w 249"/>
                  <a:gd name="T3" fmla="*/ 251 h 251"/>
                  <a:gd name="T4" fmla="*/ 249 w 249"/>
                  <a:gd name="T5" fmla="*/ 126 h 251"/>
                  <a:gd name="T6" fmla="*/ 123 w 249"/>
                  <a:gd name="T7" fmla="*/ 0 h 251"/>
                  <a:gd name="T8" fmla="*/ 0 w 249"/>
                  <a:gd name="T9" fmla="*/ 103 h 251"/>
                </a:gdLst>
                <a:ahLst/>
                <a:cxnLst>
                  <a:cxn ang="0">
                    <a:pos x="T0" y="T1"/>
                  </a:cxn>
                  <a:cxn ang="0">
                    <a:pos x="T2" y="T3"/>
                  </a:cxn>
                  <a:cxn ang="0">
                    <a:pos x="T4" y="T5"/>
                  </a:cxn>
                  <a:cxn ang="0">
                    <a:pos x="T6" y="T7"/>
                  </a:cxn>
                  <a:cxn ang="0">
                    <a:pos x="T8" y="T9"/>
                  </a:cxn>
                </a:cxnLst>
                <a:rect l="0" t="0" r="r" b="b"/>
                <a:pathLst>
                  <a:path w="249" h="251">
                    <a:moveTo>
                      <a:pt x="0" y="152"/>
                    </a:moveTo>
                    <a:cubicBezTo>
                      <a:pt x="12" y="209"/>
                      <a:pt x="63" y="251"/>
                      <a:pt x="123" y="251"/>
                    </a:cubicBezTo>
                    <a:cubicBezTo>
                      <a:pt x="193" y="251"/>
                      <a:pt x="249" y="195"/>
                      <a:pt x="249" y="126"/>
                    </a:cubicBezTo>
                    <a:cubicBezTo>
                      <a:pt x="249" y="56"/>
                      <a:pt x="193" y="0"/>
                      <a:pt x="123" y="0"/>
                    </a:cubicBezTo>
                    <a:cubicBezTo>
                      <a:pt x="62" y="0"/>
                      <a:pt x="10" y="44"/>
                      <a:pt x="0" y="103"/>
                    </a:cubicBezTo>
                  </a:path>
                </a:pathLst>
              </a:cu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sp>
            <p:nvSpPr>
              <p:cNvPr id="93" name="Line 8"/>
              <p:cNvSpPr>
                <a:spLocks noChangeShapeType="1"/>
              </p:cNvSpPr>
              <p:nvPr/>
            </p:nvSpPr>
            <p:spPr bwMode="auto">
              <a:xfrm>
                <a:off x="3055" y="2767"/>
                <a:ext cx="239" cy="244"/>
              </a:xfrm>
              <a:prstGeom prst="line">
                <a:avLst/>
              </a:prstGeom>
              <a:noFill/>
              <a:ln w="190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2119" dirty="0">
                  <a:latin typeface="微软雅黑" panose="020B0503020204020204" pitchFamily="34" charset="-122"/>
                  <a:ea typeface="微软雅黑" panose="020B0503020204020204" pitchFamily="34" charset="-122"/>
                </a:endParaRPr>
              </a:p>
            </p:txBody>
          </p:sp>
        </p:grpSp>
      </p:grpSp>
      <p:sp>
        <p:nvSpPr>
          <p:cNvPr id="99" name="Rectangle 98">
            <a:extLst>
              <a:ext uri="{FF2B5EF4-FFF2-40B4-BE49-F238E27FC236}">
                <a16:creationId xmlns:a16="http://schemas.microsoft.com/office/drawing/2014/main" id="{5B926D0C-5803-4DCF-AB57-3C526A3E274D}"/>
              </a:ext>
            </a:extLst>
          </p:cNvPr>
          <p:cNvSpPr/>
          <p:nvPr/>
        </p:nvSpPr>
        <p:spPr>
          <a:xfrm>
            <a:off x="462107" y="1381006"/>
            <a:ext cx="5030813" cy="1446550"/>
          </a:xfrm>
          <a:prstGeom prst="rect">
            <a:avLst/>
          </a:prstGeom>
          <a:noFill/>
        </p:spPr>
        <p:txBody>
          <a:bodyPr wrap="square">
            <a:spAutoFit/>
          </a:bodyPr>
          <a:lstStyle/>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Durable</a:t>
            </a:r>
            <a:r>
              <a:rPr lang="en-US" sz="1600" dirty="0">
                <a:latin typeface="Amazon Ember" charset="0"/>
                <a:ea typeface="Amazon Ember" charset="0"/>
                <a:cs typeface="Amazon Ember" charset="0"/>
              </a:rPr>
              <a:t>, available</a:t>
            </a:r>
            <a:r>
              <a:rPr lang="en-US" sz="1600" dirty="0" smtClean="0">
                <a:latin typeface="Amazon Ember" charset="0"/>
                <a:ea typeface="Amazon Ember" charset="0"/>
                <a:cs typeface="Amazon Ember" charset="0"/>
              </a:rPr>
              <a:t>,</a:t>
            </a:r>
          </a:p>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Exabyte </a:t>
            </a:r>
            <a:r>
              <a:rPr lang="en-US" sz="1600" dirty="0">
                <a:latin typeface="Amazon Ember" charset="0"/>
                <a:ea typeface="Amazon Ember" charset="0"/>
                <a:cs typeface="Amazon Ember" charset="0"/>
              </a:rPr>
              <a:t>scale</a:t>
            </a:r>
          </a:p>
          <a:p>
            <a:pPr marL="285750" indent="-285750">
              <a:spcBef>
                <a:spcPts val="2400"/>
              </a:spcBef>
              <a:buFont typeface="Wingdings" panose="05000000000000000000" pitchFamily="2" charset="2"/>
              <a:buChar char="q"/>
              <a:defRPr/>
            </a:pPr>
            <a:r>
              <a:rPr lang="en-US" sz="1600" dirty="0">
                <a:latin typeface="Amazon Ember" charset="0"/>
                <a:ea typeface="Amazon Ember" charset="0"/>
                <a:cs typeface="Amazon Ember" charset="0"/>
              </a:rPr>
              <a:t>Secure, compliant, </a:t>
            </a:r>
            <a:r>
              <a:rPr lang="en-US" sz="1600" dirty="0" smtClean="0">
                <a:latin typeface="Amazon Ember" charset="0"/>
                <a:ea typeface="Amazon Ember" charset="0"/>
                <a:cs typeface="Amazon Ember" charset="0"/>
              </a:rPr>
              <a:t>auditable</a:t>
            </a:r>
            <a:endParaRPr lang="en-US" sz="1600" dirty="0">
              <a:latin typeface="Amazon Ember" charset="0"/>
              <a:ea typeface="Amazon Ember" charset="0"/>
              <a:cs typeface="Amazon Ember" charset="0"/>
            </a:endParaRPr>
          </a:p>
        </p:txBody>
      </p:sp>
      <p:sp>
        <p:nvSpPr>
          <p:cNvPr id="2" name="Rectangle 1"/>
          <p:cNvSpPr/>
          <p:nvPr/>
        </p:nvSpPr>
        <p:spPr>
          <a:xfrm>
            <a:off x="4444744" y="1347835"/>
            <a:ext cx="4572000" cy="2000548"/>
          </a:xfrm>
          <a:prstGeom prst="rect">
            <a:avLst/>
          </a:prstGeom>
        </p:spPr>
        <p:txBody>
          <a:bodyPr>
            <a:spAutoFit/>
          </a:bodyPr>
          <a:lstStyle/>
          <a:p>
            <a:pPr marL="285750" indent="-285750">
              <a:spcBef>
                <a:spcPts val="2400"/>
              </a:spcBef>
              <a:buFont typeface="Wingdings" panose="05000000000000000000" pitchFamily="2" charset="2"/>
              <a:buChar char="q"/>
              <a:defRPr/>
            </a:pPr>
            <a:r>
              <a:rPr lang="en-US" altLang="zh-CN" sz="1600" dirty="0" smtClean="0">
                <a:latin typeface="Amazon Ember" charset="0"/>
                <a:ea typeface="Amazon Ember" charset="0"/>
                <a:cs typeface="Amazon Ember" charset="0"/>
              </a:rPr>
              <a:t>Real-time &amp; Batch merged Analytics</a:t>
            </a:r>
          </a:p>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From new format </a:t>
            </a:r>
            <a:r>
              <a:rPr lang="en-US" altLang="zh-CN" sz="1600" dirty="0" smtClean="0">
                <a:latin typeface="Amazon Ember" charset="0"/>
                <a:ea typeface="Amazon Ember" charset="0"/>
                <a:cs typeface="Amazon Ember" charset="0"/>
              </a:rPr>
              <a:t>&amp; diverse RAW </a:t>
            </a:r>
            <a:r>
              <a:rPr lang="en-US" sz="1600" dirty="0" smtClean="0">
                <a:latin typeface="Amazon Ember" charset="0"/>
                <a:ea typeface="Amazon Ember" charset="0"/>
                <a:cs typeface="Amazon Ember" charset="0"/>
              </a:rPr>
              <a:t>sources</a:t>
            </a:r>
            <a:endParaRPr lang="en-US" altLang="zh-CN" sz="1600" dirty="0">
              <a:latin typeface="Amazon Ember" charset="0"/>
              <a:ea typeface="Amazon Ember" charset="0"/>
              <a:cs typeface="Amazon Ember" charset="0"/>
            </a:endParaRPr>
          </a:p>
          <a:p>
            <a:pPr marL="285750" indent="-285750">
              <a:spcBef>
                <a:spcPts val="2400"/>
              </a:spcBef>
              <a:buFont typeface="Wingdings" panose="05000000000000000000" pitchFamily="2" charset="2"/>
              <a:buChar char="q"/>
              <a:defRPr/>
            </a:pPr>
            <a:r>
              <a:rPr lang="en-US" sz="1600" dirty="0" smtClean="0">
                <a:latin typeface="Amazon Ember" charset="0"/>
                <a:ea typeface="Amazon Ember" charset="0"/>
                <a:cs typeface="Amazon Ember" charset="0"/>
              </a:rPr>
              <a:t>Standard Shared </a:t>
            </a:r>
            <a:r>
              <a:rPr lang="en-US" sz="1600" dirty="0" err="1" smtClean="0">
                <a:latin typeface="Amazon Ember" charset="0"/>
                <a:ea typeface="Amazon Ember" charset="0"/>
                <a:cs typeface="Amazon Ember" charset="0"/>
              </a:rPr>
              <a:t>DataSet</a:t>
            </a:r>
            <a:r>
              <a:rPr lang="en-US" sz="1600" dirty="0" smtClean="0">
                <a:latin typeface="Amazon Ember" charset="0"/>
                <a:ea typeface="Amazon Ember" charset="0"/>
                <a:cs typeface="Amazon Ember" charset="0"/>
              </a:rPr>
              <a:t>(</a:t>
            </a:r>
            <a:r>
              <a:rPr lang="en-US" sz="1600" dirty="0" err="1" smtClean="0">
                <a:latin typeface="Amazon Ember" charset="0"/>
                <a:ea typeface="Amazon Ember" charset="0"/>
                <a:cs typeface="Amazon Ember" charset="0"/>
              </a:rPr>
              <a:t>e.g:Curated</a:t>
            </a:r>
            <a:r>
              <a:rPr lang="en-US" sz="1600" dirty="0" smtClean="0">
                <a:latin typeface="Amazon Ember" charset="0"/>
                <a:ea typeface="Amazon Ember" charset="0"/>
                <a:cs typeface="Amazon Ember" charset="0"/>
              </a:rPr>
              <a:t>)</a:t>
            </a:r>
          </a:p>
          <a:p>
            <a:pPr marL="285750" indent="-285750">
              <a:spcBef>
                <a:spcPts val="2400"/>
              </a:spcBef>
              <a:buFont typeface="Wingdings" panose="05000000000000000000" pitchFamily="2" charset="2"/>
              <a:buChar char="q"/>
              <a:defRPr/>
            </a:pPr>
            <a:r>
              <a:rPr lang="en-US" altLang="zh-CN" sz="1600" dirty="0" smtClean="0">
                <a:latin typeface="Amazon Ember" charset="0"/>
                <a:ea typeface="Amazon Ember" charset="0"/>
                <a:cs typeface="Amazon Ember" charset="0"/>
              </a:rPr>
              <a:t>Enrichment for Analytics </a:t>
            </a:r>
            <a:r>
              <a:rPr lang="en-US" altLang="zh-CN" sz="1600" dirty="0" err="1" smtClean="0">
                <a:latin typeface="Amazon Ember" charset="0"/>
                <a:ea typeface="Amazon Ember" charset="0"/>
                <a:cs typeface="Amazon Ember" charset="0"/>
              </a:rPr>
              <a:t>Enginee</a:t>
            </a:r>
            <a:endParaRPr lang="en-US" sz="1600" dirty="0">
              <a:latin typeface="Amazon Ember" charset="0"/>
              <a:ea typeface="Amazon Ember" charset="0"/>
              <a:cs typeface="Amazon Ember" charset="0"/>
            </a:endParaRPr>
          </a:p>
        </p:txBody>
      </p:sp>
      <p:cxnSp>
        <p:nvCxnSpPr>
          <p:cNvPr id="100" name="Straight Connector 99">
            <a:extLst>
              <a:ext uri="{FF2B5EF4-FFF2-40B4-BE49-F238E27FC236}">
                <a16:creationId xmlns:a16="http://schemas.microsoft.com/office/drawing/2014/main" id="{CD939B57-183A-426D-B81E-046D18564156}"/>
              </a:ext>
            </a:extLst>
          </p:cNvPr>
          <p:cNvCxnSpPr/>
          <p:nvPr/>
        </p:nvCxnSpPr>
        <p:spPr>
          <a:xfrm>
            <a:off x="525757" y="2346606"/>
            <a:ext cx="3314177" cy="0"/>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a:extLst>
              <a:ext uri="{FF2B5EF4-FFF2-40B4-BE49-F238E27FC236}">
                <a16:creationId xmlns:a16="http://schemas.microsoft.com/office/drawing/2014/main" id="{B8FD2E65-F1DC-42F1-A8E7-476B05700842}"/>
              </a:ext>
            </a:extLst>
          </p:cNvPr>
          <p:cNvCxnSpPr/>
          <p:nvPr/>
        </p:nvCxnSpPr>
        <p:spPr>
          <a:xfrm>
            <a:off x="525757" y="1797721"/>
            <a:ext cx="3314177" cy="30178"/>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CD939B57-183A-426D-B81E-046D18564156}"/>
              </a:ext>
            </a:extLst>
          </p:cNvPr>
          <p:cNvCxnSpPr/>
          <p:nvPr/>
        </p:nvCxnSpPr>
        <p:spPr>
          <a:xfrm>
            <a:off x="4491083" y="2357491"/>
            <a:ext cx="3830255" cy="9457"/>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a:extLst>
              <a:ext uri="{FF2B5EF4-FFF2-40B4-BE49-F238E27FC236}">
                <a16:creationId xmlns:a16="http://schemas.microsoft.com/office/drawing/2014/main" id="{B8FD2E65-F1DC-42F1-A8E7-476B05700842}"/>
              </a:ext>
            </a:extLst>
          </p:cNvPr>
          <p:cNvCxnSpPr/>
          <p:nvPr/>
        </p:nvCxnSpPr>
        <p:spPr>
          <a:xfrm>
            <a:off x="4491083" y="1753521"/>
            <a:ext cx="3830255" cy="16282"/>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04" name="Rectangle 103"/>
          <p:cNvSpPr/>
          <p:nvPr/>
        </p:nvSpPr>
        <p:spPr>
          <a:xfrm>
            <a:off x="4451052" y="970806"/>
            <a:ext cx="2423173" cy="379520"/>
          </a:xfrm>
          <a:prstGeom prst="rect">
            <a:avLst/>
          </a:prstGeom>
        </p:spPr>
        <p:txBody>
          <a:bodyPr wrap="none">
            <a:noAutofit/>
          </a:bodyPr>
          <a:lstStyle/>
          <a:p>
            <a:pPr algn="ctr"/>
            <a:r>
              <a:rPr lang="en-US" sz="1600" b="1" dirty="0" smtClean="0">
                <a:latin typeface="Amazon Ember" panose="020B0603020204020204" pitchFamily="34" charset="0"/>
                <a:ea typeface="Amazon Ember" panose="020B0603020204020204" pitchFamily="34" charset="0"/>
                <a:cs typeface="Amazon Ember" panose="020B0603020204020204" pitchFamily="34" charset="0"/>
              </a:rPr>
              <a:t>Business</a:t>
            </a:r>
            <a:endParaRPr lang="en-US" sz="1600" b="1" dirty="0">
              <a:latin typeface="Amazon Ember" panose="020B0603020204020204" pitchFamily="34" charset="0"/>
              <a:ea typeface="Amazon Ember" panose="020B0603020204020204" pitchFamily="34" charset="0"/>
              <a:cs typeface="Amazon Ember" panose="020B0603020204020204" pitchFamily="34" charset="0"/>
            </a:endParaRPr>
          </a:p>
        </p:txBody>
      </p:sp>
      <p:sp>
        <p:nvSpPr>
          <p:cNvPr id="105" name="Rectangle 104"/>
          <p:cNvSpPr/>
          <p:nvPr/>
        </p:nvSpPr>
        <p:spPr>
          <a:xfrm>
            <a:off x="909826" y="977629"/>
            <a:ext cx="2423173" cy="379520"/>
          </a:xfrm>
          <a:prstGeom prst="rect">
            <a:avLst/>
          </a:prstGeom>
        </p:spPr>
        <p:txBody>
          <a:bodyPr wrap="none">
            <a:noAutofit/>
          </a:bodyPr>
          <a:lstStyle/>
          <a:p>
            <a:pPr algn="ctr"/>
            <a:r>
              <a:rPr lang="en-US" sz="1600" b="1" dirty="0" smtClean="0">
                <a:latin typeface="Amazon Ember" panose="020B0603020204020204" pitchFamily="34" charset="0"/>
                <a:ea typeface="Amazon Ember" panose="020B0603020204020204" pitchFamily="34" charset="0"/>
                <a:cs typeface="Amazon Ember" panose="020B0603020204020204" pitchFamily="34" charset="0"/>
              </a:rPr>
              <a:t>Operations</a:t>
            </a:r>
            <a:r>
              <a:rPr lang="en-US" sz="1600" b="1" dirty="0">
                <a:latin typeface="Amazon Ember" panose="020B0603020204020204" pitchFamily="34" charset="0"/>
                <a:ea typeface="Amazon Ember" panose="020B0603020204020204" pitchFamily="34" charset="0"/>
                <a:cs typeface="Amazon Ember" panose="020B0603020204020204" pitchFamily="34" charset="0"/>
              </a:rPr>
              <a:t> </a:t>
            </a:r>
            <a:r>
              <a:rPr lang="en-US" sz="1600" b="1" dirty="0" smtClean="0">
                <a:latin typeface="Amazon Ember" panose="020B0603020204020204" pitchFamily="34" charset="0"/>
                <a:ea typeface="Amazon Ember" panose="020B0603020204020204" pitchFamily="34" charset="0"/>
                <a:cs typeface="Amazon Ember" panose="020B0603020204020204" pitchFamily="34" charset="0"/>
              </a:rPr>
              <a:t>&amp; </a:t>
            </a:r>
            <a:r>
              <a:rPr lang="en-US" altLang="zh-CN" sz="1600" b="1" dirty="0" smtClean="0">
                <a:latin typeface="Amazon Ember" panose="020B0603020204020204" pitchFamily="34" charset="0"/>
                <a:ea typeface="Amazon Ember" panose="020B0603020204020204" pitchFamily="34" charset="0"/>
                <a:cs typeface="Amazon Ember" panose="020B0603020204020204" pitchFamily="34" charset="0"/>
              </a:rPr>
              <a:t>Industrial</a:t>
            </a:r>
            <a:endParaRPr lang="en-US" sz="1600" b="1" dirty="0">
              <a:latin typeface="Amazon Ember" panose="020B0603020204020204" pitchFamily="34" charset="0"/>
              <a:ea typeface="Amazon Ember" panose="020B0603020204020204" pitchFamily="34" charset="0"/>
              <a:cs typeface="Amazon Ember" panose="020B0603020204020204" pitchFamily="34" charset="0"/>
            </a:endParaRPr>
          </a:p>
        </p:txBody>
      </p:sp>
      <p:sp>
        <p:nvSpPr>
          <p:cNvPr id="15" name="Rectangle 14"/>
          <p:cNvSpPr/>
          <p:nvPr/>
        </p:nvSpPr>
        <p:spPr>
          <a:xfrm>
            <a:off x="4187798" y="737667"/>
            <a:ext cx="4748733" cy="3834333"/>
          </a:xfrm>
          <a:prstGeom prst="rect">
            <a:avLst/>
          </a:prstGeom>
          <a:noFill/>
          <a:ln w="1270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7" name="Rectangle 106"/>
          <p:cNvSpPr/>
          <p:nvPr/>
        </p:nvSpPr>
        <p:spPr>
          <a:xfrm>
            <a:off x="390079" y="737666"/>
            <a:ext cx="3672444" cy="3834333"/>
          </a:xfrm>
          <a:prstGeom prst="rect">
            <a:avLst/>
          </a:prstGeom>
          <a:noFill/>
          <a:ln w="1270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8" name="Straight Connector 107">
            <a:extLst>
              <a:ext uri="{FF2B5EF4-FFF2-40B4-BE49-F238E27FC236}">
                <a16:creationId xmlns:a16="http://schemas.microsoft.com/office/drawing/2014/main" id="{CD939B57-183A-426D-B81E-046D18564156}"/>
              </a:ext>
            </a:extLst>
          </p:cNvPr>
          <p:cNvCxnSpPr/>
          <p:nvPr/>
        </p:nvCxnSpPr>
        <p:spPr>
          <a:xfrm>
            <a:off x="4472121" y="2880888"/>
            <a:ext cx="3830255" cy="9457"/>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a:extLst>
              <a:ext uri="{FF2B5EF4-FFF2-40B4-BE49-F238E27FC236}">
                <a16:creationId xmlns:a16="http://schemas.microsoft.com/office/drawing/2014/main" id="{CD939B57-183A-426D-B81E-046D18564156}"/>
              </a:ext>
            </a:extLst>
          </p:cNvPr>
          <p:cNvCxnSpPr/>
          <p:nvPr/>
        </p:nvCxnSpPr>
        <p:spPr>
          <a:xfrm>
            <a:off x="4504869" y="3374673"/>
            <a:ext cx="3830255" cy="9457"/>
          </a:xfrm>
          <a:prstGeom prst="line">
            <a:avLst/>
          </a:prstGeom>
          <a:ln w="15875">
            <a:solidFill>
              <a:schemeClr val="accent5"/>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3623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42" presetClass="path" presetSubtype="0" decel="100000" fill="hold" nodeType="withEffect">
                                  <p:stCondLst>
                                    <p:cond delay="0"/>
                                  </p:stCondLst>
                                  <p:childTnLst>
                                    <p:animMotion origin="layout" path="M 8.33333E-7 -4.93827E-7 L 8.33333E-7 0.08272 " pathEditMode="relative" rAng="0" ptsTypes="AA">
                                      <p:cBhvr>
                                        <p:cTn id="9" dur="500" spd="-100000" fill="hold"/>
                                        <p:tgtEl>
                                          <p:spTgt spid="6"/>
                                        </p:tgtEl>
                                        <p:attrNameLst>
                                          <p:attrName>ppt_x</p:attrName>
                                          <p:attrName>ppt_y</p:attrName>
                                        </p:attrNameLst>
                                      </p:cBhvr>
                                      <p:rCtr x="0" y="41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Flowchart: Multidocument 4"/>
          <p:cNvSpPr/>
          <p:nvPr/>
        </p:nvSpPr>
        <p:spPr>
          <a:xfrm>
            <a:off x="6272255" y="3749777"/>
            <a:ext cx="793218" cy="346161"/>
          </a:xfrm>
          <a:prstGeom prst="flowChartMultidocument">
            <a:avLst/>
          </a:prstGeom>
          <a:solidFill>
            <a:srgbClr val="4F81BD"/>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34" name="Group 133">
            <a:extLst>
              <a:ext uri="{FF2B5EF4-FFF2-40B4-BE49-F238E27FC236}">
                <a16:creationId xmlns:a16="http://schemas.microsoft.com/office/drawing/2014/main" id="{D18D6276-E3C2-493D-99BA-55A706190AAE}"/>
              </a:ext>
            </a:extLst>
          </p:cNvPr>
          <p:cNvGrpSpPr/>
          <p:nvPr/>
        </p:nvGrpSpPr>
        <p:grpSpPr>
          <a:xfrm>
            <a:off x="4645387" y="1120695"/>
            <a:ext cx="349980" cy="3676897"/>
            <a:chOff x="7352579" y="1793112"/>
            <a:chExt cx="559968" cy="5883035"/>
          </a:xfrm>
        </p:grpSpPr>
        <p:cxnSp>
          <p:nvCxnSpPr>
            <p:cNvPr id="119" name="Straight Connector 118">
              <a:extLst>
                <a:ext uri="{FF2B5EF4-FFF2-40B4-BE49-F238E27FC236}">
                  <a16:creationId xmlns:a16="http://schemas.microsoft.com/office/drawing/2014/main" id="{F7D84849-8B91-4B57-BD09-E604F062492D}"/>
                </a:ext>
              </a:extLst>
            </p:cNvPr>
            <p:cNvCxnSpPr>
              <a:cxnSpLocks/>
            </p:cNvCxnSpPr>
            <p:nvPr/>
          </p:nvCxnSpPr>
          <p:spPr>
            <a:xfrm>
              <a:off x="7632563" y="4938414"/>
              <a:ext cx="0" cy="2737733"/>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21" name="Group 120">
              <a:extLst>
                <a:ext uri="{FF2B5EF4-FFF2-40B4-BE49-F238E27FC236}">
                  <a16:creationId xmlns:a16="http://schemas.microsoft.com/office/drawing/2014/main" id="{BDCCE1B5-5098-482F-8A6A-CEF70EDE7EB5}"/>
                </a:ext>
              </a:extLst>
            </p:cNvPr>
            <p:cNvGrpSpPr/>
            <p:nvPr/>
          </p:nvGrpSpPr>
          <p:grpSpPr>
            <a:xfrm rot="16200000">
              <a:off x="7352579" y="4378446"/>
              <a:ext cx="559968" cy="559968"/>
              <a:chOff x="2286025" y="2846413"/>
              <a:chExt cx="745284" cy="745284"/>
            </a:xfrm>
          </p:grpSpPr>
          <p:sp>
            <p:nvSpPr>
              <p:cNvPr id="122" name="Oval 121">
                <a:extLst>
                  <a:ext uri="{FF2B5EF4-FFF2-40B4-BE49-F238E27FC236}">
                    <a16:creationId xmlns:a16="http://schemas.microsoft.com/office/drawing/2014/main" id="{A1905911-4A5E-4E8C-B9BD-36EB6A06ECF9}"/>
                  </a:ext>
                </a:extLst>
              </p:cNvPr>
              <p:cNvSpPr/>
              <p:nvPr/>
            </p:nvSpPr>
            <p:spPr>
              <a:xfrm>
                <a:off x="2286025" y="2846413"/>
                <a:ext cx="745284" cy="745284"/>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endParaRPr lang="en-US" sz="1125" dirty="0"/>
              </a:p>
            </p:txBody>
          </p:sp>
          <p:grpSp>
            <p:nvGrpSpPr>
              <p:cNvPr id="123" name="Group 122">
                <a:extLst>
                  <a:ext uri="{FF2B5EF4-FFF2-40B4-BE49-F238E27FC236}">
                    <a16:creationId xmlns:a16="http://schemas.microsoft.com/office/drawing/2014/main" id="{4FE2B0B3-DB4F-4285-A747-4B581BD69DA3}"/>
                  </a:ext>
                </a:extLst>
              </p:cNvPr>
              <p:cNvGrpSpPr/>
              <p:nvPr/>
            </p:nvGrpSpPr>
            <p:grpSpPr>
              <a:xfrm>
                <a:off x="2533463" y="3048376"/>
                <a:ext cx="250408" cy="325097"/>
                <a:chOff x="2534444" y="3048376"/>
                <a:chExt cx="250408" cy="325097"/>
              </a:xfrm>
            </p:grpSpPr>
            <p:cxnSp>
              <p:nvCxnSpPr>
                <p:cNvPr id="124" name="Straight Connector 123">
                  <a:extLst>
                    <a:ext uri="{FF2B5EF4-FFF2-40B4-BE49-F238E27FC236}">
                      <a16:creationId xmlns:a16="http://schemas.microsoft.com/office/drawing/2014/main" id="{73F49B31-5489-4C80-B424-43C387BEDC7D}"/>
                    </a:ext>
                  </a:extLst>
                </p:cNvPr>
                <p:cNvCxnSpPr>
                  <a:cxnSpLocks/>
                </p:cNvCxnSpPr>
                <p:nvPr/>
              </p:nvCxnSpPr>
              <p:spPr>
                <a:xfrm rot="5400000">
                  <a:off x="2498479" y="3210925"/>
                  <a:ext cx="325097" cy="0"/>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5" name="Straight Connector 124">
                  <a:extLst>
                    <a:ext uri="{FF2B5EF4-FFF2-40B4-BE49-F238E27FC236}">
                      <a16:creationId xmlns:a16="http://schemas.microsoft.com/office/drawing/2014/main" id="{AF2EFDAA-87A4-46C1-A256-AFD742DC8327}"/>
                    </a:ext>
                  </a:extLst>
                </p:cNvPr>
                <p:cNvCxnSpPr>
                  <a:cxnSpLocks/>
                </p:cNvCxnSpPr>
                <p:nvPr/>
              </p:nvCxnSpPr>
              <p:spPr>
                <a:xfrm>
                  <a:off x="2534444" y="3249858"/>
                  <a:ext cx="123201"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cxnSp>
              <p:nvCxnSpPr>
                <p:cNvPr id="126" name="Straight Connector 125">
                  <a:extLst>
                    <a:ext uri="{FF2B5EF4-FFF2-40B4-BE49-F238E27FC236}">
                      <a16:creationId xmlns:a16="http://schemas.microsoft.com/office/drawing/2014/main" id="{1ED1FA56-58C2-4F58-AEEA-A6FBD5265950}"/>
                    </a:ext>
                  </a:extLst>
                </p:cNvPr>
                <p:cNvCxnSpPr>
                  <a:cxnSpLocks/>
                </p:cNvCxnSpPr>
                <p:nvPr/>
              </p:nvCxnSpPr>
              <p:spPr>
                <a:xfrm rot="5400000">
                  <a:off x="2663031" y="3249860"/>
                  <a:ext cx="123202" cy="120441"/>
                </a:xfrm>
                <a:prstGeom prst="line">
                  <a:avLst/>
                </a:prstGeom>
                <a:noFill/>
                <a:ln w="19050" cap="rnd">
                  <a:solidFill>
                    <a:schemeClr val="accent1"/>
                  </a:solidFill>
                  <a:prstDash val="solid"/>
                  <a:round/>
                  <a:headEnd/>
                  <a:tailEnd type="none" w="med" len="sm"/>
                </a:ln>
                <a:extLst>
                  <a:ext uri="{909E8E84-426E-40DD-AFC4-6F175D3DCCD1}">
                    <a14:hiddenFill xmlns:a14="http://schemas.microsoft.com/office/drawing/2010/main">
                      <a:solidFill>
                        <a:srgbClr val="FFFFFF"/>
                      </a:solidFill>
                    </a14:hiddenFill>
                  </a:ext>
                </a:extLst>
              </p:spPr>
            </p:cxnSp>
          </p:grpSp>
        </p:grpSp>
        <p:cxnSp>
          <p:nvCxnSpPr>
            <p:cNvPr id="133" name="Straight Connector 132">
              <a:extLst>
                <a:ext uri="{FF2B5EF4-FFF2-40B4-BE49-F238E27FC236}">
                  <a16:creationId xmlns:a16="http://schemas.microsoft.com/office/drawing/2014/main" id="{DCB75CAF-78DB-477A-98E6-5740CBF753C3}"/>
                </a:ext>
              </a:extLst>
            </p:cNvPr>
            <p:cNvCxnSpPr>
              <a:cxnSpLocks/>
            </p:cNvCxnSpPr>
            <p:nvPr/>
          </p:nvCxnSpPr>
          <p:spPr>
            <a:xfrm>
              <a:off x="7632563" y="1793112"/>
              <a:ext cx="0" cy="2585334"/>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20" name="Title 1"/>
          <p:cNvSpPr>
            <a:spLocks noGrp="1"/>
          </p:cNvSpPr>
          <p:nvPr>
            <p:ph type="title"/>
          </p:nvPr>
        </p:nvSpPr>
        <p:spPr>
          <a:xfrm>
            <a:off x="202407" y="124958"/>
            <a:ext cx="8739267" cy="674749"/>
          </a:xfrm>
        </p:spPr>
        <p:txBody>
          <a:bodyPr/>
          <a:lstStyle/>
          <a:p>
            <a:r>
              <a:rPr lang="en-US" dirty="0" smtClean="0"/>
              <a:t>Cloud Native Data Lake Analytics </a:t>
            </a:r>
            <a:endParaRPr lang="en-US" dirty="0"/>
          </a:p>
        </p:txBody>
      </p:sp>
      <p:pic>
        <p:nvPicPr>
          <p:cNvPr id="127" name="Picture 126">
            <a:extLst>
              <a:ext uri="{FF2B5EF4-FFF2-40B4-BE49-F238E27FC236}">
                <a16:creationId xmlns:a16="http://schemas.microsoft.com/office/drawing/2014/main" id="{75BEB69F-D235-084E-8E36-BCDBACFC0FDE}"/>
              </a:ext>
            </a:extLst>
          </p:cNvPr>
          <p:cNvPicPr>
            <a:picLocks noChangeAspect="1"/>
          </p:cNvPicPr>
          <p:nvPr/>
        </p:nvPicPr>
        <p:blipFill rotWithShape="1">
          <a:blip r:embed="rId3">
            <a:lum contrast="-40000"/>
            <a:alphaModFix amt="20000"/>
          </a:blip>
          <a:srcRect l="1951" t="-5734" r="6411" b="26646"/>
          <a:stretch/>
        </p:blipFill>
        <p:spPr>
          <a:xfrm>
            <a:off x="5897564" y="3266370"/>
            <a:ext cx="2504414" cy="1373440"/>
          </a:xfrm>
          <a:custGeom>
            <a:avLst/>
            <a:gdLst>
              <a:gd name="connsiteX0" fmla="*/ 2128167 w 4297680"/>
              <a:gd name="connsiteY0" fmla="*/ 0 h 1898443"/>
              <a:gd name="connsiteX1" fmla="*/ 2188949 w 4297680"/>
              <a:gd name="connsiteY1" fmla="*/ 36123 h 1898443"/>
              <a:gd name="connsiteX2" fmla="*/ 2228966 w 4297680"/>
              <a:gd name="connsiteY2" fmla="*/ 55976 h 1898443"/>
              <a:gd name="connsiteX3" fmla="*/ 2223718 w 4297680"/>
              <a:gd name="connsiteY3" fmla="*/ 57267 h 1898443"/>
              <a:gd name="connsiteX4" fmla="*/ 2195268 w 4297680"/>
              <a:gd name="connsiteY4" fmla="*/ 85215 h 1898443"/>
              <a:gd name="connsiteX5" fmla="*/ 2504417 w 4297680"/>
              <a:gd name="connsiteY5" fmla="*/ 199991 h 1898443"/>
              <a:gd name="connsiteX6" fmla="*/ 2590165 w 4297680"/>
              <a:gd name="connsiteY6" fmla="*/ 205301 h 1898443"/>
              <a:gd name="connsiteX7" fmla="*/ 2605542 w 4297680"/>
              <a:gd name="connsiteY7" fmla="*/ 210647 h 1898443"/>
              <a:gd name="connsiteX8" fmla="*/ 3399183 w 4297680"/>
              <a:gd name="connsiteY8" fmla="*/ 330018 h 1898443"/>
              <a:gd name="connsiteX9" fmla="*/ 4239074 w 4297680"/>
              <a:gd name="connsiteY9" fmla="*/ 194778 h 1898443"/>
              <a:gd name="connsiteX10" fmla="*/ 4292765 w 4297680"/>
              <a:gd name="connsiteY10" fmla="*/ 174171 h 1898443"/>
              <a:gd name="connsiteX11" fmla="*/ 4297680 w 4297680"/>
              <a:gd name="connsiteY11" fmla="*/ 229209 h 1898443"/>
              <a:gd name="connsiteX12" fmla="*/ 2148840 w 4297680"/>
              <a:gd name="connsiteY12" fmla="*/ 1898443 h 1898443"/>
              <a:gd name="connsiteX13" fmla="*/ 0 w 4297680"/>
              <a:gd name="connsiteY13" fmla="*/ 229209 h 1898443"/>
              <a:gd name="connsiteX14" fmla="*/ 2589 w 4297680"/>
              <a:gd name="connsiteY14" fmla="*/ 189382 h 1898443"/>
              <a:gd name="connsiteX15" fmla="*/ 16683 w 4297680"/>
              <a:gd name="connsiteY15" fmla="*/ 194779 h 1898443"/>
              <a:gd name="connsiteX16" fmla="*/ 859183 w 4297680"/>
              <a:gd name="connsiteY16" fmla="*/ 330019 h 1898443"/>
              <a:gd name="connsiteX17" fmla="*/ 1462541 w 4297680"/>
              <a:gd name="connsiteY17" fmla="*/ 261802 h 1898443"/>
              <a:gd name="connsiteX18" fmla="*/ 1586661 w 4297680"/>
              <a:gd name="connsiteY18" fmla="*/ 229262 h 1898443"/>
              <a:gd name="connsiteX19" fmla="*/ 1644470 w 4297680"/>
              <a:gd name="connsiteY19" fmla="*/ 229191 h 1898443"/>
              <a:gd name="connsiteX20" fmla="*/ 1768345 w 4297680"/>
              <a:gd name="connsiteY20" fmla="*/ 214620 h 1898443"/>
              <a:gd name="connsiteX21" fmla="*/ 2070685 w 4297680"/>
              <a:gd name="connsiteY21" fmla="*/ 82947 h 1898443"/>
              <a:gd name="connsiteX22" fmla="*/ 2040734 w 4297680"/>
              <a:gd name="connsiteY22" fmla="*/ 56613 h 1898443"/>
              <a:gd name="connsiteX23" fmla="*/ 2028971 w 4297680"/>
              <a:gd name="connsiteY23" fmla="*/ 54401 h 18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97680" h="1898443">
                <a:moveTo>
                  <a:pt x="2128167" y="0"/>
                </a:moveTo>
                <a:lnTo>
                  <a:pt x="2188949" y="36123"/>
                </a:lnTo>
                <a:lnTo>
                  <a:pt x="2228966" y="55976"/>
                </a:lnTo>
                <a:lnTo>
                  <a:pt x="2223718" y="57267"/>
                </a:lnTo>
                <a:cubicBezTo>
                  <a:pt x="2206562" y="64911"/>
                  <a:pt x="2196494" y="74305"/>
                  <a:pt x="2195268" y="85215"/>
                </a:cubicBezTo>
                <a:cubicBezTo>
                  <a:pt x="2190361" y="128857"/>
                  <a:pt x="2328771" y="180244"/>
                  <a:pt x="2504417" y="199991"/>
                </a:cubicBezTo>
                <a:lnTo>
                  <a:pt x="2590165" y="205301"/>
                </a:lnTo>
                <a:lnTo>
                  <a:pt x="2605542" y="210647"/>
                </a:lnTo>
                <a:cubicBezTo>
                  <a:pt x="2851314" y="287690"/>
                  <a:pt x="3119054" y="330018"/>
                  <a:pt x="3399183" y="330018"/>
                </a:cubicBezTo>
                <a:cubicBezTo>
                  <a:pt x="3696859" y="330018"/>
                  <a:pt x="3980722" y="281858"/>
                  <a:pt x="4239074" y="194778"/>
                </a:cubicBezTo>
                <a:lnTo>
                  <a:pt x="4292765" y="174171"/>
                </a:lnTo>
                <a:lnTo>
                  <a:pt x="4297680" y="229209"/>
                </a:lnTo>
                <a:cubicBezTo>
                  <a:pt x="4297680" y="1151101"/>
                  <a:pt x="3335612" y="1898443"/>
                  <a:pt x="2148840" y="1898443"/>
                </a:cubicBezTo>
                <a:cubicBezTo>
                  <a:pt x="962068" y="1898443"/>
                  <a:pt x="0" y="1151101"/>
                  <a:pt x="0" y="229209"/>
                </a:cubicBezTo>
                <a:lnTo>
                  <a:pt x="2589" y="189382"/>
                </a:lnTo>
                <a:lnTo>
                  <a:pt x="16683" y="194779"/>
                </a:lnTo>
                <a:cubicBezTo>
                  <a:pt x="275670" y="281859"/>
                  <a:pt x="560379" y="330019"/>
                  <a:pt x="859183" y="330019"/>
                </a:cubicBezTo>
                <a:cubicBezTo>
                  <a:pt x="1068487" y="330019"/>
                  <a:pt x="1270961" y="306210"/>
                  <a:pt x="1462541" y="261802"/>
                </a:cubicBezTo>
                <a:lnTo>
                  <a:pt x="1586661" y="229262"/>
                </a:lnTo>
                <a:lnTo>
                  <a:pt x="1644470" y="229191"/>
                </a:lnTo>
                <a:cubicBezTo>
                  <a:pt x="1682894" y="226786"/>
                  <a:pt x="1724774" y="221974"/>
                  <a:pt x="1768345" y="214620"/>
                </a:cubicBezTo>
                <a:cubicBezTo>
                  <a:pt x="1942632" y="185203"/>
                  <a:pt x="2077994" y="126252"/>
                  <a:pt x="2070685" y="82947"/>
                </a:cubicBezTo>
                <a:cubicBezTo>
                  <a:pt x="2068857" y="72121"/>
                  <a:pt x="2058286" y="63298"/>
                  <a:pt x="2040734" y="56613"/>
                </a:cubicBezTo>
                <a:lnTo>
                  <a:pt x="2028971" y="54401"/>
                </a:lnTo>
                <a:close/>
              </a:path>
            </a:pathLst>
          </a:custGeom>
        </p:spPr>
      </p:pic>
      <p:sp>
        <p:nvSpPr>
          <p:cNvPr id="128" name="Freeform 20">
            <a:extLst>
              <a:ext uri="{FF2B5EF4-FFF2-40B4-BE49-F238E27FC236}">
                <a16:creationId xmlns:a16="http://schemas.microsoft.com/office/drawing/2014/main" id="{DA808FCA-D02D-BA46-AA92-D4B37082E47C}"/>
              </a:ext>
            </a:extLst>
          </p:cNvPr>
          <p:cNvSpPr>
            <a:spLocks/>
          </p:cNvSpPr>
          <p:nvPr/>
        </p:nvSpPr>
        <p:spPr bwMode="auto">
          <a:xfrm>
            <a:off x="5913981" y="3352789"/>
            <a:ext cx="2487997" cy="110481"/>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118"/>
          </a:p>
        </p:txBody>
      </p:sp>
      <p:sp>
        <p:nvSpPr>
          <p:cNvPr id="129" name="Oval 21">
            <a:extLst>
              <a:ext uri="{FF2B5EF4-FFF2-40B4-BE49-F238E27FC236}">
                <a16:creationId xmlns:a16="http://schemas.microsoft.com/office/drawing/2014/main" id="{680BE290-9542-BB4B-BCD5-016E4A42102C}"/>
              </a:ext>
            </a:extLst>
          </p:cNvPr>
          <p:cNvSpPr>
            <a:spLocks noChangeArrowheads="1"/>
          </p:cNvSpPr>
          <p:nvPr/>
        </p:nvSpPr>
        <p:spPr bwMode="auto">
          <a:xfrm>
            <a:off x="5907980" y="2373948"/>
            <a:ext cx="2513350" cy="2265863"/>
          </a:xfrm>
          <a:prstGeom prst="ellipse">
            <a:avLst/>
          </a:pr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118">
              <a:solidFill>
                <a:srgbClr val="474746"/>
              </a:solidFill>
            </a:endParaRPr>
          </a:p>
        </p:txBody>
      </p:sp>
      <p:sp>
        <p:nvSpPr>
          <p:cNvPr id="130" name="Freeform 20">
            <a:extLst>
              <a:ext uri="{FF2B5EF4-FFF2-40B4-BE49-F238E27FC236}">
                <a16:creationId xmlns:a16="http://schemas.microsoft.com/office/drawing/2014/main" id="{DA808FCA-D02D-BA46-AA92-D4B37082E47C}"/>
              </a:ext>
            </a:extLst>
          </p:cNvPr>
          <p:cNvSpPr>
            <a:spLocks/>
          </p:cNvSpPr>
          <p:nvPr/>
        </p:nvSpPr>
        <p:spPr bwMode="auto">
          <a:xfrm>
            <a:off x="5944460" y="3174484"/>
            <a:ext cx="2431481" cy="110481"/>
          </a:xfrm>
          <a:custGeom>
            <a:avLst/>
            <a:gdLst>
              <a:gd name="T0" fmla="*/ 0 w 537"/>
              <a:gd name="T1" fmla="*/ 6 h 31"/>
              <a:gd name="T2" fmla="*/ 33 w 537"/>
              <a:gd name="T3" fmla="*/ 16 h 31"/>
              <a:gd name="T4" fmla="*/ 190 w 537"/>
              <a:gd name="T5" fmla="*/ 16 h 31"/>
              <a:gd name="T6" fmla="*/ 190 w 537"/>
              <a:gd name="T7" fmla="*/ 16 h 31"/>
              <a:gd name="T8" fmla="*/ 347 w 537"/>
              <a:gd name="T9" fmla="*/ 16 h 31"/>
              <a:gd name="T10" fmla="*/ 347 w 537"/>
              <a:gd name="T11" fmla="*/ 16 h 31"/>
              <a:gd name="T12" fmla="*/ 504 w 537"/>
              <a:gd name="T13" fmla="*/ 16 h 31"/>
              <a:gd name="T14" fmla="*/ 537 w 537"/>
              <a:gd name="T15" fmla="*/ 6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7" h="31">
                <a:moveTo>
                  <a:pt x="0" y="6"/>
                </a:moveTo>
                <a:cubicBezTo>
                  <a:pt x="33" y="16"/>
                  <a:pt x="33" y="16"/>
                  <a:pt x="33" y="16"/>
                </a:cubicBezTo>
                <a:cubicBezTo>
                  <a:pt x="84" y="31"/>
                  <a:pt x="139" y="31"/>
                  <a:pt x="190" y="16"/>
                </a:cubicBezTo>
                <a:cubicBezTo>
                  <a:pt x="190" y="16"/>
                  <a:pt x="190" y="16"/>
                  <a:pt x="190" y="16"/>
                </a:cubicBezTo>
                <a:cubicBezTo>
                  <a:pt x="241" y="0"/>
                  <a:pt x="296" y="0"/>
                  <a:pt x="347" y="16"/>
                </a:cubicBezTo>
                <a:cubicBezTo>
                  <a:pt x="347" y="16"/>
                  <a:pt x="347" y="16"/>
                  <a:pt x="347" y="16"/>
                </a:cubicBezTo>
                <a:cubicBezTo>
                  <a:pt x="399" y="31"/>
                  <a:pt x="453" y="31"/>
                  <a:pt x="504" y="16"/>
                </a:cubicBezTo>
                <a:cubicBezTo>
                  <a:pt x="537" y="6"/>
                  <a:pt x="537" y="6"/>
                  <a:pt x="537" y="6"/>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118"/>
          </a:p>
        </p:txBody>
      </p:sp>
      <p:sp>
        <p:nvSpPr>
          <p:cNvPr id="131" name="Oval 130">
            <a:extLst>
              <a:ext uri="{FF2B5EF4-FFF2-40B4-BE49-F238E27FC236}">
                <a16:creationId xmlns:a16="http://schemas.microsoft.com/office/drawing/2014/main" id="{EA6FB301-6CAE-B84C-A37C-4628C285C282}"/>
              </a:ext>
            </a:extLst>
          </p:cNvPr>
          <p:cNvSpPr/>
          <p:nvPr/>
        </p:nvSpPr>
        <p:spPr bwMode="auto">
          <a:xfrm>
            <a:off x="5539312" y="1498119"/>
            <a:ext cx="736082" cy="736082"/>
          </a:xfrm>
          <a:prstGeom prst="ellipse">
            <a:avLst/>
          </a:prstGeom>
          <a:noFill/>
          <a:ln w="2857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solidFill>
                <a:schemeClr val="tx1"/>
              </a:solidFill>
              <a:ea typeface="Segoe UI" pitchFamily="34" charset="0"/>
              <a:cs typeface="Segoe UI" pitchFamily="34" charset="0"/>
            </a:endParaRPr>
          </a:p>
        </p:txBody>
      </p:sp>
      <p:sp>
        <p:nvSpPr>
          <p:cNvPr id="132" name="Oval 131">
            <a:extLst>
              <a:ext uri="{FF2B5EF4-FFF2-40B4-BE49-F238E27FC236}">
                <a16:creationId xmlns:a16="http://schemas.microsoft.com/office/drawing/2014/main" id="{FFB989F5-DFC5-0247-8EBA-4CC7C91F8A3D}"/>
              </a:ext>
            </a:extLst>
          </p:cNvPr>
          <p:cNvSpPr/>
          <p:nvPr/>
        </p:nvSpPr>
        <p:spPr bwMode="auto">
          <a:xfrm>
            <a:off x="6748409" y="1498119"/>
            <a:ext cx="736082" cy="736082"/>
          </a:xfrm>
          <a:prstGeom prst="ellipse">
            <a:avLst/>
          </a:prstGeom>
          <a:noFill/>
          <a:ln w="2857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solidFill>
                <a:schemeClr val="tx1"/>
              </a:solidFill>
              <a:ea typeface="Segoe UI" pitchFamily="34" charset="0"/>
              <a:cs typeface="Segoe UI" pitchFamily="34" charset="0"/>
            </a:endParaRPr>
          </a:p>
        </p:txBody>
      </p:sp>
      <p:sp>
        <p:nvSpPr>
          <p:cNvPr id="135" name="Oval 134">
            <a:extLst>
              <a:ext uri="{FF2B5EF4-FFF2-40B4-BE49-F238E27FC236}">
                <a16:creationId xmlns:a16="http://schemas.microsoft.com/office/drawing/2014/main" id="{F90D1914-9B96-1043-8A3F-014018D823EF}"/>
              </a:ext>
            </a:extLst>
          </p:cNvPr>
          <p:cNvSpPr/>
          <p:nvPr/>
        </p:nvSpPr>
        <p:spPr bwMode="auto">
          <a:xfrm>
            <a:off x="7931250" y="1498119"/>
            <a:ext cx="736082" cy="736082"/>
          </a:xfrm>
          <a:prstGeom prst="ellipse">
            <a:avLst/>
          </a:prstGeom>
          <a:noFill/>
          <a:ln w="2857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dirty="0">
              <a:solidFill>
                <a:schemeClr val="tx1"/>
              </a:solidFill>
              <a:ea typeface="Segoe UI" pitchFamily="34" charset="0"/>
              <a:cs typeface="Segoe UI" pitchFamily="34" charset="0"/>
            </a:endParaRPr>
          </a:p>
        </p:txBody>
      </p:sp>
      <p:sp>
        <p:nvSpPr>
          <p:cNvPr id="136" name="TextBox 135"/>
          <p:cNvSpPr txBox="1"/>
          <p:nvPr/>
        </p:nvSpPr>
        <p:spPr>
          <a:xfrm>
            <a:off x="5512309" y="2279694"/>
            <a:ext cx="918216" cy="369332"/>
          </a:xfrm>
          <a:prstGeom prst="rect">
            <a:avLst/>
          </a:prstGeom>
          <a:noFill/>
        </p:spPr>
        <p:txBody>
          <a:bodyPr wrap="square" rtlCol="0">
            <a:spAutoFit/>
          </a:bodyPr>
          <a:lstStyle/>
          <a:p>
            <a:pPr>
              <a:defRPr/>
            </a:pPr>
            <a:r>
              <a:rPr lang="en-US" sz="900" b="1" dirty="0">
                <a:latin typeface="Amazon Ember" panose="02000000000000000000" pitchFamily="2" charset="0"/>
                <a:ea typeface="Amazon Ember" panose="02000000000000000000" pitchFamily="2" charset="0"/>
              </a:rPr>
              <a:t>Data </a:t>
            </a:r>
          </a:p>
          <a:p>
            <a:pPr>
              <a:defRPr/>
            </a:pPr>
            <a:r>
              <a:rPr lang="en-US" sz="900" b="1" dirty="0">
                <a:latin typeface="Amazon Ember" panose="02000000000000000000" pitchFamily="2" charset="0"/>
                <a:ea typeface="Amazon Ember" panose="02000000000000000000" pitchFamily="2" charset="0"/>
              </a:rPr>
              <a:t>W</a:t>
            </a:r>
            <a:r>
              <a:rPr lang="en-US" sz="900" b="1" dirty="0" err="1">
                <a:latin typeface="Amazon Ember" panose="02000000000000000000" pitchFamily="2" charset="0"/>
                <a:ea typeface="Amazon Ember" panose="02000000000000000000" pitchFamily="2" charset="0"/>
              </a:rPr>
              <a:t>arehousing</a:t>
            </a:r>
            <a:endParaRPr lang="en-US" sz="900" b="1" dirty="0">
              <a:latin typeface="Amazon Ember" panose="02000000000000000000" pitchFamily="2" charset="0"/>
              <a:ea typeface="Amazon Ember" panose="02000000000000000000" pitchFamily="2" charset="0"/>
            </a:endParaRPr>
          </a:p>
        </p:txBody>
      </p:sp>
      <p:sp>
        <p:nvSpPr>
          <p:cNvPr id="137" name="TextBox 136"/>
          <p:cNvSpPr txBox="1"/>
          <p:nvPr/>
        </p:nvSpPr>
        <p:spPr>
          <a:xfrm>
            <a:off x="6775286" y="2381814"/>
            <a:ext cx="834620" cy="230832"/>
          </a:xfrm>
          <a:prstGeom prst="rect">
            <a:avLst/>
          </a:prstGeom>
          <a:noFill/>
        </p:spPr>
        <p:txBody>
          <a:bodyPr wrap="square" rtlCol="0">
            <a:spAutoFit/>
          </a:bodyPr>
          <a:lstStyle/>
          <a:p>
            <a:pPr>
              <a:defRPr/>
            </a:pPr>
            <a:r>
              <a:rPr lang="en-US" sz="900" b="1" dirty="0">
                <a:latin typeface="Amazon Ember" panose="02000000000000000000" pitchFamily="2" charset="0"/>
                <a:ea typeface="Amazon Ember" panose="02000000000000000000" pitchFamily="2" charset="0"/>
              </a:rPr>
              <a:t>Analytics</a:t>
            </a:r>
          </a:p>
        </p:txBody>
      </p:sp>
      <p:sp>
        <p:nvSpPr>
          <p:cNvPr id="138" name="TextBox 137"/>
          <p:cNvSpPr txBox="1"/>
          <p:nvPr/>
        </p:nvSpPr>
        <p:spPr>
          <a:xfrm>
            <a:off x="7972759" y="2279695"/>
            <a:ext cx="762534" cy="369332"/>
          </a:xfrm>
          <a:prstGeom prst="rect">
            <a:avLst/>
          </a:prstGeom>
          <a:noFill/>
        </p:spPr>
        <p:txBody>
          <a:bodyPr wrap="square" rtlCol="0">
            <a:spAutoFit/>
          </a:bodyPr>
          <a:lstStyle/>
          <a:p>
            <a:pPr>
              <a:defRPr/>
            </a:pPr>
            <a:r>
              <a:rPr lang="en-US" sz="900" b="1" dirty="0">
                <a:latin typeface="Amazon Ember" panose="02000000000000000000" pitchFamily="2" charset="0"/>
                <a:ea typeface="Amazon Ember" panose="02000000000000000000" pitchFamily="2" charset="0"/>
              </a:rPr>
              <a:t>Machine Learning</a:t>
            </a:r>
          </a:p>
        </p:txBody>
      </p:sp>
      <p:pic>
        <p:nvPicPr>
          <p:cNvPr id="139" name="Picture 138"/>
          <p:cNvPicPr>
            <a:picLocks noChangeAspect="1"/>
          </p:cNvPicPr>
          <p:nvPr/>
        </p:nvPicPr>
        <p:blipFill>
          <a:blip r:embed="rId4">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737076" y="1691065"/>
            <a:ext cx="350189" cy="350189"/>
          </a:xfrm>
          <a:prstGeom prst="rect">
            <a:avLst/>
          </a:prstGeom>
          <a:ln>
            <a:solidFill>
              <a:schemeClr val="tx1"/>
            </a:solidFill>
          </a:ln>
        </p:spPr>
      </p:pic>
      <p:pic>
        <p:nvPicPr>
          <p:cNvPr id="140" name="Picture 139"/>
          <p:cNvPicPr>
            <a:picLocks noChangeAspect="1"/>
          </p:cNvPicPr>
          <p:nvPr/>
        </p:nvPicPr>
        <p:blipFill>
          <a:blip r:embed="rId5">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6966298" y="1692998"/>
            <a:ext cx="348255" cy="348255"/>
          </a:xfrm>
          <a:prstGeom prst="rect">
            <a:avLst/>
          </a:prstGeom>
        </p:spPr>
      </p:pic>
      <p:pic>
        <p:nvPicPr>
          <p:cNvPr id="141" name="Picture 140"/>
          <p:cNvPicPr>
            <a:picLocks noChangeAspect="1"/>
          </p:cNvPicPr>
          <p:nvPr/>
        </p:nvPicPr>
        <p:blipFill>
          <a:blip r:embed="rId6">
            <a:biLevel thresh="25000"/>
            <a:extLst>
              <a:ext uri="{28A0092B-C50C-407E-A947-70E740481C1C}">
                <a14:useLocalDpi xmlns:a14="http://schemas.microsoft.com/office/drawing/2010/main" val="0"/>
              </a:ext>
            </a:extLst>
          </a:blip>
          <a:stretch>
            <a:fillRect/>
          </a:stretch>
        </p:blipFill>
        <p:spPr>
          <a:xfrm>
            <a:off x="8138459" y="1745751"/>
            <a:ext cx="304672" cy="309546"/>
          </a:xfrm>
          <a:prstGeom prst="rect">
            <a:avLst/>
          </a:prstGeom>
        </p:spPr>
      </p:pic>
      <p:sp>
        <p:nvSpPr>
          <p:cNvPr id="142" name="Amazon Redshift">
            <a:extLst>
              <a:ext uri="{FF2B5EF4-FFF2-40B4-BE49-F238E27FC236}">
                <a16:creationId xmlns:a16="http://schemas.microsoft.com/office/drawing/2014/main" id="{1807DD7D-CD88-4661-A968-A39367A7D6A0}"/>
              </a:ext>
            </a:extLst>
          </p:cNvPr>
          <p:cNvSpPr txBox="1"/>
          <p:nvPr/>
        </p:nvSpPr>
        <p:spPr>
          <a:xfrm>
            <a:off x="6345423" y="3528883"/>
            <a:ext cx="1590004" cy="203343"/>
          </a:xfrm>
          <a:prstGeom prst="rect">
            <a:avLst/>
          </a:prstGeom>
          <a:ln w="3175">
            <a:miter lim="400000"/>
          </a:ln>
          <a:extLst>
            <a:ext uri="{C572A759-6A51-4108-AA02-DFA0A04FC94B}">
              <ma14:wrappingTextBoxFlag xmlns="" xmlns:ma14="http://schemas.microsoft.com/office/mac/drawingml/2011/main" val="1"/>
            </a:ext>
          </a:extLst>
        </p:spPr>
        <p:txBody>
          <a:bodyPr wrap="square" lIns="4676" tIns="4676" rIns="4676" bIns="4676">
            <a:spAutoFit/>
          </a:bodyPr>
          <a:lstStyle>
            <a:lvl1pPr defTabSz="831624">
              <a:lnSpc>
                <a:spcPct val="80000"/>
              </a:lnSpc>
              <a:defRPr sz="4400" b="1"/>
            </a:lvl1pPr>
          </a:lstStyle>
          <a:p>
            <a:pPr algn="ctr">
              <a:lnSpc>
                <a:spcPct val="90000"/>
              </a:lnSpc>
            </a:pPr>
            <a:r>
              <a:rPr lang="en-US" sz="1400" b="0" dirty="0">
                <a:latin typeface="Amazon Ember" panose="020B0603020204020204" pitchFamily="34" charset="0"/>
                <a:ea typeface="Amazon Ember" panose="020B0603020204020204" pitchFamily="34" charset="0"/>
                <a:cs typeface="Amazon Ember" panose="020B0603020204020204" pitchFamily="34" charset="0"/>
              </a:rPr>
              <a:t>Data lake</a:t>
            </a:r>
          </a:p>
        </p:txBody>
      </p:sp>
      <p:sp>
        <p:nvSpPr>
          <p:cNvPr id="143" name="Left Brace 142"/>
          <p:cNvSpPr/>
          <p:nvPr/>
        </p:nvSpPr>
        <p:spPr>
          <a:xfrm rot="16200000">
            <a:off x="6796233" y="1092996"/>
            <a:ext cx="654331" cy="3524252"/>
          </a:xfrm>
          <a:prstGeom prst="leftBrace">
            <a:avLst/>
          </a:prstGeom>
          <a:ln>
            <a:solidFill>
              <a:schemeClr val="accent5"/>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118"/>
          </a:p>
        </p:txBody>
      </p:sp>
      <p:sp>
        <p:nvSpPr>
          <p:cNvPr id="232" name="Rectangle 231"/>
          <p:cNvSpPr/>
          <p:nvPr/>
        </p:nvSpPr>
        <p:spPr>
          <a:xfrm>
            <a:off x="638231" y="2443128"/>
            <a:ext cx="3806613" cy="1187427"/>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3" name="Rounded Rectangle 232"/>
          <p:cNvSpPr/>
          <p:nvPr/>
        </p:nvSpPr>
        <p:spPr>
          <a:xfrm>
            <a:off x="893481" y="3153543"/>
            <a:ext cx="3346721" cy="382601"/>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b="1" dirty="0" smtClean="0">
                <a:solidFill>
                  <a:srgbClr val="FF0000"/>
                </a:solidFill>
              </a:rPr>
              <a:t>HDFS/Yarn</a:t>
            </a:r>
            <a:endParaRPr lang="en-US" b="1" dirty="0">
              <a:solidFill>
                <a:srgbClr val="FF0000"/>
              </a:solidFill>
            </a:endParaRPr>
          </a:p>
        </p:txBody>
      </p:sp>
      <p:sp>
        <p:nvSpPr>
          <p:cNvPr id="234" name="Rounded Rectangle 233"/>
          <p:cNvSpPr/>
          <p:nvPr/>
        </p:nvSpPr>
        <p:spPr>
          <a:xfrm>
            <a:off x="868176" y="2635330"/>
            <a:ext cx="3346721" cy="326154"/>
          </a:xfrm>
          <a:prstGeom prst="round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solidFill>
                  <a:srgbClr val="FF0000"/>
                </a:solidFill>
              </a:rPr>
              <a:t>Hive/Spark/Impala</a:t>
            </a:r>
            <a:endParaRPr lang="en-US" dirty="0">
              <a:solidFill>
                <a:srgbClr val="FF0000"/>
              </a:solidFill>
            </a:endParaRPr>
          </a:p>
        </p:txBody>
      </p:sp>
      <p:sp>
        <p:nvSpPr>
          <p:cNvPr id="235" name="Title 1">
            <a:extLst>
              <a:ext uri="{FF2B5EF4-FFF2-40B4-BE49-F238E27FC236}">
                <a16:creationId xmlns:a16="http://schemas.microsoft.com/office/drawing/2014/main" id="{7A1EDF2D-BA1A-5346-8E41-F3C7238F2C1F}"/>
              </a:ext>
            </a:extLst>
          </p:cNvPr>
          <p:cNvSpPr txBox="1">
            <a:spLocks/>
          </p:cNvSpPr>
          <p:nvPr/>
        </p:nvSpPr>
        <p:spPr>
          <a:xfrm>
            <a:off x="1535235" y="2877472"/>
            <a:ext cx="2197693" cy="241690"/>
          </a:xfrm>
        </p:spPr>
        <p:txBody>
          <a:bodyPr anchor="ctr" anchorCtr="0">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r>
              <a:rPr lang="en-US" sz="2000" b="1" dirty="0">
                <a:latin typeface="Amazon Ember"/>
                <a:ea typeface="Amazon Ember" panose="020B0603020204020204" pitchFamily="34" charset="0"/>
                <a:cs typeface="Amazon Ember" panose="020B0603020204020204" pitchFamily="34" charset="0"/>
              </a:rPr>
              <a:t>Data silos</a:t>
            </a:r>
          </a:p>
        </p:txBody>
      </p:sp>
      <p:sp>
        <p:nvSpPr>
          <p:cNvPr id="236" name="Title 1">
            <a:extLst>
              <a:ext uri="{FF2B5EF4-FFF2-40B4-BE49-F238E27FC236}">
                <a16:creationId xmlns:a16="http://schemas.microsoft.com/office/drawing/2014/main" id="{F3CC4B3A-F2CC-6C4C-BE3D-8B4BF0BB679D}"/>
              </a:ext>
            </a:extLst>
          </p:cNvPr>
          <p:cNvSpPr txBox="1">
            <a:spLocks/>
          </p:cNvSpPr>
          <p:nvPr/>
        </p:nvSpPr>
        <p:spPr>
          <a:xfrm>
            <a:off x="4381743" y="2867148"/>
            <a:ext cx="464356" cy="262338"/>
          </a:xfrm>
        </p:spPr>
        <p:txBody>
          <a:bodyPr>
            <a:noAutofit/>
          </a:bodyPr>
          <a:lstStyle>
            <a:lvl1pPr algn="l" defTabSz="2167677" rtl="0" eaLnBrk="1" latinLnBrk="0" hangingPunct="1">
              <a:lnSpc>
                <a:spcPct val="90000"/>
              </a:lnSpc>
              <a:spcBef>
                <a:spcPct val="0"/>
              </a:spcBef>
              <a:buNone/>
              <a:defRPr sz="10431" kern="1200">
                <a:solidFill>
                  <a:schemeClr val="tx1"/>
                </a:solidFill>
                <a:latin typeface="+mj-lt"/>
                <a:ea typeface="+mj-ea"/>
                <a:cs typeface="+mj-cs"/>
              </a:defRPr>
            </a:lvl1pPr>
          </a:lstStyle>
          <a:p>
            <a:pPr algn="ctr" defTabSz="1354798">
              <a:defRPr/>
            </a:pPr>
            <a:endParaRPr lang="en-US" sz="1688" dirty="0">
              <a:latin typeface="Amazon Ember" panose="02000000000000000000" pitchFamily="2" charset="0"/>
              <a:ea typeface="Amazon Ember Light" panose="020B0403020204020204" pitchFamily="34" charset="0"/>
              <a:cs typeface="Amazon Ember Light" panose="020B0403020204020204" pitchFamily="34" charset="0"/>
            </a:endParaRPr>
          </a:p>
        </p:txBody>
      </p:sp>
      <p:grpSp>
        <p:nvGrpSpPr>
          <p:cNvPr id="237" name="Group 236">
            <a:extLst>
              <a:ext uri="{FF2B5EF4-FFF2-40B4-BE49-F238E27FC236}">
                <a16:creationId xmlns:a16="http://schemas.microsoft.com/office/drawing/2014/main" id="{2F39CEB5-28BF-4BBA-A5EA-E324B4D0D025}"/>
              </a:ext>
            </a:extLst>
          </p:cNvPr>
          <p:cNvGrpSpPr/>
          <p:nvPr/>
        </p:nvGrpSpPr>
        <p:grpSpPr>
          <a:xfrm>
            <a:off x="1119762" y="3540806"/>
            <a:ext cx="517172" cy="212171"/>
            <a:chOff x="4213742" y="3493294"/>
            <a:chExt cx="847725" cy="452358"/>
          </a:xfrm>
        </p:grpSpPr>
        <p:cxnSp>
          <p:nvCxnSpPr>
            <p:cNvPr id="238" name="Straight Connector 237">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239" name="Straight Connector 238">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grpSp>
        <p:nvGrpSpPr>
          <p:cNvPr id="240" name="Group 239">
            <a:extLst>
              <a:ext uri="{FF2B5EF4-FFF2-40B4-BE49-F238E27FC236}">
                <a16:creationId xmlns:a16="http://schemas.microsoft.com/office/drawing/2014/main" id="{1B4EC9B3-2148-4D39-B3FC-537D91D996DF}"/>
              </a:ext>
            </a:extLst>
          </p:cNvPr>
          <p:cNvGrpSpPr/>
          <p:nvPr/>
        </p:nvGrpSpPr>
        <p:grpSpPr>
          <a:xfrm>
            <a:off x="491204" y="3911319"/>
            <a:ext cx="636533" cy="511679"/>
            <a:chOff x="395161" y="5246328"/>
            <a:chExt cx="1018452" cy="818686"/>
          </a:xfrm>
        </p:grpSpPr>
        <p:sp>
          <p:nvSpPr>
            <p:cNvPr id="241" name="TextBox 240"/>
            <p:cNvSpPr txBox="1"/>
            <p:nvPr/>
          </p:nvSpPr>
          <p:spPr>
            <a:xfrm>
              <a:off x="395161" y="5640283"/>
              <a:ext cx="101845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OLTP</a:t>
              </a:r>
            </a:p>
          </p:txBody>
        </p:sp>
        <p:grpSp>
          <p:nvGrpSpPr>
            <p:cNvPr id="242" name="Group 241">
              <a:extLst>
                <a:ext uri="{FF2B5EF4-FFF2-40B4-BE49-F238E27FC236}">
                  <a16:creationId xmlns:a16="http://schemas.microsoft.com/office/drawing/2014/main" id="{8BC59EE4-C731-47CC-9EDE-BBD79706C8DD}"/>
                </a:ext>
              </a:extLst>
            </p:cNvPr>
            <p:cNvGrpSpPr/>
            <p:nvPr/>
          </p:nvGrpSpPr>
          <p:grpSpPr>
            <a:xfrm>
              <a:off x="769971" y="5246328"/>
              <a:ext cx="268833" cy="341050"/>
              <a:chOff x="786472" y="4572218"/>
              <a:chExt cx="459449" cy="528625"/>
            </a:xfrm>
          </p:grpSpPr>
          <p:sp>
            <p:nvSpPr>
              <p:cNvPr id="243" name="Freeform 242">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44"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45"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46"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247" name="Group 246">
            <a:extLst>
              <a:ext uri="{FF2B5EF4-FFF2-40B4-BE49-F238E27FC236}">
                <a16:creationId xmlns:a16="http://schemas.microsoft.com/office/drawing/2014/main" id="{544236E8-7180-4369-9766-72B1B77EC04E}"/>
              </a:ext>
            </a:extLst>
          </p:cNvPr>
          <p:cNvGrpSpPr/>
          <p:nvPr/>
        </p:nvGrpSpPr>
        <p:grpSpPr>
          <a:xfrm>
            <a:off x="1015577" y="3911318"/>
            <a:ext cx="481735" cy="511679"/>
            <a:chOff x="1186031" y="5246328"/>
            <a:chExt cx="770775" cy="818686"/>
          </a:xfrm>
        </p:grpSpPr>
        <p:sp>
          <p:nvSpPr>
            <p:cNvPr id="248" name="TextBox 247"/>
            <p:cNvSpPr txBox="1"/>
            <p:nvPr/>
          </p:nvSpPr>
          <p:spPr>
            <a:xfrm>
              <a:off x="1186031" y="5640283"/>
              <a:ext cx="770775"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ERP</a:t>
              </a:r>
            </a:p>
          </p:txBody>
        </p:sp>
        <p:grpSp>
          <p:nvGrpSpPr>
            <p:cNvPr id="249" name="Group 248">
              <a:extLst>
                <a:ext uri="{FF2B5EF4-FFF2-40B4-BE49-F238E27FC236}">
                  <a16:creationId xmlns:a16="http://schemas.microsoft.com/office/drawing/2014/main" id="{8BC59EE4-C731-47CC-9EDE-BBD79706C8DD}"/>
                </a:ext>
              </a:extLst>
            </p:cNvPr>
            <p:cNvGrpSpPr/>
            <p:nvPr/>
          </p:nvGrpSpPr>
          <p:grpSpPr>
            <a:xfrm>
              <a:off x="1386447" y="5246328"/>
              <a:ext cx="268833" cy="341050"/>
              <a:chOff x="786472" y="4572218"/>
              <a:chExt cx="459449" cy="528625"/>
            </a:xfrm>
          </p:grpSpPr>
          <p:sp>
            <p:nvSpPr>
              <p:cNvPr id="250" name="Freeform 249">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2"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254" name="Group 253">
            <a:extLst>
              <a:ext uri="{FF2B5EF4-FFF2-40B4-BE49-F238E27FC236}">
                <a16:creationId xmlns:a16="http://schemas.microsoft.com/office/drawing/2014/main" id="{C857C3A0-E60F-4DB8-B2D5-E59B8C880977}"/>
              </a:ext>
            </a:extLst>
          </p:cNvPr>
          <p:cNvGrpSpPr/>
          <p:nvPr/>
        </p:nvGrpSpPr>
        <p:grpSpPr>
          <a:xfrm>
            <a:off x="1411640" y="3913405"/>
            <a:ext cx="491164" cy="509598"/>
            <a:chOff x="1867858" y="5249658"/>
            <a:chExt cx="785862" cy="815356"/>
          </a:xfrm>
        </p:grpSpPr>
        <p:sp>
          <p:nvSpPr>
            <p:cNvPr id="255" name="TextBox 254"/>
            <p:cNvSpPr txBox="1"/>
            <p:nvPr/>
          </p:nvSpPr>
          <p:spPr>
            <a:xfrm>
              <a:off x="1867858" y="5640283"/>
              <a:ext cx="785862"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CRM</a:t>
              </a:r>
            </a:p>
          </p:txBody>
        </p:sp>
        <p:grpSp>
          <p:nvGrpSpPr>
            <p:cNvPr id="256" name="Group 255">
              <a:extLst>
                <a:ext uri="{FF2B5EF4-FFF2-40B4-BE49-F238E27FC236}">
                  <a16:creationId xmlns:a16="http://schemas.microsoft.com/office/drawing/2014/main" id="{8BC59EE4-C731-47CC-9EDE-BBD79706C8DD}"/>
                </a:ext>
              </a:extLst>
            </p:cNvPr>
            <p:cNvGrpSpPr/>
            <p:nvPr/>
          </p:nvGrpSpPr>
          <p:grpSpPr>
            <a:xfrm>
              <a:off x="2072526" y="5249658"/>
              <a:ext cx="268833" cy="341050"/>
              <a:chOff x="786472" y="4572218"/>
              <a:chExt cx="459449" cy="528625"/>
            </a:xfrm>
          </p:grpSpPr>
          <p:sp>
            <p:nvSpPr>
              <p:cNvPr id="257" name="Freeform 256">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8"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59"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0"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grpSp>
        <p:nvGrpSpPr>
          <p:cNvPr id="261" name="Group 260">
            <a:extLst>
              <a:ext uri="{FF2B5EF4-FFF2-40B4-BE49-F238E27FC236}">
                <a16:creationId xmlns:a16="http://schemas.microsoft.com/office/drawing/2014/main" id="{D4528A7C-CF33-4525-819C-BF160A9882B7}"/>
              </a:ext>
            </a:extLst>
          </p:cNvPr>
          <p:cNvGrpSpPr/>
          <p:nvPr/>
        </p:nvGrpSpPr>
        <p:grpSpPr>
          <a:xfrm>
            <a:off x="1812751" y="3913400"/>
            <a:ext cx="459627" cy="509599"/>
            <a:chOff x="2509635" y="5249658"/>
            <a:chExt cx="735404" cy="815358"/>
          </a:xfrm>
        </p:grpSpPr>
        <p:sp>
          <p:nvSpPr>
            <p:cNvPr id="262" name="TextBox 261"/>
            <p:cNvSpPr txBox="1"/>
            <p:nvPr/>
          </p:nvSpPr>
          <p:spPr>
            <a:xfrm>
              <a:off x="2509635" y="5640285"/>
              <a:ext cx="735404" cy="424731"/>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LOB</a:t>
              </a:r>
            </a:p>
          </p:txBody>
        </p:sp>
        <p:grpSp>
          <p:nvGrpSpPr>
            <p:cNvPr id="263" name="Group 262">
              <a:extLst>
                <a:ext uri="{FF2B5EF4-FFF2-40B4-BE49-F238E27FC236}">
                  <a16:creationId xmlns:a16="http://schemas.microsoft.com/office/drawing/2014/main" id="{8BC59EE4-C731-47CC-9EDE-BBD79706C8DD}"/>
                </a:ext>
              </a:extLst>
            </p:cNvPr>
            <p:cNvGrpSpPr/>
            <p:nvPr/>
          </p:nvGrpSpPr>
          <p:grpSpPr>
            <a:xfrm>
              <a:off x="2697138" y="5249658"/>
              <a:ext cx="268833" cy="341050"/>
              <a:chOff x="786472" y="4572218"/>
              <a:chExt cx="459449" cy="528625"/>
            </a:xfrm>
          </p:grpSpPr>
          <p:sp>
            <p:nvSpPr>
              <p:cNvPr id="264" name="Freeform 263">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5"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6"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sp>
            <p:nvSpPr>
              <p:cNvPr id="267"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1125" dirty="0">
                  <a:latin typeface="Amazon Ember"/>
                </a:endParaRPr>
              </a:p>
            </p:txBody>
          </p:sp>
        </p:grpSp>
      </p:grpSp>
      <p:cxnSp>
        <p:nvCxnSpPr>
          <p:cNvPr id="268" name="Straight Connector 267">
            <a:extLst>
              <a:ext uri="{FF2B5EF4-FFF2-40B4-BE49-F238E27FC236}">
                <a16:creationId xmlns:a16="http://schemas.microsoft.com/office/drawing/2014/main" id="{043C7E1B-B4A2-45A6-A424-DD2892C6D5F6}"/>
              </a:ext>
            </a:extLst>
          </p:cNvPr>
          <p:cNvCxnSpPr>
            <a:cxnSpLocks/>
          </p:cNvCxnSpPr>
          <p:nvPr/>
        </p:nvCxnSpPr>
        <p:spPr>
          <a:xfrm>
            <a:off x="1379905" y="2443129"/>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269" name="Group 268">
            <a:extLst>
              <a:ext uri="{FF2B5EF4-FFF2-40B4-BE49-F238E27FC236}">
                <a16:creationId xmlns:a16="http://schemas.microsoft.com/office/drawing/2014/main" id="{8BC59EE4-C731-47CC-9EDE-BBD79706C8DD}"/>
              </a:ext>
            </a:extLst>
          </p:cNvPr>
          <p:cNvGrpSpPr/>
          <p:nvPr/>
        </p:nvGrpSpPr>
        <p:grpSpPr>
          <a:xfrm>
            <a:off x="1169316" y="2711908"/>
            <a:ext cx="421179" cy="498084"/>
            <a:chOff x="786472" y="4572212"/>
            <a:chExt cx="459449" cy="528627"/>
          </a:xfrm>
        </p:grpSpPr>
        <p:sp>
          <p:nvSpPr>
            <p:cNvPr id="270" name="Freeform 269">
              <a:extLst>
                <a:ext uri="{FF2B5EF4-FFF2-40B4-BE49-F238E27FC236}">
                  <a16:creationId xmlns:a16="http://schemas.microsoft.com/office/drawing/2014/main" id="{320FDF0C-A80C-4AD9-A425-40D4380C1419}"/>
                </a:ext>
              </a:extLst>
            </p:cNvPr>
            <p:cNvSpPr>
              <a:spLocks/>
            </p:cNvSpPr>
            <p:nvPr/>
          </p:nvSpPr>
          <p:spPr bwMode="auto">
            <a:xfrm>
              <a:off x="786472" y="4642422"/>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271"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2"/>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272" name="Freeform 31">
              <a:extLst>
                <a:ext uri="{FF2B5EF4-FFF2-40B4-BE49-F238E27FC236}">
                  <a16:creationId xmlns:a16="http://schemas.microsoft.com/office/drawing/2014/main" id="{CBCE0966-D160-4EEA-8E58-57C4A486A282}"/>
                </a:ext>
              </a:extLst>
            </p:cNvPr>
            <p:cNvSpPr>
              <a:spLocks/>
            </p:cNvSpPr>
            <p:nvPr/>
          </p:nvSpPr>
          <p:spPr bwMode="auto">
            <a:xfrm>
              <a:off x="786472" y="4771479"/>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273"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274" name="TextBox 273"/>
          <p:cNvSpPr txBox="1"/>
          <p:nvPr/>
        </p:nvSpPr>
        <p:spPr>
          <a:xfrm>
            <a:off x="953303" y="3270687"/>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1</a:t>
            </a:r>
          </a:p>
        </p:txBody>
      </p:sp>
      <p:grpSp>
        <p:nvGrpSpPr>
          <p:cNvPr id="275" name="Group 274">
            <a:extLst>
              <a:ext uri="{FF2B5EF4-FFF2-40B4-BE49-F238E27FC236}">
                <a16:creationId xmlns:a16="http://schemas.microsoft.com/office/drawing/2014/main" id="{5885E649-4098-43A5-ABE5-55867D4127E1}"/>
              </a:ext>
            </a:extLst>
          </p:cNvPr>
          <p:cNvGrpSpPr/>
          <p:nvPr/>
        </p:nvGrpSpPr>
        <p:grpSpPr>
          <a:xfrm>
            <a:off x="826560" y="1705684"/>
            <a:ext cx="1106691" cy="724944"/>
            <a:chOff x="1851029" y="1899808"/>
            <a:chExt cx="2902463" cy="1747114"/>
          </a:xfrm>
        </p:grpSpPr>
        <p:sp>
          <p:nvSpPr>
            <p:cNvPr id="276" name="TextBox 275"/>
            <p:cNvSpPr txBox="1"/>
            <p:nvPr/>
          </p:nvSpPr>
          <p:spPr>
            <a:xfrm>
              <a:off x="1851029" y="2589940"/>
              <a:ext cx="2902463"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277" name="Group 276">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278" name="Rectangle 277">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279" name="Rectangle 278">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280" name="Rectangle 279">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281" name="Straight Connector 280">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282" name="Straight Connector 281">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283" name="Group 282">
            <a:extLst>
              <a:ext uri="{FF2B5EF4-FFF2-40B4-BE49-F238E27FC236}">
                <a16:creationId xmlns:a16="http://schemas.microsoft.com/office/drawing/2014/main" id="{BCBCAD72-EADC-4C9B-9742-0D4D6887850E}"/>
              </a:ext>
            </a:extLst>
          </p:cNvPr>
          <p:cNvGrpSpPr>
            <a:grpSpLocks noChangeAspect="1"/>
          </p:cNvGrpSpPr>
          <p:nvPr/>
        </p:nvGrpSpPr>
        <p:grpSpPr>
          <a:xfrm>
            <a:off x="3120756" y="3899418"/>
            <a:ext cx="128851" cy="200025"/>
            <a:chOff x="2159161" y="1402624"/>
            <a:chExt cx="245646" cy="381336"/>
          </a:xfrm>
        </p:grpSpPr>
        <p:sp>
          <p:nvSpPr>
            <p:cNvPr id="284" name="AutoShape 3">
              <a:extLst>
                <a:ext uri="{FF2B5EF4-FFF2-40B4-BE49-F238E27FC236}">
                  <a16:creationId xmlns:a16="http://schemas.microsoft.com/office/drawing/2014/main" id="{F23B7F7D-E69F-4A12-B4DC-2C73717FE2AE}"/>
                </a:ext>
              </a:extLst>
            </p:cNvPr>
            <p:cNvSpPr>
              <a:spLocks noChangeAspect="1" noChangeArrowheads="1" noTextEdit="1"/>
            </p:cNvSpPr>
            <p:nvPr/>
          </p:nvSpPr>
          <p:spPr bwMode="auto">
            <a:xfrm>
              <a:off x="2159161" y="1402624"/>
              <a:ext cx="245646" cy="381336"/>
            </a:xfrm>
            <a:prstGeom prst="rect">
              <a:avLst/>
            </a:prstGeom>
            <a:noFill/>
            <a:ln w="1905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5" name="Line 6">
              <a:extLst>
                <a:ext uri="{FF2B5EF4-FFF2-40B4-BE49-F238E27FC236}">
                  <a16:creationId xmlns:a16="http://schemas.microsoft.com/office/drawing/2014/main" id="{CCE28527-73B7-4A73-A1BB-62CF981EBAD3}"/>
                </a:ext>
              </a:extLst>
            </p:cNvPr>
            <p:cNvSpPr>
              <a:spLocks noChangeShapeType="1"/>
            </p:cNvSpPr>
            <p:nvPr/>
          </p:nvSpPr>
          <p:spPr bwMode="auto">
            <a:xfrm>
              <a:off x="2166179" y="1465790"/>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6" name="Line 7">
              <a:extLst>
                <a:ext uri="{FF2B5EF4-FFF2-40B4-BE49-F238E27FC236}">
                  <a16:creationId xmlns:a16="http://schemas.microsoft.com/office/drawing/2014/main" id="{0619086B-B71C-491D-96BF-3A625AB363FC}"/>
                </a:ext>
              </a:extLst>
            </p:cNvPr>
            <p:cNvSpPr>
              <a:spLocks noChangeShapeType="1"/>
            </p:cNvSpPr>
            <p:nvPr/>
          </p:nvSpPr>
          <p:spPr bwMode="auto">
            <a:xfrm>
              <a:off x="2166179" y="1720794"/>
              <a:ext cx="233949" cy="0"/>
            </a:xfrm>
            <a:prstGeom prst="line">
              <a:avLst/>
            </a:pr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7" name="Line 8">
              <a:extLst>
                <a:ext uri="{FF2B5EF4-FFF2-40B4-BE49-F238E27FC236}">
                  <a16:creationId xmlns:a16="http://schemas.microsoft.com/office/drawing/2014/main" id="{896FECE9-D4A1-4746-B65C-AE240CC52980}"/>
                </a:ext>
              </a:extLst>
            </p:cNvPr>
            <p:cNvSpPr>
              <a:spLocks noChangeShapeType="1"/>
            </p:cNvSpPr>
            <p:nvPr/>
          </p:nvSpPr>
          <p:spPr bwMode="auto">
            <a:xfrm>
              <a:off x="2258589" y="1436547"/>
              <a:ext cx="51469"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sp>
          <p:nvSpPr>
            <p:cNvPr id="288" name="Line 9">
              <a:extLst>
                <a:ext uri="{FF2B5EF4-FFF2-40B4-BE49-F238E27FC236}">
                  <a16:creationId xmlns:a16="http://schemas.microsoft.com/office/drawing/2014/main" id="{E798B514-ED7C-4040-8FF8-B76BBAEB566E}"/>
                </a:ext>
              </a:extLst>
            </p:cNvPr>
            <p:cNvSpPr>
              <a:spLocks noChangeShapeType="1"/>
            </p:cNvSpPr>
            <p:nvPr/>
          </p:nvSpPr>
          <p:spPr bwMode="auto">
            <a:xfrm>
              <a:off x="2267947" y="1752377"/>
              <a:ext cx="32753" cy="0"/>
            </a:xfrm>
            <a:prstGeom prst="line">
              <a:avLst/>
            </a:pr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2000" kern="0" dirty="0">
                <a:latin typeface="Amazon Ember"/>
              </a:endParaRPr>
            </a:p>
          </p:txBody>
        </p:sp>
      </p:grpSp>
      <p:sp>
        <p:nvSpPr>
          <p:cNvPr id="289" name="TextBox 288">
            <a:extLst>
              <a:ext uri="{FF2B5EF4-FFF2-40B4-BE49-F238E27FC236}">
                <a16:creationId xmlns:a16="http://schemas.microsoft.com/office/drawing/2014/main" id="{A6BE5A7E-C42D-4215-9438-F87B6D34BD5F}"/>
              </a:ext>
            </a:extLst>
          </p:cNvPr>
          <p:cNvSpPr txBox="1"/>
          <p:nvPr/>
        </p:nvSpPr>
        <p:spPr>
          <a:xfrm>
            <a:off x="2873026" y="4128614"/>
            <a:ext cx="698035" cy="265457"/>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Devices</a:t>
            </a:r>
          </a:p>
        </p:txBody>
      </p:sp>
      <p:grpSp>
        <p:nvGrpSpPr>
          <p:cNvPr id="290" name="Group 289">
            <a:extLst>
              <a:ext uri="{FF2B5EF4-FFF2-40B4-BE49-F238E27FC236}">
                <a16:creationId xmlns:a16="http://schemas.microsoft.com/office/drawing/2014/main" id="{10BD71F0-6C13-4754-A999-CEBAB76DF39B}"/>
              </a:ext>
            </a:extLst>
          </p:cNvPr>
          <p:cNvGrpSpPr/>
          <p:nvPr/>
        </p:nvGrpSpPr>
        <p:grpSpPr>
          <a:xfrm>
            <a:off x="3426157" y="3899418"/>
            <a:ext cx="503605" cy="494651"/>
            <a:chOff x="5101734" y="5227283"/>
            <a:chExt cx="805768" cy="791441"/>
          </a:xfrm>
        </p:grpSpPr>
        <p:grpSp>
          <p:nvGrpSpPr>
            <p:cNvPr id="291" name="Group 12">
              <a:extLst>
                <a:ext uri="{FF2B5EF4-FFF2-40B4-BE49-F238E27FC236}">
                  <a16:creationId xmlns:a16="http://schemas.microsoft.com/office/drawing/2014/main" id="{4E2F4C66-57BC-44A5-9F08-6563AF3E90AB}"/>
                </a:ext>
              </a:extLst>
            </p:cNvPr>
            <p:cNvGrpSpPr>
              <a:grpSpLocks noChangeAspect="1"/>
            </p:cNvGrpSpPr>
            <p:nvPr/>
          </p:nvGrpSpPr>
          <p:grpSpPr bwMode="auto">
            <a:xfrm>
              <a:off x="5374248" y="5227283"/>
              <a:ext cx="200027" cy="320040"/>
              <a:chOff x="2781" y="1459"/>
              <a:chExt cx="200" cy="320"/>
            </a:xfrm>
          </p:grpSpPr>
          <p:sp>
            <p:nvSpPr>
              <p:cNvPr id="293" name="Freeform 13">
                <a:extLst>
                  <a:ext uri="{FF2B5EF4-FFF2-40B4-BE49-F238E27FC236}">
                    <a16:creationId xmlns:a16="http://schemas.microsoft.com/office/drawing/2014/main" id="{39179854-F5DC-43B0-8FCE-BDD28D8A500C}"/>
                  </a:ext>
                </a:extLst>
              </p:cNvPr>
              <p:cNvSpPr>
                <a:spLocks/>
              </p:cNvSpPr>
              <p:nvPr/>
            </p:nvSpPr>
            <p:spPr bwMode="auto">
              <a:xfrm>
                <a:off x="2781" y="1459"/>
                <a:ext cx="200" cy="320"/>
              </a:xfrm>
              <a:custGeom>
                <a:avLst/>
                <a:gdLst>
                  <a:gd name="T0" fmla="*/ 0 w 200"/>
                  <a:gd name="T1" fmla="*/ 320 h 320"/>
                  <a:gd name="T2" fmla="*/ 200 w 200"/>
                  <a:gd name="T3" fmla="*/ 320 h 320"/>
                  <a:gd name="T4" fmla="*/ 200 w 200"/>
                  <a:gd name="T5" fmla="*/ 73 h 320"/>
                  <a:gd name="T6" fmla="*/ 125 w 200"/>
                  <a:gd name="T7" fmla="*/ 73 h 320"/>
                  <a:gd name="T8" fmla="*/ 125 w 200"/>
                  <a:gd name="T9" fmla="*/ 0 h 320"/>
                  <a:gd name="T10" fmla="*/ 0 w 200"/>
                  <a:gd name="T11" fmla="*/ 0 h 320"/>
                  <a:gd name="T12" fmla="*/ 0 w 200"/>
                  <a:gd name="T13" fmla="*/ 320 h 320"/>
                </a:gdLst>
                <a:ahLst/>
                <a:cxnLst>
                  <a:cxn ang="0">
                    <a:pos x="T0" y="T1"/>
                  </a:cxn>
                  <a:cxn ang="0">
                    <a:pos x="T2" y="T3"/>
                  </a:cxn>
                  <a:cxn ang="0">
                    <a:pos x="T4" y="T5"/>
                  </a:cxn>
                  <a:cxn ang="0">
                    <a:pos x="T6" y="T7"/>
                  </a:cxn>
                  <a:cxn ang="0">
                    <a:pos x="T8" y="T9"/>
                  </a:cxn>
                  <a:cxn ang="0">
                    <a:pos x="T10" y="T11"/>
                  </a:cxn>
                  <a:cxn ang="0">
                    <a:pos x="T12" y="T13"/>
                  </a:cxn>
                </a:cxnLst>
                <a:rect l="0" t="0" r="r" b="b"/>
                <a:pathLst>
                  <a:path w="200" h="320">
                    <a:moveTo>
                      <a:pt x="0" y="320"/>
                    </a:moveTo>
                    <a:lnTo>
                      <a:pt x="200" y="320"/>
                    </a:lnTo>
                    <a:lnTo>
                      <a:pt x="200" y="73"/>
                    </a:lnTo>
                    <a:lnTo>
                      <a:pt x="125" y="73"/>
                    </a:lnTo>
                    <a:lnTo>
                      <a:pt x="125" y="0"/>
                    </a:lnTo>
                    <a:lnTo>
                      <a:pt x="0" y="0"/>
                    </a:lnTo>
                    <a:lnTo>
                      <a:pt x="0" y="320"/>
                    </a:lnTo>
                    <a:close/>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294" name="Freeform 14">
                <a:extLst>
                  <a:ext uri="{FF2B5EF4-FFF2-40B4-BE49-F238E27FC236}">
                    <a16:creationId xmlns:a16="http://schemas.microsoft.com/office/drawing/2014/main" id="{77D33330-B14E-4965-8186-8D8C37DD4913}"/>
                  </a:ext>
                </a:extLst>
              </p:cNvPr>
              <p:cNvSpPr>
                <a:spLocks/>
              </p:cNvSpPr>
              <p:nvPr/>
            </p:nvSpPr>
            <p:spPr bwMode="auto">
              <a:xfrm>
                <a:off x="2904" y="1459"/>
                <a:ext cx="77" cy="75"/>
              </a:xfrm>
              <a:custGeom>
                <a:avLst/>
                <a:gdLst>
                  <a:gd name="T0" fmla="*/ 77 w 77"/>
                  <a:gd name="T1" fmla="*/ 75 h 75"/>
                  <a:gd name="T2" fmla="*/ 77 w 77"/>
                  <a:gd name="T3" fmla="*/ 69 h 75"/>
                  <a:gd name="T4" fmla="*/ 9 w 77"/>
                  <a:gd name="T5" fmla="*/ 0 h 75"/>
                  <a:gd name="T6" fmla="*/ 0 w 77"/>
                  <a:gd name="T7" fmla="*/ 0 h 75"/>
                </a:gdLst>
                <a:ahLst/>
                <a:cxnLst>
                  <a:cxn ang="0">
                    <a:pos x="T0" y="T1"/>
                  </a:cxn>
                  <a:cxn ang="0">
                    <a:pos x="T2" y="T3"/>
                  </a:cxn>
                  <a:cxn ang="0">
                    <a:pos x="T4" y="T5"/>
                  </a:cxn>
                  <a:cxn ang="0">
                    <a:pos x="T6" y="T7"/>
                  </a:cxn>
                </a:cxnLst>
                <a:rect l="0" t="0" r="r" b="b"/>
                <a:pathLst>
                  <a:path w="77" h="75">
                    <a:moveTo>
                      <a:pt x="77" y="75"/>
                    </a:moveTo>
                    <a:lnTo>
                      <a:pt x="77" y="69"/>
                    </a:lnTo>
                    <a:lnTo>
                      <a:pt x="9" y="0"/>
                    </a:lnTo>
                    <a:lnTo>
                      <a:pt x="0" y="0"/>
                    </a:ln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292" name="TextBox 291">
              <a:extLst>
                <a:ext uri="{FF2B5EF4-FFF2-40B4-BE49-F238E27FC236}">
                  <a16:creationId xmlns:a16="http://schemas.microsoft.com/office/drawing/2014/main" id="{8C6ACFD3-9DAE-488F-AAE8-4AC22160A887}"/>
                </a:ext>
              </a:extLst>
            </p:cNvPr>
            <p:cNvSpPr txBox="1"/>
            <p:nvPr/>
          </p:nvSpPr>
          <p:spPr>
            <a:xfrm>
              <a:off x="5101734" y="5593994"/>
              <a:ext cx="805768" cy="424730"/>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Web</a:t>
              </a:r>
            </a:p>
          </p:txBody>
        </p:sp>
      </p:grpSp>
      <p:grpSp>
        <p:nvGrpSpPr>
          <p:cNvPr id="295" name="Group 294">
            <a:extLst>
              <a:ext uri="{FF2B5EF4-FFF2-40B4-BE49-F238E27FC236}">
                <a16:creationId xmlns:a16="http://schemas.microsoft.com/office/drawing/2014/main" id="{0DAD38E6-5A09-4534-9466-07435BBA51F8}"/>
              </a:ext>
            </a:extLst>
          </p:cNvPr>
          <p:cNvGrpSpPr/>
          <p:nvPr/>
        </p:nvGrpSpPr>
        <p:grpSpPr>
          <a:xfrm>
            <a:off x="3821378" y="3934259"/>
            <a:ext cx="698035" cy="459813"/>
            <a:chOff x="5589297" y="5283025"/>
            <a:chExt cx="1116857" cy="735700"/>
          </a:xfrm>
        </p:grpSpPr>
        <p:grpSp>
          <p:nvGrpSpPr>
            <p:cNvPr id="296" name="Group 17">
              <a:extLst>
                <a:ext uri="{FF2B5EF4-FFF2-40B4-BE49-F238E27FC236}">
                  <a16:creationId xmlns:a16="http://schemas.microsoft.com/office/drawing/2014/main" id="{34A43854-F3FA-4103-A9A6-A94F24643CDB}"/>
                </a:ext>
              </a:extLst>
            </p:cNvPr>
            <p:cNvGrpSpPr>
              <a:grpSpLocks noChangeAspect="1"/>
            </p:cNvGrpSpPr>
            <p:nvPr/>
          </p:nvGrpSpPr>
          <p:grpSpPr bwMode="auto">
            <a:xfrm>
              <a:off x="5915786" y="5283025"/>
              <a:ext cx="343630" cy="208556"/>
              <a:chOff x="2721" y="1512"/>
              <a:chExt cx="318" cy="193"/>
            </a:xfrm>
          </p:grpSpPr>
          <p:sp>
            <p:nvSpPr>
              <p:cNvPr id="298" name="Freeform 18">
                <a:extLst>
                  <a:ext uri="{FF2B5EF4-FFF2-40B4-BE49-F238E27FC236}">
                    <a16:creationId xmlns:a16="http://schemas.microsoft.com/office/drawing/2014/main" id="{04C19FCC-1E0C-461D-A6A0-881C61A486C2}"/>
                  </a:ext>
                </a:extLst>
              </p:cNvPr>
              <p:cNvSpPr>
                <a:spLocks/>
              </p:cNvSpPr>
              <p:nvPr/>
            </p:nvSpPr>
            <p:spPr bwMode="auto">
              <a:xfrm>
                <a:off x="2826" y="1675"/>
                <a:ext cx="108" cy="30"/>
              </a:xfrm>
              <a:custGeom>
                <a:avLst/>
                <a:gdLst>
                  <a:gd name="T0" fmla="*/ 52 w 52"/>
                  <a:gd name="T1" fmla="*/ 14 h 14"/>
                  <a:gd name="T2" fmla="*/ 0 w 52"/>
                  <a:gd name="T3" fmla="*/ 14 h 14"/>
                </a:gdLst>
                <a:ahLst/>
                <a:cxnLst>
                  <a:cxn ang="0">
                    <a:pos x="T0" y="T1"/>
                  </a:cxn>
                  <a:cxn ang="0">
                    <a:pos x="T2" y="T3"/>
                  </a:cxn>
                </a:cxnLst>
                <a:rect l="0" t="0" r="r" b="b"/>
                <a:pathLst>
                  <a:path w="52" h="14">
                    <a:moveTo>
                      <a:pt x="52" y="14"/>
                    </a:moveTo>
                    <a:cubicBezTo>
                      <a:pt x="37" y="0"/>
                      <a:pt x="14" y="0"/>
                      <a:pt x="0" y="14"/>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299" name="Freeform 19">
                <a:extLst>
                  <a:ext uri="{FF2B5EF4-FFF2-40B4-BE49-F238E27FC236}">
                    <a16:creationId xmlns:a16="http://schemas.microsoft.com/office/drawing/2014/main" id="{E1F78227-D145-4384-A6C5-82BFE05A3F46}"/>
                  </a:ext>
                </a:extLst>
              </p:cNvPr>
              <p:cNvSpPr>
                <a:spLocks/>
              </p:cNvSpPr>
              <p:nvPr/>
            </p:nvSpPr>
            <p:spPr bwMode="auto">
              <a:xfrm>
                <a:off x="2773" y="1595"/>
                <a:ext cx="211" cy="59"/>
              </a:xfrm>
              <a:custGeom>
                <a:avLst/>
                <a:gdLst>
                  <a:gd name="T0" fmla="*/ 101 w 101"/>
                  <a:gd name="T1" fmla="*/ 28 h 28"/>
                  <a:gd name="T2" fmla="*/ 0 w 101"/>
                  <a:gd name="T3" fmla="*/ 28 h 28"/>
                </a:gdLst>
                <a:ahLst/>
                <a:cxnLst>
                  <a:cxn ang="0">
                    <a:pos x="T0" y="T1"/>
                  </a:cxn>
                  <a:cxn ang="0">
                    <a:pos x="T2" y="T3"/>
                  </a:cxn>
                </a:cxnLst>
                <a:rect l="0" t="0" r="r" b="b"/>
                <a:pathLst>
                  <a:path w="101" h="28">
                    <a:moveTo>
                      <a:pt x="101" y="28"/>
                    </a:moveTo>
                    <a:cubicBezTo>
                      <a:pt x="73" y="0"/>
                      <a:pt x="28" y="0"/>
                      <a:pt x="0" y="28"/>
                    </a:cubicBezTo>
                  </a:path>
                </a:pathLst>
              </a:custGeom>
              <a:noFill/>
              <a:ln w="19050" cap="rnd">
                <a:solidFill>
                  <a:schemeClr val="tx2"/>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sp>
            <p:nvSpPr>
              <p:cNvPr id="300" name="Freeform 20">
                <a:extLst>
                  <a:ext uri="{FF2B5EF4-FFF2-40B4-BE49-F238E27FC236}">
                    <a16:creationId xmlns:a16="http://schemas.microsoft.com/office/drawing/2014/main" id="{0F6EB199-8F25-4A2D-9590-56F027824C91}"/>
                  </a:ext>
                </a:extLst>
              </p:cNvPr>
              <p:cNvSpPr>
                <a:spLocks/>
              </p:cNvSpPr>
              <p:nvPr/>
            </p:nvSpPr>
            <p:spPr bwMode="auto">
              <a:xfrm>
                <a:off x="2721" y="1512"/>
                <a:ext cx="318" cy="89"/>
              </a:xfrm>
              <a:custGeom>
                <a:avLst/>
                <a:gdLst>
                  <a:gd name="T0" fmla="*/ 152 w 152"/>
                  <a:gd name="T1" fmla="*/ 42 h 42"/>
                  <a:gd name="T2" fmla="*/ 0 w 152"/>
                  <a:gd name="T3" fmla="*/ 42 h 42"/>
                </a:gdLst>
                <a:ahLst/>
                <a:cxnLst>
                  <a:cxn ang="0">
                    <a:pos x="T0" y="T1"/>
                  </a:cxn>
                  <a:cxn ang="0">
                    <a:pos x="T2" y="T3"/>
                  </a:cxn>
                </a:cxnLst>
                <a:rect l="0" t="0" r="r" b="b"/>
                <a:pathLst>
                  <a:path w="152" h="42">
                    <a:moveTo>
                      <a:pt x="152" y="42"/>
                    </a:moveTo>
                    <a:cubicBezTo>
                      <a:pt x="110" y="0"/>
                      <a:pt x="42" y="0"/>
                      <a:pt x="0" y="42"/>
                    </a:cubicBezTo>
                  </a:path>
                </a:pathLst>
              </a:custGeom>
              <a:noFill/>
              <a:ln w="19050" cap="rnd">
                <a:solidFill>
                  <a:schemeClr val="accent1"/>
                </a:solidFill>
                <a:prstDash val="solid"/>
                <a:round/>
              </a:ln>
              <a:extLst>
                <a:ext uri="{909E8E84-426E-40DD-AFC4-6F175D3DCCD1}">
                  <a14:hiddenFill xmlns:a14="http://schemas.microsoft.com/office/drawing/2010/main">
                    <a:noFill/>
                  </a14:hiddenFill>
                </a:ext>
              </a:extLst>
            </p:spPr>
            <p:txBody>
              <a:bodyPr vert="horz" wrap="square" lIns="57150" tIns="28575" rIns="57150" bIns="28575" numCol="1" anchor="t" anchorCtr="0" compatLnSpc="1">
                <a:prstTxWarp prst="textNoShape">
                  <a:avLst/>
                </a:prstTxWarp>
              </a:bodyPr>
              <a:lstStyle/>
              <a:p>
                <a:pPr defTabSz="285743">
                  <a:defRPr/>
                </a:pPr>
                <a:endParaRPr lang="en-US" sz="1500" kern="0" dirty="0">
                  <a:latin typeface="Amazon Ember"/>
                </a:endParaRPr>
              </a:p>
            </p:txBody>
          </p:sp>
        </p:grpSp>
        <p:sp>
          <p:nvSpPr>
            <p:cNvPr id="297" name="TextBox 296">
              <a:extLst>
                <a:ext uri="{FF2B5EF4-FFF2-40B4-BE49-F238E27FC236}">
                  <a16:creationId xmlns:a16="http://schemas.microsoft.com/office/drawing/2014/main" id="{FF39EE46-D442-4F35-9BA1-120259CC7677}"/>
                </a:ext>
              </a:extLst>
            </p:cNvPr>
            <p:cNvSpPr txBox="1"/>
            <p:nvPr/>
          </p:nvSpPr>
          <p:spPr>
            <a:xfrm>
              <a:off x="5589297" y="5593994"/>
              <a:ext cx="1116857" cy="424731"/>
            </a:xfrm>
            <a:prstGeom prst="rect">
              <a:avLst/>
            </a:prstGeom>
            <a:noFill/>
          </p:spPr>
          <p:txBody>
            <a:bodyPr wrap="square" rtlCol="0">
              <a:spAutoFit/>
            </a:bodyPr>
            <a:lstStyle/>
            <a:p>
              <a:pPr algn="ctr" defTabSz="685758">
                <a:defRPr/>
              </a:pPr>
              <a:r>
                <a:rPr lang="en-US" sz="1125" dirty="0">
                  <a:latin typeface="Amazon Ember"/>
                  <a:ea typeface="Amazon Ember" panose="020B0603020204020204" pitchFamily="34" charset="0"/>
                  <a:cs typeface="Amazon Ember" panose="020B0603020204020204" pitchFamily="34" charset="0"/>
                </a:rPr>
                <a:t>Sensors</a:t>
              </a:r>
            </a:p>
          </p:txBody>
        </p:sp>
      </p:grpSp>
      <p:grpSp>
        <p:nvGrpSpPr>
          <p:cNvPr id="301" name="Group 300">
            <a:extLst>
              <a:ext uri="{FF2B5EF4-FFF2-40B4-BE49-F238E27FC236}">
                <a16:creationId xmlns:a16="http://schemas.microsoft.com/office/drawing/2014/main" id="{2F39CEB5-28BF-4BBA-A5EA-E324B4D0D025}"/>
              </a:ext>
            </a:extLst>
          </p:cNvPr>
          <p:cNvGrpSpPr/>
          <p:nvPr/>
        </p:nvGrpSpPr>
        <p:grpSpPr>
          <a:xfrm>
            <a:off x="3664146" y="3540806"/>
            <a:ext cx="517172" cy="212171"/>
            <a:chOff x="4213742" y="3493294"/>
            <a:chExt cx="847725" cy="452358"/>
          </a:xfrm>
        </p:grpSpPr>
        <p:cxnSp>
          <p:nvCxnSpPr>
            <p:cNvPr id="302" name="Straight Connector 301">
              <a:extLst>
                <a:ext uri="{FF2B5EF4-FFF2-40B4-BE49-F238E27FC236}">
                  <a16:creationId xmlns:a16="http://schemas.microsoft.com/office/drawing/2014/main" id="{E871A24F-1544-40C4-A247-821084753346}"/>
                </a:ext>
              </a:extLst>
            </p:cNvPr>
            <p:cNvCxnSpPr>
              <a:cxnSpLocks/>
            </p:cNvCxnSpPr>
            <p:nvPr/>
          </p:nvCxnSpPr>
          <p:spPr>
            <a:xfrm>
              <a:off x="5061467"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cxnSp>
          <p:nvCxnSpPr>
            <p:cNvPr id="303" name="Straight Connector 302">
              <a:extLst>
                <a:ext uri="{FF2B5EF4-FFF2-40B4-BE49-F238E27FC236}">
                  <a16:creationId xmlns:a16="http://schemas.microsoft.com/office/drawing/2014/main" id="{043C7E1B-B4A2-45A6-A424-DD2892C6D5F6}"/>
                </a:ext>
              </a:extLst>
            </p:cNvPr>
            <p:cNvCxnSpPr>
              <a:cxnSpLocks/>
            </p:cNvCxnSpPr>
            <p:nvPr/>
          </p:nvCxnSpPr>
          <p:spPr>
            <a:xfrm>
              <a:off x="4213742" y="3493294"/>
              <a:ext cx="0" cy="45235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cxnSp>
        <p:nvCxnSpPr>
          <p:cNvPr id="304" name="Straight Connector 303">
            <a:extLst>
              <a:ext uri="{FF2B5EF4-FFF2-40B4-BE49-F238E27FC236}">
                <a16:creationId xmlns:a16="http://schemas.microsoft.com/office/drawing/2014/main" id="{043C7E1B-B4A2-45A6-A424-DD2892C6D5F6}"/>
              </a:ext>
            </a:extLst>
          </p:cNvPr>
          <p:cNvCxnSpPr>
            <a:cxnSpLocks/>
          </p:cNvCxnSpPr>
          <p:nvPr/>
        </p:nvCxnSpPr>
        <p:spPr>
          <a:xfrm>
            <a:off x="3907072" y="2443129"/>
            <a:ext cx="0" cy="188298"/>
          </a:xfrm>
          <a:prstGeom prst="line">
            <a:avLst/>
          </a:prstGeom>
          <a:ln w="19050">
            <a:solidFill>
              <a:schemeClr val="accent1"/>
            </a:solidFill>
            <a:headEnd type="arrow" w="lg" len="sm"/>
            <a:tailEnd type="none" w="lg" len="sm"/>
          </a:ln>
          <a:effectLst/>
        </p:spPr>
        <p:style>
          <a:lnRef idx="2">
            <a:schemeClr val="accent1"/>
          </a:lnRef>
          <a:fillRef idx="0">
            <a:schemeClr val="accent1"/>
          </a:fillRef>
          <a:effectRef idx="1">
            <a:schemeClr val="accent1"/>
          </a:effectRef>
          <a:fontRef idx="minor">
            <a:schemeClr val="tx1"/>
          </a:fontRef>
        </p:style>
      </p:cxnSp>
      <p:grpSp>
        <p:nvGrpSpPr>
          <p:cNvPr id="305" name="Group 304">
            <a:extLst>
              <a:ext uri="{FF2B5EF4-FFF2-40B4-BE49-F238E27FC236}">
                <a16:creationId xmlns:a16="http://schemas.microsoft.com/office/drawing/2014/main" id="{8BC59EE4-C731-47CC-9EDE-BBD79706C8DD}"/>
              </a:ext>
            </a:extLst>
          </p:cNvPr>
          <p:cNvGrpSpPr/>
          <p:nvPr/>
        </p:nvGrpSpPr>
        <p:grpSpPr>
          <a:xfrm>
            <a:off x="3696484" y="2711908"/>
            <a:ext cx="421179" cy="498082"/>
            <a:chOff x="786472" y="4572218"/>
            <a:chExt cx="459449" cy="528625"/>
          </a:xfrm>
        </p:grpSpPr>
        <p:sp>
          <p:nvSpPr>
            <p:cNvPr id="306" name="Freeform 305">
              <a:extLst>
                <a:ext uri="{FF2B5EF4-FFF2-40B4-BE49-F238E27FC236}">
                  <a16:creationId xmlns:a16="http://schemas.microsoft.com/office/drawing/2014/main" id="{320FDF0C-A80C-4AD9-A425-40D4380C1419}"/>
                </a:ext>
              </a:extLst>
            </p:cNvPr>
            <p:cNvSpPr>
              <a:spLocks/>
            </p:cNvSpPr>
            <p:nvPr/>
          </p:nvSpPr>
          <p:spPr bwMode="auto">
            <a:xfrm>
              <a:off x="786472" y="4642426"/>
              <a:ext cx="459449" cy="458417"/>
            </a:xfrm>
            <a:custGeom>
              <a:avLst/>
              <a:gdLst>
                <a:gd name="T0" fmla="*/ 426 w 426"/>
                <a:gd name="T1" fmla="*/ 0 h 425"/>
                <a:gd name="T2" fmla="*/ 426 w 426"/>
                <a:gd name="T3" fmla="*/ 360 h 425"/>
                <a:gd name="T4" fmla="*/ 213 w 426"/>
                <a:gd name="T5" fmla="*/ 425 h 425"/>
                <a:gd name="T6" fmla="*/ 0 w 426"/>
                <a:gd name="T7" fmla="*/ 360 h 425"/>
                <a:gd name="T8" fmla="*/ 0 w 426"/>
                <a:gd name="T9" fmla="*/ 0 h 425"/>
              </a:gdLst>
              <a:ahLst/>
              <a:cxnLst>
                <a:cxn ang="0">
                  <a:pos x="T0" y="T1"/>
                </a:cxn>
                <a:cxn ang="0">
                  <a:pos x="T2" y="T3"/>
                </a:cxn>
                <a:cxn ang="0">
                  <a:pos x="T4" y="T5"/>
                </a:cxn>
                <a:cxn ang="0">
                  <a:pos x="T6" y="T7"/>
                </a:cxn>
                <a:cxn ang="0">
                  <a:pos x="T8" y="T9"/>
                </a:cxn>
              </a:cxnLst>
              <a:rect l="0" t="0" r="r" b="b"/>
              <a:pathLst>
                <a:path w="426" h="425">
                  <a:moveTo>
                    <a:pt x="426" y="0"/>
                  </a:moveTo>
                  <a:cubicBezTo>
                    <a:pt x="426" y="360"/>
                    <a:pt x="426" y="360"/>
                    <a:pt x="426" y="360"/>
                  </a:cubicBezTo>
                  <a:cubicBezTo>
                    <a:pt x="426" y="396"/>
                    <a:pt x="331" y="425"/>
                    <a:pt x="213" y="425"/>
                  </a:cubicBezTo>
                  <a:cubicBezTo>
                    <a:pt x="95" y="425"/>
                    <a:pt x="0" y="396"/>
                    <a:pt x="0" y="360"/>
                  </a:cubicBezTo>
                  <a:cubicBezTo>
                    <a:pt x="0" y="0"/>
                    <a:pt x="0" y="0"/>
                    <a:pt x="0" y="0"/>
                  </a:cubicBezTo>
                </a:path>
              </a:pathLst>
            </a:custGeom>
            <a:noFill/>
            <a:ln w="19050" cap="rnd">
              <a:solidFill>
                <a:schemeClr val="tx1"/>
              </a:solidFill>
              <a:prstDash val="solid"/>
              <a:round/>
              <a:headEnd/>
              <a:tailEnd/>
            </a:ln>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307" name="Oval 30">
              <a:extLst>
                <a:ext uri="{FF2B5EF4-FFF2-40B4-BE49-F238E27FC236}">
                  <a16:creationId xmlns:a16="http://schemas.microsoft.com/office/drawing/2014/main" id="{DB3BD7AB-C7D0-4836-9810-71D56CB44A4D}"/>
                </a:ext>
              </a:extLst>
            </p:cNvPr>
            <p:cNvSpPr>
              <a:spLocks noChangeArrowheads="1"/>
            </p:cNvSpPr>
            <p:nvPr/>
          </p:nvSpPr>
          <p:spPr bwMode="auto">
            <a:xfrm>
              <a:off x="786472" y="4572218"/>
              <a:ext cx="459449" cy="139898"/>
            </a:xfrm>
            <a:prstGeom prst="ellips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308" name="Freeform 31">
              <a:extLst>
                <a:ext uri="{FF2B5EF4-FFF2-40B4-BE49-F238E27FC236}">
                  <a16:creationId xmlns:a16="http://schemas.microsoft.com/office/drawing/2014/main" id="{CBCE0966-D160-4EEA-8E58-57C4A486A282}"/>
                </a:ext>
              </a:extLst>
            </p:cNvPr>
            <p:cNvSpPr>
              <a:spLocks/>
            </p:cNvSpPr>
            <p:nvPr/>
          </p:nvSpPr>
          <p:spPr bwMode="auto">
            <a:xfrm>
              <a:off x="786472" y="4771484"/>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sp>
          <p:nvSpPr>
            <p:cNvPr id="309" name="Freeform 32">
              <a:extLst>
                <a:ext uri="{FF2B5EF4-FFF2-40B4-BE49-F238E27FC236}">
                  <a16:creationId xmlns:a16="http://schemas.microsoft.com/office/drawing/2014/main" id="{D05D5D1D-7DD3-4061-933B-3C3F40812774}"/>
                </a:ext>
              </a:extLst>
            </p:cNvPr>
            <p:cNvSpPr>
              <a:spLocks/>
            </p:cNvSpPr>
            <p:nvPr/>
          </p:nvSpPr>
          <p:spPr bwMode="auto">
            <a:xfrm>
              <a:off x="786472" y="4896931"/>
              <a:ext cx="459449" cy="70209"/>
            </a:xfrm>
            <a:custGeom>
              <a:avLst/>
              <a:gdLst>
                <a:gd name="T0" fmla="*/ 0 w 426"/>
                <a:gd name="T1" fmla="*/ 0 h 65"/>
                <a:gd name="T2" fmla="*/ 213 w 426"/>
                <a:gd name="T3" fmla="*/ 65 h 65"/>
                <a:gd name="T4" fmla="*/ 426 w 426"/>
                <a:gd name="T5" fmla="*/ 0 h 65"/>
              </a:gdLst>
              <a:ahLst/>
              <a:cxnLst>
                <a:cxn ang="0">
                  <a:pos x="T0" y="T1"/>
                </a:cxn>
                <a:cxn ang="0">
                  <a:pos x="T2" y="T3"/>
                </a:cxn>
                <a:cxn ang="0">
                  <a:pos x="T4" y="T5"/>
                </a:cxn>
              </a:cxnLst>
              <a:rect l="0" t="0" r="r" b="b"/>
              <a:pathLst>
                <a:path w="426" h="65">
                  <a:moveTo>
                    <a:pt x="0" y="0"/>
                  </a:moveTo>
                  <a:cubicBezTo>
                    <a:pt x="0" y="36"/>
                    <a:pt x="95" y="65"/>
                    <a:pt x="213" y="65"/>
                  </a:cubicBezTo>
                  <a:cubicBezTo>
                    <a:pt x="331" y="65"/>
                    <a:pt x="426" y="36"/>
                    <a:pt x="426" y="0"/>
                  </a:cubicBezTo>
                </a:path>
              </a:pathLst>
            </a:cu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a:defRPr/>
              </a:pPr>
              <a:endParaRPr lang="en-US" sz="2500" dirty="0">
                <a:latin typeface="Amazon Ember"/>
              </a:endParaRPr>
            </a:p>
          </p:txBody>
        </p:sp>
      </p:grpSp>
      <p:sp>
        <p:nvSpPr>
          <p:cNvPr id="310" name="TextBox 309"/>
          <p:cNvSpPr txBox="1"/>
          <p:nvPr/>
        </p:nvSpPr>
        <p:spPr>
          <a:xfrm>
            <a:off x="3480471" y="3270687"/>
            <a:ext cx="853203" cy="265457"/>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DW Silo 2</a:t>
            </a:r>
          </a:p>
        </p:txBody>
      </p:sp>
      <p:grpSp>
        <p:nvGrpSpPr>
          <p:cNvPr id="311" name="Group 310">
            <a:extLst>
              <a:ext uri="{FF2B5EF4-FFF2-40B4-BE49-F238E27FC236}">
                <a16:creationId xmlns:a16="http://schemas.microsoft.com/office/drawing/2014/main" id="{5885E649-4098-43A5-ABE5-55867D4127E1}"/>
              </a:ext>
            </a:extLst>
          </p:cNvPr>
          <p:cNvGrpSpPr/>
          <p:nvPr/>
        </p:nvGrpSpPr>
        <p:grpSpPr>
          <a:xfrm>
            <a:off x="3369303" y="1705684"/>
            <a:ext cx="1075541" cy="724944"/>
            <a:chOff x="1891877" y="1899808"/>
            <a:chExt cx="2820767" cy="1747114"/>
          </a:xfrm>
        </p:grpSpPr>
        <p:sp>
          <p:nvSpPr>
            <p:cNvPr id="312" name="TextBox 311"/>
            <p:cNvSpPr txBox="1"/>
            <p:nvPr/>
          </p:nvSpPr>
          <p:spPr>
            <a:xfrm>
              <a:off x="1891877" y="2589940"/>
              <a:ext cx="2820767" cy="1056982"/>
            </a:xfrm>
            <a:prstGeom prst="rect">
              <a:avLst/>
            </a:prstGeom>
            <a:noFill/>
          </p:spPr>
          <p:txBody>
            <a:bodyPr wrap="square" rtlCol="0">
              <a:spAutoFit/>
            </a:bodyPr>
            <a:lstStyle/>
            <a:p>
              <a:pPr algn="ctr">
                <a:defRPr/>
              </a:pPr>
              <a:r>
                <a:rPr lang="en-US" sz="1125" dirty="0">
                  <a:latin typeface="Amazon Ember"/>
                  <a:ea typeface="Amazon Ember" panose="020B0603020204020204" pitchFamily="34" charset="0"/>
                  <a:cs typeface="Amazon Ember" panose="020B0603020204020204" pitchFamily="34" charset="0"/>
                </a:rPr>
                <a:t>Business Intelligence</a:t>
              </a:r>
            </a:p>
          </p:txBody>
        </p:sp>
        <p:grpSp>
          <p:nvGrpSpPr>
            <p:cNvPr id="313" name="Group 312">
              <a:extLst>
                <a:ext uri="{FF2B5EF4-FFF2-40B4-BE49-F238E27FC236}">
                  <a16:creationId xmlns:a16="http://schemas.microsoft.com/office/drawing/2014/main" id="{D1A4E3C6-5AC6-40AB-BC83-8E8B31F8EEF5}"/>
                </a:ext>
              </a:extLst>
            </p:cNvPr>
            <p:cNvGrpSpPr/>
            <p:nvPr/>
          </p:nvGrpSpPr>
          <p:grpSpPr>
            <a:xfrm>
              <a:off x="3004293" y="1899808"/>
              <a:ext cx="595933" cy="596703"/>
              <a:chOff x="1462947" y="1069524"/>
              <a:chExt cx="313519" cy="313924"/>
            </a:xfrm>
          </p:grpSpPr>
          <p:sp>
            <p:nvSpPr>
              <p:cNvPr id="314" name="Rectangle 313">
                <a:extLst>
                  <a:ext uri="{FF2B5EF4-FFF2-40B4-BE49-F238E27FC236}">
                    <a16:creationId xmlns:a16="http://schemas.microsoft.com/office/drawing/2014/main" id="{199EFC38-03A7-47EF-AFBE-0D202E9103DC}"/>
                  </a:ext>
                </a:extLst>
              </p:cNvPr>
              <p:cNvSpPr/>
              <p:nvPr/>
            </p:nvSpPr>
            <p:spPr>
              <a:xfrm>
                <a:off x="1500188" y="1209675"/>
                <a:ext cx="62882" cy="173368"/>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315" name="Rectangle 314">
                <a:extLst>
                  <a:ext uri="{FF2B5EF4-FFF2-40B4-BE49-F238E27FC236}">
                    <a16:creationId xmlns:a16="http://schemas.microsoft.com/office/drawing/2014/main" id="{0F51F347-7C58-4D3A-A0D5-C962E904EA36}"/>
                  </a:ext>
                </a:extLst>
              </p:cNvPr>
              <p:cNvSpPr/>
              <p:nvPr/>
            </p:nvSpPr>
            <p:spPr>
              <a:xfrm>
                <a:off x="1592573" y="1157163"/>
                <a:ext cx="62882" cy="225880"/>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sp>
            <p:nvSpPr>
              <p:cNvPr id="316" name="Rectangle 315">
                <a:extLst>
                  <a:ext uri="{FF2B5EF4-FFF2-40B4-BE49-F238E27FC236}">
                    <a16:creationId xmlns:a16="http://schemas.microsoft.com/office/drawing/2014/main" id="{03055842-4DC5-4CD2-B926-71E7F7878619}"/>
                  </a:ext>
                </a:extLst>
              </p:cNvPr>
              <p:cNvSpPr/>
              <p:nvPr/>
            </p:nvSpPr>
            <p:spPr>
              <a:xfrm>
                <a:off x="1684957" y="1104799"/>
                <a:ext cx="62882" cy="278244"/>
              </a:xfrm>
              <a:prstGeom prst="rect">
                <a:avLst/>
              </a:prstGeom>
              <a:noFill/>
              <a:ln w="190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76200" tIns="38100" rIns="76200" bIns="38100" numCol="1" anchor="t" anchorCtr="0" compatLnSpc="1">
                <a:prstTxWarp prst="textNoShape">
                  <a:avLst/>
                </a:prstTxWarp>
              </a:bodyPr>
              <a:lstStyle/>
              <a:p>
                <a:pPr defTabSz="571500">
                  <a:defRPr/>
                </a:pPr>
                <a:endParaRPr lang="en-US" sz="1500" kern="0" dirty="0">
                  <a:latin typeface="Amazon Ember"/>
                </a:endParaRPr>
              </a:p>
            </p:txBody>
          </p:sp>
          <p:cxnSp>
            <p:nvCxnSpPr>
              <p:cNvPr id="317" name="Straight Connector 316">
                <a:extLst>
                  <a:ext uri="{FF2B5EF4-FFF2-40B4-BE49-F238E27FC236}">
                    <a16:creationId xmlns:a16="http://schemas.microsoft.com/office/drawing/2014/main" id="{89B9F13B-8F37-41E7-95B7-809F606FFCB9}"/>
                  </a:ext>
                </a:extLst>
              </p:cNvPr>
              <p:cNvCxnSpPr/>
              <p:nvPr/>
            </p:nvCxnSpPr>
            <p:spPr>
              <a:xfrm>
                <a:off x="1463074" y="1069524"/>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318" name="Straight Connector 317">
                <a:extLst>
                  <a:ext uri="{FF2B5EF4-FFF2-40B4-BE49-F238E27FC236}">
                    <a16:creationId xmlns:a16="http://schemas.microsoft.com/office/drawing/2014/main" id="{7138A2D2-CB10-406A-81C6-14E7F68E4FAD}"/>
                  </a:ext>
                </a:extLst>
              </p:cNvPr>
              <p:cNvCxnSpPr>
                <a:cxnSpLocks/>
              </p:cNvCxnSpPr>
              <p:nvPr/>
            </p:nvCxnSpPr>
            <p:spPr>
              <a:xfrm rot="5400000">
                <a:off x="1619707" y="1226688"/>
                <a:ext cx="0" cy="313519"/>
              </a:xfrm>
              <a:prstGeom prst="line">
                <a:avLst/>
              </a:pr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cxnSp>
        </p:grpSp>
      </p:grpSp>
      <p:sp>
        <p:nvSpPr>
          <p:cNvPr id="319" name="Rectangle 318"/>
          <p:cNvSpPr/>
          <p:nvPr/>
        </p:nvSpPr>
        <p:spPr>
          <a:xfrm>
            <a:off x="496355" y="1530995"/>
            <a:ext cx="4023058" cy="294245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
        <p:nvSpPr>
          <p:cNvPr id="320" name="Rectangle 319"/>
          <p:cNvSpPr/>
          <p:nvPr/>
        </p:nvSpPr>
        <p:spPr>
          <a:xfrm>
            <a:off x="5103612" y="1120695"/>
            <a:ext cx="3952254" cy="3914013"/>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dirty="0">
              <a:solidFill>
                <a:schemeClr val="tx1"/>
              </a:solidFill>
            </a:endParaRPr>
          </a:p>
        </p:txBody>
      </p:sp>
      <p:sp>
        <p:nvSpPr>
          <p:cNvPr id="4" name="Rectangle 3"/>
          <p:cNvSpPr/>
          <p:nvPr/>
        </p:nvSpPr>
        <p:spPr>
          <a:xfrm>
            <a:off x="6201233" y="3844071"/>
            <a:ext cx="841497" cy="266569"/>
          </a:xfrm>
          <a:prstGeom prst="rect">
            <a:avLst/>
          </a:prstGeom>
          <a:no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RAW</a:t>
            </a:r>
            <a:endParaRPr lang="en-US" sz="1200" b="1" dirty="0">
              <a:solidFill>
                <a:schemeClr val="tx1"/>
              </a:solidFill>
            </a:endParaRPr>
          </a:p>
        </p:txBody>
      </p:sp>
      <p:sp>
        <p:nvSpPr>
          <p:cNvPr id="7" name="Flowchart: Internal Storage 6"/>
          <p:cNvSpPr/>
          <p:nvPr/>
        </p:nvSpPr>
        <p:spPr>
          <a:xfrm>
            <a:off x="7326287" y="3717514"/>
            <a:ext cx="766121" cy="326267"/>
          </a:xfrm>
          <a:prstGeom prst="flowChartInternalStorage">
            <a:avLst/>
          </a:prstGeom>
          <a:solidFill>
            <a:srgbClr val="4F81BD"/>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1" name="Rectangle 320"/>
          <p:cNvSpPr/>
          <p:nvPr/>
        </p:nvSpPr>
        <p:spPr>
          <a:xfrm>
            <a:off x="7335822" y="3761259"/>
            <a:ext cx="795807" cy="297442"/>
          </a:xfrm>
          <a:prstGeom prst="rect">
            <a:avLst/>
          </a:prstGeom>
          <a:no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b="1" dirty="0" smtClean="0">
                <a:solidFill>
                  <a:schemeClr val="tx1"/>
                </a:solidFill>
              </a:rPr>
              <a:t>Curated</a:t>
            </a:r>
            <a:endParaRPr lang="en-US" sz="1200" b="1" dirty="0">
              <a:solidFill>
                <a:schemeClr val="tx1"/>
              </a:solidFill>
            </a:endParaRPr>
          </a:p>
        </p:txBody>
      </p:sp>
    </p:spTree>
    <p:extLst>
      <p:ext uri="{BB962C8B-B14F-4D97-AF65-F5344CB8AC3E}">
        <p14:creationId xmlns:p14="http://schemas.microsoft.com/office/powerpoint/2010/main" val="381479812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6090ADA3-BB8F-4182-9B5A-42BB6E4A3697}"/>
              </a:ext>
            </a:extLst>
          </p:cNvPr>
          <p:cNvSpPr/>
          <p:nvPr/>
        </p:nvSpPr>
        <p:spPr>
          <a:xfrm>
            <a:off x="342900" y="3013490"/>
            <a:ext cx="8458200" cy="677976"/>
          </a:xfrm>
          <a:prstGeom prst="rect">
            <a:avLst/>
          </a:prstGeom>
          <a:solidFill>
            <a:srgbClr val="F2F4F4"/>
          </a:solidFill>
          <a:ln w="15875">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61" name="Graphic 152">
            <a:extLst>
              <a:ext uri="{FF2B5EF4-FFF2-40B4-BE49-F238E27FC236}">
                <a16:creationId xmlns:a16="http://schemas.microsoft.com/office/drawing/2014/main" id="{0D2FC344-DFF1-4638-99C1-D0D7C91C9A96}"/>
              </a:ext>
            </a:extLst>
          </p:cNvPr>
          <p:cNvGrpSpPr/>
          <p:nvPr/>
        </p:nvGrpSpPr>
        <p:grpSpPr>
          <a:xfrm>
            <a:off x="6078501" y="3218315"/>
            <a:ext cx="171861" cy="268507"/>
            <a:chOff x="9973682" y="3381952"/>
            <a:chExt cx="100797" cy="157480"/>
          </a:xfrm>
          <a:solidFill>
            <a:srgbClr val="414042"/>
          </a:solidFill>
        </p:grpSpPr>
        <p:sp>
          <p:nvSpPr>
            <p:cNvPr id="62" name="Freeform: Shape 61">
              <a:extLst>
                <a:ext uri="{FF2B5EF4-FFF2-40B4-BE49-F238E27FC236}">
                  <a16:creationId xmlns:a16="http://schemas.microsoft.com/office/drawing/2014/main" id="{6D7433E6-8A36-46D8-BCF2-1166D79ECDF6}"/>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722FDB9-82AB-461B-BC20-1BCCC5071721}"/>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D8CBF7E-4D66-4292-AEB4-F2FAC5E47606}"/>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126ACD7-409B-4251-AF25-787ED5A9BF74}"/>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947AB3B-BCB4-481C-9043-D9ED69A27403}"/>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sp>
        <p:nvSpPr>
          <p:cNvPr id="121" name="Rectangle 120">
            <a:extLst>
              <a:ext uri="{FF2B5EF4-FFF2-40B4-BE49-F238E27FC236}">
                <a16:creationId xmlns:a16="http://schemas.microsoft.com/office/drawing/2014/main" id="{116B94C5-49E4-460E-86C9-BB81B2B64827}"/>
              </a:ext>
            </a:extLst>
          </p:cNvPr>
          <p:cNvSpPr/>
          <p:nvPr/>
        </p:nvSpPr>
        <p:spPr>
          <a:xfrm>
            <a:off x="342900" y="2140815"/>
            <a:ext cx="8458200" cy="677976"/>
          </a:xfrm>
          <a:prstGeom prst="rect">
            <a:avLst/>
          </a:prstGeom>
          <a:solidFill>
            <a:srgbClr val="F2F4F4"/>
          </a:solidFill>
          <a:ln w="15875">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10" name="Graphic 152">
            <a:extLst>
              <a:ext uri="{FF2B5EF4-FFF2-40B4-BE49-F238E27FC236}">
                <a16:creationId xmlns:a16="http://schemas.microsoft.com/office/drawing/2014/main" id="{314D7441-C869-47C2-9E84-136A61A5D807}"/>
              </a:ext>
            </a:extLst>
          </p:cNvPr>
          <p:cNvGrpSpPr/>
          <p:nvPr/>
        </p:nvGrpSpPr>
        <p:grpSpPr>
          <a:xfrm>
            <a:off x="3273303" y="2361293"/>
            <a:ext cx="149736" cy="233940"/>
            <a:chOff x="9973682" y="3381952"/>
            <a:chExt cx="100797" cy="157480"/>
          </a:xfrm>
          <a:solidFill>
            <a:srgbClr val="414042"/>
          </a:solidFill>
        </p:grpSpPr>
        <p:sp>
          <p:nvSpPr>
            <p:cNvPr id="211" name="Freeform: Shape 210">
              <a:extLst>
                <a:ext uri="{FF2B5EF4-FFF2-40B4-BE49-F238E27FC236}">
                  <a16:creationId xmlns:a16="http://schemas.microsoft.com/office/drawing/2014/main" id="{0542571C-C261-40A9-AF18-ECD61785C8E0}"/>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AEADBF53-9A1F-47A3-81AB-A7E454BF788A}"/>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0E156A5F-E2FF-4AAC-AC2F-802B8DF5125E}"/>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141F368-ECB7-4C7A-9B74-C4B51D63B14B}"/>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6D0F0E00-EF69-45E7-A564-4FC1CE477F45}"/>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grpSp>
        <p:nvGrpSpPr>
          <p:cNvPr id="56" name="Graphic 128">
            <a:extLst>
              <a:ext uri="{FF2B5EF4-FFF2-40B4-BE49-F238E27FC236}">
                <a16:creationId xmlns:a16="http://schemas.microsoft.com/office/drawing/2014/main" id="{13EBA172-4614-43E7-8A32-EFB270F7A3EA}"/>
              </a:ext>
            </a:extLst>
          </p:cNvPr>
          <p:cNvGrpSpPr/>
          <p:nvPr/>
        </p:nvGrpSpPr>
        <p:grpSpPr>
          <a:xfrm>
            <a:off x="4664918" y="2365040"/>
            <a:ext cx="244470" cy="244495"/>
            <a:chOff x="9946662" y="2520043"/>
            <a:chExt cx="157499" cy="157515"/>
          </a:xfrm>
          <a:solidFill>
            <a:srgbClr val="414042"/>
          </a:solidFill>
        </p:grpSpPr>
        <p:sp>
          <p:nvSpPr>
            <p:cNvPr id="57" name="Freeform: Shape 56">
              <a:extLst>
                <a:ext uri="{FF2B5EF4-FFF2-40B4-BE49-F238E27FC236}">
                  <a16:creationId xmlns:a16="http://schemas.microsoft.com/office/drawing/2014/main" id="{2146D4E5-5672-43A0-8619-EA76F2D41B25}"/>
                </a:ext>
              </a:extLst>
            </p:cNvPr>
            <p:cNvSpPr/>
            <p:nvPr/>
          </p:nvSpPr>
          <p:spPr>
            <a:xfrm>
              <a:off x="9946662" y="2520043"/>
              <a:ext cx="157499" cy="157515"/>
            </a:xfrm>
            <a:custGeom>
              <a:avLst/>
              <a:gdLst>
                <a:gd name="connsiteX0" fmla="*/ 153134 w 157499"/>
                <a:gd name="connsiteY0" fmla="*/ 132031 h 157515"/>
                <a:gd name="connsiteX1" fmla="*/ 138708 w 157499"/>
                <a:gd name="connsiteY1" fmla="*/ 117512 h 157515"/>
                <a:gd name="connsiteX2" fmla="*/ 117729 w 157499"/>
                <a:gd name="connsiteY2" fmla="*/ 12689 h 157515"/>
                <a:gd name="connsiteX3" fmla="*/ 75874 w 157499"/>
                <a:gd name="connsiteY3" fmla="*/ 0 h 157515"/>
                <a:gd name="connsiteX4" fmla="*/ 7874 w 157499"/>
                <a:gd name="connsiteY4" fmla="*/ 42929 h 157515"/>
                <a:gd name="connsiteX5" fmla="*/ 13543 w 157499"/>
                <a:gd name="connsiteY5" fmla="*/ 45638 h 157515"/>
                <a:gd name="connsiteX6" fmla="*/ 106007 w 157499"/>
                <a:gd name="connsiteY6" fmla="*/ 13188 h 157515"/>
                <a:gd name="connsiteX7" fmla="*/ 145291 w 157499"/>
                <a:gd name="connsiteY7" fmla="*/ 75559 h 157515"/>
                <a:gd name="connsiteX8" fmla="*/ 134299 w 157499"/>
                <a:gd name="connsiteY8" fmla="*/ 112945 h 157515"/>
                <a:gd name="connsiteX9" fmla="*/ 122362 w 157499"/>
                <a:gd name="connsiteY9" fmla="*/ 100976 h 157515"/>
                <a:gd name="connsiteX10" fmla="*/ 98683 w 157499"/>
                <a:gd name="connsiteY10" fmla="*/ 31448 h 157515"/>
                <a:gd name="connsiteX11" fmla="*/ 29154 w 157499"/>
                <a:gd name="connsiteY11" fmla="*/ 55127 h 157515"/>
                <a:gd name="connsiteX12" fmla="*/ 27118 w 157499"/>
                <a:gd name="connsiteY12" fmla="*/ 59842 h 157515"/>
                <a:gd name="connsiteX13" fmla="*/ 6299 w 157499"/>
                <a:gd name="connsiteY13" fmla="*/ 59842 h 157515"/>
                <a:gd name="connsiteX14" fmla="*/ 6299 w 157499"/>
                <a:gd name="connsiteY14" fmla="*/ 66142 h 157515"/>
                <a:gd name="connsiteX15" fmla="*/ 25354 w 157499"/>
                <a:gd name="connsiteY15" fmla="*/ 66142 h 157515"/>
                <a:gd name="connsiteX16" fmla="*/ 24189 w 157499"/>
                <a:gd name="connsiteY16" fmla="*/ 75590 h 157515"/>
                <a:gd name="connsiteX17" fmla="*/ 0 w 157499"/>
                <a:gd name="connsiteY17" fmla="*/ 75590 h 157515"/>
                <a:gd name="connsiteX18" fmla="*/ 0 w 157499"/>
                <a:gd name="connsiteY18" fmla="*/ 81890 h 157515"/>
                <a:gd name="connsiteX19" fmla="*/ 24409 w 157499"/>
                <a:gd name="connsiteY19" fmla="*/ 81890 h 157515"/>
                <a:gd name="connsiteX20" fmla="*/ 26142 w 157499"/>
                <a:gd name="connsiteY20" fmla="*/ 91338 h 157515"/>
                <a:gd name="connsiteX21" fmla="*/ 6646 w 157499"/>
                <a:gd name="connsiteY21" fmla="*/ 91338 h 157515"/>
                <a:gd name="connsiteX22" fmla="*/ 6646 w 157499"/>
                <a:gd name="connsiteY22" fmla="*/ 97638 h 157515"/>
                <a:gd name="connsiteX23" fmla="*/ 28409 w 157499"/>
                <a:gd name="connsiteY23" fmla="*/ 97638 h 157515"/>
                <a:gd name="connsiteX24" fmla="*/ 96473 w 157499"/>
                <a:gd name="connsiteY24" fmla="*/ 124888 h 157515"/>
                <a:gd name="connsiteX25" fmla="*/ 101354 w 157499"/>
                <a:gd name="connsiteY25" fmla="*/ 122488 h 157515"/>
                <a:gd name="connsiteX26" fmla="*/ 112913 w 157499"/>
                <a:gd name="connsiteY26" fmla="*/ 134047 h 157515"/>
                <a:gd name="connsiteX27" fmla="*/ 18173 w 157499"/>
                <a:gd name="connsiteY27" fmla="*/ 113890 h 157515"/>
                <a:gd name="connsiteX28" fmla="*/ 12945 w 157499"/>
                <a:gd name="connsiteY28" fmla="*/ 117386 h 157515"/>
                <a:gd name="connsiteX29" fmla="*/ 117480 w 157499"/>
                <a:gd name="connsiteY29" fmla="*/ 138614 h 157515"/>
                <a:gd name="connsiteX30" fmla="*/ 132000 w 157499"/>
                <a:gd name="connsiteY30" fmla="*/ 153134 h 157515"/>
                <a:gd name="connsiteX31" fmla="*/ 153118 w 157499"/>
                <a:gd name="connsiteY31" fmla="*/ 153149 h 157515"/>
                <a:gd name="connsiteX32" fmla="*/ 153134 w 157499"/>
                <a:gd name="connsiteY32" fmla="*/ 132031 h 157515"/>
                <a:gd name="connsiteX33" fmla="*/ 76094 w 157499"/>
                <a:gd name="connsiteY33" fmla="*/ 122771 h 157515"/>
                <a:gd name="connsiteX34" fmla="*/ 30457 w 157499"/>
                <a:gd name="connsiteY34" fmla="*/ 77134 h 157515"/>
                <a:gd name="connsiteX35" fmla="*/ 76094 w 157499"/>
                <a:gd name="connsiteY35" fmla="*/ 31496 h 157515"/>
                <a:gd name="connsiteX36" fmla="*/ 121732 w 157499"/>
                <a:gd name="connsiteY36" fmla="*/ 77134 h 157515"/>
                <a:gd name="connsiteX37" fmla="*/ 121732 w 157499"/>
                <a:gd name="connsiteY37" fmla="*/ 77165 h 157515"/>
                <a:gd name="connsiteX38" fmla="*/ 76094 w 157499"/>
                <a:gd name="connsiteY38" fmla="*/ 122771 h 157515"/>
                <a:gd name="connsiteX39" fmla="*/ 148535 w 157499"/>
                <a:gd name="connsiteY39" fmla="*/ 148630 h 157515"/>
                <a:gd name="connsiteX40" fmla="*/ 136378 w 157499"/>
                <a:gd name="connsiteY40" fmla="*/ 148630 h 157515"/>
                <a:gd name="connsiteX41" fmla="*/ 106708 w 157499"/>
                <a:gd name="connsiteY41" fmla="*/ 118960 h 157515"/>
                <a:gd name="connsiteX42" fmla="*/ 118771 w 157499"/>
                <a:gd name="connsiteY42" fmla="*/ 106362 h 157515"/>
                <a:gd name="connsiteX43" fmla="*/ 148567 w 157499"/>
                <a:gd name="connsiteY43" fmla="*/ 136315 h 157515"/>
                <a:gd name="connsiteX44" fmla="*/ 148609 w 157499"/>
                <a:gd name="connsiteY44" fmla="*/ 148430 h 157515"/>
                <a:gd name="connsiteX45" fmla="*/ 148567 w 157499"/>
                <a:gd name="connsiteY45" fmla="*/ 148472 h 157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7499" h="157515">
                  <a:moveTo>
                    <a:pt x="153134" y="132031"/>
                  </a:moveTo>
                  <a:lnTo>
                    <a:pt x="138708" y="117512"/>
                  </a:lnTo>
                  <a:cubicBezTo>
                    <a:pt x="161861" y="82772"/>
                    <a:pt x="152468" y="35842"/>
                    <a:pt x="117729" y="12689"/>
                  </a:cubicBezTo>
                  <a:cubicBezTo>
                    <a:pt x="105332" y="4428"/>
                    <a:pt x="90771" y="13"/>
                    <a:pt x="75874" y="0"/>
                  </a:cubicBezTo>
                  <a:cubicBezTo>
                    <a:pt x="46871" y="156"/>
                    <a:pt x="20487" y="16812"/>
                    <a:pt x="7874" y="42929"/>
                  </a:cubicBezTo>
                  <a:lnTo>
                    <a:pt x="13543" y="45638"/>
                  </a:lnTo>
                  <a:cubicBezTo>
                    <a:pt x="30116" y="11144"/>
                    <a:pt x="71513" y="-3384"/>
                    <a:pt x="106007" y="13188"/>
                  </a:cubicBezTo>
                  <a:cubicBezTo>
                    <a:pt x="129991" y="24711"/>
                    <a:pt x="145258" y="48951"/>
                    <a:pt x="145291" y="75559"/>
                  </a:cubicBezTo>
                  <a:cubicBezTo>
                    <a:pt x="145327" y="88823"/>
                    <a:pt x="141508" y="101811"/>
                    <a:pt x="134299" y="112945"/>
                  </a:cubicBezTo>
                  <a:lnTo>
                    <a:pt x="122362" y="100976"/>
                  </a:lnTo>
                  <a:cubicBezTo>
                    <a:pt x="135023" y="75238"/>
                    <a:pt x="124421" y="44109"/>
                    <a:pt x="98683" y="31448"/>
                  </a:cubicBezTo>
                  <a:cubicBezTo>
                    <a:pt x="72944" y="18787"/>
                    <a:pt x="41815" y="29389"/>
                    <a:pt x="29154" y="55127"/>
                  </a:cubicBezTo>
                  <a:cubicBezTo>
                    <a:pt x="28398" y="56664"/>
                    <a:pt x="27719" y="58238"/>
                    <a:pt x="27118" y="59842"/>
                  </a:cubicBezTo>
                  <a:lnTo>
                    <a:pt x="6299" y="59842"/>
                  </a:lnTo>
                  <a:lnTo>
                    <a:pt x="6299" y="66142"/>
                  </a:lnTo>
                  <a:lnTo>
                    <a:pt x="25354" y="66142"/>
                  </a:lnTo>
                  <a:cubicBezTo>
                    <a:pt x="24660" y="69246"/>
                    <a:pt x="24270" y="72410"/>
                    <a:pt x="24189" y="75590"/>
                  </a:cubicBezTo>
                  <a:lnTo>
                    <a:pt x="0" y="75590"/>
                  </a:lnTo>
                  <a:lnTo>
                    <a:pt x="0" y="81890"/>
                  </a:lnTo>
                  <a:lnTo>
                    <a:pt x="24409" y="81890"/>
                  </a:lnTo>
                  <a:cubicBezTo>
                    <a:pt x="24661" y="85090"/>
                    <a:pt x="25241" y="88257"/>
                    <a:pt x="26142" y="91338"/>
                  </a:cubicBezTo>
                  <a:lnTo>
                    <a:pt x="6646" y="91338"/>
                  </a:lnTo>
                  <a:lnTo>
                    <a:pt x="6646" y="97638"/>
                  </a:lnTo>
                  <a:lnTo>
                    <a:pt x="28409" y="97638"/>
                  </a:lnTo>
                  <a:cubicBezTo>
                    <a:pt x="39680" y="123958"/>
                    <a:pt x="70153" y="136159"/>
                    <a:pt x="96473" y="124888"/>
                  </a:cubicBezTo>
                  <a:cubicBezTo>
                    <a:pt x="98141" y="124174"/>
                    <a:pt x="99770" y="123373"/>
                    <a:pt x="101354" y="122488"/>
                  </a:cubicBezTo>
                  <a:lnTo>
                    <a:pt x="112913" y="134047"/>
                  </a:lnTo>
                  <a:cubicBezTo>
                    <a:pt x="81101" y="154181"/>
                    <a:pt x="39033" y="145231"/>
                    <a:pt x="18173" y="113890"/>
                  </a:cubicBezTo>
                  <a:lnTo>
                    <a:pt x="12945" y="117386"/>
                  </a:lnTo>
                  <a:cubicBezTo>
                    <a:pt x="36004" y="152033"/>
                    <a:pt x="82733" y="161523"/>
                    <a:pt x="117480" y="138614"/>
                  </a:cubicBezTo>
                  <a:lnTo>
                    <a:pt x="132000" y="153134"/>
                  </a:lnTo>
                  <a:cubicBezTo>
                    <a:pt x="137827" y="158969"/>
                    <a:pt x="147282" y="158977"/>
                    <a:pt x="153118" y="153149"/>
                  </a:cubicBezTo>
                  <a:cubicBezTo>
                    <a:pt x="158954" y="147322"/>
                    <a:pt x="158961" y="137867"/>
                    <a:pt x="153134" y="132031"/>
                  </a:cubicBezTo>
                  <a:close/>
                  <a:moveTo>
                    <a:pt x="76094" y="122771"/>
                  </a:moveTo>
                  <a:cubicBezTo>
                    <a:pt x="50889" y="122771"/>
                    <a:pt x="30457" y="102339"/>
                    <a:pt x="30457" y="77134"/>
                  </a:cubicBezTo>
                  <a:cubicBezTo>
                    <a:pt x="30457" y="51929"/>
                    <a:pt x="50889" y="31496"/>
                    <a:pt x="76094" y="31496"/>
                  </a:cubicBezTo>
                  <a:cubicBezTo>
                    <a:pt x="101299" y="31496"/>
                    <a:pt x="121732" y="51929"/>
                    <a:pt x="121732" y="77134"/>
                  </a:cubicBezTo>
                  <a:cubicBezTo>
                    <a:pt x="121732" y="77144"/>
                    <a:pt x="121732" y="77155"/>
                    <a:pt x="121732" y="77165"/>
                  </a:cubicBezTo>
                  <a:cubicBezTo>
                    <a:pt x="121680" y="102344"/>
                    <a:pt x="101273" y="122737"/>
                    <a:pt x="76094" y="122771"/>
                  </a:cubicBezTo>
                  <a:close/>
                  <a:moveTo>
                    <a:pt x="148535" y="148630"/>
                  </a:moveTo>
                  <a:cubicBezTo>
                    <a:pt x="145143" y="151902"/>
                    <a:pt x="139770" y="151902"/>
                    <a:pt x="136378" y="148630"/>
                  </a:cubicBezTo>
                  <a:lnTo>
                    <a:pt x="106708" y="118960"/>
                  </a:lnTo>
                  <a:cubicBezTo>
                    <a:pt x="111416" y="115476"/>
                    <a:pt x="115495" y="111216"/>
                    <a:pt x="118771" y="106362"/>
                  </a:cubicBezTo>
                  <a:lnTo>
                    <a:pt x="148567" y="136315"/>
                  </a:lnTo>
                  <a:cubicBezTo>
                    <a:pt x="151924" y="139649"/>
                    <a:pt x="151943" y="145073"/>
                    <a:pt x="148609" y="148430"/>
                  </a:cubicBezTo>
                  <a:cubicBezTo>
                    <a:pt x="148595" y="148444"/>
                    <a:pt x="148581" y="148458"/>
                    <a:pt x="148567" y="148472"/>
                  </a:cubicBezTo>
                  <a:close/>
                </a:path>
              </a:pathLst>
            </a:custGeom>
            <a:grpFill/>
            <a:ln w="3048" cap="flat">
              <a:noFill/>
              <a:prstDash val="solid"/>
              <a:miter/>
            </a:ln>
          </p:spPr>
          <p:txBody>
            <a:bodyPr rtlCol="0" anchor="ctr"/>
            <a:lstStyle/>
            <a:p>
              <a:endParaRPr lang="en-US" dirty="0"/>
            </a:p>
          </p:txBody>
        </p:sp>
        <p:sp>
          <p:nvSpPr>
            <p:cNvPr id="58" name="Freeform: Shape 57">
              <a:extLst>
                <a:ext uri="{FF2B5EF4-FFF2-40B4-BE49-F238E27FC236}">
                  <a16:creationId xmlns:a16="http://schemas.microsoft.com/office/drawing/2014/main" id="{4D1BBC55-C37E-4DC4-A3EB-38BC2F3B1359}"/>
                </a:ext>
              </a:extLst>
            </p:cNvPr>
            <p:cNvSpPr/>
            <p:nvPr/>
          </p:nvSpPr>
          <p:spPr>
            <a:xfrm>
              <a:off x="9994365" y="2567853"/>
              <a:ext cx="57543" cy="58772"/>
            </a:xfrm>
            <a:custGeom>
              <a:avLst/>
              <a:gdLst>
                <a:gd name="connsiteX0" fmla="*/ 57430 w 57543"/>
                <a:gd name="connsiteY0" fmla="*/ 33921 h 58772"/>
                <a:gd name="connsiteX1" fmla="*/ 51509 w 57543"/>
                <a:gd name="connsiteY1" fmla="*/ 26866 h 58772"/>
                <a:gd name="connsiteX2" fmla="*/ 53588 w 57543"/>
                <a:gd name="connsiteY2" fmla="*/ 11528 h 58772"/>
                <a:gd name="connsiteX3" fmla="*/ 53588 w 57543"/>
                <a:gd name="connsiteY3" fmla="*/ 11528 h 58772"/>
                <a:gd name="connsiteX4" fmla="*/ 53588 w 57543"/>
                <a:gd name="connsiteY4" fmla="*/ 11528 h 58772"/>
                <a:gd name="connsiteX5" fmla="*/ 53588 w 57543"/>
                <a:gd name="connsiteY5" fmla="*/ 11118 h 58772"/>
                <a:gd name="connsiteX6" fmla="*/ 53588 w 57543"/>
                <a:gd name="connsiteY6" fmla="*/ 10677 h 58772"/>
                <a:gd name="connsiteX7" fmla="*/ 53588 w 57543"/>
                <a:gd name="connsiteY7" fmla="*/ 10236 h 58772"/>
                <a:gd name="connsiteX8" fmla="*/ 26785 w 57543"/>
                <a:gd name="connsiteY8" fmla="*/ 0 h 58772"/>
                <a:gd name="connsiteX9" fmla="*/ 13 w 57543"/>
                <a:gd name="connsiteY9" fmla="*/ 10236 h 58772"/>
                <a:gd name="connsiteX10" fmla="*/ 13 w 57543"/>
                <a:gd name="connsiteY10" fmla="*/ 10677 h 58772"/>
                <a:gd name="connsiteX11" fmla="*/ 13 w 57543"/>
                <a:gd name="connsiteY11" fmla="*/ 11118 h 58772"/>
                <a:gd name="connsiteX12" fmla="*/ 13 w 57543"/>
                <a:gd name="connsiteY12" fmla="*/ 11528 h 58772"/>
                <a:gd name="connsiteX13" fmla="*/ 13 w 57543"/>
                <a:gd name="connsiteY13" fmla="*/ 11528 h 58772"/>
                <a:gd name="connsiteX14" fmla="*/ 13 w 57543"/>
                <a:gd name="connsiteY14" fmla="*/ 11528 h 58772"/>
                <a:gd name="connsiteX15" fmla="*/ 5273 w 57543"/>
                <a:gd name="connsiteY15" fmla="*/ 50740 h 58772"/>
                <a:gd name="connsiteX16" fmla="*/ 26690 w 57543"/>
                <a:gd name="connsiteY16" fmla="*/ 58772 h 58772"/>
                <a:gd name="connsiteX17" fmla="*/ 38848 w 57543"/>
                <a:gd name="connsiteY17" fmla="*/ 57512 h 58772"/>
                <a:gd name="connsiteX18" fmla="*/ 42753 w 57543"/>
                <a:gd name="connsiteY18" fmla="*/ 56315 h 58772"/>
                <a:gd name="connsiteX19" fmla="*/ 48107 w 57543"/>
                <a:gd name="connsiteY19" fmla="*/ 50740 h 58772"/>
                <a:gd name="connsiteX20" fmla="*/ 49745 w 57543"/>
                <a:gd name="connsiteY20" fmla="*/ 38488 h 58772"/>
                <a:gd name="connsiteX21" fmla="*/ 52895 w 57543"/>
                <a:gd name="connsiteY21" fmla="*/ 38835 h 58772"/>
                <a:gd name="connsiteX22" fmla="*/ 56926 w 57543"/>
                <a:gd name="connsiteY22" fmla="*/ 36882 h 58772"/>
                <a:gd name="connsiteX23" fmla="*/ 57430 w 57543"/>
                <a:gd name="connsiteY23" fmla="*/ 33921 h 58772"/>
                <a:gd name="connsiteX24" fmla="*/ 44643 w 57543"/>
                <a:gd name="connsiteY24" fmla="*/ 30299 h 58772"/>
                <a:gd name="connsiteX25" fmla="*/ 31100 w 57543"/>
                <a:gd name="connsiteY25" fmla="*/ 24409 h 58772"/>
                <a:gd name="connsiteX26" fmla="*/ 25386 w 57543"/>
                <a:gd name="connsiteY26" fmla="*/ 21594 h 58772"/>
                <a:gd name="connsiteX27" fmla="*/ 22571 w 57543"/>
                <a:gd name="connsiteY27" fmla="*/ 27307 h 58772"/>
                <a:gd name="connsiteX28" fmla="*/ 26816 w 57543"/>
                <a:gd name="connsiteY28" fmla="*/ 30362 h 58772"/>
                <a:gd name="connsiteX29" fmla="*/ 28328 w 57543"/>
                <a:gd name="connsiteY29" fmla="*/ 30079 h 58772"/>
                <a:gd name="connsiteX30" fmla="*/ 43793 w 57543"/>
                <a:gd name="connsiteY30" fmla="*/ 36756 h 58772"/>
                <a:gd name="connsiteX31" fmla="*/ 42060 w 57543"/>
                <a:gd name="connsiteY31" fmla="*/ 49732 h 58772"/>
                <a:gd name="connsiteX32" fmla="*/ 40611 w 57543"/>
                <a:gd name="connsiteY32" fmla="*/ 50457 h 58772"/>
                <a:gd name="connsiteX33" fmla="*/ 37462 w 57543"/>
                <a:gd name="connsiteY33" fmla="*/ 51370 h 58772"/>
                <a:gd name="connsiteX34" fmla="*/ 26753 w 57543"/>
                <a:gd name="connsiteY34" fmla="*/ 52472 h 58772"/>
                <a:gd name="connsiteX35" fmla="*/ 11572 w 57543"/>
                <a:gd name="connsiteY35" fmla="*/ 49732 h 58772"/>
                <a:gd name="connsiteX36" fmla="*/ 7163 w 57543"/>
                <a:gd name="connsiteY36" fmla="*/ 16945 h 58772"/>
                <a:gd name="connsiteX37" fmla="*/ 46375 w 57543"/>
                <a:gd name="connsiteY37" fmla="*/ 16945 h 58772"/>
                <a:gd name="connsiteX38" fmla="*/ 26816 w 57543"/>
                <a:gd name="connsiteY38" fmla="*/ 13260 h 58772"/>
                <a:gd name="connsiteX39" fmla="*/ 6974 w 57543"/>
                <a:gd name="connsiteY39" fmla="*/ 10110 h 58772"/>
                <a:gd name="connsiteX40" fmla="*/ 26816 w 57543"/>
                <a:gd name="connsiteY40" fmla="*/ 6236 h 58772"/>
                <a:gd name="connsiteX41" fmla="*/ 46659 w 57543"/>
                <a:gd name="connsiteY41" fmla="*/ 10110 h 58772"/>
                <a:gd name="connsiteX42" fmla="*/ 26816 w 57543"/>
                <a:gd name="connsiteY42" fmla="*/ 13260 h 58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7543" h="58772">
                  <a:moveTo>
                    <a:pt x="57430" y="33921"/>
                  </a:moveTo>
                  <a:cubicBezTo>
                    <a:pt x="56093" y="31102"/>
                    <a:pt x="54054" y="28672"/>
                    <a:pt x="51509" y="26866"/>
                  </a:cubicBezTo>
                  <a:lnTo>
                    <a:pt x="53588" y="11528"/>
                  </a:lnTo>
                  <a:lnTo>
                    <a:pt x="53588" y="11528"/>
                  </a:lnTo>
                  <a:lnTo>
                    <a:pt x="53588" y="11528"/>
                  </a:lnTo>
                  <a:lnTo>
                    <a:pt x="53588" y="11118"/>
                  </a:lnTo>
                  <a:lnTo>
                    <a:pt x="53588" y="10677"/>
                  </a:lnTo>
                  <a:cubicBezTo>
                    <a:pt x="53588" y="10520"/>
                    <a:pt x="53588" y="10362"/>
                    <a:pt x="53588" y="10236"/>
                  </a:cubicBezTo>
                  <a:cubicBezTo>
                    <a:pt x="53588" y="2772"/>
                    <a:pt x="37147" y="0"/>
                    <a:pt x="26785" y="0"/>
                  </a:cubicBezTo>
                  <a:cubicBezTo>
                    <a:pt x="16423" y="0"/>
                    <a:pt x="13" y="2772"/>
                    <a:pt x="13" y="10236"/>
                  </a:cubicBezTo>
                  <a:cubicBezTo>
                    <a:pt x="-1" y="10383"/>
                    <a:pt x="-1" y="10531"/>
                    <a:pt x="13" y="10677"/>
                  </a:cubicBezTo>
                  <a:lnTo>
                    <a:pt x="13" y="11118"/>
                  </a:lnTo>
                  <a:cubicBezTo>
                    <a:pt x="-4" y="11254"/>
                    <a:pt x="-4" y="11392"/>
                    <a:pt x="13" y="11528"/>
                  </a:cubicBezTo>
                  <a:cubicBezTo>
                    <a:pt x="13" y="11528"/>
                    <a:pt x="13" y="11528"/>
                    <a:pt x="13" y="11528"/>
                  </a:cubicBezTo>
                  <a:lnTo>
                    <a:pt x="13" y="11528"/>
                  </a:lnTo>
                  <a:lnTo>
                    <a:pt x="5273" y="50740"/>
                  </a:lnTo>
                  <a:cubicBezTo>
                    <a:pt x="5682" y="58551"/>
                    <a:pt x="24517" y="58772"/>
                    <a:pt x="26690" y="58772"/>
                  </a:cubicBezTo>
                  <a:cubicBezTo>
                    <a:pt x="30776" y="58796"/>
                    <a:pt x="34853" y="58373"/>
                    <a:pt x="38848" y="57512"/>
                  </a:cubicBezTo>
                  <a:cubicBezTo>
                    <a:pt x="40175" y="57201"/>
                    <a:pt x="41480" y="56801"/>
                    <a:pt x="42753" y="56315"/>
                  </a:cubicBezTo>
                  <a:cubicBezTo>
                    <a:pt x="46186" y="54961"/>
                    <a:pt x="47982" y="53165"/>
                    <a:pt x="48107" y="50740"/>
                  </a:cubicBezTo>
                  <a:lnTo>
                    <a:pt x="49745" y="38488"/>
                  </a:lnTo>
                  <a:cubicBezTo>
                    <a:pt x="50780" y="38712"/>
                    <a:pt x="51836" y="38828"/>
                    <a:pt x="52895" y="38835"/>
                  </a:cubicBezTo>
                  <a:cubicBezTo>
                    <a:pt x="54511" y="39068"/>
                    <a:pt x="56107" y="38295"/>
                    <a:pt x="56926" y="36882"/>
                  </a:cubicBezTo>
                  <a:cubicBezTo>
                    <a:pt x="57503" y="36010"/>
                    <a:pt x="57686" y="34935"/>
                    <a:pt x="57430" y="33921"/>
                  </a:cubicBezTo>
                  <a:close/>
                  <a:moveTo>
                    <a:pt x="44643" y="30299"/>
                  </a:moveTo>
                  <a:cubicBezTo>
                    <a:pt x="40611" y="28756"/>
                    <a:pt x="35730" y="26646"/>
                    <a:pt x="31100" y="24409"/>
                  </a:cubicBezTo>
                  <a:cubicBezTo>
                    <a:pt x="30299" y="22054"/>
                    <a:pt x="27742" y="20794"/>
                    <a:pt x="25386" y="21594"/>
                  </a:cubicBezTo>
                  <a:cubicBezTo>
                    <a:pt x="23031" y="22394"/>
                    <a:pt x="21770" y="24952"/>
                    <a:pt x="22571" y="27307"/>
                  </a:cubicBezTo>
                  <a:cubicBezTo>
                    <a:pt x="23189" y="29127"/>
                    <a:pt x="24894" y="30354"/>
                    <a:pt x="26816" y="30362"/>
                  </a:cubicBezTo>
                  <a:cubicBezTo>
                    <a:pt x="27334" y="30366"/>
                    <a:pt x="27847" y="30269"/>
                    <a:pt x="28328" y="30079"/>
                  </a:cubicBezTo>
                  <a:cubicBezTo>
                    <a:pt x="33356" y="32588"/>
                    <a:pt x="38519" y="34817"/>
                    <a:pt x="43793" y="36756"/>
                  </a:cubicBezTo>
                  <a:lnTo>
                    <a:pt x="42060" y="49732"/>
                  </a:lnTo>
                  <a:cubicBezTo>
                    <a:pt x="41606" y="50027"/>
                    <a:pt x="41120" y="50270"/>
                    <a:pt x="40611" y="50457"/>
                  </a:cubicBezTo>
                  <a:cubicBezTo>
                    <a:pt x="39585" y="50838"/>
                    <a:pt x="38533" y="51143"/>
                    <a:pt x="37462" y="51370"/>
                  </a:cubicBezTo>
                  <a:cubicBezTo>
                    <a:pt x="33944" y="52132"/>
                    <a:pt x="30353" y="52502"/>
                    <a:pt x="26753" y="52472"/>
                  </a:cubicBezTo>
                  <a:cubicBezTo>
                    <a:pt x="21547" y="52777"/>
                    <a:pt x="16343" y="51838"/>
                    <a:pt x="11572" y="49732"/>
                  </a:cubicBezTo>
                  <a:lnTo>
                    <a:pt x="7163" y="16945"/>
                  </a:lnTo>
                  <a:cubicBezTo>
                    <a:pt x="20001" y="20430"/>
                    <a:pt x="33537" y="20430"/>
                    <a:pt x="46375" y="16945"/>
                  </a:cubicBezTo>
                  <a:close/>
                  <a:moveTo>
                    <a:pt x="26816" y="13260"/>
                  </a:moveTo>
                  <a:cubicBezTo>
                    <a:pt x="20055" y="13594"/>
                    <a:pt x="13299" y="12522"/>
                    <a:pt x="6974" y="10110"/>
                  </a:cubicBezTo>
                  <a:cubicBezTo>
                    <a:pt x="13191" y="7276"/>
                    <a:pt x="19989" y="5949"/>
                    <a:pt x="26816" y="6236"/>
                  </a:cubicBezTo>
                  <a:cubicBezTo>
                    <a:pt x="33643" y="5949"/>
                    <a:pt x="40441" y="7276"/>
                    <a:pt x="46659" y="10110"/>
                  </a:cubicBezTo>
                  <a:cubicBezTo>
                    <a:pt x="40335" y="12525"/>
                    <a:pt x="33577" y="13598"/>
                    <a:pt x="26816" y="13260"/>
                  </a:cubicBezTo>
                  <a:close/>
                </a:path>
              </a:pathLst>
            </a:custGeom>
            <a:grpFill/>
            <a:ln w="3048" cap="flat">
              <a:noFill/>
              <a:prstDash val="solid"/>
              <a:miter/>
            </a:ln>
          </p:spPr>
          <p:txBody>
            <a:bodyPr rtlCol="0" anchor="ctr"/>
            <a:lstStyle/>
            <a:p>
              <a:endParaRPr lang="en-US"/>
            </a:p>
          </p:txBody>
        </p:sp>
      </p:grpSp>
      <p:grpSp>
        <p:nvGrpSpPr>
          <p:cNvPr id="72" name="Graphic 155">
            <a:extLst>
              <a:ext uri="{FF2B5EF4-FFF2-40B4-BE49-F238E27FC236}">
                <a16:creationId xmlns:a16="http://schemas.microsoft.com/office/drawing/2014/main" id="{8F3F32F2-3818-4163-8830-8F73F8C07050}"/>
              </a:ext>
            </a:extLst>
          </p:cNvPr>
          <p:cNvGrpSpPr/>
          <p:nvPr/>
        </p:nvGrpSpPr>
        <p:grpSpPr>
          <a:xfrm>
            <a:off x="5954215" y="2331113"/>
            <a:ext cx="237021" cy="230031"/>
            <a:chOff x="9945347" y="5022682"/>
            <a:chExt cx="157499" cy="152854"/>
          </a:xfrm>
          <a:solidFill>
            <a:srgbClr val="414042"/>
          </a:solidFill>
        </p:grpSpPr>
        <p:sp>
          <p:nvSpPr>
            <p:cNvPr id="73" name="Freeform: Shape 72">
              <a:extLst>
                <a:ext uri="{FF2B5EF4-FFF2-40B4-BE49-F238E27FC236}">
                  <a16:creationId xmlns:a16="http://schemas.microsoft.com/office/drawing/2014/main" id="{E787F76B-D45C-4434-91AD-35BA3EA7C74E}"/>
                </a:ext>
              </a:extLst>
            </p:cNvPr>
            <p:cNvSpPr/>
            <p:nvPr/>
          </p:nvSpPr>
          <p:spPr>
            <a:xfrm>
              <a:off x="9945347" y="5066776"/>
              <a:ext cx="34645" cy="107086"/>
            </a:xfrm>
            <a:custGeom>
              <a:avLst/>
              <a:gdLst>
                <a:gd name="connsiteX0" fmla="*/ 31496 w 34645"/>
                <a:gd name="connsiteY0" fmla="*/ 0 h 107086"/>
                <a:gd name="connsiteX1" fmla="*/ 3150 w 34645"/>
                <a:gd name="connsiteY1" fmla="*/ 0 h 107086"/>
                <a:gd name="connsiteX2" fmla="*/ 0 w 34645"/>
                <a:gd name="connsiteY2" fmla="*/ 3150 h 107086"/>
                <a:gd name="connsiteX3" fmla="*/ 0 w 34645"/>
                <a:gd name="connsiteY3" fmla="*/ 103937 h 107086"/>
                <a:gd name="connsiteX4" fmla="*/ 3150 w 34645"/>
                <a:gd name="connsiteY4" fmla="*/ 107086 h 107086"/>
                <a:gd name="connsiteX5" fmla="*/ 31496 w 34645"/>
                <a:gd name="connsiteY5" fmla="*/ 107086 h 107086"/>
                <a:gd name="connsiteX6" fmla="*/ 34646 w 34645"/>
                <a:gd name="connsiteY6" fmla="*/ 103937 h 107086"/>
                <a:gd name="connsiteX7" fmla="*/ 34646 w 34645"/>
                <a:gd name="connsiteY7" fmla="*/ 3150 h 107086"/>
                <a:gd name="connsiteX8" fmla="*/ 31496 w 34645"/>
                <a:gd name="connsiteY8" fmla="*/ 0 h 107086"/>
                <a:gd name="connsiteX9" fmla="*/ 28346 w 34645"/>
                <a:gd name="connsiteY9" fmla="*/ 100787 h 107086"/>
                <a:gd name="connsiteX10" fmla="*/ 6299 w 34645"/>
                <a:gd name="connsiteY10" fmla="*/ 100787 h 107086"/>
                <a:gd name="connsiteX11" fmla="*/ 6299 w 34645"/>
                <a:gd name="connsiteY11" fmla="*/ 6299 h 107086"/>
                <a:gd name="connsiteX12" fmla="*/ 28346 w 34645"/>
                <a:gd name="connsiteY12" fmla="*/ 6299 h 10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645" h="107086">
                  <a:moveTo>
                    <a:pt x="31496" y="0"/>
                  </a:moveTo>
                  <a:lnTo>
                    <a:pt x="3150" y="0"/>
                  </a:lnTo>
                  <a:cubicBezTo>
                    <a:pt x="1410" y="0"/>
                    <a:pt x="0" y="1410"/>
                    <a:pt x="0" y="3150"/>
                  </a:cubicBezTo>
                  <a:lnTo>
                    <a:pt x="0" y="103937"/>
                  </a:lnTo>
                  <a:cubicBezTo>
                    <a:pt x="0" y="105676"/>
                    <a:pt x="1410" y="107086"/>
                    <a:pt x="3150" y="107086"/>
                  </a:cubicBezTo>
                  <a:lnTo>
                    <a:pt x="31496" y="107086"/>
                  </a:lnTo>
                  <a:cubicBezTo>
                    <a:pt x="33235" y="107086"/>
                    <a:pt x="34646" y="105676"/>
                    <a:pt x="34646" y="103937"/>
                  </a:cubicBezTo>
                  <a:lnTo>
                    <a:pt x="34646" y="3150"/>
                  </a:lnTo>
                  <a:cubicBezTo>
                    <a:pt x="34646" y="1410"/>
                    <a:pt x="33235" y="0"/>
                    <a:pt x="31496" y="0"/>
                  </a:cubicBezTo>
                  <a:close/>
                  <a:moveTo>
                    <a:pt x="28346" y="100787"/>
                  </a:moveTo>
                  <a:lnTo>
                    <a:pt x="6299" y="100787"/>
                  </a:lnTo>
                  <a:lnTo>
                    <a:pt x="6299" y="6299"/>
                  </a:lnTo>
                  <a:lnTo>
                    <a:pt x="28346" y="6299"/>
                  </a:lnTo>
                  <a:close/>
                </a:path>
              </a:pathLst>
            </a:custGeom>
            <a:grpFill/>
            <a:ln w="304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20B6B79-C117-4F31-9BA5-159E56E4AFFC}"/>
                </a:ext>
              </a:extLst>
            </p:cNvPr>
            <p:cNvSpPr/>
            <p:nvPr/>
          </p:nvSpPr>
          <p:spPr>
            <a:xfrm>
              <a:off x="9986291" y="5116382"/>
              <a:ext cx="34645" cy="57480"/>
            </a:xfrm>
            <a:custGeom>
              <a:avLst/>
              <a:gdLst>
                <a:gd name="connsiteX0" fmla="*/ 34646 w 34645"/>
                <a:gd name="connsiteY0" fmla="*/ 36756 h 57480"/>
                <a:gd name="connsiteX1" fmla="*/ 34646 w 34645"/>
                <a:gd name="connsiteY1" fmla="*/ 54331 h 57480"/>
                <a:gd name="connsiteX2" fmla="*/ 31496 w 34645"/>
                <a:gd name="connsiteY2" fmla="*/ 57480 h 57480"/>
                <a:gd name="connsiteX3" fmla="*/ 3150 w 34645"/>
                <a:gd name="connsiteY3" fmla="*/ 57480 h 57480"/>
                <a:gd name="connsiteX4" fmla="*/ 0 w 34645"/>
                <a:gd name="connsiteY4" fmla="*/ 54331 h 57480"/>
                <a:gd name="connsiteX5" fmla="*/ 0 w 34645"/>
                <a:gd name="connsiteY5" fmla="*/ 0 h 57480"/>
                <a:gd name="connsiteX6" fmla="*/ 6299 w 34645"/>
                <a:gd name="connsiteY6" fmla="*/ 16504 h 57480"/>
                <a:gd name="connsiteX7" fmla="*/ 6299 w 34645"/>
                <a:gd name="connsiteY7" fmla="*/ 51150 h 57480"/>
                <a:gd name="connsiteX8" fmla="*/ 28346 w 34645"/>
                <a:gd name="connsiteY8" fmla="*/ 51150 h 57480"/>
                <a:gd name="connsiteX9" fmla="*/ 28346 w 34645"/>
                <a:gd name="connsiteY9" fmla="*/ 34646 h 57480"/>
                <a:gd name="connsiteX10" fmla="*/ 34646 w 34645"/>
                <a:gd name="connsiteY10" fmla="*/ 36756 h 57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7480">
                  <a:moveTo>
                    <a:pt x="34646" y="36756"/>
                  </a:moveTo>
                  <a:lnTo>
                    <a:pt x="34646" y="54331"/>
                  </a:lnTo>
                  <a:cubicBezTo>
                    <a:pt x="34646" y="56070"/>
                    <a:pt x="33235" y="57480"/>
                    <a:pt x="31496" y="57480"/>
                  </a:cubicBezTo>
                  <a:lnTo>
                    <a:pt x="3150" y="57480"/>
                  </a:lnTo>
                  <a:cubicBezTo>
                    <a:pt x="1410" y="57480"/>
                    <a:pt x="0" y="56070"/>
                    <a:pt x="0" y="54331"/>
                  </a:cubicBezTo>
                  <a:lnTo>
                    <a:pt x="0" y="0"/>
                  </a:lnTo>
                  <a:cubicBezTo>
                    <a:pt x="1024" y="5854"/>
                    <a:pt x="3163" y="11456"/>
                    <a:pt x="6299" y="16504"/>
                  </a:cubicBezTo>
                  <a:lnTo>
                    <a:pt x="6299" y="51150"/>
                  </a:lnTo>
                  <a:lnTo>
                    <a:pt x="28346" y="51150"/>
                  </a:lnTo>
                  <a:lnTo>
                    <a:pt x="28346" y="34646"/>
                  </a:lnTo>
                  <a:cubicBezTo>
                    <a:pt x="30388" y="35512"/>
                    <a:pt x="32494" y="36217"/>
                    <a:pt x="34646" y="36756"/>
                  </a:cubicBezTo>
                  <a:close/>
                </a:path>
              </a:pathLst>
            </a:custGeom>
            <a:grpFill/>
            <a:ln w="304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FAA2696-E91A-4034-9C2B-6B4AEBC9BAB8}"/>
                </a:ext>
              </a:extLst>
            </p:cNvPr>
            <p:cNvSpPr/>
            <p:nvPr/>
          </p:nvSpPr>
          <p:spPr>
            <a:xfrm>
              <a:off x="9986291" y="5047879"/>
              <a:ext cx="34645" cy="51149"/>
            </a:xfrm>
            <a:custGeom>
              <a:avLst/>
              <a:gdLst>
                <a:gd name="connsiteX0" fmla="*/ 34646 w 34645"/>
                <a:gd name="connsiteY0" fmla="*/ 3150 h 51149"/>
                <a:gd name="connsiteX1" fmla="*/ 34646 w 34645"/>
                <a:gd name="connsiteY1" fmla="*/ 14299 h 51149"/>
                <a:gd name="connsiteX2" fmla="*/ 28346 w 34645"/>
                <a:gd name="connsiteY2" fmla="*/ 16535 h 51149"/>
                <a:gd name="connsiteX3" fmla="*/ 28346 w 34645"/>
                <a:gd name="connsiteY3" fmla="*/ 6299 h 51149"/>
                <a:gd name="connsiteX4" fmla="*/ 6299 w 34645"/>
                <a:gd name="connsiteY4" fmla="*/ 6299 h 51149"/>
                <a:gd name="connsiteX5" fmla="*/ 6299 w 34645"/>
                <a:gd name="connsiteY5" fmla="*/ 34646 h 51149"/>
                <a:gd name="connsiteX6" fmla="*/ 0 w 34645"/>
                <a:gd name="connsiteY6" fmla="*/ 51150 h 51149"/>
                <a:gd name="connsiteX7" fmla="*/ 0 w 34645"/>
                <a:gd name="connsiteY7" fmla="*/ 3150 h 51149"/>
                <a:gd name="connsiteX8" fmla="*/ 3150 w 34645"/>
                <a:gd name="connsiteY8" fmla="*/ 0 h 51149"/>
                <a:gd name="connsiteX9" fmla="*/ 31496 w 34645"/>
                <a:gd name="connsiteY9" fmla="*/ 0 h 51149"/>
                <a:gd name="connsiteX10" fmla="*/ 34646 w 34645"/>
                <a:gd name="connsiteY10" fmla="*/ 3150 h 5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1149">
                  <a:moveTo>
                    <a:pt x="34646" y="3150"/>
                  </a:moveTo>
                  <a:lnTo>
                    <a:pt x="34646" y="14299"/>
                  </a:lnTo>
                  <a:cubicBezTo>
                    <a:pt x="32491" y="14879"/>
                    <a:pt x="30384" y="15626"/>
                    <a:pt x="28346" y="16535"/>
                  </a:cubicBezTo>
                  <a:lnTo>
                    <a:pt x="28346" y="6299"/>
                  </a:lnTo>
                  <a:lnTo>
                    <a:pt x="6299" y="6299"/>
                  </a:lnTo>
                  <a:lnTo>
                    <a:pt x="6299" y="34646"/>
                  </a:lnTo>
                  <a:cubicBezTo>
                    <a:pt x="3163" y="39693"/>
                    <a:pt x="1024" y="45296"/>
                    <a:pt x="0" y="51150"/>
                  </a:cubicBezTo>
                  <a:lnTo>
                    <a:pt x="0" y="3150"/>
                  </a:lnTo>
                  <a:cubicBezTo>
                    <a:pt x="0" y="1410"/>
                    <a:pt x="1410" y="0"/>
                    <a:pt x="3150" y="0"/>
                  </a:cubicBezTo>
                  <a:lnTo>
                    <a:pt x="31496" y="0"/>
                  </a:lnTo>
                  <a:cubicBezTo>
                    <a:pt x="33235" y="0"/>
                    <a:pt x="34646" y="1410"/>
                    <a:pt x="34646" y="3150"/>
                  </a:cubicBezTo>
                  <a:close/>
                </a:path>
              </a:pathLst>
            </a:custGeom>
            <a:grpFill/>
            <a:ln w="304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E58DA60-9D4C-4E1F-86B2-782395E76A3F}"/>
                </a:ext>
              </a:extLst>
            </p:cNvPr>
            <p:cNvSpPr/>
            <p:nvPr/>
          </p:nvSpPr>
          <p:spPr>
            <a:xfrm>
              <a:off x="10027236" y="5022682"/>
              <a:ext cx="34647" cy="151180"/>
            </a:xfrm>
            <a:custGeom>
              <a:avLst/>
              <a:gdLst>
                <a:gd name="connsiteX0" fmla="*/ 28346 w 34647"/>
                <a:gd name="connsiteY0" fmla="*/ 132976 h 151180"/>
                <a:gd name="connsiteX1" fmla="*/ 28346 w 34647"/>
                <a:gd name="connsiteY1" fmla="*/ 144882 h 151180"/>
                <a:gd name="connsiteX2" fmla="*/ 6299 w 34647"/>
                <a:gd name="connsiteY2" fmla="*/ 144882 h 151180"/>
                <a:gd name="connsiteX3" fmla="*/ 6299 w 34647"/>
                <a:gd name="connsiteY3" fmla="*/ 132283 h 151180"/>
                <a:gd name="connsiteX4" fmla="*/ 6299 w 34647"/>
                <a:gd name="connsiteY4" fmla="*/ 132283 h 151180"/>
                <a:gd name="connsiteX5" fmla="*/ 0 w 34647"/>
                <a:gd name="connsiteY5" fmla="*/ 131874 h 151180"/>
                <a:gd name="connsiteX6" fmla="*/ 0 w 34647"/>
                <a:gd name="connsiteY6" fmla="*/ 148031 h 151180"/>
                <a:gd name="connsiteX7" fmla="*/ 3150 w 34647"/>
                <a:gd name="connsiteY7" fmla="*/ 151181 h 151180"/>
                <a:gd name="connsiteX8" fmla="*/ 31496 w 34647"/>
                <a:gd name="connsiteY8" fmla="*/ 151181 h 151180"/>
                <a:gd name="connsiteX9" fmla="*/ 34646 w 34647"/>
                <a:gd name="connsiteY9" fmla="*/ 148031 h 151180"/>
                <a:gd name="connsiteX10" fmla="*/ 34646 w 34647"/>
                <a:gd name="connsiteY10" fmla="*/ 139275 h 151180"/>
                <a:gd name="connsiteX11" fmla="*/ 31496 w 34647"/>
                <a:gd name="connsiteY11" fmla="*/ 0 h 151180"/>
                <a:gd name="connsiteX12" fmla="*/ 3150 w 34647"/>
                <a:gd name="connsiteY12" fmla="*/ 0 h 151180"/>
                <a:gd name="connsiteX13" fmla="*/ 0 w 34647"/>
                <a:gd name="connsiteY13" fmla="*/ 3150 h 151180"/>
                <a:gd name="connsiteX14" fmla="*/ 0 w 34647"/>
                <a:gd name="connsiteY14" fmla="*/ 38205 h 151180"/>
                <a:gd name="connsiteX15" fmla="*/ 6299 w 34647"/>
                <a:gd name="connsiteY15" fmla="*/ 37795 h 151180"/>
                <a:gd name="connsiteX16" fmla="*/ 6299 w 34647"/>
                <a:gd name="connsiteY16" fmla="*/ 37795 h 151180"/>
                <a:gd name="connsiteX17" fmla="*/ 6299 w 34647"/>
                <a:gd name="connsiteY17" fmla="*/ 6299 h 151180"/>
                <a:gd name="connsiteX18" fmla="*/ 28346 w 34647"/>
                <a:gd name="connsiteY18" fmla="*/ 6299 h 151180"/>
                <a:gd name="connsiteX19" fmla="*/ 28346 w 34647"/>
                <a:gd name="connsiteY19" fmla="*/ 43307 h 151180"/>
                <a:gd name="connsiteX20" fmla="*/ 34646 w 34647"/>
                <a:gd name="connsiteY20" fmla="*/ 47338 h 151180"/>
                <a:gd name="connsiteX21" fmla="*/ 34646 w 34647"/>
                <a:gd name="connsiteY21" fmla="*/ 3244 h 151180"/>
                <a:gd name="connsiteX22" fmla="*/ 31592 w 34647"/>
                <a:gd name="connsiteY22" fmla="*/ 1 h 151180"/>
                <a:gd name="connsiteX23" fmla="*/ 31496 w 34647"/>
                <a:gd name="connsiteY23"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647" h="151180">
                  <a:moveTo>
                    <a:pt x="28346" y="132976"/>
                  </a:moveTo>
                  <a:lnTo>
                    <a:pt x="28346" y="144882"/>
                  </a:lnTo>
                  <a:lnTo>
                    <a:pt x="6299" y="144882"/>
                  </a:lnTo>
                  <a:lnTo>
                    <a:pt x="6299" y="132283"/>
                  </a:lnTo>
                  <a:lnTo>
                    <a:pt x="6299" y="132283"/>
                  </a:lnTo>
                  <a:cubicBezTo>
                    <a:pt x="4193" y="132290"/>
                    <a:pt x="2088" y="132153"/>
                    <a:pt x="0" y="131874"/>
                  </a:cubicBezTo>
                  <a:lnTo>
                    <a:pt x="0" y="148031"/>
                  </a:lnTo>
                  <a:cubicBezTo>
                    <a:pt x="0" y="149771"/>
                    <a:pt x="1410" y="151181"/>
                    <a:pt x="3150" y="151181"/>
                  </a:cubicBezTo>
                  <a:lnTo>
                    <a:pt x="31496" y="151181"/>
                  </a:lnTo>
                  <a:cubicBezTo>
                    <a:pt x="33235" y="151181"/>
                    <a:pt x="34646" y="149771"/>
                    <a:pt x="34646" y="148031"/>
                  </a:cubicBezTo>
                  <a:lnTo>
                    <a:pt x="34646" y="139275"/>
                  </a:lnTo>
                  <a:close/>
                  <a:moveTo>
                    <a:pt x="31496" y="0"/>
                  </a:moveTo>
                  <a:lnTo>
                    <a:pt x="3150" y="0"/>
                  </a:lnTo>
                  <a:cubicBezTo>
                    <a:pt x="1410" y="0"/>
                    <a:pt x="0" y="1410"/>
                    <a:pt x="0" y="3150"/>
                  </a:cubicBezTo>
                  <a:lnTo>
                    <a:pt x="0" y="38205"/>
                  </a:lnTo>
                  <a:cubicBezTo>
                    <a:pt x="2088" y="37922"/>
                    <a:pt x="4193" y="37785"/>
                    <a:pt x="6299" y="37795"/>
                  </a:cubicBezTo>
                  <a:lnTo>
                    <a:pt x="6299" y="37795"/>
                  </a:lnTo>
                  <a:lnTo>
                    <a:pt x="6299" y="6299"/>
                  </a:lnTo>
                  <a:lnTo>
                    <a:pt x="28346" y="6299"/>
                  </a:lnTo>
                  <a:lnTo>
                    <a:pt x="28346" y="43307"/>
                  </a:lnTo>
                  <a:cubicBezTo>
                    <a:pt x="30553" y="44476"/>
                    <a:pt x="32660" y="45824"/>
                    <a:pt x="34646" y="47338"/>
                  </a:cubicBezTo>
                  <a:lnTo>
                    <a:pt x="34646" y="3244"/>
                  </a:lnTo>
                  <a:cubicBezTo>
                    <a:pt x="34698" y="1505"/>
                    <a:pt x="33331" y="54"/>
                    <a:pt x="31592" y="1"/>
                  </a:cubicBezTo>
                  <a:cubicBezTo>
                    <a:pt x="31560" y="0"/>
                    <a:pt x="31528" y="0"/>
                    <a:pt x="31496" y="0"/>
                  </a:cubicBezTo>
                  <a:close/>
                </a:path>
              </a:pathLst>
            </a:custGeom>
            <a:grpFill/>
            <a:ln w="304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5BD16CB-EAF2-438A-8ACD-3A7ED69B3943}"/>
                </a:ext>
              </a:extLst>
            </p:cNvPr>
            <p:cNvSpPr/>
            <p:nvPr/>
          </p:nvSpPr>
          <p:spPr>
            <a:xfrm>
              <a:off x="10068181" y="5038430"/>
              <a:ext cx="34645" cy="109448"/>
            </a:xfrm>
            <a:custGeom>
              <a:avLst/>
              <a:gdLst>
                <a:gd name="connsiteX0" fmla="*/ 31496 w 34645"/>
                <a:gd name="connsiteY0" fmla="*/ 0 h 109448"/>
                <a:gd name="connsiteX1" fmla="*/ 3150 w 34645"/>
                <a:gd name="connsiteY1" fmla="*/ 0 h 109448"/>
                <a:gd name="connsiteX2" fmla="*/ 0 w 34645"/>
                <a:gd name="connsiteY2" fmla="*/ 3150 h 109448"/>
                <a:gd name="connsiteX3" fmla="*/ 0 w 34645"/>
                <a:gd name="connsiteY3" fmla="*/ 37291 h 109448"/>
                <a:gd name="connsiteX4" fmla="*/ 6299 w 34645"/>
                <a:gd name="connsiteY4" fmla="*/ 45921 h 109448"/>
                <a:gd name="connsiteX5" fmla="*/ 6299 w 34645"/>
                <a:gd name="connsiteY5" fmla="*/ 6299 h 109448"/>
                <a:gd name="connsiteX6" fmla="*/ 28346 w 34645"/>
                <a:gd name="connsiteY6" fmla="*/ 6299 h 109448"/>
                <a:gd name="connsiteX7" fmla="*/ 28346 w 34645"/>
                <a:gd name="connsiteY7" fmla="*/ 103149 h 109448"/>
                <a:gd name="connsiteX8" fmla="*/ 34646 w 34645"/>
                <a:gd name="connsiteY8" fmla="*/ 109449 h 109448"/>
                <a:gd name="connsiteX9" fmla="*/ 34646 w 34645"/>
                <a:gd name="connsiteY9" fmla="*/ 3150 h 109448"/>
                <a:gd name="connsiteX10" fmla="*/ 31496 w 34645"/>
                <a:gd name="connsiteY10" fmla="*/ 0 h 1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109448">
                  <a:moveTo>
                    <a:pt x="31496" y="0"/>
                  </a:moveTo>
                  <a:lnTo>
                    <a:pt x="3150" y="0"/>
                  </a:lnTo>
                  <a:cubicBezTo>
                    <a:pt x="1410" y="0"/>
                    <a:pt x="0" y="1410"/>
                    <a:pt x="0" y="3150"/>
                  </a:cubicBezTo>
                  <a:lnTo>
                    <a:pt x="0" y="37291"/>
                  </a:lnTo>
                  <a:cubicBezTo>
                    <a:pt x="2428" y="39913"/>
                    <a:pt x="4542" y="42809"/>
                    <a:pt x="6299" y="45921"/>
                  </a:cubicBezTo>
                  <a:lnTo>
                    <a:pt x="6299" y="6299"/>
                  </a:lnTo>
                  <a:lnTo>
                    <a:pt x="28346" y="6299"/>
                  </a:lnTo>
                  <a:lnTo>
                    <a:pt x="28346" y="103149"/>
                  </a:lnTo>
                  <a:lnTo>
                    <a:pt x="34646" y="109449"/>
                  </a:lnTo>
                  <a:lnTo>
                    <a:pt x="34646" y="3150"/>
                  </a:lnTo>
                  <a:cubicBezTo>
                    <a:pt x="34646" y="1410"/>
                    <a:pt x="33235" y="0"/>
                    <a:pt x="31496" y="0"/>
                  </a:cubicBezTo>
                  <a:close/>
                </a:path>
              </a:pathLst>
            </a:custGeom>
            <a:grpFill/>
            <a:ln w="304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C4D0857-5ABE-4ADB-AD7F-18070B6EF27C}"/>
                </a:ext>
              </a:extLst>
            </p:cNvPr>
            <p:cNvSpPr/>
            <p:nvPr/>
          </p:nvSpPr>
          <p:spPr>
            <a:xfrm>
              <a:off x="9992503" y="5066692"/>
              <a:ext cx="110343" cy="108843"/>
            </a:xfrm>
            <a:custGeom>
              <a:avLst/>
              <a:gdLst>
                <a:gd name="connsiteX0" fmla="*/ 106513 w 110343"/>
                <a:gd name="connsiteY0" fmla="*/ 86383 h 108843"/>
                <a:gd name="connsiteX1" fmla="*/ 78166 w 110343"/>
                <a:gd name="connsiteY1" fmla="*/ 58036 h 108843"/>
                <a:gd name="connsiteX2" fmla="*/ 58036 w 110343"/>
                <a:gd name="connsiteY2" fmla="*/ 3743 h 108843"/>
                <a:gd name="connsiteX3" fmla="*/ 3743 w 110343"/>
                <a:gd name="connsiteY3" fmla="*/ 23873 h 108843"/>
                <a:gd name="connsiteX4" fmla="*/ 23873 w 110343"/>
                <a:gd name="connsiteY4" fmla="*/ 78166 h 108843"/>
                <a:gd name="connsiteX5" fmla="*/ 60088 w 110343"/>
                <a:gd name="connsiteY5" fmla="*/ 77154 h 108843"/>
                <a:gd name="connsiteX6" fmla="*/ 87962 w 110343"/>
                <a:gd name="connsiteY6" fmla="*/ 104997 h 108843"/>
                <a:gd name="connsiteX7" fmla="*/ 106497 w 110343"/>
                <a:gd name="connsiteY7" fmla="*/ 105013 h 108843"/>
                <a:gd name="connsiteX8" fmla="*/ 106513 w 110343"/>
                <a:gd name="connsiteY8" fmla="*/ 86477 h 108843"/>
                <a:gd name="connsiteX9" fmla="*/ 6387 w 110343"/>
                <a:gd name="connsiteY9" fmla="*/ 40965 h 108843"/>
                <a:gd name="connsiteX10" fmla="*/ 41032 w 110343"/>
                <a:gd name="connsiteY10" fmla="*/ 6320 h 108843"/>
                <a:gd name="connsiteX11" fmla="*/ 75678 w 110343"/>
                <a:gd name="connsiteY11" fmla="*/ 40965 h 108843"/>
                <a:gd name="connsiteX12" fmla="*/ 41032 w 110343"/>
                <a:gd name="connsiteY12" fmla="*/ 75611 h 108843"/>
                <a:gd name="connsiteX13" fmla="*/ 6387 w 110343"/>
                <a:gd name="connsiteY13" fmla="*/ 40965 h 108843"/>
                <a:gd name="connsiteX14" fmla="*/ 102040 w 110343"/>
                <a:gd name="connsiteY14" fmla="*/ 100461 h 108843"/>
                <a:gd name="connsiteX15" fmla="*/ 92402 w 110343"/>
                <a:gd name="connsiteY15" fmla="*/ 100461 h 108843"/>
                <a:gd name="connsiteX16" fmla="*/ 65568 w 110343"/>
                <a:gd name="connsiteY16" fmla="*/ 73627 h 108843"/>
                <a:gd name="connsiteX17" fmla="*/ 75017 w 110343"/>
                <a:gd name="connsiteY17" fmla="*/ 63643 h 108843"/>
                <a:gd name="connsiteX18" fmla="*/ 102103 w 110343"/>
                <a:gd name="connsiteY18" fmla="*/ 90855 h 108843"/>
                <a:gd name="connsiteX19" fmla="*/ 102040 w 110343"/>
                <a:gd name="connsiteY19" fmla="*/ 100461 h 10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0343" h="108843">
                  <a:moveTo>
                    <a:pt x="106513" y="86383"/>
                  </a:moveTo>
                  <a:lnTo>
                    <a:pt x="78166" y="58036"/>
                  </a:lnTo>
                  <a:cubicBezTo>
                    <a:pt x="87600" y="37485"/>
                    <a:pt x="78588" y="13177"/>
                    <a:pt x="58036" y="3743"/>
                  </a:cubicBezTo>
                  <a:cubicBezTo>
                    <a:pt x="37485" y="-5691"/>
                    <a:pt x="13177" y="3322"/>
                    <a:pt x="3743" y="23873"/>
                  </a:cubicBezTo>
                  <a:cubicBezTo>
                    <a:pt x="-5691" y="44425"/>
                    <a:pt x="3322" y="68732"/>
                    <a:pt x="23873" y="78166"/>
                  </a:cubicBezTo>
                  <a:cubicBezTo>
                    <a:pt x="35445" y="83478"/>
                    <a:pt x="48830" y="83104"/>
                    <a:pt x="60088" y="77154"/>
                  </a:cubicBezTo>
                  <a:lnTo>
                    <a:pt x="87962" y="104997"/>
                  </a:lnTo>
                  <a:cubicBezTo>
                    <a:pt x="93076" y="110120"/>
                    <a:pt x="101374" y="110127"/>
                    <a:pt x="106497" y="105013"/>
                  </a:cubicBezTo>
                  <a:cubicBezTo>
                    <a:pt x="111620" y="99898"/>
                    <a:pt x="111627" y="91600"/>
                    <a:pt x="106513" y="86477"/>
                  </a:cubicBezTo>
                  <a:close/>
                  <a:moveTo>
                    <a:pt x="6387" y="40965"/>
                  </a:moveTo>
                  <a:cubicBezTo>
                    <a:pt x="6387" y="21831"/>
                    <a:pt x="21898" y="6320"/>
                    <a:pt x="41032" y="6320"/>
                  </a:cubicBezTo>
                  <a:cubicBezTo>
                    <a:pt x="60167" y="6320"/>
                    <a:pt x="75678" y="21831"/>
                    <a:pt x="75678" y="40965"/>
                  </a:cubicBezTo>
                  <a:cubicBezTo>
                    <a:pt x="75678" y="60100"/>
                    <a:pt x="60167" y="75611"/>
                    <a:pt x="41032" y="75611"/>
                  </a:cubicBezTo>
                  <a:cubicBezTo>
                    <a:pt x="21898" y="75611"/>
                    <a:pt x="6387" y="60100"/>
                    <a:pt x="6387" y="40965"/>
                  </a:cubicBezTo>
                  <a:close/>
                  <a:moveTo>
                    <a:pt x="102040" y="100461"/>
                  </a:moveTo>
                  <a:cubicBezTo>
                    <a:pt x="99374" y="103112"/>
                    <a:pt x="95068" y="103112"/>
                    <a:pt x="92402" y="100461"/>
                  </a:cubicBezTo>
                  <a:lnTo>
                    <a:pt x="65568" y="73627"/>
                  </a:lnTo>
                  <a:cubicBezTo>
                    <a:pt x="69249" y="70846"/>
                    <a:pt x="72442" y="67472"/>
                    <a:pt x="75017" y="63643"/>
                  </a:cubicBezTo>
                  <a:lnTo>
                    <a:pt x="102103" y="90855"/>
                  </a:lnTo>
                  <a:cubicBezTo>
                    <a:pt x="104733" y="93528"/>
                    <a:pt x="104705" y="97824"/>
                    <a:pt x="102040" y="100461"/>
                  </a:cubicBezTo>
                  <a:close/>
                </a:path>
              </a:pathLst>
            </a:custGeom>
            <a:grpFill/>
            <a:ln w="304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1F7014E-5D2E-48C9-AB87-772AC512463E}"/>
                </a:ext>
              </a:extLst>
            </p:cNvPr>
            <p:cNvSpPr/>
            <p:nvPr/>
          </p:nvSpPr>
          <p:spPr>
            <a:xfrm>
              <a:off x="10011074" y="5085786"/>
              <a:ext cx="32729" cy="36895"/>
            </a:xfrm>
            <a:custGeom>
              <a:avLst/>
              <a:gdLst>
                <a:gd name="connsiteX0" fmla="*/ 8509 w 32729"/>
                <a:gd name="connsiteY0" fmla="*/ 36895 h 36895"/>
                <a:gd name="connsiteX1" fmla="*/ 3801 w 32729"/>
                <a:gd name="connsiteY1" fmla="*/ 8509 h 36895"/>
                <a:gd name="connsiteX2" fmla="*/ 32187 w 32729"/>
                <a:gd name="connsiteY2" fmla="*/ 3801 h 36895"/>
                <a:gd name="connsiteX3" fmla="*/ 32729 w 32729"/>
                <a:gd name="connsiteY3" fmla="*/ 4202 h 36895"/>
                <a:gd name="connsiteX4" fmla="*/ 28981 w 32729"/>
                <a:gd name="connsiteY4" fmla="*/ 9273 h 36895"/>
                <a:gd name="connsiteX5" fmla="*/ 9328 w 32729"/>
                <a:gd name="connsiteY5" fmla="*/ 12202 h 36895"/>
                <a:gd name="connsiteX6" fmla="*/ 12257 w 32729"/>
                <a:gd name="connsiteY6" fmla="*/ 31856 h 36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29" h="36895">
                  <a:moveTo>
                    <a:pt x="8509" y="36895"/>
                  </a:moveTo>
                  <a:cubicBezTo>
                    <a:pt x="-630" y="30357"/>
                    <a:pt x="-2738" y="17648"/>
                    <a:pt x="3801" y="8509"/>
                  </a:cubicBezTo>
                  <a:cubicBezTo>
                    <a:pt x="10339" y="-630"/>
                    <a:pt x="23048" y="-2738"/>
                    <a:pt x="32187" y="3801"/>
                  </a:cubicBezTo>
                  <a:cubicBezTo>
                    <a:pt x="32370" y="3932"/>
                    <a:pt x="32551" y="4066"/>
                    <a:pt x="32729" y="4202"/>
                  </a:cubicBezTo>
                  <a:lnTo>
                    <a:pt x="28981" y="9273"/>
                  </a:lnTo>
                  <a:cubicBezTo>
                    <a:pt x="22745" y="4655"/>
                    <a:pt x="13946" y="5966"/>
                    <a:pt x="9328" y="12202"/>
                  </a:cubicBezTo>
                  <a:cubicBezTo>
                    <a:pt x="4709" y="18438"/>
                    <a:pt x="6021" y="27238"/>
                    <a:pt x="12257" y="31856"/>
                  </a:cubicBezTo>
                  <a:close/>
                </a:path>
              </a:pathLst>
            </a:custGeom>
            <a:grpFill/>
            <a:ln w="3048" cap="flat">
              <a:noFill/>
              <a:prstDash val="solid"/>
              <a:miter/>
            </a:ln>
          </p:spPr>
          <p:txBody>
            <a:bodyPr rtlCol="0" anchor="ctr"/>
            <a:lstStyle/>
            <a:p>
              <a:endParaRPr lang="en-US"/>
            </a:p>
          </p:txBody>
        </p:sp>
      </p:grpSp>
      <p:grpSp>
        <p:nvGrpSpPr>
          <p:cNvPr id="35" name="Graphic 154">
            <a:extLst>
              <a:ext uri="{FF2B5EF4-FFF2-40B4-BE49-F238E27FC236}">
                <a16:creationId xmlns:a16="http://schemas.microsoft.com/office/drawing/2014/main" id="{17F65446-A0EE-4C49-92B5-539C680B8FEB}"/>
              </a:ext>
            </a:extLst>
          </p:cNvPr>
          <p:cNvGrpSpPr/>
          <p:nvPr/>
        </p:nvGrpSpPr>
        <p:grpSpPr>
          <a:xfrm>
            <a:off x="7495799" y="2323716"/>
            <a:ext cx="245661" cy="245561"/>
            <a:chOff x="9947722" y="835645"/>
            <a:chExt cx="157575" cy="157511"/>
          </a:xfrm>
          <a:solidFill>
            <a:srgbClr val="414042"/>
          </a:solidFill>
        </p:grpSpPr>
        <p:sp>
          <p:nvSpPr>
            <p:cNvPr id="36" name="Freeform: Shape 35">
              <a:extLst>
                <a:ext uri="{FF2B5EF4-FFF2-40B4-BE49-F238E27FC236}">
                  <a16:creationId xmlns:a16="http://schemas.microsoft.com/office/drawing/2014/main" id="{F226C8C4-1066-46AA-81DF-042D7535FE42}"/>
                </a:ext>
              </a:extLst>
            </p:cNvPr>
            <p:cNvSpPr/>
            <p:nvPr/>
          </p:nvSpPr>
          <p:spPr>
            <a:xfrm>
              <a:off x="9947816" y="835677"/>
              <a:ext cx="157480" cy="69291"/>
            </a:xfrm>
            <a:custGeom>
              <a:avLst/>
              <a:gdLst>
                <a:gd name="connsiteX0" fmla="*/ 157481 w 157480"/>
                <a:gd name="connsiteY0" fmla="*/ 62992 h 69291"/>
                <a:gd name="connsiteX1" fmla="*/ 157481 w 157480"/>
                <a:gd name="connsiteY1" fmla="*/ 69291 h 69291"/>
                <a:gd name="connsiteX2" fmla="*/ 129701 w 157480"/>
                <a:gd name="connsiteY2" fmla="*/ 69291 h 69291"/>
                <a:gd name="connsiteX3" fmla="*/ 1 w 157480"/>
                <a:gd name="connsiteY3" fmla="*/ 3968 h 69291"/>
                <a:gd name="connsiteX4" fmla="*/ 253 w 157480"/>
                <a:gd name="connsiteY4" fmla="*/ 0 h 69291"/>
                <a:gd name="connsiteX5" fmla="*/ 6552 w 157480"/>
                <a:gd name="connsiteY5" fmla="*/ 0 h 69291"/>
                <a:gd name="connsiteX6" fmla="*/ 6237 w 157480"/>
                <a:gd name="connsiteY6" fmla="*/ 3968 h 69291"/>
                <a:gd name="connsiteX7" fmla="*/ 129701 w 157480"/>
                <a:gd name="connsiteY7" fmla="*/ 62992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480" h="69291">
                  <a:moveTo>
                    <a:pt x="157481" y="62992"/>
                  </a:moveTo>
                  <a:lnTo>
                    <a:pt x="157481" y="69291"/>
                  </a:lnTo>
                  <a:lnTo>
                    <a:pt x="129701" y="69291"/>
                  </a:lnTo>
                  <a:cubicBezTo>
                    <a:pt x="56977" y="69291"/>
                    <a:pt x="1" y="40630"/>
                    <a:pt x="1" y="3968"/>
                  </a:cubicBezTo>
                  <a:cubicBezTo>
                    <a:pt x="-9" y="2641"/>
                    <a:pt x="75" y="1315"/>
                    <a:pt x="253" y="0"/>
                  </a:cubicBezTo>
                  <a:lnTo>
                    <a:pt x="6552" y="0"/>
                  </a:lnTo>
                  <a:cubicBezTo>
                    <a:pt x="6338" y="1312"/>
                    <a:pt x="6232" y="2639"/>
                    <a:pt x="6237" y="3968"/>
                  </a:cubicBezTo>
                  <a:cubicBezTo>
                    <a:pt x="6237" y="36504"/>
                    <a:pt x="61607" y="62992"/>
                    <a:pt x="129701" y="62992"/>
                  </a:cubicBezTo>
                  <a:close/>
                </a:path>
              </a:pathLst>
            </a:custGeom>
            <a:grpFill/>
            <a:ln w="304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179301C-BDD1-4B88-8CAD-2EB83377A40B}"/>
                </a:ext>
              </a:extLst>
            </p:cNvPr>
            <p:cNvSpPr/>
            <p:nvPr/>
          </p:nvSpPr>
          <p:spPr>
            <a:xfrm>
              <a:off x="9947785" y="884023"/>
              <a:ext cx="157511" cy="60283"/>
            </a:xfrm>
            <a:custGeom>
              <a:avLst/>
              <a:gdLst>
                <a:gd name="connsiteX0" fmla="*/ 157511 w 157511"/>
                <a:gd name="connsiteY0" fmla="*/ 27244 h 60283"/>
                <a:gd name="connsiteX1" fmla="*/ 157511 w 157511"/>
                <a:gd name="connsiteY1" fmla="*/ 33543 h 60283"/>
                <a:gd name="connsiteX2" fmla="*/ 118960 w 157511"/>
                <a:gd name="connsiteY2" fmla="*/ 33543 h 60283"/>
                <a:gd name="connsiteX3" fmla="*/ 31 w 157511"/>
                <a:gd name="connsiteY3" fmla="*/ 60283 h 60283"/>
                <a:gd name="connsiteX4" fmla="*/ 31 w 157511"/>
                <a:gd name="connsiteY4" fmla="*/ 51842 h 60283"/>
                <a:gd name="connsiteX5" fmla="*/ 64220 w 157511"/>
                <a:gd name="connsiteY5" fmla="*/ 30394 h 60283"/>
                <a:gd name="connsiteX6" fmla="*/ 64220 w 157511"/>
                <a:gd name="connsiteY6" fmla="*/ 30394 h 60283"/>
                <a:gd name="connsiteX7" fmla="*/ 0 w 157511"/>
                <a:gd name="connsiteY7" fmla="*/ 9197 h 60283"/>
                <a:gd name="connsiteX8" fmla="*/ 0 w 157511"/>
                <a:gd name="connsiteY8" fmla="*/ 0 h 60283"/>
                <a:gd name="connsiteX9" fmla="*/ 116850 w 157511"/>
                <a:gd name="connsiteY9" fmla="*/ 27244 h 6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11" h="60283">
                  <a:moveTo>
                    <a:pt x="157511" y="27244"/>
                  </a:moveTo>
                  <a:lnTo>
                    <a:pt x="157511" y="33543"/>
                  </a:lnTo>
                  <a:lnTo>
                    <a:pt x="118960" y="33543"/>
                  </a:lnTo>
                  <a:cubicBezTo>
                    <a:pt x="57323" y="33543"/>
                    <a:pt x="13008" y="43527"/>
                    <a:pt x="31" y="60283"/>
                  </a:cubicBezTo>
                  <a:lnTo>
                    <a:pt x="31" y="51842"/>
                  </a:lnTo>
                  <a:cubicBezTo>
                    <a:pt x="13795" y="39811"/>
                    <a:pt x="39307" y="33575"/>
                    <a:pt x="64220" y="30394"/>
                  </a:cubicBezTo>
                  <a:lnTo>
                    <a:pt x="64220" y="30394"/>
                  </a:lnTo>
                  <a:cubicBezTo>
                    <a:pt x="39244" y="27244"/>
                    <a:pt x="13827" y="20945"/>
                    <a:pt x="0" y="9197"/>
                  </a:cubicBezTo>
                  <a:lnTo>
                    <a:pt x="0" y="0"/>
                  </a:lnTo>
                  <a:cubicBezTo>
                    <a:pt x="12819" y="16819"/>
                    <a:pt x="56283" y="26929"/>
                    <a:pt x="116850" y="27244"/>
                  </a:cubicBezTo>
                  <a:close/>
                </a:path>
              </a:pathLst>
            </a:custGeom>
            <a:grpFill/>
            <a:ln w="304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78C0FEBF-E60D-471D-884A-FD97702FA1D6}"/>
                </a:ext>
              </a:extLst>
            </p:cNvPr>
            <p:cNvSpPr/>
            <p:nvPr/>
          </p:nvSpPr>
          <p:spPr>
            <a:xfrm>
              <a:off x="9983124" y="835645"/>
              <a:ext cx="122172" cy="56692"/>
            </a:xfrm>
            <a:custGeom>
              <a:avLst/>
              <a:gdLst>
                <a:gd name="connsiteX0" fmla="*/ 122173 w 122172"/>
                <a:gd name="connsiteY0" fmla="*/ 50394 h 56692"/>
                <a:gd name="connsiteX1" fmla="*/ 122173 w 122172"/>
                <a:gd name="connsiteY1" fmla="*/ 56693 h 56692"/>
                <a:gd name="connsiteX2" fmla="*/ 109134 w 122172"/>
                <a:gd name="connsiteY2" fmla="*/ 56693 h 56692"/>
                <a:gd name="connsiteX3" fmla="*/ 0 w 122172"/>
                <a:gd name="connsiteY3" fmla="*/ 5764 h 56692"/>
                <a:gd name="connsiteX4" fmla="*/ 0 w 122172"/>
                <a:gd name="connsiteY4" fmla="*/ 0 h 56692"/>
                <a:gd name="connsiteX5" fmla="*/ 6646 w 122172"/>
                <a:gd name="connsiteY5" fmla="*/ 0 h 56692"/>
                <a:gd name="connsiteX6" fmla="*/ 6646 w 122172"/>
                <a:gd name="connsiteY6" fmla="*/ 5764 h 56692"/>
                <a:gd name="connsiteX7" fmla="*/ 109165 w 122172"/>
                <a:gd name="connsiteY7" fmla="*/ 50394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172" h="56692">
                  <a:moveTo>
                    <a:pt x="122173" y="50394"/>
                  </a:moveTo>
                  <a:lnTo>
                    <a:pt x="122173" y="56693"/>
                  </a:lnTo>
                  <a:lnTo>
                    <a:pt x="109134" y="56693"/>
                  </a:lnTo>
                  <a:cubicBezTo>
                    <a:pt x="45890" y="56693"/>
                    <a:pt x="0" y="35276"/>
                    <a:pt x="0" y="5764"/>
                  </a:cubicBezTo>
                  <a:cubicBezTo>
                    <a:pt x="0" y="5764"/>
                    <a:pt x="0" y="2142"/>
                    <a:pt x="0" y="0"/>
                  </a:cubicBezTo>
                  <a:lnTo>
                    <a:pt x="6646" y="0"/>
                  </a:lnTo>
                  <a:cubicBezTo>
                    <a:pt x="6646" y="1512"/>
                    <a:pt x="6646" y="4630"/>
                    <a:pt x="6646" y="5764"/>
                  </a:cubicBezTo>
                  <a:cubicBezTo>
                    <a:pt x="6646" y="30961"/>
                    <a:pt x="50740" y="50394"/>
                    <a:pt x="109165" y="50394"/>
                  </a:cubicBezTo>
                  <a:close/>
                </a:path>
              </a:pathLst>
            </a:custGeom>
            <a:grpFill/>
            <a:ln w="304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8B4ED20-CE96-4D66-9846-E04B460BEF4E}"/>
                </a:ext>
              </a:extLst>
            </p:cNvPr>
            <p:cNvSpPr/>
            <p:nvPr/>
          </p:nvSpPr>
          <p:spPr>
            <a:xfrm>
              <a:off x="9947722" y="923865"/>
              <a:ext cx="157575" cy="69291"/>
            </a:xfrm>
            <a:custGeom>
              <a:avLst/>
              <a:gdLst>
                <a:gd name="connsiteX0" fmla="*/ 157575 w 157575"/>
                <a:gd name="connsiteY0" fmla="*/ 0 h 69291"/>
                <a:gd name="connsiteX1" fmla="*/ 157575 w 157575"/>
                <a:gd name="connsiteY1" fmla="*/ 6299 h 69291"/>
                <a:gd name="connsiteX2" fmla="*/ 129796 w 157575"/>
                <a:gd name="connsiteY2" fmla="*/ 6299 h 69291"/>
                <a:gd name="connsiteX3" fmla="*/ 6269 w 157575"/>
                <a:gd name="connsiteY3" fmla="*/ 65417 h 69291"/>
                <a:gd name="connsiteX4" fmla="*/ 6552 w 157575"/>
                <a:gd name="connsiteY4" fmla="*/ 69291 h 69291"/>
                <a:gd name="connsiteX5" fmla="*/ 253 w 157575"/>
                <a:gd name="connsiteY5" fmla="*/ 69291 h 69291"/>
                <a:gd name="connsiteX6" fmla="*/ 1 w 157575"/>
                <a:gd name="connsiteY6" fmla="*/ 65417 h 69291"/>
                <a:gd name="connsiteX7" fmla="*/ 129859 w 157575"/>
                <a:gd name="connsiteY7" fmla="*/ 0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575" h="69291">
                  <a:moveTo>
                    <a:pt x="157575" y="0"/>
                  </a:moveTo>
                  <a:lnTo>
                    <a:pt x="157575" y="6299"/>
                  </a:lnTo>
                  <a:lnTo>
                    <a:pt x="129796" y="6299"/>
                  </a:lnTo>
                  <a:cubicBezTo>
                    <a:pt x="61670" y="6299"/>
                    <a:pt x="6269" y="32882"/>
                    <a:pt x="6269" y="65417"/>
                  </a:cubicBezTo>
                  <a:cubicBezTo>
                    <a:pt x="6268" y="66714"/>
                    <a:pt x="6363" y="68009"/>
                    <a:pt x="6552" y="69291"/>
                  </a:cubicBezTo>
                  <a:lnTo>
                    <a:pt x="253" y="69291"/>
                  </a:lnTo>
                  <a:cubicBezTo>
                    <a:pt x="74" y="68008"/>
                    <a:pt x="-10" y="66713"/>
                    <a:pt x="1" y="65417"/>
                  </a:cubicBezTo>
                  <a:cubicBezTo>
                    <a:pt x="1" y="28724"/>
                    <a:pt x="57040" y="0"/>
                    <a:pt x="129859" y="0"/>
                  </a:cubicBezTo>
                  <a:close/>
                </a:path>
              </a:pathLst>
            </a:custGeom>
            <a:grpFill/>
            <a:ln w="304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9867C53-867D-44EB-8FEC-97BB934198E7}"/>
                </a:ext>
              </a:extLst>
            </p:cNvPr>
            <p:cNvSpPr/>
            <p:nvPr/>
          </p:nvSpPr>
          <p:spPr>
            <a:xfrm>
              <a:off x="9983313" y="936464"/>
              <a:ext cx="121984" cy="56692"/>
            </a:xfrm>
            <a:custGeom>
              <a:avLst/>
              <a:gdLst>
                <a:gd name="connsiteX0" fmla="*/ 121984 w 121984"/>
                <a:gd name="connsiteY0" fmla="*/ 0 h 56692"/>
                <a:gd name="connsiteX1" fmla="*/ 121984 w 121984"/>
                <a:gd name="connsiteY1" fmla="*/ 6299 h 56692"/>
                <a:gd name="connsiteX2" fmla="*/ 108945 w 121984"/>
                <a:gd name="connsiteY2" fmla="*/ 6299 h 56692"/>
                <a:gd name="connsiteX3" fmla="*/ 6299 w 121984"/>
                <a:gd name="connsiteY3" fmla="*/ 50614 h 56692"/>
                <a:gd name="connsiteX4" fmla="*/ 6299 w 121984"/>
                <a:gd name="connsiteY4" fmla="*/ 56693 h 56692"/>
                <a:gd name="connsiteX5" fmla="*/ 0 w 121984"/>
                <a:gd name="connsiteY5" fmla="*/ 56693 h 56692"/>
                <a:gd name="connsiteX6" fmla="*/ 0 w 121984"/>
                <a:gd name="connsiteY6" fmla="*/ 50614 h 56692"/>
                <a:gd name="connsiteX7" fmla="*/ 109008 w 121984"/>
                <a:gd name="connsiteY7" fmla="*/ 0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84" h="56692">
                  <a:moveTo>
                    <a:pt x="121984" y="0"/>
                  </a:moveTo>
                  <a:lnTo>
                    <a:pt x="121984" y="6299"/>
                  </a:lnTo>
                  <a:lnTo>
                    <a:pt x="108945" y="6299"/>
                  </a:lnTo>
                  <a:cubicBezTo>
                    <a:pt x="50425" y="6299"/>
                    <a:pt x="6299" y="25197"/>
                    <a:pt x="6299" y="50614"/>
                  </a:cubicBezTo>
                  <a:cubicBezTo>
                    <a:pt x="6299" y="51842"/>
                    <a:pt x="6299" y="55401"/>
                    <a:pt x="6299" y="56693"/>
                  </a:cubicBezTo>
                  <a:lnTo>
                    <a:pt x="0" y="56693"/>
                  </a:lnTo>
                  <a:cubicBezTo>
                    <a:pt x="0" y="54614"/>
                    <a:pt x="0" y="50677"/>
                    <a:pt x="0" y="50614"/>
                  </a:cubicBezTo>
                  <a:cubicBezTo>
                    <a:pt x="0" y="21260"/>
                    <a:pt x="45858" y="0"/>
                    <a:pt x="109008" y="0"/>
                  </a:cubicBezTo>
                  <a:close/>
                </a:path>
              </a:pathLst>
            </a:custGeom>
            <a:grpFill/>
            <a:ln w="3048" cap="flat">
              <a:noFill/>
              <a:prstDash val="solid"/>
              <a:miter/>
            </a:ln>
          </p:spPr>
          <p:txBody>
            <a:bodyPr rtlCol="0" anchor="ctr"/>
            <a:lstStyle/>
            <a:p>
              <a:endParaRPr lang="en-US"/>
            </a:p>
          </p:txBody>
        </p:sp>
      </p:grpSp>
      <p:sp>
        <p:nvSpPr>
          <p:cNvPr id="127" name="Rectangle 126">
            <a:extLst>
              <a:ext uri="{FF2B5EF4-FFF2-40B4-BE49-F238E27FC236}">
                <a16:creationId xmlns:a16="http://schemas.microsoft.com/office/drawing/2014/main" id="{9ACB741C-4217-408D-B29F-7A78A3AD2BF5}"/>
              </a:ext>
            </a:extLst>
          </p:cNvPr>
          <p:cNvSpPr/>
          <p:nvPr/>
        </p:nvSpPr>
        <p:spPr>
          <a:xfrm>
            <a:off x="342900" y="1265483"/>
            <a:ext cx="8458200" cy="677976"/>
          </a:xfrm>
          <a:prstGeom prst="rect">
            <a:avLst/>
          </a:prstGeom>
          <a:solidFill>
            <a:srgbClr val="F2F4F4"/>
          </a:solidFill>
          <a:ln w="15875">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7" name="Graphic 156">
            <a:extLst>
              <a:ext uri="{FF2B5EF4-FFF2-40B4-BE49-F238E27FC236}">
                <a16:creationId xmlns:a16="http://schemas.microsoft.com/office/drawing/2014/main" id="{F74B2102-DAE9-4250-8D37-9AD8266F9AFB}"/>
              </a:ext>
            </a:extLst>
          </p:cNvPr>
          <p:cNvGrpSpPr/>
          <p:nvPr/>
        </p:nvGrpSpPr>
        <p:grpSpPr>
          <a:xfrm>
            <a:off x="2690529" y="1535302"/>
            <a:ext cx="184778" cy="170446"/>
            <a:chOff x="7312292" y="679293"/>
            <a:chExt cx="163892" cy="151180"/>
          </a:xfrm>
          <a:solidFill>
            <a:srgbClr val="414042"/>
          </a:solidFill>
        </p:grpSpPr>
        <p:sp>
          <p:nvSpPr>
            <p:cNvPr id="28" name="Freeform: Shape 27">
              <a:extLst>
                <a:ext uri="{FF2B5EF4-FFF2-40B4-BE49-F238E27FC236}">
                  <a16:creationId xmlns:a16="http://schemas.microsoft.com/office/drawing/2014/main" id="{07527AA3-9DC8-4ECA-8224-DE4A247A34FA}"/>
                </a:ext>
              </a:extLst>
            </p:cNvPr>
            <p:cNvSpPr/>
            <p:nvPr/>
          </p:nvSpPr>
          <p:spPr>
            <a:xfrm>
              <a:off x="7318563" y="679293"/>
              <a:ext cx="151180" cy="151180"/>
            </a:xfrm>
            <a:custGeom>
              <a:avLst/>
              <a:gdLst>
                <a:gd name="connsiteX0" fmla="*/ 145260 w 151180"/>
                <a:gd name="connsiteY0" fmla="*/ 44094 h 151180"/>
                <a:gd name="connsiteX1" fmla="*/ 144882 w 151180"/>
                <a:gd name="connsiteY1" fmla="*/ 44094 h 151180"/>
                <a:gd name="connsiteX2" fmla="*/ 144882 w 151180"/>
                <a:gd name="connsiteY2" fmla="*/ 144882 h 151180"/>
                <a:gd name="connsiteX3" fmla="*/ 6299 w 151180"/>
                <a:gd name="connsiteY3" fmla="*/ 144882 h 151180"/>
                <a:gd name="connsiteX4" fmla="*/ 6299 w 151180"/>
                <a:gd name="connsiteY4" fmla="*/ 131874 h 151180"/>
                <a:gd name="connsiteX5" fmla="*/ 5921 w 151180"/>
                <a:gd name="connsiteY5" fmla="*/ 131874 h 151180"/>
                <a:gd name="connsiteX6" fmla="*/ 0 w 151180"/>
                <a:gd name="connsiteY6" fmla="*/ 130708 h 151180"/>
                <a:gd name="connsiteX7" fmla="*/ 0 w 151180"/>
                <a:gd name="connsiteY7" fmla="*/ 148031 h 151180"/>
                <a:gd name="connsiteX8" fmla="*/ 3150 w 151180"/>
                <a:gd name="connsiteY8" fmla="*/ 151181 h 151180"/>
                <a:gd name="connsiteX9" fmla="*/ 148031 w 151180"/>
                <a:gd name="connsiteY9" fmla="*/ 151181 h 151180"/>
                <a:gd name="connsiteX10" fmla="*/ 151181 w 151180"/>
                <a:gd name="connsiteY10" fmla="*/ 148031 h 151180"/>
                <a:gd name="connsiteX11" fmla="*/ 151181 w 151180"/>
                <a:gd name="connsiteY11" fmla="*/ 43024 h 151180"/>
                <a:gd name="connsiteX12" fmla="*/ 145260 w 151180"/>
                <a:gd name="connsiteY12" fmla="*/ 44094 h 151180"/>
                <a:gd name="connsiteX13" fmla="*/ 148031 w 151180"/>
                <a:gd name="connsiteY13" fmla="*/ 0 h 151180"/>
                <a:gd name="connsiteX14" fmla="*/ 3150 w 151180"/>
                <a:gd name="connsiteY14" fmla="*/ 0 h 151180"/>
                <a:gd name="connsiteX15" fmla="*/ 0 w 151180"/>
                <a:gd name="connsiteY15" fmla="*/ 3150 h 151180"/>
                <a:gd name="connsiteX16" fmla="*/ 0 w 151180"/>
                <a:gd name="connsiteY16" fmla="*/ 99212 h 151180"/>
                <a:gd name="connsiteX17" fmla="*/ 5921 w 151180"/>
                <a:gd name="connsiteY17" fmla="*/ 98142 h 151180"/>
                <a:gd name="connsiteX18" fmla="*/ 6299 w 151180"/>
                <a:gd name="connsiteY18" fmla="*/ 98142 h 151180"/>
                <a:gd name="connsiteX19" fmla="*/ 6299 w 151180"/>
                <a:gd name="connsiteY19" fmla="*/ 6299 h 151180"/>
                <a:gd name="connsiteX20" fmla="*/ 144882 w 151180"/>
                <a:gd name="connsiteY20" fmla="*/ 6299 h 151180"/>
                <a:gd name="connsiteX21" fmla="*/ 144882 w 151180"/>
                <a:gd name="connsiteY21" fmla="*/ 10205 h 151180"/>
                <a:gd name="connsiteX22" fmla="*/ 145260 w 151180"/>
                <a:gd name="connsiteY22" fmla="*/ 10205 h 151180"/>
                <a:gd name="connsiteX23" fmla="*/ 151181 w 151180"/>
                <a:gd name="connsiteY23" fmla="*/ 11276 h 151180"/>
                <a:gd name="connsiteX24" fmla="*/ 151181 w 151180"/>
                <a:gd name="connsiteY24" fmla="*/ 3150 h 151180"/>
                <a:gd name="connsiteX25" fmla="*/ 148031 w 151180"/>
                <a:gd name="connsiteY25"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1180" h="151180">
                  <a:moveTo>
                    <a:pt x="145260" y="44094"/>
                  </a:moveTo>
                  <a:lnTo>
                    <a:pt x="144882" y="44094"/>
                  </a:lnTo>
                  <a:lnTo>
                    <a:pt x="144882" y="144882"/>
                  </a:lnTo>
                  <a:lnTo>
                    <a:pt x="6299" y="144882"/>
                  </a:lnTo>
                  <a:lnTo>
                    <a:pt x="6299" y="131874"/>
                  </a:lnTo>
                  <a:lnTo>
                    <a:pt x="5921" y="131874"/>
                  </a:lnTo>
                  <a:cubicBezTo>
                    <a:pt x="3894" y="131837"/>
                    <a:pt x="1890" y="131442"/>
                    <a:pt x="0" y="130708"/>
                  </a:cubicBezTo>
                  <a:lnTo>
                    <a:pt x="0" y="148031"/>
                  </a:lnTo>
                  <a:cubicBezTo>
                    <a:pt x="0" y="149771"/>
                    <a:pt x="1410" y="151181"/>
                    <a:pt x="3150" y="151181"/>
                  </a:cubicBezTo>
                  <a:lnTo>
                    <a:pt x="148031" y="151181"/>
                  </a:lnTo>
                  <a:cubicBezTo>
                    <a:pt x="149771" y="151181"/>
                    <a:pt x="151181" y="149771"/>
                    <a:pt x="151181" y="148031"/>
                  </a:cubicBezTo>
                  <a:lnTo>
                    <a:pt x="151181" y="43024"/>
                  </a:lnTo>
                  <a:cubicBezTo>
                    <a:pt x="149289" y="43739"/>
                    <a:pt x="147282" y="44102"/>
                    <a:pt x="145260" y="44094"/>
                  </a:cubicBezTo>
                  <a:close/>
                  <a:moveTo>
                    <a:pt x="148031" y="0"/>
                  </a:moveTo>
                  <a:lnTo>
                    <a:pt x="3150" y="0"/>
                  </a:lnTo>
                  <a:cubicBezTo>
                    <a:pt x="1410" y="0"/>
                    <a:pt x="0" y="1410"/>
                    <a:pt x="0" y="3150"/>
                  </a:cubicBezTo>
                  <a:lnTo>
                    <a:pt x="0" y="99212"/>
                  </a:lnTo>
                  <a:cubicBezTo>
                    <a:pt x="1892" y="98497"/>
                    <a:pt x="3899" y="98134"/>
                    <a:pt x="5921" y="98142"/>
                  </a:cubicBezTo>
                  <a:lnTo>
                    <a:pt x="6299" y="98142"/>
                  </a:lnTo>
                  <a:lnTo>
                    <a:pt x="6299" y="6299"/>
                  </a:lnTo>
                  <a:lnTo>
                    <a:pt x="144882" y="6299"/>
                  </a:lnTo>
                  <a:lnTo>
                    <a:pt x="144882" y="10205"/>
                  </a:lnTo>
                  <a:lnTo>
                    <a:pt x="145260" y="10205"/>
                  </a:lnTo>
                  <a:cubicBezTo>
                    <a:pt x="147284" y="10178"/>
                    <a:pt x="149294" y="10541"/>
                    <a:pt x="151181" y="11276"/>
                  </a:cubicBezTo>
                  <a:lnTo>
                    <a:pt x="151181" y="3150"/>
                  </a:lnTo>
                  <a:cubicBezTo>
                    <a:pt x="151181" y="1410"/>
                    <a:pt x="149771" y="0"/>
                    <a:pt x="148031" y="0"/>
                  </a:cubicBezTo>
                  <a:close/>
                </a:path>
              </a:pathLst>
            </a:custGeom>
            <a:grpFill/>
            <a:ln w="304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6229892-8366-488D-94A0-6B505D09B1A3}"/>
                </a:ext>
              </a:extLst>
            </p:cNvPr>
            <p:cNvSpPr/>
            <p:nvPr/>
          </p:nvSpPr>
          <p:spPr>
            <a:xfrm>
              <a:off x="7312292" y="694191"/>
              <a:ext cx="163892" cy="112289"/>
            </a:xfrm>
            <a:custGeom>
              <a:avLst/>
              <a:gdLst>
                <a:gd name="connsiteX0" fmla="*/ 151530 w 163892"/>
                <a:gd name="connsiteY0" fmla="*/ 0 h 112289"/>
                <a:gd name="connsiteX1" fmla="*/ 139278 w 163892"/>
                <a:gd name="connsiteY1" fmla="*/ 12252 h 112289"/>
                <a:gd name="connsiteX2" fmla="*/ 140569 w 163892"/>
                <a:gd name="connsiteY2" fmla="*/ 17669 h 112289"/>
                <a:gd name="connsiteX3" fmla="*/ 87876 w 163892"/>
                <a:gd name="connsiteY3" fmla="*/ 71212 h 112289"/>
                <a:gd name="connsiteX4" fmla="*/ 85010 w 163892"/>
                <a:gd name="connsiteY4" fmla="*/ 70142 h 112289"/>
                <a:gd name="connsiteX5" fmla="*/ 85010 w 163892"/>
                <a:gd name="connsiteY5" fmla="*/ 45260 h 112289"/>
                <a:gd name="connsiteX6" fmla="*/ 93668 w 163892"/>
                <a:gd name="connsiteY6" fmla="*/ 30303 h 112289"/>
                <a:gd name="connsiteX7" fmla="*/ 78711 w 163892"/>
                <a:gd name="connsiteY7" fmla="*/ 21645 h 112289"/>
                <a:gd name="connsiteX8" fmla="*/ 69640 w 163892"/>
                <a:gd name="connsiteY8" fmla="*/ 33449 h 112289"/>
                <a:gd name="connsiteX9" fmla="*/ 70333 w 163892"/>
                <a:gd name="connsiteY9" fmla="*/ 37417 h 112289"/>
                <a:gd name="connsiteX10" fmla="*/ 17987 w 163892"/>
                <a:gd name="connsiteY10" fmla="*/ 89291 h 112289"/>
                <a:gd name="connsiteX11" fmla="*/ 1447 w 163892"/>
                <a:gd name="connsiteY11" fmla="*/ 94303 h 112289"/>
                <a:gd name="connsiteX12" fmla="*/ 6459 w 163892"/>
                <a:gd name="connsiteY12" fmla="*/ 110843 h 112289"/>
                <a:gd name="connsiteX13" fmla="*/ 22999 w 163892"/>
                <a:gd name="connsiteY13" fmla="*/ 105831 h 112289"/>
                <a:gd name="connsiteX14" fmla="*/ 24443 w 163892"/>
                <a:gd name="connsiteY14" fmla="*/ 100063 h 112289"/>
                <a:gd name="connsiteX15" fmla="*/ 22585 w 163892"/>
                <a:gd name="connsiteY15" fmla="*/ 93764 h 112289"/>
                <a:gd name="connsiteX16" fmla="*/ 74018 w 163892"/>
                <a:gd name="connsiteY16" fmla="*/ 42866 h 112289"/>
                <a:gd name="connsiteX17" fmla="*/ 78805 w 163892"/>
                <a:gd name="connsiteY17" fmla="*/ 45260 h 112289"/>
                <a:gd name="connsiteX18" fmla="*/ 78805 w 163892"/>
                <a:gd name="connsiteY18" fmla="*/ 70142 h 112289"/>
                <a:gd name="connsiteX19" fmla="*/ 70214 w 163892"/>
                <a:gd name="connsiteY19" fmla="*/ 85086 h 112289"/>
                <a:gd name="connsiteX20" fmla="*/ 85159 w 163892"/>
                <a:gd name="connsiteY20" fmla="*/ 93677 h 112289"/>
                <a:gd name="connsiteX21" fmla="*/ 93750 w 163892"/>
                <a:gd name="connsiteY21" fmla="*/ 78733 h 112289"/>
                <a:gd name="connsiteX22" fmla="*/ 92443 w 163892"/>
                <a:gd name="connsiteY22" fmla="*/ 75653 h 112289"/>
                <a:gd name="connsiteX23" fmla="*/ 144947 w 163892"/>
                <a:gd name="connsiteY23" fmla="*/ 22425 h 112289"/>
                <a:gd name="connsiteX24" fmla="*/ 161875 w 163892"/>
                <a:gd name="connsiteY24" fmla="*/ 18944 h 112289"/>
                <a:gd name="connsiteX25" fmla="*/ 158393 w 163892"/>
                <a:gd name="connsiteY25" fmla="*/ 2016 h 112289"/>
                <a:gd name="connsiteX26" fmla="*/ 151719 w 163892"/>
                <a:gd name="connsiteY26" fmla="*/ 0 h 112289"/>
                <a:gd name="connsiteX27" fmla="*/ 12191 w 163892"/>
                <a:gd name="connsiteY27" fmla="*/ 105984 h 112289"/>
                <a:gd name="connsiteX28" fmla="*/ 6302 w 163892"/>
                <a:gd name="connsiteY28" fmla="*/ 100031 h 112289"/>
                <a:gd name="connsiteX29" fmla="*/ 12254 w 163892"/>
                <a:gd name="connsiteY29" fmla="*/ 94142 h 112289"/>
                <a:gd name="connsiteX30" fmla="*/ 18144 w 163892"/>
                <a:gd name="connsiteY30" fmla="*/ 100063 h 112289"/>
                <a:gd name="connsiteX31" fmla="*/ 12223 w 163892"/>
                <a:gd name="connsiteY31" fmla="*/ 105984 h 112289"/>
                <a:gd name="connsiteX32" fmla="*/ 12191 w 163892"/>
                <a:gd name="connsiteY32" fmla="*/ 105984 h 112289"/>
                <a:gd name="connsiteX33" fmla="*/ 75939 w 163892"/>
                <a:gd name="connsiteY33" fmla="*/ 33543 h 112289"/>
                <a:gd name="connsiteX34" fmla="*/ 81766 w 163892"/>
                <a:gd name="connsiteY34" fmla="*/ 27529 h 112289"/>
                <a:gd name="connsiteX35" fmla="*/ 87780 w 163892"/>
                <a:gd name="connsiteY35" fmla="*/ 33356 h 112289"/>
                <a:gd name="connsiteX36" fmla="*/ 81955 w 163892"/>
                <a:gd name="connsiteY36" fmla="*/ 39370 h 112289"/>
                <a:gd name="connsiteX37" fmla="*/ 81955 w 163892"/>
                <a:gd name="connsiteY37" fmla="*/ 39370 h 112289"/>
                <a:gd name="connsiteX38" fmla="*/ 76034 w 163892"/>
                <a:gd name="connsiteY38" fmla="*/ 33449 h 112289"/>
                <a:gd name="connsiteX39" fmla="*/ 81861 w 163892"/>
                <a:gd name="connsiteY39" fmla="*/ 87842 h 112289"/>
                <a:gd name="connsiteX40" fmla="*/ 75876 w 163892"/>
                <a:gd name="connsiteY40" fmla="*/ 81921 h 112289"/>
                <a:gd name="connsiteX41" fmla="*/ 81798 w 163892"/>
                <a:gd name="connsiteY41" fmla="*/ 75937 h 112289"/>
                <a:gd name="connsiteX42" fmla="*/ 87782 w 163892"/>
                <a:gd name="connsiteY42" fmla="*/ 81858 h 112289"/>
                <a:gd name="connsiteX43" fmla="*/ 87782 w 163892"/>
                <a:gd name="connsiteY43" fmla="*/ 81858 h 112289"/>
                <a:gd name="connsiteX44" fmla="*/ 81861 w 163892"/>
                <a:gd name="connsiteY44" fmla="*/ 87842 h 112289"/>
                <a:gd name="connsiteX45" fmla="*/ 81861 w 163892"/>
                <a:gd name="connsiteY45" fmla="*/ 87842 h 112289"/>
                <a:gd name="connsiteX46" fmla="*/ 151530 w 163892"/>
                <a:gd name="connsiteY46" fmla="*/ 18173 h 112289"/>
                <a:gd name="connsiteX47" fmla="*/ 145546 w 163892"/>
                <a:gd name="connsiteY47" fmla="*/ 12252 h 112289"/>
                <a:gd name="connsiteX48" fmla="*/ 151467 w 163892"/>
                <a:gd name="connsiteY48" fmla="*/ 6268 h 112289"/>
                <a:gd name="connsiteX49" fmla="*/ 157451 w 163892"/>
                <a:gd name="connsiteY49" fmla="*/ 12189 h 112289"/>
                <a:gd name="connsiteX50" fmla="*/ 157451 w 163892"/>
                <a:gd name="connsiteY50" fmla="*/ 12189 h 112289"/>
                <a:gd name="connsiteX51" fmla="*/ 151530 w 163892"/>
                <a:gd name="connsiteY51" fmla="*/ 18173 h 11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63892" h="112289">
                  <a:moveTo>
                    <a:pt x="151530" y="0"/>
                  </a:moveTo>
                  <a:cubicBezTo>
                    <a:pt x="144763" y="0"/>
                    <a:pt x="139278" y="5485"/>
                    <a:pt x="139278" y="12252"/>
                  </a:cubicBezTo>
                  <a:cubicBezTo>
                    <a:pt x="139244" y="14138"/>
                    <a:pt x="139689" y="16001"/>
                    <a:pt x="140569" y="17669"/>
                  </a:cubicBezTo>
                  <a:lnTo>
                    <a:pt x="87876" y="71212"/>
                  </a:lnTo>
                  <a:cubicBezTo>
                    <a:pt x="86970" y="70736"/>
                    <a:pt x="86007" y="70376"/>
                    <a:pt x="85010" y="70142"/>
                  </a:cubicBezTo>
                  <a:lnTo>
                    <a:pt x="85010" y="45260"/>
                  </a:lnTo>
                  <a:cubicBezTo>
                    <a:pt x="91531" y="43520"/>
                    <a:pt x="95408" y="36824"/>
                    <a:pt x="93668" y="30303"/>
                  </a:cubicBezTo>
                  <a:cubicBezTo>
                    <a:pt x="91929" y="23781"/>
                    <a:pt x="85232" y="19905"/>
                    <a:pt x="78711" y="21645"/>
                  </a:cubicBezTo>
                  <a:cubicBezTo>
                    <a:pt x="73363" y="23071"/>
                    <a:pt x="69642" y="27914"/>
                    <a:pt x="69640" y="33449"/>
                  </a:cubicBezTo>
                  <a:cubicBezTo>
                    <a:pt x="69632" y="34802"/>
                    <a:pt x="69866" y="36147"/>
                    <a:pt x="70333" y="37417"/>
                  </a:cubicBezTo>
                  <a:lnTo>
                    <a:pt x="17987" y="89291"/>
                  </a:lnTo>
                  <a:cubicBezTo>
                    <a:pt x="12035" y="86108"/>
                    <a:pt x="4630" y="88352"/>
                    <a:pt x="1447" y="94303"/>
                  </a:cubicBezTo>
                  <a:cubicBezTo>
                    <a:pt x="-1736" y="100255"/>
                    <a:pt x="508" y="107660"/>
                    <a:pt x="6459" y="110843"/>
                  </a:cubicBezTo>
                  <a:cubicBezTo>
                    <a:pt x="12410" y="114026"/>
                    <a:pt x="19815" y="111782"/>
                    <a:pt x="22999" y="105831"/>
                  </a:cubicBezTo>
                  <a:cubicBezTo>
                    <a:pt x="23948" y="104056"/>
                    <a:pt x="24444" y="102075"/>
                    <a:pt x="24443" y="100063"/>
                  </a:cubicBezTo>
                  <a:cubicBezTo>
                    <a:pt x="24418" y="97832"/>
                    <a:pt x="23775" y="95651"/>
                    <a:pt x="22585" y="93764"/>
                  </a:cubicBezTo>
                  <a:lnTo>
                    <a:pt x="74018" y="42866"/>
                  </a:lnTo>
                  <a:cubicBezTo>
                    <a:pt x="75403" y="44031"/>
                    <a:pt x="77043" y="44851"/>
                    <a:pt x="78805" y="45260"/>
                  </a:cubicBezTo>
                  <a:lnTo>
                    <a:pt x="78805" y="70142"/>
                  </a:lnTo>
                  <a:cubicBezTo>
                    <a:pt x="72306" y="71896"/>
                    <a:pt x="68460" y="78587"/>
                    <a:pt x="70214" y="85086"/>
                  </a:cubicBezTo>
                  <a:cubicBezTo>
                    <a:pt x="71969" y="91585"/>
                    <a:pt x="78660" y="95431"/>
                    <a:pt x="85159" y="93677"/>
                  </a:cubicBezTo>
                  <a:cubicBezTo>
                    <a:pt x="91658" y="91923"/>
                    <a:pt x="95504" y="85232"/>
                    <a:pt x="93750" y="78733"/>
                  </a:cubicBezTo>
                  <a:cubicBezTo>
                    <a:pt x="93458" y="77651"/>
                    <a:pt x="93018" y="76615"/>
                    <a:pt x="92443" y="75653"/>
                  </a:cubicBezTo>
                  <a:lnTo>
                    <a:pt x="144947" y="22425"/>
                  </a:lnTo>
                  <a:cubicBezTo>
                    <a:pt x="150583" y="26138"/>
                    <a:pt x="158162" y="24580"/>
                    <a:pt x="161875" y="18944"/>
                  </a:cubicBezTo>
                  <a:cubicBezTo>
                    <a:pt x="165588" y="13308"/>
                    <a:pt x="164029" y="5729"/>
                    <a:pt x="158393" y="2016"/>
                  </a:cubicBezTo>
                  <a:cubicBezTo>
                    <a:pt x="156411" y="710"/>
                    <a:pt x="154092" y="9"/>
                    <a:pt x="151719" y="0"/>
                  </a:cubicBezTo>
                  <a:close/>
                  <a:moveTo>
                    <a:pt x="12191" y="105984"/>
                  </a:moveTo>
                  <a:cubicBezTo>
                    <a:pt x="8921" y="105967"/>
                    <a:pt x="6284" y="103302"/>
                    <a:pt x="6302" y="100031"/>
                  </a:cubicBezTo>
                  <a:cubicBezTo>
                    <a:pt x="6319" y="96761"/>
                    <a:pt x="8984" y="94124"/>
                    <a:pt x="12254" y="94142"/>
                  </a:cubicBezTo>
                  <a:cubicBezTo>
                    <a:pt x="15512" y="94159"/>
                    <a:pt x="18144" y="96805"/>
                    <a:pt x="18144" y="100063"/>
                  </a:cubicBezTo>
                  <a:cubicBezTo>
                    <a:pt x="18144" y="103333"/>
                    <a:pt x="15493" y="105984"/>
                    <a:pt x="12223" y="105984"/>
                  </a:cubicBezTo>
                  <a:cubicBezTo>
                    <a:pt x="12212" y="105984"/>
                    <a:pt x="12202" y="105984"/>
                    <a:pt x="12191" y="105984"/>
                  </a:cubicBezTo>
                  <a:close/>
                  <a:moveTo>
                    <a:pt x="75939" y="33543"/>
                  </a:moveTo>
                  <a:cubicBezTo>
                    <a:pt x="75888" y="30273"/>
                    <a:pt x="78496" y="27581"/>
                    <a:pt x="81766" y="27529"/>
                  </a:cubicBezTo>
                  <a:cubicBezTo>
                    <a:pt x="85036" y="27477"/>
                    <a:pt x="87729" y="30086"/>
                    <a:pt x="87780" y="33356"/>
                  </a:cubicBezTo>
                  <a:cubicBezTo>
                    <a:pt x="87832" y="36625"/>
                    <a:pt x="85224" y="39317"/>
                    <a:pt x="81955" y="39370"/>
                  </a:cubicBezTo>
                  <a:lnTo>
                    <a:pt x="81955" y="39370"/>
                  </a:lnTo>
                  <a:cubicBezTo>
                    <a:pt x="78685" y="39370"/>
                    <a:pt x="76034" y="36719"/>
                    <a:pt x="76034" y="33449"/>
                  </a:cubicBezTo>
                  <a:close/>
                  <a:moveTo>
                    <a:pt x="81861" y="87842"/>
                  </a:moveTo>
                  <a:cubicBezTo>
                    <a:pt x="78573" y="87860"/>
                    <a:pt x="75894" y="85209"/>
                    <a:pt x="75876" y="81921"/>
                  </a:cubicBezTo>
                  <a:cubicBezTo>
                    <a:pt x="75859" y="78634"/>
                    <a:pt x="78510" y="75954"/>
                    <a:pt x="81798" y="75937"/>
                  </a:cubicBezTo>
                  <a:cubicBezTo>
                    <a:pt x="85085" y="75920"/>
                    <a:pt x="87764" y="78571"/>
                    <a:pt x="87782" y="81858"/>
                  </a:cubicBezTo>
                  <a:lnTo>
                    <a:pt x="87782" y="81858"/>
                  </a:lnTo>
                  <a:cubicBezTo>
                    <a:pt x="87799" y="85146"/>
                    <a:pt x="85148" y="87825"/>
                    <a:pt x="81861" y="87842"/>
                  </a:cubicBezTo>
                  <a:cubicBezTo>
                    <a:pt x="81861" y="87842"/>
                    <a:pt x="81861" y="87842"/>
                    <a:pt x="81861" y="87842"/>
                  </a:cubicBezTo>
                  <a:close/>
                  <a:moveTo>
                    <a:pt x="151530" y="18173"/>
                  </a:moveTo>
                  <a:cubicBezTo>
                    <a:pt x="148242" y="18191"/>
                    <a:pt x="145563" y="15540"/>
                    <a:pt x="145546" y="12252"/>
                  </a:cubicBezTo>
                  <a:cubicBezTo>
                    <a:pt x="145528" y="8964"/>
                    <a:pt x="148179" y="6285"/>
                    <a:pt x="151467" y="6268"/>
                  </a:cubicBezTo>
                  <a:cubicBezTo>
                    <a:pt x="154754" y="6251"/>
                    <a:pt x="157433" y="8901"/>
                    <a:pt x="157451" y="12189"/>
                  </a:cubicBezTo>
                  <a:lnTo>
                    <a:pt x="157451" y="12189"/>
                  </a:lnTo>
                  <a:cubicBezTo>
                    <a:pt x="157451" y="15470"/>
                    <a:pt x="154810" y="18139"/>
                    <a:pt x="151530" y="18173"/>
                  </a:cubicBezTo>
                  <a:close/>
                </a:path>
              </a:pathLst>
            </a:custGeom>
            <a:grpFill/>
            <a:ln w="3048" cap="flat">
              <a:noFill/>
              <a:prstDash val="solid"/>
              <a:miter/>
            </a:ln>
          </p:spPr>
          <p:txBody>
            <a:bodyPr rtlCol="0" anchor="ctr"/>
            <a:lstStyle/>
            <a:p>
              <a:endParaRPr lang="en-US"/>
            </a:p>
          </p:txBody>
        </p:sp>
      </p:grpSp>
      <p:sp>
        <p:nvSpPr>
          <p:cNvPr id="32" name="Freeform: Shape 31">
            <a:extLst>
              <a:ext uri="{FF2B5EF4-FFF2-40B4-BE49-F238E27FC236}">
                <a16:creationId xmlns:a16="http://schemas.microsoft.com/office/drawing/2014/main" id="{C227E6AA-105C-481A-916D-19CCE9B8FAE9}"/>
              </a:ext>
            </a:extLst>
          </p:cNvPr>
          <p:cNvSpPr/>
          <p:nvPr/>
        </p:nvSpPr>
        <p:spPr>
          <a:xfrm>
            <a:off x="7032325" y="1531031"/>
            <a:ext cx="184245" cy="186065"/>
          </a:xfrm>
          <a:custGeom>
            <a:avLst/>
            <a:gdLst>
              <a:gd name="connsiteX0" fmla="*/ 98425 w 157542"/>
              <a:gd name="connsiteY0" fmla="*/ 159099 h 159098"/>
              <a:gd name="connsiteX1" fmla="*/ 96819 w 157542"/>
              <a:gd name="connsiteY1" fmla="*/ 158658 h 159098"/>
              <a:gd name="connsiteX2" fmla="*/ 78772 w 157542"/>
              <a:gd name="connsiteY2" fmla="*/ 147855 h 159098"/>
              <a:gd name="connsiteX3" fmla="*/ 60724 w 157542"/>
              <a:gd name="connsiteY3" fmla="*/ 158658 h 159098"/>
              <a:gd name="connsiteX4" fmla="*/ 57575 w 157542"/>
              <a:gd name="connsiteY4" fmla="*/ 158658 h 159098"/>
              <a:gd name="connsiteX5" fmla="*/ 20504 w 157542"/>
              <a:gd name="connsiteY5" fmla="*/ 136044 h 159098"/>
              <a:gd name="connsiteX6" fmla="*/ 19024 w 157542"/>
              <a:gd name="connsiteY6" fmla="*/ 133367 h 159098"/>
              <a:gd name="connsiteX7" fmla="*/ 19024 w 157542"/>
              <a:gd name="connsiteY7" fmla="*/ 110689 h 159098"/>
              <a:gd name="connsiteX8" fmla="*/ 1606 w 157542"/>
              <a:gd name="connsiteY8" fmla="*/ 100894 h 159098"/>
              <a:gd name="connsiteX9" fmla="*/ 0 w 157542"/>
              <a:gd name="connsiteY9" fmla="*/ 98154 h 159098"/>
              <a:gd name="connsiteX10" fmla="*/ 0 w 157542"/>
              <a:gd name="connsiteY10" fmla="*/ 60926 h 159098"/>
              <a:gd name="connsiteX11" fmla="*/ 1606 w 157542"/>
              <a:gd name="connsiteY11" fmla="*/ 58186 h 159098"/>
              <a:gd name="connsiteX12" fmla="*/ 18929 w 157542"/>
              <a:gd name="connsiteY12" fmla="*/ 48390 h 159098"/>
              <a:gd name="connsiteX13" fmla="*/ 18929 w 157542"/>
              <a:gd name="connsiteY13" fmla="*/ 25713 h 159098"/>
              <a:gd name="connsiteX14" fmla="*/ 20409 w 157542"/>
              <a:gd name="connsiteY14" fmla="*/ 23005 h 159098"/>
              <a:gd name="connsiteX15" fmla="*/ 57449 w 157542"/>
              <a:gd name="connsiteY15" fmla="*/ 422 h 159098"/>
              <a:gd name="connsiteX16" fmla="*/ 60598 w 157542"/>
              <a:gd name="connsiteY16" fmla="*/ 422 h 159098"/>
              <a:gd name="connsiteX17" fmla="*/ 78646 w 157542"/>
              <a:gd name="connsiteY17" fmla="*/ 11225 h 159098"/>
              <a:gd name="connsiteX18" fmla="*/ 96693 w 157542"/>
              <a:gd name="connsiteY18" fmla="*/ 422 h 159098"/>
              <a:gd name="connsiteX19" fmla="*/ 99842 w 157542"/>
              <a:gd name="connsiteY19" fmla="*/ 422 h 159098"/>
              <a:gd name="connsiteX20" fmla="*/ 137039 w 157542"/>
              <a:gd name="connsiteY20" fmla="*/ 23036 h 159098"/>
              <a:gd name="connsiteX21" fmla="*/ 138551 w 157542"/>
              <a:gd name="connsiteY21" fmla="*/ 25713 h 159098"/>
              <a:gd name="connsiteX22" fmla="*/ 138551 w 157542"/>
              <a:gd name="connsiteY22" fmla="*/ 48390 h 159098"/>
              <a:gd name="connsiteX23" fmla="*/ 155937 w 157542"/>
              <a:gd name="connsiteY23" fmla="*/ 58186 h 159098"/>
              <a:gd name="connsiteX24" fmla="*/ 157543 w 157542"/>
              <a:gd name="connsiteY24" fmla="*/ 60926 h 159098"/>
              <a:gd name="connsiteX25" fmla="*/ 157543 w 157542"/>
              <a:gd name="connsiteY25" fmla="*/ 98154 h 159098"/>
              <a:gd name="connsiteX26" fmla="*/ 155937 w 157542"/>
              <a:gd name="connsiteY26" fmla="*/ 100894 h 159098"/>
              <a:gd name="connsiteX27" fmla="*/ 138614 w 157542"/>
              <a:gd name="connsiteY27" fmla="*/ 110689 h 159098"/>
              <a:gd name="connsiteX28" fmla="*/ 138614 w 157542"/>
              <a:gd name="connsiteY28" fmla="*/ 133367 h 159098"/>
              <a:gd name="connsiteX29" fmla="*/ 137102 w 157542"/>
              <a:gd name="connsiteY29" fmla="*/ 136075 h 159098"/>
              <a:gd name="connsiteX30" fmla="*/ 100063 w 157542"/>
              <a:gd name="connsiteY30" fmla="*/ 158658 h 159098"/>
              <a:gd name="connsiteX31" fmla="*/ 98425 w 157542"/>
              <a:gd name="connsiteY31" fmla="*/ 159099 h 159098"/>
              <a:gd name="connsiteX32" fmla="*/ 81890 w 157542"/>
              <a:gd name="connsiteY32" fmla="*/ 142406 h 159098"/>
              <a:gd name="connsiteX33" fmla="*/ 98425 w 157542"/>
              <a:gd name="connsiteY33" fmla="*/ 152264 h 159098"/>
              <a:gd name="connsiteX34" fmla="*/ 132315 w 157542"/>
              <a:gd name="connsiteY34" fmla="*/ 131508 h 159098"/>
              <a:gd name="connsiteX35" fmla="*/ 132315 w 157542"/>
              <a:gd name="connsiteY35" fmla="*/ 108863 h 159098"/>
              <a:gd name="connsiteX36" fmla="*/ 133921 w 157542"/>
              <a:gd name="connsiteY36" fmla="*/ 106123 h 159098"/>
              <a:gd name="connsiteX37" fmla="*/ 147874 w 157542"/>
              <a:gd name="connsiteY37" fmla="*/ 98186 h 159098"/>
              <a:gd name="connsiteX38" fmla="*/ 136157 w 157542"/>
              <a:gd name="connsiteY38" fmla="*/ 91729 h 159098"/>
              <a:gd name="connsiteX39" fmla="*/ 123410 w 157542"/>
              <a:gd name="connsiteY39" fmla="*/ 90761 h 159098"/>
              <a:gd name="connsiteX40" fmla="*/ 124378 w 157542"/>
              <a:gd name="connsiteY40" fmla="*/ 78014 h 159098"/>
              <a:gd name="connsiteX41" fmla="*/ 137125 w 157542"/>
              <a:gd name="connsiteY41" fmla="*/ 78982 h 159098"/>
              <a:gd name="connsiteX42" fmla="*/ 139307 w 157542"/>
              <a:gd name="connsiteY42" fmla="*/ 84894 h 159098"/>
              <a:gd name="connsiteX43" fmla="*/ 139307 w 157542"/>
              <a:gd name="connsiteY43" fmla="*/ 86217 h 159098"/>
              <a:gd name="connsiteX44" fmla="*/ 151338 w 157542"/>
              <a:gd name="connsiteY44" fmla="*/ 92831 h 159098"/>
              <a:gd name="connsiteX45" fmla="*/ 151338 w 157542"/>
              <a:gd name="connsiteY45" fmla="*/ 62753 h 159098"/>
              <a:gd name="connsiteX46" fmla="*/ 133890 w 157542"/>
              <a:gd name="connsiteY46" fmla="*/ 52957 h 159098"/>
              <a:gd name="connsiteX47" fmla="*/ 132283 w 157542"/>
              <a:gd name="connsiteY47" fmla="*/ 50217 h 159098"/>
              <a:gd name="connsiteX48" fmla="*/ 132283 w 157542"/>
              <a:gd name="connsiteY48" fmla="*/ 41745 h 159098"/>
              <a:gd name="connsiteX49" fmla="*/ 123590 w 157542"/>
              <a:gd name="connsiteY49" fmla="*/ 41745 h 159098"/>
              <a:gd name="connsiteX50" fmla="*/ 111934 w 157542"/>
              <a:gd name="connsiteY50" fmla="*/ 47102 h 159098"/>
              <a:gd name="connsiteX51" fmla="*/ 106577 w 157542"/>
              <a:gd name="connsiteY51" fmla="*/ 35446 h 159098"/>
              <a:gd name="connsiteX52" fmla="*/ 118233 w 157542"/>
              <a:gd name="connsiteY52" fmla="*/ 30089 h 159098"/>
              <a:gd name="connsiteX53" fmla="*/ 123590 w 157542"/>
              <a:gd name="connsiteY53" fmla="*/ 35446 h 159098"/>
              <a:gd name="connsiteX54" fmla="*/ 132315 w 157542"/>
              <a:gd name="connsiteY54" fmla="*/ 35446 h 159098"/>
              <a:gd name="connsiteX55" fmla="*/ 132315 w 157542"/>
              <a:gd name="connsiteY55" fmla="*/ 27572 h 159098"/>
              <a:gd name="connsiteX56" fmla="*/ 98394 w 157542"/>
              <a:gd name="connsiteY56" fmla="*/ 6816 h 159098"/>
              <a:gd name="connsiteX57" fmla="*/ 81921 w 157542"/>
              <a:gd name="connsiteY57" fmla="*/ 16674 h 159098"/>
              <a:gd name="connsiteX58" fmla="*/ 81921 w 157542"/>
              <a:gd name="connsiteY58" fmla="*/ 51320 h 159098"/>
              <a:gd name="connsiteX59" fmla="*/ 99433 w 157542"/>
              <a:gd name="connsiteY59" fmla="*/ 61461 h 159098"/>
              <a:gd name="connsiteX60" fmla="*/ 112047 w 157542"/>
              <a:gd name="connsiteY60" fmla="*/ 63241 h 159098"/>
              <a:gd name="connsiteX61" fmla="*/ 110267 w 157542"/>
              <a:gd name="connsiteY61" fmla="*/ 75855 h 159098"/>
              <a:gd name="connsiteX62" fmla="*/ 97653 w 157542"/>
              <a:gd name="connsiteY62" fmla="*/ 74075 h 159098"/>
              <a:gd name="connsiteX63" fmla="*/ 95842 w 157542"/>
              <a:gd name="connsiteY63" fmla="*/ 68674 h 159098"/>
              <a:gd name="connsiteX64" fmla="*/ 96031 w 157542"/>
              <a:gd name="connsiteY64" fmla="*/ 66784 h 159098"/>
              <a:gd name="connsiteX65" fmla="*/ 77197 w 157542"/>
              <a:gd name="connsiteY65" fmla="*/ 55918 h 159098"/>
              <a:gd name="connsiteX66" fmla="*/ 75622 w 157542"/>
              <a:gd name="connsiteY66" fmla="*/ 53209 h 159098"/>
              <a:gd name="connsiteX67" fmla="*/ 75622 w 157542"/>
              <a:gd name="connsiteY67" fmla="*/ 16674 h 159098"/>
              <a:gd name="connsiteX68" fmla="*/ 59118 w 157542"/>
              <a:gd name="connsiteY68" fmla="*/ 6816 h 159098"/>
              <a:gd name="connsiteX69" fmla="*/ 44094 w 157542"/>
              <a:gd name="connsiteY69" fmla="*/ 15949 h 159098"/>
              <a:gd name="connsiteX70" fmla="*/ 44094 w 157542"/>
              <a:gd name="connsiteY70" fmla="*/ 38186 h 159098"/>
              <a:gd name="connsiteX71" fmla="*/ 37795 w 157542"/>
              <a:gd name="connsiteY71" fmla="*/ 38186 h 159098"/>
              <a:gd name="connsiteX72" fmla="*/ 37795 w 157542"/>
              <a:gd name="connsiteY72" fmla="*/ 19792 h 159098"/>
              <a:gd name="connsiteX73" fmla="*/ 25228 w 157542"/>
              <a:gd name="connsiteY73" fmla="*/ 27572 h 159098"/>
              <a:gd name="connsiteX74" fmla="*/ 25228 w 157542"/>
              <a:gd name="connsiteY74" fmla="*/ 48485 h 159098"/>
              <a:gd name="connsiteX75" fmla="*/ 40976 w 157542"/>
              <a:gd name="connsiteY75" fmla="*/ 57398 h 159098"/>
              <a:gd name="connsiteX76" fmla="*/ 56724 w 157542"/>
              <a:gd name="connsiteY76" fmla="*/ 48485 h 159098"/>
              <a:gd name="connsiteX77" fmla="*/ 56724 w 157542"/>
              <a:gd name="connsiteY77" fmla="*/ 32296 h 159098"/>
              <a:gd name="connsiteX78" fmla="*/ 63023 w 157542"/>
              <a:gd name="connsiteY78" fmla="*/ 32296 h 159098"/>
              <a:gd name="connsiteX79" fmla="*/ 63023 w 157542"/>
              <a:gd name="connsiteY79" fmla="*/ 50217 h 159098"/>
              <a:gd name="connsiteX80" fmla="*/ 61417 w 157542"/>
              <a:gd name="connsiteY80" fmla="*/ 52957 h 159098"/>
              <a:gd name="connsiteX81" fmla="*/ 44094 w 157542"/>
              <a:gd name="connsiteY81" fmla="*/ 62753 h 159098"/>
              <a:gd name="connsiteX82" fmla="*/ 44094 w 157542"/>
              <a:gd name="connsiteY82" fmla="*/ 77745 h 159098"/>
              <a:gd name="connsiteX83" fmla="*/ 61449 w 157542"/>
              <a:gd name="connsiteY83" fmla="*/ 89083 h 159098"/>
              <a:gd name="connsiteX84" fmla="*/ 62898 w 157542"/>
              <a:gd name="connsiteY84" fmla="*/ 91729 h 159098"/>
              <a:gd name="connsiteX85" fmla="*/ 62898 w 157542"/>
              <a:gd name="connsiteY85" fmla="*/ 102312 h 159098"/>
              <a:gd name="connsiteX86" fmla="*/ 75496 w 157542"/>
              <a:gd name="connsiteY86" fmla="*/ 94878 h 159098"/>
              <a:gd name="connsiteX87" fmla="*/ 75496 w 157542"/>
              <a:gd name="connsiteY87" fmla="*/ 81524 h 159098"/>
              <a:gd name="connsiteX88" fmla="*/ 58961 w 157542"/>
              <a:gd name="connsiteY88" fmla="*/ 71666 h 159098"/>
              <a:gd name="connsiteX89" fmla="*/ 62110 w 157542"/>
              <a:gd name="connsiteY89" fmla="*/ 66249 h 159098"/>
              <a:gd name="connsiteX90" fmla="*/ 80346 w 157542"/>
              <a:gd name="connsiteY90" fmla="*/ 76989 h 159098"/>
              <a:gd name="connsiteX91" fmla="*/ 81858 w 157542"/>
              <a:gd name="connsiteY91" fmla="*/ 79697 h 159098"/>
              <a:gd name="connsiteX92" fmla="*/ 81858 w 157542"/>
              <a:gd name="connsiteY92" fmla="*/ 120642 h 159098"/>
              <a:gd name="connsiteX93" fmla="*/ 96315 w 157542"/>
              <a:gd name="connsiteY93" fmla="*/ 120642 h 159098"/>
              <a:gd name="connsiteX94" fmla="*/ 107901 w 157542"/>
              <a:gd name="connsiteY94" fmla="*/ 115346 h 159098"/>
              <a:gd name="connsiteX95" fmla="*/ 113764 w 157542"/>
              <a:gd name="connsiteY95" fmla="*/ 123792 h 159098"/>
              <a:gd name="connsiteX96" fmla="*/ 104060 w 157542"/>
              <a:gd name="connsiteY96" fmla="*/ 132318 h 159098"/>
              <a:gd name="connsiteX97" fmla="*/ 96315 w 157542"/>
              <a:gd name="connsiteY97" fmla="*/ 126941 h 159098"/>
              <a:gd name="connsiteX98" fmla="*/ 81827 w 157542"/>
              <a:gd name="connsiteY98" fmla="*/ 126941 h 159098"/>
              <a:gd name="connsiteX99" fmla="*/ 45953 w 157542"/>
              <a:gd name="connsiteY99" fmla="*/ 144107 h 159098"/>
              <a:gd name="connsiteX100" fmla="*/ 59118 w 157542"/>
              <a:gd name="connsiteY100" fmla="*/ 152138 h 159098"/>
              <a:gd name="connsiteX101" fmla="*/ 75653 w 157542"/>
              <a:gd name="connsiteY101" fmla="*/ 142280 h 159098"/>
              <a:gd name="connsiteX102" fmla="*/ 75653 w 157542"/>
              <a:gd name="connsiteY102" fmla="*/ 102186 h 159098"/>
              <a:gd name="connsiteX103" fmla="*/ 40441 w 157542"/>
              <a:gd name="connsiteY103" fmla="*/ 122910 h 159098"/>
              <a:gd name="connsiteX104" fmla="*/ 37291 w 157542"/>
              <a:gd name="connsiteY104" fmla="*/ 117461 h 159098"/>
              <a:gd name="connsiteX105" fmla="*/ 56724 w 157542"/>
              <a:gd name="connsiteY105" fmla="*/ 105997 h 159098"/>
              <a:gd name="connsiteX106" fmla="*/ 56724 w 157542"/>
              <a:gd name="connsiteY106" fmla="*/ 93398 h 159098"/>
              <a:gd name="connsiteX107" fmla="*/ 40976 w 157542"/>
              <a:gd name="connsiteY107" fmla="*/ 83099 h 159098"/>
              <a:gd name="connsiteX108" fmla="*/ 23339 w 157542"/>
              <a:gd name="connsiteY108" fmla="*/ 92989 h 159098"/>
              <a:gd name="connsiteX109" fmla="*/ 20189 w 157542"/>
              <a:gd name="connsiteY109" fmla="*/ 87477 h 159098"/>
              <a:gd name="connsiteX110" fmla="*/ 37890 w 157542"/>
              <a:gd name="connsiteY110" fmla="*/ 77556 h 159098"/>
              <a:gd name="connsiteX111" fmla="*/ 37890 w 157542"/>
              <a:gd name="connsiteY111" fmla="*/ 62753 h 159098"/>
              <a:gd name="connsiteX112" fmla="*/ 22142 w 157542"/>
              <a:gd name="connsiteY112" fmla="*/ 53839 h 159098"/>
              <a:gd name="connsiteX113" fmla="*/ 6394 w 157542"/>
              <a:gd name="connsiteY113" fmla="*/ 62753 h 159098"/>
              <a:gd name="connsiteX114" fmla="*/ 6394 w 157542"/>
              <a:gd name="connsiteY114" fmla="*/ 74217 h 159098"/>
              <a:gd name="connsiteX115" fmla="*/ 19874 w 157542"/>
              <a:gd name="connsiteY115" fmla="*/ 66312 h 159098"/>
              <a:gd name="connsiteX116" fmla="*/ 23024 w 157542"/>
              <a:gd name="connsiteY116" fmla="*/ 71729 h 159098"/>
              <a:gd name="connsiteX117" fmla="*/ 6331 w 157542"/>
              <a:gd name="connsiteY117" fmla="*/ 81524 h 159098"/>
              <a:gd name="connsiteX118" fmla="*/ 6331 w 157542"/>
              <a:gd name="connsiteY118" fmla="*/ 96296 h 159098"/>
              <a:gd name="connsiteX119" fmla="*/ 22079 w 157542"/>
              <a:gd name="connsiteY119" fmla="*/ 105209 h 159098"/>
              <a:gd name="connsiteX120" fmla="*/ 38016 w 157542"/>
              <a:gd name="connsiteY120" fmla="*/ 95760 h 159098"/>
              <a:gd name="connsiteX121" fmla="*/ 41165 w 157542"/>
              <a:gd name="connsiteY121" fmla="*/ 101178 h 159098"/>
              <a:gd name="connsiteX122" fmla="*/ 25228 w 157542"/>
              <a:gd name="connsiteY122" fmla="*/ 110626 h 159098"/>
              <a:gd name="connsiteX123" fmla="*/ 25228 w 157542"/>
              <a:gd name="connsiteY123" fmla="*/ 131508 h 159098"/>
              <a:gd name="connsiteX124" fmla="*/ 39401 w 157542"/>
              <a:gd name="connsiteY124" fmla="*/ 140296 h 159098"/>
              <a:gd name="connsiteX125" fmla="*/ 55842 w 157542"/>
              <a:gd name="connsiteY125" fmla="*/ 130626 h 159098"/>
              <a:gd name="connsiteX126" fmla="*/ 56031 w 157542"/>
              <a:gd name="connsiteY126" fmla="*/ 130910 h 159098"/>
              <a:gd name="connsiteX127" fmla="*/ 56787 w 157542"/>
              <a:gd name="connsiteY127" fmla="*/ 130469 h 159098"/>
              <a:gd name="connsiteX128" fmla="*/ 59937 w 157542"/>
              <a:gd name="connsiteY128" fmla="*/ 135886 h 159098"/>
              <a:gd name="connsiteX129" fmla="*/ 104819 w 157542"/>
              <a:gd name="connsiteY129" fmla="*/ 120768 h 159098"/>
              <a:gd name="connsiteX130" fmla="*/ 102047 w 157542"/>
              <a:gd name="connsiteY130" fmla="*/ 123477 h 159098"/>
              <a:gd name="connsiteX131" fmla="*/ 104756 w 157542"/>
              <a:gd name="connsiteY131" fmla="*/ 126248 h 159098"/>
              <a:gd name="connsiteX132" fmla="*/ 107527 w 157542"/>
              <a:gd name="connsiteY132" fmla="*/ 123540 h 159098"/>
              <a:gd name="connsiteX133" fmla="*/ 107527 w 157542"/>
              <a:gd name="connsiteY133" fmla="*/ 123508 h 159098"/>
              <a:gd name="connsiteX134" fmla="*/ 104819 w 157542"/>
              <a:gd name="connsiteY134" fmla="*/ 120894 h 159098"/>
              <a:gd name="connsiteX135" fmla="*/ 130267 w 157542"/>
              <a:gd name="connsiteY135" fmla="*/ 82028 h 159098"/>
              <a:gd name="connsiteX136" fmla="*/ 127527 w 157542"/>
              <a:gd name="connsiteY136" fmla="*/ 84768 h 159098"/>
              <a:gd name="connsiteX137" fmla="*/ 130267 w 157542"/>
              <a:gd name="connsiteY137" fmla="*/ 87508 h 159098"/>
              <a:gd name="connsiteX138" fmla="*/ 133008 w 157542"/>
              <a:gd name="connsiteY138" fmla="*/ 84768 h 159098"/>
              <a:gd name="connsiteX139" fmla="*/ 130267 w 157542"/>
              <a:gd name="connsiteY139" fmla="*/ 82154 h 159098"/>
              <a:gd name="connsiteX140" fmla="*/ 104819 w 157542"/>
              <a:gd name="connsiteY140" fmla="*/ 65808 h 159098"/>
              <a:gd name="connsiteX141" fmla="*/ 102047 w 157542"/>
              <a:gd name="connsiteY141" fmla="*/ 68516 h 159098"/>
              <a:gd name="connsiteX142" fmla="*/ 104756 w 157542"/>
              <a:gd name="connsiteY142" fmla="*/ 71288 h 159098"/>
              <a:gd name="connsiteX143" fmla="*/ 107527 w 157542"/>
              <a:gd name="connsiteY143" fmla="*/ 68579 h 159098"/>
              <a:gd name="connsiteX144" fmla="*/ 107527 w 157542"/>
              <a:gd name="connsiteY144" fmla="*/ 68548 h 159098"/>
              <a:gd name="connsiteX145" fmla="*/ 104819 w 157542"/>
              <a:gd name="connsiteY145" fmla="*/ 65934 h 159098"/>
              <a:gd name="connsiteX146" fmla="*/ 114992 w 157542"/>
              <a:gd name="connsiteY146" fmla="*/ 35855 h 159098"/>
              <a:gd name="connsiteX147" fmla="*/ 112252 w 157542"/>
              <a:gd name="connsiteY147" fmla="*/ 38595 h 159098"/>
              <a:gd name="connsiteX148" fmla="*/ 114992 w 157542"/>
              <a:gd name="connsiteY148" fmla="*/ 41335 h 159098"/>
              <a:gd name="connsiteX149" fmla="*/ 117732 w 157542"/>
              <a:gd name="connsiteY149" fmla="*/ 38595 h 159098"/>
              <a:gd name="connsiteX150" fmla="*/ 115055 w 157542"/>
              <a:gd name="connsiteY150" fmla="*/ 35855 h 159098"/>
              <a:gd name="connsiteX151" fmla="*/ 114992 w 157542"/>
              <a:gd name="connsiteY151" fmla="*/ 35855 h 15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157542" h="159098">
                <a:moveTo>
                  <a:pt x="98425" y="159099"/>
                </a:moveTo>
                <a:cubicBezTo>
                  <a:pt x="97860" y="159099"/>
                  <a:pt x="97305" y="158946"/>
                  <a:pt x="96819" y="158658"/>
                </a:cubicBezTo>
                <a:lnTo>
                  <a:pt x="78772" y="147855"/>
                </a:lnTo>
                <a:lnTo>
                  <a:pt x="60724" y="158658"/>
                </a:lnTo>
                <a:cubicBezTo>
                  <a:pt x="59750" y="159221"/>
                  <a:pt x="58549" y="159221"/>
                  <a:pt x="57575" y="158658"/>
                </a:cubicBezTo>
                <a:lnTo>
                  <a:pt x="20504" y="136044"/>
                </a:lnTo>
                <a:cubicBezTo>
                  <a:pt x="19581" y="135467"/>
                  <a:pt x="19021" y="134455"/>
                  <a:pt x="19024" y="133367"/>
                </a:cubicBezTo>
                <a:lnTo>
                  <a:pt x="19024" y="110689"/>
                </a:lnTo>
                <a:lnTo>
                  <a:pt x="1606" y="100894"/>
                </a:lnTo>
                <a:cubicBezTo>
                  <a:pt x="616" y="100337"/>
                  <a:pt x="2" y="99290"/>
                  <a:pt x="0" y="98154"/>
                </a:cubicBezTo>
                <a:lnTo>
                  <a:pt x="0" y="60926"/>
                </a:lnTo>
                <a:cubicBezTo>
                  <a:pt x="2" y="59790"/>
                  <a:pt x="616" y="58742"/>
                  <a:pt x="1606" y="58186"/>
                </a:cubicBezTo>
                <a:lnTo>
                  <a:pt x="18929" y="48390"/>
                </a:lnTo>
                <a:lnTo>
                  <a:pt x="18929" y="25713"/>
                </a:lnTo>
                <a:cubicBezTo>
                  <a:pt x="18916" y="24614"/>
                  <a:pt x="19477" y="23587"/>
                  <a:pt x="20409" y="23005"/>
                </a:cubicBezTo>
                <a:lnTo>
                  <a:pt x="57449" y="422"/>
                </a:lnTo>
                <a:cubicBezTo>
                  <a:pt x="58423" y="-141"/>
                  <a:pt x="59624" y="-141"/>
                  <a:pt x="60598" y="422"/>
                </a:cubicBezTo>
                <a:lnTo>
                  <a:pt x="78646" y="11225"/>
                </a:lnTo>
                <a:lnTo>
                  <a:pt x="96693" y="422"/>
                </a:lnTo>
                <a:cubicBezTo>
                  <a:pt x="97667" y="-141"/>
                  <a:pt x="98868" y="-141"/>
                  <a:pt x="99842" y="422"/>
                </a:cubicBezTo>
                <a:lnTo>
                  <a:pt x="137039" y="23036"/>
                </a:lnTo>
                <a:cubicBezTo>
                  <a:pt x="137974" y="23605"/>
                  <a:pt x="138546" y="24619"/>
                  <a:pt x="138551" y="25713"/>
                </a:cubicBezTo>
                <a:lnTo>
                  <a:pt x="138551" y="48390"/>
                </a:lnTo>
                <a:lnTo>
                  <a:pt x="155937" y="58186"/>
                </a:lnTo>
                <a:cubicBezTo>
                  <a:pt x="156927" y="58742"/>
                  <a:pt x="157541" y="59790"/>
                  <a:pt x="157543" y="60926"/>
                </a:cubicBezTo>
                <a:lnTo>
                  <a:pt x="157543" y="98154"/>
                </a:lnTo>
                <a:cubicBezTo>
                  <a:pt x="157541" y="99290"/>
                  <a:pt x="156927" y="100337"/>
                  <a:pt x="155937" y="100894"/>
                </a:cubicBezTo>
                <a:lnTo>
                  <a:pt x="138614" y="110689"/>
                </a:lnTo>
                <a:lnTo>
                  <a:pt x="138614" y="133367"/>
                </a:lnTo>
                <a:cubicBezTo>
                  <a:pt x="138620" y="134472"/>
                  <a:pt x="138047" y="135500"/>
                  <a:pt x="137102" y="136075"/>
                </a:cubicBezTo>
                <a:lnTo>
                  <a:pt x="100063" y="158658"/>
                </a:lnTo>
                <a:cubicBezTo>
                  <a:pt x="99563" y="158942"/>
                  <a:pt x="99000" y="159094"/>
                  <a:pt x="98425" y="159099"/>
                </a:cubicBezTo>
                <a:close/>
                <a:moveTo>
                  <a:pt x="81890" y="142406"/>
                </a:moveTo>
                <a:lnTo>
                  <a:pt x="98425" y="152264"/>
                </a:lnTo>
                <a:lnTo>
                  <a:pt x="132315" y="131508"/>
                </a:lnTo>
                <a:lnTo>
                  <a:pt x="132315" y="108863"/>
                </a:lnTo>
                <a:cubicBezTo>
                  <a:pt x="132317" y="107726"/>
                  <a:pt x="132930" y="106679"/>
                  <a:pt x="133921" y="106123"/>
                </a:cubicBezTo>
                <a:lnTo>
                  <a:pt x="147874" y="98186"/>
                </a:lnTo>
                <a:lnTo>
                  <a:pt x="136157" y="91729"/>
                </a:lnTo>
                <a:cubicBezTo>
                  <a:pt x="132370" y="94982"/>
                  <a:pt x="126663" y="94549"/>
                  <a:pt x="123410" y="90761"/>
                </a:cubicBezTo>
                <a:cubicBezTo>
                  <a:pt x="120157" y="86974"/>
                  <a:pt x="120591" y="81267"/>
                  <a:pt x="124378" y="78014"/>
                </a:cubicBezTo>
                <a:cubicBezTo>
                  <a:pt x="128165" y="74762"/>
                  <a:pt x="133872" y="75195"/>
                  <a:pt x="137125" y="78982"/>
                </a:cubicBezTo>
                <a:cubicBezTo>
                  <a:pt x="138538" y="80627"/>
                  <a:pt x="139312" y="82726"/>
                  <a:pt x="139307" y="84894"/>
                </a:cubicBezTo>
                <a:cubicBezTo>
                  <a:pt x="139338" y="85335"/>
                  <a:pt x="139338" y="85777"/>
                  <a:pt x="139307" y="86217"/>
                </a:cubicBezTo>
                <a:lnTo>
                  <a:pt x="151338" y="92831"/>
                </a:lnTo>
                <a:lnTo>
                  <a:pt x="151338" y="62753"/>
                </a:lnTo>
                <a:lnTo>
                  <a:pt x="133890" y="52957"/>
                </a:lnTo>
                <a:cubicBezTo>
                  <a:pt x="132899" y="52401"/>
                  <a:pt x="132285" y="51353"/>
                  <a:pt x="132283" y="50217"/>
                </a:cubicBezTo>
                <a:lnTo>
                  <a:pt x="132283" y="41745"/>
                </a:lnTo>
                <a:lnTo>
                  <a:pt x="123590" y="41745"/>
                </a:lnTo>
                <a:cubicBezTo>
                  <a:pt x="121851" y="46443"/>
                  <a:pt x="116632" y="48841"/>
                  <a:pt x="111934" y="47102"/>
                </a:cubicBezTo>
                <a:cubicBezTo>
                  <a:pt x="107236" y="45362"/>
                  <a:pt x="104838" y="40144"/>
                  <a:pt x="106577" y="35446"/>
                </a:cubicBezTo>
                <a:cubicBezTo>
                  <a:pt x="108317" y="30748"/>
                  <a:pt x="113535" y="28349"/>
                  <a:pt x="118233" y="30089"/>
                </a:cubicBezTo>
                <a:cubicBezTo>
                  <a:pt x="120715" y="31007"/>
                  <a:pt x="122672" y="32964"/>
                  <a:pt x="123590" y="35446"/>
                </a:cubicBezTo>
                <a:lnTo>
                  <a:pt x="132315" y="35446"/>
                </a:lnTo>
                <a:lnTo>
                  <a:pt x="132315" y="27572"/>
                </a:lnTo>
                <a:lnTo>
                  <a:pt x="98394" y="6816"/>
                </a:lnTo>
                <a:lnTo>
                  <a:pt x="81921" y="16674"/>
                </a:lnTo>
                <a:lnTo>
                  <a:pt x="81921" y="51320"/>
                </a:lnTo>
                <a:lnTo>
                  <a:pt x="99433" y="61461"/>
                </a:lnTo>
                <a:cubicBezTo>
                  <a:pt x="103408" y="58469"/>
                  <a:pt x="109055" y="59266"/>
                  <a:pt x="112047" y="63241"/>
                </a:cubicBezTo>
                <a:cubicBezTo>
                  <a:pt x="115039" y="67215"/>
                  <a:pt x="114242" y="72863"/>
                  <a:pt x="110267" y="75855"/>
                </a:cubicBezTo>
                <a:cubicBezTo>
                  <a:pt x="106293" y="78847"/>
                  <a:pt x="100645" y="78050"/>
                  <a:pt x="97653" y="74075"/>
                </a:cubicBezTo>
                <a:cubicBezTo>
                  <a:pt x="96481" y="72518"/>
                  <a:pt x="95846" y="70623"/>
                  <a:pt x="95842" y="68674"/>
                </a:cubicBezTo>
                <a:cubicBezTo>
                  <a:pt x="95840" y="68039"/>
                  <a:pt x="95903" y="67406"/>
                  <a:pt x="96031" y="66784"/>
                </a:cubicBezTo>
                <a:lnTo>
                  <a:pt x="77197" y="55918"/>
                </a:lnTo>
                <a:cubicBezTo>
                  <a:pt x="76228" y="55359"/>
                  <a:pt x="75629" y="54328"/>
                  <a:pt x="75622" y="53209"/>
                </a:cubicBezTo>
                <a:lnTo>
                  <a:pt x="75622" y="16674"/>
                </a:lnTo>
                <a:lnTo>
                  <a:pt x="59118" y="6816"/>
                </a:lnTo>
                <a:lnTo>
                  <a:pt x="44094" y="15949"/>
                </a:lnTo>
                <a:lnTo>
                  <a:pt x="44094" y="38186"/>
                </a:lnTo>
                <a:lnTo>
                  <a:pt x="37795" y="38186"/>
                </a:lnTo>
                <a:lnTo>
                  <a:pt x="37795" y="19792"/>
                </a:lnTo>
                <a:lnTo>
                  <a:pt x="25228" y="27572"/>
                </a:lnTo>
                <a:lnTo>
                  <a:pt x="25228" y="48485"/>
                </a:lnTo>
                <a:lnTo>
                  <a:pt x="40976" y="57398"/>
                </a:lnTo>
                <a:lnTo>
                  <a:pt x="56724" y="48485"/>
                </a:lnTo>
                <a:lnTo>
                  <a:pt x="56724" y="32296"/>
                </a:lnTo>
                <a:lnTo>
                  <a:pt x="63023" y="32296"/>
                </a:lnTo>
                <a:lnTo>
                  <a:pt x="63023" y="50217"/>
                </a:lnTo>
                <a:cubicBezTo>
                  <a:pt x="63022" y="51353"/>
                  <a:pt x="62408" y="52401"/>
                  <a:pt x="61417" y="52957"/>
                </a:cubicBezTo>
                <a:lnTo>
                  <a:pt x="44094" y="62753"/>
                </a:lnTo>
                <a:lnTo>
                  <a:pt x="44094" y="77745"/>
                </a:lnTo>
                <a:lnTo>
                  <a:pt x="61449" y="89083"/>
                </a:lnTo>
                <a:cubicBezTo>
                  <a:pt x="62350" y="89661"/>
                  <a:pt x="62896" y="90658"/>
                  <a:pt x="62898" y="91729"/>
                </a:cubicBezTo>
                <a:lnTo>
                  <a:pt x="62898" y="102312"/>
                </a:lnTo>
                <a:lnTo>
                  <a:pt x="75496" y="94878"/>
                </a:lnTo>
                <a:lnTo>
                  <a:pt x="75496" y="81524"/>
                </a:lnTo>
                <a:lnTo>
                  <a:pt x="58961" y="71666"/>
                </a:lnTo>
                <a:lnTo>
                  <a:pt x="62110" y="66249"/>
                </a:lnTo>
                <a:lnTo>
                  <a:pt x="80346" y="76989"/>
                </a:lnTo>
                <a:cubicBezTo>
                  <a:pt x="81291" y="77564"/>
                  <a:pt x="81865" y="78592"/>
                  <a:pt x="81858" y="79697"/>
                </a:cubicBezTo>
                <a:lnTo>
                  <a:pt x="81858" y="120642"/>
                </a:lnTo>
                <a:lnTo>
                  <a:pt x="96315" y="120642"/>
                </a:lnTo>
                <a:cubicBezTo>
                  <a:pt x="98052" y="115980"/>
                  <a:pt x="103239" y="113609"/>
                  <a:pt x="107901" y="115346"/>
                </a:cubicBezTo>
                <a:cubicBezTo>
                  <a:pt x="111427" y="116660"/>
                  <a:pt x="113765" y="120028"/>
                  <a:pt x="113764" y="123792"/>
                </a:cubicBezTo>
                <a:cubicBezTo>
                  <a:pt x="113439" y="128826"/>
                  <a:pt x="109094" y="132643"/>
                  <a:pt x="104060" y="132318"/>
                </a:cubicBezTo>
                <a:cubicBezTo>
                  <a:pt x="100681" y="132100"/>
                  <a:pt x="97700" y="130031"/>
                  <a:pt x="96315" y="126941"/>
                </a:cubicBezTo>
                <a:lnTo>
                  <a:pt x="81827" y="126941"/>
                </a:lnTo>
                <a:close/>
                <a:moveTo>
                  <a:pt x="45953" y="144107"/>
                </a:moveTo>
                <a:lnTo>
                  <a:pt x="59118" y="152138"/>
                </a:lnTo>
                <a:lnTo>
                  <a:pt x="75653" y="142280"/>
                </a:lnTo>
                <a:lnTo>
                  <a:pt x="75653" y="102186"/>
                </a:lnTo>
                <a:lnTo>
                  <a:pt x="40441" y="122910"/>
                </a:lnTo>
                <a:lnTo>
                  <a:pt x="37291" y="117461"/>
                </a:lnTo>
                <a:lnTo>
                  <a:pt x="56724" y="105997"/>
                </a:lnTo>
                <a:lnTo>
                  <a:pt x="56724" y="93398"/>
                </a:lnTo>
                <a:lnTo>
                  <a:pt x="40976" y="83099"/>
                </a:lnTo>
                <a:lnTo>
                  <a:pt x="23339" y="92989"/>
                </a:lnTo>
                <a:lnTo>
                  <a:pt x="20189" y="87477"/>
                </a:lnTo>
                <a:lnTo>
                  <a:pt x="37890" y="77556"/>
                </a:lnTo>
                <a:lnTo>
                  <a:pt x="37890" y="62753"/>
                </a:lnTo>
                <a:lnTo>
                  <a:pt x="22142" y="53839"/>
                </a:lnTo>
                <a:lnTo>
                  <a:pt x="6394" y="62753"/>
                </a:lnTo>
                <a:lnTo>
                  <a:pt x="6394" y="74217"/>
                </a:lnTo>
                <a:lnTo>
                  <a:pt x="19874" y="66312"/>
                </a:lnTo>
                <a:lnTo>
                  <a:pt x="23024" y="71729"/>
                </a:lnTo>
                <a:lnTo>
                  <a:pt x="6331" y="81524"/>
                </a:lnTo>
                <a:lnTo>
                  <a:pt x="6331" y="96296"/>
                </a:lnTo>
                <a:lnTo>
                  <a:pt x="22079" y="105209"/>
                </a:lnTo>
                <a:lnTo>
                  <a:pt x="38016" y="95760"/>
                </a:lnTo>
                <a:lnTo>
                  <a:pt x="41165" y="101178"/>
                </a:lnTo>
                <a:lnTo>
                  <a:pt x="25228" y="110626"/>
                </a:lnTo>
                <a:lnTo>
                  <a:pt x="25228" y="131508"/>
                </a:lnTo>
                <a:lnTo>
                  <a:pt x="39401" y="140296"/>
                </a:lnTo>
                <a:lnTo>
                  <a:pt x="55842" y="130626"/>
                </a:lnTo>
                <a:lnTo>
                  <a:pt x="56031" y="130910"/>
                </a:lnTo>
                <a:lnTo>
                  <a:pt x="56787" y="130469"/>
                </a:lnTo>
                <a:lnTo>
                  <a:pt x="59937" y="135886"/>
                </a:lnTo>
                <a:close/>
                <a:moveTo>
                  <a:pt x="104819" y="120768"/>
                </a:moveTo>
                <a:cubicBezTo>
                  <a:pt x="103305" y="120751"/>
                  <a:pt x="102065" y="121963"/>
                  <a:pt x="102047" y="123477"/>
                </a:cubicBezTo>
                <a:cubicBezTo>
                  <a:pt x="102030" y="124990"/>
                  <a:pt x="103242" y="126231"/>
                  <a:pt x="104756" y="126248"/>
                </a:cubicBezTo>
                <a:cubicBezTo>
                  <a:pt x="106269" y="126266"/>
                  <a:pt x="107510" y="125053"/>
                  <a:pt x="107527" y="123540"/>
                </a:cubicBezTo>
                <a:cubicBezTo>
                  <a:pt x="107527" y="123529"/>
                  <a:pt x="107527" y="123519"/>
                  <a:pt x="107527" y="123508"/>
                </a:cubicBezTo>
                <a:cubicBezTo>
                  <a:pt x="107476" y="122049"/>
                  <a:pt x="106279" y="120893"/>
                  <a:pt x="104819" y="120894"/>
                </a:cubicBezTo>
                <a:close/>
                <a:moveTo>
                  <a:pt x="130267" y="82028"/>
                </a:moveTo>
                <a:cubicBezTo>
                  <a:pt x="128754" y="82028"/>
                  <a:pt x="127527" y="83255"/>
                  <a:pt x="127527" y="84768"/>
                </a:cubicBezTo>
                <a:cubicBezTo>
                  <a:pt x="127527" y="86282"/>
                  <a:pt x="128754" y="87508"/>
                  <a:pt x="130267" y="87508"/>
                </a:cubicBezTo>
                <a:cubicBezTo>
                  <a:pt x="131781" y="87508"/>
                  <a:pt x="133008" y="86282"/>
                  <a:pt x="133008" y="84768"/>
                </a:cubicBezTo>
                <a:cubicBezTo>
                  <a:pt x="132940" y="83304"/>
                  <a:pt x="131733" y="82153"/>
                  <a:pt x="130267" y="82154"/>
                </a:cubicBezTo>
                <a:close/>
                <a:moveTo>
                  <a:pt x="104819" y="65808"/>
                </a:moveTo>
                <a:cubicBezTo>
                  <a:pt x="103305" y="65790"/>
                  <a:pt x="102065" y="67003"/>
                  <a:pt x="102047" y="68516"/>
                </a:cubicBezTo>
                <a:cubicBezTo>
                  <a:pt x="102030" y="70029"/>
                  <a:pt x="103242" y="71270"/>
                  <a:pt x="104756" y="71288"/>
                </a:cubicBezTo>
                <a:cubicBezTo>
                  <a:pt x="106269" y="71305"/>
                  <a:pt x="107510" y="70092"/>
                  <a:pt x="107527" y="68579"/>
                </a:cubicBezTo>
                <a:cubicBezTo>
                  <a:pt x="107527" y="68569"/>
                  <a:pt x="107527" y="68558"/>
                  <a:pt x="107527" y="68548"/>
                </a:cubicBezTo>
                <a:cubicBezTo>
                  <a:pt x="107476" y="67089"/>
                  <a:pt x="106279" y="65933"/>
                  <a:pt x="104819" y="65934"/>
                </a:cubicBezTo>
                <a:close/>
                <a:moveTo>
                  <a:pt x="114992" y="35855"/>
                </a:moveTo>
                <a:cubicBezTo>
                  <a:pt x="113479" y="35855"/>
                  <a:pt x="112252" y="37082"/>
                  <a:pt x="112252" y="38595"/>
                </a:cubicBezTo>
                <a:cubicBezTo>
                  <a:pt x="112252" y="40108"/>
                  <a:pt x="113479" y="41335"/>
                  <a:pt x="114992" y="41335"/>
                </a:cubicBezTo>
                <a:cubicBezTo>
                  <a:pt x="116505" y="41335"/>
                  <a:pt x="117732" y="40108"/>
                  <a:pt x="117732" y="38595"/>
                </a:cubicBezTo>
                <a:cubicBezTo>
                  <a:pt x="117750" y="37099"/>
                  <a:pt x="116551" y="35872"/>
                  <a:pt x="115055" y="35855"/>
                </a:cubicBezTo>
                <a:cubicBezTo>
                  <a:pt x="115034" y="35855"/>
                  <a:pt x="115013" y="35855"/>
                  <a:pt x="114992" y="35855"/>
                </a:cubicBezTo>
                <a:close/>
              </a:path>
            </a:pathLst>
          </a:custGeom>
          <a:solidFill>
            <a:srgbClr val="414042"/>
          </a:solidFill>
          <a:ln w="304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81D7578-DBC3-46DD-91AF-4AF36D5FAD9C}"/>
              </a:ext>
            </a:extLst>
          </p:cNvPr>
          <p:cNvSpPr/>
          <p:nvPr/>
        </p:nvSpPr>
        <p:spPr>
          <a:xfrm>
            <a:off x="2020688" y="3224315"/>
            <a:ext cx="237021" cy="247462"/>
          </a:xfrm>
          <a:custGeom>
            <a:avLst/>
            <a:gdLst>
              <a:gd name="connsiteX0" fmla="*/ 150771 w 150922"/>
              <a:gd name="connsiteY0" fmla="*/ 86739 h 157570"/>
              <a:gd name="connsiteX1" fmla="*/ 140409 w 150922"/>
              <a:gd name="connsiteY1" fmla="*/ 75810 h 157570"/>
              <a:gd name="connsiteX2" fmla="*/ 135527 w 150922"/>
              <a:gd name="connsiteY2" fmla="*/ 72661 h 157570"/>
              <a:gd name="connsiteX3" fmla="*/ 135842 w 150922"/>
              <a:gd name="connsiteY3" fmla="*/ 70330 h 157570"/>
              <a:gd name="connsiteX4" fmla="*/ 138991 w 150922"/>
              <a:gd name="connsiteY4" fmla="*/ 47684 h 157570"/>
              <a:gd name="connsiteX5" fmla="*/ 141700 w 150922"/>
              <a:gd name="connsiteY5" fmla="*/ 27747 h 157570"/>
              <a:gd name="connsiteX6" fmla="*/ 134613 w 150922"/>
              <a:gd name="connsiteY6" fmla="*/ 14110 h 157570"/>
              <a:gd name="connsiteX7" fmla="*/ 99306 w 150922"/>
              <a:gd name="connsiteY7" fmla="*/ 2299 h 157570"/>
              <a:gd name="connsiteX8" fmla="*/ 54015 w 150922"/>
              <a:gd name="connsiteY8" fmla="*/ 818 h 157570"/>
              <a:gd name="connsiteX9" fmla="*/ 14551 w 150922"/>
              <a:gd name="connsiteY9" fmla="*/ 10267 h 157570"/>
              <a:gd name="connsiteX10" fmla="*/ 94 w 150922"/>
              <a:gd name="connsiteY10" fmla="*/ 26928 h 157570"/>
              <a:gd name="connsiteX11" fmla="*/ 10393 w 150922"/>
              <a:gd name="connsiteY11" fmla="*/ 103558 h 157570"/>
              <a:gd name="connsiteX12" fmla="*/ 15118 w 150922"/>
              <a:gd name="connsiteY12" fmla="*/ 138613 h 157570"/>
              <a:gd name="connsiteX13" fmla="*/ 22866 w 150922"/>
              <a:gd name="connsiteY13" fmla="*/ 149101 h 157570"/>
              <a:gd name="connsiteX14" fmla="*/ 55621 w 150922"/>
              <a:gd name="connsiteY14" fmla="*/ 156912 h 157570"/>
              <a:gd name="connsiteX15" fmla="*/ 99023 w 150922"/>
              <a:gd name="connsiteY15" fmla="*/ 154991 h 157570"/>
              <a:gd name="connsiteX16" fmla="*/ 126424 w 150922"/>
              <a:gd name="connsiteY16" fmla="*/ 139243 h 157570"/>
              <a:gd name="connsiteX17" fmla="*/ 132094 w 150922"/>
              <a:gd name="connsiteY17" fmla="*/ 97133 h 157570"/>
              <a:gd name="connsiteX18" fmla="*/ 132787 w 150922"/>
              <a:gd name="connsiteY18" fmla="*/ 92850 h 157570"/>
              <a:gd name="connsiteX19" fmla="*/ 150771 w 150922"/>
              <a:gd name="connsiteY19" fmla="*/ 86739 h 157570"/>
              <a:gd name="connsiteX20" fmla="*/ 70834 w 150922"/>
              <a:gd name="connsiteY20" fmla="*/ 6236 h 157570"/>
              <a:gd name="connsiteX21" fmla="*/ 128314 w 150922"/>
              <a:gd name="connsiteY21" fmla="*/ 17700 h 157570"/>
              <a:gd name="connsiteX22" fmla="*/ 135180 w 150922"/>
              <a:gd name="connsiteY22" fmla="*/ 26236 h 157570"/>
              <a:gd name="connsiteX23" fmla="*/ 124220 w 150922"/>
              <a:gd name="connsiteY23" fmla="*/ 33385 h 157570"/>
              <a:gd name="connsiteX24" fmla="*/ 109007 w 150922"/>
              <a:gd name="connsiteY24" fmla="*/ 37637 h 157570"/>
              <a:gd name="connsiteX25" fmla="*/ 40787 w 150922"/>
              <a:gd name="connsiteY25" fmla="*/ 39054 h 157570"/>
              <a:gd name="connsiteX26" fmla="*/ 11433 w 150922"/>
              <a:gd name="connsiteY26" fmla="*/ 30456 h 157570"/>
              <a:gd name="connsiteX27" fmla="*/ 6456 w 150922"/>
              <a:gd name="connsiteY27" fmla="*/ 23747 h 157570"/>
              <a:gd name="connsiteX28" fmla="*/ 10173 w 150922"/>
              <a:gd name="connsiteY28" fmla="*/ 19779 h 157570"/>
              <a:gd name="connsiteX29" fmla="*/ 32850 w 150922"/>
              <a:gd name="connsiteY29" fmla="*/ 10614 h 157570"/>
              <a:gd name="connsiteX30" fmla="*/ 70834 w 150922"/>
              <a:gd name="connsiteY30" fmla="*/ 6236 h 157570"/>
              <a:gd name="connsiteX31" fmla="*/ 120220 w 150922"/>
              <a:gd name="connsiteY31" fmla="*/ 138991 h 157570"/>
              <a:gd name="connsiteX32" fmla="*/ 110771 w 150922"/>
              <a:gd name="connsiteY32" fmla="*/ 145542 h 157570"/>
              <a:gd name="connsiteX33" fmla="*/ 92251 w 150922"/>
              <a:gd name="connsiteY33" fmla="*/ 149700 h 157570"/>
              <a:gd name="connsiteX34" fmla="*/ 50141 w 150922"/>
              <a:gd name="connsiteY34" fmla="*/ 149700 h 157570"/>
              <a:gd name="connsiteX35" fmla="*/ 24944 w 150922"/>
              <a:gd name="connsiteY35" fmla="*/ 142865 h 157570"/>
              <a:gd name="connsiteX36" fmla="*/ 21165 w 150922"/>
              <a:gd name="connsiteY36" fmla="*/ 137416 h 157570"/>
              <a:gd name="connsiteX37" fmla="*/ 11055 w 150922"/>
              <a:gd name="connsiteY37" fmla="*/ 62487 h 157570"/>
              <a:gd name="connsiteX38" fmla="*/ 7401 w 150922"/>
              <a:gd name="connsiteY38" fmla="*/ 35401 h 157570"/>
              <a:gd name="connsiteX39" fmla="*/ 30393 w 150922"/>
              <a:gd name="connsiteY39" fmla="*/ 43464 h 157570"/>
              <a:gd name="connsiteX40" fmla="*/ 56566 w 150922"/>
              <a:gd name="connsiteY40" fmla="*/ 46897 h 157570"/>
              <a:gd name="connsiteX41" fmla="*/ 108188 w 150922"/>
              <a:gd name="connsiteY41" fmla="*/ 44031 h 157570"/>
              <a:gd name="connsiteX42" fmla="*/ 134047 w 150922"/>
              <a:gd name="connsiteY42" fmla="*/ 35401 h 157570"/>
              <a:gd name="connsiteX43" fmla="*/ 127369 w 150922"/>
              <a:gd name="connsiteY43" fmla="*/ 84850 h 157570"/>
              <a:gd name="connsiteX44" fmla="*/ 80692 w 150922"/>
              <a:gd name="connsiteY44" fmla="*/ 65952 h 157570"/>
              <a:gd name="connsiteX45" fmla="*/ 78771 w 150922"/>
              <a:gd name="connsiteY45" fmla="*/ 65039 h 157570"/>
              <a:gd name="connsiteX46" fmla="*/ 77732 w 150922"/>
              <a:gd name="connsiteY46" fmla="*/ 63747 h 157570"/>
              <a:gd name="connsiteX47" fmla="*/ 75086 w 150922"/>
              <a:gd name="connsiteY47" fmla="*/ 59117 h 157570"/>
              <a:gd name="connsiteX48" fmla="*/ 65125 w 150922"/>
              <a:gd name="connsiteY48" fmla="*/ 60219 h 157570"/>
              <a:gd name="connsiteX49" fmla="*/ 66226 w 150922"/>
              <a:gd name="connsiteY49" fmla="*/ 70180 h 157570"/>
              <a:gd name="connsiteX50" fmla="*/ 71181 w 150922"/>
              <a:gd name="connsiteY50" fmla="*/ 71716 h 157570"/>
              <a:gd name="connsiteX51" fmla="*/ 74330 w 150922"/>
              <a:gd name="connsiteY51" fmla="*/ 70771 h 157570"/>
              <a:gd name="connsiteX52" fmla="*/ 76850 w 150922"/>
              <a:gd name="connsiteY52" fmla="*/ 71054 h 157570"/>
              <a:gd name="connsiteX53" fmla="*/ 124094 w 150922"/>
              <a:gd name="connsiteY53" fmla="*/ 90456 h 157570"/>
              <a:gd name="connsiteX54" fmla="*/ 126487 w 150922"/>
              <a:gd name="connsiteY54" fmla="*/ 92472 h 157570"/>
              <a:gd name="connsiteX55" fmla="*/ 125889 w 150922"/>
              <a:gd name="connsiteY55" fmla="*/ 97039 h 157570"/>
              <a:gd name="connsiteX56" fmla="*/ 123873 w 150922"/>
              <a:gd name="connsiteY56" fmla="*/ 112062 h 157570"/>
              <a:gd name="connsiteX57" fmla="*/ 71621 w 150922"/>
              <a:gd name="connsiteY57" fmla="*/ 64503 h 157570"/>
              <a:gd name="connsiteX58" fmla="*/ 70110 w 150922"/>
              <a:gd name="connsiteY58" fmla="*/ 64724 h 157570"/>
              <a:gd name="connsiteX59" fmla="*/ 71621 w 150922"/>
              <a:gd name="connsiteY59" fmla="*/ 64503 h 157570"/>
              <a:gd name="connsiteX60" fmla="*/ 133669 w 150922"/>
              <a:gd name="connsiteY60" fmla="*/ 86550 h 157570"/>
              <a:gd name="connsiteX61" fmla="*/ 134613 w 150922"/>
              <a:gd name="connsiteY61" fmla="*/ 79590 h 157570"/>
              <a:gd name="connsiteX62" fmla="*/ 144535 w 150922"/>
              <a:gd name="connsiteY62" fmla="*/ 87684 h 157570"/>
              <a:gd name="connsiteX63" fmla="*/ 133669 w 150922"/>
              <a:gd name="connsiteY63" fmla="*/ 86550 h 157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0922" h="157570">
                <a:moveTo>
                  <a:pt x="150771" y="86739"/>
                </a:moveTo>
                <a:cubicBezTo>
                  <a:pt x="149858" y="81795"/>
                  <a:pt x="144251" y="78298"/>
                  <a:pt x="140409" y="75810"/>
                </a:cubicBezTo>
                <a:cubicBezTo>
                  <a:pt x="139180" y="75023"/>
                  <a:pt x="135810" y="73763"/>
                  <a:pt x="135527" y="72661"/>
                </a:cubicBezTo>
                <a:cubicBezTo>
                  <a:pt x="135507" y="71872"/>
                  <a:pt x="135614" y="71085"/>
                  <a:pt x="135842" y="70330"/>
                </a:cubicBezTo>
                <a:lnTo>
                  <a:pt x="138991" y="47684"/>
                </a:lnTo>
                <a:cubicBezTo>
                  <a:pt x="139905" y="41039"/>
                  <a:pt x="140787" y="34393"/>
                  <a:pt x="141700" y="27747"/>
                </a:cubicBezTo>
                <a:cubicBezTo>
                  <a:pt x="142519" y="21637"/>
                  <a:pt x="139590" y="17543"/>
                  <a:pt x="134613" y="14110"/>
                </a:cubicBezTo>
                <a:cubicBezTo>
                  <a:pt x="124472" y="7086"/>
                  <a:pt x="111243" y="4251"/>
                  <a:pt x="99306" y="2299"/>
                </a:cubicBezTo>
                <a:cubicBezTo>
                  <a:pt x="84336" y="-146"/>
                  <a:pt x="69113" y="-643"/>
                  <a:pt x="54015" y="818"/>
                </a:cubicBezTo>
                <a:cubicBezTo>
                  <a:pt x="40436" y="1815"/>
                  <a:pt x="27109" y="5006"/>
                  <a:pt x="14551" y="10267"/>
                </a:cubicBezTo>
                <a:cubicBezTo>
                  <a:pt x="7811" y="13417"/>
                  <a:pt x="-1008" y="18330"/>
                  <a:pt x="94" y="26928"/>
                </a:cubicBezTo>
                <a:cubicBezTo>
                  <a:pt x="3244" y="52503"/>
                  <a:pt x="6960" y="78015"/>
                  <a:pt x="10393" y="103558"/>
                </a:cubicBezTo>
                <a:cubicBezTo>
                  <a:pt x="11968" y="115243"/>
                  <a:pt x="13543" y="126928"/>
                  <a:pt x="15118" y="138613"/>
                </a:cubicBezTo>
                <a:cubicBezTo>
                  <a:pt x="15635" y="143245"/>
                  <a:pt x="18591" y="147246"/>
                  <a:pt x="22866" y="149101"/>
                </a:cubicBezTo>
                <a:cubicBezTo>
                  <a:pt x="32629" y="154393"/>
                  <a:pt x="44724" y="155905"/>
                  <a:pt x="55621" y="156912"/>
                </a:cubicBezTo>
                <a:cubicBezTo>
                  <a:pt x="70109" y="158221"/>
                  <a:pt x="84707" y="157575"/>
                  <a:pt x="99023" y="154991"/>
                </a:cubicBezTo>
                <a:cubicBezTo>
                  <a:pt x="108094" y="153322"/>
                  <a:pt x="124976" y="150582"/>
                  <a:pt x="126424" y="139243"/>
                </a:cubicBezTo>
                <a:cubicBezTo>
                  <a:pt x="128220" y="125196"/>
                  <a:pt x="130204" y="111149"/>
                  <a:pt x="132094" y="97133"/>
                </a:cubicBezTo>
                <a:lnTo>
                  <a:pt x="132787" y="92850"/>
                </a:lnTo>
                <a:cubicBezTo>
                  <a:pt x="137921" y="94078"/>
                  <a:pt x="152566" y="96692"/>
                  <a:pt x="150771" y="86739"/>
                </a:cubicBezTo>
                <a:close/>
                <a:moveTo>
                  <a:pt x="70834" y="6236"/>
                </a:moveTo>
                <a:cubicBezTo>
                  <a:pt x="89732" y="6236"/>
                  <a:pt x="111369" y="8377"/>
                  <a:pt x="128314" y="17700"/>
                </a:cubicBezTo>
                <a:cubicBezTo>
                  <a:pt x="130928" y="19149"/>
                  <a:pt x="137007" y="22393"/>
                  <a:pt x="135180" y="26236"/>
                </a:cubicBezTo>
                <a:cubicBezTo>
                  <a:pt x="133354" y="30078"/>
                  <a:pt x="127684" y="31999"/>
                  <a:pt x="124220" y="33385"/>
                </a:cubicBezTo>
                <a:cubicBezTo>
                  <a:pt x="119273" y="35213"/>
                  <a:pt x="114185" y="36635"/>
                  <a:pt x="109007" y="37637"/>
                </a:cubicBezTo>
                <a:cubicBezTo>
                  <a:pt x="86524" y="42091"/>
                  <a:pt x="63435" y="42571"/>
                  <a:pt x="40787" y="39054"/>
                </a:cubicBezTo>
                <a:cubicBezTo>
                  <a:pt x="30560" y="38000"/>
                  <a:pt x="20612" y="35086"/>
                  <a:pt x="11433" y="30456"/>
                </a:cubicBezTo>
                <a:cubicBezTo>
                  <a:pt x="9165" y="29165"/>
                  <a:pt x="5417" y="26834"/>
                  <a:pt x="6456" y="23747"/>
                </a:cubicBezTo>
                <a:cubicBezTo>
                  <a:pt x="7279" y="22089"/>
                  <a:pt x="8572" y="20709"/>
                  <a:pt x="10173" y="19779"/>
                </a:cubicBezTo>
                <a:cubicBezTo>
                  <a:pt x="17091" y="15330"/>
                  <a:pt x="24783" y="12221"/>
                  <a:pt x="32850" y="10614"/>
                </a:cubicBezTo>
                <a:cubicBezTo>
                  <a:pt x="45288" y="7628"/>
                  <a:pt x="58042" y="6158"/>
                  <a:pt x="70834" y="6236"/>
                </a:cubicBezTo>
                <a:close/>
                <a:moveTo>
                  <a:pt x="120220" y="138991"/>
                </a:moveTo>
                <a:cubicBezTo>
                  <a:pt x="119747" y="142676"/>
                  <a:pt x="113669" y="144503"/>
                  <a:pt x="110771" y="145542"/>
                </a:cubicBezTo>
                <a:cubicBezTo>
                  <a:pt x="104755" y="147555"/>
                  <a:pt x="98550" y="148948"/>
                  <a:pt x="92251" y="149700"/>
                </a:cubicBezTo>
                <a:cubicBezTo>
                  <a:pt x="78276" y="151558"/>
                  <a:pt x="64116" y="151558"/>
                  <a:pt x="50141" y="149700"/>
                </a:cubicBezTo>
                <a:cubicBezTo>
                  <a:pt x="41388" y="149021"/>
                  <a:pt x="32841" y="146702"/>
                  <a:pt x="24944" y="142865"/>
                </a:cubicBezTo>
                <a:cubicBezTo>
                  <a:pt x="22753" y="141913"/>
                  <a:pt x="21289" y="139803"/>
                  <a:pt x="21165" y="137416"/>
                </a:cubicBezTo>
                <a:cubicBezTo>
                  <a:pt x="18015" y="112440"/>
                  <a:pt x="14425" y="87464"/>
                  <a:pt x="11055" y="62487"/>
                </a:cubicBezTo>
                <a:lnTo>
                  <a:pt x="7401" y="35401"/>
                </a:lnTo>
                <a:cubicBezTo>
                  <a:pt x="14561" y="39353"/>
                  <a:pt x="22333" y="42078"/>
                  <a:pt x="30393" y="43464"/>
                </a:cubicBezTo>
                <a:cubicBezTo>
                  <a:pt x="39026" y="45221"/>
                  <a:pt x="47772" y="46368"/>
                  <a:pt x="56566" y="46897"/>
                </a:cubicBezTo>
                <a:cubicBezTo>
                  <a:pt x="73826" y="48134"/>
                  <a:pt x="91172" y="47171"/>
                  <a:pt x="108188" y="44031"/>
                </a:cubicBezTo>
                <a:cubicBezTo>
                  <a:pt x="117255" y="42727"/>
                  <a:pt x="126014" y="39804"/>
                  <a:pt x="134047" y="35401"/>
                </a:cubicBezTo>
                <a:lnTo>
                  <a:pt x="127369" y="84850"/>
                </a:lnTo>
                <a:cubicBezTo>
                  <a:pt x="111409" y="79591"/>
                  <a:pt x="95816" y="73278"/>
                  <a:pt x="80692" y="65952"/>
                </a:cubicBezTo>
                <a:cubicBezTo>
                  <a:pt x="80029" y="65699"/>
                  <a:pt x="79386" y="65393"/>
                  <a:pt x="78771" y="65039"/>
                </a:cubicBezTo>
                <a:cubicBezTo>
                  <a:pt x="77921" y="64409"/>
                  <a:pt x="78141" y="64724"/>
                  <a:pt x="77732" y="63747"/>
                </a:cubicBezTo>
                <a:cubicBezTo>
                  <a:pt x="76944" y="61952"/>
                  <a:pt x="76755" y="60598"/>
                  <a:pt x="75086" y="59117"/>
                </a:cubicBezTo>
                <a:cubicBezTo>
                  <a:pt x="72031" y="56671"/>
                  <a:pt x="67571" y="57164"/>
                  <a:pt x="65125" y="60219"/>
                </a:cubicBezTo>
                <a:cubicBezTo>
                  <a:pt x="62678" y="63273"/>
                  <a:pt x="63171" y="67733"/>
                  <a:pt x="66226" y="70180"/>
                </a:cubicBezTo>
                <a:cubicBezTo>
                  <a:pt x="67624" y="71300"/>
                  <a:pt x="69394" y="71848"/>
                  <a:pt x="71181" y="71716"/>
                </a:cubicBezTo>
                <a:cubicBezTo>
                  <a:pt x="72266" y="71536"/>
                  <a:pt x="73325" y="71218"/>
                  <a:pt x="74330" y="70771"/>
                </a:cubicBezTo>
                <a:cubicBezTo>
                  <a:pt x="75558" y="70393"/>
                  <a:pt x="75558" y="70456"/>
                  <a:pt x="76850" y="71054"/>
                </a:cubicBezTo>
                <a:cubicBezTo>
                  <a:pt x="92167" y="78524"/>
                  <a:pt x="107948" y="85004"/>
                  <a:pt x="124094" y="90456"/>
                </a:cubicBezTo>
                <a:cubicBezTo>
                  <a:pt x="126519" y="91243"/>
                  <a:pt x="126487" y="90456"/>
                  <a:pt x="126487" y="92472"/>
                </a:cubicBezTo>
                <a:cubicBezTo>
                  <a:pt x="126385" y="94005"/>
                  <a:pt x="126185" y="95531"/>
                  <a:pt x="125889" y="97039"/>
                </a:cubicBezTo>
                <a:lnTo>
                  <a:pt x="123873" y="112062"/>
                </a:lnTo>
                <a:close/>
                <a:moveTo>
                  <a:pt x="71621" y="64503"/>
                </a:moveTo>
                <a:cubicBezTo>
                  <a:pt x="71621" y="65354"/>
                  <a:pt x="70425" y="65259"/>
                  <a:pt x="70110" y="64724"/>
                </a:cubicBezTo>
                <a:cubicBezTo>
                  <a:pt x="69795" y="64188"/>
                  <a:pt x="71621" y="63306"/>
                  <a:pt x="71621" y="64503"/>
                </a:cubicBezTo>
                <a:close/>
                <a:moveTo>
                  <a:pt x="133669" y="86550"/>
                </a:moveTo>
                <a:lnTo>
                  <a:pt x="134613" y="79590"/>
                </a:lnTo>
                <a:cubicBezTo>
                  <a:pt x="137763" y="81385"/>
                  <a:pt x="143117" y="84094"/>
                  <a:pt x="144535" y="87684"/>
                </a:cubicBezTo>
                <a:cubicBezTo>
                  <a:pt x="141448" y="88944"/>
                  <a:pt x="136566" y="87275"/>
                  <a:pt x="133669" y="86550"/>
                </a:cubicBezTo>
                <a:close/>
              </a:path>
            </a:pathLst>
          </a:custGeom>
          <a:solidFill>
            <a:srgbClr val="414042"/>
          </a:solidFill>
          <a:ln w="3048" cap="flat">
            <a:noFill/>
            <a:prstDash val="solid"/>
            <a:miter/>
          </a:ln>
        </p:spPr>
        <p:txBody>
          <a:bodyPr rtlCol="0" anchor="ctr"/>
          <a:lstStyle/>
          <a:p>
            <a:endParaRPr lang="en-US"/>
          </a:p>
        </p:txBody>
      </p:sp>
      <p:sp>
        <p:nvSpPr>
          <p:cNvPr id="6" name="Title 5"/>
          <p:cNvSpPr>
            <a:spLocks noGrp="1"/>
          </p:cNvSpPr>
          <p:nvPr>
            <p:ph type="title"/>
          </p:nvPr>
        </p:nvSpPr>
        <p:spPr/>
        <p:txBody>
          <a:bodyPr/>
          <a:lstStyle/>
          <a:p>
            <a:r>
              <a:rPr lang="en-US" dirty="0"/>
              <a:t>The AWS Analytics </a:t>
            </a:r>
            <a:r>
              <a:rPr lang="en-US" altLang="zh-CN" dirty="0" smtClean="0"/>
              <a:t>Architectural Stack</a:t>
            </a:r>
            <a:endParaRPr lang="en-US" dirty="0"/>
          </a:p>
        </p:txBody>
      </p:sp>
      <p:sp>
        <p:nvSpPr>
          <p:cNvPr id="120" name="Rectangle 119">
            <a:extLst>
              <a:ext uri="{FF2B5EF4-FFF2-40B4-BE49-F238E27FC236}">
                <a16:creationId xmlns:a16="http://schemas.microsoft.com/office/drawing/2014/main" id="{7F92AD39-4064-466F-BDB6-BA6716BDA4EB}"/>
              </a:ext>
            </a:extLst>
          </p:cNvPr>
          <p:cNvSpPr/>
          <p:nvPr/>
        </p:nvSpPr>
        <p:spPr>
          <a:xfrm>
            <a:off x="342900" y="3889964"/>
            <a:ext cx="8458200" cy="677976"/>
          </a:xfrm>
          <a:prstGeom prst="rect">
            <a:avLst/>
          </a:prstGeom>
          <a:solidFill>
            <a:srgbClr val="F2F4F4"/>
          </a:solidFill>
          <a:ln w="15875">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sp>
        <p:nvSpPr>
          <p:cNvPr id="124" name="TextBox 123">
            <a:extLst>
              <a:ext uri="{FF2B5EF4-FFF2-40B4-BE49-F238E27FC236}">
                <a16:creationId xmlns:a16="http://schemas.microsoft.com/office/drawing/2014/main" id="{AB9AF1B0-D539-499F-BFD4-AFFDFAB1D8C3}"/>
              </a:ext>
            </a:extLst>
          </p:cNvPr>
          <p:cNvSpPr txBox="1"/>
          <p:nvPr/>
        </p:nvSpPr>
        <p:spPr>
          <a:xfrm>
            <a:off x="3861252" y="3742673"/>
            <a:ext cx="1421496" cy="276999"/>
          </a:xfrm>
          <a:prstGeom prst="rect">
            <a:avLst/>
          </a:prstGeom>
          <a:solidFill>
            <a:srgbClr val="F2F4F4"/>
          </a:solidFill>
        </p:spPr>
        <p:txBody>
          <a:bodyPr wrap="square" rtlCol="0">
            <a:spAutoFit/>
          </a:bodyPr>
          <a:lstStyle/>
          <a:p>
            <a:pPr algn="ctr" defTabSz="685758">
              <a:defRPr/>
            </a:pPr>
            <a:r>
              <a:rPr lang="en-US" sz="1200" b="1" dirty="0">
                <a:solidFill>
                  <a:srgbClr val="00A1C9"/>
                </a:solidFill>
                <a:latin typeface="Amazon Ember" panose="02000000000000000000" pitchFamily="2" charset="0"/>
                <a:ea typeface="Amazon Ember" panose="02000000000000000000" pitchFamily="2" charset="0"/>
              </a:rPr>
              <a:t>Data movement</a:t>
            </a:r>
          </a:p>
        </p:txBody>
      </p:sp>
      <p:sp>
        <p:nvSpPr>
          <p:cNvPr id="125" name="TextBox 124">
            <a:extLst>
              <a:ext uri="{FF2B5EF4-FFF2-40B4-BE49-F238E27FC236}">
                <a16:creationId xmlns:a16="http://schemas.microsoft.com/office/drawing/2014/main" id="{8EFBB40E-E1B4-4EF9-8A5B-ED0B42DF8631}"/>
              </a:ext>
            </a:extLst>
          </p:cNvPr>
          <p:cNvSpPr txBox="1"/>
          <p:nvPr/>
        </p:nvSpPr>
        <p:spPr>
          <a:xfrm>
            <a:off x="4077146" y="1992795"/>
            <a:ext cx="989708" cy="276999"/>
          </a:xfrm>
          <a:prstGeom prst="rect">
            <a:avLst/>
          </a:prstGeom>
          <a:solidFill>
            <a:srgbClr val="F2F4F4"/>
          </a:solidFill>
        </p:spPr>
        <p:txBody>
          <a:bodyPr wrap="square" rtlCol="0">
            <a:spAutoFit/>
          </a:bodyPr>
          <a:lstStyle/>
          <a:p>
            <a:pPr algn="ctr" defTabSz="685758">
              <a:defRPr/>
            </a:pPr>
            <a:r>
              <a:rPr lang="en-US" sz="1200" b="1" dirty="0">
                <a:solidFill>
                  <a:schemeClr val="accent1"/>
                </a:solidFill>
                <a:latin typeface="Amazon Ember" panose="02000000000000000000" pitchFamily="2" charset="0"/>
                <a:ea typeface="Amazon Ember" panose="02000000000000000000" pitchFamily="2" charset="0"/>
              </a:rPr>
              <a:t>Analytics</a:t>
            </a:r>
          </a:p>
        </p:txBody>
      </p:sp>
      <p:sp>
        <p:nvSpPr>
          <p:cNvPr id="126" name="TextBox 125">
            <a:extLst>
              <a:ext uri="{FF2B5EF4-FFF2-40B4-BE49-F238E27FC236}">
                <a16:creationId xmlns:a16="http://schemas.microsoft.com/office/drawing/2014/main" id="{8973ECEC-4FE7-4118-A912-1BA74F6A7FF4}"/>
              </a:ext>
            </a:extLst>
          </p:cNvPr>
          <p:cNvSpPr txBox="1"/>
          <p:nvPr/>
        </p:nvSpPr>
        <p:spPr>
          <a:xfrm>
            <a:off x="3015583" y="2892515"/>
            <a:ext cx="3112834" cy="276999"/>
          </a:xfrm>
          <a:prstGeom prst="rect">
            <a:avLst/>
          </a:prstGeom>
          <a:solidFill>
            <a:srgbClr val="F2F4F4"/>
          </a:solidFill>
        </p:spPr>
        <p:txBody>
          <a:bodyPr wrap="square" rtlCol="0">
            <a:spAutoFit/>
          </a:bodyPr>
          <a:lstStyle/>
          <a:p>
            <a:pPr algn="ctr" defTabSz="685758">
              <a:defRPr/>
            </a:pPr>
            <a:r>
              <a:rPr lang="en-US" sz="1200" b="1" dirty="0">
                <a:solidFill>
                  <a:schemeClr val="accent4"/>
                </a:solidFill>
                <a:latin typeface="Amazon Ember" panose="02000000000000000000" pitchFamily="2" charset="0"/>
                <a:ea typeface="Amazon Ember" panose="02000000000000000000" pitchFamily="2" charset="0"/>
              </a:rPr>
              <a:t>Data lake infrastructure &amp; management</a:t>
            </a:r>
          </a:p>
        </p:txBody>
      </p:sp>
      <p:sp>
        <p:nvSpPr>
          <p:cNvPr id="128" name="TextBox 127">
            <a:extLst>
              <a:ext uri="{FF2B5EF4-FFF2-40B4-BE49-F238E27FC236}">
                <a16:creationId xmlns:a16="http://schemas.microsoft.com/office/drawing/2014/main" id="{A2C85287-B739-405B-AF47-5D5B510A6ABF}"/>
              </a:ext>
            </a:extLst>
          </p:cNvPr>
          <p:cNvSpPr txBox="1"/>
          <p:nvPr/>
        </p:nvSpPr>
        <p:spPr>
          <a:xfrm>
            <a:off x="2544761" y="1122002"/>
            <a:ext cx="4054478" cy="276999"/>
          </a:xfrm>
          <a:prstGeom prst="rect">
            <a:avLst/>
          </a:prstGeom>
          <a:solidFill>
            <a:srgbClr val="F2F4F4"/>
          </a:solidFill>
        </p:spPr>
        <p:txBody>
          <a:bodyPr wrap="square" rtlCol="0">
            <a:spAutoFit/>
          </a:bodyPr>
          <a:lstStyle/>
          <a:p>
            <a:pPr algn="ctr" defTabSz="685758">
              <a:defRPr/>
            </a:pPr>
            <a:r>
              <a:rPr lang="en-US" sz="1200" b="1" dirty="0">
                <a:solidFill>
                  <a:schemeClr val="tx2"/>
                </a:solidFill>
                <a:latin typeface="Amazon Ember" panose="02000000000000000000" pitchFamily="2" charset="0"/>
                <a:ea typeface="Amazon Ember" panose="02000000000000000000" pitchFamily="2" charset="0"/>
              </a:rPr>
              <a:t>Data visualization, engagement, &amp; machine learning</a:t>
            </a:r>
          </a:p>
        </p:txBody>
      </p:sp>
      <p:pic>
        <p:nvPicPr>
          <p:cNvPr id="294" name="Graphic 293">
            <a:extLst>
              <a:ext uri="{FF2B5EF4-FFF2-40B4-BE49-F238E27FC236}">
                <a16:creationId xmlns:a16="http://schemas.microsoft.com/office/drawing/2014/main" id="{067073AB-C1A6-4E93-97DF-3CD3794CC71D}"/>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931458" y="1519630"/>
            <a:ext cx="213536" cy="213536"/>
          </a:xfrm>
          <a:prstGeom prst="rect">
            <a:avLst/>
          </a:prstGeom>
        </p:spPr>
      </p:pic>
      <p:grpSp>
        <p:nvGrpSpPr>
          <p:cNvPr id="299" name="Graphic 51">
            <a:extLst>
              <a:ext uri="{FF2B5EF4-FFF2-40B4-BE49-F238E27FC236}">
                <a16:creationId xmlns:a16="http://schemas.microsoft.com/office/drawing/2014/main" id="{21F15840-75CE-41A1-A84D-83FFC6B3F7E2}"/>
              </a:ext>
            </a:extLst>
          </p:cNvPr>
          <p:cNvGrpSpPr/>
          <p:nvPr/>
        </p:nvGrpSpPr>
        <p:grpSpPr>
          <a:xfrm>
            <a:off x="4041761" y="3223202"/>
            <a:ext cx="263595" cy="289458"/>
            <a:chOff x="6368968" y="5158329"/>
            <a:chExt cx="421752" cy="463133"/>
          </a:xfrm>
          <a:solidFill>
            <a:srgbClr val="414042"/>
          </a:solidFill>
        </p:grpSpPr>
        <p:sp>
          <p:nvSpPr>
            <p:cNvPr id="300" name="Freeform: Shape 299">
              <a:extLst>
                <a:ext uri="{FF2B5EF4-FFF2-40B4-BE49-F238E27FC236}">
                  <a16:creationId xmlns:a16="http://schemas.microsoft.com/office/drawing/2014/main" id="{F48A7B4B-1E95-474C-9D1D-661382B30944}"/>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1" name="Freeform: Shape 300">
              <a:extLst>
                <a:ext uri="{FF2B5EF4-FFF2-40B4-BE49-F238E27FC236}">
                  <a16:creationId xmlns:a16="http://schemas.microsoft.com/office/drawing/2014/main" id="{BEB00026-391C-4A6B-A1FE-25AFCC8B1A6F}"/>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2" name="Freeform: Shape 301">
              <a:extLst>
                <a:ext uri="{FF2B5EF4-FFF2-40B4-BE49-F238E27FC236}">
                  <a16:creationId xmlns:a16="http://schemas.microsoft.com/office/drawing/2014/main" id="{53CE1B33-A289-4078-A7C0-957750B6CB0D}"/>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3" name="Freeform: Shape 302">
              <a:extLst>
                <a:ext uri="{FF2B5EF4-FFF2-40B4-BE49-F238E27FC236}">
                  <a16:creationId xmlns:a16="http://schemas.microsoft.com/office/drawing/2014/main" id="{ED0D065A-B577-48A6-9CE7-032991E3D53A}"/>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4" name="Freeform: Shape 303">
              <a:extLst>
                <a:ext uri="{FF2B5EF4-FFF2-40B4-BE49-F238E27FC236}">
                  <a16:creationId xmlns:a16="http://schemas.microsoft.com/office/drawing/2014/main" id="{C411B5AA-C552-48FD-A900-E4ECC1787377}"/>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5" name="Freeform: Shape 304">
              <a:extLst>
                <a:ext uri="{FF2B5EF4-FFF2-40B4-BE49-F238E27FC236}">
                  <a16:creationId xmlns:a16="http://schemas.microsoft.com/office/drawing/2014/main" id="{C7435522-56BD-4EE7-BB0E-986551EDBFA4}"/>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6" name="Freeform: Shape 305">
              <a:extLst>
                <a:ext uri="{FF2B5EF4-FFF2-40B4-BE49-F238E27FC236}">
                  <a16:creationId xmlns:a16="http://schemas.microsoft.com/office/drawing/2014/main" id="{E2A33089-BF9D-4805-9F3F-C3333E0A35B7}"/>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7" name="Freeform: Shape 306">
              <a:extLst>
                <a:ext uri="{FF2B5EF4-FFF2-40B4-BE49-F238E27FC236}">
                  <a16:creationId xmlns:a16="http://schemas.microsoft.com/office/drawing/2014/main" id="{C49A1B81-4A1B-46FA-B475-B0595CB82C8E}"/>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8" name="Freeform: Shape 307">
              <a:extLst>
                <a:ext uri="{FF2B5EF4-FFF2-40B4-BE49-F238E27FC236}">
                  <a16:creationId xmlns:a16="http://schemas.microsoft.com/office/drawing/2014/main" id="{61386CB9-1772-4BE9-8F80-0FEF9E75D017}"/>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9" name="Freeform: Shape 308">
              <a:extLst>
                <a:ext uri="{FF2B5EF4-FFF2-40B4-BE49-F238E27FC236}">
                  <a16:creationId xmlns:a16="http://schemas.microsoft.com/office/drawing/2014/main" id="{3BF54DF1-EB63-4DAC-B96C-E937D24F56F4}"/>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grpSp>
      <p:grpSp>
        <p:nvGrpSpPr>
          <p:cNvPr id="43" name="Graphic 122">
            <a:extLst>
              <a:ext uri="{FF2B5EF4-FFF2-40B4-BE49-F238E27FC236}">
                <a16:creationId xmlns:a16="http://schemas.microsoft.com/office/drawing/2014/main" id="{0627F4DB-786E-48EE-BB22-53E9B0853B6E}"/>
              </a:ext>
            </a:extLst>
          </p:cNvPr>
          <p:cNvGrpSpPr/>
          <p:nvPr/>
        </p:nvGrpSpPr>
        <p:grpSpPr>
          <a:xfrm>
            <a:off x="630152" y="2367907"/>
            <a:ext cx="157047" cy="230953"/>
            <a:chOff x="9971858" y="1622231"/>
            <a:chExt cx="107086" cy="157480"/>
          </a:xfrm>
          <a:solidFill>
            <a:srgbClr val="414042"/>
          </a:solidFill>
        </p:grpSpPr>
        <p:sp>
          <p:nvSpPr>
            <p:cNvPr id="44" name="Freeform: Shape 43">
              <a:extLst>
                <a:ext uri="{FF2B5EF4-FFF2-40B4-BE49-F238E27FC236}">
                  <a16:creationId xmlns:a16="http://schemas.microsoft.com/office/drawing/2014/main" id="{056948BE-7C3A-4CF1-8B5E-93E8CD6557F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1FD0C94D-F51B-4AB1-B055-4BD8271483C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1AB962C-728E-40C4-B7C5-864FBB0A9EBA}"/>
                </a:ext>
              </a:extLst>
            </p:cNvPr>
            <p:cNvSpPr/>
            <p:nvPr/>
          </p:nvSpPr>
          <p:spPr>
            <a:xfrm>
              <a:off x="9971858" y="1622231"/>
              <a:ext cx="107086" cy="42929"/>
            </a:xfrm>
            <a:custGeom>
              <a:avLst/>
              <a:gdLst>
                <a:gd name="connsiteX0" fmla="*/ 53543 w 107086"/>
                <a:gd name="connsiteY0" fmla="*/ 42929 h 42929"/>
                <a:gd name="connsiteX1" fmla="*/ 0 w 107086"/>
                <a:gd name="connsiteY1" fmla="*/ 21480 h 42929"/>
                <a:gd name="connsiteX2" fmla="*/ 53543 w 107086"/>
                <a:gd name="connsiteY2" fmla="*/ 0 h 42929"/>
                <a:gd name="connsiteX3" fmla="*/ 107086 w 107086"/>
                <a:gd name="connsiteY3" fmla="*/ 21480 h 42929"/>
                <a:gd name="connsiteX4" fmla="*/ 53543 w 107086"/>
                <a:gd name="connsiteY4" fmla="*/ 42929 h 42929"/>
                <a:gd name="connsiteX5" fmla="*/ 53543 w 107086"/>
                <a:gd name="connsiteY5" fmla="*/ 6299 h 42929"/>
                <a:gd name="connsiteX6" fmla="*/ 6299 w 107086"/>
                <a:gd name="connsiteY6" fmla="*/ 21480 h 42929"/>
                <a:gd name="connsiteX7" fmla="*/ 53543 w 107086"/>
                <a:gd name="connsiteY7" fmla="*/ 36630 h 42929"/>
                <a:gd name="connsiteX8" fmla="*/ 100787 w 107086"/>
                <a:gd name="connsiteY8" fmla="*/ 21480 h 42929"/>
                <a:gd name="connsiteX9" fmla="*/ 53543 w 107086"/>
                <a:gd name="connsiteY9" fmla="*/ 6299 h 4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086" h="42929">
                  <a:moveTo>
                    <a:pt x="53543" y="42929"/>
                  </a:moveTo>
                  <a:cubicBezTo>
                    <a:pt x="27590" y="42929"/>
                    <a:pt x="0" y="35402"/>
                    <a:pt x="0" y="21480"/>
                  </a:cubicBezTo>
                  <a:cubicBezTo>
                    <a:pt x="0" y="7559"/>
                    <a:pt x="27590" y="0"/>
                    <a:pt x="53543" y="0"/>
                  </a:cubicBezTo>
                  <a:cubicBezTo>
                    <a:pt x="79496" y="0"/>
                    <a:pt x="107086" y="7528"/>
                    <a:pt x="107086" y="21480"/>
                  </a:cubicBezTo>
                  <a:cubicBezTo>
                    <a:pt x="107086" y="35433"/>
                    <a:pt x="79496" y="42929"/>
                    <a:pt x="53543" y="42929"/>
                  </a:cubicBezTo>
                  <a:close/>
                  <a:moveTo>
                    <a:pt x="53543" y="6299"/>
                  </a:moveTo>
                  <a:cubicBezTo>
                    <a:pt x="24283" y="6299"/>
                    <a:pt x="6299" y="15118"/>
                    <a:pt x="6299" y="21480"/>
                  </a:cubicBezTo>
                  <a:cubicBezTo>
                    <a:pt x="6299" y="27842"/>
                    <a:pt x="24283" y="36630"/>
                    <a:pt x="53543" y="36630"/>
                  </a:cubicBezTo>
                  <a:cubicBezTo>
                    <a:pt x="82803" y="36630"/>
                    <a:pt x="100787" y="27811"/>
                    <a:pt x="100787" y="21480"/>
                  </a:cubicBezTo>
                  <a:cubicBezTo>
                    <a:pt x="100787" y="15150"/>
                    <a:pt x="82803" y="6299"/>
                    <a:pt x="53543" y="6299"/>
                  </a:cubicBezTo>
                  <a:close/>
                </a:path>
              </a:pathLst>
            </a:custGeom>
            <a:grpFill/>
            <a:ln w="304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6BCD7A3-84E4-4DBC-9195-F79A2CB07823}"/>
                </a:ext>
              </a:extLst>
            </p:cNvPr>
            <p:cNvSpPr/>
            <p:nvPr/>
          </p:nvSpPr>
          <p:spPr>
            <a:xfrm rot="-4631399">
              <a:off x="10022177" y="1702584"/>
              <a:ext cx="6299" cy="19590"/>
            </a:xfrm>
            <a:custGeom>
              <a:avLst/>
              <a:gdLst>
                <a:gd name="connsiteX0" fmla="*/ 0 w 6299"/>
                <a:gd name="connsiteY0" fmla="*/ 0 h 19590"/>
                <a:gd name="connsiteX1" fmla="*/ 6299 w 6299"/>
                <a:gd name="connsiteY1" fmla="*/ 0 h 19590"/>
                <a:gd name="connsiteX2" fmla="*/ 6299 w 6299"/>
                <a:gd name="connsiteY2" fmla="*/ 19591 h 19590"/>
                <a:gd name="connsiteX3" fmla="*/ 0 w 6299"/>
                <a:gd name="connsiteY3" fmla="*/ 19591 h 19590"/>
              </a:gdLst>
              <a:ahLst/>
              <a:cxnLst>
                <a:cxn ang="0">
                  <a:pos x="connsiteX0" y="connsiteY0"/>
                </a:cxn>
                <a:cxn ang="0">
                  <a:pos x="connsiteX1" y="connsiteY1"/>
                </a:cxn>
                <a:cxn ang="0">
                  <a:pos x="connsiteX2" y="connsiteY2"/>
                </a:cxn>
                <a:cxn ang="0">
                  <a:pos x="connsiteX3" y="connsiteY3"/>
                </a:cxn>
              </a:cxnLst>
              <a:rect l="l" t="t" r="r" b="b"/>
              <a:pathLst>
                <a:path w="6299" h="19590">
                  <a:moveTo>
                    <a:pt x="0" y="0"/>
                  </a:moveTo>
                  <a:lnTo>
                    <a:pt x="6299" y="0"/>
                  </a:lnTo>
                  <a:lnTo>
                    <a:pt x="6299" y="19591"/>
                  </a:lnTo>
                  <a:lnTo>
                    <a:pt x="0" y="19591"/>
                  </a:lnTo>
                  <a:close/>
                </a:path>
              </a:pathLst>
            </a:custGeom>
            <a:grpFill/>
            <a:ln w="304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D563B9E-B7F8-4E28-AA74-91EE5521E925}"/>
                </a:ext>
              </a:extLst>
            </p:cNvPr>
            <p:cNvSpPr/>
            <p:nvPr/>
          </p:nvSpPr>
          <p:spPr>
            <a:xfrm rot="-4107599">
              <a:off x="10039721" y="1695555"/>
              <a:ext cx="19842" cy="6299"/>
            </a:xfrm>
            <a:custGeom>
              <a:avLst/>
              <a:gdLst>
                <a:gd name="connsiteX0" fmla="*/ 0 w 19842"/>
                <a:gd name="connsiteY0" fmla="*/ 0 h 6299"/>
                <a:gd name="connsiteX1" fmla="*/ 19842 w 19842"/>
                <a:gd name="connsiteY1" fmla="*/ 0 h 6299"/>
                <a:gd name="connsiteX2" fmla="*/ 19842 w 19842"/>
                <a:gd name="connsiteY2" fmla="*/ 6299 h 6299"/>
                <a:gd name="connsiteX3" fmla="*/ 0 w 19842"/>
                <a:gd name="connsiteY3" fmla="*/ 6299 h 6299"/>
              </a:gdLst>
              <a:ahLst/>
              <a:cxnLst>
                <a:cxn ang="0">
                  <a:pos x="connsiteX0" y="connsiteY0"/>
                </a:cxn>
                <a:cxn ang="0">
                  <a:pos x="connsiteX1" y="connsiteY1"/>
                </a:cxn>
                <a:cxn ang="0">
                  <a:pos x="connsiteX2" y="connsiteY2"/>
                </a:cxn>
                <a:cxn ang="0">
                  <a:pos x="connsiteX3" y="connsiteY3"/>
                </a:cxn>
              </a:cxnLst>
              <a:rect l="l" t="t" r="r" b="b"/>
              <a:pathLst>
                <a:path w="19842" h="6299">
                  <a:moveTo>
                    <a:pt x="0" y="0"/>
                  </a:moveTo>
                  <a:lnTo>
                    <a:pt x="19842" y="0"/>
                  </a:lnTo>
                  <a:lnTo>
                    <a:pt x="19842" y="6299"/>
                  </a:lnTo>
                  <a:lnTo>
                    <a:pt x="0" y="6299"/>
                  </a:lnTo>
                  <a:close/>
                </a:path>
              </a:pathLst>
            </a:custGeom>
            <a:grpFill/>
            <a:ln w="304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012945B-49C3-4B63-BC25-3DF43E3E2D3F}"/>
                </a:ext>
              </a:extLst>
            </p:cNvPr>
            <p:cNvSpPr/>
            <p:nvPr/>
          </p:nvSpPr>
          <p:spPr>
            <a:xfrm rot="-4013399">
              <a:off x="9993612" y="1720148"/>
              <a:ext cx="16377" cy="6299"/>
            </a:xfrm>
            <a:custGeom>
              <a:avLst/>
              <a:gdLst>
                <a:gd name="connsiteX0" fmla="*/ 0 w 16377"/>
                <a:gd name="connsiteY0" fmla="*/ 0 h 6299"/>
                <a:gd name="connsiteX1" fmla="*/ 16378 w 16377"/>
                <a:gd name="connsiteY1" fmla="*/ 0 h 6299"/>
                <a:gd name="connsiteX2" fmla="*/ 16378 w 16377"/>
                <a:gd name="connsiteY2" fmla="*/ 6299 h 6299"/>
                <a:gd name="connsiteX3" fmla="*/ 0 w 16377"/>
                <a:gd name="connsiteY3" fmla="*/ 6299 h 6299"/>
              </a:gdLst>
              <a:ahLst/>
              <a:cxnLst>
                <a:cxn ang="0">
                  <a:pos x="connsiteX0" y="connsiteY0"/>
                </a:cxn>
                <a:cxn ang="0">
                  <a:pos x="connsiteX1" y="connsiteY1"/>
                </a:cxn>
                <a:cxn ang="0">
                  <a:pos x="connsiteX2" y="connsiteY2"/>
                </a:cxn>
                <a:cxn ang="0">
                  <a:pos x="connsiteX3" y="connsiteY3"/>
                </a:cxn>
              </a:cxnLst>
              <a:rect l="l" t="t" r="r" b="b"/>
              <a:pathLst>
                <a:path w="16377" h="6299">
                  <a:moveTo>
                    <a:pt x="0" y="0"/>
                  </a:moveTo>
                  <a:lnTo>
                    <a:pt x="16378" y="0"/>
                  </a:lnTo>
                  <a:lnTo>
                    <a:pt x="16378" y="6299"/>
                  </a:lnTo>
                  <a:lnTo>
                    <a:pt x="0" y="6299"/>
                  </a:lnTo>
                  <a:close/>
                </a:path>
              </a:pathLst>
            </a:custGeom>
            <a:grpFill/>
            <a:ln w="304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FF65F4E-4588-4A16-B069-07C1D3056ACA}"/>
                </a:ext>
              </a:extLst>
            </p:cNvPr>
            <p:cNvSpPr/>
            <p:nvPr/>
          </p:nvSpPr>
          <p:spPr>
            <a:xfrm>
              <a:off x="9984457" y="1727018"/>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37EF592-EC7C-4D99-A8D7-C892AEA20FD3}"/>
                </a:ext>
              </a:extLst>
            </p:cNvPr>
            <p:cNvSpPr/>
            <p:nvPr/>
          </p:nvSpPr>
          <p:spPr>
            <a:xfrm>
              <a:off x="9997055" y="1697474"/>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5748 w 22047"/>
                <a:gd name="connsiteY9" fmla="*/ 11024 h 22047"/>
                <a:gd name="connsiteX10" fmla="*/ 11024 w 22047"/>
                <a:gd name="connsiteY10"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lnTo>
                    <a:pt x="15748" y="11024"/>
                  </a:ln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6562B08-BA01-4F10-AD45-59C49FCA275C}"/>
                </a:ext>
              </a:extLst>
            </p:cNvPr>
            <p:cNvSpPr/>
            <p:nvPr/>
          </p:nvSpPr>
          <p:spPr>
            <a:xfrm>
              <a:off x="10031701" y="1704120"/>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B159945-4C10-4AA0-B0D4-AC6BA3B026B2}"/>
                </a:ext>
              </a:extLst>
            </p:cNvPr>
            <p:cNvSpPr/>
            <p:nvPr/>
          </p:nvSpPr>
          <p:spPr>
            <a:xfrm>
              <a:off x="10044299" y="1671049"/>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22047 w 22047"/>
                <a:gd name="connsiteY4" fmla="*/ 11181 h 22047"/>
                <a:gd name="connsiteX5" fmla="*/ 11024 w 22047"/>
                <a:gd name="connsiteY5" fmla="*/ 22047 h 22047"/>
                <a:gd name="connsiteX6" fmla="*/ 11024 w 22047"/>
                <a:gd name="connsiteY6" fmla="*/ 6299 h 22047"/>
                <a:gd name="connsiteX7" fmla="*/ 6302 w 22047"/>
                <a:gd name="connsiteY7" fmla="*/ 11026 h 22047"/>
                <a:gd name="connsiteX8" fmla="*/ 11029 w 22047"/>
                <a:gd name="connsiteY8" fmla="*/ 15748 h 22047"/>
                <a:gd name="connsiteX9" fmla="*/ 15748 w 22047"/>
                <a:gd name="connsiteY9" fmla="*/ 11181 h 22047"/>
                <a:gd name="connsiteX10" fmla="*/ 11184 w 22047"/>
                <a:gd name="connsiteY10" fmla="*/ 6302 h 22047"/>
                <a:gd name="connsiteX11" fmla="*/ 11024 w 22047"/>
                <a:gd name="connsiteY11"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lnTo>
                    <a:pt x="22047" y="11181"/>
                  </a:lnTo>
                  <a:cubicBezTo>
                    <a:pt x="21944" y="17200"/>
                    <a:pt x="17044" y="22031"/>
                    <a:pt x="11024" y="22047"/>
                  </a:cubicBezTo>
                  <a:close/>
                  <a:moveTo>
                    <a:pt x="11024" y="6299"/>
                  </a:moveTo>
                  <a:cubicBezTo>
                    <a:pt x="8414" y="6301"/>
                    <a:pt x="6300" y="8417"/>
                    <a:pt x="6302" y="11026"/>
                  </a:cubicBezTo>
                  <a:cubicBezTo>
                    <a:pt x="6303" y="13635"/>
                    <a:pt x="8420" y="15749"/>
                    <a:pt x="11029" y="15748"/>
                  </a:cubicBezTo>
                  <a:cubicBezTo>
                    <a:pt x="13576" y="15747"/>
                    <a:pt x="15663" y="13727"/>
                    <a:pt x="15748" y="11181"/>
                  </a:cubicBezTo>
                  <a:cubicBezTo>
                    <a:pt x="15835" y="8573"/>
                    <a:pt x="13791" y="6389"/>
                    <a:pt x="11184" y="6302"/>
                  </a:cubicBezTo>
                  <a:cubicBezTo>
                    <a:pt x="11130" y="6300"/>
                    <a:pt x="11077" y="6299"/>
                    <a:pt x="11024" y="6299"/>
                  </a:cubicBezTo>
                  <a:close/>
                </a:path>
              </a:pathLst>
            </a:custGeom>
            <a:grpFill/>
            <a:ln w="3048" cap="flat">
              <a:noFill/>
              <a:prstDash val="solid"/>
              <a:miter/>
            </a:ln>
          </p:spPr>
          <p:txBody>
            <a:bodyPr rtlCol="0" anchor="ctr"/>
            <a:lstStyle/>
            <a:p>
              <a:endParaRPr lang="en-US"/>
            </a:p>
          </p:txBody>
        </p:sp>
      </p:grpSp>
      <p:sp>
        <p:nvSpPr>
          <p:cNvPr id="69" name="Freeform: Shape 68">
            <a:extLst>
              <a:ext uri="{FF2B5EF4-FFF2-40B4-BE49-F238E27FC236}">
                <a16:creationId xmlns:a16="http://schemas.microsoft.com/office/drawing/2014/main" id="{6AB35E59-2E56-4EC5-B173-E9BB52D7B4B1}"/>
              </a:ext>
            </a:extLst>
          </p:cNvPr>
          <p:cNvSpPr/>
          <p:nvPr/>
        </p:nvSpPr>
        <p:spPr>
          <a:xfrm>
            <a:off x="1876902" y="2358114"/>
            <a:ext cx="240030" cy="243481"/>
          </a:xfrm>
          <a:custGeom>
            <a:avLst/>
            <a:gdLst>
              <a:gd name="connsiteX0" fmla="*/ 137866 w 155246"/>
              <a:gd name="connsiteY0" fmla="*/ 90862 h 157478"/>
              <a:gd name="connsiteX1" fmla="*/ 130433 w 155246"/>
              <a:gd name="connsiteY1" fmla="*/ 92531 h 157478"/>
              <a:gd name="connsiteX2" fmla="*/ 123315 w 155246"/>
              <a:gd name="connsiteY2" fmla="*/ 78831 h 157478"/>
              <a:gd name="connsiteX3" fmla="*/ 132134 w 155246"/>
              <a:gd name="connsiteY3" fmla="*/ 62201 h 157478"/>
              <a:gd name="connsiteX4" fmla="*/ 154250 w 155246"/>
              <a:gd name="connsiteY4" fmla="*/ 51663 h 157478"/>
              <a:gd name="connsiteX5" fmla="*/ 150181 w 155246"/>
              <a:gd name="connsiteY5" fmla="*/ 33634 h 157478"/>
              <a:gd name="connsiteX6" fmla="*/ 125683 w 155246"/>
              <a:gd name="connsiteY6" fmla="*/ 33628 h 157478"/>
              <a:gd name="connsiteX7" fmla="*/ 125677 w 155246"/>
              <a:gd name="connsiteY7" fmla="*/ 33634 h 157478"/>
              <a:gd name="connsiteX8" fmla="*/ 121047 w 155246"/>
              <a:gd name="connsiteY8" fmla="*/ 49728 h 157478"/>
              <a:gd name="connsiteX9" fmla="*/ 109866 w 155246"/>
              <a:gd name="connsiteY9" fmla="*/ 53193 h 157478"/>
              <a:gd name="connsiteX10" fmla="*/ 97425 w 155246"/>
              <a:gd name="connsiteY10" fmla="*/ 29791 h 157478"/>
              <a:gd name="connsiteX11" fmla="*/ 97646 w 155246"/>
              <a:gd name="connsiteY11" fmla="*/ 29571 h 157478"/>
              <a:gd name="connsiteX12" fmla="*/ 97644 w 155246"/>
              <a:gd name="connsiteY12" fmla="*/ 5073 h 157478"/>
              <a:gd name="connsiteX13" fmla="*/ 73146 w 155246"/>
              <a:gd name="connsiteY13" fmla="*/ 5075 h 157478"/>
              <a:gd name="connsiteX14" fmla="*/ 71441 w 155246"/>
              <a:gd name="connsiteY14" fmla="*/ 27587 h 157478"/>
              <a:gd name="connsiteX15" fmla="*/ 57961 w 155246"/>
              <a:gd name="connsiteY15" fmla="*/ 46169 h 157478"/>
              <a:gd name="connsiteX16" fmla="*/ 5580 w 155246"/>
              <a:gd name="connsiteY16" fmla="*/ 58859 h 157478"/>
              <a:gd name="connsiteX17" fmla="*/ 18270 w 155246"/>
              <a:gd name="connsiteY17" fmla="*/ 111240 h 157478"/>
              <a:gd name="connsiteX18" fmla="*/ 57961 w 155246"/>
              <a:gd name="connsiteY18" fmla="*/ 111240 h 157478"/>
              <a:gd name="connsiteX19" fmla="*/ 71378 w 155246"/>
              <a:gd name="connsiteY19" fmla="*/ 129854 h 157478"/>
              <a:gd name="connsiteX20" fmla="*/ 75006 w 155246"/>
              <a:gd name="connsiteY20" fmla="*/ 154082 h 157478"/>
              <a:gd name="connsiteX21" fmla="*/ 99234 w 155246"/>
              <a:gd name="connsiteY21" fmla="*/ 150454 h 157478"/>
              <a:gd name="connsiteX22" fmla="*/ 97551 w 155246"/>
              <a:gd name="connsiteY22" fmla="*/ 127901 h 157478"/>
              <a:gd name="connsiteX23" fmla="*/ 97362 w 155246"/>
              <a:gd name="connsiteY23" fmla="*/ 127712 h 157478"/>
              <a:gd name="connsiteX24" fmla="*/ 109583 w 155246"/>
              <a:gd name="connsiteY24" fmla="*/ 104626 h 157478"/>
              <a:gd name="connsiteX25" fmla="*/ 120449 w 155246"/>
              <a:gd name="connsiteY25" fmla="*/ 108059 h 157478"/>
              <a:gd name="connsiteX26" fmla="*/ 120449 w 155246"/>
              <a:gd name="connsiteY26" fmla="*/ 108311 h 157478"/>
              <a:gd name="connsiteX27" fmla="*/ 137772 w 155246"/>
              <a:gd name="connsiteY27" fmla="*/ 125634 h 157478"/>
              <a:gd name="connsiteX28" fmla="*/ 155095 w 155246"/>
              <a:gd name="connsiteY28" fmla="*/ 108311 h 157478"/>
              <a:gd name="connsiteX29" fmla="*/ 137772 w 155246"/>
              <a:gd name="connsiteY29" fmla="*/ 90988 h 157478"/>
              <a:gd name="connsiteX30" fmla="*/ 130087 w 155246"/>
              <a:gd name="connsiteY30" fmla="*/ 38106 h 157478"/>
              <a:gd name="connsiteX31" fmla="*/ 145835 w 155246"/>
              <a:gd name="connsiteY31" fmla="*/ 38106 h 157478"/>
              <a:gd name="connsiteX32" fmla="*/ 145676 w 155246"/>
              <a:gd name="connsiteY32" fmla="*/ 53695 h 157478"/>
              <a:gd name="connsiteX33" fmla="*/ 130087 w 155246"/>
              <a:gd name="connsiteY33" fmla="*/ 53536 h 157478"/>
              <a:gd name="connsiteX34" fmla="*/ 130087 w 155246"/>
              <a:gd name="connsiteY34" fmla="*/ 38106 h 157478"/>
              <a:gd name="connsiteX35" fmla="*/ 123504 w 155246"/>
              <a:gd name="connsiteY35" fmla="*/ 55555 h 157478"/>
              <a:gd name="connsiteX36" fmla="*/ 125614 w 155246"/>
              <a:gd name="connsiteY36" fmla="*/ 58138 h 157478"/>
              <a:gd name="connsiteX37" fmla="*/ 126622 w 155246"/>
              <a:gd name="connsiteY37" fmla="*/ 59051 h 157478"/>
              <a:gd name="connsiteX38" fmla="*/ 119725 w 155246"/>
              <a:gd name="connsiteY38" fmla="*/ 72091 h 157478"/>
              <a:gd name="connsiteX39" fmla="*/ 112764 w 155246"/>
              <a:gd name="connsiteY39" fmla="*/ 58894 h 157478"/>
              <a:gd name="connsiteX40" fmla="*/ 77583 w 155246"/>
              <a:gd name="connsiteY40" fmla="*/ 9413 h 157478"/>
              <a:gd name="connsiteX41" fmla="*/ 93236 w 155246"/>
              <a:gd name="connsiteY41" fmla="*/ 9319 h 157478"/>
              <a:gd name="connsiteX42" fmla="*/ 93331 w 155246"/>
              <a:gd name="connsiteY42" fmla="*/ 24973 h 157478"/>
              <a:gd name="connsiteX43" fmla="*/ 77583 w 155246"/>
              <a:gd name="connsiteY43" fmla="*/ 24973 h 157478"/>
              <a:gd name="connsiteX44" fmla="*/ 77583 w 155246"/>
              <a:gd name="connsiteY44" fmla="*/ 9413 h 157478"/>
              <a:gd name="connsiteX45" fmla="*/ 76071 w 155246"/>
              <a:gd name="connsiteY45" fmla="*/ 31807 h 157478"/>
              <a:gd name="connsiteX46" fmla="*/ 85520 w 155246"/>
              <a:gd name="connsiteY46" fmla="*/ 34516 h 157478"/>
              <a:gd name="connsiteX47" fmla="*/ 92229 w 155246"/>
              <a:gd name="connsiteY47" fmla="*/ 33161 h 157478"/>
              <a:gd name="connsiteX48" fmla="*/ 103756 w 155246"/>
              <a:gd name="connsiteY48" fmla="*/ 55209 h 157478"/>
              <a:gd name="connsiteX49" fmla="*/ 73614 w 155246"/>
              <a:gd name="connsiteY49" fmla="*/ 64657 h 157478"/>
              <a:gd name="connsiteX50" fmla="*/ 65079 w 155246"/>
              <a:gd name="connsiteY50" fmla="*/ 51839 h 157478"/>
              <a:gd name="connsiteX51" fmla="*/ 63063 w 155246"/>
              <a:gd name="connsiteY51" fmla="*/ 49949 h 157478"/>
              <a:gd name="connsiteX52" fmla="*/ 15630 w 155246"/>
              <a:gd name="connsiteY52" fmla="*/ 101098 h 157478"/>
              <a:gd name="connsiteX53" fmla="*/ 15619 w 155246"/>
              <a:gd name="connsiteY53" fmla="*/ 56111 h 157478"/>
              <a:gd name="connsiteX54" fmla="*/ 60607 w 155246"/>
              <a:gd name="connsiteY54" fmla="*/ 56100 h 157478"/>
              <a:gd name="connsiteX55" fmla="*/ 60618 w 155246"/>
              <a:gd name="connsiteY55" fmla="*/ 101087 h 157478"/>
              <a:gd name="connsiteX56" fmla="*/ 60607 w 155246"/>
              <a:gd name="connsiteY56" fmla="*/ 101098 h 157478"/>
              <a:gd name="connsiteX57" fmla="*/ 15662 w 155246"/>
              <a:gd name="connsiteY57" fmla="*/ 101098 h 157478"/>
              <a:gd name="connsiteX58" fmla="*/ 93205 w 155246"/>
              <a:gd name="connsiteY58" fmla="*/ 147807 h 157478"/>
              <a:gd name="connsiteX59" fmla="*/ 77457 w 155246"/>
              <a:gd name="connsiteY59" fmla="*/ 147807 h 157478"/>
              <a:gd name="connsiteX60" fmla="*/ 77616 w 155246"/>
              <a:gd name="connsiteY60" fmla="*/ 132218 h 157478"/>
              <a:gd name="connsiteX61" fmla="*/ 93205 w 155246"/>
              <a:gd name="connsiteY61" fmla="*/ 132377 h 157478"/>
              <a:gd name="connsiteX62" fmla="*/ 93205 w 155246"/>
              <a:gd name="connsiteY62" fmla="*/ 147807 h 157478"/>
              <a:gd name="connsiteX63" fmla="*/ 92197 w 155246"/>
              <a:gd name="connsiteY63" fmla="*/ 124090 h 157478"/>
              <a:gd name="connsiteX64" fmla="*/ 76103 w 155246"/>
              <a:gd name="connsiteY64" fmla="*/ 125413 h 157478"/>
              <a:gd name="connsiteX65" fmla="*/ 63126 w 155246"/>
              <a:gd name="connsiteY65" fmla="*/ 107366 h 157478"/>
              <a:gd name="connsiteX66" fmla="*/ 65079 w 155246"/>
              <a:gd name="connsiteY66" fmla="*/ 105539 h 157478"/>
              <a:gd name="connsiteX67" fmla="*/ 73394 w 155246"/>
              <a:gd name="connsiteY67" fmla="*/ 92941 h 157478"/>
              <a:gd name="connsiteX68" fmla="*/ 103567 w 155246"/>
              <a:gd name="connsiteY68" fmla="*/ 102390 h 157478"/>
              <a:gd name="connsiteX69" fmla="*/ 106559 w 155246"/>
              <a:gd name="connsiteY69" fmla="*/ 96941 h 157478"/>
              <a:gd name="connsiteX70" fmla="*/ 75284 w 155246"/>
              <a:gd name="connsiteY70" fmla="*/ 87051 h 157478"/>
              <a:gd name="connsiteX71" fmla="*/ 75284 w 155246"/>
              <a:gd name="connsiteY71" fmla="*/ 70453 h 157478"/>
              <a:gd name="connsiteX72" fmla="*/ 106559 w 155246"/>
              <a:gd name="connsiteY72" fmla="*/ 60783 h 157478"/>
              <a:gd name="connsiteX73" fmla="*/ 116008 w 155246"/>
              <a:gd name="connsiteY73" fmla="*/ 78862 h 157478"/>
              <a:gd name="connsiteX74" fmla="*/ 121803 w 155246"/>
              <a:gd name="connsiteY74" fmla="*/ 101728 h 157478"/>
              <a:gd name="connsiteX75" fmla="*/ 112669 w 155246"/>
              <a:gd name="connsiteY75" fmla="*/ 98862 h 157478"/>
              <a:gd name="connsiteX76" fmla="*/ 119662 w 155246"/>
              <a:gd name="connsiteY76" fmla="*/ 85602 h 157478"/>
              <a:gd name="connsiteX77" fmla="*/ 125299 w 155246"/>
              <a:gd name="connsiteY77" fmla="*/ 96311 h 157478"/>
              <a:gd name="connsiteX78" fmla="*/ 121803 w 155246"/>
              <a:gd name="connsiteY78" fmla="*/ 101728 h 157478"/>
              <a:gd name="connsiteX79" fmla="*/ 145677 w 155246"/>
              <a:gd name="connsiteY79" fmla="*/ 115964 h 157478"/>
              <a:gd name="connsiteX80" fmla="*/ 129929 w 155246"/>
              <a:gd name="connsiteY80" fmla="*/ 115964 h 157478"/>
              <a:gd name="connsiteX81" fmla="*/ 130088 w 155246"/>
              <a:gd name="connsiteY81" fmla="*/ 100376 h 157478"/>
              <a:gd name="connsiteX82" fmla="*/ 145677 w 155246"/>
              <a:gd name="connsiteY82" fmla="*/ 100535 h 157478"/>
              <a:gd name="connsiteX83" fmla="*/ 145677 w 155246"/>
              <a:gd name="connsiteY83" fmla="*/ 115964 h 157478"/>
              <a:gd name="connsiteX84" fmla="*/ 54024 w 155246"/>
              <a:gd name="connsiteY84" fmla="*/ 75461 h 157478"/>
              <a:gd name="connsiteX85" fmla="*/ 54024 w 155246"/>
              <a:gd name="connsiteY85" fmla="*/ 81760 h 157478"/>
              <a:gd name="connsiteX86" fmla="*/ 41426 w 155246"/>
              <a:gd name="connsiteY86" fmla="*/ 81760 h 157478"/>
              <a:gd name="connsiteX87" fmla="*/ 41426 w 155246"/>
              <a:gd name="connsiteY87" fmla="*/ 94358 h 157478"/>
              <a:gd name="connsiteX88" fmla="*/ 35126 w 155246"/>
              <a:gd name="connsiteY88" fmla="*/ 94358 h 157478"/>
              <a:gd name="connsiteX89" fmla="*/ 35126 w 155246"/>
              <a:gd name="connsiteY89" fmla="*/ 81760 h 157478"/>
              <a:gd name="connsiteX90" fmla="*/ 22528 w 155246"/>
              <a:gd name="connsiteY90" fmla="*/ 81760 h 157478"/>
              <a:gd name="connsiteX91" fmla="*/ 22528 w 155246"/>
              <a:gd name="connsiteY91" fmla="*/ 75461 h 157478"/>
              <a:gd name="connsiteX92" fmla="*/ 35126 w 155246"/>
              <a:gd name="connsiteY92" fmla="*/ 75461 h 157478"/>
              <a:gd name="connsiteX93" fmla="*/ 35126 w 155246"/>
              <a:gd name="connsiteY93" fmla="*/ 62862 h 157478"/>
              <a:gd name="connsiteX94" fmla="*/ 41426 w 155246"/>
              <a:gd name="connsiteY94" fmla="*/ 62862 h 157478"/>
              <a:gd name="connsiteX95" fmla="*/ 41426 w 155246"/>
              <a:gd name="connsiteY95" fmla="*/ 75461 h 157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55246" h="157478">
                <a:moveTo>
                  <a:pt x="137866" y="90862"/>
                </a:moveTo>
                <a:cubicBezTo>
                  <a:pt x="135295" y="90853"/>
                  <a:pt x="132754" y="91423"/>
                  <a:pt x="130433" y="92531"/>
                </a:cubicBezTo>
                <a:lnTo>
                  <a:pt x="123315" y="78831"/>
                </a:lnTo>
                <a:lnTo>
                  <a:pt x="132134" y="62201"/>
                </a:lnTo>
                <a:cubicBezTo>
                  <a:pt x="141151" y="65398"/>
                  <a:pt x="151053" y="60680"/>
                  <a:pt x="154250" y="51663"/>
                </a:cubicBezTo>
                <a:cubicBezTo>
                  <a:pt x="156481" y="45371"/>
                  <a:pt x="154898" y="38358"/>
                  <a:pt x="150181" y="33634"/>
                </a:cubicBezTo>
                <a:cubicBezTo>
                  <a:pt x="143418" y="26867"/>
                  <a:pt x="132450" y="26865"/>
                  <a:pt x="125683" y="33628"/>
                </a:cubicBezTo>
                <a:cubicBezTo>
                  <a:pt x="125681" y="33630"/>
                  <a:pt x="125679" y="33632"/>
                  <a:pt x="125677" y="33634"/>
                </a:cubicBezTo>
                <a:cubicBezTo>
                  <a:pt x="121482" y="37853"/>
                  <a:pt x="119735" y="43925"/>
                  <a:pt x="121047" y="49728"/>
                </a:cubicBezTo>
                <a:lnTo>
                  <a:pt x="109866" y="53193"/>
                </a:lnTo>
                <a:lnTo>
                  <a:pt x="97425" y="29791"/>
                </a:lnTo>
                <a:lnTo>
                  <a:pt x="97646" y="29571"/>
                </a:lnTo>
                <a:cubicBezTo>
                  <a:pt x="104410" y="22805"/>
                  <a:pt x="104409" y="11837"/>
                  <a:pt x="97644" y="5073"/>
                </a:cubicBezTo>
                <a:cubicBezTo>
                  <a:pt x="90878" y="-1692"/>
                  <a:pt x="79910" y="-1691"/>
                  <a:pt x="73146" y="5075"/>
                </a:cubicBezTo>
                <a:cubicBezTo>
                  <a:pt x="67094" y="11127"/>
                  <a:pt x="66370" y="20692"/>
                  <a:pt x="71441" y="27587"/>
                </a:cubicBezTo>
                <a:lnTo>
                  <a:pt x="57961" y="46169"/>
                </a:lnTo>
                <a:cubicBezTo>
                  <a:pt x="39992" y="35209"/>
                  <a:pt x="16541" y="40891"/>
                  <a:pt x="5580" y="58859"/>
                </a:cubicBezTo>
                <a:cubicBezTo>
                  <a:pt x="-5380" y="76828"/>
                  <a:pt x="302" y="100280"/>
                  <a:pt x="18270" y="111240"/>
                </a:cubicBezTo>
                <a:cubicBezTo>
                  <a:pt x="30457" y="118673"/>
                  <a:pt x="45775" y="118673"/>
                  <a:pt x="57961" y="111240"/>
                </a:cubicBezTo>
                <a:lnTo>
                  <a:pt x="71378" y="129854"/>
                </a:lnTo>
                <a:cubicBezTo>
                  <a:pt x="65690" y="137546"/>
                  <a:pt x="67314" y="148394"/>
                  <a:pt x="75006" y="154082"/>
                </a:cubicBezTo>
                <a:cubicBezTo>
                  <a:pt x="82698" y="159771"/>
                  <a:pt x="93545" y="158147"/>
                  <a:pt x="99234" y="150454"/>
                </a:cubicBezTo>
                <a:cubicBezTo>
                  <a:pt x="104335" y="143557"/>
                  <a:pt x="103619" y="133965"/>
                  <a:pt x="97551" y="127901"/>
                </a:cubicBezTo>
                <a:lnTo>
                  <a:pt x="97362" y="127712"/>
                </a:lnTo>
                <a:lnTo>
                  <a:pt x="109583" y="104626"/>
                </a:lnTo>
                <a:lnTo>
                  <a:pt x="120449" y="108059"/>
                </a:lnTo>
                <a:lnTo>
                  <a:pt x="120449" y="108311"/>
                </a:lnTo>
                <a:cubicBezTo>
                  <a:pt x="120449" y="117878"/>
                  <a:pt x="128205" y="125634"/>
                  <a:pt x="137772" y="125634"/>
                </a:cubicBezTo>
                <a:cubicBezTo>
                  <a:pt x="147339" y="125634"/>
                  <a:pt x="155095" y="117878"/>
                  <a:pt x="155095" y="108311"/>
                </a:cubicBezTo>
                <a:cubicBezTo>
                  <a:pt x="155095" y="98744"/>
                  <a:pt x="147339" y="90988"/>
                  <a:pt x="137772" y="90988"/>
                </a:cubicBezTo>
                <a:close/>
                <a:moveTo>
                  <a:pt x="130087" y="38106"/>
                </a:moveTo>
                <a:cubicBezTo>
                  <a:pt x="134473" y="33850"/>
                  <a:pt x="141448" y="33850"/>
                  <a:pt x="145835" y="38106"/>
                </a:cubicBezTo>
                <a:cubicBezTo>
                  <a:pt x="150096" y="42455"/>
                  <a:pt x="150024" y="49434"/>
                  <a:pt x="145676" y="53695"/>
                </a:cubicBezTo>
                <a:cubicBezTo>
                  <a:pt x="141327" y="57956"/>
                  <a:pt x="134348" y="57885"/>
                  <a:pt x="130087" y="53536"/>
                </a:cubicBezTo>
                <a:cubicBezTo>
                  <a:pt x="125887" y="49250"/>
                  <a:pt x="125887" y="42392"/>
                  <a:pt x="130087" y="38106"/>
                </a:cubicBezTo>
                <a:close/>
                <a:moveTo>
                  <a:pt x="123504" y="55555"/>
                </a:moveTo>
                <a:cubicBezTo>
                  <a:pt x="124116" y="56487"/>
                  <a:pt x="124824" y="57352"/>
                  <a:pt x="125614" y="58138"/>
                </a:cubicBezTo>
                <a:lnTo>
                  <a:pt x="126622" y="59051"/>
                </a:lnTo>
                <a:lnTo>
                  <a:pt x="119725" y="72091"/>
                </a:lnTo>
                <a:lnTo>
                  <a:pt x="112764" y="58894"/>
                </a:lnTo>
                <a:close/>
                <a:moveTo>
                  <a:pt x="77583" y="9413"/>
                </a:moveTo>
                <a:cubicBezTo>
                  <a:pt x="81879" y="5065"/>
                  <a:pt x="88888" y="5022"/>
                  <a:pt x="93236" y="9319"/>
                </a:cubicBezTo>
                <a:cubicBezTo>
                  <a:pt x="97585" y="13615"/>
                  <a:pt x="97627" y="20624"/>
                  <a:pt x="93331" y="24973"/>
                </a:cubicBezTo>
                <a:cubicBezTo>
                  <a:pt x="88951" y="29245"/>
                  <a:pt x="81963" y="29245"/>
                  <a:pt x="77583" y="24973"/>
                </a:cubicBezTo>
                <a:cubicBezTo>
                  <a:pt x="73298" y="20671"/>
                  <a:pt x="73298" y="13715"/>
                  <a:pt x="77583" y="9413"/>
                </a:cubicBezTo>
                <a:close/>
                <a:moveTo>
                  <a:pt x="76071" y="31807"/>
                </a:moveTo>
                <a:cubicBezTo>
                  <a:pt x="78889" y="33613"/>
                  <a:pt x="82173" y="34555"/>
                  <a:pt x="85520" y="34516"/>
                </a:cubicBezTo>
                <a:cubicBezTo>
                  <a:pt x="87824" y="34514"/>
                  <a:pt x="90104" y="34054"/>
                  <a:pt x="92229" y="33161"/>
                </a:cubicBezTo>
                <a:lnTo>
                  <a:pt x="103756" y="55209"/>
                </a:lnTo>
                <a:lnTo>
                  <a:pt x="73614" y="64657"/>
                </a:lnTo>
                <a:cubicBezTo>
                  <a:pt x="71703" y="59831"/>
                  <a:pt x="68795" y="55463"/>
                  <a:pt x="65079" y="51839"/>
                </a:cubicBezTo>
                <a:cubicBezTo>
                  <a:pt x="64418" y="51177"/>
                  <a:pt x="63756" y="50547"/>
                  <a:pt x="63063" y="49949"/>
                </a:cubicBezTo>
                <a:close/>
                <a:moveTo>
                  <a:pt x="15630" y="101098"/>
                </a:moveTo>
                <a:cubicBezTo>
                  <a:pt x="3204" y="88678"/>
                  <a:pt x="3199" y="68537"/>
                  <a:pt x="15619" y="56111"/>
                </a:cubicBezTo>
                <a:cubicBezTo>
                  <a:pt x="28039" y="43685"/>
                  <a:pt x="48181" y="43680"/>
                  <a:pt x="60607" y="56100"/>
                </a:cubicBezTo>
                <a:cubicBezTo>
                  <a:pt x="73033" y="68520"/>
                  <a:pt x="73038" y="88661"/>
                  <a:pt x="60618" y="101087"/>
                </a:cubicBezTo>
                <a:cubicBezTo>
                  <a:pt x="60614" y="101091"/>
                  <a:pt x="60610" y="101095"/>
                  <a:pt x="60607" y="101098"/>
                </a:cubicBezTo>
                <a:cubicBezTo>
                  <a:pt x="48174" y="113458"/>
                  <a:pt x="28094" y="113458"/>
                  <a:pt x="15662" y="101098"/>
                </a:cubicBezTo>
                <a:close/>
                <a:moveTo>
                  <a:pt x="93205" y="147807"/>
                </a:moveTo>
                <a:cubicBezTo>
                  <a:pt x="88825" y="152080"/>
                  <a:pt x="81837" y="152080"/>
                  <a:pt x="77457" y="147807"/>
                </a:cubicBezTo>
                <a:cubicBezTo>
                  <a:pt x="73196" y="143458"/>
                  <a:pt x="73267" y="136479"/>
                  <a:pt x="77616" y="132218"/>
                </a:cubicBezTo>
                <a:cubicBezTo>
                  <a:pt x="81965" y="127957"/>
                  <a:pt x="88944" y="128028"/>
                  <a:pt x="93205" y="132377"/>
                </a:cubicBezTo>
                <a:cubicBezTo>
                  <a:pt x="97404" y="136663"/>
                  <a:pt x="97404" y="143521"/>
                  <a:pt x="93205" y="147807"/>
                </a:cubicBezTo>
                <a:close/>
                <a:moveTo>
                  <a:pt x="92197" y="124090"/>
                </a:moveTo>
                <a:cubicBezTo>
                  <a:pt x="86942" y="121851"/>
                  <a:pt x="80921" y="122346"/>
                  <a:pt x="76103" y="125413"/>
                </a:cubicBezTo>
                <a:lnTo>
                  <a:pt x="63126" y="107366"/>
                </a:lnTo>
                <a:cubicBezTo>
                  <a:pt x="63819" y="106768"/>
                  <a:pt x="64449" y="106169"/>
                  <a:pt x="65079" y="105539"/>
                </a:cubicBezTo>
                <a:cubicBezTo>
                  <a:pt x="68681" y="101951"/>
                  <a:pt x="71510" y="97663"/>
                  <a:pt x="73394" y="92941"/>
                </a:cubicBezTo>
                <a:lnTo>
                  <a:pt x="103567" y="102390"/>
                </a:lnTo>
                <a:close/>
                <a:moveTo>
                  <a:pt x="106559" y="96941"/>
                </a:moveTo>
                <a:lnTo>
                  <a:pt x="75284" y="87051"/>
                </a:lnTo>
                <a:cubicBezTo>
                  <a:pt x="76496" y="81585"/>
                  <a:pt x="76496" y="75919"/>
                  <a:pt x="75284" y="70453"/>
                </a:cubicBezTo>
                <a:lnTo>
                  <a:pt x="106559" y="60783"/>
                </a:lnTo>
                <a:lnTo>
                  <a:pt x="116008" y="78862"/>
                </a:lnTo>
                <a:close/>
                <a:moveTo>
                  <a:pt x="121803" y="101728"/>
                </a:moveTo>
                <a:lnTo>
                  <a:pt x="112669" y="98862"/>
                </a:lnTo>
                <a:lnTo>
                  <a:pt x="119662" y="85602"/>
                </a:lnTo>
                <a:lnTo>
                  <a:pt x="125299" y="96311"/>
                </a:lnTo>
                <a:cubicBezTo>
                  <a:pt x="123773" y="97856"/>
                  <a:pt x="122583" y="99701"/>
                  <a:pt x="121803" y="101728"/>
                </a:cubicBezTo>
                <a:close/>
                <a:moveTo>
                  <a:pt x="145677" y="115964"/>
                </a:moveTo>
                <a:cubicBezTo>
                  <a:pt x="141291" y="120221"/>
                  <a:pt x="134316" y="120221"/>
                  <a:pt x="129929" y="115964"/>
                </a:cubicBezTo>
                <a:cubicBezTo>
                  <a:pt x="125668" y="111616"/>
                  <a:pt x="125740" y="104636"/>
                  <a:pt x="130088" y="100376"/>
                </a:cubicBezTo>
                <a:cubicBezTo>
                  <a:pt x="134437" y="96115"/>
                  <a:pt x="141416" y="96186"/>
                  <a:pt x="145677" y="100535"/>
                </a:cubicBezTo>
                <a:cubicBezTo>
                  <a:pt x="149877" y="104821"/>
                  <a:pt x="149877" y="111678"/>
                  <a:pt x="145677" y="115964"/>
                </a:cubicBezTo>
                <a:close/>
                <a:moveTo>
                  <a:pt x="54024" y="75461"/>
                </a:moveTo>
                <a:lnTo>
                  <a:pt x="54024" y="81760"/>
                </a:lnTo>
                <a:lnTo>
                  <a:pt x="41426" y="81760"/>
                </a:lnTo>
                <a:lnTo>
                  <a:pt x="41426" y="94358"/>
                </a:lnTo>
                <a:lnTo>
                  <a:pt x="35126" y="94358"/>
                </a:lnTo>
                <a:lnTo>
                  <a:pt x="35126" y="81760"/>
                </a:lnTo>
                <a:lnTo>
                  <a:pt x="22528" y="81760"/>
                </a:lnTo>
                <a:lnTo>
                  <a:pt x="22528" y="75461"/>
                </a:lnTo>
                <a:lnTo>
                  <a:pt x="35126" y="75461"/>
                </a:lnTo>
                <a:lnTo>
                  <a:pt x="35126" y="62862"/>
                </a:lnTo>
                <a:lnTo>
                  <a:pt x="41426" y="62862"/>
                </a:lnTo>
                <a:lnTo>
                  <a:pt x="41426" y="75461"/>
                </a:lnTo>
                <a:close/>
              </a:path>
            </a:pathLst>
          </a:custGeom>
          <a:solidFill>
            <a:srgbClr val="414042"/>
          </a:solidFill>
          <a:ln w="3048" cap="flat">
            <a:noFill/>
            <a:prstDash val="solid"/>
            <a:miter/>
          </a:ln>
        </p:spPr>
        <p:txBody>
          <a:bodyPr rtlCol="0" anchor="ctr"/>
          <a:lstStyle/>
          <a:p>
            <a:endParaRPr lang="en-US"/>
          </a:p>
        </p:txBody>
      </p:sp>
      <p:pic>
        <p:nvPicPr>
          <p:cNvPr id="81" name="Picture 80" descr="A close up of a sign&#10;&#10;Description automatically generated">
            <a:extLst>
              <a:ext uri="{FF2B5EF4-FFF2-40B4-BE49-F238E27FC236}">
                <a16:creationId xmlns:a16="http://schemas.microsoft.com/office/drawing/2014/main" id="{9967F03E-9144-4D18-8E3E-75DFB545DFFB}"/>
              </a:ext>
            </a:extLst>
          </p:cNvPr>
          <p:cNvPicPr>
            <a:picLocks noChangeAspect="1"/>
          </p:cNvPicPr>
          <p:nvPr/>
        </p:nvPicPr>
        <p:blipFill rotWithShape="1">
          <a:blip r:embed="rId5">
            <a:duotone>
              <a:prstClr val="black"/>
              <a:schemeClr val="accent6">
                <a:tint val="45000"/>
                <a:satMod val="400000"/>
              </a:schemeClr>
            </a:duotone>
            <a:extLst>
              <a:ext uri="{BEBA8EAE-BF5A-486C-A8C5-ECC9F3942E4B}">
                <a14:imgProps xmlns:a14="http://schemas.microsoft.com/office/drawing/2010/main">
                  <a14:imgLayer r:embed="rId6">
                    <a14:imgEffect>
                      <a14:colorTemperature colorTemp="11200"/>
                    </a14:imgEffect>
                    <a14:imgEffect>
                      <a14:saturation sat="0"/>
                    </a14:imgEffect>
                  </a14:imgLayer>
                </a14:imgProps>
              </a:ext>
            </a:extLst>
          </a:blip>
          <a:srcRect l="35410" r="36088" b="37183"/>
          <a:stretch/>
        </p:blipFill>
        <p:spPr>
          <a:xfrm>
            <a:off x="958060" y="1531031"/>
            <a:ext cx="282064" cy="237835"/>
          </a:xfrm>
          <a:prstGeom prst="rect">
            <a:avLst/>
          </a:prstGeom>
        </p:spPr>
      </p:pic>
      <p:sp>
        <p:nvSpPr>
          <p:cNvPr id="148" name="TextBox 147">
            <a:extLst>
              <a:ext uri="{FF2B5EF4-FFF2-40B4-BE49-F238E27FC236}">
                <a16:creationId xmlns:a16="http://schemas.microsoft.com/office/drawing/2014/main" id="{D683EF6F-4C6C-7044-84D9-077488545081}"/>
              </a:ext>
            </a:extLst>
          </p:cNvPr>
          <p:cNvSpPr txBox="1"/>
          <p:nvPr/>
        </p:nvSpPr>
        <p:spPr>
          <a:xfrm>
            <a:off x="1426203" y="4166963"/>
            <a:ext cx="6214021" cy="246221"/>
          </a:xfrm>
          <a:prstGeom prst="rect">
            <a:avLst/>
          </a:prstGeom>
          <a:noFill/>
        </p:spPr>
        <p:txBody>
          <a:bodyPr wrap="square" rtlCol="0" anchor="ctr" anchorCtr="0">
            <a:spAutoFit/>
          </a:bodyPr>
          <a:lstStyle/>
          <a:p>
            <a:pPr algn="ctr">
              <a:defRPr/>
            </a:pPr>
            <a:r>
              <a:rPr lang="en-US" altLang="zh-CN" sz="1000" b="1" dirty="0" smtClean="0">
                <a:solidFill>
                  <a:srgbClr val="414042"/>
                </a:solidFill>
                <a:latin typeface="Amazon Ember" panose="02000000000000000000" pitchFamily="2" charset="0"/>
                <a:ea typeface="Amazon Ember" panose="02000000000000000000" pitchFamily="2" charset="0"/>
              </a:rPr>
              <a:t>Batch</a:t>
            </a:r>
            <a:r>
              <a:rPr lang="en-US" sz="1000" b="1" dirty="0" smtClean="0">
                <a:solidFill>
                  <a:srgbClr val="414042"/>
                </a:solidFill>
                <a:latin typeface="Amazon Ember" panose="02000000000000000000" pitchFamily="2" charset="0"/>
                <a:ea typeface="Amazon Ember" panose="02000000000000000000" pitchFamily="2" charset="0"/>
              </a:rPr>
              <a:t> </a:t>
            </a:r>
            <a:r>
              <a:rPr lang="en-US" sz="1000" b="1" dirty="0">
                <a:solidFill>
                  <a:srgbClr val="414042"/>
                </a:solidFill>
                <a:latin typeface="Amazon Ember" panose="02000000000000000000" pitchFamily="2" charset="0"/>
                <a:ea typeface="Amazon Ember" panose="02000000000000000000" pitchFamily="2" charset="0"/>
              </a:rPr>
              <a:t>&amp; Streaming </a:t>
            </a:r>
            <a:r>
              <a:rPr lang="en-US" altLang="zh-CN" sz="1000" b="1" dirty="0" smtClean="0">
                <a:solidFill>
                  <a:srgbClr val="414042"/>
                </a:solidFill>
                <a:latin typeface="Amazon Ember" panose="02000000000000000000" pitchFamily="2" charset="0"/>
                <a:ea typeface="Amazon Ember" panose="02000000000000000000" pitchFamily="2" charset="0"/>
              </a:rPr>
              <a:t>migration </a:t>
            </a:r>
            <a:r>
              <a:rPr lang="en-US" sz="1000" b="1" dirty="0" smtClean="0">
                <a:solidFill>
                  <a:srgbClr val="414042"/>
                </a:solidFill>
                <a:latin typeface="Amazon Ember" panose="02000000000000000000" pitchFamily="2" charset="0"/>
                <a:ea typeface="Amazon Ember" panose="02000000000000000000" pitchFamily="2" charset="0"/>
              </a:rPr>
              <a:t>Services</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0" name="TextBox 149">
            <a:extLst>
              <a:ext uri="{FF2B5EF4-FFF2-40B4-BE49-F238E27FC236}">
                <a16:creationId xmlns:a16="http://schemas.microsoft.com/office/drawing/2014/main" id="{2028BEA5-3CF9-BD4F-A5B9-D2C022C05681}"/>
              </a:ext>
            </a:extLst>
          </p:cNvPr>
          <p:cNvSpPr txBox="1"/>
          <p:nvPr/>
        </p:nvSpPr>
        <p:spPr>
          <a:xfrm>
            <a:off x="2234180" y="3243238"/>
            <a:ext cx="1667978"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Infrastructure</a:t>
            </a:r>
          </a:p>
        </p:txBody>
      </p:sp>
      <p:sp>
        <p:nvSpPr>
          <p:cNvPr id="151" name="TextBox 150">
            <a:extLst>
              <a:ext uri="{FF2B5EF4-FFF2-40B4-BE49-F238E27FC236}">
                <a16:creationId xmlns:a16="http://schemas.microsoft.com/office/drawing/2014/main" id="{52EB40C8-A0AA-EA49-8FD2-BAFE1019998A}"/>
              </a:ext>
            </a:extLst>
          </p:cNvPr>
          <p:cNvSpPr txBox="1"/>
          <p:nvPr/>
        </p:nvSpPr>
        <p:spPr>
          <a:xfrm>
            <a:off x="4302847" y="3176409"/>
            <a:ext cx="1583531"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Security &amp; Management</a:t>
            </a:r>
          </a:p>
        </p:txBody>
      </p:sp>
      <p:sp>
        <p:nvSpPr>
          <p:cNvPr id="152" name="TextBox 151">
            <a:extLst>
              <a:ext uri="{FF2B5EF4-FFF2-40B4-BE49-F238E27FC236}">
                <a16:creationId xmlns:a16="http://schemas.microsoft.com/office/drawing/2014/main" id="{1A2AC96D-ED8A-1C48-9E78-A1A684B82221}"/>
              </a:ext>
            </a:extLst>
          </p:cNvPr>
          <p:cNvSpPr txBox="1"/>
          <p:nvPr/>
        </p:nvSpPr>
        <p:spPr>
          <a:xfrm>
            <a:off x="6291956" y="3185082"/>
            <a:ext cx="1570149"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Catalog </a:t>
            </a:r>
            <a:br>
              <a:rPr lang="en-US" sz="1000" b="1" dirty="0">
                <a:solidFill>
                  <a:srgbClr val="414042"/>
                </a:solidFill>
                <a:latin typeface="Amazon Ember" panose="02000000000000000000" pitchFamily="2" charset="0"/>
                <a:ea typeface="Amazon Ember" panose="02000000000000000000" pitchFamily="2" charset="0"/>
              </a:rPr>
            </a:br>
            <a:r>
              <a:rPr lang="en-US" sz="1000" b="1" dirty="0">
                <a:solidFill>
                  <a:srgbClr val="414042"/>
                </a:solidFill>
                <a:latin typeface="Amazon Ember" panose="02000000000000000000" pitchFamily="2" charset="0"/>
                <a:ea typeface="Amazon Ember" panose="02000000000000000000" pitchFamily="2" charset="0"/>
              </a:rPr>
              <a:t>&amp; ETL</a:t>
            </a:r>
          </a:p>
        </p:txBody>
      </p:sp>
      <p:sp>
        <p:nvSpPr>
          <p:cNvPr id="153" name="TextBox 152">
            <a:extLst>
              <a:ext uri="{FF2B5EF4-FFF2-40B4-BE49-F238E27FC236}">
                <a16:creationId xmlns:a16="http://schemas.microsoft.com/office/drawing/2014/main" id="{5C2351AA-1F81-304D-8CA1-5BC52649A132}"/>
              </a:ext>
            </a:extLst>
          </p:cNvPr>
          <p:cNvSpPr txBox="1"/>
          <p:nvPr/>
        </p:nvSpPr>
        <p:spPr>
          <a:xfrm>
            <a:off x="807276" y="2285114"/>
            <a:ext cx="101309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Data </a:t>
            </a:r>
          </a:p>
          <a:p>
            <a:pPr>
              <a:defRPr/>
            </a:pPr>
            <a:r>
              <a:rPr lang="en-US" sz="1000" b="1" dirty="0">
                <a:solidFill>
                  <a:srgbClr val="414042"/>
                </a:solidFill>
                <a:latin typeface="Amazon Ember" panose="02000000000000000000" pitchFamily="2" charset="0"/>
                <a:ea typeface="Amazon Ember" panose="02000000000000000000" pitchFamily="2" charset="0"/>
              </a:rPr>
              <a:t>W</a:t>
            </a:r>
            <a:r>
              <a:rPr lang="en-US" sz="1000" b="1" dirty="0" err="1">
                <a:solidFill>
                  <a:srgbClr val="414042"/>
                </a:solidFill>
                <a:latin typeface="Amazon Ember" panose="02000000000000000000" pitchFamily="2" charset="0"/>
                <a:ea typeface="Amazon Ember" panose="02000000000000000000" pitchFamily="2" charset="0"/>
              </a:rPr>
              <a:t>arehousing</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4" name="TextBox 153">
            <a:extLst>
              <a:ext uri="{FF2B5EF4-FFF2-40B4-BE49-F238E27FC236}">
                <a16:creationId xmlns:a16="http://schemas.microsoft.com/office/drawing/2014/main" id="{264782AD-55F6-F74D-BBFA-5D8F5C3EBAAA}"/>
              </a:ext>
            </a:extLst>
          </p:cNvPr>
          <p:cNvSpPr txBox="1"/>
          <p:nvPr/>
        </p:nvSpPr>
        <p:spPr>
          <a:xfrm>
            <a:off x="2163081" y="2282889"/>
            <a:ext cx="877096"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Big Data</a:t>
            </a:r>
          </a:p>
          <a:p>
            <a:pPr>
              <a:defRPr/>
            </a:pPr>
            <a:r>
              <a:rPr lang="en-US" sz="1000" b="1" dirty="0">
                <a:solidFill>
                  <a:srgbClr val="414042"/>
                </a:solidFill>
                <a:latin typeface="Amazon Ember" panose="02000000000000000000" pitchFamily="2" charset="0"/>
                <a:ea typeface="Amazon Ember" panose="02000000000000000000" pitchFamily="2" charset="0"/>
              </a:rPr>
              <a:t>Processing</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155" name="TextBox 154">
            <a:extLst>
              <a:ext uri="{FF2B5EF4-FFF2-40B4-BE49-F238E27FC236}">
                <a16:creationId xmlns:a16="http://schemas.microsoft.com/office/drawing/2014/main" id="{98C39156-2D82-C84B-A054-E78395D7354A}"/>
              </a:ext>
            </a:extLst>
          </p:cNvPr>
          <p:cNvSpPr txBox="1"/>
          <p:nvPr/>
        </p:nvSpPr>
        <p:spPr>
          <a:xfrm>
            <a:off x="3434134" y="2298451"/>
            <a:ext cx="1698114"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Serverless </a:t>
            </a:r>
          </a:p>
          <a:p>
            <a:pPr>
              <a:defRPr/>
            </a:pPr>
            <a:r>
              <a:rPr lang="en-US" sz="1000" b="1" dirty="0">
                <a:solidFill>
                  <a:srgbClr val="414042"/>
                </a:solidFill>
                <a:latin typeface="Amazon Ember" panose="02000000000000000000" pitchFamily="2" charset="0"/>
                <a:ea typeface="Amazon Ember" panose="02000000000000000000" pitchFamily="2" charset="0"/>
              </a:rPr>
              <a:t>Data processing</a:t>
            </a:r>
          </a:p>
        </p:txBody>
      </p:sp>
      <p:sp>
        <p:nvSpPr>
          <p:cNvPr id="156" name="TextBox 155">
            <a:extLst>
              <a:ext uri="{FF2B5EF4-FFF2-40B4-BE49-F238E27FC236}">
                <a16:creationId xmlns:a16="http://schemas.microsoft.com/office/drawing/2014/main" id="{23085A39-F53C-2D4A-97E6-8BE90EFB3386}"/>
              </a:ext>
            </a:extLst>
          </p:cNvPr>
          <p:cNvSpPr txBox="1"/>
          <p:nvPr/>
        </p:nvSpPr>
        <p:spPr>
          <a:xfrm>
            <a:off x="4919574" y="2295208"/>
            <a:ext cx="1335392"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Interactive </a:t>
            </a:r>
          </a:p>
          <a:p>
            <a:pPr>
              <a:defRPr/>
            </a:pPr>
            <a:r>
              <a:rPr lang="en-US" sz="1000" b="1" dirty="0">
                <a:solidFill>
                  <a:srgbClr val="414042"/>
                </a:solidFill>
                <a:latin typeface="Amazon Ember" panose="02000000000000000000" pitchFamily="2" charset="0"/>
                <a:ea typeface="Amazon Ember" panose="02000000000000000000" pitchFamily="2" charset="0"/>
              </a:rPr>
              <a:t>Q</a:t>
            </a:r>
            <a:r>
              <a:rPr lang="en-US" sz="1000" b="1" dirty="0" err="1">
                <a:solidFill>
                  <a:srgbClr val="414042"/>
                </a:solidFill>
                <a:latin typeface="Amazon Ember" panose="02000000000000000000" pitchFamily="2" charset="0"/>
                <a:ea typeface="Amazon Ember" panose="02000000000000000000" pitchFamily="2" charset="0"/>
              </a:rPr>
              <a:t>uery</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7" name="TextBox 156">
            <a:extLst>
              <a:ext uri="{FF2B5EF4-FFF2-40B4-BE49-F238E27FC236}">
                <a16:creationId xmlns:a16="http://schemas.microsoft.com/office/drawing/2014/main" id="{34FEAD92-0AE1-3B45-8690-BC9254D18507}"/>
              </a:ext>
            </a:extLst>
          </p:cNvPr>
          <p:cNvSpPr txBox="1"/>
          <p:nvPr/>
        </p:nvSpPr>
        <p:spPr>
          <a:xfrm>
            <a:off x="6204481" y="2368909"/>
            <a:ext cx="1335392" cy="246221"/>
          </a:xfrm>
          <a:prstGeom prst="rect">
            <a:avLst/>
          </a:prstGeom>
          <a:noFill/>
        </p:spPr>
        <p:txBody>
          <a:bodyPr wrap="square" rtlCol="0" anchor="ctr" anchorCtr="0">
            <a:spAutoFit/>
          </a:bodyPr>
          <a:lstStyle/>
          <a:p>
            <a:pPr>
              <a:defRPr/>
            </a:pPr>
            <a:r>
              <a:rPr lang="en-US" sz="1000" b="1" dirty="0" smtClean="0">
                <a:solidFill>
                  <a:srgbClr val="414042"/>
                </a:solidFill>
                <a:latin typeface="Amazon Ember" panose="02000000000000000000" pitchFamily="2" charset="0"/>
                <a:ea typeface="Amazon Ember" panose="02000000000000000000" pitchFamily="2" charset="0"/>
              </a:rPr>
              <a:t>Text Searching</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58" name="TextBox 157">
            <a:extLst>
              <a:ext uri="{FF2B5EF4-FFF2-40B4-BE49-F238E27FC236}">
                <a16:creationId xmlns:a16="http://schemas.microsoft.com/office/drawing/2014/main" id="{3223F3CF-6675-B24D-B9FF-FAE8276DF724}"/>
              </a:ext>
            </a:extLst>
          </p:cNvPr>
          <p:cNvSpPr txBox="1"/>
          <p:nvPr/>
        </p:nvSpPr>
        <p:spPr>
          <a:xfrm>
            <a:off x="7744819" y="2255488"/>
            <a:ext cx="1112813" cy="400110"/>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Real time</a:t>
            </a:r>
          </a:p>
          <a:p>
            <a:pPr>
              <a:defRPr/>
            </a:pPr>
            <a:r>
              <a:rPr lang="en-US" sz="1000" b="1" dirty="0">
                <a:solidFill>
                  <a:srgbClr val="414042"/>
                </a:solidFill>
                <a:latin typeface="Amazon Ember" panose="02000000000000000000" pitchFamily="2" charset="0"/>
                <a:ea typeface="Amazon Ember" panose="02000000000000000000" pitchFamily="2" charset="0"/>
              </a:rPr>
              <a:t>Analytics</a:t>
            </a:r>
          </a:p>
        </p:txBody>
      </p:sp>
      <p:sp>
        <p:nvSpPr>
          <p:cNvPr id="159" name="TextBox 158">
            <a:extLst>
              <a:ext uri="{FF2B5EF4-FFF2-40B4-BE49-F238E27FC236}">
                <a16:creationId xmlns:a16="http://schemas.microsoft.com/office/drawing/2014/main" id="{24F6A3C2-38CB-E246-8552-3D4ACC2909C1}"/>
              </a:ext>
            </a:extLst>
          </p:cNvPr>
          <p:cNvSpPr txBox="1"/>
          <p:nvPr/>
        </p:nvSpPr>
        <p:spPr>
          <a:xfrm>
            <a:off x="7216570" y="1500952"/>
            <a:ext cx="1453019"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Predictive Analytics</a:t>
            </a:r>
          </a:p>
        </p:txBody>
      </p:sp>
      <p:sp>
        <p:nvSpPr>
          <p:cNvPr id="160" name="TextBox 159">
            <a:extLst>
              <a:ext uri="{FF2B5EF4-FFF2-40B4-BE49-F238E27FC236}">
                <a16:creationId xmlns:a16="http://schemas.microsoft.com/office/drawing/2014/main" id="{7C2E16D8-44B2-744A-86E7-F34C97AC6FBD}"/>
              </a:ext>
            </a:extLst>
          </p:cNvPr>
          <p:cNvSpPr txBox="1"/>
          <p:nvPr/>
        </p:nvSpPr>
        <p:spPr>
          <a:xfrm>
            <a:off x="5129977" y="1519630"/>
            <a:ext cx="1697563" cy="246221"/>
          </a:xfrm>
          <a:prstGeom prst="rect">
            <a:avLst/>
          </a:prstGeom>
          <a:noFill/>
        </p:spPr>
        <p:txBody>
          <a:bodyPr wrap="square" rtlCol="0" anchor="ctr" anchorCtr="0">
            <a:spAutoFit/>
          </a:bodyPr>
          <a:lstStyle/>
          <a:p>
            <a:pPr>
              <a:defRPr/>
            </a:pPr>
            <a:r>
              <a:rPr lang="en-US" sz="1000" b="1" dirty="0">
                <a:solidFill>
                  <a:srgbClr val="414042"/>
                </a:solidFill>
                <a:latin typeface="Amazon Ember" panose="02000000000000000000" pitchFamily="2" charset="0"/>
                <a:ea typeface="Amazon Ember" panose="02000000000000000000" pitchFamily="2" charset="0"/>
              </a:rPr>
              <a:t>Operational </a:t>
            </a:r>
            <a:r>
              <a:rPr lang="en-US" sz="1000" b="1" dirty="0" smtClean="0">
                <a:solidFill>
                  <a:srgbClr val="414042"/>
                </a:solidFill>
                <a:latin typeface="Amazon Ember" panose="02000000000000000000" pitchFamily="2" charset="0"/>
                <a:ea typeface="Amazon Ember" panose="02000000000000000000" pitchFamily="2" charset="0"/>
              </a:rPr>
              <a:t>Analytics</a:t>
            </a:r>
            <a:endParaRPr lang="en-US" sz="1000" b="1" dirty="0">
              <a:solidFill>
                <a:srgbClr val="414042"/>
              </a:solidFill>
              <a:latin typeface="Amazon Ember" panose="02000000000000000000" pitchFamily="2" charset="0"/>
              <a:ea typeface="Amazon Ember" panose="02000000000000000000" pitchFamily="2" charset="0"/>
            </a:endParaRPr>
          </a:p>
        </p:txBody>
      </p:sp>
      <p:sp>
        <p:nvSpPr>
          <p:cNvPr id="161" name="TextBox 160">
            <a:extLst>
              <a:ext uri="{FF2B5EF4-FFF2-40B4-BE49-F238E27FC236}">
                <a16:creationId xmlns:a16="http://schemas.microsoft.com/office/drawing/2014/main" id="{5571FEFB-EAF6-6640-B22A-15EC6D27AFAB}"/>
              </a:ext>
            </a:extLst>
          </p:cNvPr>
          <p:cNvSpPr txBox="1"/>
          <p:nvPr/>
        </p:nvSpPr>
        <p:spPr>
          <a:xfrm>
            <a:off x="2937686" y="1513642"/>
            <a:ext cx="2192292" cy="246221"/>
          </a:xfrm>
          <a:prstGeom prst="rect">
            <a:avLst/>
          </a:prstGeom>
          <a:noFill/>
        </p:spPr>
        <p:txBody>
          <a:bodyPr wrap="square" rtlCol="0" anchor="ctr" anchorCtr="0">
            <a:spAutoFit/>
          </a:bodyPr>
          <a:lstStyle/>
          <a:p>
            <a:pPr>
              <a:defRPr/>
            </a:pPr>
            <a:r>
              <a:rPr lang="en-US" altLang="zh-CN" sz="1000" b="1" dirty="0" smtClean="0">
                <a:solidFill>
                  <a:srgbClr val="414042"/>
                </a:solidFill>
                <a:latin typeface="Amazon Ember" panose="02000000000000000000" pitchFamily="2" charset="0"/>
                <a:ea typeface="Amazon Ember" panose="02000000000000000000" pitchFamily="2" charset="0"/>
              </a:rPr>
              <a:t>Report&amp; BI</a:t>
            </a:r>
            <a:endParaRPr lang="en-US" sz="1000" dirty="0">
              <a:solidFill>
                <a:srgbClr val="414042"/>
              </a:solidFill>
              <a:latin typeface="Amazon Ember" panose="02000000000000000000" pitchFamily="2" charset="0"/>
              <a:ea typeface="Amazon Ember" panose="02000000000000000000" pitchFamily="2" charset="0"/>
            </a:endParaRPr>
          </a:p>
        </p:txBody>
      </p:sp>
      <p:sp>
        <p:nvSpPr>
          <p:cNvPr id="162" name="TextBox 161">
            <a:extLst>
              <a:ext uri="{FF2B5EF4-FFF2-40B4-BE49-F238E27FC236}">
                <a16:creationId xmlns:a16="http://schemas.microsoft.com/office/drawing/2014/main" id="{9CA64D42-7024-9B47-BCC4-9D97EC6548AD}"/>
              </a:ext>
            </a:extLst>
          </p:cNvPr>
          <p:cNvSpPr txBox="1"/>
          <p:nvPr/>
        </p:nvSpPr>
        <p:spPr>
          <a:xfrm>
            <a:off x="1258125" y="1535950"/>
            <a:ext cx="1511933" cy="246221"/>
          </a:xfrm>
          <a:prstGeom prst="rect">
            <a:avLst/>
          </a:prstGeom>
          <a:noFill/>
        </p:spPr>
        <p:txBody>
          <a:bodyPr wrap="square" rtlCol="0" anchor="ctr" anchorCtr="0">
            <a:spAutoFit/>
          </a:bodyPr>
          <a:lstStyle/>
          <a:p>
            <a:pPr>
              <a:defRPr/>
            </a:pPr>
            <a:r>
              <a:rPr lang="en-US" sz="1000" b="1" dirty="0" smtClean="0">
                <a:solidFill>
                  <a:srgbClr val="414042"/>
                </a:solidFill>
                <a:latin typeface="Amazon Ember" panose="02000000000000000000" pitchFamily="2" charset="0"/>
                <a:ea typeface="Amazon Ember" panose="02000000000000000000" pitchFamily="2" charset="0"/>
              </a:rPr>
              <a:t>Data </a:t>
            </a:r>
            <a:r>
              <a:rPr lang="en-US" altLang="zh-CN" sz="1000" b="1" dirty="0" smtClean="0">
                <a:solidFill>
                  <a:srgbClr val="414042"/>
                </a:solidFill>
                <a:latin typeface="Amazon Ember" panose="02000000000000000000" pitchFamily="2" charset="0"/>
                <a:ea typeface="Amazon Ember" panose="02000000000000000000" pitchFamily="2" charset="0"/>
              </a:rPr>
              <a:t>virtualization </a:t>
            </a:r>
            <a:endParaRPr lang="en-US" sz="1000" dirty="0">
              <a:solidFill>
                <a:srgbClr val="414042"/>
              </a:solidFill>
              <a:latin typeface="Amazon Ember" panose="02000000000000000000" pitchFamily="2" charset="0"/>
              <a:ea typeface="Amazon Ember" panose="02000000000000000000" pitchFamily="2" charset="0"/>
            </a:endParaRPr>
          </a:p>
        </p:txBody>
      </p:sp>
    </p:spTree>
    <p:extLst>
      <p:ext uri="{BB962C8B-B14F-4D97-AF65-F5344CB8AC3E}">
        <p14:creationId xmlns:p14="http://schemas.microsoft.com/office/powerpoint/2010/main" val="1667512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6090ADA3-BB8F-4182-9B5A-42BB6E4A3697}"/>
              </a:ext>
            </a:extLst>
          </p:cNvPr>
          <p:cNvSpPr/>
          <p:nvPr/>
        </p:nvSpPr>
        <p:spPr>
          <a:xfrm>
            <a:off x="342900" y="3013490"/>
            <a:ext cx="8458200" cy="677976"/>
          </a:xfrm>
          <a:prstGeom prst="rect">
            <a:avLst/>
          </a:prstGeom>
          <a:solidFill>
            <a:srgbClr val="F2F4F4"/>
          </a:solidFill>
          <a:ln w="15875">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61" name="Graphic 152">
            <a:extLst>
              <a:ext uri="{FF2B5EF4-FFF2-40B4-BE49-F238E27FC236}">
                <a16:creationId xmlns:a16="http://schemas.microsoft.com/office/drawing/2014/main" id="{0D2FC344-DFF1-4638-99C1-D0D7C91C9A96}"/>
              </a:ext>
            </a:extLst>
          </p:cNvPr>
          <p:cNvGrpSpPr/>
          <p:nvPr/>
        </p:nvGrpSpPr>
        <p:grpSpPr>
          <a:xfrm>
            <a:off x="4723425" y="3218315"/>
            <a:ext cx="171861" cy="268507"/>
            <a:chOff x="9973682" y="3381952"/>
            <a:chExt cx="100797" cy="157480"/>
          </a:xfrm>
          <a:solidFill>
            <a:srgbClr val="414042"/>
          </a:solidFill>
        </p:grpSpPr>
        <p:sp>
          <p:nvSpPr>
            <p:cNvPr id="62" name="Freeform: Shape 61">
              <a:extLst>
                <a:ext uri="{FF2B5EF4-FFF2-40B4-BE49-F238E27FC236}">
                  <a16:creationId xmlns:a16="http://schemas.microsoft.com/office/drawing/2014/main" id="{6D7433E6-8A36-46D8-BCF2-1166D79ECDF6}"/>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722FDB9-82AB-461B-BC20-1BCCC5071721}"/>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D8CBF7E-4D66-4292-AEB4-F2FAC5E47606}"/>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126ACD7-409B-4251-AF25-787ED5A9BF74}"/>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947AB3B-BCB4-481C-9043-D9ED69A27403}"/>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sp>
        <p:nvSpPr>
          <p:cNvPr id="121" name="Rectangle 120">
            <a:extLst>
              <a:ext uri="{FF2B5EF4-FFF2-40B4-BE49-F238E27FC236}">
                <a16:creationId xmlns:a16="http://schemas.microsoft.com/office/drawing/2014/main" id="{116B94C5-49E4-460E-86C9-BB81B2B64827}"/>
              </a:ext>
            </a:extLst>
          </p:cNvPr>
          <p:cNvSpPr/>
          <p:nvPr/>
        </p:nvSpPr>
        <p:spPr>
          <a:xfrm>
            <a:off x="342900" y="2140815"/>
            <a:ext cx="8458200" cy="677976"/>
          </a:xfrm>
          <a:prstGeom prst="rect">
            <a:avLst/>
          </a:prstGeom>
          <a:solidFill>
            <a:srgbClr val="F2F4F4"/>
          </a:solidFill>
          <a:ln w="15875">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10" name="Graphic 152">
            <a:extLst>
              <a:ext uri="{FF2B5EF4-FFF2-40B4-BE49-F238E27FC236}">
                <a16:creationId xmlns:a16="http://schemas.microsoft.com/office/drawing/2014/main" id="{314D7441-C869-47C2-9E84-136A61A5D807}"/>
              </a:ext>
            </a:extLst>
          </p:cNvPr>
          <p:cNvGrpSpPr/>
          <p:nvPr/>
        </p:nvGrpSpPr>
        <p:grpSpPr>
          <a:xfrm>
            <a:off x="3273303" y="2361293"/>
            <a:ext cx="149736" cy="233940"/>
            <a:chOff x="9973682" y="3381952"/>
            <a:chExt cx="100797" cy="157480"/>
          </a:xfrm>
          <a:solidFill>
            <a:srgbClr val="414042"/>
          </a:solidFill>
        </p:grpSpPr>
        <p:sp>
          <p:nvSpPr>
            <p:cNvPr id="211" name="Freeform: Shape 210">
              <a:extLst>
                <a:ext uri="{FF2B5EF4-FFF2-40B4-BE49-F238E27FC236}">
                  <a16:creationId xmlns:a16="http://schemas.microsoft.com/office/drawing/2014/main" id="{0542571C-C261-40A9-AF18-ECD61785C8E0}"/>
                </a:ext>
              </a:extLst>
            </p:cNvPr>
            <p:cNvSpPr/>
            <p:nvPr/>
          </p:nvSpPr>
          <p:spPr>
            <a:xfrm>
              <a:off x="10002039" y="3507936"/>
              <a:ext cx="44063" cy="31496"/>
            </a:xfrm>
            <a:custGeom>
              <a:avLst/>
              <a:gdLst>
                <a:gd name="connsiteX0" fmla="*/ 22237 w 44063"/>
                <a:gd name="connsiteY0" fmla="*/ 31496 h 31496"/>
                <a:gd name="connsiteX1" fmla="*/ 20221 w 44063"/>
                <a:gd name="connsiteY1" fmla="*/ 30772 h 31496"/>
                <a:gd name="connsiteX2" fmla="*/ 1134 w 44063"/>
                <a:gd name="connsiteY2" fmla="*/ 15024 h 31496"/>
                <a:gd name="connsiteX3" fmla="*/ 190 w 44063"/>
                <a:gd name="connsiteY3" fmla="*/ 11528 h 31496"/>
                <a:gd name="connsiteX4" fmla="*/ 3150 w 44063"/>
                <a:gd name="connsiteY4" fmla="*/ 9449 h 31496"/>
                <a:gd name="connsiteX5" fmla="*/ 12599 w 44063"/>
                <a:gd name="connsiteY5" fmla="*/ 9449 h 31496"/>
                <a:gd name="connsiteX6" fmla="*/ 12599 w 44063"/>
                <a:gd name="connsiteY6" fmla="*/ 0 h 31496"/>
                <a:gd name="connsiteX7" fmla="*/ 18898 w 44063"/>
                <a:gd name="connsiteY7" fmla="*/ 0 h 31496"/>
                <a:gd name="connsiteX8" fmla="*/ 18898 w 44063"/>
                <a:gd name="connsiteY8" fmla="*/ 12598 h 31496"/>
                <a:gd name="connsiteX9" fmla="*/ 15749 w 44063"/>
                <a:gd name="connsiteY9" fmla="*/ 15748 h 31496"/>
                <a:gd name="connsiteX10" fmla="*/ 11906 w 44063"/>
                <a:gd name="connsiteY10" fmla="*/ 15748 h 31496"/>
                <a:gd name="connsiteX11" fmla="*/ 22205 w 44063"/>
                <a:gd name="connsiteY11" fmla="*/ 24252 h 31496"/>
                <a:gd name="connsiteX12" fmla="*/ 32315 w 44063"/>
                <a:gd name="connsiteY12" fmla="*/ 15748 h 31496"/>
                <a:gd name="connsiteX13" fmla="*/ 28347 w 44063"/>
                <a:gd name="connsiteY13" fmla="*/ 15748 h 31496"/>
                <a:gd name="connsiteX14" fmla="*/ 25197 w 44063"/>
                <a:gd name="connsiteY14" fmla="*/ 12598 h 31496"/>
                <a:gd name="connsiteX15" fmla="*/ 25197 w 44063"/>
                <a:gd name="connsiteY15" fmla="*/ 0 h 31496"/>
                <a:gd name="connsiteX16" fmla="*/ 31497 w 44063"/>
                <a:gd name="connsiteY16" fmla="*/ 0 h 31496"/>
                <a:gd name="connsiteX17" fmla="*/ 31497 w 44063"/>
                <a:gd name="connsiteY17" fmla="*/ 9449 h 31496"/>
                <a:gd name="connsiteX18" fmla="*/ 40945 w 44063"/>
                <a:gd name="connsiteY18" fmla="*/ 9449 h 31496"/>
                <a:gd name="connsiteX19" fmla="*/ 44064 w 44063"/>
                <a:gd name="connsiteY19" fmla="*/ 12629 h 31496"/>
                <a:gd name="connsiteX20" fmla="*/ 42961 w 44063"/>
                <a:gd name="connsiteY20" fmla="*/ 14992 h 31496"/>
                <a:gd name="connsiteX21" fmla="*/ 24252 w 44063"/>
                <a:gd name="connsiteY21" fmla="*/ 30740 h 31496"/>
                <a:gd name="connsiteX22" fmla="*/ 22237 w 44063"/>
                <a:gd name="connsiteY22" fmla="*/ 31496 h 3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063" h="31496">
                  <a:moveTo>
                    <a:pt x="22237" y="31496"/>
                  </a:moveTo>
                  <a:cubicBezTo>
                    <a:pt x="21501" y="31497"/>
                    <a:pt x="20788" y="31241"/>
                    <a:pt x="20221" y="30772"/>
                  </a:cubicBezTo>
                  <a:lnTo>
                    <a:pt x="1134" y="15024"/>
                  </a:lnTo>
                  <a:cubicBezTo>
                    <a:pt x="114" y="14174"/>
                    <a:pt x="-264" y="12776"/>
                    <a:pt x="190" y="11528"/>
                  </a:cubicBezTo>
                  <a:cubicBezTo>
                    <a:pt x="640" y="10280"/>
                    <a:pt x="1824" y="9449"/>
                    <a:pt x="3150" y="9449"/>
                  </a:cubicBezTo>
                  <a:lnTo>
                    <a:pt x="12599" y="9449"/>
                  </a:lnTo>
                  <a:lnTo>
                    <a:pt x="12599" y="0"/>
                  </a:lnTo>
                  <a:lnTo>
                    <a:pt x="18898" y="0"/>
                  </a:lnTo>
                  <a:lnTo>
                    <a:pt x="18898" y="12598"/>
                  </a:lnTo>
                  <a:cubicBezTo>
                    <a:pt x="18898" y="14338"/>
                    <a:pt x="17488" y="15748"/>
                    <a:pt x="15749" y="15748"/>
                  </a:cubicBezTo>
                  <a:lnTo>
                    <a:pt x="11906" y="15748"/>
                  </a:lnTo>
                  <a:lnTo>
                    <a:pt x="22205" y="24252"/>
                  </a:lnTo>
                  <a:lnTo>
                    <a:pt x="32315" y="15748"/>
                  </a:lnTo>
                  <a:lnTo>
                    <a:pt x="28347" y="15748"/>
                  </a:lnTo>
                  <a:cubicBezTo>
                    <a:pt x="26607" y="15748"/>
                    <a:pt x="25197" y="14338"/>
                    <a:pt x="25197" y="12598"/>
                  </a:cubicBezTo>
                  <a:lnTo>
                    <a:pt x="25197" y="0"/>
                  </a:lnTo>
                  <a:lnTo>
                    <a:pt x="31497" y="0"/>
                  </a:lnTo>
                  <a:lnTo>
                    <a:pt x="31497" y="9449"/>
                  </a:lnTo>
                  <a:lnTo>
                    <a:pt x="40945" y="9449"/>
                  </a:lnTo>
                  <a:cubicBezTo>
                    <a:pt x="42685" y="9466"/>
                    <a:pt x="44081" y="10890"/>
                    <a:pt x="44064" y="12629"/>
                  </a:cubicBezTo>
                  <a:cubicBezTo>
                    <a:pt x="44055" y="13539"/>
                    <a:pt x="43653" y="14401"/>
                    <a:pt x="42961" y="14992"/>
                  </a:cubicBezTo>
                  <a:lnTo>
                    <a:pt x="24252" y="30740"/>
                  </a:lnTo>
                  <a:cubicBezTo>
                    <a:pt x="23690" y="31221"/>
                    <a:pt x="22977" y="31489"/>
                    <a:pt x="22237" y="31496"/>
                  </a:cubicBezTo>
                  <a:close/>
                </a:path>
              </a:pathLst>
            </a:custGeom>
            <a:grpFill/>
            <a:ln w="304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AEADBF53-9A1F-47A3-81AB-A7E454BF788A}"/>
                </a:ext>
              </a:extLst>
            </p:cNvPr>
            <p:cNvSpPr/>
            <p:nvPr/>
          </p:nvSpPr>
          <p:spPr>
            <a:xfrm>
              <a:off x="9973682" y="3419747"/>
              <a:ext cx="100797" cy="83747"/>
            </a:xfrm>
            <a:custGeom>
              <a:avLst/>
              <a:gdLst>
                <a:gd name="connsiteX0" fmla="*/ 78656 w 100797"/>
                <a:gd name="connsiteY0" fmla="*/ 1575 h 83747"/>
                <a:gd name="connsiteX1" fmla="*/ 77900 w 100797"/>
                <a:gd name="connsiteY1" fmla="*/ 7874 h 83747"/>
                <a:gd name="connsiteX2" fmla="*/ 93113 w 100797"/>
                <a:gd name="connsiteY2" fmla="*/ 11024 h 83747"/>
                <a:gd name="connsiteX3" fmla="*/ 50404 w 100797"/>
                <a:gd name="connsiteY3" fmla="*/ 15748 h 83747"/>
                <a:gd name="connsiteX4" fmla="*/ 7601 w 100797"/>
                <a:gd name="connsiteY4" fmla="*/ 11024 h 83747"/>
                <a:gd name="connsiteX5" fmla="*/ 47255 w 100797"/>
                <a:gd name="connsiteY5" fmla="*/ 6299 h 83747"/>
                <a:gd name="connsiteX6" fmla="*/ 47255 w 100797"/>
                <a:gd name="connsiteY6" fmla="*/ 0 h 83747"/>
                <a:gd name="connsiteX7" fmla="*/ 11 w 100797"/>
                <a:gd name="connsiteY7" fmla="*/ 11024 h 83747"/>
                <a:gd name="connsiteX8" fmla="*/ 11 w 100797"/>
                <a:gd name="connsiteY8" fmla="*/ 11654 h 83747"/>
                <a:gd name="connsiteX9" fmla="*/ 388 w 100797"/>
                <a:gd name="connsiteY9" fmla="*/ 12756 h 83747"/>
                <a:gd name="connsiteX10" fmla="*/ 1018 w 100797"/>
                <a:gd name="connsiteY10" fmla="*/ 13858 h 83747"/>
                <a:gd name="connsiteX11" fmla="*/ 1522 w 100797"/>
                <a:gd name="connsiteY11" fmla="*/ 14551 h 83747"/>
                <a:gd name="connsiteX12" fmla="*/ 2562 w 100797"/>
                <a:gd name="connsiteY12" fmla="*/ 15402 h 83747"/>
                <a:gd name="connsiteX13" fmla="*/ 37806 w 100797"/>
                <a:gd name="connsiteY13" fmla="*/ 70362 h 83747"/>
                <a:gd name="connsiteX14" fmla="*/ 37806 w 100797"/>
                <a:gd name="connsiteY14" fmla="*/ 78771 h 83747"/>
                <a:gd name="connsiteX15" fmla="*/ 39853 w 100797"/>
                <a:gd name="connsiteY15" fmla="*/ 81732 h 83747"/>
                <a:gd name="connsiteX16" fmla="*/ 50625 w 100797"/>
                <a:gd name="connsiteY16" fmla="*/ 83748 h 83747"/>
                <a:gd name="connsiteX17" fmla="*/ 61018 w 100797"/>
                <a:gd name="connsiteY17" fmla="*/ 81669 h 83747"/>
                <a:gd name="connsiteX18" fmla="*/ 63003 w 100797"/>
                <a:gd name="connsiteY18" fmla="*/ 78771 h 83747"/>
                <a:gd name="connsiteX19" fmla="*/ 63003 w 100797"/>
                <a:gd name="connsiteY19" fmla="*/ 70331 h 83747"/>
                <a:gd name="connsiteX20" fmla="*/ 98089 w 100797"/>
                <a:gd name="connsiteY20" fmla="*/ 15433 h 83747"/>
                <a:gd name="connsiteX21" fmla="*/ 98089 w 100797"/>
                <a:gd name="connsiteY21" fmla="*/ 15433 h 83747"/>
                <a:gd name="connsiteX22" fmla="*/ 100798 w 100797"/>
                <a:gd name="connsiteY22" fmla="*/ 11024 h 83747"/>
                <a:gd name="connsiteX23" fmla="*/ 78656 w 100797"/>
                <a:gd name="connsiteY23" fmla="*/ 1575 h 83747"/>
                <a:gd name="connsiteX24" fmla="*/ 57207 w 100797"/>
                <a:gd name="connsiteY24" fmla="*/ 67716 h 83747"/>
                <a:gd name="connsiteX25" fmla="*/ 56703 w 100797"/>
                <a:gd name="connsiteY25" fmla="*/ 69417 h 83747"/>
                <a:gd name="connsiteX26" fmla="*/ 56703 w 100797"/>
                <a:gd name="connsiteY26" fmla="*/ 76535 h 83747"/>
                <a:gd name="connsiteX27" fmla="*/ 44105 w 100797"/>
                <a:gd name="connsiteY27" fmla="*/ 76535 h 83747"/>
                <a:gd name="connsiteX28" fmla="*/ 44105 w 100797"/>
                <a:gd name="connsiteY28" fmla="*/ 69417 h 83747"/>
                <a:gd name="connsiteX29" fmla="*/ 43601 w 100797"/>
                <a:gd name="connsiteY29" fmla="*/ 67716 h 83747"/>
                <a:gd name="connsiteX30" fmla="*/ 12325 w 100797"/>
                <a:gd name="connsiteY30" fmla="*/ 18866 h 83747"/>
                <a:gd name="connsiteX31" fmla="*/ 50404 w 100797"/>
                <a:gd name="connsiteY31" fmla="*/ 22016 h 83747"/>
                <a:gd name="connsiteX32" fmla="*/ 88420 w 100797"/>
                <a:gd name="connsiteY32" fmla="*/ 18866 h 8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797" h="83747">
                  <a:moveTo>
                    <a:pt x="78656" y="1575"/>
                  </a:moveTo>
                  <a:lnTo>
                    <a:pt x="77900" y="7874"/>
                  </a:lnTo>
                  <a:cubicBezTo>
                    <a:pt x="83087" y="8255"/>
                    <a:pt x="88201" y="9314"/>
                    <a:pt x="93113" y="11024"/>
                  </a:cubicBezTo>
                  <a:cubicBezTo>
                    <a:pt x="87538" y="13449"/>
                    <a:pt x="71821" y="15748"/>
                    <a:pt x="50404" y="15748"/>
                  </a:cubicBezTo>
                  <a:cubicBezTo>
                    <a:pt x="28357" y="15748"/>
                    <a:pt x="12609" y="13228"/>
                    <a:pt x="7601" y="11024"/>
                  </a:cubicBezTo>
                  <a:cubicBezTo>
                    <a:pt x="12136" y="9102"/>
                    <a:pt x="25176" y="6520"/>
                    <a:pt x="47255" y="6299"/>
                  </a:cubicBezTo>
                  <a:lnTo>
                    <a:pt x="47255" y="0"/>
                  </a:lnTo>
                  <a:cubicBezTo>
                    <a:pt x="4388" y="441"/>
                    <a:pt x="11" y="7843"/>
                    <a:pt x="11" y="11024"/>
                  </a:cubicBezTo>
                  <a:cubicBezTo>
                    <a:pt x="-4" y="11233"/>
                    <a:pt x="-4" y="11444"/>
                    <a:pt x="11" y="11654"/>
                  </a:cubicBezTo>
                  <a:cubicBezTo>
                    <a:pt x="75" y="12039"/>
                    <a:pt x="202" y="12412"/>
                    <a:pt x="388" y="12756"/>
                  </a:cubicBezTo>
                  <a:lnTo>
                    <a:pt x="1018" y="13858"/>
                  </a:lnTo>
                  <a:cubicBezTo>
                    <a:pt x="1158" y="14109"/>
                    <a:pt x="1327" y="14342"/>
                    <a:pt x="1522" y="14551"/>
                  </a:cubicBezTo>
                  <a:cubicBezTo>
                    <a:pt x="1843" y="14865"/>
                    <a:pt x="2191" y="15150"/>
                    <a:pt x="2562" y="15402"/>
                  </a:cubicBezTo>
                  <a:lnTo>
                    <a:pt x="37806" y="70362"/>
                  </a:lnTo>
                  <a:lnTo>
                    <a:pt x="37806" y="78771"/>
                  </a:lnTo>
                  <a:cubicBezTo>
                    <a:pt x="37801" y="80090"/>
                    <a:pt x="38618" y="81271"/>
                    <a:pt x="39853" y="81732"/>
                  </a:cubicBezTo>
                  <a:cubicBezTo>
                    <a:pt x="43296" y="83037"/>
                    <a:pt x="46943" y="83719"/>
                    <a:pt x="50625" y="83748"/>
                  </a:cubicBezTo>
                  <a:cubicBezTo>
                    <a:pt x="54191" y="83737"/>
                    <a:pt x="57722" y="83031"/>
                    <a:pt x="61018" y="81669"/>
                  </a:cubicBezTo>
                  <a:cubicBezTo>
                    <a:pt x="62207" y="81196"/>
                    <a:pt x="62991" y="80051"/>
                    <a:pt x="63003" y="78771"/>
                  </a:cubicBezTo>
                  <a:lnTo>
                    <a:pt x="63003" y="70331"/>
                  </a:lnTo>
                  <a:lnTo>
                    <a:pt x="98089" y="15433"/>
                  </a:lnTo>
                  <a:lnTo>
                    <a:pt x="98089" y="15433"/>
                  </a:lnTo>
                  <a:cubicBezTo>
                    <a:pt x="99698" y="14535"/>
                    <a:pt x="100724" y="12865"/>
                    <a:pt x="100798" y="11024"/>
                  </a:cubicBezTo>
                  <a:cubicBezTo>
                    <a:pt x="100798" y="7654"/>
                    <a:pt x="98184" y="3906"/>
                    <a:pt x="78656" y="1575"/>
                  </a:cubicBezTo>
                  <a:close/>
                  <a:moveTo>
                    <a:pt x="57207" y="67716"/>
                  </a:moveTo>
                  <a:cubicBezTo>
                    <a:pt x="56880" y="68223"/>
                    <a:pt x="56705" y="68814"/>
                    <a:pt x="56703" y="69417"/>
                  </a:cubicBezTo>
                  <a:lnTo>
                    <a:pt x="56703" y="76535"/>
                  </a:lnTo>
                  <a:cubicBezTo>
                    <a:pt x="52601" y="77810"/>
                    <a:pt x="48208" y="77810"/>
                    <a:pt x="44105" y="76535"/>
                  </a:cubicBezTo>
                  <a:lnTo>
                    <a:pt x="44105" y="69417"/>
                  </a:lnTo>
                  <a:cubicBezTo>
                    <a:pt x="44103" y="68814"/>
                    <a:pt x="43928" y="68223"/>
                    <a:pt x="43601" y="67716"/>
                  </a:cubicBezTo>
                  <a:lnTo>
                    <a:pt x="12325" y="18866"/>
                  </a:lnTo>
                  <a:cubicBezTo>
                    <a:pt x="24886" y="21150"/>
                    <a:pt x="37639" y="22204"/>
                    <a:pt x="50404" y="22016"/>
                  </a:cubicBezTo>
                  <a:cubicBezTo>
                    <a:pt x="63147" y="22174"/>
                    <a:pt x="75876" y="21119"/>
                    <a:pt x="88420" y="18866"/>
                  </a:cubicBezTo>
                  <a:close/>
                </a:path>
              </a:pathLst>
            </a:custGeom>
            <a:grpFill/>
            <a:ln w="304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0E156A5F-E2FF-4AAC-AC2F-802B8DF5125E}"/>
                </a:ext>
              </a:extLst>
            </p:cNvPr>
            <p:cNvSpPr/>
            <p:nvPr/>
          </p:nvSpPr>
          <p:spPr>
            <a:xfrm>
              <a:off x="10027236" y="3410298"/>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141F368-ECB7-4C7A-9B74-C4B51D63B14B}"/>
                </a:ext>
              </a:extLst>
            </p:cNvPr>
            <p:cNvSpPr/>
            <p:nvPr/>
          </p:nvSpPr>
          <p:spPr>
            <a:xfrm>
              <a:off x="10020937" y="3381952"/>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6D0F0E00-EF69-45E7-A564-4FC1CE477F45}"/>
                </a:ext>
              </a:extLst>
            </p:cNvPr>
            <p:cNvSpPr/>
            <p:nvPr/>
          </p:nvSpPr>
          <p:spPr>
            <a:xfrm>
              <a:off x="9995740" y="3397700"/>
              <a:ext cx="18897" cy="18897"/>
            </a:xfrm>
            <a:custGeom>
              <a:avLst/>
              <a:gdLst>
                <a:gd name="connsiteX0" fmla="*/ 15748 w 18897"/>
                <a:gd name="connsiteY0" fmla="*/ 18898 h 18897"/>
                <a:gd name="connsiteX1" fmla="*/ 3150 w 18897"/>
                <a:gd name="connsiteY1" fmla="*/ 18898 h 18897"/>
                <a:gd name="connsiteX2" fmla="*/ 0 w 18897"/>
                <a:gd name="connsiteY2" fmla="*/ 15748 h 18897"/>
                <a:gd name="connsiteX3" fmla="*/ 0 w 18897"/>
                <a:gd name="connsiteY3" fmla="*/ 3150 h 18897"/>
                <a:gd name="connsiteX4" fmla="*/ 3150 w 18897"/>
                <a:gd name="connsiteY4" fmla="*/ 0 h 18897"/>
                <a:gd name="connsiteX5" fmla="*/ 15748 w 18897"/>
                <a:gd name="connsiteY5" fmla="*/ 0 h 18897"/>
                <a:gd name="connsiteX6" fmla="*/ 18898 w 18897"/>
                <a:gd name="connsiteY6" fmla="*/ 3150 h 18897"/>
                <a:gd name="connsiteX7" fmla="*/ 18898 w 18897"/>
                <a:gd name="connsiteY7" fmla="*/ 15748 h 18897"/>
                <a:gd name="connsiteX8" fmla="*/ 15748 w 18897"/>
                <a:gd name="connsiteY8" fmla="*/ 18898 h 18897"/>
                <a:gd name="connsiteX9" fmla="*/ 6299 w 18897"/>
                <a:gd name="connsiteY9" fmla="*/ 12598 h 18897"/>
                <a:gd name="connsiteX10" fmla="*/ 12598 w 18897"/>
                <a:gd name="connsiteY10" fmla="*/ 12598 h 18897"/>
                <a:gd name="connsiteX11" fmla="*/ 12598 w 18897"/>
                <a:gd name="connsiteY11" fmla="*/ 6299 h 18897"/>
                <a:gd name="connsiteX12" fmla="*/ 6299 w 18897"/>
                <a:gd name="connsiteY12" fmla="*/ 6299 h 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97" h="18897">
                  <a:moveTo>
                    <a:pt x="15748" y="18898"/>
                  </a:moveTo>
                  <a:lnTo>
                    <a:pt x="3150" y="18898"/>
                  </a:lnTo>
                  <a:cubicBezTo>
                    <a:pt x="1410" y="18898"/>
                    <a:pt x="0" y="17487"/>
                    <a:pt x="0" y="15748"/>
                  </a:cubicBezTo>
                  <a:lnTo>
                    <a:pt x="0" y="3150"/>
                  </a:lnTo>
                  <a:cubicBezTo>
                    <a:pt x="0" y="1410"/>
                    <a:pt x="1410" y="0"/>
                    <a:pt x="3150" y="0"/>
                  </a:cubicBezTo>
                  <a:lnTo>
                    <a:pt x="15748" y="0"/>
                  </a:lnTo>
                  <a:cubicBezTo>
                    <a:pt x="17487" y="0"/>
                    <a:pt x="18898" y="1410"/>
                    <a:pt x="18898" y="3150"/>
                  </a:cubicBezTo>
                  <a:lnTo>
                    <a:pt x="18898" y="15748"/>
                  </a:lnTo>
                  <a:cubicBezTo>
                    <a:pt x="18898" y="17487"/>
                    <a:pt x="17487" y="18898"/>
                    <a:pt x="15748" y="18898"/>
                  </a:cubicBezTo>
                  <a:close/>
                  <a:moveTo>
                    <a:pt x="6299" y="12598"/>
                  </a:moveTo>
                  <a:lnTo>
                    <a:pt x="12598" y="12598"/>
                  </a:lnTo>
                  <a:lnTo>
                    <a:pt x="12598" y="6299"/>
                  </a:lnTo>
                  <a:lnTo>
                    <a:pt x="6299" y="6299"/>
                  </a:lnTo>
                  <a:close/>
                </a:path>
              </a:pathLst>
            </a:custGeom>
            <a:grpFill/>
            <a:ln w="3048" cap="flat">
              <a:noFill/>
              <a:prstDash val="solid"/>
              <a:miter/>
            </a:ln>
          </p:spPr>
          <p:txBody>
            <a:bodyPr rtlCol="0" anchor="ctr"/>
            <a:lstStyle/>
            <a:p>
              <a:endParaRPr lang="en-US"/>
            </a:p>
          </p:txBody>
        </p:sp>
      </p:grpSp>
      <p:grpSp>
        <p:nvGrpSpPr>
          <p:cNvPr id="56" name="Graphic 128">
            <a:extLst>
              <a:ext uri="{FF2B5EF4-FFF2-40B4-BE49-F238E27FC236}">
                <a16:creationId xmlns:a16="http://schemas.microsoft.com/office/drawing/2014/main" id="{13EBA172-4614-43E7-8A32-EFB270F7A3EA}"/>
              </a:ext>
            </a:extLst>
          </p:cNvPr>
          <p:cNvGrpSpPr/>
          <p:nvPr/>
        </p:nvGrpSpPr>
        <p:grpSpPr>
          <a:xfrm>
            <a:off x="4664918" y="2365040"/>
            <a:ext cx="244470" cy="244495"/>
            <a:chOff x="9946662" y="2520043"/>
            <a:chExt cx="157499" cy="157515"/>
          </a:xfrm>
          <a:solidFill>
            <a:srgbClr val="414042"/>
          </a:solidFill>
        </p:grpSpPr>
        <p:sp>
          <p:nvSpPr>
            <p:cNvPr id="57" name="Freeform: Shape 56">
              <a:extLst>
                <a:ext uri="{FF2B5EF4-FFF2-40B4-BE49-F238E27FC236}">
                  <a16:creationId xmlns:a16="http://schemas.microsoft.com/office/drawing/2014/main" id="{2146D4E5-5672-43A0-8619-EA76F2D41B25}"/>
                </a:ext>
              </a:extLst>
            </p:cNvPr>
            <p:cNvSpPr/>
            <p:nvPr/>
          </p:nvSpPr>
          <p:spPr>
            <a:xfrm>
              <a:off x="9946662" y="2520043"/>
              <a:ext cx="157499" cy="157515"/>
            </a:xfrm>
            <a:custGeom>
              <a:avLst/>
              <a:gdLst>
                <a:gd name="connsiteX0" fmla="*/ 153134 w 157499"/>
                <a:gd name="connsiteY0" fmla="*/ 132031 h 157515"/>
                <a:gd name="connsiteX1" fmla="*/ 138708 w 157499"/>
                <a:gd name="connsiteY1" fmla="*/ 117512 h 157515"/>
                <a:gd name="connsiteX2" fmla="*/ 117729 w 157499"/>
                <a:gd name="connsiteY2" fmla="*/ 12689 h 157515"/>
                <a:gd name="connsiteX3" fmla="*/ 75874 w 157499"/>
                <a:gd name="connsiteY3" fmla="*/ 0 h 157515"/>
                <a:gd name="connsiteX4" fmla="*/ 7874 w 157499"/>
                <a:gd name="connsiteY4" fmla="*/ 42929 h 157515"/>
                <a:gd name="connsiteX5" fmla="*/ 13543 w 157499"/>
                <a:gd name="connsiteY5" fmla="*/ 45638 h 157515"/>
                <a:gd name="connsiteX6" fmla="*/ 106007 w 157499"/>
                <a:gd name="connsiteY6" fmla="*/ 13188 h 157515"/>
                <a:gd name="connsiteX7" fmla="*/ 145291 w 157499"/>
                <a:gd name="connsiteY7" fmla="*/ 75559 h 157515"/>
                <a:gd name="connsiteX8" fmla="*/ 134299 w 157499"/>
                <a:gd name="connsiteY8" fmla="*/ 112945 h 157515"/>
                <a:gd name="connsiteX9" fmla="*/ 122362 w 157499"/>
                <a:gd name="connsiteY9" fmla="*/ 100976 h 157515"/>
                <a:gd name="connsiteX10" fmla="*/ 98683 w 157499"/>
                <a:gd name="connsiteY10" fmla="*/ 31448 h 157515"/>
                <a:gd name="connsiteX11" fmla="*/ 29154 w 157499"/>
                <a:gd name="connsiteY11" fmla="*/ 55127 h 157515"/>
                <a:gd name="connsiteX12" fmla="*/ 27118 w 157499"/>
                <a:gd name="connsiteY12" fmla="*/ 59842 h 157515"/>
                <a:gd name="connsiteX13" fmla="*/ 6299 w 157499"/>
                <a:gd name="connsiteY13" fmla="*/ 59842 h 157515"/>
                <a:gd name="connsiteX14" fmla="*/ 6299 w 157499"/>
                <a:gd name="connsiteY14" fmla="*/ 66142 h 157515"/>
                <a:gd name="connsiteX15" fmla="*/ 25354 w 157499"/>
                <a:gd name="connsiteY15" fmla="*/ 66142 h 157515"/>
                <a:gd name="connsiteX16" fmla="*/ 24189 w 157499"/>
                <a:gd name="connsiteY16" fmla="*/ 75590 h 157515"/>
                <a:gd name="connsiteX17" fmla="*/ 0 w 157499"/>
                <a:gd name="connsiteY17" fmla="*/ 75590 h 157515"/>
                <a:gd name="connsiteX18" fmla="*/ 0 w 157499"/>
                <a:gd name="connsiteY18" fmla="*/ 81890 h 157515"/>
                <a:gd name="connsiteX19" fmla="*/ 24409 w 157499"/>
                <a:gd name="connsiteY19" fmla="*/ 81890 h 157515"/>
                <a:gd name="connsiteX20" fmla="*/ 26142 w 157499"/>
                <a:gd name="connsiteY20" fmla="*/ 91338 h 157515"/>
                <a:gd name="connsiteX21" fmla="*/ 6646 w 157499"/>
                <a:gd name="connsiteY21" fmla="*/ 91338 h 157515"/>
                <a:gd name="connsiteX22" fmla="*/ 6646 w 157499"/>
                <a:gd name="connsiteY22" fmla="*/ 97638 h 157515"/>
                <a:gd name="connsiteX23" fmla="*/ 28409 w 157499"/>
                <a:gd name="connsiteY23" fmla="*/ 97638 h 157515"/>
                <a:gd name="connsiteX24" fmla="*/ 96473 w 157499"/>
                <a:gd name="connsiteY24" fmla="*/ 124888 h 157515"/>
                <a:gd name="connsiteX25" fmla="*/ 101354 w 157499"/>
                <a:gd name="connsiteY25" fmla="*/ 122488 h 157515"/>
                <a:gd name="connsiteX26" fmla="*/ 112913 w 157499"/>
                <a:gd name="connsiteY26" fmla="*/ 134047 h 157515"/>
                <a:gd name="connsiteX27" fmla="*/ 18173 w 157499"/>
                <a:gd name="connsiteY27" fmla="*/ 113890 h 157515"/>
                <a:gd name="connsiteX28" fmla="*/ 12945 w 157499"/>
                <a:gd name="connsiteY28" fmla="*/ 117386 h 157515"/>
                <a:gd name="connsiteX29" fmla="*/ 117480 w 157499"/>
                <a:gd name="connsiteY29" fmla="*/ 138614 h 157515"/>
                <a:gd name="connsiteX30" fmla="*/ 132000 w 157499"/>
                <a:gd name="connsiteY30" fmla="*/ 153134 h 157515"/>
                <a:gd name="connsiteX31" fmla="*/ 153118 w 157499"/>
                <a:gd name="connsiteY31" fmla="*/ 153149 h 157515"/>
                <a:gd name="connsiteX32" fmla="*/ 153134 w 157499"/>
                <a:gd name="connsiteY32" fmla="*/ 132031 h 157515"/>
                <a:gd name="connsiteX33" fmla="*/ 76094 w 157499"/>
                <a:gd name="connsiteY33" fmla="*/ 122771 h 157515"/>
                <a:gd name="connsiteX34" fmla="*/ 30457 w 157499"/>
                <a:gd name="connsiteY34" fmla="*/ 77134 h 157515"/>
                <a:gd name="connsiteX35" fmla="*/ 76094 w 157499"/>
                <a:gd name="connsiteY35" fmla="*/ 31496 h 157515"/>
                <a:gd name="connsiteX36" fmla="*/ 121732 w 157499"/>
                <a:gd name="connsiteY36" fmla="*/ 77134 h 157515"/>
                <a:gd name="connsiteX37" fmla="*/ 121732 w 157499"/>
                <a:gd name="connsiteY37" fmla="*/ 77165 h 157515"/>
                <a:gd name="connsiteX38" fmla="*/ 76094 w 157499"/>
                <a:gd name="connsiteY38" fmla="*/ 122771 h 157515"/>
                <a:gd name="connsiteX39" fmla="*/ 148535 w 157499"/>
                <a:gd name="connsiteY39" fmla="*/ 148630 h 157515"/>
                <a:gd name="connsiteX40" fmla="*/ 136378 w 157499"/>
                <a:gd name="connsiteY40" fmla="*/ 148630 h 157515"/>
                <a:gd name="connsiteX41" fmla="*/ 106708 w 157499"/>
                <a:gd name="connsiteY41" fmla="*/ 118960 h 157515"/>
                <a:gd name="connsiteX42" fmla="*/ 118771 w 157499"/>
                <a:gd name="connsiteY42" fmla="*/ 106362 h 157515"/>
                <a:gd name="connsiteX43" fmla="*/ 148567 w 157499"/>
                <a:gd name="connsiteY43" fmla="*/ 136315 h 157515"/>
                <a:gd name="connsiteX44" fmla="*/ 148609 w 157499"/>
                <a:gd name="connsiteY44" fmla="*/ 148430 h 157515"/>
                <a:gd name="connsiteX45" fmla="*/ 148567 w 157499"/>
                <a:gd name="connsiteY45" fmla="*/ 148472 h 157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7499" h="157515">
                  <a:moveTo>
                    <a:pt x="153134" y="132031"/>
                  </a:moveTo>
                  <a:lnTo>
                    <a:pt x="138708" y="117512"/>
                  </a:lnTo>
                  <a:cubicBezTo>
                    <a:pt x="161861" y="82772"/>
                    <a:pt x="152468" y="35842"/>
                    <a:pt x="117729" y="12689"/>
                  </a:cubicBezTo>
                  <a:cubicBezTo>
                    <a:pt x="105332" y="4428"/>
                    <a:pt x="90771" y="13"/>
                    <a:pt x="75874" y="0"/>
                  </a:cubicBezTo>
                  <a:cubicBezTo>
                    <a:pt x="46871" y="156"/>
                    <a:pt x="20487" y="16812"/>
                    <a:pt x="7874" y="42929"/>
                  </a:cubicBezTo>
                  <a:lnTo>
                    <a:pt x="13543" y="45638"/>
                  </a:lnTo>
                  <a:cubicBezTo>
                    <a:pt x="30116" y="11144"/>
                    <a:pt x="71513" y="-3384"/>
                    <a:pt x="106007" y="13188"/>
                  </a:cubicBezTo>
                  <a:cubicBezTo>
                    <a:pt x="129991" y="24711"/>
                    <a:pt x="145258" y="48951"/>
                    <a:pt x="145291" y="75559"/>
                  </a:cubicBezTo>
                  <a:cubicBezTo>
                    <a:pt x="145327" y="88823"/>
                    <a:pt x="141508" y="101811"/>
                    <a:pt x="134299" y="112945"/>
                  </a:cubicBezTo>
                  <a:lnTo>
                    <a:pt x="122362" y="100976"/>
                  </a:lnTo>
                  <a:cubicBezTo>
                    <a:pt x="135023" y="75238"/>
                    <a:pt x="124421" y="44109"/>
                    <a:pt x="98683" y="31448"/>
                  </a:cubicBezTo>
                  <a:cubicBezTo>
                    <a:pt x="72944" y="18787"/>
                    <a:pt x="41815" y="29389"/>
                    <a:pt x="29154" y="55127"/>
                  </a:cubicBezTo>
                  <a:cubicBezTo>
                    <a:pt x="28398" y="56664"/>
                    <a:pt x="27719" y="58238"/>
                    <a:pt x="27118" y="59842"/>
                  </a:cubicBezTo>
                  <a:lnTo>
                    <a:pt x="6299" y="59842"/>
                  </a:lnTo>
                  <a:lnTo>
                    <a:pt x="6299" y="66142"/>
                  </a:lnTo>
                  <a:lnTo>
                    <a:pt x="25354" y="66142"/>
                  </a:lnTo>
                  <a:cubicBezTo>
                    <a:pt x="24660" y="69246"/>
                    <a:pt x="24270" y="72410"/>
                    <a:pt x="24189" y="75590"/>
                  </a:cubicBezTo>
                  <a:lnTo>
                    <a:pt x="0" y="75590"/>
                  </a:lnTo>
                  <a:lnTo>
                    <a:pt x="0" y="81890"/>
                  </a:lnTo>
                  <a:lnTo>
                    <a:pt x="24409" y="81890"/>
                  </a:lnTo>
                  <a:cubicBezTo>
                    <a:pt x="24661" y="85090"/>
                    <a:pt x="25241" y="88257"/>
                    <a:pt x="26142" y="91338"/>
                  </a:cubicBezTo>
                  <a:lnTo>
                    <a:pt x="6646" y="91338"/>
                  </a:lnTo>
                  <a:lnTo>
                    <a:pt x="6646" y="97638"/>
                  </a:lnTo>
                  <a:lnTo>
                    <a:pt x="28409" y="97638"/>
                  </a:lnTo>
                  <a:cubicBezTo>
                    <a:pt x="39680" y="123958"/>
                    <a:pt x="70153" y="136159"/>
                    <a:pt x="96473" y="124888"/>
                  </a:cubicBezTo>
                  <a:cubicBezTo>
                    <a:pt x="98141" y="124174"/>
                    <a:pt x="99770" y="123373"/>
                    <a:pt x="101354" y="122488"/>
                  </a:cubicBezTo>
                  <a:lnTo>
                    <a:pt x="112913" y="134047"/>
                  </a:lnTo>
                  <a:cubicBezTo>
                    <a:pt x="81101" y="154181"/>
                    <a:pt x="39033" y="145231"/>
                    <a:pt x="18173" y="113890"/>
                  </a:cubicBezTo>
                  <a:lnTo>
                    <a:pt x="12945" y="117386"/>
                  </a:lnTo>
                  <a:cubicBezTo>
                    <a:pt x="36004" y="152033"/>
                    <a:pt x="82733" y="161523"/>
                    <a:pt x="117480" y="138614"/>
                  </a:cubicBezTo>
                  <a:lnTo>
                    <a:pt x="132000" y="153134"/>
                  </a:lnTo>
                  <a:cubicBezTo>
                    <a:pt x="137827" y="158969"/>
                    <a:pt x="147282" y="158977"/>
                    <a:pt x="153118" y="153149"/>
                  </a:cubicBezTo>
                  <a:cubicBezTo>
                    <a:pt x="158954" y="147322"/>
                    <a:pt x="158961" y="137867"/>
                    <a:pt x="153134" y="132031"/>
                  </a:cubicBezTo>
                  <a:close/>
                  <a:moveTo>
                    <a:pt x="76094" y="122771"/>
                  </a:moveTo>
                  <a:cubicBezTo>
                    <a:pt x="50889" y="122771"/>
                    <a:pt x="30457" y="102339"/>
                    <a:pt x="30457" y="77134"/>
                  </a:cubicBezTo>
                  <a:cubicBezTo>
                    <a:pt x="30457" y="51929"/>
                    <a:pt x="50889" y="31496"/>
                    <a:pt x="76094" y="31496"/>
                  </a:cubicBezTo>
                  <a:cubicBezTo>
                    <a:pt x="101299" y="31496"/>
                    <a:pt x="121732" y="51929"/>
                    <a:pt x="121732" y="77134"/>
                  </a:cubicBezTo>
                  <a:cubicBezTo>
                    <a:pt x="121732" y="77144"/>
                    <a:pt x="121732" y="77155"/>
                    <a:pt x="121732" y="77165"/>
                  </a:cubicBezTo>
                  <a:cubicBezTo>
                    <a:pt x="121680" y="102344"/>
                    <a:pt x="101273" y="122737"/>
                    <a:pt x="76094" y="122771"/>
                  </a:cubicBezTo>
                  <a:close/>
                  <a:moveTo>
                    <a:pt x="148535" y="148630"/>
                  </a:moveTo>
                  <a:cubicBezTo>
                    <a:pt x="145143" y="151902"/>
                    <a:pt x="139770" y="151902"/>
                    <a:pt x="136378" y="148630"/>
                  </a:cubicBezTo>
                  <a:lnTo>
                    <a:pt x="106708" y="118960"/>
                  </a:lnTo>
                  <a:cubicBezTo>
                    <a:pt x="111416" y="115476"/>
                    <a:pt x="115495" y="111216"/>
                    <a:pt x="118771" y="106362"/>
                  </a:cubicBezTo>
                  <a:lnTo>
                    <a:pt x="148567" y="136315"/>
                  </a:lnTo>
                  <a:cubicBezTo>
                    <a:pt x="151924" y="139649"/>
                    <a:pt x="151943" y="145073"/>
                    <a:pt x="148609" y="148430"/>
                  </a:cubicBezTo>
                  <a:cubicBezTo>
                    <a:pt x="148595" y="148444"/>
                    <a:pt x="148581" y="148458"/>
                    <a:pt x="148567" y="148472"/>
                  </a:cubicBezTo>
                  <a:close/>
                </a:path>
              </a:pathLst>
            </a:custGeom>
            <a:grpFill/>
            <a:ln w="3048" cap="flat">
              <a:noFill/>
              <a:prstDash val="solid"/>
              <a:miter/>
            </a:ln>
          </p:spPr>
          <p:txBody>
            <a:bodyPr rtlCol="0" anchor="ctr"/>
            <a:lstStyle/>
            <a:p>
              <a:endParaRPr lang="en-US" dirty="0"/>
            </a:p>
          </p:txBody>
        </p:sp>
        <p:sp>
          <p:nvSpPr>
            <p:cNvPr id="58" name="Freeform: Shape 57">
              <a:extLst>
                <a:ext uri="{FF2B5EF4-FFF2-40B4-BE49-F238E27FC236}">
                  <a16:creationId xmlns:a16="http://schemas.microsoft.com/office/drawing/2014/main" id="{4D1BBC55-C37E-4DC4-A3EB-38BC2F3B1359}"/>
                </a:ext>
              </a:extLst>
            </p:cNvPr>
            <p:cNvSpPr/>
            <p:nvPr/>
          </p:nvSpPr>
          <p:spPr>
            <a:xfrm>
              <a:off x="9994365" y="2567853"/>
              <a:ext cx="57543" cy="58772"/>
            </a:xfrm>
            <a:custGeom>
              <a:avLst/>
              <a:gdLst>
                <a:gd name="connsiteX0" fmla="*/ 57430 w 57543"/>
                <a:gd name="connsiteY0" fmla="*/ 33921 h 58772"/>
                <a:gd name="connsiteX1" fmla="*/ 51509 w 57543"/>
                <a:gd name="connsiteY1" fmla="*/ 26866 h 58772"/>
                <a:gd name="connsiteX2" fmla="*/ 53588 w 57543"/>
                <a:gd name="connsiteY2" fmla="*/ 11528 h 58772"/>
                <a:gd name="connsiteX3" fmla="*/ 53588 w 57543"/>
                <a:gd name="connsiteY3" fmla="*/ 11528 h 58772"/>
                <a:gd name="connsiteX4" fmla="*/ 53588 w 57543"/>
                <a:gd name="connsiteY4" fmla="*/ 11528 h 58772"/>
                <a:gd name="connsiteX5" fmla="*/ 53588 w 57543"/>
                <a:gd name="connsiteY5" fmla="*/ 11118 h 58772"/>
                <a:gd name="connsiteX6" fmla="*/ 53588 w 57543"/>
                <a:gd name="connsiteY6" fmla="*/ 10677 h 58772"/>
                <a:gd name="connsiteX7" fmla="*/ 53588 w 57543"/>
                <a:gd name="connsiteY7" fmla="*/ 10236 h 58772"/>
                <a:gd name="connsiteX8" fmla="*/ 26785 w 57543"/>
                <a:gd name="connsiteY8" fmla="*/ 0 h 58772"/>
                <a:gd name="connsiteX9" fmla="*/ 13 w 57543"/>
                <a:gd name="connsiteY9" fmla="*/ 10236 h 58772"/>
                <a:gd name="connsiteX10" fmla="*/ 13 w 57543"/>
                <a:gd name="connsiteY10" fmla="*/ 10677 h 58772"/>
                <a:gd name="connsiteX11" fmla="*/ 13 w 57543"/>
                <a:gd name="connsiteY11" fmla="*/ 11118 h 58772"/>
                <a:gd name="connsiteX12" fmla="*/ 13 w 57543"/>
                <a:gd name="connsiteY12" fmla="*/ 11528 h 58772"/>
                <a:gd name="connsiteX13" fmla="*/ 13 w 57543"/>
                <a:gd name="connsiteY13" fmla="*/ 11528 h 58772"/>
                <a:gd name="connsiteX14" fmla="*/ 13 w 57543"/>
                <a:gd name="connsiteY14" fmla="*/ 11528 h 58772"/>
                <a:gd name="connsiteX15" fmla="*/ 5273 w 57543"/>
                <a:gd name="connsiteY15" fmla="*/ 50740 h 58772"/>
                <a:gd name="connsiteX16" fmla="*/ 26690 w 57543"/>
                <a:gd name="connsiteY16" fmla="*/ 58772 h 58772"/>
                <a:gd name="connsiteX17" fmla="*/ 38848 w 57543"/>
                <a:gd name="connsiteY17" fmla="*/ 57512 h 58772"/>
                <a:gd name="connsiteX18" fmla="*/ 42753 w 57543"/>
                <a:gd name="connsiteY18" fmla="*/ 56315 h 58772"/>
                <a:gd name="connsiteX19" fmla="*/ 48107 w 57543"/>
                <a:gd name="connsiteY19" fmla="*/ 50740 h 58772"/>
                <a:gd name="connsiteX20" fmla="*/ 49745 w 57543"/>
                <a:gd name="connsiteY20" fmla="*/ 38488 h 58772"/>
                <a:gd name="connsiteX21" fmla="*/ 52895 w 57543"/>
                <a:gd name="connsiteY21" fmla="*/ 38835 h 58772"/>
                <a:gd name="connsiteX22" fmla="*/ 56926 w 57543"/>
                <a:gd name="connsiteY22" fmla="*/ 36882 h 58772"/>
                <a:gd name="connsiteX23" fmla="*/ 57430 w 57543"/>
                <a:gd name="connsiteY23" fmla="*/ 33921 h 58772"/>
                <a:gd name="connsiteX24" fmla="*/ 44643 w 57543"/>
                <a:gd name="connsiteY24" fmla="*/ 30299 h 58772"/>
                <a:gd name="connsiteX25" fmla="*/ 31100 w 57543"/>
                <a:gd name="connsiteY25" fmla="*/ 24409 h 58772"/>
                <a:gd name="connsiteX26" fmla="*/ 25386 w 57543"/>
                <a:gd name="connsiteY26" fmla="*/ 21594 h 58772"/>
                <a:gd name="connsiteX27" fmla="*/ 22571 w 57543"/>
                <a:gd name="connsiteY27" fmla="*/ 27307 h 58772"/>
                <a:gd name="connsiteX28" fmla="*/ 26816 w 57543"/>
                <a:gd name="connsiteY28" fmla="*/ 30362 h 58772"/>
                <a:gd name="connsiteX29" fmla="*/ 28328 w 57543"/>
                <a:gd name="connsiteY29" fmla="*/ 30079 h 58772"/>
                <a:gd name="connsiteX30" fmla="*/ 43793 w 57543"/>
                <a:gd name="connsiteY30" fmla="*/ 36756 h 58772"/>
                <a:gd name="connsiteX31" fmla="*/ 42060 w 57543"/>
                <a:gd name="connsiteY31" fmla="*/ 49732 h 58772"/>
                <a:gd name="connsiteX32" fmla="*/ 40611 w 57543"/>
                <a:gd name="connsiteY32" fmla="*/ 50457 h 58772"/>
                <a:gd name="connsiteX33" fmla="*/ 37462 w 57543"/>
                <a:gd name="connsiteY33" fmla="*/ 51370 h 58772"/>
                <a:gd name="connsiteX34" fmla="*/ 26753 w 57543"/>
                <a:gd name="connsiteY34" fmla="*/ 52472 h 58772"/>
                <a:gd name="connsiteX35" fmla="*/ 11572 w 57543"/>
                <a:gd name="connsiteY35" fmla="*/ 49732 h 58772"/>
                <a:gd name="connsiteX36" fmla="*/ 7163 w 57543"/>
                <a:gd name="connsiteY36" fmla="*/ 16945 h 58772"/>
                <a:gd name="connsiteX37" fmla="*/ 46375 w 57543"/>
                <a:gd name="connsiteY37" fmla="*/ 16945 h 58772"/>
                <a:gd name="connsiteX38" fmla="*/ 26816 w 57543"/>
                <a:gd name="connsiteY38" fmla="*/ 13260 h 58772"/>
                <a:gd name="connsiteX39" fmla="*/ 6974 w 57543"/>
                <a:gd name="connsiteY39" fmla="*/ 10110 h 58772"/>
                <a:gd name="connsiteX40" fmla="*/ 26816 w 57543"/>
                <a:gd name="connsiteY40" fmla="*/ 6236 h 58772"/>
                <a:gd name="connsiteX41" fmla="*/ 46659 w 57543"/>
                <a:gd name="connsiteY41" fmla="*/ 10110 h 58772"/>
                <a:gd name="connsiteX42" fmla="*/ 26816 w 57543"/>
                <a:gd name="connsiteY42" fmla="*/ 13260 h 58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7543" h="58772">
                  <a:moveTo>
                    <a:pt x="57430" y="33921"/>
                  </a:moveTo>
                  <a:cubicBezTo>
                    <a:pt x="56093" y="31102"/>
                    <a:pt x="54054" y="28672"/>
                    <a:pt x="51509" y="26866"/>
                  </a:cubicBezTo>
                  <a:lnTo>
                    <a:pt x="53588" y="11528"/>
                  </a:lnTo>
                  <a:lnTo>
                    <a:pt x="53588" y="11528"/>
                  </a:lnTo>
                  <a:lnTo>
                    <a:pt x="53588" y="11528"/>
                  </a:lnTo>
                  <a:lnTo>
                    <a:pt x="53588" y="11118"/>
                  </a:lnTo>
                  <a:lnTo>
                    <a:pt x="53588" y="10677"/>
                  </a:lnTo>
                  <a:cubicBezTo>
                    <a:pt x="53588" y="10520"/>
                    <a:pt x="53588" y="10362"/>
                    <a:pt x="53588" y="10236"/>
                  </a:cubicBezTo>
                  <a:cubicBezTo>
                    <a:pt x="53588" y="2772"/>
                    <a:pt x="37147" y="0"/>
                    <a:pt x="26785" y="0"/>
                  </a:cubicBezTo>
                  <a:cubicBezTo>
                    <a:pt x="16423" y="0"/>
                    <a:pt x="13" y="2772"/>
                    <a:pt x="13" y="10236"/>
                  </a:cubicBezTo>
                  <a:cubicBezTo>
                    <a:pt x="-1" y="10383"/>
                    <a:pt x="-1" y="10531"/>
                    <a:pt x="13" y="10677"/>
                  </a:cubicBezTo>
                  <a:lnTo>
                    <a:pt x="13" y="11118"/>
                  </a:lnTo>
                  <a:cubicBezTo>
                    <a:pt x="-4" y="11254"/>
                    <a:pt x="-4" y="11392"/>
                    <a:pt x="13" y="11528"/>
                  </a:cubicBezTo>
                  <a:cubicBezTo>
                    <a:pt x="13" y="11528"/>
                    <a:pt x="13" y="11528"/>
                    <a:pt x="13" y="11528"/>
                  </a:cubicBezTo>
                  <a:lnTo>
                    <a:pt x="13" y="11528"/>
                  </a:lnTo>
                  <a:lnTo>
                    <a:pt x="5273" y="50740"/>
                  </a:lnTo>
                  <a:cubicBezTo>
                    <a:pt x="5682" y="58551"/>
                    <a:pt x="24517" y="58772"/>
                    <a:pt x="26690" y="58772"/>
                  </a:cubicBezTo>
                  <a:cubicBezTo>
                    <a:pt x="30776" y="58796"/>
                    <a:pt x="34853" y="58373"/>
                    <a:pt x="38848" y="57512"/>
                  </a:cubicBezTo>
                  <a:cubicBezTo>
                    <a:pt x="40175" y="57201"/>
                    <a:pt x="41480" y="56801"/>
                    <a:pt x="42753" y="56315"/>
                  </a:cubicBezTo>
                  <a:cubicBezTo>
                    <a:pt x="46186" y="54961"/>
                    <a:pt x="47982" y="53165"/>
                    <a:pt x="48107" y="50740"/>
                  </a:cubicBezTo>
                  <a:lnTo>
                    <a:pt x="49745" y="38488"/>
                  </a:lnTo>
                  <a:cubicBezTo>
                    <a:pt x="50780" y="38712"/>
                    <a:pt x="51836" y="38828"/>
                    <a:pt x="52895" y="38835"/>
                  </a:cubicBezTo>
                  <a:cubicBezTo>
                    <a:pt x="54511" y="39068"/>
                    <a:pt x="56107" y="38295"/>
                    <a:pt x="56926" y="36882"/>
                  </a:cubicBezTo>
                  <a:cubicBezTo>
                    <a:pt x="57503" y="36010"/>
                    <a:pt x="57686" y="34935"/>
                    <a:pt x="57430" y="33921"/>
                  </a:cubicBezTo>
                  <a:close/>
                  <a:moveTo>
                    <a:pt x="44643" y="30299"/>
                  </a:moveTo>
                  <a:cubicBezTo>
                    <a:pt x="40611" y="28756"/>
                    <a:pt x="35730" y="26646"/>
                    <a:pt x="31100" y="24409"/>
                  </a:cubicBezTo>
                  <a:cubicBezTo>
                    <a:pt x="30299" y="22054"/>
                    <a:pt x="27742" y="20794"/>
                    <a:pt x="25386" y="21594"/>
                  </a:cubicBezTo>
                  <a:cubicBezTo>
                    <a:pt x="23031" y="22394"/>
                    <a:pt x="21770" y="24952"/>
                    <a:pt x="22571" y="27307"/>
                  </a:cubicBezTo>
                  <a:cubicBezTo>
                    <a:pt x="23189" y="29127"/>
                    <a:pt x="24894" y="30354"/>
                    <a:pt x="26816" y="30362"/>
                  </a:cubicBezTo>
                  <a:cubicBezTo>
                    <a:pt x="27334" y="30366"/>
                    <a:pt x="27847" y="30269"/>
                    <a:pt x="28328" y="30079"/>
                  </a:cubicBezTo>
                  <a:cubicBezTo>
                    <a:pt x="33356" y="32588"/>
                    <a:pt x="38519" y="34817"/>
                    <a:pt x="43793" y="36756"/>
                  </a:cubicBezTo>
                  <a:lnTo>
                    <a:pt x="42060" y="49732"/>
                  </a:lnTo>
                  <a:cubicBezTo>
                    <a:pt x="41606" y="50027"/>
                    <a:pt x="41120" y="50270"/>
                    <a:pt x="40611" y="50457"/>
                  </a:cubicBezTo>
                  <a:cubicBezTo>
                    <a:pt x="39585" y="50838"/>
                    <a:pt x="38533" y="51143"/>
                    <a:pt x="37462" y="51370"/>
                  </a:cubicBezTo>
                  <a:cubicBezTo>
                    <a:pt x="33944" y="52132"/>
                    <a:pt x="30353" y="52502"/>
                    <a:pt x="26753" y="52472"/>
                  </a:cubicBezTo>
                  <a:cubicBezTo>
                    <a:pt x="21547" y="52777"/>
                    <a:pt x="16343" y="51838"/>
                    <a:pt x="11572" y="49732"/>
                  </a:cubicBezTo>
                  <a:lnTo>
                    <a:pt x="7163" y="16945"/>
                  </a:lnTo>
                  <a:cubicBezTo>
                    <a:pt x="20001" y="20430"/>
                    <a:pt x="33537" y="20430"/>
                    <a:pt x="46375" y="16945"/>
                  </a:cubicBezTo>
                  <a:close/>
                  <a:moveTo>
                    <a:pt x="26816" y="13260"/>
                  </a:moveTo>
                  <a:cubicBezTo>
                    <a:pt x="20055" y="13594"/>
                    <a:pt x="13299" y="12522"/>
                    <a:pt x="6974" y="10110"/>
                  </a:cubicBezTo>
                  <a:cubicBezTo>
                    <a:pt x="13191" y="7276"/>
                    <a:pt x="19989" y="5949"/>
                    <a:pt x="26816" y="6236"/>
                  </a:cubicBezTo>
                  <a:cubicBezTo>
                    <a:pt x="33643" y="5949"/>
                    <a:pt x="40441" y="7276"/>
                    <a:pt x="46659" y="10110"/>
                  </a:cubicBezTo>
                  <a:cubicBezTo>
                    <a:pt x="40335" y="12525"/>
                    <a:pt x="33577" y="13598"/>
                    <a:pt x="26816" y="13260"/>
                  </a:cubicBezTo>
                  <a:close/>
                </a:path>
              </a:pathLst>
            </a:custGeom>
            <a:grpFill/>
            <a:ln w="3048" cap="flat">
              <a:noFill/>
              <a:prstDash val="solid"/>
              <a:miter/>
            </a:ln>
          </p:spPr>
          <p:txBody>
            <a:bodyPr rtlCol="0" anchor="ctr"/>
            <a:lstStyle/>
            <a:p>
              <a:endParaRPr lang="en-US"/>
            </a:p>
          </p:txBody>
        </p:sp>
      </p:grpSp>
      <p:grpSp>
        <p:nvGrpSpPr>
          <p:cNvPr id="72" name="Graphic 155">
            <a:extLst>
              <a:ext uri="{FF2B5EF4-FFF2-40B4-BE49-F238E27FC236}">
                <a16:creationId xmlns:a16="http://schemas.microsoft.com/office/drawing/2014/main" id="{8F3F32F2-3818-4163-8830-8F73F8C07050}"/>
              </a:ext>
            </a:extLst>
          </p:cNvPr>
          <p:cNvGrpSpPr/>
          <p:nvPr/>
        </p:nvGrpSpPr>
        <p:grpSpPr>
          <a:xfrm>
            <a:off x="5954215" y="2331113"/>
            <a:ext cx="237021" cy="230031"/>
            <a:chOff x="9945347" y="5022682"/>
            <a:chExt cx="157499" cy="152854"/>
          </a:xfrm>
          <a:solidFill>
            <a:srgbClr val="414042"/>
          </a:solidFill>
        </p:grpSpPr>
        <p:sp>
          <p:nvSpPr>
            <p:cNvPr id="73" name="Freeform: Shape 72">
              <a:extLst>
                <a:ext uri="{FF2B5EF4-FFF2-40B4-BE49-F238E27FC236}">
                  <a16:creationId xmlns:a16="http://schemas.microsoft.com/office/drawing/2014/main" id="{E787F76B-D45C-4434-91AD-35BA3EA7C74E}"/>
                </a:ext>
              </a:extLst>
            </p:cNvPr>
            <p:cNvSpPr/>
            <p:nvPr/>
          </p:nvSpPr>
          <p:spPr>
            <a:xfrm>
              <a:off x="9945347" y="5066776"/>
              <a:ext cx="34645" cy="107086"/>
            </a:xfrm>
            <a:custGeom>
              <a:avLst/>
              <a:gdLst>
                <a:gd name="connsiteX0" fmla="*/ 31496 w 34645"/>
                <a:gd name="connsiteY0" fmla="*/ 0 h 107086"/>
                <a:gd name="connsiteX1" fmla="*/ 3150 w 34645"/>
                <a:gd name="connsiteY1" fmla="*/ 0 h 107086"/>
                <a:gd name="connsiteX2" fmla="*/ 0 w 34645"/>
                <a:gd name="connsiteY2" fmla="*/ 3150 h 107086"/>
                <a:gd name="connsiteX3" fmla="*/ 0 w 34645"/>
                <a:gd name="connsiteY3" fmla="*/ 103937 h 107086"/>
                <a:gd name="connsiteX4" fmla="*/ 3150 w 34645"/>
                <a:gd name="connsiteY4" fmla="*/ 107086 h 107086"/>
                <a:gd name="connsiteX5" fmla="*/ 31496 w 34645"/>
                <a:gd name="connsiteY5" fmla="*/ 107086 h 107086"/>
                <a:gd name="connsiteX6" fmla="*/ 34646 w 34645"/>
                <a:gd name="connsiteY6" fmla="*/ 103937 h 107086"/>
                <a:gd name="connsiteX7" fmla="*/ 34646 w 34645"/>
                <a:gd name="connsiteY7" fmla="*/ 3150 h 107086"/>
                <a:gd name="connsiteX8" fmla="*/ 31496 w 34645"/>
                <a:gd name="connsiteY8" fmla="*/ 0 h 107086"/>
                <a:gd name="connsiteX9" fmla="*/ 28346 w 34645"/>
                <a:gd name="connsiteY9" fmla="*/ 100787 h 107086"/>
                <a:gd name="connsiteX10" fmla="*/ 6299 w 34645"/>
                <a:gd name="connsiteY10" fmla="*/ 100787 h 107086"/>
                <a:gd name="connsiteX11" fmla="*/ 6299 w 34645"/>
                <a:gd name="connsiteY11" fmla="*/ 6299 h 107086"/>
                <a:gd name="connsiteX12" fmla="*/ 28346 w 34645"/>
                <a:gd name="connsiteY12" fmla="*/ 6299 h 10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645" h="107086">
                  <a:moveTo>
                    <a:pt x="31496" y="0"/>
                  </a:moveTo>
                  <a:lnTo>
                    <a:pt x="3150" y="0"/>
                  </a:lnTo>
                  <a:cubicBezTo>
                    <a:pt x="1410" y="0"/>
                    <a:pt x="0" y="1410"/>
                    <a:pt x="0" y="3150"/>
                  </a:cubicBezTo>
                  <a:lnTo>
                    <a:pt x="0" y="103937"/>
                  </a:lnTo>
                  <a:cubicBezTo>
                    <a:pt x="0" y="105676"/>
                    <a:pt x="1410" y="107086"/>
                    <a:pt x="3150" y="107086"/>
                  </a:cubicBezTo>
                  <a:lnTo>
                    <a:pt x="31496" y="107086"/>
                  </a:lnTo>
                  <a:cubicBezTo>
                    <a:pt x="33235" y="107086"/>
                    <a:pt x="34646" y="105676"/>
                    <a:pt x="34646" y="103937"/>
                  </a:cubicBezTo>
                  <a:lnTo>
                    <a:pt x="34646" y="3150"/>
                  </a:lnTo>
                  <a:cubicBezTo>
                    <a:pt x="34646" y="1410"/>
                    <a:pt x="33235" y="0"/>
                    <a:pt x="31496" y="0"/>
                  </a:cubicBezTo>
                  <a:close/>
                  <a:moveTo>
                    <a:pt x="28346" y="100787"/>
                  </a:moveTo>
                  <a:lnTo>
                    <a:pt x="6299" y="100787"/>
                  </a:lnTo>
                  <a:lnTo>
                    <a:pt x="6299" y="6299"/>
                  </a:lnTo>
                  <a:lnTo>
                    <a:pt x="28346" y="6299"/>
                  </a:lnTo>
                  <a:close/>
                </a:path>
              </a:pathLst>
            </a:custGeom>
            <a:grpFill/>
            <a:ln w="304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20B6B79-C117-4F31-9BA5-159E56E4AFFC}"/>
                </a:ext>
              </a:extLst>
            </p:cNvPr>
            <p:cNvSpPr/>
            <p:nvPr/>
          </p:nvSpPr>
          <p:spPr>
            <a:xfrm>
              <a:off x="9986291" y="5116382"/>
              <a:ext cx="34645" cy="57480"/>
            </a:xfrm>
            <a:custGeom>
              <a:avLst/>
              <a:gdLst>
                <a:gd name="connsiteX0" fmla="*/ 34646 w 34645"/>
                <a:gd name="connsiteY0" fmla="*/ 36756 h 57480"/>
                <a:gd name="connsiteX1" fmla="*/ 34646 w 34645"/>
                <a:gd name="connsiteY1" fmla="*/ 54331 h 57480"/>
                <a:gd name="connsiteX2" fmla="*/ 31496 w 34645"/>
                <a:gd name="connsiteY2" fmla="*/ 57480 h 57480"/>
                <a:gd name="connsiteX3" fmla="*/ 3150 w 34645"/>
                <a:gd name="connsiteY3" fmla="*/ 57480 h 57480"/>
                <a:gd name="connsiteX4" fmla="*/ 0 w 34645"/>
                <a:gd name="connsiteY4" fmla="*/ 54331 h 57480"/>
                <a:gd name="connsiteX5" fmla="*/ 0 w 34645"/>
                <a:gd name="connsiteY5" fmla="*/ 0 h 57480"/>
                <a:gd name="connsiteX6" fmla="*/ 6299 w 34645"/>
                <a:gd name="connsiteY6" fmla="*/ 16504 h 57480"/>
                <a:gd name="connsiteX7" fmla="*/ 6299 w 34645"/>
                <a:gd name="connsiteY7" fmla="*/ 51150 h 57480"/>
                <a:gd name="connsiteX8" fmla="*/ 28346 w 34645"/>
                <a:gd name="connsiteY8" fmla="*/ 51150 h 57480"/>
                <a:gd name="connsiteX9" fmla="*/ 28346 w 34645"/>
                <a:gd name="connsiteY9" fmla="*/ 34646 h 57480"/>
                <a:gd name="connsiteX10" fmla="*/ 34646 w 34645"/>
                <a:gd name="connsiteY10" fmla="*/ 36756 h 57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7480">
                  <a:moveTo>
                    <a:pt x="34646" y="36756"/>
                  </a:moveTo>
                  <a:lnTo>
                    <a:pt x="34646" y="54331"/>
                  </a:lnTo>
                  <a:cubicBezTo>
                    <a:pt x="34646" y="56070"/>
                    <a:pt x="33235" y="57480"/>
                    <a:pt x="31496" y="57480"/>
                  </a:cubicBezTo>
                  <a:lnTo>
                    <a:pt x="3150" y="57480"/>
                  </a:lnTo>
                  <a:cubicBezTo>
                    <a:pt x="1410" y="57480"/>
                    <a:pt x="0" y="56070"/>
                    <a:pt x="0" y="54331"/>
                  </a:cubicBezTo>
                  <a:lnTo>
                    <a:pt x="0" y="0"/>
                  </a:lnTo>
                  <a:cubicBezTo>
                    <a:pt x="1024" y="5854"/>
                    <a:pt x="3163" y="11456"/>
                    <a:pt x="6299" y="16504"/>
                  </a:cubicBezTo>
                  <a:lnTo>
                    <a:pt x="6299" y="51150"/>
                  </a:lnTo>
                  <a:lnTo>
                    <a:pt x="28346" y="51150"/>
                  </a:lnTo>
                  <a:lnTo>
                    <a:pt x="28346" y="34646"/>
                  </a:lnTo>
                  <a:cubicBezTo>
                    <a:pt x="30388" y="35512"/>
                    <a:pt x="32494" y="36217"/>
                    <a:pt x="34646" y="36756"/>
                  </a:cubicBezTo>
                  <a:close/>
                </a:path>
              </a:pathLst>
            </a:custGeom>
            <a:grpFill/>
            <a:ln w="304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FAA2696-E91A-4034-9C2B-6B4AEBC9BAB8}"/>
                </a:ext>
              </a:extLst>
            </p:cNvPr>
            <p:cNvSpPr/>
            <p:nvPr/>
          </p:nvSpPr>
          <p:spPr>
            <a:xfrm>
              <a:off x="9986291" y="5047879"/>
              <a:ext cx="34645" cy="51149"/>
            </a:xfrm>
            <a:custGeom>
              <a:avLst/>
              <a:gdLst>
                <a:gd name="connsiteX0" fmla="*/ 34646 w 34645"/>
                <a:gd name="connsiteY0" fmla="*/ 3150 h 51149"/>
                <a:gd name="connsiteX1" fmla="*/ 34646 w 34645"/>
                <a:gd name="connsiteY1" fmla="*/ 14299 h 51149"/>
                <a:gd name="connsiteX2" fmla="*/ 28346 w 34645"/>
                <a:gd name="connsiteY2" fmla="*/ 16535 h 51149"/>
                <a:gd name="connsiteX3" fmla="*/ 28346 w 34645"/>
                <a:gd name="connsiteY3" fmla="*/ 6299 h 51149"/>
                <a:gd name="connsiteX4" fmla="*/ 6299 w 34645"/>
                <a:gd name="connsiteY4" fmla="*/ 6299 h 51149"/>
                <a:gd name="connsiteX5" fmla="*/ 6299 w 34645"/>
                <a:gd name="connsiteY5" fmla="*/ 34646 h 51149"/>
                <a:gd name="connsiteX6" fmla="*/ 0 w 34645"/>
                <a:gd name="connsiteY6" fmla="*/ 51150 h 51149"/>
                <a:gd name="connsiteX7" fmla="*/ 0 w 34645"/>
                <a:gd name="connsiteY7" fmla="*/ 3150 h 51149"/>
                <a:gd name="connsiteX8" fmla="*/ 3150 w 34645"/>
                <a:gd name="connsiteY8" fmla="*/ 0 h 51149"/>
                <a:gd name="connsiteX9" fmla="*/ 31496 w 34645"/>
                <a:gd name="connsiteY9" fmla="*/ 0 h 51149"/>
                <a:gd name="connsiteX10" fmla="*/ 34646 w 34645"/>
                <a:gd name="connsiteY10" fmla="*/ 3150 h 5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51149">
                  <a:moveTo>
                    <a:pt x="34646" y="3150"/>
                  </a:moveTo>
                  <a:lnTo>
                    <a:pt x="34646" y="14299"/>
                  </a:lnTo>
                  <a:cubicBezTo>
                    <a:pt x="32491" y="14879"/>
                    <a:pt x="30384" y="15626"/>
                    <a:pt x="28346" y="16535"/>
                  </a:cubicBezTo>
                  <a:lnTo>
                    <a:pt x="28346" y="6299"/>
                  </a:lnTo>
                  <a:lnTo>
                    <a:pt x="6299" y="6299"/>
                  </a:lnTo>
                  <a:lnTo>
                    <a:pt x="6299" y="34646"/>
                  </a:lnTo>
                  <a:cubicBezTo>
                    <a:pt x="3163" y="39693"/>
                    <a:pt x="1024" y="45296"/>
                    <a:pt x="0" y="51150"/>
                  </a:cubicBezTo>
                  <a:lnTo>
                    <a:pt x="0" y="3150"/>
                  </a:lnTo>
                  <a:cubicBezTo>
                    <a:pt x="0" y="1410"/>
                    <a:pt x="1410" y="0"/>
                    <a:pt x="3150" y="0"/>
                  </a:cubicBezTo>
                  <a:lnTo>
                    <a:pt x="31496" y="0"/>
                  </a:lnTo>
                  <a:cubicBezTo>
                    <a:pt x="33235" y="0"/>
                    <a:pt x="34646" y="1410"/>
                    <a:pt x="34646" y="3150"/>
                  </a:cubicBezTo>
                  <a:close/>
                </a:path>
              </a:pathLst>
            </a:custGeom>
            <a:grpFill/>
            <a:ln w="304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E58DA60-9D4C-4E1F-86B2-782395E76A3F}"/>
                </a:ext>
              </a:extLst>
            </p:cNvPr>
            <p:cNvSpPr/>
            <p:nvPr/>
          </p:nvSpPr>
          <p:spPr>
            <a:xfrm>
              <a:off x="10027236" y="5022682"/>
              <a:ext cx="34647" cy="151180"/>
            </a:xfrm>
            <a:custGeom>
              <a:avLst/>
              <a:gdLst>
                <a:gd name="connsiteX0" fmla="*/ 28346 w 34647"/>
                <a:gd name="connsiteY0" fmla="*/ 132976 h 151180"/>
                <a:gd name="connsiteX1" fmla="*/ 28346 w 34647"/>
                <a:gd name="connsiteY1" fmla="*/ 144882 h 151180"/>
                <a:gd name="connsiteX2" fmla="*/ 6299 w 34647"/>
                <a:gd name="connsiteY2" fmla="*/ 144882 h 151180"/>
                <a:gd name="connsiteX3" fmla="*/ 6299 w 34647"/>
                <a:gd name="connsiteY3" fmla="*/ 132283 h 151180"/>
                <a:gd name="connsiteX4" fmla="*/ 6299 w 34647"/>
                <a:gd name="connsiteY4" fmla="*/ 132283 h 151180"/>
                <a:gd name="connsiteX5" fmla="*/ 0 w 34647"/>
                <a:gd name="connsiteY5" fmla="*/ 131874 h 151180"/>
                <a:gd name="connsiteX6" fmla="*/ 0 w 34647"/>
                <a:gd name="connsiteY6" fmla="*/ 148031 h 151180"/>
                <a:gd name="connsiteX7" fmla="*/ 3150 w 34647"/>
                <a:gd name="connsiteY7" fmla="*/ 151181 h 151180"/>
                <a:gd name="connsiteX8" fmla="*/ 31496 w 34647"/>
                <a:gd name="connsiteY8" fmla="*/ 151181 h 151180"/>
                <a:gd name="connsiteX9" fmla="*/ 34646 w 34647"/>
                <a:gd name="connsiteY9" fmla="*/ 148031 h 151180"/>
                <a:gd name="connsiteX10" fmla="*/ 34646 w 34647"/>
                <a:gd name="connsiteY10" fmla="*/ 139275 h 151180"/>
                <a:gd name="connsiteX11" fmla="*/ 31496 w 34647"/>
                <a:gd name="connsiteY11" fmla="*/ 0 h 151180"/>
                <a:gd name="connsiteX12" fmla="*/ 3150 w 34647"/>
                <a:gd name="connsiteY12" fmla="*/ 0 h 151180"/>
                <a:gd name="connsiteX13" fmla="*/ 0 w 34647"/>
                <a:gd name="connsiteY13" fmla="*/ 3150 h 151180"/>
                <a:gd name="connsiteX14" fmla="*/ 0 w 34647"/>
                <a:gd name="connsiteY14" fmla="*/ 38205 h 151180"/>
                <a:gd name="connsiteX15" fmla="*/ 6299 w 34647"/>
                <a:gd name="connsiteY15" fmla="*/ 37795 h 151180"/>
                <a:gd name="connsiteX16" fmla="*/ 6299 w 34647"/>
                <a:gd name="connsiteY16" fmla="*/ 37795 h 151180"/>
                <a:gd name="connsiteX17" fmla="*/ 6299 w 34647"/>
                <a:gd name="connsiteY17" fmla="*/ 6299 h 151180"/>
                <a:gd name="connsiteX18" fmla="*/ 28346 w 34647"/>
                <a:gd name="connsiteY18" fmla="*/ 6299 h 151180"/>
                <a:gd name="connsiteX19" fmla="*/ 28346 w 34647"/>
                <a:gd name="connsiteY19" fmla="*/ 43307 h 151180"/>
                <a:gd name="connsiteX20" fmla="*/ 34646 w 34647"/>
                <a:gd name="connsiteY20" fmla="*/ 47338 h 151180"/>
                <a:gd name="connsiteX21" fmla="*/ 34646 w 34647"/>
                <a:gd name="connsiteY21" fmla="*/ 3244 h 151180"/>
                <a:gd name="connsiteX22" fmla="*/ 31592 w 34647"/>
                <a:gd name="connsiteY22" fmla="*/ 1 h 151180"/>
                <a:gd name="connsiteX23" fmla="*/ 31496 w 34647"/>
                <a:gd name="connsiteY23"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647" h="151180">
                  <a:moveTo>
                    <a:pt x="28346" y="132976"/>
                  </a:moveTo>
                  <a:lnTo>
                    <a:pt x="28346" y="144882"/>
                  </a:lnTo>
                  <a:lnTo>
                    <a:pt x="6299" y="144882"/>
                  </a:lnTo>
                  <a:lnTo>
                    <a:pt x="6299" y="132283"/>
                  </a:lnTo>
                  <a:lnTo>
                    <a:pt x="6299" y="132283"/>
                  </a:lnTo>
                  <a:cubicBezTo>
                    <a:pt x="4193" y="132290"/>
                    <a:pt x="2088" y="132153"/>
                    <a:pt x="0" y="131874"/>
                  </a:cubicBezTo>
                  <a:lnTo>
                    <a:pt x="0" y="148031"/>
                  </a:lnTo>
                  <a:cubicBezTo>
                    <a:pt x="0" y="149771"/>
                    <a:pt x="1410" y="151181"/>
                    <a:pt x="3150" y="151181"/>
                  </a:cubicBezTo>
                  <a:lnTo>
                    <a:pt x="31496" y="151181"/>
                  </a:lnTo>
                  <a:cubicBezTo>
                    <a:pt x="33235" y="151181"/>
                    <a:pt x="34646" y="149771"/>
                    <a:pt x="34646" y="148031"/>
                  </a:cubicBezTo>
                  <a:lnTo>
                    <a:pt x="34646" y="139275"/>
                  </a:lnTo>
                  <a:close/>
                  <a:moveTo>
                    <a:pt x="31496" y="0"/>
                  </a:moveTo>
                  <a:lnTo>
                    <a:pt x="3150" y="0"/>
                  </a:lnTo>
                  <a:cubicBezTo>
                    <a:pt x="1410" y="0"/>
                    <a:pt x="0" y="1410"/>
                    <a:pt x="0" y="3150"/>
                  </a:cubicBezTo>
                  <a:lnTo>
                    <a:pt x="0" y="38205"/>
                  </a:lnTo>
                  <a:cubicBezTo>
                    <a:pt x="2088" y="37922"/>
                    <a:pt x="4193" y="37785"/>
                    <a:pt x="6299" y="37795"/>
                  </a:cubicBezTo>
                  <a:lnTo>
                    <a:pt x="6299" y="37795"/>
                  </a:lnTo>
                  <a:lnTo>
                    <a:pt x="6299" y="6299"/>
                  </a:lnTo>
                  <a:lnTo>
                    <a:pt x="28346" y="6299"/>
                  </a:lnTo>
                  <a:lnTo>
                    <a:pt x="28346" y="43307"/>
                  </a:lnTo>
                  <a:cubicBezTo>
                    <a:pt x="30553" y="44476"/>
                    <a:pt x="32660" y="45824"/>
                    <a:pt x="34646" y="47338"/>
                  </a:cubicBezTo>
                  <a:lnTo>
                    <a:pt x="34646" y="3244"/>
                  </a:lnTo>
                  <a:cubicBezTo>
                    <a:pt x="34698" y="1505"/>
                    <a:pt x="33331" y="54"/>
                    <a:pt x="31592" y="1"/>
                  </a:cubicBezTo>
                  <a:cubicBezTo>
                    <a:pt x="31560" y="0"/>
                    <a:pt x="31528" y="0"/>
                    <a:pt x="31496" y="0"/>
                  </a:cubicBezTo>
                  <a:close/>
                </a:path>
              </a:pathLst>
            </a:custGeom>
            <a:grpFill/>
            <a:ln w="304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5BD16CB-EAF2-438A-8ACD-3A7ED69B3943}"/>
                </a:ext>
              </a:extLst>
            </p:cNvPr>
            <p:cNvSpPr/>
            <p:nvPr/>
          </p:nvSpPr>
          <p:spPr>
            <a:xfrm>
              <a:off x="10068181" y="5038430"/>
              <a:ext cx="34645" cy="109448"/>
            </a:xfrm>
            <a:custGeom>
              <a:avLst/>
              <a:gdLst>
                <a:gd name="connsiteX0" fmla="*/ 31496 w 34645"/>
                <a:gd name="connsiteY0" fmla="*/ 0 h 109448"/>
                <a:gd name="connsiteX1" fmla="*/ 3150 w 34645"/>
                <a:gd name="connsiteY1" fmla="*/ 0 h 109448"/>
                <a:gd name="connsiteX2" fmla="*/ 0 w 34645"/>
                <a:gd name="connsiteY2" fmla="*/ 3150 h 109448"/>
                <a:gd name="connsiteX3" fmla="*/ 0 w 34645"/>
                <a:gd name="connsiteY3" fmla="*/ 37291 h 109448"/>
                <a:gd name="connsiteX4" fmla="*/ 6299 w 34645"/>
                <a:gd name="connsiteY4" fmla="*/ 45921 h 109448"/>
                <a:gd name="connsiteX5" fmla="*/ 6299 w 34645"/>
                <a:gd name="connsiteY5" fmla="*/ 6299 h 109448"/>
                <a:gd name="connsiteX6" fmla="*/ 28346 w 34645"/>
                <a:gd name="connsiteY6" fmla="*/ 6299 h 109448"/>
                <a:gd name="connsiteX7" fmla="*/ 28346 w 34645"/>
                <a:gd name="connsiteY7" fmla="*/ 103149 h 109448"/>
                <a:gd name="connsiteX8" fmla="*/ 34646 w 34645"/>
                <a:gd name="connsiteY8" fmla="*/ 109449 h 109448"/>
                <a:gd name="connsiteX9" fmla="*/ 34646 w 34645"/>
                <a:gd name="connsiteY9" fmla="*/ 3150 h 109448"/>
                <a:gd name="connsiteX10" fmla="*/ 31496 w 34645"/>
                <a:gd name="connsiteY10" fmla="*/ 0 h 1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645" h="109448">
                  <a:moveTo>
                    <a:pt x="31496" y="0"/>
                  </a:moveTo>
                  <a:lnTo>
                    <a:pt x="3150" y="0"/>
                  </a:lnTo>
                  <a:cubicBezTo>
                    <a:pt x="1410" y="0"/>
                    <a:pt x="0" y="1410"/>
                    <a:pt x="0" y="3150"/>
                  </a:cubicBezTo>
                  <a:lnTo>
                    <a:pt x="0" y="37291"/>
                  </a:lnTo>
                  <a:cubicBezTo>
                    <a:pt x="2428" y="39913"/>
                    <a:pt x="4542" y="42809"/>
                    <a:pt x="6299" y="45921"/>
                  </a:cubicBezTo>
                  <a:lnTo>
                    <a:pt x="6299" y="6299"/>
                  </a:lnTo>
                  <a:lnTo>
                    <a:pt x="28346" y="6299"/>
                  </a:lnTo>
                  <a:lnTo>
                    <a:pt x="28346" y="103149"/>
                  </a:lnTo>
                  <a:lnTo>
                    <a:pt x="34646" y="109449"/>
                  </a:lnTo>
                  <a:lnTo>
                    <a:pt x="34646" y="3150"/>
                  </a:lnTo>
                  <a:cubicBezTo>
                    <a:pt x="34646" y="1410"/>
                    <a:pt x="33235" y="0"/>
                    <a:pt x="31496" y="0"/>
                  </a:cubicBezTo>
                  <a:close/>
                </a:path>
              </a:pathLst>
            </a:custGeom>
            <a:grpFill/>
            <a:ln w="304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C4D0857-5ABE-4ADB-AD7F-18070B6EF27C}"/>
                </a:ext>
              </a:extLst>
            </p:cNvPr>
            <p:cNvSpPr/>
            <p:nvPr/>
          </p:nvSpPr>
          <p:spPr>
            <a:xfrm>
              <a:off x="9992503" y="5066692"/>
              <a:ext cx="110343" cy="108843"/>
            </a:xfrm>
            <a:custGeom>
              <a:avLst/>
              <a:gdLst>
                <a:gd name="connsiteX0" fmla="*/ 106513 w 110343"/>
                <a:gd name="connsiteY0" fmla="*/ 86383 h 108843"/>
                <a:gd name="connsiteX1" fmla="*/ 78166 w 110343"/>
                <a:gd name="connsiteY1" fmla="*/ 58036 h 108843"/>
                <a:gd name="connsiteX2" fmla="*/ 58036 w 110343"/>
                <a:gd name="connsiteY2" fmla="*/ 3743 h 108843"/>
                <a:gd name="connsiteX3" fmla="*/ 3743 w 110343"/>
                <a:gd name="connsiteY3" fmla="*/ 23873 h 108843"/>
                <a:gd name="connsiteX4" fmla="*/ 23873 w 110343"/>
                <a:gd name="connsiteY4" fmla="*/ 78166 h 108843"/>
                <a:gd name="connsiteX5" fmla="*/ 60088 w 110343"/>
                <a:gd name="connsiteY5" fmla="*/ 77154 h 108843"/>
                <a:gd name="connsiteX6" fmla="*/ 87962 w 110343"/>
                <a:gd name="connsiteY6" fmla="*/ 104997 h 108843"/>
                <a:gd name="connsiteX7" fmla="*/ 106497 w 110343"/>
                <a:gd name="connsiteY7" fmla="*/ 105013 h 108843"/>
                <a:gd name="connsiteX8" fmla="*/ 106513 w 110343"/>
                <a:gd name="connsiteY8" fmla="*/ 86477 h 108843"/>
                <a:gd name="connsiteX9" fmla="*/ 6387 w 110343"/>
                <a:gd name="connsiteY9" fmla="*/ 40965 h 108843"/>
                <a:gd name="connsiteX10" fmla="*/ 41032 w 110343"/>
                <a:gd name="connsiteY10" fmla="*/ 6320 h 108843"/>
                <a:gd name="connsiteX11" fmla="*/ 75678 w 110343"/>
                <a:gd name="connsiteY11" fmla="*/ 40965 h 108843"/>
                <a:gd name="connsiteX12" fmla="*/ 41032 w 110343"/>
                <a:gd name="connsiteY12" fmla="*/ 75611 h 108843"/>
                <a:gd name="connsiteX13" fmla="*/ 6387 w 110343"/>
                <a:gd name="connsiteY13" fmla="*/ 40965 h 108843"/>
                <a:gd name="connsiteX14" fmla="*/ 102040 w 110343"/>
                <a:gd name="connsiteY14" fmla="*/ 100461 h 108843"/>
                <a:gd name="connsiteX15" fmla="*/ 92402 w 110343"/>
                <a:gd name="connsiteY15" fmla="*/ 100461 h 108843"/>
                <a:gd name="connsiteX16" fmla="*/ 65568 w 110343"/>
                <a:gd name="connsiteY16" fmla="*/ 73627 h 108843"/>
                <a:gd name="connsiteX17" fmla="*/ 75017 w 110343"/>
                <a:gd name="connsiteY17" fmla="*/ 63643 h 108843"/>
                <a:gd name="connsiteX18" fmla="*/ 102103 w 110343"/>
                <a:gd name="connsiteY18" fmla="*/ 90855 h 108843"/>
                <a:gd name="connsiteX19" fmla="*/ 102040 w 110343"/>
                <a:gd name="connsiteY19" fmla="*/ 100461 h 10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0343" h="108843">
                  <a:moveTo>
                    <a:pt x="106513" y="86383"/>
                  </a:moveTo>
                  <a:lnTo>
                    <a:pt x="78166" y="58036"/>
                  </a:lnTo>
                  <a:cubicBezTo>
                    <a:pt x="87600" y="37485"/>
                    <a:pt x="78588" y="13177"/>
                    <a:pt x="58036" y="3743"/>
                  </a:cubicBezTo>
                  <a:cubicBezTo>
                    <a:pt x="37485" y="-5691"/>
                    <a:pt x="13177" y="3322"/>
                    <a:pt x="3743" y="23873"/>
                  </a:cubicBezTo>
                  <a:cubicBezTo>
                    <a:pt x="-5691" y="44425"/>
                    <a:pt x="3322" y="68732"/>
                    <a:pt x="23873" y="78166"/>
                  </a:cubicBezTo>
                  <a:cubicBezTo>
                    <a:pt x="35445" y="83478"/>
                    <a:pt x="48830" y="83104"/>
                    <a:pt x="60088" y="77154"/>
                  </a:cubicBezTo>
                  <a:lnTo>
                    <a:pt x="87962" y="104997"/>
                  </a:lnTo>
                  <a:cubicBezTo>
                    <a:pt x="93076" y="110120"/>
                    <a:pt x="101374" y="110127"/>
                    <a:pt x="106497" y="105013"/>
                  </a:cubicBezTo>
                  <a:cubicBezTo>
                    <a:pt x="111620" y="99898"/>
                    <a:pt x="111627" y="91600"/>
                    <a:pt x="106513" y="86477"/>
                  </a:cubicBezTo>
                  <a:close/>
                  <a:moveTo>
                    <a:pt x="6387" y="40965"/>
                  </a:moveTo>
                  <a:cubicBezTo>
                    <a:pt x="6387" y="21831"/>
                    <a:pt x="21898" y="6320"/>
                    <a:pt x="41032" y="6320"/>
                  </a:cubicBezTo>
                  <a:cubicBezTo>
                    <a:pt x="60167" y="6320"/>
                    <a:pt x="75678" y="21831"/>
                    <a:pt x="75678" y="40965"/>
                  </a:cubicBezTo>
                  <a:cubicBezTo>
                    <a:pt x="75678" y="60100"/>
                    <a:pt x="60167" y="75611"/>
                    <a:pt x="41032" y="75611"/>
                  </a:cubicBezTo>
                  <a:cubicBezTo>
                    <a:pt x="21898" y="75611"/>
                    <a:pt x="6387" y="60100"/>
                    <a:pt x="6387" y="40965"/>
                  </a:cubicBezTo>
                  <a:close/>
                  <a:moveTo>
                    <a:pt x="102040" y="100461"/>
                  </a:moveTo>
                  <a:cubicBezTo>
                    <a:pt x="99374" y="103112"/>
                    <a:pt x="95068" y="103112"/>
                    <a:pt x="92402" y="100461"/>
                  </a:cubicBezTo>
                  <a:lnTo>
                    <a:pt x="65568" y="73627"/>
                  </a:lnTo>
                  <a:cubicBezTo>
                    <a:pt x="69249" y="70846"/>
                    <a:pt x="72442" y="67472"/>
                    <a:pt x="75017" y="63643"/>
                  </a:cubicBezTo>
                  <a:lnTo>
                    <a:pt x="102103" y="90855"/>
                  </a:lnTo>
                  <a:cubicBezTo>
                    <a:pt x="104733" y="93528"/>
                    <a:pt x="104705" y="97824"/>
                    <a:pt x="102040" y="100461"/>
                  </a:cubicBezTo>
                  <a:close/>
                </a:path>
              </a:pathLst>
            </a:custGeom>
            <a:grpFill/>
            <a:ln w="304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1F7014E-5D2E-48C9-AB87-772AC512463E}"/>
                </a:ext>
              </a:extLst>
            </p:cNvPr>
            <p:cNvSpPr/>
            <p:nvPr/>
          </p:nvSpPr>
          <p:spPr>
            <a:xfrm>
              <a:off x="10011074" y="5085786"/>
              <a:ext cx="32729" cy="36895"/>
            </a:xfrm>
            <a:custGeom>
              <a:avLst/>
              <a:gdLst>
                <a:gd name="connsiteX0" fmla="*/ 8509 w 32729"/>
                <a:gd name="connsiteY0" fmla="*/ 36895 h 36895"/>
                <a:gd name="connsiteX1" fmla="*/ 3801 w 32729"/>
                <a:gd name="connsiteY1" fmla="*/ 8509 h 36895"/>
                <a:gd name="connsiteX2" fmla="*/ 32187 w 32729"/>
                <a:gd name="connsiteY2" fmla="*/ 3801 h 36895"/>
                <a:gd name="connsiteX3" fmla="*/ 32729 w 32729"/>
                <a:gd name="connsiteY3" fmla="*/ 4202 h 36895"/>
                <a:gd name="connsiteX4" fmla="*/ 28981 w 32729"/>
                <a:gd name="connsiteY4" fmla="*/ 9273 h 36895"/>
                <a:gd name="connsiteX5" fmla="*/ 9328 w 32729"/>
                <a:gd name="connsiteY5" fmla="*/ 12202 h 36895"/>
                <a:gd name="connsiteX6" fmla="*/ 12257 w 32729"/>
                <a:gd name="connsiteY6" fmla="*/ 31856 h 36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29" h="36895">
                  <a:moveTo>
                    <a:pt x="8509" y="36895"/>
                  </a:moveTo>
                  <a:cubicBezTo>
                    <a:pt x="-630" y="30357"/>
                    <a:pt x="-2738" y="17648"/>
                    <a:pt x="3801" y="8509"/>
                  </a:cubicBezTo>
                  <a:cubicBezTo>
                    <a:pt x="10339" y="-630"/>
                    <a:pt x="23048" y="-2738"/>
                    <a:pt x="32187" y="3801"/>
                  </a:cubicBezTo>
                  <a:cubicBezTo>
                    <a:pt x="32370" y="3932"/>
                    <a:pt x="32551" y="4066"/>
                    <a:pt x="32729" y="4202"/>
                  </a:cubicBezTo>
                  <a:lnTo>
                    <a:pt x="28981" y="9273"/>
                  </a:lnTo>
                  <a:cubicBezTo>
                    <a:pt x="22745" y="4655"/>
                    <a:pt x="13946" y="5966"/>
                    <a:pt x="9328" y="12202"/>
                  </a:cubicBezTo>
                  <a:cubicBezTo>
                    <a:pt x="4709" y="18438"/>
                    <a:pt x="6021" y="27238"/>
                    <a:pt x="12257" y="31856"/>
                  </a:cubicBezTo>
                  <a:close/>
                </a:path>
              </a:pathLst>
            </a:custGeom>
            <a:grpFill/>
            <a:ln w="3048" cap="flat">
              <a:noFill/>
              <a:prstDash val="solid"/>
              <a:miter/>
            </a:ln>
          </p:spPr>
          <p:txBody>
            <a:bodyPr rtlCol="0" anchor="ctr"/>
            <a:lstStyle/>
            <a:p>
              <a:endParaRPr lang="en-US"/>
            </a:p>
          </p:txBody>
        </p:sp>
      </p:grpSp>
      <p:grpSp>
        <p:nvGrpSpPr>
          <p:cNvPr id="35" name="Graphic 154">
            <a:extLst>
              <a:ext uri="{FF2B5EF4-FFF2-40B4-BE49-F238E27FC236}">
                <a16:creationId xmlns:a16="http://schemas.microsoft.com/office/drawing/2014/main" id="{17F65446-A0EE-4C49-92B5-539C680B8FEB}"/>
              </a:ext>
            </a:extLst>
          </p:cNvPr>
          <p:cNvGrpSpPr/>
          <p:nvPr/>
        </p:nvGrpSpPr>
        <p:grpSpPr>
          <a:xfrm>
            <a:off x="7495799" y="2323716"/>
            <a:ext cx="245661" cy="245561"/>
            <a:chOff x="9947722" y="835645"/>
            <a:chExt cx="157575" cy="157511"/>
          </a:xfrm>
          <a:solidFill>
            <a:srgbClr val="414042"/>
          </a:solidFill>
        </p:grpSpPr>
        <p:sp>
          <p:nvSpPr>
            <p:cNvPr id="36" name="Freeform: Shape 35">
              <a:extLst>
                <a:ext uri="{FF2B5EF4-FFF2-40B4-BE49-F238E27FC236}">
                  <a16:creationId xmlns:a16="http://schemas.microsoft.com/office/drawing/2014/main" id="{F226C8C4-1066-46AA-81DF-042D7535FE42}"/>
                </a:ext>
              </a:extLst>
            </p:cNvPr>
            <p:cNvSpPr/>
            <p:nvPr/>
          </p:nvSpPr>
          <p:spPr>
            <a:xfrm>
              <a:off x="9947816" y="835677"/>
              <a:ext cx="157480" cy="69291"/>
            </a:xfrm>
            <a:custGeom>
              <a:avLst/>
              <a:gdLst>
                <a:gd name="connsiteX0" fmla="*/ 157481 w 157480"/>
                <a:gd name="connsiteY0" fmla="*/ 62992 h 69291"/>
                <a:gd name="connsiteX1" fmla="*/ 157481 w 157480"/>
                <a:gd name="connsiteY1" fmla="*/ 69291 h 69291"/>
                <a:gd name="connsiteX2" fmla="*/ 129701 w 157480"/>
                <a:gd name="connsiteY2" fmla="*/ 69291 h 69291"/>
                <a:gd name="connsiteX3" fmla="*/ 1 w 157480"/>
                <a:gd name="connsiteY3" fmla="*/ 3968 h 69291"/>
                <a:gd name="connsiteX4" fmla="*/ 253 w 157480"/>
                <a:gd name="connsiteY4" fmla="*/ 0 h 69291"/>
                <a:gd name="connsiteX5" fmla="*/ 6552 w 157480"/>
                <a:gd name="connsiteY5" fmla="*/ 0 h 69291"/>
                <a:gd name="connsiteX6" fmla="*/ 6237 w 157480"/>
                <a:gd name="connsiteY6" fmla="*/ 3968 h 69291"/>
                <a:gd name="connsiteX7" fmla="*/ 129701 w 157480"/>
                <a:gd name="connsiteY7" fmla="*/ 62992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480" h="69291">
                  <a:moveTo>
                    <a:pt x="157481" y="62992"/>
                  </a:moveTo>
                  <a:lnTo>
                    <a:pt x="157481" y="69291"/>
                  </a:lnTo>
                  <a:lnTo>
                    <a:pt x="129701" y="69291"/>
                  </a:lnTo>
                  <a:cubicBezTo>
                    <a:pt x="56977" y="69291"/>
                    <a:pt x="1" y="40630"/>
                    <a:pt x="1" y="3968"/>
                  </a:cubicBezTo>
                  <a:cubicBezTo>
                    <a:pt x="-9" y="2641"/>
                    <a:pt x="75" y="1315"/>
                    <a:pt x="253" y="0"/>
                  </a:cubicBezTo>
                  <a:lnTo>
                    <a:pt x="6552" y="0"/>
                  </a:lnTo>
                  <a:cubicBezTo>
                    <a:pt x="6338" y="1312"/>
                    <a:pt x="6232" y="2639"/>
                    <a:pt x="6237" y="3968"/>
                  </a:cubicBezTo>
                  <a:cubicBezTo>
                    <a:pt x="6237" y="36504"/>
                    <a:pt x="61607" y="62992"/>
                    <a:pt x="129701" y="62992"/>
                  </a:cubicBezTo>
                  <a:close/>
                </a:path>
              </a:pathLst>
            </a:custGeom>
            <a:grpFill/>
            <a:ln w="304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179301C-BDD1-4B88-8CAD-2EB83377A40B}"/>
                </a:ext>
              </a:extLst>
            </p:cNvPr>
            <p:cNvSpPr/>
            <p:nvPr/>
          </p:nvSpPr>
          <p:spPr>
            <a:xfrm>
              <a:off x="9947785" y="884023"/>
              <a:ext cx="157511" cy="60283"/>
            </a:xfrm>
            <a:custGeom>
              <a:avLst/>
              <a:gdLst>
                <a:gd name="connsiteX0" fmla="*/ 157511 w 157511"/>
                <a:gd name="connsiteY0" fmla="*/ 27244 h 60283"/>
                <a:gd name="connsiteX1" fmla="*/ 157511 w 157511"/>
                <a:gd name="connsiteY1" fmla="*/ 33543 h 60283"/>
                <a:gd name="connsiteX2" fmla="*/ 118960 w 157511"/>
                <a:gd name="connsiteY2" fmla="*/ 33543 h 60283"/>
                <a:gd name="connsiteX3" fmla="*/ 31 w 157511"/>
                <a:gd name="connsiteY3" fmla="*/ 60283 h 60283"/>
                <a:gd name="connsiteX4" fmla="*/ 31 w 157511"/>
                <a:gd name="connsiteY4" fmla="*/ 51842 h 60283"/>
                <a:gd name="connsiteX5" fmla="*/ 64220 w 157511"/>
                <a:gd name="connsiteY5" fmla="*/ 30394 h 60283"/>
                <a:gd name="connsiteX6" fmla="*/ 64220 w 157511"/>
                <a:gd name="connsiteY6" fmla="*/ 30394 h 60283"/>
                <a:gd name="connsiteX7" fmla="*/ 0 w 157511"/>
                <a:gd name="connsiteY7" fmla="*/ 9197 h 60283"/>
                <a:gd name="connsiteX8" fmla="*/ 0 w 157511"/>
                <a:gd name="connsiteY8" fmla="*/ 0 h 60283"/>
                <a:gd name="connsiteX9" fmla="*/ 116850 w 157511"/>
                <a:gd name="connsiteY9" fmla="*/ 27244 h 6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11" h="60283">
                  <a:moveTo>
                    <a:pt x="157511" y="27244"/>
                  </a:moveTo>
                  <a:lnTo>
                    <a:pt x="157511" y="33543"/>
                  </a:lnTo>
                  <a:lnTo>
                    <a:pt x="118960" y="33543"/>
                  </a:lnTo>
                  <a:cubicBezTo>
                    <a:pt x="57323" y="33543"/>
                    <a:pt x="13008" y="43527"/>
                    <a:pt x="31" y="60283"/>
                  </a:cubicBezTo>
                  <a:lnTo>
                    <a:pt x="31" y="51842"/>
                  </a:lnTo>
                  <a:cubicBezTo>
                    <a:pt x="13795" y="39811"/>
                    <a:pt x="39307" y="33575"/>
                    <a:pt x="64220" y="30394"/>
                  </a:cubicBezTo>
                  <a:lnTo>
                    <a:pt x="64220" y="30394"/>
                  </a:lnTo>
                  <a:cubicBezTo>
                    <a:pt x="39244" y="27244"/>
                    <a:pt x="13827" y="20945"/>
                    <a:pt x="0" y="9197"/>
                  </a:cubicBezTo>
                  <a:lnTo>
                    <a:pt x="0" y="0"/>
                  </a:lnTo>
                  <a:cubicBezTo>
                    <a:pt x="12819" y="16819"/>
                    <a:pt x="56283" y="26929"/>
                    <a:pt x="116850" y="27244"/>
                  </a:cubicBezTo>
                  <a:close/>
                </a:path>
              </a:pathLst>
            </a:custGeom>
            <a:grpFill/>
            <a:ln w="304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78C0FEBF-E60D-471D-884A-FD97702FA1D6}"/>
                </a:ext>
              </a:extLst>
            </p:cNvPr>
            <p:cNvSpPr/>
            <p:nvPr/>
          </p:nvSpPr>
          <p:spPr>
            <a:xfrm>
              <a:off x="9983124" y="835645"/>
              <a:ext cx="122172" cy="56692"/>
            </a:xfrm>
            <a:custGeom>
              <a:avLst/>
              <a:gdLst>
                <a:gd name="connsiteX0" fmla="*/ 122173 w 122172"/>
                <a:gd name="connsiteY0" fmla="*/ 50394 h 56692"/>
                <a:gd name="connsiteX1" fmla="*/ 122173 w 122172"/>
                <a:gd name="connsiteY1" fmla="*/ 56693 h 56692"/>
                <a:gd name="connsiteX2" fmla="*/ 109134 w 122172"/>
                <a:gd name="connsiteY2" fmla="*/ 56693 h 56692"/>
                <a:gd name="connsiteX3" fmla="*/ 0 w 122172"/>
                <a:gd name="connsiteY3" fmla="*/ 5764 h 56692"/>
                <a:gd name="connsiteX4" fmla="*/ 0 w 122172"/>
                <a:gd name="connsiteY4" fmla="*/ 0 h 56692"/>
                <a:gd name="connsiteX5" fmla="*/ 6646 w 122172"/>
                <a:gd name="connsiteY5" fmla="*/ 0 h 56692"/>
                <a:gd name="connsiteX6" fmla="*/ 6646 w 122172"/>
                <a:gd name="connsiteY6" fmla="*/ 5764 h 56692"/>
                <a:gd name="connsiteX7" fmla="*/ 109165 w 122172"/>
                <a:gd name="connsiteY7" fmla="*/ 50394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172" h="56692">
                  <a:moveTo>
                    <a:pt x="122173" y="50394"/>
                  </a:moveTo>
                  <a:lnTo>
                    <a:pt x="122173" y="56693"/>
                  </a:lnTo>
                  <a:lnTo>
                    <a:pt x="109134" y="56693"/>
                  </a:lnTo>
                  <a:cubicBezTo>
                    <a:pt x="45890" y="56693"/>
                    <a:pt x="0" y="35276"/>
                    <a:pt x="0" y="5764"/>
                  </a:cubicBezTo>
                  <a:cubicBezTo>
                    <a:pt x="0" y="5764"/>
                    <a:pt x="0" y="2142"/>
                    <a:pt x="0" y="0"/>
                  </a:cubicBezTo>
                  <a:lnTo>
                    <a:pt x="6646" y="0"/>
                  </a:lnTo>
                  <a:cubicBezTo>
                    <a:pt x="6646" y="1512"/>
                    <a:pt x="6646" y="4630"/>
                    <a:pt x="6646" y="5764"/>
                  </a:cubicBezTo>
                  <a:cubicBezTo>
                    <a:pt x="6646" y="30961"/>
                    <a:pt x="50740" y="50394"/>
                    <a:pt x="109165" y="50394"/>
                  </a:cubicBezTo>
                  <a:close/>
                </a:path>
              </a:pathLst>
            </a:custGeom>
            <a:grpFill/>
            <a:ln w="304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8B4ED20-CE96-4D66-9846-E04B460BEF4E}"/>
                </a:ext>
              </a:extLst>
            </p:cNvPr>
            <p:cNvSpPr/>
            <p:nvPr/>
          </p:nvSpPr>
          <p:spPr>
            <a:xfrm>
              <a:off x="9947722" y="923865"/>
              <a:ext cx="157575" cy="69291"/>
            </a:xfrm>
            <a:custGeom>
              <a:avLst/>
              <a:gdLst>
                <a:gd name="connsiteX0" fmla="*/ 157575 w 157575"/>
                <a:gd name="connsiteY0" fmla="*/ 0 h 69291"/>
                <a:gd name="connsiteX1" fmla="*/ 157575 w 157575"/>
                <a:gd name="connsiteY1" fmla="*/ 6299 h 69291"/>
                <a:gd name="connsiteX2" fmla="*/ 129796 w 157575"/>
                <a:gd name="connsiteY2" fmla="*/ 6299 h 69291"/>
                <a:gd name="connsiteX3" fmla="*/ 6269 w 157575"/>
                <a:gd name="connsiteY3" fmla="*/ 65417 h 69291"/>
                <a:gd name="connsiteX4" fmla="*/ 6552 w 157575"/>
                <a:gd name="connsiteY4" fmla="*/ 69291 h 69291"/>
                <a:gd name="connsiteX5" fmla="*/ 253 w 157575"/>
                <a:gd name="connsiteY5" fmla="*/ 69291 h 69291"/>
                <a:gd name="connsiteX6" fmla="*/ 1 w 157575"/>
                <a:gd name="connsiteY6" fmla="*/ 65417 h 69291"/>
                <a:gd name="connsiteX7" fmla="*/ 129859 w 157575"/>
                <a:gd name="connsiteY7" fmla="*/ 0 h 6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575" h="69291">
                  <a:moveTo>
                    <a:pt x="157575" y="0"/>
                  </a:moveTo>
                  <a:lnTo>
                    <a:pt x="157575" y="6299"/>
                  </a:lnTo>
                  <a:lnTo>
                    <a:pt x="129796" y="6299"/>
                  </a:lnTo>
                  <a:cubicBezTo>
                    <a:pt x="61670" y="6299"/>
                    <a:pt x="6269" y="32882"/>
                    <a:pt x="6269" y="65417"/>
                  </a:cubicBezTo>
                  <a:cubicBezTo>
                    <a:pt x="6268" y="66714"/>
                    <a:pt x="6363" y="68009"/>
                    <a:pt x="6552" y="69291"/>
                  </a:cubicBezTo>
                  <a:lnTo>
                    <a:pt x="253" y="69291"/>
                  </a:lnTo>
                  <a:cubicBezTo>
                    <a:pt x="74" y="68008"/>
                    <a:pt x="-10" y="66713"/>
                    <a:pt x="1" y="65417"/>
                  </a:cubicBezTo>
                  <a:cubicBezTo>
                    <a:pt x="1" y="28724"/>
                    <a:pt x="57040" y="0"/>
                    <a:pt x="129859" y="0"/>
                  </a:cubicBezTo>
                  <a:close/>
                </a:path>
              </a:pathLst>
            </a:custGeom>
            <a:grpFill/>
            <a:ln w="304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9867C53-867D-44EB-8FEC-97BB934198E7}"/>
                </a:ext>
              </a:extLst>
            </p:cNvPr>
            <p:cNvSpPr/>
            <p:nvPr/>
          </p:nvSpPr>
          <p:spPr>
            <a:xfrm>
              <a:off x="9983313" y="936464"/>
              <a:ext cx="121984" cy="56692"/>
            </a:xfrm>
            <a:custGeom>
              <a:avLst/>
              <a:gdLst>
                <a:gd name="connsiteX0" fmla="*/ 121984 w 121984"/>
                <a:gd name="connsiteY0" fmla="*/ 0 h 56692"/>
                <a:gd name="connsiteX1" fmla="*/ 121984 w 121984"/>
                <a:gd name="connsiteY1" fmla="*/ 6299 h 56692"/>
                <a:gd name="connsiteX2" fmla="*/ 108945 w 121984"/>
                <a:gd name="connsiteY2" fmla="*/ 6299 h 56692"/>
                <a:gd name="connsiteX3" fmla="*/ 6299 w 121984"/>
                <a:gd name="connsiteY3" fmla="*/ 50614 h 56692"/>
                <a:gd name="connsiteX4" fmla="*/ 6299 w 121984"/>
                <a:gd name="connsiteY4" fmla="*/ 56693 h 56692"/>
                <a:gd name="connsiteX5" fmla="*/ 0 w 121984"/>
                <a:gd name="connsiteY5" fmla="*/ 56693 h 56692"/>
                <a:gd name="connsiteX6" fmla="*/ 0 w 121984"/>
                <a:gd name="connsiteY6" fmla="*/ 50614 h 56692"/>
                <a:gd name="connsiteX7" fmla="*/ 109008 w 121984"/>
                <a:gd name="connsiteY7" fmla="*/ 0 h 5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84" h="56692">
                  <a:moveTo>
                    <a:pt x="121984" y="0"/>
                  </a:moveTo>
                  <a:lnTo>
                    <a:pt x="121984" y="6299"/>
                  </a:lnTo>
                  <a:lnTo>
                    <a:pt x="108945" y="6299"/>
                  </a:lnTo>
                  <a:cubicBezTo>
                    <a:pt x="50425" y="6299"/>
                    <a:pt x="6299" y="25197"/>
                    <a:pt x="6299" y="50614"/>
                  </a:cubicBezTo>
                  <a:cubicBezTo>
                    <a:pt x="6299" y="51842"/>
                    <a:pt x="6299" y="55401"/>
                    <a:pt x="6299" y="56693"/>
                  </a:cubicBezTo>
                  <a:lnTo>
                    <a:pt x="0" y="56693"/>
                  </a:lnTo>
                  <a:cubicBezTo>
                    <a:pt x="0" y="54614"/>
                    <a:pt x="0" y="50677"/>
                    <a:pt x="0" y="50614"/>
                  </a:cubicBezTo>
                  <a:cubicBezTo>
                    <a:pt x="0" y="21260"/>
                    <a:pt x="45858" y="0"/>
                    <a:pt x="109008" y="0"/>
                  </a:cubicBezTo>
                  <a:close/>
                </a:path>
              </a:pathLst>
            </a:custGeom>
            <a:grpFill/>
            <a:ln w="3048" cap="flat">
              <a:noFill/>
              <a:prstDash val="solid"/>
              <a:miter/>
            </a:ln>
          </p:spPr>
          <p:txBody>
            <a:bodyPr rtlCol="0" anchor="ctr"/>
            <a:lstStyle/>
            <a:p>
              <a:endParaRPr lang="en-US"/>
            </a:p>
          </p:txBody>
        </p:sp>
      </p:grpSp>
      <p:sp>
        <p:nvSpPr>
          <p:cNvPr id="127" name="Rectangle 126">
            <a:extLst>
              <a:ext uri="{FF2B5EF4-FFF2-40B4-BE49-F238E27FC236}">
                <a16:creationId xmlns:a16="http://schemas.microsoft.com/office/drawing/2014/main" id="{9ACB741C-4217-408D-B29F-7A78A3AD2BF5}"/>
              </a:ext>
            </a:extLst>
          </p:cNvPr>
          <p:cNvSpPr/>
          <p:nvPr/>
        </p:nvSpPr>
        <p:spPr>
          <a:xfrm>
            <a:off x="342900" y="1265483"/>
            <a:ext cx="8458200" cy="677976"/>
          </a:xfrm>
          <a:prstGeom prst="rect">
            <a:avLst/>
          </a:prstGeom>
          <a:solidFill>
            <a:srgbClr val="F2F4F4"/>
          </a:solidFill>
          <a:ln w="15875">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grpSp>
        <p:nvGrpSpPr>
          <p:cNvPr id="27" name="Graphic 156">
            <a:extLst>
              <a:ext uri="{FF2B5EF4-FFF2-40B4-BE49-F238E27FC236}">
                <a16:creationId xmlns:a16="http://schemas.microsoft.com/office/drawing/2014/main" id="{F74B2102-DAE9-4250-8D37-9AD8266F9AFB}"/>
              </a:ext>
            </a:extLst>
          </p:cNvPr>
          <p:cNvGrpSpPr/>
          <p:nvPr/>
        </p:nvGrpSpPr>
        <p:grpSpPr>
          <a:xfrm>
            <a:off x="1497241" y="1509560"/>
            <a:ext cx="184778" cy="170446"/>
            <a:chOff x="7312292" y="679293"/>
            <a:chExt cx="163892" cy="151180"/>
          </a:xfrm>
          <a:solidFill>
            <a:srgbClr val="414042"/>
          </a:solidFill>
        </p:grpSpPr>
        <p:sp>
          <p:nvSpPr>
            <p:cNvPr id="28" name="Freeform: Shape 27">
              <a:extLst>
                <a:ext uri="{FF2B5EF4-FFF2-40B4-BE49-F238E27FC236}">
                  <a16:creationId xmlns:a16="http://schemas.microsoft.com/office/drawing/2014/main" id="{07527AA3-9DC8-4ECA-8224-DE4A247A34FA}"/>
                </a:ext>
              </a:extLst>
            </p:cNvPr>
            <p:cNvSpPr/>
            <p:nvPr/>
          </p:nvSpPr>
          <p:spPr>
            <a:xfrm>
              <a:off x="7318563" y="679293"/>
              <a:ext cx="151180" cy="151180"/>
            </a:xfrm>
            <a:custGeom>
              <a:avLst/>
              <a:gdLst>
                <a:gd name="connsiteX0" fmla="*/ 145260 w 151180"/>
                <a:gd name="connsiteY0" fmla="*/ 44094 h 151180"/>
                <a:gd name="connsiteX1" fmla="*/ 144882 w 151180"/>
                <a:gd name="connsiteY1" fmla="*/ 44094 h 151180"/>
                <a:gd name="connsiteX2" fmla="*/ 144882 w 151180"/>
                <a:gd name="connsiteY2" fmla="*/ 144882 h 151180"/>
                <a:gd name="connsiteX3" fmla="*/ 6299 w 151180"/>
                <a:gd name="connsiteY3" fmla="*/ 144882 h 151180"/>
                <a:gd name="connsiteX4" fmla="*/ 6299 w 151180"/>
                <a:gd name="connsiteY4" fmla="*/ 131874 h 151180"/>
                <a:gd name="connsiteX5" fmla="*/ 5921 w 151180"/>
                <a:gd name="connsiteY5" fmla="*/ 131874 h 151180"/>
                <a:gd name="connsiteX6" fmla="*/ 0 w 151180"/>
                <a:gd name="connsiteY6" fmla="*/ 130708 h 151180"/>
                <a:gd name="connsiteX7" fmla="*/ 0 w 151180"/>
                <a:gd name="connsiteY7" fmla="*/ 148031 h 151180"/>
                <a:gd name="connsiteX8" fmla="*/ 3150 w 151180"/>
                <a:gd name="connsiteY8" fmla="*/ 151181 h 151180"/>
                <a:gd name="connsiteX9" fmla="*/ 148031 w 151180"/>
                <a:gd name="connsiteY9" fmla="*/ 151181 h 151180"/>
                <a:gd name="connsiteX10" fmla="*/ 151181 w 151180"/>
                <a:gd name="connsiteY10" fmla="*/ 148031 h 151180"/>
                <a:gd name="connsiteX11" fmla="*/ 151181 w 151180"/>
                <a:gd name="connsiteY11" fmla="*/ 43024 h 151180"/>
                <a:gd name="connsiteX12" fmla="*/ 145260 w 151180"/>
                <a:gd name="connsiteY12" fmla="*/ 44094 h 151180"/>
                <a:gd name="connsiteX13" fmla="*/ 148031 w 151180"/>
                <a:gd name="connsiteY13" fmla="*/ 0 h 151180"/>
                <a:gd name="connsiteX14" fmla="*/ 3150 w 151180"/>
                <a:gd name="connsiteY14" fmla="*/ 0 h 151180"/>
                <a:gd name="connsiteX15" fmla="*/ 0 w 151180"/>
                <a:gd name="connsiteY15" fmla="*/ 3150 h 151180"/>
                <a:gd name="connsiteX16" fmla="*/ 0 w 151180"/>
                <a:gd name="connsiteY16" fmla="*/ 99212 h 151180"/>
                <a:gd name="connsiteX17" fmla="*/ 5921 w 151180"/>
                <a:gd name="connsiteY17" fmla="*/ 98142 h 151180"/>
                <a:gd name="connsiteX18" fmla="*/ 6299 w 151180"/>
                <a:gd name="connsiteY18" fmla="*/ 98142 h 151180"/>
                <a:gd name="connsiteX19" fmla="*/ 6299 w 151180"/>
                <a:gd name="connsiteY19" fmla="*/ 6299 h 151180"/>
                <a:gd name="connsiteX20" fmla="*/ 144882 w 151180"/>
                <a:gd name="connsiteY20" fmla="*/ 6299 h 151180"/>
                <a:gd name="connsiteX21" fmla="*/ 144882 w 151180"/>
                <a:gd name="connsiteY21" fmla="*/ 10205 h 151180"/>
                <a:gd name="connsiteX22" fmla="*/ 145260 w 151180"/>
                <a:gd name="connsiteY22" fmla="*/ 10205 h 151180"/>
                <a:gd name="connsiteX23" fmla="*/ 151181 w 151180"/>
                <a:gd name="connsiteY23" fmla="*/ 11276 h 151180"/>
                <a:gd name="connsiteX24" fmla="*/ 151181 w 151180"/>
                <a:gd name="connsiteY24" fmla="*/ 3150 h 151180"/>
                <a:gd name="connsiteX25" fmla="*/ 148031 w 151180"/>
                <a:gd name="connsiteY25" fmla="*/ 0 h 15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1180" h="151180">
                  <a:moveTo>
                    <a:pt x="145260" y="44094"/>
                  </a:moveTo>
                  <a:lnTo>
                    <a:pt x="144882" y="44094"/>
                  </a:lnTo>
                  <a:lnTo>
                    <a:pt x="144882" y="144882"/>
                  </a:lnTo>
                  <a:lnTo>
                    <a:pt x="6299" y="144882"/>
                  </a:lnTo>
                  <a:lnTo>
                    <a:pt x="6299" y="131874"/>
                  </a:lnTo>
                  <a:lnTo>
                    <a:pt x="5921" y="131874"/>
                  </a:lnTo>
                  <a:cubicBezTo>
                    <a:pt x="3894" y="131837"/>
                    <a:pt x="1890" y="131442"/>
                    <a:pt x="0" y="130708"/>
                  </a:cubicBezTo>
                  <a:lnTo>
                    <a:pt x="0" y="148031"/>
                  </a:lnTo>
                  <a:cubicBezTo>
                    <a:pt x="0" y="149771"/>
                    <a:pt x="1410" y="151181"/>
                    <a:pt x="3150" y="151181"/>
                  </a:cubicBezTo>
                  <a:lnTo>
                    <a:pt x="148031" y="151181"/>
                  </a:lnTo>
                  <a:cubicBezTo>
                    <a:pt x="149771" y="151181"/>
                    <a:pt x="151181" y="149771"/>
                    <a:pt x="151181" y="148031"/>
                  </a:cubicBezTo>
                  <a:lnTo>
                    <a:pt x="151181" y="43024"/>
                  </a:lnTo>
                  <a:cubicBezTo>
                    <a:pt x="149289" y="43739"/>
                    <a:pt x="147282" y="44102"/>
                    <a:pt x="145260" y="44094"/>
                  </a:cubicBezTo>
                  <a:close/>
                  <a:moveTo>
                    <a:pt x="148031" y="0"/>
                  </a:moveTo>
                  <a:lnTo>
                    <a:pt x="3150" y="0"/>
                  </a:lnTo>
                  <a:cubicBezTo>
                    <a:pt x="1410" y="0"/>
                    <a:pt x="0" y="1410"/>
                    <a:pt x="0" y="3150"/>
                  </a:cubicBezTo>
                  <a:lnTo>
                    <a:pt x="0" y="99212"/>
                  </a:lnTo>
                  <a:cubicBezTo>
                    <a:pt x="1892" y="98497"/>
                    <a:pt x="3899" y="98134"/>
                    <a:pt x="5921" y="98142"/>
                  </a:cubicBezTo>
                  <a:lnTo>
                    <a:pt x="6299" y="98142"/>
                  </a:lnTo>
                  <a:lnTo>
                    <a:pt x="6299" y="6299"/>
                  </a:lnTo>
                  <a:lnTo>
                    <a:pt x="144882" y="6299"/>
                  </a:lnTo>
                  <a:lnTo>
                    <a:pt x="144882" y="10205"/>
                  </a:lnTo>
                  <a:lnTo>
                    <a:pt x="145260" y="10205"/>
                  </a:lnTo>
                  <a:cubicBezTo>
                    <a:pt x="147284" y="10178"/>
                    <a:pt x="149294" y="10541"/>
                    <a:pt x="151181" y="11276"/>
                  </a:cubicBezTo>
                  <a:lnTo>
                    <a:pt x="151181" y="3150"/>
                  </a:lnTo>
                  <a:cubicBezTo>
                    <a:pt x="151181" y="1410"/>
                    <a:pt x="149771" y="0"/>
                    <a:pt x="148031" y="0"/>
                  </a:cubicBezTo>
                  <a:close/>
                </a:path>
              </a:pathLst>
            </a:custGeom>
            <a:grpFill/>
            <a:ln w="304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6229892-8366-488D-94A0-6B505D09B1A3}"/>
                </a:ext>
              </a:extLst>
            </p:cNvPr>
            <p:cNvSpPr/>
            <p:nvPr/>
          </p:nvSpPr>
          <p:spPr>
            <a:xfrm>
              <a:off x="7312292" y="694191"/>
              <a:ext cx="163892" cy="112289"/>
            </a:xfrm>
            <a:custGeom>
              <a:avLst/>
              <a:gdLst>
                <a:gd name="connsiteX0" fmla="*/ 151530 w 163892"/>
                <a:gd name="connsiteY0" fmla="*/ 0 h 112289"/>
                <a:gd name="connsiteX1" fmla="*/ 139278 w 163892"/>
                <a:gd name="connsiteY1" fmla="*/ 12252 h 112289"/>
                <a:gd name="connsiteX2" fmla="*/ 140569 w 163892"/>
                <a:gd name="connsiteY2" fmla="*/ 17669 h 112289"/>
                <a:gd name="connsiteX3" fmla="*/ 87876 w 163892"/>
                <a:gd name="connsiteY3" fmla="*/ 71212 h 112289"/>
                <a:gd name="connsiteX4" fmla="*/ 85010 w 163892"/>
                <a:gd name="connsiteY4" fmla="*/ 70142 h 112289"/>
                <a:gd name="connsiteX5" fmla="*/ 85010 w 163892"/>
                <a:gd name="connsiteY5" fmla="*/ 45260 h 112289"/>
                <a:gd name="connsiteX6" fmla="*/ 93668 w 163892"/>
                <a:gd name="connsiteY6" fmla="*/ 30303 h 112289"/>
                <a:gd name="connsiteX7" fmla="*/ 78711 w 163892"/>
                <a:gd name="connsiteY7" fmla="*/ 21645 h 112289"/>
                <a:gd name="connsiteX8" fmla="*/ 69640 w 163892"/>
                <a:gd name="connsiteY8" fmla="*/ 33449 h 112289"/>
                <a:gd name="connsiteX9" fmla="*/ 70333 w 163892"/>
                <a:gd name="connsiteY9" fmla="*/ 37417 h 112289"/>
                <a:gd name="connsiteX10" fmla="*/ 17987 w 163892"/>
                <a:gd name="connsiteY10" fmla="*/ 89291 h 112289"/>
                <a:gd name="connsiteX11" fmla="*/ 1447 w 163892"/>
                <a:gd name="connsiteY11" fmla="*/ 94303 h 112289"/>
                <a:gd name="connsiteX12" fmla="*/ 6459 w 163892"/>
                <a:gd name="connsiteY12" fmla="*/ 110843 h 112289"/>
                <a:gd name="connsiteX13" fmla="*/ 22999 w 163892"/>
                <a:gd name="connsiteY13" fmla="*/ 105831 h 112289"/>
                <a:gd name="connsiteX14" fmla="*/ 24443 w 163892"/>
                <a:gd name="connsiteY14" fmla="*/ 100063 h 112289"/>
                <a:gd name="connsiteX15" fmla="*/ 22585 w 163892"/>
                <a:gd name="connsiteY15" fmla="*/ 93764 h 112289"/>
                <a:gd name="connsiteX16" fmla="*/ 74018 w 163892"/>
                <a:gd name="connsiteY16" fmla="*/ 42866 h 112289"/>
                <a:gd name="connsiteX17" fmla="*/ 78805 w 163892"/>
                <a:gd name="connsiteY17" fmla="*/ 45260 h 112289"/>
                <a:gd name="connsiteX18" fmla="*/ 78805 w 163892"/>
                <a:gd name="connsiteY18" fmla="*/ 70142 h 112289"/>
                <a:gd name="connsiteX19" fmla="*/ 70214 w 163892"/>
                <a:gd name="connsiteY19" fmla="*/ 85086 h 112289"/>
                <a:gd name="connsiteX20" fmla="*/ 85159 w 163892"/>
                <a:gd name="connsiteY20" fmla="*/ 93677 h 112289"/>
                <a:gd name="connsiteX21" fmla="*/ 93750 w 163892"/>
                <a:gd name="connsiteY21" fmla="*/ 78733 h 112289"/>
                <a:gd name="connsiteX22" fmla="*/ 92443 w 163892"/>
                <a:gd name="connsiteY22" fmla="*/ 75653 h 112289"/>
                <a:gd name="connsiteX23" fmla="*/ 144947 w 163892"/>
                <a:gd name="connsiteY23" fmla="*/ 22425 h 112289"/>
                <a:gd name="connsiteX24" fmla="*/ 161875 w 163892"/>
                <a:gd name="connsiteY24" fmla="*/ 18944 h 112289"/>
                <a:gd name="connsiteX25" fmla="*/ 158393 w 163892"/>
                <a:gd name="connsiteY25" fmla="*/ 2016 h 112289"/>
                <a:gd name="connsiteX26" fmla="*/ 151719 w 163892"/>
                <a:gd name="connsiteY26" fmla="*/ 0 h 112289"/>
                <a:gd name="connsiteX27" fmla="*/ 12191 w 163892"/>
                <a:gd name="connsiteY27" fmla="*/ 105984 h 112289"/>
                <a:gd name="connsiteX28" fmla="*/ 6302 w 163892"/>
                <a:gd name="connsiteY28" fmla="*/ 100031 h 112289"/>
                <a:gd name="connsiteX29" fmla="*/ 12254 w 163892"/>
                <a:gd name="connsiteY29" fmla="*/ 94142 h 112289"/>
                <a:gd name="connsiteX30" fmla="*/ 18144 w 163892"/>
                <a:gd name="connsiteY30" fmla="*/ 100063 h 112289"/>
                <a:gd name="connsiteX31" fmla="*/ 12223 w 163892"/>
                <a:gd name="connsiteY31" fmla="*/ 105984 h 112289"/>
                <a:gd name="connsiteX32" fmla="*/ 12191 w 163892"/>
                <a:gd name="connsiteY32" fmla="*/ 105984 h 112289"/>
                <a:gd name="connsiteX33" fmla="*/ 75939 w 163892"/>
                <a:gd name="connsiteY33" fmla="*/ 33543 h 112289"/>
                <a:gd name="connsiteX34" fmla="*/ 81766 w 163892"/>
                <a:gd name="connsiteY34" fmla="*/ 27529 h 112289"/>
                <a:gd name="connsiteX35" fmla="*/ 87780 w 163892"/>
                <a:gd name="connsiteY35" fmla="*/ 33356 h 112289"/>
                <a:gd name="connsiteX36" fmla="*/ 81955 w 163892"/>
                <a:gd name="connsiteY36" fmla="*/ 39370 h 112289"/>
                <a:gd name="connsiteX37" fmla="*/ 81955 w 163892"/>
                <a:gd name="connsiteY37" fmla="*/ 39370 h 112289"/>
                <a:gd name="connsiteX38" fmla="*/ 76034 w 163892"/>
                <a:gd name="connsiteY38" fmla="*/ 33449 h 112289"/>
                <a:gd name="connsiteX39" fmla="*/ 81861 w 163892"/>
                <a:gd name="connsiteY39" fmla="*/ 87842 h 112289"/>
                <a:gd name="connsiteX40" fmla="*/ 75876 w 163892"/>
                <a:gd name="connsiteY40" fmla="*/ 81921 h 112289"/>
                <a:gd name="connsiteX41" fmla="*/ 81798 w 163892"/>
                <a:gd name="connsiteY41" fmla="*/ 75937 h 112289"/>
                <a:gd name="connsiteX42" fmla="*/ 87782 w 163892"/>
                <a:gd name="connsiteY42" fmla="*/ 81858 h 112289"/>
                <a:gd name="connsiteX43" fmla="*/ 87782 w 163892"/>
                <a:gd name="connsiteY43" fmla="*/ 81858 h 112289"/>
                <a:gd name="connsiteX44" fmla="*/ 81861 w 163892"/>
                <a:gd name="connsiteY44" fmla="*/ 87842 h 112289"/>
                <a:gd name="connsiteX45" fmla="*/ 81861 w 163892"/>
                <a:gd name="connsiteY45" fmla="*/ 87842 h 112289"/>
                <a:gd name="connsiteX46" fmla="*/ 151530 w 163892"/>
                <a:gd name="connsiteY46" fmla="*/ 18173 h 112289"/>
                <a:gd name="connsiteX47" fmla="*/ 145546 w 163892"/>
                <a:gd name="connsiteY47" fmla="*/ 12252 h 112289"/>
                <a:gd name="connsiteX48" fmla="*/ 151467 w 163892"/>
                <a:gd name="connsiteY48" fmla="*/ 6268 h 112289"/>
                <a:gd name="connsiteX49" fmla="*/ 157451 w 163892"/>
                <a:gd name="connsiteY49" fmla="*/ 12189 h 112289"/>
                <a:gd name="connsiteX50" fmla="*/ 157451 w 163892"/>
                <a:gd name="connsiteY50" fmla="*/ 12189 h 112289"/>
                <a:gd name="connsiteX51" fmla="*/ 151530 w 163892"/>
                <a:gd name="connsiteY51" fmla="*/ 18173 h 11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63892" h="112289">
                  <a:moveTo>
                    <a:pt x="151530" y="0"/>
                  </a:moveTo>
                  <a:cubicBezTo>
                    <a:pt x="144763" y="0"/>
                    <a:pt x="139278" y="5485"/>
                    <a:pt x="139278" y="12252"/>
                  </a:cubicBezTo>
                  <a:cubicBezTo>
                    <a:pt x="139244" y="14138"/>
                    <a:pt x="139689" y="16001"/>
                    <a:pt x="140569" y="17669"/>
                  </a:cubicBezTo>
                  <a:lnTo>
                    <a:pt x="87876" y="71212"/>
                  </a:lnTo>
                  <a:cubicBezTo>
                    <a:pt x="86970" y="70736"/>
                    <a:pt x="86007" y="70376"/>
                    <a:pt x="85010" y="70142"/>
                  </a:cubicBezTo>
                  <a:lnTo>
                    <a:pt x="85010" y="45260"/>
                  </a:lnTo>
                  <a:cubicBezTo>
                    <a:pt x="91531" y="43520"/>
                    <a:pt x="95408" y="36824"/>
                    <a:pt x="93668" y="30303"/>
                  </a:cubicBezTo>
                  <a:cubicBezTo>
                    <a:pt x="91929" y="23781"/>
                    <a:pt x="85232" y="19905"/>
                    <a:pt x="78711" y="21645"/>
                  </a:cubicBezTo>
                  <a:cubicBezTo>
                    <a:pt x="73363" y="23071"/>
                    <a:pt x="69642" y="27914"/>
                    <a:pt x="69640" y="33449"/>
                  </a:cubicBezTo>
                  <a:cubicBezTo>
                    <a:pt x="69632" y="34802"/>
                    <a:pt x="69866" y="36147"/>
                    <a:pt x="70333" y="37417"/>
                  </a:cubicBezTo>
                  <a:lnTo>
                    <a:pt x="17987" y="89291"/>
                  </a:lnTo>
                  <a:cubicBezTo>
                    <a:pt x="12035" y="86108"/>
                    <a:pt x="4630" y="88352"/>
                    <a:pt x="1447" y="94303"/>
                  </a:cubicBezTo>
                  <a:cubicBezTo>
                    <a:pt x="-1736" y="100255"/>
                    <a:pt x="508" y="107660"/>
                    <a:pt x="6459" y="110843"/>
                  </a:cubicBezTo>
                  <a:cubicBezTo>
                    <a:pt x="12410" y="114026"/>
                    <a:pt x="19815" y="111782"/>
                    <a:pt x="22999" y="105831"/>
                  </a:cubicBezTo>
                  <a:cubicBezTo>
                    <a:pt x="23948" y="104056"/>
                    <a:pt x="24444" y="102075"/>
                    <a:pt x="24443" y="100063"/>
                  </a:cubicBezTo>
                  <a:cubicBezTo>
                    <a:pt x="24418" y="97832"/>
                    <a:pt x="23775" y="95651"/>
                    <a:pt x="22585" y="93764"/>
                  </a:cubicBezTo>
                  <a:lnTo>
                    <a:pt x="74018" y="42866"/>
                  </a:lnTo>
                  <a:cubicBezTo>
                    <a:pt x="75403" y="44031"/>
                    <a:pt x="77043" y="44851"/>
                    <a:pt x="78805" y="45260"/>
                  </a:cubicBezTo>
                  <a:lnTo>
                    <a:pt x="78805" y="70142"/>
                  </a:lnTo>
                  <a:cubicBezTo>
                    <a:pt x="72306" y="71896"/>
                    <a:pt x="68460" y="78587"/>
                    <a:pt x="70214" y="85086"/>
                  </a:cubicBezTo>
                  <a:cubicBezTo>
                    <a:pt x="71969" y="91585"/>
                    <a:pt x="78660" y="95431"/>
                    <a:pt x="85159" y="93677"/>
                  </a:cubicBezTo>
                  <a:cubicBezTo>
                    <a:pt x="91658" y="91923"/>
                    <a:pt x="95504" y="85232"/>
                    <a:pt x="93750" y="78733"/>
                  </a:cubicBezTo>
                  <a:cubicBezTo>
                    <a:pt x="93458" y="77651"/>
                    <a:pt x="93018" y="76615"/>
                    <a:pt x="92443" y="75653"/>
                  </a:cubicBezTo>
                  <a:lnTo>
                    <a:pt x="144947" y="22425"/>
                  </a:lnTo>
                  <a:cubicBezTo>
                    <a:pt x="150583" y="26138"/>
                    <a:pt x="158162" y="24580"/>
                    <a:pt x="161875" y="18944"/>
                  </a:cubicBezTo>
                  <a:cubicBezTo>
                    <a:pt x="165588" y="13308"/>
                    <a:pt x="164029" y="5729"/>
                    <a:pt x="158393" y="2016"/>
                  </a:cubicBezTo>
                  <a:cubicBezTo>
                    <a:pt x="156411" y="710"/>
                    <a:pt x="154092" y="9"/>
                    <a:pt x="151719" y="0"/>
                  </a:cubicBezTo>
                  <a:close/>
                  <a:moveTo>
                    <a:pt x="12191" y="105984"/>
                  </a:moveTo>
                  <a:cubicBezTo>
                    <a:pt x="8921" y="105967"/>
                    <a:pt x="6284" y="103302"/>
                    <a:pt x="6302" y="100031"/>
                  </a:cubicBezTo>
                  <a:cubicBezTo>
                    <a:pt x="6319" y="96761"/>
                    <a:pt x="8984" y="94124"/>
                    <a:pt x="12254" y="94142"/>
                  </a:cubicBezTo>
                  <a:cubicBezTo>
                    <a:pt x="15512" y="94159"/>
                    <a:pt x="18144" y="96805"/>
                    <a:pt x="18144" y="100063"/>
                  </a:cubicBezTo>
                  <a:cubicBezTo>
                    <a:pt x="18144" y="103333"/>
                    <a:pt x="15493" y="105984"/>
                    <a:pt x="12223" y="105984"/>
                  </a:cubicBezTo>
                  <a:cubicBezTo>
                    <a:pt x="12212" y="105984"/>
                    <a:pt x="12202" y="105984"/>
                    <a:pt x="12191" y="105984"/>
                  </a:cubicBezTo>
                  <a:close/>
                  <a:moveTo>
                    <a:pt x="75939" y="33543"/>
                  </a:moveTo>
                  <a:cubicBezTo>
                    <a:pt x="75888" y="30273"/>
                    <a:pt x="78496" y="27581"/>
                    <a:pt x="81766" y="27529"/>
                  </a:cubicBezTo>
                  <a:cubicBezTo>
                    <a:pt x="85036" y="27477"/>
                    <a:pt x="87729" y="30086"/>
                    <a:pt x="87780" y="33356"/>
                  </a:cubicBezTo>
                  <a:cubicBezTo>
                    <a:pt x="87832" y="36625"/>
                    <a:pt x="85224" y="39317"/>
                    <a:pt x="81955" y="39370"/>
                  </a:cubicBezTo>
                  <a:lnTo>
                    <a:pt x="81955" y="39370"/>
                  </a:lnTo>
                  <a:cubicBezTo>
                    <a:pt x="78685" y="39370"/>
                    <a:pt x="76034" y="36719"/>
                    <a:pt x="76034" y="33449"/>
                  </a:cubicBezTo>
                  <a:close/>
                  <a:moveTo>
                    <a:pt x="81861" y="87842"/>
                  </a:moveTo>
                  <a:cubicBezTo>
                    <a:pt x="78573" y="87860"/>
                    <a:pt x="75894" y="85209"/>
                    <a:pt x="75876" y="81921"/>
                  </a:cubicBezTo>
                  <a:cubicBezTo>
                    <a:pt x="75859" y="78634"/>
                    <a:pt x="78510" y="75954"/>
                    <a:pt x="81798" y="75937"/>
                  </a:cubicBezTo>
                  <a:cubicBezTo>
                    <a:pt x="85085" y="75920"/>
                    <a:pt x="87764" y="78571"/>
                    <a:pt x="87782" y="81858"/>
                  </a:cubicBezTo>
                  <a:lnTo>
                    <a:pt x="87782" y="81858"/>
                  </a:lnTo>
                  <a:cubicBezTo>
                    <a:pt x="87799" y="85146"/>
                    <a:pt x="85148" y="87825"/>
                    <a:pt x="81861" y="87842"/>
                  </a:cubicBezTo>
                  <a:cubicBezTo>
                    <a:pt x="81861" y="87842"/>
                    <a:pt x="81861" y="87842"/>
                    <a:pt x="81861" y="87842"/>
                  </a:cubicBezTo>
                  <a:close/>
                  <a:moveTo>
                    <a:pt x="151530" y="18173"/>
                  </a:moveTo>
                  <a:cubicBezTo>
                    <a:pt x="148242" y="18191"/>
                    <a:pt x="145563" y="15540"/>
                    <a:pt x="145546" y="12252"/>
                  </a:cubicBezTo>
                  <a:cubicBezTo>
                    <a:pt x="145528" y="8964"/>
                    <a:pt x="148179" y="6285"/>
                    <a:pt x="151467" y="6268"/>
                  </a:cubicBezTo>
                  <a:cubicBezTo>
                    <a:pt x="154754" y="6251"/>
                    <a:pt x="157433" y="8901"/>
                    <a:pt x="157451" y="12189"/>
                  </a:cubicBezTo>
                  <a:lnTo>
                    <a:pt x="157451" y="12189"/>
                  </a:lnTo>
                  <a:cubicBezTo>
                    <a:pt x="157451" y="15470"/>
                    <a:pt x="154810" y="18139"/>
                    <a:pt x="151530" y="18173"/>
                  </a:cubicBezTo>
                  <a:close/>
                </a:path>
              </a:pathLst>
            </a:custGeom>
            <a:grpFill/>
            <a:ln w="3048" cap="flat">
              <a:noFill/>
              <a:prstDash val="solid"/>
              <a:miter/>
            </a:ln>
          </p:spPr>
          <p:txBody>
            <a:bodyPr rtlCol="0" anchor="ctr"/>
            <a:lstStyle/>
            <a:p>
              <a:endParaRPr lang="en-US"/>
            </a:p>
          </p:txBody>
        </p:sp>
      </p:grpSp>
      <p:sp>
        <p:nvSpPr>
          <p:cNvPr id="32" name="Freeform: Shape 31">
            <a:extLst>
              <a:ext uri="{FF2B5EF4-FFF2-40B4-BE49-F238E27FC236}">
                <a16:creationId xmlns:a16="http://schemas.microsoft.com/office/drawing/2014/main" id="{C227E6AA-105C-481A-916D-19CCE9B8FAE9}"/>
              </a:ext>
            </a:extLst>
          </p:cNvPr>
          <p:cNvSpPr/>
          <p:nvPr/>
        </p:nvSpPr>
        <p:spPr>
          <a:xfrm>
            <a:off x="3438234" y="1502255"/>
            <a:ext cx="184245" cy="186065"/>
          </a:xfrm>
          <a:custGeom>
            <a:avLst/>
            <a:gdLst>
              <a:gd name="connsiteX0" fmla="*/ 98425 w 157542"/>
              <a:gd name="connsiteY0" fmla="*/ 159099 h 159098"/>
              <a:gd name="connsiteX1" fmla="*/ 96819 w 157542"/>
              <a:gd name="connsiteY1" fmla="*/ 158658 h 159098"/>
              <a:gd name="connsiteX2" fmla="*/ 78772 w 157542"/>
              <a:gd name="connsiteY2" fmla="*/ 147855 h 159098"/>
              <a:gd name="connsiteX3" fmla="*/ 60724 w 157542"/>
              <a:gd name="connsiteY3" fmla="*/ 158658 h 159098"/>
              <a:gd name="connsiteX4" fmla="*/ 57575 w 157542"/>
              <a:gd name="connsiteY4" fmla="*/ 158658 h 159098"/>
              <a:gd name="connsiteX5" fmla="*/ 20504 w 157542"/>
              <a:gd name="connsiteY5" fmla="*/ 136044 h 159098"/>
              <a:gd name="connsiteX6" fmla="*/ 19024 w 157542"/>
              <a:gd name="connsiteY6" fmla="*/ 133367 h 159098"/>
              <a:gd name="connsiteX7" fmla="*/ 19024 w 157542"/>
              <a:gd name="connsiteY7" fmla="*/ 110689 h 159098"/>
              <a:gd name="connsiteX8" fmla="*/ 1606 w 157542"/>
              <a:gd name="connsiteY8" fmla="*/ 100894 h 159098"/>
              <a:gd name="connsiteX9" fmla="*/ 0 w 157542"/>
              <a:gd name="connsiteY9" fmla="*/ 98154 h 159098"/>
              <a:gd name="connsiteX10" fmla="*/ 0 w 157542"/>
              <a:gd name="connsiteY10" fmla="*/ 60926 h 159098"/>
              <a:gd name="connsiteX11" fmla="*/ 1606 w 157542"/>
              <a:gd name="connsiteY11" fmla="*/ 58186 h 159098"/>
              <a:gd name="connsiteX12" fmla="*/ 18929 w 157542"/>
              <a:gd name="connsiteY12" fmla="*/ 48390 h 159098"/>
              <a:gd name="connsiteX13" fmla="*/ 18929 w 157542"/>
              <a:gd name="connsiteY13" fmla="*/ 25713 h 159098"/>
              <a:gd name="connsiteX14" fmla="*/ 20409 w 157542"/>
              <a:gd name="connsiteY14" fmla="*/ 23005 h 159098"/>
              <a:gd name="connsiteX15" fmla="*/ 57449 w 157542"/>
              <a:gd name="connsiteY15" fmla="*/ 422 h 159098"/>
              <a:gd name="connsiteX16" fmla="*/ 60598 w 157542"/>
              <a:gd name="connsiteY16" fmla="*/ 422 h 159098"/>
              <a:gd name="connsiteX17" fmla="*/ 78646 w 157542"/>
              <a:gd name="connsiteY17" fmla="*/ 11225 h 159098"/>
              <a:gd name="connsiteX18" fmla="*/ 96693 w 157542"/>
              <a:gd name="connsiteY18" fmla="*/ 422 h 159098"/>
              <a:gd name="connsiteX19" fmla="*/ 99842 w 157542"/>
              <a:gd name="connsiteY19" fmla="*/ 422 h 159098"/>
              <a:gd name="connsiteX20" fmla="*/ 137039 w 157542"/>
              <a:gd name="connsiteY20" fmla="*/ 23036 h 159098"/>
              <a:gd name="connsiteX21" fmla="*/ 138551 w 157542"/>
              <a:gd name="connsiteY21" fmla="*/ 25713 h 159098"/>
              <a:gd name="connsiteX22" fmla="*/ 138551 w 157542"/>
              <a:gd name="connsiteY22" fmla="*/ 48390 h 159098"/>
              <a:gd name="connsiteX23" fmla="*/ 155937 w 157542"/>
              <a:gd name="connsiteY23" fmla="*/ 58186 h 159098"/>
              <a:gd name="connsiteX24" fmla="*/ 157543 w 157542"/>
              <a:gd name="connsiteY24" fmla="*/ 60926 h 159098"/>
              <a:gd name="connsiteX25" fmla="*/ 157543 w 157542"/>
              <a:gd name="connsiteY25" fmla="*/ 98154 h 159098"/>
              <a:gd name="connsiteX26" fmla="*/ 155937 w 157542"/>
              <a:gd name="connsiteY26" fmla="*/ 100894 h 159098"/>
              <a:gd name="connsiteX27" fmla="*/ 138614 w 157542"/>
              <a:gd name="connsiteY27" fmla="*/ 110689 h 159098"/>
              <a:gd name="connsiteX28" fmla="*/ 138614 w 157542"/>
              <a:gd name="connsiteY28" fmla="*/ 133367 h 159098"/>
              <a:gd name="connsiteX29" fmla="*/ 137102 w 157542"/>
              <a:gd name="connsiteY29" fmla="*/ 136075 h 159098"/>
              <a:gd name="connsiteX30" fmla="*/ 100063 w 157542"/>
              <a:gd name="connsiteY30" fmla="*/ 158658 h 159098"/>
              <a:gd name="connsiteX31" fmla="*/ 98425 w 157542"/>
              <a:gd name="connsiteY31" fmla="*/ 159099 h 159098"/>
              <a:gd name="connsiteX32" fmla="*/ 81890 w 157542"/>
              <a:gd name="connsiteY32" fmla="*/ 142406 h 159098"/>
              <a:gd name="connsiteX33" fmla="*/ 98425 w 157542"/>
              <a:gd name="connsiteY33" fmla="*/ 152264 h 159098"/>
              <a:gd name="connsiteX34" fmla="*/ 132315 w 157542"/>
              <a:gd name="connsiteY34" fmla="*/ 131508 h 159098"/>
              <a:gd name="connsiteX35" fmla="*/ 132315 w 157542"/>
              <a:gd name="connsiteY35" fmla="*/ 108863 h 159098"/>
              <a:gd name="connsiteX36" fmla="*/ 133921 w 157542"/>
              <a:gd name="connsiteY36" fmla="*/ 106123 h 159098"/>
              <a:gd name="connsiteX37" fmla="*/ 147874 w 157542"/>
              <a:gd name="connsiteY37" fmla="*/ 98186 h 159098"/>
              <a:gd name="connsiteX38" fmla="*/ 136157 w 157542"/>
              <a:gd name="connsiteY38" fmla="*/ 91729 h 159098"/>
              <a:gd name="connsiteX39" fmla="*/ 123410 w 157542"/>
              <a:gd name="connsiteY39" fmla="*/ 90761 h 159098"/>
              <a:gd name="connsiteX40" fmla="*/ 124378 w 157542"/>
              <a:gd name="connsiteY40" fmla="*/ 78014 h 159098"/>
              <a:gd name="connsiteX41" fmla="*/ 137125 w 157542"/>
              <a:gd name="connsiteY41" fmla="*/ 78982 h 159098"/>
              <a:gd name="connsiteX42" fmla="*/ 139307 w 157542"/>
              <a:gd name="connsiteY42" fmla="*/ 84894 h 159098"/>
              <a:gd name="connsiteX43" fmla="*/ 139307 w 157542"/>
              <a:gd name="connsiteY43" fmla="*/ 86217 h 159098"/>
              <a:gd name="connsiteX44" fmla="*/ 151338 w 157542"/>
              <a:gd name="connsiteY44" fmla="*/ 92831 h 159098"/>
              <a:gd name="connsiteX45" fmla="*/ 151338 w 157542"/>
              <a:gd name="connsiteY45" fmla="*/ 62753 h 159098"/>
              <a:gd name="connsiteX46" fmla="*/ 133890 w 157542"/>
              <a:gd name="connsiteY46" fmla="*/ 52957 h 159098"/>
              <a:gd name="connsiteX47" fmla="*/ 132283 w 157542"/>
              <a:gd name="connsiteY47" fmla="*/ 50217 h 159098"/>
              <a:gd name="connsiteX48" fmla="*/ 132283 w 157542"/>
              <a:gd name="connsiteY48" fmla="*/ 41745 h 159098"/>
              <a:gd name="connsiteX49" fmla="*/ 123590 w 157542"/>
              <a:gd name="connsiteY49" fmla="*/ 41745 h 159098"/>
              <a:gd name="connsiteX50" fmla="*/ 111934 w 157542"/>
              <a:gd name="connsiteY50" fmla="*/ 47102 h 159098"/>
              <a:gd name="connsiteX51" fmla="*/ 106577 w 157542"/>
              <a:gd name="connsiteY51" fmla="*/ 35446 h 159098"/>
              <a:gd name="connsiteX52" fmla="*/ 118233 w 157542"/>
              <a:gd name="connsiteY52" fmla="*/ 30089 h 159098"/>
              <a:gd name="connsiteX53" fmla="*/ 123590 w 157542"/>
              <a:gd name="connsiteY53" fmla="*/ 35446 h 159098"/>
              <a:gd name="connsiteX54" fmla="*/ 132315 w 157542"/>
              <a:gd name="connsiteY54" fmla="*/ 35446 h 159098"/>
              <a:gd name="connsiteX55" fmla="*/ 132315 w 157542"/>
              <a:gd name="connsiteY55" fmla="*/ 27572 h 159098"/>
              <a:gd name="connsiteX56" fmla="*/ 98394 w 157542"/>
              <a:gd name="connsiteY56" fmla="*/ 6816 h 159098"/>
              <a:gd name="connsiteX57" fmla="*/ 81921 w 157542"/>
              <a:gd name="connsiteY57" fmla="*/ 16674 h 159098"/>
              <a:gd name="connsiteX58" fmla="*/ 81921 w 157542"/>
              <a:gd name="connsiteY58" fmla="*/ 51320 h 159098"/>
              <a:gd name="connsiteX59" fmla="*/ 99433 w 157542"/>
              <a:gd name="connsiteY59" fmla="*/ 61461 h 159098"/>
              <a:gd name="connsiteX60" fmla="*/ 112047 w 157542"/>
              <a:gd name="connsiteY60" fmla="*/ 63241 h 159098"/>
              <a:gd name="connsiteX61" fmla="*/ 110267 w 157542"/>
              <a:gd name="connsiteY61" fmla="*/ 75855 h 159098"/>
              <a:gd name="connsiteX62" fmla="*/ 97653 w 157542"/>
              <a:gd name="connsiteY62" fmla="*/ 74075 h 159098"/>
              <a:gd name="connsiteX63" fmla="*/ 95842 w 157542"/>
              <a:gd name="connsiteY63" fmla="*/ 68674 h 159098"/>
              <a:gd name="connsiteX64" fmla="*/ 96031 w 157542"/>
              <a:gd name="connsiteY64" fmla="*/ 66784 h 159098"/>
              <a:gd name="connsiteX65" fmla="*/ 77197 w 157542"/>
              <a:gd name="connsiteY65" fmla="*/ 55918 h 159098"/>
              <a:gd name="connsiteX66" fmla="*/ 75622 w 157542"/>
              <a:gd name="connsiteY66" fmla="*/ 53209 h 159098"/>
              <a:gd name="connsiteX67" fmla="*/ 75622 w 157542"/>
              <a:gd name="connsiteY67" fmla="*/ 16674 h 159098"/>
              <a:gd name="connsiteX68" fmla="*/ 59118 w 157542"/>
              <a:gd name="connsiteY68" fmla="*/ 6816 h 159098"/>
              <a:gd name="connsiteX69" fmla="*/ 44094 w 157542"/>
              <a:gd name="connsiteY69" fmla="*/ 15949 h 159098"/>
              <a:gd name="connsiteX70" fmla="*/ 44094 w 157542"/>
              <a:gd name="connsiteY70" fmla="*/ 38186 h 159098"/>
              <a:gd name="connsiteX71" fmla="*/ 37795 w 157542"/>
              <a:gd name="connsiteY71" fmla="*/ 38186 h 159098"/>
              <a:gd name="connsiteX72" fmla="*/ 37795 w 157542"/>
              <a:gd name="connsiteY72" fmla="*/ 19792 h 159098"/>
              <a:gd name="connsiteX73" fmla="*/ 25228 w 157542"/>
              <a:gd name="connsiteY73" fmla="*/ 27572 h 159098"/>
              <a:gd name="connsiteX74" fmla="*/ 25228 w 157542"/>
              <a:gd name="connsiteY74" fmla="*/ 48485 h 159098"/>
              <a:gd name="connsiteX75" fmla="*/ 40976 w 157542"/>
              <a:gd name="connsiteY75" fmla="*/ 57398 h 159098"/>
              <a:gd name="connsiteX76" fmla="*/ 56724 w 157542"/>
              <a:gd name="connsiteY76" fmla="*/ 48485 h 159098"/>
              <a:gd name="connsiteX77" fmla="*/ 56724 w 157542"/>
              <a:gd name="connsiteY77" fmla="*/ 32296 h 159098"/>
              <a:gd name="connsiteX78" fmla="*/ 63023 w 157542"/>
              <a:gd name="connsiteY78" fmla="*/ 32296 h 159098"/>
              <a:gd name="connsiteX79" fmla="*/ 63023 w 157542"/>
              <a:gd name="connsiteY79" fmla="*/ 50217 h 159098"/>
              <a:gd name="connsiteX80" fmla="*/ 61417 w 157542"/>
              <a:gd name="connsiteY80" fmla="*/ 52957 h 159098"/>
              <a:gd name="connsiteX81" fmla="*/ 44094 w 157542"/>
              <a:gd name="connsiteY81" fmla="*/ 62753 h 159098"/>
              <a:gd name="connsiteX82" fmla="*/ 44094 w 157542"/>
              <a:gd name="connsiteY82" fmla="*/ 77745 h 159098"/>
              <a:gd name="connsiteX83" fmla="*/ 61449 w 157542"/>
              <a:gd name="connsiteY83" fmla="*/ 89083 h 159098"/>
              <a:gd name="connsiteX84" fmla="*/ 62898 w 157542"/>
              <a:gd name="connsiteY84" fmla="*/ 91729 h 159098"/>
              <a:gd name="connsiteX85" fmla="*/ 62898 w 157542"/>
              <a:gd name="connsiteY85" fmla="*/ 102312 h 159098"/>
              <a:gd name="connsiteX86" fmla="*/ 75496 w 157542"/>
              <a:gd name="connsiteY86" fmla="*/ 94878 h 159098"/>
              <a:gd name="connsiteX87" fmla="*/ 75496 w 157542"/>
              <a:gd name="connsiteY87" fmla="*/ 81524 h 159098"/>
              <a:gd name="connsiteX88" fmla="*/ 58961 w 157542"/>
              <a:gd name="connsiteY88" fmla="*/ 71666 h 159098"/>
              <a:gd name="connsiteX89" fmla="*/ 62110 w 157542"/>
              <a:gd name="connsiteY89" fmla="*/ 66249 h 159098"/>
              <a:gd name="connsiteX90" fmla="*/ 80346 w 157542"/>
              <a:gd name="connsiteY90" fmla="*/ 76989 h 159098"/>
              <a:gd name="connsiteX91" fmla="*/ 81858 w 157542"/>
              <a:gd name="connsiteY91" fmla="*/ 79697 h 159098"/>
              <a:gd name="connsiteX92" fmla="*/ 81858 w 157542"/>
              <a:gd name="connsiteY92" fmla="*/ 120642 h 159098"/>
              <a:gd name="connsiteX93" fmla="*/ 96315 w 157542"/>
              <a:gd name="connsiteY93" fmla="*/ 120642 h 159098"/>
              <a:gd name="connsiteX94" fmla="*/ 107901 w 157542"/>
              <a:gd name="connsiteY94" fmla="*/ 115346 h 159098"/>
              <a:gd name="connsiteX95" fmla="*/ 113764 w 157542"/>
              <a:gd name="connsiteY95" fmla="*/ 123792 h 159098"/>
              <a:gd name="connsiteX96" fmla="*/ 104060 w 157542"/>
              <a:gd name="connsiteY96" fmla="*/ 132318 h 159098"/>
              <a:gd name="connsiteX97" fmla="*/ 96315 w 157542"/>
              <a:gd name="connsiteY97" fmla="*/ 126941 h 159098"/>
              <a:gd name="connsiteX98" fmla="*/ 81827 w 157542"/>
              <a:gd name="connsiteY98" fmla="*/ 126941 h 159098"/>
              <a:gd name="connsiteX99" fmla="*/ 45953 w 157542"/>
              <a:gd name="connsiteY99" fmla="*/ 144107 h 159098"/>
              <a:gd name="connsiteX100" fmla="*/ 59118 w 157542"/>
              <a:gd name="connsiteY100" fmla="*/ 152138 h 159098"/>
              <a:gd name="connsiteX101" fmla="*/ 75653 w 157542"/>
              <a:gd name="connsiteY101" fmla="*/ 142280 h 159098"/>
              <a:gd name="connsiteX102" fmla="*/ 75653 w 157542"/>
              <a:gd name="connsiteY102" fmla="*/ 102186 h 159098"/>
              <a:gd name="connsiteX103" fmla="*/ 40441 w 157542"/>
              <a:gd name="connsiteY103" fmla="*/ 122910 h 159098"/>
              <a:gd name="connsiteX104" fmla="*/ 37291 w 157542"/>
              <a:gd name="connsiteY104" fmla="*/ 117461 h 159098"/>
              <a:gd name="connsiteX105" fmla="*/ 56724 w 157542"/>
              <a:gd name="connsiteY105" fmla="*/ 105997 h 159098"/>
              <a:gd name="connsiteX106" fmla="*/ 56724 w 157542"/>
              <a:gd name="connsiteY106" fmla="*/ 93398 h 159098"/>
              <a:gd name="connsiteX107" fmla="*/ 40976 w 157542"/>
              <a:gd name="connsiteY107" fmla="*/ 83099 h 159098"/>
              <a:gd name="connsiteX108" fmla="*/ 23339 w 157542"/>
              <a:gd name="connsiteY108" fmla="*/ 92989 h 159098"/>
              <a:gd name="connsiteX109" fmla="*/ 20189 w 157542"/>
              <a:gd name="connsiteY109" fmla="*/ 87477 h 159098"/>
              <a:gd name="connsiteX110" fmla="*/ 37890 w 157542"/>
              <a:gd name="connsiteY110" fmla="*/ 77556 h 159098"/>
              <a:gd name="connsiteX111" fmla="*/ 37890 w 157542"/>
              <a:gd name="connsiteY111" fmla="*/ 62753 h 159098"/>
              <a:gd name="connsiteX112" fmla="*/ 22142 w 157542"/>
              <a:gd name="connsiteY112" fmla="*/ 53839 h 159098"/>
              <a:gd name="connsiteX113" fmla="*/ 6394 w 157542"/>
              <a:gd name="connsiteY113" fmla="*/ 62753 h 159098"/>
              <a:gd name="connsiteX114" fmla="*/ 6394 w 157542"/>
              <a:gd name="connsiteY114" fmla="*/ 74217 h 159098"/>
              <a:gd name="connsiteX115" fmla="*/ 19874 w 157542"/>
              <a:gd name="connsiteY115" fmla="*/ 66312 h 159098"/>
              <a:gd name="connsiteX116" fmla="*/ 23024 w 157542"/>
              <a:gd name="connsiteY116" fmla="*/ 71729 h 159098"/>
              <a:gd name="connsiteX117" fmla="*/ 6331 w 157542"/>
              <a:gd name="connsiteY117" fmla="*/ 81524 h 159098"/>
              <a:gd name="connsiteX118" fmla="*/ 6331 w 157542"/>
              <a:gd name="connsiteY118" fmla="*/ 96296 h 159098"/>
              <a:gd name="connsiteX119" fmla="*/ 22079 w 157542"/>
              <a:gd name="connsiteY119" fmla="*/ 105209 h 159098"/>
              <a:gd name="connsiteX120" fmla="*/ 38016 w 157542"/>
              <a:gd name="connsiteY120" fmla="*/ 95760 h 159098"/>
              <a:gd name="connsiteX121" fmla="*/ 41165 w 157542"/>
              <a:gd name="connsiteY121" fmla="*/ 101178 h 159098"/>
              <a:gd name="connsiteX122" fmla="*/ 25228 w 157542"/>
              <a:gd name="connsiteY122" fmla="*/ 110626 h 159098"/>
              <a:gd name="connsiteX123" fmla="*/ 25228 w 157542"/>
              <a:gd name="connsiteY123" fmla="*/ 131508 h 159098"/>
              <a:gd name="connsiteX124" fmla="*/ 39401 w 157542"/>
              <a:gd name="connsiteY124" fmla="*/ 140296 h 159098"/>
              <a:gd name="connsiteX125" fmla="*/ 55842 w 157542"/>
              <a:gd name="connsiteY125" fmla="*/ 130626 h 159098"/>
              <a:gd name="connsiteX126" fmla="*/ 56031 w 157542"/>
              <a:gd name="connsiteY126" fmla="*/ 130910 h 159098"/>
              <a:gd name="connsiteX127" fmla="*/ 56787 w 157542"/>
              <a:gd name="connsiteY127" fmla="*/ 130469 h 159098"/>
              <a:gd name="connsiteX128" fmla="*/ 59937 w 157542"/>
              <a:gd name="connsiteY128" fmla="*/ 135886 h 159098"/>
              <a:gd name="connsiteX129" fmla="*/ 104819 w 157542"/>
              <a:gd name="connsiteY129" fmla="*/ 120768 h 159098"/>
              <a:gd name="connsiteX130" fmla="*/ 102047 w 157542"/>
              <a:gd name="connsiteY130" fmla="*/ 123477 h 159098"/>
              <a:gd name="connsiteX131" fmla="*/ 104756 w 157542"/>
              <a:gd name="connsiteY131" fmla="*/ 126248 h 159098"/>
              <a:gd name="connsiteX132" fmla="*/ 107527 w 157542"/>
              <a:gd name="connsiteY132" fmla="*/ 123540 h 159098"/>
              <a:gd name="connsiteX133" fmla="*/ 107527 w 157542"/>
              <a:gd name="connsiteY133" fmla="*/ 123508 h 159098"/>
              <a:gd name="connsiteX134" fmla="*/ 104819 w 157542"/>
              <a:gd name="connsiteY134" fmla="*/ 120894 h 159098"/>
              <a:gd name="connsiteX135" fmla="*/ 130267 w 157542"/>
              <a:gd name="connsiteY135" fmla="*/ 82028 h 159098"/>
              <a:gd name="connsiteX136" fmla="*/ 127527 w 157542"/>
              <a:gd name="connsiteY136" fmla="*/ 84768 h 159098"/>
              <a:gd name="connsiteX137" fmla="*/ 130267 w 157542"/>
              <a:gd name="connsiteY137" fmla="*/ 87508 h 159098"/>
              <a:gd name="connsiteX138" fmla="*/ 133008 w 157542"/>
              <a:gd name="connsiteY138" fmla="*/ 84768 h 159098"/>
              <a:gd name="connsiteX139" fmla="*/ 130267 w 157542"/>
              <a:gd name="connsiteY139" fmla="*/ 82154 h 159098"/>
              <a:gd name="connsiteX140" fmla="*/ 104819 w 157542"/>
              <a:gd name="connsiteY140" fmla="*/ 65808 h 159098"/>
              <a:gd name="connsiteX141" fmla="*/ 102047 w 157542"/>
              <a:gd name="connsiteY141" fmla="*/ 68516 h 159098"/>
              <a:gd name="connsiteX142" fmla="*/ 104756 w 157542"/>
              <a:gd name="connsiteY142" fmla="*/ 71288 h 159098"/>
              <a:gd name="connsiteX143" fmla="*/ 107527 w 157542"/>
              <a:gd name="connsiteY143" fmla="*/ 68579 h 159098"/>
              <a:gd name="connsiteX144" fmla="*/ 107527 w 157542"/>
              <a:gd name="connsiteY144" fmla="*/ 68548 h 159098"/>
              <a:gd name="connsiteX145" fmla="*/ 104819 w 157542"/>
              <a:gd name="connsiteY145" fmla="*/ 65934 h 159098"/>
              <a:gd name="connsiteX146" fmla="*/ 114992 w 157542"/>
              <a:gd name="connsiteY146" fmla="*/ 35855 h 159098"/>
              <a:gd name="connsiteX147" fmla="*/ 112252 w 157542"/>
              <a:gd name="connsiteY147" fmla="*/ 38595 h 159098"/>
              <a:gd name="connsiteX148" fmla="*/ 114992 w 157542"/>
              <a:gd name="connsiteY148" fmla="*/ 41335 h 159098"/>
              <a:gd name="connsiteX149" fmla="*/ 117732 w 157542"/>
              <a:gd name="connsiteY149" fmla="*/ 38595 h 159098"/>
              <a:gd name="connsiteX150" fmla="*/ 115055 w 157542"/>
              <a:gd name="connsiteY150" fmla="*/ 35855 h 159098"/>
              <a:gd name="connsiteX151" fmla="*/ 114992 w 157542"/>
              <a:gd name="connsiteY151" fmla="*/ 35855 h 15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157542" h="159098">
                <a:moveTo>
                  <a:pt x="98425" y="159099"/>
                </a:moveTo>
                <a:cubicBezTo>
                  <a:pt x="97860" y="159099"/>
                  <a:pt x="97305" y="158946"/>
                  <a:pt x="96819" y="158658"/>
                </a:cubicBezTo>
                <a:lnTo>
                  <a:pt x="78772" y="147855"/>
                </a:lnTo>
                <a:lnTo>
                  <a:pt x="60724" y="158658"/>
                </a:lnTo>
                <a:cubicBezTo>
                  <a:pt x="59750" y="159221"/>
                  <a:pt x="58549" y="159221"/>
                  <a:pt x="57575" y="158658"/>
                </a:cubicBezTo>
                <a:lnTo>
                  <a:pt x="20504" y="136044"/>
                </a:lnTo>
                <a:cubicBezTo>
                  <a:pt x="19581" y="135467"/>
                  <a:pt x="19021" y="134455"/>
                  <a:pt x="19024" y="133367"/>
                </a:cubicBezTo>
                <a:lnTo>
                  <a:pt x="19024" y="110689"/>
                </a:lnTo>
                <a:lnTo>
                  <a:pt x="1606" y="100894"/>
                </a:lnTo>
                <a:cubicBezTo>
                  <a:pt x="616" y="100337"/>
                  <a:pt x="2" y="99290"/>
                  <a:pt x="0" y="98154"/>
                </a:cubicBezTo>
                <a:lnTo>
                  <a:pt x="0" y="60926"/>
                </a:lnTo>
                <a:cubicBezTo>
                  <a:pt x="2" y="59790"/>
                  <a:pt x="616" y="58742"/>
                  <a:pt x="1606" y="58186"/>
                </a:cubicBezTo>
                <a:lnTo>
                  <a:pt x="18929" y="48390"/>
                </a:lnTo>
                <a:lnTo>
                  <a:pt x="18929" y="25713"/>
                </a:lnTo>
                <a:cubicBezTo>
                  <a:pt x="18916" y="24614"/>
                  <a:pt x="19477" y="23587"/>
                  <a:pt x="20409" y="23005"/>
                </a:cubicBezTo>
                <a:lnTo>
                  <a:pt x="57449" y="422"/>
                </a:lnTo>
                <a:cubicBezTo>
                  <a:pt x="58423" y="-141"/>
                  <a:pt x="59624" y="-141"/>
                  <a:pt x="60598" y="422"/>
                </a:cubicBezTo>
                <a:lnTo>
                  <a:pt x="78646" y="11225"/>
                </a:lnTo>
                <a:lnTo>
                  <a:pt x="96693" y="422"/>
                </a:lnTo>
                <a:cubicBezTo>
                  <a:pt x="97667" y="-141"/>
                  <a:pt x="98868" y="-141"/>
                  <a:pt x="99842" y="422"/>
                </a:cubicBezTo>
                <a:lnTo>
                  <a:pt x="137039" y="23036"/>
                </a:lnTo>
                <a:cubicBezTo>
                  <a:pt x="137974" y="23605"/>
                  <a:pt x="138546" y="24619"/>
                  <a:pt x="138551" y="25713"/>
                </a:cubicBezTo>
                <a:lnTo>
                  <a:pt x="138551" y="48390"/>
                </a:lnTo>
                <a:lnTo>
                  <a:pt x="155937" y="58186"/>
                </a:lnTo>
                <a:cubicBezTo>
                  <a:pt x="156927" y="58742"/>
                  <a:pt x="157541" y="59790"/>
                  <a:pt x="157543" y="60926"/>
                </a:cubicBezTo>
                <a:lnTo>
                  <a:pt x="157543" y="98154"/>
                </a:lnTo>
                <a:cubicBezTo>
                  <a:pt x="157541" y="99290"/>
                  <a:pt x="156927" y="100337"/>
                  <a:pt x="155937" y="100894"/>
                </a:cubicBezTo>
                <a:lnTo>
                  <a:pt x="138614" y="110689"/>
                </a:lnTo>
                <a:lnTo>
                  <a:pt x="138614" y="133367"/>
                </a:lnTo>
                <a:cubicBezTo>
                  <a:pt x="138620" y="134472"/>
                  <a:pt x="138047" y="135500"/>
                  <a:pt x="137102" y="136075"/>
                </a:cubicBezTo>
                <a:lnTo>
                  <a:pt x="100063" y="158658"/>
                </a:lnTo>
                <a:cubicBezTo>
                  <a:pt x="99563" y="158942"/>
                  <a:pt x="99000" y="159094"/>
                  <a:pt x="98425" y="159099"/>
                </a:cubicBezTo>
                <a:close/>
                <a:moveTo>
                  <a:pt x="81890" y="142406"/>
                </a:moveTo>
                <a:lnTo>
                  <a:pt x="98425" y="152264"/>
                </a:lnTo>
                <a:lnTo>
                  <a:pt x="132315" y="131508"/>
                </a:lnTo>
                <a:lnTo>
                  <a:pt x="132315" y="108863"/>
                </a:lnTo>
                <a:cubicBezTo>
                  <a:pt x="132317" y="107726"/>
                  <a:pt x="132930" y="106679"/>
                  <a:pt x="133921" y="106123"/>
                </a:cubicBezTo>
                <a:lnTo>
                  <a:pt x="147874" y="98186"/>
                </a:lnTo>
                <a:lnTo>
                  <a:pt x="136157" y="91729"/>
                </a:lnTo>
                <a:cubicBezTo>
                  <a:pt x="132370" y="94982"/>
                  <a:pt x="126663" y="94549"/>
                  <a:pt x="123410" y="90761"/>
                </a:cubicBezTo>
                <a:cubicBezTo>
                  <a:pt x="120157" y="86974"/>
                  <a:pt x="120591" y="81267"/>
                  <a:pt x="124378" y="78014"/>
                </a:cubicBezTo>
                <a:cubicBezTo>
                  <a:pt x="128165" y="74762"/>
                  <a:pt x="133872" y="75195"/>
                  <a:pt x="137125" y="78982"/>
                </a:cubicBezTo>
                <a:cubicBezTo>
                  <a:pt x="138538" y="80627"/>
                  <a:pt x="139312" y="82726"/>
                  <a:pt x="139307" y="84894"/>
                </a:cubicBezTo>
                <a:cubicBezTo>
                  <a:pt x="139338" y="85335"/>
                  <a:pt x="139338" y="85777"/>
                  <a:pt x="139307" y="86217"/>
                </a:cubicBezTo>
                <a:lnTo>
                  <a:pt x="151338" y="92831"/>
                </a:lnTo>
                <a:lnTo>
                  <a:pt x="151338" y="62753"/>
                </a:lnTo>
                <a:lnTo>
                  <a:pt x="133890" y="52957"/>
                </a:lnTo>
                <a:cubicBezTo>
                  <a:pt x="132899" y="52401"/>
                  <a:pt x="132285" y="51353"/>
                  <a:pt x="132283" y="50217"/>
                </a:cubicBezTo>
                <a:lnTo>
                  <a:pt x="132283" y="41745"/>
                </a:lnTo>
                <a:lnTo>
                  <a:pt x="123590" y="41745"/>
                </a:lnTo>
                <a:cubicBezTo>
                  <a:pt x="121851" y="46443"/>
                  <a:pt x="116632" y="48841"/>
                  <a:pt x="111934" y="47102"/>
                </a:cubicBezTo>
                <a:cubicBezTo>
                  <a:pt x="107236" y="45362"/>
                  <a:pt x="104838" y="40144"/>
                  <a:pt x="106577" y="35446"/>
                </a:cubicBezTo>
                <a:cubicBezTo>
                  <a:pt x="108317" y="30748"/>
                  <a:pt x="113535" y="28349"/>
                  <a:pt x="118233" y="30089"/>
                </a:cubicBezTo>
                <a:cubicBezTo>
                  <a:pt x="120715" y="31007"/>
                  <a:pt x="122672" y="32964"/>
                  <a:pt x="123590" y="35446"/>
                </a:cubicBezTo>
                <a:lnTo>
                  <a:pt x="132315" y="35446"/>
                </a:lnTo>
                <a:lnTo>
                  <a:pt x="132315" y="27572"/>
                </a:lnTo>
                <a:lnTo>
                  <a:pt x="98394" y="6816"/>
                </a:lnTo>
                <a:lnTo>
                  <a:pt x="81921" y="16674"/>
                </a:lnTo>
                <a:lnTo>
                  <a:pt x="81921" y="51320"/>
                </a:lnTo>
                <a:lnTo>
                  <a:pt x="99433" y="61461"/>
                </a:lnTo>
                <a:cubicBezTo>
                  <a:pt x="103408" y="58469"/>
                  <a:pt x="109055" y="59266"/>
                  <a:pt x="112047" y="63241"/>
                </a:cubicBezTo>
                <a:cubicBezTo>
                  <a:pt x="115039" y="67215"/>
                  <a:pt x="114242" y="72863"/>
                  <a:pt x="110267" y="75855"/>
                </a:cubicBezTo>
                <a:cubicBezTo>
                  <a:pt x="106293" y="78847"/>
                  <a:pt x="100645" y="78050"/>
                  <a:pt x="97653" y="74075"/>
                </a:cubicBezTo>
                <a:cubicBezTo>
                  <a:pt x="96481" y="72518"/>
                  <a:pt x="95846" y="70623"/>
                  <a:pt x="95842" y="68674"/>
                </a:cubicBezTo>
                <a:cubicBezTo>
                  <a:pt x="95840" y="68039"/>
                  <a:pt x="95903" y="67406"/>
                  <a:pt x="96031" y="66784"/>
                </a:cubicBezTo>
                <a:lnTo>
                  <a:pt x="77197" y="55918"/>
                </a:lnTo>
                <a:cubicBezTo>
                  <a:pt x="76228" y="55359"/>
                  <a:pt x="75629" y="54328"/>
                  <a:pt x="75622" y="53209"/>
                </a:cubicBezTo>
                <a:lnTo>
                  <a:pt x="75622" y="16674"/>
                </a:lnTo>
                <a:lnTo>
                  <a:pt x="59118" y="6816"/>
                </a:lnTo>
                <a:lnTo>
                  <a:pt x="44094" y="15949"/>
                </a:lnTo>
                <a:lnTo>
                  <a:pt x="44094" y="38186"/>
                </a:lnTo>
                <a:lnTo>
                  <a:pt x="37795" y="38186"/>
                </a:lnTo>
                <a:lnTo>
                  <a:pt x="37795" y="19792"/>
                </a:lnTo>
                <a:lnTo>
                  <a:pt x="25228" y="27572"/>
                </a:lnTo>
                <a:lnTo>
                  <a:pt x="25228" y="48485"/>
                </a:lnTo>
                <a:lnTo>
                  <a:pt x="40976" y="57398"/>
                </a:lnTo>
                <a:lnTo>
                  <a:pt x="56724" y="48485"/>
                </a:lnTo>
                <a:lnTo>
                  <a:pt x="56724" y="32296"/>
                </a:lnTo>
                <a:lnTo>
                  <a:pt x="63023" y="32296"/>
                </a:lnTo>
                <a:lnTo>
                  <a:pt x="63023" y="50217"/>
                </a:lnTo>
                <a:cubicBezTo>
                  <a:pt x="63022" y="51353"/>
                  <a:pt x="62408" y="52401"/>
                  <a:pt x="61417" y="52957"/>
                </a:cubicBezTo>
                <a:lnTo>
                  <a:pt x="44094" y="62753"/>
                </a:lnTo>
                <a:lnTo>
                  <a:pt x="44094" y="77745"/>
                </a:lnTo>
                <a:lnTo>
                  <a:pt x="61449" y="89083"/>
                </a:lnTo>
                <a:cubicBezTo>
                  <a:pt x="62350" y="89661"/>
                  <a:pt x="62896" y="90658"/>
                  <a:pt x="62898" y="91729"/>
                </a:cubicBezTo>
                <a:lnTo>
                  <a:pt x="62898" y="102312"/>
                </a:lnTo>
                <a:lnTo>
                  <a:pt x="75496" y="94878"/>
                </a:lnTo>
                <a:lnTo>
                  <a:pt x="75496" y="81524"/>
                </a:lnTo>
                <a:lnTo>
                  <a:pt x="58961" y="71666"/>
                </a:lnTo>
                <a:lnTo>
                  <a:pt x="62110" y="66249"/>
                </a:lnTo>
                <a:lnTo>
                  <a:pt x="80346" y="76989"/>
                </a:lnTo>
                <a:cubicBezTo>
                  <a:pt x="81291" y="77564"/>
                  <a:pt x="81865" y="78592"/>
                  <a:pt x="81858" y="79697"/>
                </a:cubicBezTo>
                <a:lnTo>
                  <a:pt x="81858" y="120642"/>
                </a:lnTo>
                <a:lnTo>
                  <a:pt x="96315" y="120642"/>
                </a:lnTo>
                <a:cubicBezTo>
                  <a:pt x="98052" y="115980"/>
                  <a:pt x="103239" y="113609"/>
                  <a:pt x="107901" y="115346"/>
                </a:cubicBezTo>
                <a:cubicBezTo>
                  <a:pt x="111427" y="116660"/>
                  <a:pt x="113765" y="120028"/>
                  <a:pt x="113764" y="123792"/>
                </a:cubicBezTo>
                <a:cubicBezTo>
                  <a:pt x="113439" y="128826"/>
                  <a:pt x="109094" y="132643"/>
                  <a:pt x="104060" y="132318"/>
                </a:cubicBezTo>
                <a:cubicBezTo>
                  <a:pt x="100681" y="132100"/>
                  <a:pt x="97700" y="130031"/>
                  <a:pt x="96315" y="126941"/>
                </a:cubicBezTo>
                <a:lnTo>
                  <a:pt x="81827" y="126941"/>
                </a:lnTo>
                <a:close/>
                <a:moveTo>
                  <a:pt x="45953" y="144107"/>
                </a:moveTo>
                <a:lnTo>
                  <a:pt x="59118" y="152138"/>
                </a:lnTo>
                <a:lnTo>
                  <a:pt x="75653" y="142280"/>
                </a:lnTo>
                <a:lnTo>
                  <a:pt x="75653" y="102186"/>
                </a:lnTo>
                <a:lnTo>
                  <a:pt x="40441" y="122910"/>
                </a:lnTo>
                <a:lnTo>
                  <a:pt x="37291" y="117461"/>
                </a:lnTo>
                <a:lnTo>
                  <a:pt x="56724" y="105997"/>
                </a:lnTo>
                <a:lnTo>
                  <a:pt x="56724" y="93398"/>
                </a:lnTo>
                <a:lnTo>
                  <a:pt x="40976" y="83099"/>
                </a:lnTo>
                <a:lnTo>
                  <a:pt x="23339" y="92989"/>
                </a:lnTo>
                <a:lnTo>
                  <a:pt x="20189" y="87477"/>
                </a:lnTo>
                <a:lnTo>
                  <a:pt x="37890" y="77556"/>
                </a:lnTo>
                <a:lnTo>
                  <a:pt x="37890" y="62753"/>
                </a:lnTo>
                <a:lnTo>
                  <a:pt x="22142" y="53839"/>
                </a:lnTo>
                <a:lnTo>
                  <a:pt x="6394" y="62753"/>
                </a:lnTo>
                <a:lnTo>
                  <a:pt x="6394" y="74217"/>
                </a:lnTo>
                <a:lnTo>
                  <a:pt x="19874" y="66312"/>
                </a:lnTo>
                <a:lnTo>
                  <a:pt x="23024" y="71729"/>
                </a:lnTo>
                <a:lnTo>
                  <a:pt x="6331" y="81524"/>
                </a:lnTo>
                <a:lnTo>
                  <a:pt x="6331" y="96296"/>
                </a:lnTo>
                <a:lnTo>
                  <a:pt x="22079" y="105209"/>
                </a:lnTo>
                <a:lnTo>
                  <a:pt x="38016" y="95760"/>
                </a:lnTo>
                <a:lnTo>
                  <a:pt x="41165" y="101178"/>
                </a:lnTo>
                <a:lnTo>
                  <a:pt x="25228" y="110626"/>
                </a:lnTo>
                <a:lnTo>
                  <a:pt x="25228" y="131508"/>
                </a:lnTo>
                <a:lnTo>
                  <a:pt x="39401" y="140296"/>
                </a:lnTo>
                <a:lnTo>
                  <a:pt x="55842" y="130626"/>
                </a:lnTo>
                <a:lnTo>
                  <a:pt x="56031" y="130910"/>
                </a:lnTo>
                <a:lnTo>
                  <a:pt x="56787" y="130469"/>
                </a:lnTo>
                <a:lnTo>
                  <a:pt x="59937" y="135886"/>
                </a:lnTo>
                <a:close/>
                <a:moveTo>
                  <a:pt x="104819" y="120768"/>
                </a:moveTo>
                <a:cubicBezTo>
                  <a:pt x="103305" y="120751"/>
                  <a:pt x="102065" y="121963"/>
                  <a:pt x="102047" y="123477"/>
                </a:cubicBezTo>
                <a:cubicBezTo>
                  <a:pt x="102030" y="124990"/>
                  <a:pt x="103242" y="126231"/>
                  <a:pt x="104756" y="126248"/>
                </a:cubicBezTo>
                <a:cubicBezTo>
                  <a:pt x="106269" y="126266"/>
                  <a:pt x="107510" y="125053"/>
                  <a:pt x="107527" y="123540"/>
                </a:cubicBezTo>
                <a:cubicBezTo>
                  <a:pt x="107527" y="123529"/>
                  <a:pt x="107527" y="123519"/>
                  <a:pt x="107527" y="123508"/>
                </a:cubicBezTo>
                <a:cubicBezTo>
                  <a:pt x="107476" y="122049"/>
                  <a:pt x="106279" y="120893"/>
                  <a:pt x="104819" y="120894"/>
                </a:cubicBezTo>
                <a:close/>
                <a:moveTo>
                  <a:pt x="130267" y="82028"/>
                </a:moveTo>
                <a:cubicBezTo>
                  <a:pt x="128754" y="82028"/>
                  <a:pt x="127527" y="83255"/>
                  <a:pt x="127527" y="84768"/>
                </a:cubicBezTo>
                <a:cubicBezTo>
                  <a:pt x="127527" y="86282"/>
                  <a:pt x="128754" y="87508"/>
                  <a:pt x="130267" y="87508"/>
                </a:cubicBezTo>
                <a:cubicBezTo>
                  <a:pt x="131781" y="87508"/>
                  <a:pt x="133008" y="86282"/>
                  <a:pt x="133008" y="84768"/>
                </a:cubicBezTo>
                <a:cubicBezTo>
                  <a:pt x="132940" y="83304"/>
                  <a:pt x="131733" y="82153"/>
                  <a:pt x="130267" y="82154"/>
                </a:cubicBezTo>
                <a:close/>
                <a:moveTo>
                  <a:pt x="104819" y="65808"/>
                </a:moveTo>
                <a:cubicBezTo>
                  <a:pt x="103305" y="65790"/>
                  <a:pt x="102065" y="67003"/>
                  <a:pt x="102047" y="68516"/>
                </a:cubicBezTo>
                <a:cubicBezTo>
                  <a:pt x="102030" y="70029"/>
                  <a:pt x="103242" y="71270"/>
                  <a:pt x="104756" y="71288"/>
                </a:cubicBezTo>
                <a:cubicBezTo>
                  <a:pt x="106269" y="71305"/>
                  <a:pt x="107510" y="70092"/>
                  <a:pt x="107527" y="68579"/>
                </a:cubicBezTo>
                <a:cubicBezTo>
                  <a:pt x="107527" y="68569"/>
                  <a:pt x="107527" y="68558"/>
                  <a:pt x="107527" y="68548"/>
                </a:cubicBezTo>
                <a:cubicBezTo>
                  <a:pt x="107476" y="67089"/>
                  <a:pt x="106279" y="65933"/>
                  <a:pt x="104819" y="65934"/>
                </a:cubicBezTo>
                <a:close/>
                <a:moveTo>
                  <a:pt x="114992" y="35855"/>
                </a:moveTo>
                <a:cubicBezTo>
                  <a:pt x="113479" y="35855"/>
                  <a:pt x="112252" y="37082"/>
                  <a:pt x="112252" y="38595"/>
                </a:cubicBezTo>
                <a:cubicBezTo>
                  <a:pt x="112252" y="40108"/>
                  <a:pt x="113479" y="41335"/>
                  <a:pt x="114992" y="41335"/>
                </a:cubicBezTo>
                <a:cubicBezTo>
                  <a:pt x="116505" y="41335"/>
                  <a:pt x="117732" y="40108"/>
                  <a:pt x="117732" y="38595"/>
                </a:cubicBezTo>
                <a:cubicBezTo>
                  <a:pt x="117750" y="37099"/>
                  <a:pt x="116551" y="35872"/>
                  <a:pt x="115055" y="35855"/>
                </a:cubicBezTo>
                <a:cubicBezTo>
                  <a:pt x="115034" y="35855"/>
                  <a:pt x="115013" y="35855"/>
                  <a:pt x="114992" y="35855"/>
                </a:cubicBezTo>
                <a:close/>
              </a:path>
            </a:pathLst>
          </a:custGeom>
          <a:solidFill>
            <a:srgbClr val="414042"/>
          </a:solidFill>
          <a:ln w="304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81D7578-DBC3-46DD-91AF-4AF36D5FAD9C}"/>
              </a:ext>
            </a:extLst>
          </p:cNvPr>
          <p:cNvSpPr/>
          <p:nvPr/>
        </p:nvSpPr>
        <p:spPr>
          <a:xfrm>
            <a:off x="665612" y="3224315"/>
            <a:ext cx="237021" cy="247462"/>
          </a:xfrm>
          <a:custGeom>
            <a:avLst/>
            <a:gdLst>
              <a:gd name="connsiteX0" fmla="*/ 150771 w 150922"/>
              <a:gd name="connsiteY0" fmla="*/ 86739 h 157570"/>
              <a:gd name="connsiteX1" fmla="*/ 140409 w 150922"/>
              <a:gd name="connsiteY1" fmla="*/ 75810 h 157570"/>
              <a:gd name="connsiteX2" fmla="*/ 135527 w 150922"/>
              <a:gd name="connsiteY2" fmla="*/ 72661 h 157570"/>
              <a:gd name="connsiteX3" fmla="*/ 135842 w 150922"/>
              <a:gd name="connsiteY3" fmla="*/ 70330 h 157570"/>
              <a:gd name="connsiteX4" fmla="*/ 138991 w 150922"/>
              <a:gd name="connsiteY4" fmla="*/ 47684 h 157570"/>
              <a:gd name="connsiteX5" fmla="*/ 141700 w 150922"/>
              <a:gd name="connsiteY5" fmla="*/ 27747 h 157570"/>
              <a:gd name="connsiteX6" fmla="*/ 134613 w 150922"/>
              <a:gd name="connsiteY6" fmla="*/ 14110 h 157570"/>
              <a:gd name="connsiteX7" fmla="*/ 99306 w 150922"/>
              <a:gd name="connsiteY7" fmla="*/ 2299 h 157570"/>
              <a:gd name="connsiteX8" fmla="*/ 54015 w 150922"/>
              <a:gd name="connsiteY8" fmla="*/ 818 h 157570"/>
              <a:gd name="connsiteX9" fmla="*/ 14551 w 150922"/>
              <a:gd name="connsiteY9" fmla="*/ 10267 h 157570"/>
              <a:gd name="connsiteX10" fmla="*/ 94 w 150922"/>
              <a:gd name="connsiteY10" fmla="*/ 26928 h 157570"/>
              <a:gd name="connsiteX11" fmla="*/ 10393 w 150922"/>
              <a:gd name="connsiteY11" fmla="*/ 103558 h 157570"/>
              <a:gd name="connsiteX12" fmla="*/ 15118 w 150922"/>
              <a:gd name="connsiteY12" fmla="*/ 138613 h 157570"/>
              <a:gd name="connsiteX13" fmla="*/ 22866 w 150922"/>
              <a:gd name="connsiteY13" fmla="*/ 149101 h 157570"/>
              <a:gd name="connsiteX14" fmla="*/ 55621 w 150922"/>
              <a:gd name="connsiteY14" fmla="*/ 156912 h 157570"/>
              <a:gd name="connsiteX15" fmla="*/ 99023 w 150922"/>
              <a:gd name="connsiteY15" fmla="*/ 154991 h 157570"/>
              <a:gd name="connsiteX16" fmla="*/ 126424 w 150922"/>
              <a:gd name="connsiteY16" fmla="*/ 139243 h 157570"/>
              <a:gd name="connsiteX17" fmla="*/ 132094 w 150922"/>
              <a:gd name="connsiteY17" fmla="*/ 97133 h 157570"/>
              <a:gd name="connsiteX18" fmla="*/ 132787 w 150922"/>
              <a:gd name="connsiteY18" fmla="*/ 92850 h 157570"/>
              <a:gd name="connsiteX19" fmla="*/ 150771 w 150922"/>
              <a:gd name="connsiteY19" fmla="*/ 86739 h 157570"/>
              <a:gd name="connsiteX20" fmla="*/ 70834 w 150922"/>
              <a:gd name="connsiteY20" fmla="*/ 6236 h 157570"/>
              <a:gd name="connsiteX21" fmla="*/ 128314 w 150922"/>
              <a:gd name="connsiteY21" fmla="*/ 17700 h 157570"/>
              <a:gd name="connsiteX22" fmla="*/ 135180 w 150922"/>
              <a:gd name="connsiteY22" fmla="*/ 26236 h 157570"/>
              <a:gd name="connsiteX23" fmla="*/ 124220 w 150922"/>
              <a:gd name="connsiteY23" fmla="*/ 33385 h 157570"/>
              <a:gd name="connsiteX24" fmla="*/ 109007 w 150922"/>
              <a:gd name="connsiteY24" fmla="*/ 37637 h 157570"/>
              <a:gd name="connsiteX25" fmla="*/ 40787 w 150922"/>
              <a:gd name="connsiteY25" fmla="*/ 39054 h 157570"/>
              <a:gd name="connsiteX26" fmla="*/ 11433 w 150922"/>
              <a:gd name="connsiteY26" fmla="*/ 30456 h 157570"/>
              <a:gd name="connsiteX27" fmla="*/ 6456 w 150922"/>
              <a:gd name="connsiteY27" fmla="*/ 23747 h 157570"/>
              <a:gd name="connsiteX28" fmla="*/ 10173 w 150922"/>
              <a:gd name="connsiteY28" fmla="*/ 19779 h 157570"/>
              <a:gd name="connsiteX29" fmla="*/ 32850 w 150922"/>
              <a:gd name="connsiteY29" fmla="*/ 10614 h 157570"/>
              <a:gd name="connsiteX30" fmla="*/ 70834 w 150922"/>
              <a:gd name="connsiteY30" fmla="*/ 6236 h 157570"/>
              <a:gd name="connsiteX31" fmla="*/ 120220 w 150922"/>
              <a:gd name="connsiteY31" fmla="*/ 138991 h 157570"/>
              <a:gd name="connsiteX32" fmla="*/ 110771 w 150922"/>
              <a:gd name="connsiteY32" fmla="*/ 145542 h 157570"/>
              <a:gd name="connsiteX33" fmla="*/ 92251 w 150922"/>
              <a:gd name="connsiteY33" fmla="*/ 149700 h 157570"/>
              <a:gd name="connsiteX34" fmla="*/ 50141 w 150922"/>
              <a:gd name="connsiteY34" fmla="*/ 149700 h 157570"/>
              <a:gd name="connsiteX35" fmla="*/ 24944 w 150922"/>
              <a:gd name="connsiteY35" fmla="*/ 142865 h 157570"/>
              <a:gd name="connsiteX36" fmla="*/ 21165 w 150922"/>
              <a:gd name="connsiteY36" fmla="*/ 137416 h 157570"/>
              <a:gd name="connsiteX37" fmla="*/ 11055 w 150922"/>
              <a:gd name="connsiteY37" fmla="*/ 62487 h 157570"/>
              <a:gd name="connsiteX38" fmla="*/ 7401 w 150922"/>
              <a:gd name="connsiteY38" fmla="*/ 35401 h 157570"/>
              <a:gd name="connsiteX39" fmla="*/ 30393 w 150922"/>
              <a:gd name="connsiteY39" fmla="*/ 43464 h 157570"/>
              <a:gd name="connsiteX40" fmla="*/ 56566 w 150922"/>
              <a:gd name="connsiteY40" fmla="*/ 46897 h 157570"/>
              <a:gd name="connsiteX41" fmla="*/ 108188 w 150922"/>
              <a:gd name="connsiteY41" fmla="*/ 44031 h 157570"/>
              <a:gd name="connsiteX42" fmla="*/ 134047 w 150922"/>
              <a:gd name="connsiteY42" fmla="*/ 35401 h 157570"/>
              <a:gd name="connsiteX43" fmla="*/ 127369 w 150922"/>
              <a:gd name="connsiteY43" fmla="*/ 84850 h 157570"/>
              <a:gd name="connsiteX44" fmla="*/ 80692 w 150922"/>
              <a:gd name="connsiteY44" fmla="*/ 65952 h 157570"/>
              <a:gd name="connsiteX45" fmla="*/ 78771 w 150922"/>
              <a:gd name="connsiteY45" fmla="*/ 65039 h 157570"/>
              <a:gd name="connsiteX46" fmla="*/ 77732 w 150922"/>
              <a:gd name="connsiteY46" fmla="*/ 63747 h 157570"/>
              <a:gd name="connsiteX47" fmla="*/ 75086 w 150922"/>
              <a:gd name="connsiteY47" fmla="*/ 59117 h 157570"/>
              <a:gd name="connsiteX48" fmla="*/ 65125 w 150922"/>
              <a:gd name="connsiteY48" fmla="*/ 60219 h 157570"/>
              <a:gd name="connsiteX49" fmla="*/ 66226 w 150922"/>
              <a:gd name="connsiteY49" fmla="*/ 70180 h 157570"/>
              <a:gd name="connsiteX50" fmla="*/ 71181 w 150922"/>
              <a:gd name="connsiteY50" fmla="*/ 71716 h 157570"/>
              <a:gd name="connsiteX51" fmla="*/ 74330 w 150922"/>
              <a:gd name="connsiteY51" fmla="*/ 70771 h 157570"/>
              <a:gd name="connsiteX52" fmla="*/ 76850 w 150922"/>
              <a:gd name="connsiteY52" fmla="*/ 71054 h 157570"/>
              <a:gd name="connsiteX53" fmla="*/ 124094 w 150922"/>
              <a:gd name="connsiteY53" fmla="*/ 90456 h 157570"/>
              <a:gd name="connsiteX54" fmla="*/ 126487 w 150922"/>
              <a:gd name="connsiteY54" fmla="*/ 92472 h 157570"/>
              <a:gd name="connsiteX55" fmla="*/ 125889 w 150922"/>
              <a:gd name="connsiteY55" fmla="*/ 97039 h 157570"/>
              <a:gd name="connsiteX56" fmla="*/ 123873 w 150922"/>
              <a:gd name="connsiteY56" fmla="*/ 112062 h 157570"/>
              <a:gd name="connsiteX57" fmla="*/ 71621 w 150922"/>
              <a:gd name="connsiteY57" fmla="*/ 64503 h 157570"/>
              <a:gd name="connsiteX58" fmla="*/ 70110 w 150922"/>
              <a:gd name="connsiteY58" fmla="*/ 64724 h 157570"/>
              <a:gd name="connsiteX59" fmla="*/ 71621 w 150922"/>
              <a:gd name="connsiteY59" fmla="*/ 64503 h 157570"/>
              <a:gd name="connsiteX60" fmla="*/ 133669 w 150922"/>
              <a:gd name="connsiteY60" fmla="*/ 86550 h 157570"/>
              <a:gd name="connsiteX61" fmla="*/ 134613 w 150922"/>
              <a:gd name="connsiteY61" fmla="*/ 79590 h 157570"/>
              <a:gd name="connsiteX62" fmla="*/ 144535 w 150922"/>
              <a:gd name="connsiteY62" fmla="*/ 87684 h 157570"/>
              <a:gd name="connsiteX63" fmla="*/ 133669 w 150922"/>
              <a:gd name="connsiteY63" fmla="*/ 86550 h 157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50922" h="157570">
                <a:moveTo>
                  <a:pt x="150771" y="86739"/>
                </a:moveTo>
                <a:cubicBezTo>
                  <a:pt x="149858" y="81795"/>
                  <a:pt x="144251" y="78298"/>
                  <a:pt x="140409" y="75810"/>
                </a:cubicBezTo>
                <a:cubicBezTo>
                  <a:pt x="139180" y="75023"/>
                  <a:pt x="135810" y="73763"/>
                  <a:pt x="135527" y="72661"/>
                </a:cubicBezTo>
                <a:cubicBezTo>
                  <a:pt x="135507" y="71872"/>
                  <a:pt x="135614" y="71085"/>
                  <a:pt x="135842" y="70330"/>
                </a:cubicBezTo>
                <a:lnTo>
                  <a:pt x="138991" y="47684"/>
                </a:lnTo>
                <a:cubicBezTo>
                  <a:pt x="139905" y="41039"/>
                  <a:pt x="140787" y="34393"/>
                  <a:pt x="141700" y="27747"/>
                </a:cubicBezTo>
                <a:cubicBezTo>
                  <a:pt x="142519" y="21637"/>
                  <a:pt x="139590" y="17543"/>
                  <a:pt x="134613" y="14110"/>
                </a:cubicBezTo>
                <a:cubicBezTo>
                  <a:pt x="124472" y="7086"/>
                  <a:pt x="111243" y="4251"/>
                  <a:pt x="99306" y="2299"/>
                </a:cubicBezTo>
                <a:cubicBezTo>
                  <a:pt x="84336" y="-146"/>
                  <a:pt x="69113" y="-643"/>
                  <a:pt x="54015" y="818"/>
                </a:cubicBezTo>
                <a:cubicBezTo>
                  <a:pt x="40436" y="1815"/>
                  <a:pt x="27109" y="5006"/>
                  <a:pt x="14551" y="10267"/>
                </a:cubicBezTo>
                <a:cubicBezTo>
                  <a:pt x="7811" y="13417"/>
                  <a:pt x="-1008" y="18330"/>
                  <a:pt x="94" y="26928"/>
                </a:cubicBezTo>
                <a:cubicBezTo>
                  <a:pt x="3244" y="52503"/>
                  <a:pt x="6960" y="78015"/>
                  <a:pt x="10393" y="103558"/>
                </a:cubicBezTo>
                <a:cubicBezTo>
                  <a:pt x="11968" y="115243"/>
                  <a:pt x="13543" y="126928"/>
                  <a:pt x="15118" y="138613"/>
                </a:cubicBezTo>
                <a:cubicBezTo>
                  <a:pt x="15635" y="143245"/>
                  <a:pt x="18591" y="147246"/>
                  <a:pt x="22866" y="149101"/>
                </a:cubicBezTo>
                <a:cubicBezTo>
                  <a:pt x="32629" y="154393"/>
                  <a:pt x="44724" y="155905"/>
                  <a:pt x="55621" y="156912"/>
                </a:cubicBezTo>
                <a:cubicBezTo>
                  <a:pt x="70109" y="158221"/>
                  <a:pt x="84707" y="157575"/>
                  <a:pt x="99023" y="154991"/>
                </a:cubicBezTo>
                <a:cubicBezTo>
                  <a:pt x="108094" y="153322"/>
                  <a:pt x="124976" y="150582"/>
                  <a:pt x="126424" y="139243"/>
                </a:cubicBezTo>
                <a:cubicBezTo>
                  <a:pt x="128220" y="125196"/>
                  <a:pt x="130204" y="111149"/>
                  <a:pt x="132094" y="97133"/>
                </a:cubicBezTo>
                <a:lnTo>
                  <a:pt x="132787" y="92850"/>
                </a:lnTo>
                <a:cubicBezTo>
                  <a:pt x="137921" y="94078"/>
                  <a:pt x="152566" y="96692"/>
                  <a:pt x="150771" y="86739"/>
                </a:cubicBezTo>
                <a:close/>
                <a:moveTo>
                  <a:pt x="70834" y="6236"/>
                </a:moveTo>
                <a:cubicBezTo>
                  <a:pt x="89732" y="6236"/>
                  <a:pt x="111369" y="8377"/>
                  <a:pt x="128314" y="17700"/>
                </a:cubicBezTo>
                <a:cubicBezTo>
                  <a:pt x="130928" y="19149"/>
                  <a:pt x="137007" y="22393"/>
                  <a:pt x="135180" y="26236"/>
                </a:cubicBezTo>
                <a:cubicBezTo>
                  <a:pt x="133354" y="30078"/>
                  <a:pt x="127684" y="31999"/>
                  <a:pt x="124220" y="33385"/>
                </a:cubicBezTo>
                <a:cubicBezTo>
                  <a:pt x="119273" y="35213"/>
                  <a:pt x="114185" y="36635"/>
                  <a:pt x="109007" y="37637"/>
                </a:cubicBezTo>
                <a:cubicBezTo>
                  <a:pt x="86524" y="42091"/>
                  <a:pt x="63435" y="42571"/>
                  <a:pt x="40787" y="39054"/>
                </a:cubicBezTo>
                <a:cubicBezTo>
                  <a:pt x="30560" y="38000"/>
                  <a:pt x="20612" y="35086"/>
                  <a:pt x="11433" y="30456"/>
                </a:cubicBezTo>
                <a:cubicBezTo>
                  <a:pt x="9165" y="29165"/>
                  <a:pt x="5417" y="26834"/>
                  <a:pt x="6456" y="23747"/>
                </a:cubicBezTo>
                <a:cubicBezTo>
                  <a:pt x="7279" y="22089"/>
                  <a:pt x="8572" y="20709"/>
                  <a:pt x="10173" y="19779"/>
                </a:cubicBezTo>
                <a:cubicBezTo>
                  <a:pt x="17091" y="15330"/>
                  <a:pt x="24783" y="12221"/>
                  <a:pt x="32850" y="10614"/>
                </a:cubicBezTo>
                <a:cubicBezTo>
                  <a:pt x="45288" y="7628"/>
                  <a:pt x="58042" y="6158"/>
                  <a:pt x="70834" y="6236"/>
                </a:cubicBezTo>
                <a:close/>
                <a:moveTo>
                  <a:pt x="120220" y="138991"/>
                </a:moveTo>
                <a:cubicBezTo>
                  <a:pt x="119747" y="142676"/>
                  <a:pt x="113669" y="144503"/>
                  <a:pt x="110771" y="145542"/>
                </a:cubicBezTo>
                <a:cubicBezTo>
                  <a:pt x="104755" y="147555"/>
                  <a:pt x="98550" y="148948"/>
                  <a:pt x="92251" y="149700"/>
                </a:cubicBezTo>
                <a:cubicBezTo>
                  <a:pt x="78276" y="151558"/>
                  <a:pt x="64116" y="151558"/>
                  <a:pt x="50141" y="149700"/>
                </a:cubicBezTo>
                <a:cubicBezTo>
                  <a:pt x="41388" y="149021"/>
                  <a:pt x="32841" y="146702"/>
                  <a:pt x="24944" y="142865"/>
                </a:cubicBezTo>
                <a:cubicBezTo>
                  <a:pt x="22753" y="141913"/>
                  <a:pt x="21289" y="139803"/>
                  <a:pt x="21165" y="137416"/>
                </a:cubicBezTo>
                <a:cubicBezTo>
                  <a:pt x="18015" y="112440"/>
                  <a:pt x="14425" y="87464"/>
                  <a:pt x="11055" y="62487"/>
                </a:cubicBezTo>
                <a:lnTo>
                  <a:pt x="7401" y="35401"/>
                </a:lnTo>
                <a:cubicBezTo>
                  <a:pt x="14561" y="39353"/>
                  <a:pt x="22333" y="42078"/>
                  <a:pt x="30393" y="43464"/>
                </a:cubicBezTo>
                <a:cubicBezTo>
                  <a:pt x="39026" y="45221"/>
                  <a:pt x="47772" y="46368"/>
                  <a:pt x="56566" y="46897"/>
                </a:cubicBezTo>
                <a:cubicBezTo>
                  <a:pt x="73826" y="48134"/>
                  <a:pt x="91172" y="47171"/>
                  <a:pt x="108188" y="44031"/>
                </a:cubicBezTo>
                <a:cubicBezTo>
                  <a:pt x="117255" y="42727"/>
                  <a:pt x="126014" y="39804"/>
                  <a:pt x="134047" y="35401"/>
                </a:cubicBezTo>
                <a:lnTo>
                  <a:pt x="127369" y="84850"/>
                </a:lnTo>
                <a:cubicBezTo>
                  <a:pt x="111409" y="79591"/>
                  <a:pt x="95816" y="73278"/>
                  <a:pt x="80692" y="65952"/>
                </a:cubicBezTo>
                <a:cubicBezTo>
                  <a:pt x="80029" y="65699"/>
                  <a:pt x="79386" y="65393"/>
                  <a:pt x="78771" y="65039"/>
                </a:cubicBezTo>
                <a:cubicBezTo>
                  <a:pt x="77921" y="64409"/>
                  <a:pt x="78141" y="64724"/>
                  <a:pt x="77732" y="63747"/>
                </a:cubicBezTo>
                <a:cubicBezTo>
                  <a:pt x="76944" y="61952"/>
                  <a:pt x="76755" y="60598"/>
                  <a:pt x="75086" y="59117"/>
                </a:cubicBezTo>
                <a:cubicBezTo>
                  <a:pt x="72031" y="56671"/>
                  <a:pt x="67571" y="57164"/>
                  <a:pt x="65125" y="60219"/>
                </a:cubicBezTo>
                <a:cubicBezTo>
                  <a:pt x="62678" y="63273"/>
                  <a:pt x="63171" y="67733"/>
                  <a:pt x="66226" y="70180"/>
                </a:cubicBezTo>
                <a:cubicBezTo>
                  <a:pt x="67624" y="71300"/>
                  <a:pt x="69394" y="71848"/>
                  <a:pt x="71181" y="71716"/>
                </a:cubicBezTo>
                <a:cubicBezTo>
                  <a:pt x="72266" y="71536"/>
                  <a:pt x="73325" y="71218"/>
                  <a:pt x="74330" y="70771"/>
                </a:cubicBezTo>
                <a:cubicBezTo>
                  <a:pt x="75558" y="70393"/>
                  <a:pt x="75558" y="70456"/>
                  <a:pt x="76850" y="71054"/>
                </a:cubicBezTo>
                <a:cubicBezTo>
                  <a:pt x="92167" y="78524"/>
                  <a:pt x="107948" y="85004"/>
                  <a:pt x="124094" y="90456"/>
                </a:cubicBezTo>
                <a:cubicBezTo>
                  <a:pt x="126519" y="91243"/>
                  <a:pt x="126487" y="90456"/>
                  <a:pt x="126487" y="92472"/>
                </a:cubicBezTo>
                <a:cubicBezTo>
                  <a:pt x="126385" y="94005"/>
                  <a:pt x="126185" y="95531"/>
                  <a:pt x="125889" y="97039"/>
                </a:cubicBezTo>
                <a:lnTo>
                  <a:pt x="123873" y="112062"/>
                </a:lnTo>
                <a:close/>
                <a:moveTo>
                  <a:pt x="71621" y="64503"/>
                </a:moveTo>
                <a:cubicBezTo>
                  <a:pt x="71621" y="65354"/>
                  <a:pt x="70425" y="65259"/>
                  <a:pt x="70110" y="64724"/>
                </a:cubicBezTo>
                <a:cubicBezTo>
                  <a:pt x="69795" y="64188"/>
                  <a:pt x="71621" y="63306"/>
                  <a:pt x="71621" y="64503"/>
                </a:cubicBezTo>
                <a:close/>
                <a:moveTo>
                  <a:pt x="133669" y="86550"/>
                </a:moveTo>
                <a:lnTo>
                  <a:pt x="134613" y="79590"/>
                </a:lnTo>
                <a:cubicBezTo>
                  <a:pt x="137763" y="81385"/>
                  <a:pt x="143117" y="84094"/>
                  <a:pt x="144535" y="87684"/>
                </a:cubicBezTo>
                <a:cubicBezTo>
                  <a:pt x="141448" y="88944"/>
                  <a:pt x="136566" y="87275"/>
                  <a:pt x="133669" y="86550"/>
                </a:cubicBezTo>
                <a:close/>
              </a:path>
            </a:pathLst>
          </a:custGeom>
          <a:solidFill>
            <a:srgbClr val="414042"/>
          </a:solidFill>
          <a:ln w="3048" cap="flat">
            <a:noFill/>
            <a:prstDash val="solid"/>
            <a:miter/>
          </a:ln>
        </p:spPr>
        <p:txBody>
          <a:bodyPr rtlCol="0" anchor="ctr"/>
          <a:lstStyle/>
          <a:p>
            <a:endParaRPr lang="en-US"/>
          </a:p>
        </p:txBody>
      </p:sp>
      <p:sp>
        <p:nvSpPr>
          <p:cNvPr id="6" name="Title 5"/>
          <p:cNvSpPr>
            <a:spLocks noGrp="1"/>
          </p:cNvSpPr>
          <p:nvPr>
            <p:ph type="title"/>
          </p:nvPr>
        </p:nvSpPr>
        <p:spPr/>
        <p:txBody>
          <a:bodyPr/>
          <a:lstStyle/>
          <a:p>
            <a:r>
              <a:rPr lang="en-US" dirty="0"/>
              <a:t>The AWS Analytics </a:t>
            </a:r>
            <a:r>
              <a:rPr lang="en-US" altLang="zh-CN" dirty="0" smtClean="0"/>
              <a:t>Services Category</a:t>
            </a:r>
            <a:endParaRPr lang="en-US" dirty="0"/>
          </a:p>
        </p:txBody>
      </p:sp>
      <p:sp>
        <p:nvSpPr>
          <p:cNvPr id="120" name="Rectangle 119">
            <a:extLst>
              <a:ext uri="{FF2B5EF4-FFF2-40B4-BE49-F238E27FC236}">
                <a16:creationId xmlns:a16="http://schemas.microsoft.com/office/drawing/2014/main" id="{7F92AD39-4064-466F-BDB6-BA6716BDA4EB}"/>
              </a:ext>
            </a:extLst>
          </p:cNvPr>
          <p:cNvSpPr/>
          <p:nvPr/>
        </p:nvSpPr>
        <p:spPr>
          <a:xfrm>
            <a:off x="342900" y="3889964"/>
            <a:ext cx="8458200" cy="677976"/>
          </a:xfrm>
          <a:prstGeom prst="rect">
            <a:avLst/>
          </a:prstGeom>
          <a:solidFill>
            <a:srgbClr val="F2F4F4"/>
          </a:solidFill>
          <a:ln w="15875">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sp>
        <p:nvSpPr>
          <p:cNvPr id="124" name="TextBox 123">
            <a:extLst>
              <a:ext uri="{FF2B5EF4-FFF2-40B4-BE49-F238E27FC236}">
                <a16:creationId xmlns:a16="http://schemas.microsoft.com/office/drawing/2014/main" id="{AB9AF1B0-D539-499F-BFD4-AFFDFAB1D8C3}"/>
              </a:ext>
            </a:extLst>
          </p:cNvPr>
          <p:cNvSpPr txBox="1"/>
          <p:nvPr/>
        </p:nvSpPr>
        <p:spPr>
          <a:xfrm>
            <a:off x="3861252" y="3742673"/>
            <a:ext cx="1421496" cy="276999"/>
          </a:xfrm>
          <a:prstGeom prst="rect">
            <a:avLst/>
          </a:prstGeom>
          <a:solidFill>
            <a:srgbClr val="F2F4F4"/>
          </a:solidFill>
        </p:spPr>
        <p:txBody>
          <a:bodyPr wrap="square" rtlCol="0">
            <a:spAutoFit/>
          </a:bodyPr>
          <a:lstStyle/>
          <a:p>
            <a:pPr algn="ctr" defTabSz="685758">
              <a:defRPr/>
            </a:pPr>
            <a:r>
              <a:rPr lang="en-US" sz="1200" b="1" dirty="0">
                <a:solidFill>
                  <a:srgbClr val="00A1C9"/>
                </a:solidFill>
                <a:latin typeface="Amazon Ember" panose="02000000000000000000" pitchFamily="2" charset="0"/>
                <a:ea typeface="Amazon Ember" panose="02000000000000000000" pitchFamily="2" charset="0"/>
              </a:rPr>
              <a:t>Data movement</a:t>
            </a:r>
          </a:p>
        </p:txBody>
      </p:sp>
      <p:sp>
        <p:nvSpPr>
          <p:cNvPr id="125" name="TextBox 124">
            <a:extLst>
              <a:ext uri="{FF2B5EF4-FFF2-40B4-BE49-F238E27FC236}">
                <a16:creationId xmlns:a16="http://schemas.microsoft.com/office/drawing/2014/main" id="{8EFBB40E-E1B4-4EF9-8A5B-ED0B42DF8631}"/>
              </a:ext>
            </a:extLst>
          </p:cNvPr>
          <p:cNvSpPr txBox="1"/>
          <p:nvPr/>
        </p:nvSpPr>
        <p:spPr>
          <a:xfrm>
            <a:off x="4077146" y="1992795"/>
            <a:ext cx="989708" cy="276999"/>
          </a:xfrm>
          <a:prstGeom prst="rect">
            <a:avLst/>
          </a:prstGeom>
          <a:solidFill>
            <a:srgbClr val="F2F4F4"/>
          </a:solidFill>
        </p:spPr>
        <p:txBody>
          <a:bodyPr wrap="square" rtlCol="0">
            <a:spAutoFit/>
          </a:bodyPr>
          <a:lstStyle/>
          <a:p>
            <a:pPr algn="ctr" defTabSz="685758">
              <a:defRPr/>
            </a:pPr>
            <a:r>
              <a:rPr lang="en-US" sz="1200" b="1" dirty="0">
                <a:solidFill>
                  <a:schemeClr val="accent1"/>
                </a:solidFill>
                <a:latin typeface="Amazon Ember" panose="02000000000000000000" pitchFamily="2" charset="0"/>
                <a:ea typeface="Amazon Ember" panose="02000000000000000000" pitchFamily="2" charset="0"/>
              </a:rPr>
              <a:t>Analytics</a:t>
            </a:r>
          </a:p>
        </p:txBody>
      </p:sp>
      <p:sp>
        <p:nvSpPr>
          <p:cNvPr id="126" name="TextBox 125">
            <a:extLst>
              <a:ext uri="{FF2B5EF4-FFF2-40B4-BE49-F238E27FC236}">
                <a16:creationId xmlns:a16="http://schemas.microsoft.com/office/drawing/2014/main" id="{8973ECEC-4FE7-4118-A912-1BA74F6A7FF4}"/>
              </a:ext>
            </a:extLst>
          </p:cNvPr>
          <p:cNvSpPr txBox="1"/>
          <p:nvPr/>
        </p:nvSpPr>
        <p:spPr>
          <a:xfrm>
            <a:off x="3015583" y="2892515"/>
            <a:ext cx="3112834" cy="276999"/>
          </a:xfrm>
          <a:prstGeom prst="rect">
            <a:avLst/>
          </a:prstGeom>
          <a:solidFill>
            <a:srgbClr val="F2F4F4"/>
          </a:solidFill>
        </p:spPr>
        <p:txBody>
          <a:bodyPr wrap="square" rtlCol="0">
            <a:spAutoFit/>
          </a:bodyPr>
          <a:lstStyle/>
          <a:p>
            <a:pPr algn="ctr" defTabSz="685758">
              <a:defRPr/>
            </a:pPr>
            <a:r>
              <a:rPr lang="en-US" sz="1200" b="1" dirty="0">
                <a:solidFill>
                  <a:schemeClr val="accent4"/>
                </a:solidFill>
                <a:latin typeface="Amazon Ember" panose="02000000000000000000" pitchFamily="2" charset="0"/>
                <a:ea typeface="Amazon Ember" panose="02000000000000000000" pitchFamily="2" charset="0"/>
              </a:rPr>
              <a:t>Data lake infrastructure &amp; management</a:t>
            </a:r>
          </a:p>
        </p:txBody>
      </p:sp>
      <p:sp>
        <p:nvSpPr>
          <p:cNvPr id="128" name="TextBox 127">
            <a:extLst>
              <a:ext uri="{FF2B5EF4-FFF2-40B4-BE49-F238E27FC236}">
                <a16:creationId xmlns:a16="http://schemas.microsoft.com/office/drawing/2014/main" id="{A2C85287-B739-405B-AF47-5D5B510A6ABF}"/>
              </a:ext>
            </a:extLst>
          </p:cNvPr>
          <p:cNvSpPr txBox="1"/>
          <p:nvPr/>
        </p:nvSpPr>
        <p:spPr>
          <a:xfrm>
            <a:off x="2544761" y="1122002"/>
            <a:ext cx="4054478" cy="276999"/>
          </a:xfrm>
          <a:prstGeom prst="rect">
            <a:avLst/>
          </a:prstGeom>
          <a:solidFill>
            <a:srgbClr val="F2F4F4"/>
          </a:solidFill>
        </p:spPr>
        <p:txBody>
          <a:bodyPr wrap="square" rtlCol="0">
            <a:spAutoFit/>
          </a:bodyPr>
          <a:lstStyle/>
          <a:p>
            <a:pPr algn="ctr" defTabSz="685758">
              <a:defRPr/>
            </a:pPr>
            <a:r>
              <a:rPr lang="en-US" sz="1200" b="1" dirty="0">
                <a:solidFill>
                  <a:schemeClr val="tx2"/>
                </a:solidFill>
                <a:latin typeface="Amazon Ember" panose="02000000000000000000" pitchFamily="2" charset="0"/>
                <a:ea typeface="Amazon Ember" panose="02000000000000000000" pitchFamily="2" charset="0"/>
              </a:rPr>
              <a:t>Data visualization, engagement, &amp; machine learning</a:t>
            </a:r>
          </a:p>
        </p:txBody>
      </p:sp>
      <p:sp>
        <p:nvSpPr>
          <p:cNvPr id="131" name="TextBox 130">
            <a:extLst>
              <a:ext uri="{FF2B5EF4-FFF2-40B4-BE49-F238E27FC236}">
                <a16:creationId xmlns:a16="http://schemas.microsoft.com/office/drawing/2014/main" id="{5CA902B0-8598-4772-960D-4598EC95F0A3}"/>
              </a:ext>
            </a:extLst>
          </p:cNvPr>
          <p:cNvSpPr txBox="1"/>
          <p:nvPr/>
        </p:nvSpPr>
        <p:spPr>
          <a:xfrm>
            <a:off x="7937870" y="1714700"/>
            <a:ext cx="1280160"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 many more</a:t>
            </a:r>
          </a:p>
        </p:txBody>
      </p:sp>
      <p:sp>
        <p:nvSpPr>
          <p:cNvPr id="134" name="TextBox 133">
            <a:extLst>
              <a:ext uri="{FF2B5EF4-FFF2-40B4-BE49-F238E27FC236}">
                <a16:creationId xmlns:a16="http://schemas.microsoft.com/office/drawing/2014/main" id="{BA2872E9-EE25-4204-9247-7EDEDD7A4E34}"/>
              </a:ext>
            </a:extLst>
          </p:cNvPr>
          <p:cNvSpPr txBox="1"/>
          <p:nvPr/>
        </p:nvSpPr>
        <p:spPr>
          <a:xfrm>
            <a:off x="789007" y="2364388"/>
            <a:ext cx="744739"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Redshift</a:t>
            </a:r>
          </a:p>
        </p:txBody>
      </p:sp>
      <p:sp>
        <p:nvSpPr>
          <p:cNvPr id="136" name="TextBox 135">
            <a:extLst>
              <a:ext uri="{FF2B5EF4-FFF2-40B4-BE49-F238E27FC236}">
                <a16:creationId xmlns:a16="http://schemas.microsoft.com/office/drawing/2014/main" id="{1F88BB05-4870-489E-AE69-BAD18D072EE1}"/>
              </a:ext>
            </a:extLst>
          </p:cNvPr>
          <p:cNvSpPr txBox="1"/>
          <p:nvPr/>
        </p:nvSpPr>
        <p:spPr>
          <a:xfrm>
            <a:off x="2110474" y="2295138"/>
            <a:ext cx="849928" cy="3693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EMR (Spark &amp; Hadoop)</a:t>
            </a:r>
          </a:p>
        </p:txBody>
      </p:sp>
      <p:sp>
        <p:nvSpPr>
          <p:cNvPr id="138" name="TextBox 137">
            <a:extLst>
              <a:ext uri="{FF2B5EF4-FFF2-40B4-BE49-F238E27FC236}">
                <a16:creationId xmlns:a16="http://schemas.microsoft.com/office/drawing/2014/main" id="{1F50F068-AC3A-4859-AC9D-0F8BD7E61A2B}"/>
              </a:ext>
            </a:extLst>
          </p:cNvPr>
          <p:cNvSpPr txBox="1"/>
          <p:nvPr/>
        </p:nvSpPr>
        <p:spPr>
          <a:xfrm>
            <a:off x="4882143" y="2364388"/>
            <a:ext cx="676937"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Athena</a:t>
            </a:r>
          </a:p>
        </p:txBody>
      </p:sp>
      <p:sp>
        <p:nvSpPr>
          <p:cNvPr id="141" name="TextBox 140">
            <a:extLst>
              <a:ext uri="{FF2B5EF4-FFF2-40B4-BE49-F238E27FC236}">
                <a16:creationId xmlns:a16="http://schemas.microsoft.com/office/drawing/2014/main" id="{01D54E1B-4AF9-488F-916F-CAA4BBF3A9E4}"/>
              </a:ext>
            </a:extLst>
          </p:cNvPr>
          <p:cNvSpPr txBox="1"/>
          <p:nvPr/>
        </p:nvSpPr>
        <p:spPr>
          <a:xfrm>
            <a:off x="6193013" y="2241348"/>
            <a:ext cx="910437" cy="507831"/>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Amazon Elasticsearch Service</a:t>
            </a:r>
          </a:p>
        </p:txBody>
      </p:sp>
      <p:sp>
        <p:nvSpPr>
          <p:cNvPr id="144" name="TextBox 143">
            <a:extLst>
              <a:ext uri="{FF2B5EF4-FFF2-40B4-BE49-F238E27FC236}">
                <a16:creationId xmlns:a16="http://schemas.microsoft.com/office/drawing/2014/main" id="{55EC3B16-A8F2-4E99-AE62-14931881E284}"/>
              </a:ext>
            </a:extLst>
          </p:cNvPr>
          <p:cNvSpPr txBox="1"/>
          <p:nvPr/>
        </p:nvSpPr>
        <p:spPr>
          <a:xfrm>
            <a:off x="7724945" y="2295138"/>
            <a:ext cx="891083" cy="3693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Kinesis Data Analytics</a:t>
            </a:r>
          </a:p>
        </p:txBody>
      </p:sp>
      <p:sp>
        <p:nvSpPr>
          <p:cNvPr id="146" name="TextBox 145">
            <a:extLst>
              <a:ext uri="{FF2B5EF4-FFF2-40B4-BE49-F238E27FC236}">
                <a16:creationId xmlns:a16="http://schemas.microsoft.com/office/drawing/2014/main" id="{70CE9B89-B9EF-4F37-801B-0A6B5515E3EC}"/>
              </a:ext>
            </a:extLst>
          </p:cNvPr>
          <p:cNvSpPr txBox="1"/>
          <p:nvPr/>
        </p:nvSpPr>
        <p:spPr>
          <a:xfrm>
            <a:off x="3411764" y="2241348"/>
            <a:ext cx="891083" cy="507831"/>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AWS Glue (Spark &amp; Python)</a:t>
            </a:r>
          </a:p>
        </p:txBody>
      </p:sp>
      <p:sp>
        <p:nvSpPr>
          <p:cNvPr id="149" name="TextBox 148">
            <a:extLst>
              <a:ext uri="{FF2B5EF4-FFF2-40B4-BE49-F238E27FC236}">
                <a16:creationId xmlns:a16="http://schemas.microsoft.com/office/drawing/2014/main" id="{EDA9E74B-1FD4-4A11-A16D-B40463352927}"/>
              </a:ext>
            </a:extLst>
          </p:cNvPr>
          <p:cNvSpPr txBox="1"/>
          <p:nvPr/>
        </p:nvSpPr>
        <p:spPr>
          <a:xfrm>
            <a:off x="900733" y="3253803"/>
            <a:ext cx="845531"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S3/Glacier</a:t>
            </a:r>
          </a:p>
        </p:txBody>
      </p:sp>
      <p:sp>
        <p:nvSpPr>
          <p:cNvPr id="209" name="TextBox 208">
            <a:extLst>
              <a:ext uri="{FF2B5EF4-FFF2-40B4-BE49-F238E27FC236}">
                <a16:creationId xmlns:a16="http://schemas.microsoft.com/office/drawing/2014/main" id="{59BADEC1-B464-4A0D-9780-397792C3F458}"/>
              </a:ext>
            </a:extLst>
          </p:cNvPr>
          <p:cNvSpPr txBox="1"/>
          <p:nvPr/>
        </p:nvSpPr>
        <p:spPr>
          <a:xfrm>
            <a:off x="4874559" y="3261048"/>
            <a:ext cx="753281" cy="2308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AWS Glue</a:t>
            </a:r>
          </a:p>
        </p:txBody>
      </p:sp>
      <p:sp>
        <p:nvSpPr>
          <p:cNvPr id="219" name="TextBox 218">
            <a:extLst>
              <a:ext uri="{FF2B5EF4-FFF2-40B4-BE49-F238E27FC236}">
                <a16:creationId xmlns:a16="http://schemas.microsoft.com/office/drawing/2014/main" id="{BC2FF295-D1AC-4058-A81F-1B4F0504BE35}"/>
              </a:ext>
            </a:extLst>
          </p:cNvPr>
          <p:cNvSpPr txBox="1"/>
          <p:nvPr/>
        </p:nvSpPr>
        <p:spPr>
          <a:xfrm>
            <a:off x="2998749" y="3210582"/>
            <a:ext cx="828806" cy="369332"/>
          </a:xfrm>
          <a:prstGeom prst="rect">
            <a:avLst/>
          </a:prstGeom>
          <a:noFill/>
        </p:spPr>
        <p:txBody>
          <a:bodyPr wrap="square"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Lake Formation</a:t>
            </a:r>
          </a:p>
        </p:txBody>
      </p:sp>
      <p:sp>
        <p:nvSpPr>
          <p:cNvPr id="221" name="TextBox 220">
            <a:extLst>
              <a:ext uri="{FF2B5EF4-FFF2-40B4-BE49-F238E27FC236}">
                <a16:creationId xmlns:a16="http://schemas.microsoft.com/office/drawing/2014/main" id="{80533A6C-2BF6-46D6-9357-ED49EDD6AB50}"/>
              </a:ext>
            </a:extLst>
          </p:cNvPr>
          <p:cNvSpPr txBox="1"/>
          <p:nvPr/>
        </p:nvSpPr>
        <p:spPr>
          <a:xfrm>
            <a:off x="1727748" y="1527452"/>
            <a:ext cx="676734" cy="138499"/>
          </a:xfrm>
          <a:prstGeom prst="rect">
            <a:avLst/>
          </a:prstGeom>
          <a:noFill/>
        </p:spPr>
        <p:txBody>
          <a:bodyPr wrap="square" lIns="0" tIns="0" rIns="0" bIns="0" rtlCol="0">
            <a:spAutoFit/>
          </a:bodyPr>
          <a:lstStyle/>
          <a:p>
            <a:pPr defTabSz="685758">
              <a:defRPr/>
            </a:pPr>
            <a:r>
              <a:rPr lang="en-US" sz="900" b="1" dirty="0" err="1">
                <a:solidFill>
                  <a:srgbClr val="414042"/>
                </a:solidFill>
                <a:latin typeface="Amazon Ember" panose="02000000000000000000" pitchFamily="2" charset="0"/>
                <a:ea typeface="Amazon Ember" panose="02000000000000000000" pitchFamily="2" charset="0"/>
              </a:rPr>
              <a:t>QuickSight</a:t>
            </a:r>
            <a:r>
              <a:rPr lang="en-US" sz="900" b="1" dirty="0">
                <a:solidFill>
                  <a:srgbClr val="414042"/>
                </a:solidFill>
                <a:latin typeface="Amazon Ember" panose="02000000000000000000" pitchFamily="2" charset="0"/>
                <a:ea typeface="Amazon Ember" panose="02000000000000000000" pitchFamily="2" charset="0"/>
              </a:rPr>
              <a:t> </a:t>
            </a:r>
          </a:p>
        </p:txBody>
      </p:sp>
      <p:sp>
        <p:nvSpPr>
          <p:cNvPr id="226" name="TextBox 225">
            <a:extLst>
              <a:ext uri="{FF2B5EF4-FFF2-40B4-BE49-F238E27FC236}">
                <a16:creationId xmlns:a16="http://schemas.microsoft.com/office/drawing/2014/main" id="{C70F3F5A-FAC5-4884-A381-835ECAFE3E55}"/>
              </a:ext>
            </a:extLst>
          </p:cNvPr>
          <p:cNvSpPr txBox="1"/>
          <p:nvPr/>
        </p:nvSpPr>
        <p:spPr>
          <a:xfrm>
            <a:off x="3674591" y="1527456"/>
            <a:ext cx="697926" cy="138499"/>
          </a:xfrm>
          <a:prstGeom prst="rect">
            <a:avLst/>
          </a:prstGeom>
          <a:noFill/>
        </p:spPr>
        <p:txBody>
          <a:bodyPr wrap="square" lIns="0" tIns="0" rIns="0" bIns="0" rtlCol="0">
            <a:spAutoFit/>
          </a:bodyPr>
          <a:lstStyle/>
          <a:p>
            <a:pPr defTabSz="685758">
              <a:defRPr/>
            </a:pPr>
            <a:r>
              <a:rPr lang="en-US" sz="900" b="1" dirty="0" err="1">
                <a:solidFill>
                  <a:srgbClr val="414042"/>
                </a:solidFill>
                <a:latin typeface="Amazon Ember" panose="02000000000000000000" pitchFamily="2" charset="0"/>
                <a:ea typeface="Amazon Ember" panose="02000000000000000000" pitchFamily="2" charset="0"/>
              </a:rPr>
              <a:t>SageMaker</a:t>
            </a:r>
            <a:endParaRPr lang="en-US" sz="900" b="1" dirty="0">
              <a:solidFill>
                <a:srgbClr val="414042"/>
              </a:solidFill>
              <a:latin typeface="Amazon Ember" panose="02000000000000000000" pitchFamily="2" charset="0"/>
              <a:ea typeface="Amazon Ember" panose="02000000000000000000" pitchFamily="2" charset="0"/>
            </a:endParaRPr>
          </a:p>
        </p:txBody>
      </p:sp>
      <p:grpSp>
        <p:nvGrpSpPr>
          <p:cNvPr id="227" name="Group 226">
            <a:extLst>
              <a:ext uri="{FF2B5EF4-FFF2-40B4-BE49-F238E27FC236}">
                <a16:creationId xmlns:a16="http://schemas.microsoft.com/office/drawing/2014/main" id="{1A197A94-C24C-4C32-8DC1-3208DE7253E0}"/>
              </a:ext>
            </a:extLst>
          </p:cNvPr>
          <p:cNvGrpSpPr/>
          <p:nvPr/>
        </p:nvGrpSpPr>
        <p:grpSpPr>
          <a:xfrm>
            <a:off x="4396708" y="1495631"/>
            <a:ext cx="201622" cy="201021"/>
            <a:chOff x="1599792" y="5089232"/>
            <a:chExt cx="476290" cy="474870"/>
          </a:xfrm>
          <a:solidFill>
            <a:srgbClr val="414042"/>
          </a:solidFill>
        </p:grpSpPr>
        <p:sp>
          <p:nvSpPr>
            <p:cNvPr id="228" name="Freeform: Shape 227">
              <a:extLst>
                <a:ext uri="{FF2B5EF4-FFF2-40B4-BE49-F238E27FC236}">
                  <a16:creationId xmlns:a16="http://schemas.microsoft.com/office/drawing/2014/main" id="{CFF4215B-A6ED-45B3-A7B8-80D87240958C}"/>
                </a:ext>
              </a:extLst>
            </p:cNvPr>
            <p:cNvSpPr/>
            <p:nvPr/>
          </p:nvSpPr>
          <p:spPr>
            <a:xfrm>
              <a:off x="1885542" y="5203201"/>
              <a:ext cx="19050" cy="104471"/>
            </a:xfrm>
            <a:custGeom>
              <a:avLst/>
              <a:gdLst>
                <a:gd name="connsiteX0" fmla="*/ 0 w 19050"/>
                <a:gd name="connsiteY0" fmla="*/ 0 h 104471"/>
                <a:gd name="connsiteX1" fmla="*/ 19050 w 19050"/>
                <a:gd name="connsiteY1" fmla="*/ 0 h 104471"/>
                <a:gd name="connsiteX2" fmla="*/ 19050 w 19050"/>
                <a:gd name="connsiteY2" fmla="*/ 104471 h 104471"/>
                <a:gd name="connsiteX3" fmla="*/ 0 w 19050"/>
                <a:gd name="connsiteY3" fmla="*/ 104471 h 104471"/>
              </a:gdLst>
              <a:ahLst/>
              <a:cxnLst>
                <a:cxn ang="0">
                  <a:pos x="connsiteX0" y="connsiteY0"/>
                </a:cxn>
                <a:cxn ang="0">
                  <a:pos x="connsiteX1" y="connsiteY1"/>
                </a:cxn>
                <a:cxn ang="0">
                  <a:pos x="connsiteX2" y="connsiteY2"/>
                </a:cxn>
                <a:cxn ang="0">
                  <a:pos x="connsiteX3" y="connsiteY3"/>
                </a:cxn>
              </a:cxnLst>
              <a:rect l="l" t="t" r="r" b="b"/>
              <a:pathLst>
                <a:path w="19050" h="104471">
                  <a:moveTo>
                    <a:pt x="0" y="0"/>
                  </a:moveTo>
                  <a:lnTo>
                    <a:pt x="19050" y="0"/>
                  </a:lnTo>
                  <a:lnTo>
                    <a:pt x="19050" y="104471"/>
                  </a:lnTo>
                  <a:lnTo>
                    <a:pt x="0" y="104471"/>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29" name="Freeform: Shape 228">
              <a:extLst>
                <a:ext uri="{FF2B5EF4-FFF2-40B4-BE49-F238E27FC236}">
                  <a16:creationId xmlns:a16="http://schemas.microsoft.com/office/drawing/2014/main" id="{D02D76F8-B1F3-4F9B-9A6E-0B4029550292}"/>
                </a:ext>
              </a:extLst>
            </p:cNvPr>
            <p:cNvSpPr/>
            <p:nvPr/>
          </p:nvSpPr>
          <p:spPr>
            <a:xfrm>
              <a:off x="1599792" y="5402646"/>
              <a:ext cx="304800" cy="113969"/>
            </a:xfrm>
            <a:custGeom>
              <a:avLst/>
              <a:gdLst>
                <a:gd name="connsiteX0" fmla="*/ 295275 w 304800"/>
                <a:gd name="connsiteY0" fmla="*/ 113969 h 113968"/>
                <a:gd name="connsiteX1" fmla="*/ 9525 w 304800"/>
                <a:gd name="connsiteY1" fmla="*/ 113969 h 113968"/>
                <a:gd name="connsiteX2" fmla="*/ 0 w 304800"/>
                <a:gd name="connsiteY2" fmla="*/ 104471 h 113968"/>
                <a:gd name="connsiteX3" fmla="*/ 0 w 304800"/>
                <a:gd name="connsiteY3" fmla="*/ 0 h 113968"/>
                <a:gd name="connsiteX4" fmla="*/ 19050 w 304800"/>
                <a:gd name="connsiteY4" fmla="*/ 0 h 113968"/>
                <a:gd name="connsiteX5" fmla="*/ 19050 w 304800"/>
                <a:gd name="connsiteY5" fmla="*/ 94974 h 113968"/>
                <a:gd name="connsiteX6" fmla="*/ 285750 w 304800"/>
                <a:gd name="connsiteY6" fmla="*/ 94974 h 113968"/>
                <a:gd name="connsiteX7" fmla="*/ 285750 w 304800"/>
                <a:gd name="connsiteY7" fmla="*/ 56984 h 113968"/>
                <a:gd name="connsiteX8" fmla="*/ 304800 w 304800"/>
                <a:gd name="connsiteY8" fmla="*/ 56984 h 113968"/>
                <a:gd name="connsiteX9" fmla="*/ 304800 w 304800"/>
                <a:gd name="connsiteY9" fmla="*/ 104471 h 113968"/>
                <a:gd name="connsiteX10" fmla="*/ 295275 w 304800"/>
                <a:gd name="connsiteY10" fmla="*/ 113969 h 113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4800" h="113968">
                  <a:moveTo>
                    <a:pt x="295275" y="113969"/>
                  </a:moveTo>
                  <a:lnTo>
                    <a:pt x="9525" y="113969"/>
                  </a:lnTo>
                  <a:cubicBezTo>
                    <a:pt x="4264" y="113969"/>
                    <a:pt x="0" y="109717"/>
                    <a:pt x="0" y="104471"/>
                  </a:cubicBezTo>
                  <a:lnTo>
                    <a:pt x="0" y="0"/>
                  </a:lnTo>
                  <a:lnTo>
                    <a:pt x="19050" y="0"/>
                  </a:lnTo>
                  <a:lnTo>
                    <a:pt x="19050" y="94974"/>
                  </a:lnTo>
                  <a:lnTo>
                    <a:pt x="285750" y="94974"/>
                  </a:lnTo>
                  <a:lnTo>
                    <a:pt x="285750" y="56984"/>
                  </a:lnTo>
                  <a:lnTo>
                    <a:pt x="304800" y="56984"/>
                  </a:lnTo>
                  <a:lnTo>
                    <a:pt x="304800" y="104471"/>
                  </a:lnTo>
                  <a:cubicBezTo>
                    <a:pt x="304800" y="109717"/>
                    <a:pt x="300536" y="113969"/>
                    <a:pt x="295275" y="113969"/>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0" name="Freeform: Shape 229">
              <a:extLst>
                <a:ext uri="{FF2B5EF4-FFF2-40B4-BE49-F238E27FC236}">
                  <a16:creationId xmlns:a16="http://schemas.microsoft.com/office/drawing/2014/main" id="{5738ECB8-49F7-428B-B7AA-1A53B66FD691}"/>
                </a:ext>
              </a:extLst>
            </p:cNvPr>
            <p:cNvSpPr/>
            <p:nvPr/>
          </p:nvSpPr>
          <p:spPr>
            <a:xfrm>
              <a:off x="1599792" y="5089232"/>
              <a:ext cx="190500" cy="313414"/>
            </a:xfrm>
            <a:custGeom>
              <a:avLst/>
              <a:gdLst>
                <a:gd name="connsiteX0" fmla="*/ 19050 w 190500"/>
                <a:gd name="connsiteY0" fmla="*/ 313414 h 313413"/>
                <a:gd name="connsiteX1" fmla="*/ 0 w 190500"/>
                <a:gd name="connsiteY1" fmla="*/ 313414 h 313413"/>
                <a:gd name="connsiteX2" fmla="*/ 0 w 190500"/>
                <a:gd name="connsiteY2" fmla="*/ 9497 h 313413"/>
                <a:gd name="connsiteX3" fmla="*/ 9525 w 190500"/>
                <a:gd name="connsiteY3" fmla="*/ 0 h 313413"/>
                <a:gd name="connsiteX4" fmla="*/ 190500 w 190500"/>
                <a:gd name="connsiteY4" fmla="*/ 0 h 313413"/>
                <a:gd name="connsiteX5" fmla="*/ 190500 w 190500"/>
                <a:gd name="connsiteY5" fmla="*/ 18995 h 313413"/>
                <a:gd name="connsiteX6" fmla="*/ 19050 w 190500"/>
                <a:gd name="connsiteY6" fmla="*/ 18995 h 313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500" h="313413">
                  <a:moveTo>
                    <a:pt x="19050" y="313414"/>
                  </a:moveTo>
                  <a:lnTo>
                    <a:pt x="0" y="313414"/>
                  </a:lnTo>
                  <a:lnTo>
                    <a:pt x="0" y="9497"/>
                  </a:lnTo>
                  <a:cubicBezTo>
                    <a:pt x="0" y="4252"/>
                    <a:pt x="4264" y="0"/>
                    <a:pt x="9525" y="0"/>
                  </a:cubicBezTo>
                  <a:lnTo>
                    <a:pt x="190500" y="0"/>
                  </a:lnTo>
                  <a:lnTo>
                    <a:pt x="190500" y="18995"/>
                  </a:lnTo>
                  <a:lnTo>
                    <a:pt x="1905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1" name="Freeform: Shape 230">
              <a:extLst>
                <a:ext uri="{FF2B5EF4-FFF2-40B4-BE49-F238E27FC236}">
                  <a16:creationId xmlns:a16="http://schemas.microsoft.com/office/drawing/2014/main" id="{51064B92-96CA-4A08-95E9-62F3129BBE2F}"/>
                </a:ext>
              </a:extLst>
            </p:cNvPr>
            <p:cNvSpPr/>
            <p:nvPr/>
          </p:nvSpPr>
          <p:spPr>
            <a:xfrm>
              <a:off x="1780767" y="5089249"/>
              <a:ext cx="114300" cy="113969"/>
            </a:xfrm>
            <a:custGeom>
              <a:avLst/>
              <a:gdLst>
                <a:gd name="connsiteX0" fmla="*/ 114300 w 114300"/>
                <a:gd name="connsiteY0" fmla="*/ 123449 h 113968"/>
                <a:gd name="connsiteX1" fmla="*/ 9525 w 114300"/>
                <a:gd name="connsiteY1" fmla="*/ 123449 h 113968"/>
                <a:gd name="connsiteX2" fmla="*/ 0 w 114300"/>
                <a:gd name="connsiteY2" fmla="*/ 113952 h 113968"/>
                <a:gd name="connsiteX3" fmla="*/ 0 w 114300"/>
                <a:gd name="connsiteY3" fmla="*/ 9480 h 113968"/>
                <a:gd name="connsiteX4" fmla="*/ 5905 w 114300"/>
                <a:gd name="connsiteY4" fmla="*/ 743 h 113968"/>
                <a:gd name="connsiteX5" fmla="*/ 16288 w 114300"/>
                <a:gd name="connsiteY5" fmla="*/ 2737 h 113968"/>
                <a:gd name="connsiteX6" fmla="*/ 121063 w 114300"/>
                <a:gd name="connsiteY6" fmla="*/ 107209 h 113968"/>
                <a:gd name="connsiteX7" fmla="*/ 123063 w 114300"/>
                <a:gd name="connsiteY7" fmla="*/ 117561 h 113968"/>
                <a:gd name="connsiteX8" fmla="*/ 114300 w 114300"/>
                <a:gd name="connsiteY8" fmla="*/ 123449 h 113968"/>
                <a:gd name="connsiteX9" fmla="*/ 19050 w 114300"/>
                <a:gd name="connsiteY9" fmla="*/ 104454 h 113968"/>
                <a:gd name="connsiteX10" fmla="*/ 91345 w 114300"/>
                <a:gd name="connsiteY10" fmla="*/ 104454 h 113968"/>
                <a:gd name="connsiteX11" fmla="*/ 19050 w 114300"/>
                <a:gd name="connsiteY11" fmla="*/ 32369 h 113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300" h="113968">
                  <a:moveTo>
                    <a:pt x="114300" y="123449"/>
                  </a:moveTo>
                  <a:lnTo>
                    <a:pt x="9525" y="123449"/>
                  </a:lnTo>
                  <a:cubicBezTo>
                    <a:pt x="4264" y="123449"/>
                    <a:pt x="0" y="119197"/>
                    <a:pt x="0" y="113952"/>
                  </a:cubicBezTo>
                  <a:lnTo>
                    <a:pt x="0" y="9480"/>
                  </a:lnTo>
                  <a:cubicBezTo>
                    <a:pt x="19" y="5646"/>
                    <a:pt x="2349" y="2200"/>
                    <a:pt x="5905" y="743"/>
                  </a:cubicBezTo>
                  <a:cubicBezTo>
                    <a:pt x="9453" y="-744"/>
                    <a:pt x="13549" y="42"/>
                    <a:pt x="16288" y="2737"/>
                  </a:cubicBezTo>
                  <a:lnTo>
                    <a:pt x="121063" y="107209"/>
                  </a:lnTo>
                  <a:cubicBezTo>
                    <a:pt x="123765" y="109940"/>
                    <a:pt x="124555" y="114024"/>
                    <a:pt x="123063" y="117561"/>
                  </a:cubicBezTo>
                  <a:cubicBezTo>
                    <a:pt x="121602" y="121107"/>
                    <a:pt x="118145" y="123430"/>
                    <a:pt x="114300" y="123449"/>
                  </a:cubicBezTo>
                  <a:close/>
                  <a:moveTo>
                    <a:pt x="19050" y="104454"/>
                  </a:moveTo>
                  <a:lnTo>
                    <a:pt x="91345" y="104454"/>
                  </a:lnTo>
                  <a:lnTo>
                    <a:pt x="19050" y="32369"/>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2" name="Freeform: Shape 231">
              <a:extLst>
                <a:ext uri="{FF2B5EF4-FFF2-40B4-BE49-F238E27FC236}">
                  <a16:creationId xmlns:a16="http://schemas.microsoft.com/office/drawing/2014/main" id="{9DD19D25-E7D9-47E7-8C6F-004B2E768383}"/>
                </a:ext>
              </a:extLst>
            </p:cNvPr>
            <p:cNvSpPr/>
            <p:nvPr/>
          </p:nvSpPr>
          <p:spPr>
            <a:xfrm>
              <a:off x="1647417" y="5250688"/>
              <a:ext cx="57150" cy="18995"/>
            </a:xfrm>
            <a:custGeom>
              <a:avLst/>
              <a:gdLst>
                <a:gd name="connsiteX0" fmla="*/ 0 w 57150"/>
                <a:gd name="connsiteY0" fmla="*/ 0 h 18994"/>
                <a:gd name="connsiteX1" fmla="*/ 57150 w 57150"/>
                <a:gd name="connsiteY1" fmla="*/ 0 h 18994"/>
                <a:gd name="connsiteX2" fmla="*/ 57150 w 57150"/>
                <a:gd name="connsiteY2" fmla="*/ 18995 h 18994"/>
                <a:gd name="connsiteX3" fmla="*/ 0 w 571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57150" h="18994">
                  <a:moveTo>
                    <a:pt x="0" y="0"/>
                  </a:moveTo>
                  <a:lnTo>
                    <a:pt x="57150" y="0"/>
                  </a:lnTo>
                  <a:lnTo>
                    <a:pt x="571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3" name="Freeform: Shape 232">
              <a:extLst>
                <a:ext uri="{FF2B5EF4-FFF2-40B4-BE49-F238E27FC236}">
                  <a16:creationId xmlns:a16="http://schemas.microsoft.com/office/drawing/2014/main" id="{D808A35A-A22C-44EF-801E-A7E195830089}"/>
                </a:ext>
              </a:extLst>
            </p:cNvPr>
            <p:cNvSpPr/>
            <p:nvPr/>
          </p:nvSpPr>
          <p:spPr>
            <a:xfrm>
              <a:off x="1723617" y="5250688"/>
              <a:ext cx="133350" cy="18995"/>
            </a:xfrm>
            <a:custGeom>
              <a:avLst/>
              <a:gdLst>
                <a:gd name="connsiteX0" fmla="*/ 0 w 133350"/>
                <a:gd name="connsiteY0" fmla="*/ 0 h 18994"/>
                <a:gd name="connsiteX1" fmla="*/ 133350 w 133350"/>
                <a:gd name="connsiteY1" fmla="*/ 0 h 18994"/>
                <a:gd name="connsiteX2" fmla="*/ 133350 w 133350"/>
                <a:gd name="connsiteY2" fmla="*/ 18995 h 18994"/>
                <a:gd name="connsiteX3" fmla="*/ 0 w 1333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33350" h="18994">
                  <a:moveTo>
                    <a:pt x="0" y="0"/>
                  </a:moveTo>
                  <a:lnTo>
                    <a:pt x="133350" y="0"/>
                  </a:lnTo>
                  <a:lnTo>
                    <a:pt x="1333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4" name="Freeform: Shape 233">
              <a:extLst>
                <a:ext uri="{FF2B5EF4-FFF2-40B4-BE49-F238E27FC236}">
                  <a16:creationId xmlns:a16="http://schemas.microsoft.com/office/drawing/2014/main" id="{E1E75471-C80F-4EF1-89DE-D8E1C2D2B41B}"/>
                </a:ext>
              </a:extLst>
            </p:cNvPr>
            <p:cNvSpPr/>
            <p:nvPr/>
          </p:nvSpPr>
          <p:spPr>
            <a:xfrm>
              <a:off x="1647417" y="5307672"/>
              <a:ext cx="209550" cy="18995"/>
            </a:xfrm>
            <a:custGeom>
              <a:avLst/>
              <a:gdLst>
                <a:gd name="connsiteX0" fmla="*/ 0 w 209550"/>
                <a:gd name="connsiteY0" fmla="*/ 0 h 18994"/>
                <a:gd name="connsiteX1" fmla="*/ 209550 w 209550"/>
                <a:gd name="connsiteY1" fmla="*/ 0 h 18994"/>
                <a:gd name="connsiteX2" fmla="*/ 209550 w 209550"/>
                <a:gd name="connsiteY2" fmla="*/ 18995 h 18994"/>
                <a:gd name="connsiteX3" fmla="*/ 0 w 2095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209550" h="18994">
                  <a:moveTo>
                    <a:pt x="0" y="0"/>
                  </a:moveTo>
                  <a:lnTo>
                    <a:pt x="209550" y="0"/>
                  </a:lnTo>
                  <a:lnTo>
                    <a:pt x="2095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5" name="Freeform: Shape 234">
              <a:extLst>
                <a:ext uri="{FF2B5EF4-FFF2-40B4-BE49-F238E27FC236}">
                  <a16:creationId xmlns:a16="http://schemas.microsoft.com/office/drawing/2014/main" id="{EC43A04F-9A0B-46A3-9A44-107B4B26B545}"/>
                </a:ext>
              </a:extLst>
            </p:cNvPr>
            <p:cNvSpPr/>
            <p:nvPr/>
          </p:nvSpPr>
          <p:spPr>
            <a:xfrm>
              <a:off x="1971267" y="5412144"/>
              <a:ext cx="19050" cy="75979"/>
            </a:xfrm>
            <a:custGeom>
              <a:avLst/>
              <a:gdLst>
                <a:gd name="connsiteX0" fmla="*/ 0 w 19050"/>
                <a:gd name="connsiteY0" fmla="*/ 0 h 75979"/>
                <a:gd name="connsiteX1" fmla="*/ 19050 w 19050"/>
                <a:gd name="connsiteY1" fmla="*/ 0 h 75979"/>
                <a:gd name="connsiteX2" fmla="*/ 19050 w 19050"/>
                <a:gd name="connsiteY2" fmla="*/ 82247 h 75979"/>
                <a:gd name="connsiteX3" fmla="*/ 0 w 19050"/>
                <a:gd name="connsiteY3" fmla="*/ 82247 h 75979"/>
              </a:gdLst>
              <a:ahLst/>
              <a:cxnLst>
                <a:cxn ang="0">
                  <a:pos x="connsiteX0" y="connsiteY0"/>
                </a:cxn>
                <a:cxn ang="0">
                  <a:pos x="connsiteX1" y="connsiteY1"/>
                </a:cxn>
                <a:cxn ang="0">
                  <a:pos x="connsiteX2" y="connsiteY2"/>
                </a:cxn>
                <a:cxn ang="0">
                  <a:pos x="connsiteX3" y="connsiteY3"/>
                </a:cxn>
              </a:cxnLst>
              <a:rect l="l" t="t" r="r" b="b"/>
              <a:pathLst>
                <a:path w="19050" h="75979">
                  <a:moveTo>
                    <a:pt x="0" y="0"/>
                  </a:moveTo>
                  <a:lnTo>
                    <a:pt x="19050" y="0"/>
                  </a:lnTo>
                  <a:lnTo>
                    <a:pt x="19050" y="82247"/>
                  </a:lnTo>
                  <a:lnTo>
                    <a:pt x="0" y="8224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6" name="Freeform: Shape 235">
              <a:extLst>
                <a:ext uri="{FF2B5EF4-FFF2-40B4-BE49-F238E27FC236}">
                  <a16:creationId xmlns:a16="http://schemas.microsoft.com/office/drawing/2014/main" id="{FD26D5F7-DFE7-4E06-87B2-242C59FA20D6}"/>
                </a:ext>
              </a:extLst>
            </p:cNvPr>
            <p:cNvSpPr/>
            <p:nvPr/>
          </p:nvSpPr>
          <p:spPr>
            <a:xfrm>
              <a:off x="1952217" y="5402646"/>
              <a:ext cx="57150" cy="18995"/>
            </a:xfrm>
            <a:custGeom>
              <a:avLst/>
              <a:gdLst>
                <a:gd name="connsiteX0" fmla="*/ 0 w 57150"/>
                <a:gd name="connsiteY0" fmla="*/ 0 h 18994"/>
                <a:gd name="connsiteX1" fmla="*/ 57150 w 57150"/>
                <a:gd name="connsiteY1" fmla="*/ 0 h 18994"/>
                <a:gd name="connsiteX2" fmla="*/ 57150 w 57150"/>
                <a:gd name="connsiteY2" fmla="*/ 18995 h 18994"/>
                <a:gd name="connsiteX3" fmla="*/ 0 w 5715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57150" h="18994">
                  <a:moveTo>
                    <a:pt x="0" y="0"/>
                  </a:moveTo>
                  <a:lnTo>
                    <a:pt x="57150" y="0"/>
                  </a:lnTo>
                  <a:lnTo>
                    <a:pt x="5715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7" name="Freeform: Shape 236">
              <a:extLst>
                <a:ext uri="{FF2B5EF4-FFF2-40B4-BE49-F238E27FC236}">
                  <a16:creationId xmlns:a16="http://schemas.microsoft.com/office/drawing/2014/main" id="{63796CC5-E0AE-4AAF-87EB-778A3B1BB1EB}"/>
                </a:ext>
              </a:extLst>
            </p:cNvPr>
            <p:cNvSpPr/>
            <p:nvPr/>
          </p:nvSpPr>
          <p:spPr>
            <a:xfrm>
              <a:off x="1936429" y="5516615"/>
              <a:ext cx="85725" cy="47487"/>
            </a:xfrm>
            <a:custGeom>
              <a:avLst/>
              <a:gdLst>
                <a:gd name="connsiteX0" fmla="*/ 67604 w 85725"/>
                <a:gd name="connsiteY0" fmla="*/ 47487 h 47486"/>
                <a:gd name="connsiteX1" fmla="*/ 21122 w 85725"/>
                <a:gd name="connsiteY1" fmla="*/ 47487 h 47486"/>
                <a:gd name="connsiteX2" fmla="*/ 12263 w 85725"/>
                <a:gd name="connsiteY2" fmla="*/ 41599 h 47486"/>
                <a:gd name="connsiteX3" fmla="*/ 738 w 85725"/>
                <a:gd name="connsiteY3" fmla="*/ 13106 h 47486"/>
                <a:gd name="connsiteX4" fmla="*/ 1595 w 85725"/>
                <a:gd name="connsiteY4" fmla="*/ 4179 h 47486"/>
                <a:gd name="connsiteX5" fmla="*/ 9501 w 85725"/>
                <a:gd name="connsiteY5" fmla="*/ 0 h 47486"/>
                <a:gd name="connsiteX6" fmla="*/ 79224 w 85725"/>
                <a:gd name="connsiteY6" fmla="*/ 0 h 47486"/>
                <a:gd name="connsiteX7" fmla="*/ 87130 w 85725"/>
                <a:gd name="connsiteY7" fmla="*/ 4179 h 47486"/>
                <a:gd name="connsiteX8" fmla="*/ 87987 w 85725"/>
                <a:gd name="connsiteY8" fmla="*/ 13106 h 47486"/>
                <a:gd name="connsiteX9" fmla="*/ 76462 w 85725"/>
                <a:gd name="connsiteY9" fmla="*/ 41599 h 47486"/>
                <a:gd name="connsiteX10" fmla="*/ 67604 w 85725"/>
                <a:gd name="connsiteY10" fmla="*/ 47487 h 47486"/>
                <a:gd name="connsiteX11" fmla="*/ 27503 w 85725"/>
                <a:gd name="connsiteY11" fmla="*/ 28492 h 47486"/>
                <a:gd name="connsiteX12" fmla="*/ 61222 w 85725"/>
                <a:gd name="connsiteY12" fmla="*/ 28492 h 47486"/>
                <a:gd name="connsiteX13" fmla="*/ 65032 w 85725"/>
                <a:gd name="connsiteY13" fmla="*/ 18995 h 47486"/>
                <a:gd name="connsiteX14" fmla="*/ 23693 w 85725"/>
                <a:gd name="connsiteY14" fmla="*/ 18995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5725" h="47486">
                  <a:moveTo>
                    <a:pt x="67604" y="47487"/>
                  </a:moveTo>
                  <a:lnTo>
                    <a:pt x="21122" y="47487"/>
                  </a:lnTo>
                  <a:cubicBezTo>
                    <a:pt x="17242" y="47506"/>
                    <a:pt x="13738" y="45177"/>
                    <a:pt x="12263" y="41599"/>
                  </a:cubicBezTo>
                  <a:lnTo>
                    <a:pt x="738" y="13106"/>
                  </a:lnTo>
                  <a:cubicBezTo>
                    <a:pt x="-492" y="10175"/>
                    <a:pt x="-170" y="6824"/>
                    <a:pt x="1595" y="4179"/>
                  </a:cubicBezTo>
                  <a:cubicBezTo>
                    <a:pt x="3370" y="1562"/>
                    <a:pt x="6333" y="-5"/>
                    <a:pt x="9501" y="0"/>
                  </a:cubicBezTo>
                  <a:lnTo>
                    <a:pt x="79224" y="0"/>
                  </a:lnTo>
                  <a:cubicBezTo>
                    <a:pt x="82392" y="-5"/>
                    <a:pt x="85356" y="1562"/>
                    <a:pt x="87130" y="4179"/>
                  </a:cubicBezTo>
                  <a:cubicBezTo>
                    <a:pt x="88896" y="6824"/>
                    <a:pt x="89217" y="10175"/>
                    <a:pt x="87987" y="13106"/>
                  </a:cubicBezTo>
                  <a:lnTo>
                    <a:pt x="76462" y="41599"/>
                  </a:lnTo>
                  <a:cubicBezTo>
                    <a:pt x="74988" y="45177"/>
                    <a:pt x="71484" y="47506"/>
                    <a:pt x="67604" y="47487"/>
                  </a:cubicBezTo>
                  <a:close/>
                  <a:moveTo>
                    <a:pt x="27503" y="28492"/>
                  </a:moveTo>
                  <a:lnTo>
                    <a:pt x="61222" y="28492"/>
                  </a:lnTo>
                  <a:lnTo>
                    <a:pt x="65032" y="18995"/>
                  </a:lnTo>
                  <a:lnTo>
                    <a:pt x="23693"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8" name="Freeform: Shape 237">
              <a:extLst>
                <a:ext uri="{FF2B5EF4-FFF2-40B4-BE49-F238E27FC236}">
                  <a16:creationId xmlns:a16="http://schemas.microsoft.com/office/drawing/2014/main" id="{FB2292A9-5E7B-413F-AC9E-EF684ED903B4}"/>
                </a:ext>
              </a:extLst>
            </p:cNvPr>
            <p:cNvSpPr/>
            <p:nvPr/>
          </p:nvSpPr>
          <p:spPr>
            <a:xfrm>
              <a:off x="1885582" y="5285076"/>
              <a:ext cx="190500" cy="218440"/>
            </a:xfrm>
            <a:custGeom>
              <a:avLst/>
              <a:gdLst>
                <a:gd name="connsiteX0" fmla="*/ 133310 w 190500"/>
                <a:gd name="connsiteY0" fmla="*/ 222041 h 218440"/>
                <a:gd name="connsiteX1" fmla="*/ 57110 w 190500"/>
                <a:gd name="connsiteY1" fmla="*/ 222041 h 218440"/>
                <a:gd name="connsiteX2" fmla="*/ 47585 w 190500"/>
                <a:gd name="connsiteY2" fmla="*/ 212544 h 218440"/>
                <a:gd name="connsiteX3" fmla="*/ 47585 w 190500"/>
                <a:gd name="connsiteY3" fmla="*/ 178448 h 218440"/>
                <a:gd name="connsiteX4" fmla="*/ 40727 w 190500"/>
                <a:gd name="connsiteY4" fmla="*/ 172845 h 218440"/>
                <a:gd name="connsiteX5" fmla="*/ 17162 w 190500"/>
                <a:gd name="connsiteY5" fmla="*/ 40603 h 218440"/>
                <a:gd name="connsiteX6" fmla="*/ 105593 w 190500"/>
                <a:gd name="connsiteY6" fmla="*/ 562 h 218440"/>
                <a:gd name="connsiteX7" fmla="*/ 189222 w 190500"/>
                <a:gd name="connsiteY7" fmla="*/ 79580 h 218440"/>
                <a:gd name="connsiteX8" fmla="*/ 189222 w 190500"/>
                <a:gd name="connsiteY8" fmla="*/ 79580 h 218440"/>
                <a:gd name="connsiteX9" fmla="*/ 149598 w 190500"/>
                <a:gd name="connsiteY9" fmla="*/ 173130 h 218440"/>
                <a:gd name="connsiteX10" fmla="*/ 142836 w 190500"/>
                <a:gd name="connsiteY10" fmla="*/ 178543 h 218440"/>
                <a:gd name="connsiteX11" fmla="*/ 142835 w 190500"/>
                <a:gd name="connsiteY11" fmla="*/ 212544 h 218440"/>
                <a:gd name="connsiteX12" fmla="*/ 133310 w 190500"/>
                <a:gd name="connsiteY12" fmla="*/ 222041 h 218440"/>
                <a:gd name="connsiteX13" fmla="*/ 66635 w 190500"/>
                <a:gd name="connsiteY13" fmla="*/ 203046 h 218440"/>
                <a:gd name="connsiteX14" fmla="*/ 123785 w 190500"/>
                <a:gd name="connsiteY14" fmla="*/ 203046 h 218440"/>
                <a:gd name="connsiteX15" fmla="*/ 123785 w 190500"/>
                <a:gd name="connsiteY15" fmla="*/ 177404 h 218440"/>
                <a:gd name="connsiteX16" fmla="*/ 138549 w 190500"/>
                <a:gd name="connsiteY16" fmla="*/ 157459 h 218440"/>
                <a:gd name="connsiteX17" fmla="*/ 170363 w 190500"/>
                <a:gd name="connsiteY17" fmla="*/ 82335 h 218440"/>
                <a:gd name="connsiteX18" fmla="*/ 170363 w 190500"/>
                <a:gd name="connsiteY18" fmla="*/ 82335 h 218440"/>
                <a:gd name="connsiteX19" fmla="*/ 103688 w 190500"/>
                <a:gd name="connsiteY19" fmla="*/ 19462 h 218440"/>
                <a:gd name="connsiteX20" fmla="*/ 19578 w 190500"/>
                <a:gd name="connsiteY20" fmla="*/ 86635 h 218440"/>
                <a:gd name="connsiteX21" fmla="*/ 51681 w 190500"/>
                <a:gd name="connsiteY21" fmla="*/ 157269 h 218440"/>
                <a:gd name="connsiteX22" fmla="*/ 66635 w 190500"/>
                <a:gd name="connsiteY22" fmla="*/ 177593 h 218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0500" h="218440">
                  <a:moveTo>
                    <a:pt x="133310" y="222041"/>
                  </a:moveTo>
                  <a:lnTo>
                    <a:pt x="57110" y="222041"/>
                  </a:lnTo>
                  <a:cubicBezTo>
                    <a:pt x="51850" y="222041"/>
                    <a:pt x="47585" y="217789"/>
                    <a:pt x="47585" y="212544"/>
                  </a:cubicBezTo>
                  <a:lnTo>
                    <a:pt x="47585" y="178448"/>
                  </a:lnTo>
                  <a:cubicBezTo>
                    <a:pt x="45533" y="176313"/>
                    <a:pt x="43231" y="174431"/>
                    <a:pt x="40727" y="172845"/>
                  </a:cubicBezTo>
                  <a:cubicBezTo>
                    <a:pt x="-2404" y="142816"/>
                    <a:pt x="-12954" y="83609"/>
                    <a:pt x="17162" y="40603"/>
                  </a:cubicBezTo>
                  <a:cubicBezTo>
                    <a:pt x="37088" y="12148"/>
                    <a:pt x="70993" y="-3203"/>
                    <a:pt x="105593" y="562"/>
                  </a:cubicBezTo>
                  <a:cubicBezTo>
                    <a:pt x="147954" y="5505"/>
                    <a:pt x="181995" y="37669"/>
                    <a:pt x="189222" y="79580"/>
                  </a:cubicBezTo>
                  <a:lnTo>
                    <a:pt x="189222" y="79580"/>
                  </a:lnTo>
                  <a:cubicBezTo>
                    <a:pt x="195247" y="115777"/>
                    <a:pt x="179821" y="152197"/>
                    <a:pt x="149598" y="173130"/>
                  </a:cubicBezTo>
                  <a:cubicBezTo>
                    <a:pt x="147159" y="174692"/>
                    <a:pt x="144893" y="176507"/>
                    <a:pt x="142836" y="178543"/>
                  </a:cubicBezTo>
                  <a:lnTo>
                    <a:pt x="142835" y="212544"/>
                  </a:lnTo>
                  <a:cubicBezTo>
                    <a:pt x="142835" y="217789"/>
                    <a:pt x="138571" y="222041"/>
                    <a:pt x="133310" y="222041"/>
                  </a:cubicBezTo>
                  <a:close/>
                  <a:moveTo>
                    <a:pt x="66635" y="203046"/>
                  </a:moveTo>
                  <a:lnTo>
                    <a:pt x="123785" y="203046"/>
                  </a:lnTo>
                  <a:lnTo>
                    <a:pt x="123785" y="177404"/>
                  </a:lnTo>
                  <a:cubicBezTo>
                    <a:pt x="123785" y="167906"/>
                    <a:pt x="133310" y="161258"/>
                    <a:pt x="138549" y="157459"/>
                  </a:cubicBezTo>
                  <a:cubicBezTo>
                    <a:pt x="162874" y="140694"/>
                    <a:pt x="175276" y="111410"/>
                    <a:pt x="170363" y="82335"/>
                  </a:cubicBezTo>
                  <a:lnTo>
                    <a:pt x="170363" y="82335"/>
                  </a:lnTo>
                  <a:cubicBezTo>
                    <a:pt x="164705" y="48886"/>
                    <a:pt x="137496" y="23230"/>
                    <a:pt x="103688" y="19462"/>
                  </a:cubicBezTo>
                  <a:cubicBezTo>
                    <a:pt x="61858" y="14852"/>
                    <a:pt x="24201" y="44927"/>
                    <a:pt x="19578" y="86635"/>
                  </a:cubicBezTo>
                  <a:cubicBezTo>
                    <a:pt x="16516" y="114262"/>
                    <a:pt x="28828" y="141352"/>
                    <a:pt x="51681" y="157269"/>
                  </a:cubicBezTo>
                  <a:cubicBezTo>
                    <a:pt x="57110" y="161163"/>
                    <a:pt x="66635" y="167621"/>
                    <a:pt x="66635" y="177593"/>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39" name="Freeform: Shape 238">
              <a:extLst>
                <a:ext uri="{FF2B5EF4-FFF2-40B4-BE49-F238E27FC236}">
                  <a16:creationId xmlns:a16="http://schemas.microsoft.com/office/drawing/2014/main" id="{A9DACFED-3E0F-4217-883C-9F66A6410905}"/>
                </a:ext>
              </a:extLst>
            </p:cNvPr>
            <p:cNvSpPr/>
            <p:nvPr/>
          </p:nvSpPr>
          <p:spPr>
            <a:xfrm>
              <a:off x="1647417" y="5193704"/>
              <a:ext cx="104775" cy="18995"/>
            </a:xfrm>
            <a:custGeom>
              <a:avLst/>
              <a:gdLst>
                <a:gd name="connsiteX0" fmla="*/ 0 w 104775"/>
                <a:gd name="connsiteY0" fmla="*/ 0 h 18994"/>
                <a:gd name="connsiteX1" fmla="*/ 104775 w 104775"/>
                <a:gd name="connsiteY1" fmla="*/ 0 h 18994"/>
                <a:gd name="connsiteX2" fmla="*/ 104775 w 104775"/>
                <a:gd name="connsiteY2" fmla="*/ 18995 h 18994"/>
                <a:gd name="connsiteX3" fmla="*/ 0 w 104775"/>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04775" h="18994">
                  <a:moveTo>
                    <a:pt x="0" y="0"/>
                  </a:moveTo>
                  <a:lnTo>
                    <a:pt x="104775" y="0"/>
                  </a:lnTo>
                  <a:lnTo>
                    <a:pt x="104775"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0" name="Freeform: Shape 239">
              <a:extLst>
                <a:ext uri="{FF2B5EF4-FFF2-40B4-BE49-F238E27FC236}">
                  <a16:creationId xmlns:a16="http://schemas.microsoft.com/office/drawing/2014/main" id="{DAF7FF88-53F2-4EF8-8468-A86125D974F5}"/>
                </a:ext>
              </a:extLst>
            </p:cNvPr>
            <p:cNvSpPr/>
            <p:nvPr/>
          </p:nvSpPr>
          <p:spPr>
            <a:xfrm>
              <a:off x="1647417" y="5364657"/>
              <a:ext cx="114300" cy="18995"/>
            </a:xfrm>
            <a:custGeom>
              <a:avLst/>
              <a:gdLst>
                <a:gd name="connsiteX0" fmla="*/ 0 w 114300"/>
                <a:gd name="connsiteY0" fmla="*/ 0 h 18994"/>
                <a:gd name="connsiteX1" fmla="*/ 114300 w 114300"/>
                <a:gd name="connsiteY1" fmla="*/ 0 h 18994"/>
                <a:gd name="connsiteX2" fmla="*/ 114300 w 114300"/>
                <a:gd name="connsiteY2" fmla="*/ 18995 h 18994"/>
                <a:gd name="connsiteX3" fmla="*/ 0 w 11430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14300" h="18994">
                  <a:moveTo>
                    <a:pt x="0" y="0"/>
                  </a:moveTo>
                  <a:lnTo>
                    <a:pt x="114300" y="0"/>
                  </a:lnTo>
                  <a:lnTo>
                    <a:pt x="11430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1" name="Freeform: Shape 240">
              <a:extLst>
                <a:ext uri="{FF2B5EF4-FFF2-40B4-BE49-F238E27FC236}">
                  <a16:creationId xmlns:a16="http://schemas.microsoft.com/office/drawing/2014/main" id="{5D57A491-165E-48C3-9979-F1FD12BEAE4C}"/>
                </a:ext>
              </a:extLst>
            </p:cNvPr>
            <p:cNvSpPr/>
            <p:nvPr/>
          </p:nvSpPr>
          <p:spPr>
            <a:xfrm>
              <a:off x="1780767" y="5364657"/>
              <a:ext cx="76200" cy="18995"/>
            </a:xfrm>
            <a:custGeom>
              <a:avLst/>
              <a:gdLst>
                <a:gd name="connsiteX0" fmla="*/ 0 w 76200"/>
                <a:gd name="connsiteY0" fmla="*/ 0 h 18994"/>
                <a:gd name="connsiteX1" fmla="*/ 76200 w 76200"/>
                <a:gd name="connsiteY1" fmla="*/ 0 h 18994"/>
                <a:gd name="connsiteX2" fmla="*/ 76200 w 76200"/>
                <a:gd name="connsiteY2" fmla="*/ 18995 h 18994"/>
                <a:gd name="connsiteX3" fmla="*/ 0 w 76200"/>
                <a:gd name="connsiteY3" fmla="*/ 18995 h 18994"/>
              </a:gdLst>
              <a:ahLst/>
              <a:cxnLst>
                <a:cxn ang="0">
                  <a:pos x="connsiteX0" y="connsiteY0"/>
                </a:cxn>
                <a:cxn ang="0">
                  <a:pos x="connsiteX1" y="connsiteY1"/>
                </a:cxn>
                <a:cxn ang="0">
                  <a:pos x="connsiteX2" y="connsiteY2"/>
                </a:cxn>
                <a:cxn ang="0">
                  <a:pos x="connsiteX3" y="connsiteY3"/>
                </a:cxn>
              </a:cxnLst>
              <a:rect l="l" t="t" r="r" b="b"/>
              <a:pathLst>
                <a:path w="76200" h="18994">
                  <a:moveTo>
                    <a:pt x="0" y="0"/>
                  </a:moveTo>
                  <a:lnTo>
                    <a:pt x="76200" y="0"/>
                  </a:lnTo>
                  <a:lnTo>
                    <a:pt x="76200"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2" name="Freeform: Shape 241">
              <a:extLst>
                <a:ext uri="{FF2B5EF4-FFF2-40B4-BE49-F238E27FC236}">
                  <a16:creationId xmlns:a16="http://schemas.microsoft.com/office/drawing/2014/main" id="{A390BAEE-1227-404D-950D-67D4023C06CB}"/>
                </a:ext>
              </a:extLst>
            </p:cNvPr>
            <p:cNvSpPr/>
            <p:nvPr/>
          </p:nvSpPr>
          <p:spPr>
            <a:xfrm>
              <a:off x="1647417" y="5421641"/>
              <a:ext cx="123825" cy="18995"/>
            </a:xfrm>
            <a:custGeom>
              <a:avLst/>
              <a:gdLst>
                <a:gd name="connsiteX0" fmla="*/ 0 w 123825"/>
                <a:gd name="connsiteY0" fmla="*/ 0 h 18994"/>
                <a:gd name="connsiteX1" fmla="*/ 123825 w 123825"/>
                <a:gd name="connsiteY1" fmla="*/ 0 h 18994"/>
                <a:gd name="connsiteX2" fmla="*/ 123825 w 123825"/>
                <a:gd name="connsiteY2" fmla="*/ 18995 h 18994"/>
                <a:gd name="connsiteX3" fmla="*/ 0 w 123825"/>
                <a:gd name="connsiteY3" fmla="*/ 18995 h 18994"/>
              </a:gdLst>
              <a:ahLst/>
              <a:cxnLst>
                <a:cxn ang="0">
                  <a:pos x="connsiteX0" y="connsiteY0"/>
                </a:cxn>
                <a:cxn ang="0">
                  <a:pos x="connsiteX1" y="connsiteY1"/>
                </a:cxn>
                <a:cxn ang="0">
                  <a:pos x="connsiteX2" y="connsiteY2"/>
                </a:cxn>
                <a:cxn ang="0">
                  <a:pos x="connsiteX3" y="connsiteY3"/>
                </a:cxn>
              </a:cxnLst>
              <a:rect l="l" t="t" r="r" b="b"/>
              <a:pathLst>
                <a:path w="123825" h="18994">
                  <a:moveTo>
                    <a:pt x="0" y="0"/>
                  </a:moveTo>
                  <a:lnTo>
                    <a:pt x="123825" y="0"/>
                  </a:lnTo>
                  <a:lnTo>
                    <a:pt x="123825" y="18995"/>
                  </a:lnTo>
                  <a:lnTo>
                    <a:pt x="0" y="1899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43" name="TextBox 242">
            <a:extLst>
              <a:ext uri="{FF2B5EF4-FFF2-40B4-BE49-F238E27FC236}">
                <a16:creationId xmlns:a16="http://schemas.microsoft.com/office/drawing/2014/main" id="{68F14544-11C3-42A9-AAA2-5C4145985AAD}"/>
              </a:ext>
            </a:extLst>
          </p:cNvPr>
          <p:cNvSpPr txBox="1"/>
          <p:nvPr/>
        </p:nvSpPr>
        <p:spPr>
          <a:xfrm>
            <a:off x="4652379" y="1527454"/>
            <a:ext cx="796760" cy="143551"/>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Comprehend     </a:t>
            </a:r>
          </a:p>
        </p:txBody>
      </p:sp>
      <p:grpSp>
        <p:nvGrpSpPr>
          <p:cNvPr id="245" name="Group 244">
            <a:extLst>
              <a:ext uri="{FF2B5EF4-FFF2-40B4-BE49-F238E27FC236}">
                <a16:creationId xmlns:a16="http://schemas.microsoft.com/office/drawing/2014/main" id="{72DE7E54-7BA9-4AC2-AAD2-12C806A75246}"/>
              </a:ext>
            </a:extLst>
          </p:cNvPr>
          <p:cNvGrpSpPr/>
          <p:nvPr/>
        </p:nvGrpSpPr>
        <p:grpSpPr>
          <a:xfrm>
            <a:off x="5481436" y="1495336"/>
            <a:ext cx="201605" cy="201604"/>
            <a:chOff x="2595139" y="5080149"/>
            <a:chExt cx="476249" cy="476250"/>
          </a:xfrm>
          <a:solidFill>
            <a:srgbClr val="414042"/>
          </a:solidFill>
        </p:grpSpPr>
        <p:sp>
          <p:nvSpPr>
            <p:cNvPr id="247" name="Freeform: Shape 246">
              <a:extLst>
                <a:ext uri="{FF2B5EF4-FFF2-40B4-BE49-F238E27FC236}">
                  <a16:creationId xmlns:a16="http://schemas.microsoft.com/office/drawing/2014/main" id="{7100A501-3612-4DAA-AFED-0972CC083BCA}"/>
                </a:ext>
              </a:extLst>
            </p:cNvPr>
            <p:cNvSpPr/>
            <p:nvPr/>
          </p:nvSpPr>
          <p:spPr>
            <a:xfrm>
              <a:off x="2595139" y="5080149"/>
              <a:ext cx="314325" cy="285750"/>
            </a:xfrm>
            <a:custGeom>
              <a:avLst/>
              <a:gdLst>
                <a:gd name="connsiteX0" fmla="*/ 72009 w 314325"/>
                <a:gd name="connsiteY0" fmla="*/ 287750 h 285750"/>
                <a:gd name="connsiteX1" fmla="*/ 66008 w 314325"/>
                <a:gd name="connsiteY1" fmla="*/ 286417 h 285750"/>
                <a:gd name="connsiteX2" fmla="*/ 57150 w 314325"/>
                <a:gd name="connsiteY2" fmla="*/ 272892 h 285750"/>
                <a:gd name="connsiteX3" fmla="*/ 57150 w 314325"/>
                <a:gd name="connsiteY3" fmla="*/ 219075 h 285750"/>
                <a:gd name="connsiteX4" fmla="*/ 56206 w 314325"/>
                <a:gd name="connsiteY4" fmla="*/ 217933 h 285750"/>
                <a:gd name="connsiteX5" fmla="*/ 56198 w 314325"/>
                <a:gd name="connsiteY5" fmla="*/ 217932 h 285750"/>
                <a:gd name="connsiteX6" fmla="*/ 19812 w 314325"/>
                <a:gd name="connsiteY6" fmla="*/ 217932 h 285750"/>
                <a:gd name="connsiteX7" fmla="*/ 0 w 314325"/>
                <a:gd name="connsiteY7" fmla="*/ 197834 h 285750"/>
                <a:gd name="connsiteX8" fmla="*/ 0 w 314325"/>
                <a:gd name="connsiteY8" fmla="*/ 20193 h 285750"/>
                <a:gd name="connsiteX9" fmla="*/ 19812 w 314325"/>
                <a:gd name="connsiteY9" fmla="*/ 0 h 285750"/>
                <a:gd name="connsiteX10" fmla="*/ 294037 w 314325"/>
                <a:gd name="connsiteY10" fmla="*/ 0 h 285750"/>
                <a:gd name="connsiteX11" fmla="*/ 314325 w 314325"/>
                <a:gd name="connsiteY11" fmla="*/ 20098 h 285750"/>
                <a:gd name="connsiteX12" fmla="*/ 314325 w 314325"/>
                <a:gd name="connsiteY12" fmla="*/ 20193 h 285750"/>
                <a:gd name="connsiteX13" fmla="*/ 314325 w 314325"/>
                <a:gd name="connsiteY13" fmla="*/ 161925 h 285750"/>
                <a:gd name="connsiteX14" fmla="*/ 295275 w 314325"/>
                <a:gd name="connsiteY14" fmla="*/ 161925 h 285750"/>
                <a:gd name="connsiteX15" fmla="*/ 295275 w 314325"/>
                <a:gd name="connsiteY15" fmla="*/ 20193 h 285750"/>
                <a:gd name="connsiteX16" fmla="*/ 294327 w 314325"/>
                <a:gd name="connsiteY16" fmla="*/ 19055 h 285750"/>
                <a:gd name="connsiteX17" fmla="*/ 294228 w 314325"/>
                <a:gd name="connsiteY17" fmla="*/ 19050 h 285750"/>
                <a:gd name="connsiteX18" fmla="*/ 19812 w 314325"/>
                <a:gd name="connsiteY18" fmla="*/ 19050 h 285750"/>
                <a:gd name="connsiteX19" fmla="*/ 18860 w 314325"/>
                <a:gd name="connsiteY19" fmla="*/ 20193 h 285750"/>
                <a:gd name="connsiteX20" fmla="*/ 18860 w 314325"/>
                <a:gd name="connsiteY20" fmla="*/ 197834 h 285750"/>
                <a:gd name="connsiteX21" fmla="*/ 19804 w 314325"/>
                <a:gd name="connsiteY21" fmla="*/ 198977 h 285750"/>
                <a:gd name="connsiteX22" fmla="*/ 19812 w 314325"/>
                <a:gd name="connsiteY22" fmla="*/ 198978 h 285750"/>
                <a:gd name="connsiteX23" fmla="*/ 56388 w 314325"/>
                <a:gd name="connsiteY23" fmla="*/ 198977 h 285750"/>
                <a:gd name="connsiteX24" fmla="*/ 76200 w 314325"/>
                <a:gd name="connsiteY24" fmla="*/ 219075 h 285750"/>
                <a:gd name="connsiteX25" fmla="*/ 76200 w 314325"/>
                <a:gd name="connsiteY25" fmla="*/ 262319 h 285750"/>
                <a:gd name="connsiteX26" fmla="*/ 126588 w 314325"/>
                <a:gd name="connsiteY26" fmla="*/ 210503 h 285750"/>
                <a:gd name="connsiteX27" fmla="*/ 140208 w 314325"/>
                <a:gd name="connsiteY27" fmla="*/ 223743 h 285750"/>
                <a:gd name="connsiteX28" fmla="*/ 82201 w 314325"/>
                <a:gd name="connsiteY28" fmla="*/ 283369 h 285750"/>
                <a:gd name="connsiteX29" fmla="*/ 72009 w 314325"/>
                <a:gd name="connsiteY29" fmla="*/ 28775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14325" h="285750">
                  <a:moveTo>
                    <a:pt x="72009" y="287750"/>
                  </a:moveTo>
                  <a:cubicBezTo>
                    <a:pt x="69937" y="287741"/>
                    <a:pt x="67890" y="287286"/>
                    <a:pt x="66008" y="286417"/>
                  </a:cubicBezTo>
                  <a:cubicBezTo>
                    <a:pt x="60613" y="284090"/>
                    <a:pt x="57128" y="278767"/>
                    <a:pt x="57150" y="272892"/>
                  </a:cubicBezTo>
                  <a:lnTo>
                    <a:pt x="57150" y="219075"/>
                  </a:lnTo>
                  <a:cubicBezTo>
                    <a:pt x="57205" y="218499"/>
                    <a:pt x="56782" y="217988"/>
                    <a:pt x="56206" y="217933"/>
                  </a:cubicBezTo>
                  <a:cubicBezTo>
                    <a:pt x="56203" y="217933"/>
                    <a:pt x="56201" y="217932"/>
                    <a:pt x="56198" y="217932"/>
                  </a:cubicBezTo>
                  <a:lnTo>
                    <a:pt x="19812" y="217932"/>
                  </a:lnTo>
                  <a:cubicBezTo>
                    <a:pt x="8824" y="217776"/>
                    <a:pt x="-1" y="208824"/>
                    <a:pt x="0" y="197834"/>
                  </a:cubicBezTo>
                  <a:lnTo>
                    <a:pt x="0" y="20193"/>
                  </a:lnTo>
                  <a:cubicBezTo>
                    <a:pt x="-53" y="9167"/>
                    <a:pt x="8787" y="157"/>
                    <a:pt x="19812" y="0"/>
                  </a:cubicBezTo>
                  <a:lnTo>
                    <a:pt x="294037" y="0"/>
                  </a:lnTo>
                  <a:cubicBezTo>
                    <a:pt x="305189" y="-52"/>
                    <a:pt x="314272" y="8946"/>
                    <a:pt x="314325" y="20098"/>
                  </a:cubicBezTo>
                  <a:cubicBezTo>
                    <a:pt x="314325" y="20130"/>
                    <a:pt x="314325" y="20161"/>
                    <a:pt x="314325" y="20193"/>
                  </a:cubicBezTo>
                  <a:lnTo>
                    <a:pt x="314325" y="161925"/>
                  </a:lnTo>
                  <a:lnTo>
                    <a:pt x="295275" y="161925"/>
                  </a:lnTo>
                  <a:lnTo>
                    <a:pt x="295275" y="20193"/>
                  </a:lnTo>
                  <a:cubicBezTo>
                    <a:pt x="295328" y="19617"/>
                    <a:pt x="294903" y="19107"/>
                    <a:pt x="294327" y="19055"/>
                  </a:cubicBezTo>
                  <a:cubicBezTo>
                    <a:pt x="294294" y="19052"/>
                    <a:pt x="294261" y="19050"/>
                    <a:pt x="294228" y="19050"/>
                  </a:cubicBezTo>
                  <a:lnTo>
                    <a:pt x="19812" y="19050"/>
                  </a:lnTo>
                  <a:cubicBezTo>
                    <a:pt x="19241" y="19050"/>
                    <a:pt x="18860" y="19526"/>
                    <a:pt x="18860" y="20193"/>
                  </a:cubicBezTo>
                  <a:lnTo>
                    <a:pt x="18860" y="197834"/>
                  </a:lnTo>
                  <a:cubicBezTo>
                    <a:pt x="18805" y="198411"/>
                    <a:pt x="19228" y="198922"/>
                    <a:pt x="19804" y="198977"/>
                  </a:cubicBezTo>
                  <a:cubicBezTo>
                    <a:pt x="19806" y="198977"/>
                    <a:pt x="19809" y="198977"/>
                    <a:pt x="19812" y="198978"/>
                  </a:cubicBezTo>
                  <a:lnTo>
                    <a:pt x="56388" y="198977"/>
                  </a:lnTo>
                  <a:cubicBezTo>
                    <a:pt x="67355" y="199184"/>
                    <a:pt x="76150" y="208107"/>
                    <a:pt x="76200" y="219075"/>
                  </a:cubicBezTo>
                  <a:lnTo>
                    <a:pt x="76200" y="262319"/>
                  </a:lnTo>
                  <a:lnTo>
                    <a:pt x="126588" y="210503"/>
                  </a:lnTo>
                  <a:lnTo>
                    <a:pt x="140208" y="223743"/>
                  </a:lnTo>
                  <a:lnTo>
                    <a:pt x="82201" y="283369"/>
                  </a:lnTo>
                  <a:cubicBezTo>
                    <a:pt x="79464" y="286042"/>
                    <a:pt x="75832" y="287604"/>
                    <a:pt x="72009" y="287750"/>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8" name="Freeform: Shape 247">
              <a:extLst>
                <a:ext uri="{FF2B5EF4-FFF2-40B4-BE49-F238E27FC236}">
                  <a16:creationId xmlns:a16="http://schemas.microsoft.com/office/drawing/2014/main" id="{D599857D-1AFB-4B38-BE62-9FC7DF07E17F}"/>
                </a:ext>
              </a:extLst>
            </p:cNvPr>
            <p:cNvSpPr/>
            <p:nvPr/>
          </p:nvSpPr>
          <p:spPr>
            <a:xfrm>
              <a:off x="2643050" y="5127298"/>
              <a:ext cx="161925" cy="19050"/>
            </a:xfrm>
            <a:custGeom>
              <a:avLst/>
              <a:gdLst>
                <a:gd name="connsiteX0" fmla="*/ 0 w 161925"/>
                <a:gd name="connsiteY0" fmla="*/ 0 h 19050"/>
                <a:gd name="connsiteX1" fmla="*/ 161925 w 161925"/>
                <a:gd name="connsiteY1" fmla="*/ 0 h 19050"/>
                <a:gd name="connsiteX2" fmla="*/ 161925 w 161925"/>
                <a:gd name="connsiteY2" fmla="*/ 19050 h 19050"/>
                <a:gd name="connsiteX3" fmla="*/ 0 w 16192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61925" h="19050">
                  <a:moveTo>
                    <a:pt x="0" y="0"/>
                  </a:moveTo>
                  <a:lnTo>
                    <a:pt x="161925" y="0"/>
                  </a:lnTo>
                  <a:lnTo>
                    <a:pt x="16192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49" name="Freeform: Shape 248">
              <a:extLst>
                <a:ext uri="{FF2B5EF4-FFF2-40B4-BE49-F238E27FC236}">
                  <a16:creationId xmlns:a16="http://schemas.microsoft.com/office/drawing/2014/main" id="{786A7DAB-46B2-4886-8944-AF0F6FF82592}"/>
                </a:ext>
              </a:extLst>
            </p:cNvPr>
            <p:cNvSpPr/>
            <p:nvPr/>
          </p:nvSpPr>
          <p:spPr>
            <a:xfrm>
              <a:off x="2824025" y="5127298"/>
              <a:ext cx="38100" cy="19050"/>
            </a:xfrm>
            <a:custGeom>
              <a:avLst/>
              <a:gdLst>
                <a:gd name="connsiteX0" fmla="*/ 0 w 38100"/>
                <a:gd name="connsiteY0" fmla="*/ 0 h 19050"/>
                <a:gd name="connsiteX1" fmla="*/ 38100 w 38100"/>
                <a:gd name="connsiteY1" fmla="*/ 0 h 19050"/>
                <a:gd name="connsiteX2" fmla="*/ 38100 w 38100"/>
                <a:gd name="connsiteY2" fmla="*/ 19050 h 19050"/>
                <a:gd name="connsiteX3" fmla="*/ 0 w 381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 h="19050">
                  <a:moveTo>
                    <a:pt x="0" y="0"/>
                  </a:moveTo>
                  <a:lnTo>
                    <a:pt x="38100" y="0"/>
                  </a:lnTo>
                  <a:lnTo>
                    <a:pt x="381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0" name="Freeform: Shape 249">
              <a:extLst>
                <a:ext uri="{FF2B5EF4-FFF2-40B4-BE49-F238E27FC236}">
                  <a16:creationId xmlns:a16="http://schemas.microsoft.com/office/drawing/2014/main" id="{0E9308E4-F278-4D2E-9014-30C1DA536D12}"/>
                </a:ext>
              </a:extLst>
            </p:cNvPr>
            <p:cNvSpPr/>
            <p:nvPr/>
          </p:nvSpPr>
          <p:spPr>
            <a:xfrm>
              <a:off x="2643050" y="5174923"/>
              <a:ext cx="85725" cy="19050"/>
            </a:xfrm>
            <a:custGeom>
              <a:avLst/>
              <a:gdLst>
                <a:gd name="connsiteX0" fmla="*/ 0 w 85725"/>
                <a:gd name="connsiteY0" fmla="*/ 0 h 19050"/>
                <a:gd name="connsiteX1" fmla="*/ 85725 w 85725"/>
                <a:gd name="connsiteY1" fmla="*/ 0 h 19050"/>
                <a:gd name="connsiteX2" fmla="*/ 85725 w 85725"/>
                <a:gd name="connsiteY2" fmla="*/ 19050 h 19050"/>
                <a:gd name="connsiteX3" fmla="*/ 0 w 8572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85725" h="19050">
                  <a:moveTo>
                    <a:pt x="0" y="0"/>
                  </a:moveTo>
                  <a:lnTo>
                    <a:pt x="85725" y="0"/>
                  </a:lnTo>
                  <a:lnTo>
                    <a:pt x="8572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1" name="Freeform: Shape 250">
              <a:extLst>
                <a:ext uri="{FF2B5EF4-FFF2-40B4-BE49-F238E27FC236}">
                  <a16:creationId xmlns:a16="http://schemas.microsoft.com/office/drawing/2014/main" id="{C83693DB-9F94-4AAE-8E96-F9249FE5AD63}"/>
                </a:ext>
              </a:extLst>
            </p:cNvPr>
            <p:cNvSpPr/>
            <p:nvPr/>
          </p:nvSpPr>
          <p:spPr>
            <a:xfrm>
              <a:off x="2757350" y="5174923"/>
              <a:ext cx="104775" cy="19050"/>
            </a:xfrm>
            <a:custGeom>
              <a:avLst/>
              <a:gdLst>
                <a:gd name="connsiteX0" fmla="*/ 0 w 104775"/>
                <a:gd name="connsiteY0" fmla="*/ 0 h 19050"/>
                <a:gd name="connsiteX1" fmla="*/ 104775 w 104775"/>
                <a:gd name="connsiteY1" fmla="*/ 0 h 19050"/>
                <a:gd name="connsiteX2" fmla="*/ 104775 w 104775"/>
                <a:gd name="connsiteY2" fmla="*/ 19050 h 19050"/>
                <a:gd name="connsiteX3" fmla="*/ 0 w 1047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04775" h="19050">
                  <a:moveTo>
                    <a:pt x="0" y="0"/>
                  </a:moveTo>
                  <a:lnTo>
                    <a:pt x="104775" y="0"/>
                  </a:lnTo>
                  <a:lnTo>
                    <a:pt x="10477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2" name="Freeform: Shape 251">
              <a:extLst>
                <a:ext uri="{FF2B5EF4-FFF2-40B4-BE49-F238E27FC236}">
                  <a16:creationId xmlns:a16="http://schemas.microsoft.com/office/drawing/2014/main" id="{2D1AFE96-EC4A-440A-BA26-D423DFEC58DD}"/>
                </a:ext>
              </a:extLst>
            </p:cNvPr>
            <p:cNvSpPr/>
            <p:nvPr/>
          </p:nvSpPr>
          <p:spPr>
            <a:xfrm>
              <a:off x="2643050" y="5222548"/>
              <a:ext cx="133350" cy="19050"/>
            </a:xfrm>
            <a:custGeom>
              <a:avLst/>
              <a:gdLst>
                <a:gd name="connsiteX0" fmla="*/ 0 w 133350"/>
                <a:gd name="connsiteY0" fmla="*/ 0 h 19050"/>
                <a:gd name="connsiteX1" fmla="*/ 133350 w 133350"/>
                <a:gd name="connsiteY1" fmla="*/ 0 h 19050"/>
                <a:gd name="connsiteX2" fmla="*/ 133350 w 133350"/>
                <a:gd name="connsiteY2" fmla="*/ 19050 h 19050"/>
                <a:gd name="connsiteX3" fmla="*/ 0 w 1333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33350" h="19050">
                  <a:moveTo>
                    <a:pt x="0" y="0"/>
                  </a:moveTo>
                  <a:lnTo>
                    <a:pt x="133350" y="0"/>
                  </a:lnTo>
                  <a:lnTo>
                    <a:pt x="13335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3" name="Freeform: Shape 252">
              <a:extLst>
                <a:ext uri="{FF2B5EF4-FFF2-40B4-BE49-F238E27FC236}">
                  <a16:creationId xmlns:a16="http://schemas.microsoft.com/office/drawing/2014/main" id="{881A26BE-4063-41D5-BAA7-2AF62CCE33AF}"/>
                </a:ext>
              </a:extLst>
            </p:cNvPr>
            <p:cNvSpPr/>
            <p:nvPr/>
          </p:nvSpPr>
          <p:spPr>
            <a:xfrm>
              <a:off x="2795450" y="5222548"/>
              <a:ext cx="38100" cy="19050"/>
            </a:xfrm>
            <a:custGeom>
              <a:avLst/>
              <a:gdLst>
                <a:gd name="connsiteX0" fmla="*/ 0 w 38100"/>
                <a:gd name="connsiteY0" fmla="*/ 0 h 19050"/>
                <a:gd name="connsiteX1" fmla="*/ 38100 w 38100"/>
                <a:gd name="connsiteY1" fmla="*/ 0 h 19050"/>
                <a:gd name="connsiteX2" fmla="*/ 38100 w 38100"/>
                <a:gd name="connsiteY2" fmla="*/ 19050 h 19050"/>
                <a:gd name="connsiteX3" fmla="*/ 0 w 381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 h="19050">
                  <a:moveTo>
                    <a:pt x="0" y="0"/>
                  </a:moveTo>
                  <a:lnTo>
                    <a:pt x="38100" y="0"/>
                  </a:lnTo>
                  <a:lnTo>
                    <a:pt x="381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4" name="Freeform: Shape 253">
              <a:extLst>
                <a:ext uri="{FF2B5EF4-FFF2-40B4-BE49-F238E27FC236}">
                  <a16:creationId xmlns:a16="http://schemas.microsoft.com/office/drawing/2014/main" id="{83AB3DE8-59B6-4F1E-9A92-24B756F7450F}"/>
                </a:ext>
              </a:extLst>
            </p:cNvPr>
            <p:cNvSpPr/>
            <p:nvPr/>
          </p:nvSpPr>
          <p:spPr>
            <a:xfrm>
              <a:off x="2747538" y="5261124"/>
              <a:ext cx="323850" cy="295275"/>
            </a:xfrm>
            <a:custGeom>
              <a:avLst/>
              <a:gdLst>
                <a:gd name="connsiteX0" fmla="*/ 233459 w 323850"/>
                <a:gd name="connsiteY0" fmla="*/ 295275 h 295275"/>
                <a:gd name="connsiteX1" fmla="*/ 223934 w 323850"/>
                <a:gd name="connsiteY1" fmla="*/ 291370 h 295275"/>
                <a:gd name="connsiteX2" fmla="*/ 159259 w 323850"/>
                <a:gd name="connsiteY2" fmla="*/ 227457 h 295275"/>
                <a:gd name="connsiteX3" fmla="*/ 19908 w 323850"/>
                <a:gd name="connsiteY3" fmla="*/ 227457 h 295275"/>
                <a:gd name="connsiteX4" fmla="*/ 0 w 323850"/>
                <a:gd name="connsiteY4" fmla="*/ 207551 h 295275"/>
                <a:gd name="connsiteX5" fmla="*/ 1 w 323850"/>
                <a:gd name="connsiteY5" fmla="*/ 207359 h 295275"/>
                <a:gd name="connsiteX6" fmla="*/ 1 w 323850"/>
                <a:gd name="connsiteY6" fmla="*/ 24194 h 295275"/>
                <a:gd name="connsiteX7" fmla="*/ 24480 w 323850"/>
                <a:gd name="connsiteY7" fmla="*/ 0 h 295275"/>
                <a:gd name="connsiteX8" fmla="*/ 305372 w 323850"/>
                <a:gd name="connsiteY8" fmla="*/ 0 h 295275"/>
                <a:gd name="connsiteX9" fmla="*/ 324441 w 323850"/>
                <a:gd name="connsiteY9" fmla="*/ 19974 h 295275"/>
                <a:gd name="connsiteX10" fmla="*/ 324422 w 323850"/>
                <a:gd name="connsiteY10" fmla="*/ 20479 h 295275"/>
                <a:gd name="connsiteX11" fmla="*/ 324422 w 323850"/>
                <a:gd name="connsiteY11" fmla="*/ 207359 h 295275"/>
                <a:gd name="connsiteX12" fmla="*/ 304801 w 323850"/>
                <a:gd name="connsiteY12" fmla="*/ 227552 h 295275"/>
                <a:gd name="connsiteX13" fmla="*/ 248603 w 323850"/>
                <a:gd name="connsiteY13" fmla="*/ 227552 h 295275"/>
                <a:gd name="connsiteX14" fmla="*/ 247651 w 323850"/>
                <a:gd name="connsiteY14" fmla="*/ 228600 h 295275"/>
                <a:gd name="connsiteX15" fmla="*/ 247651 w 323850"/>
                <a:gd name="connsiteY15" fmla="*/ 280321 h 295275"/>
                <a:gd name="connsiteX16" fmla="*/ 238697 w 323850"/>
                <a:gd name="connsiteY16" fmla="*/ 294037 h 295275"/>
                <a:gd name="connsiteX17" fmla="*/ 233459 w 323850"/>
                <a:gd name="connsiteY17" fmla="*/ 295275 h 295275"/>
                <a:gd name="connsiteX18" fmla="*/ 304801 w 323850"/>
                <a:gd name="connsiteY18" fmla="*/ 18288 h 295275"/>
                <a:gd name="connsiteX19" fmla="*/ 24480 w 323850"/>
                <a:gd name="connsiteY19" fmla="*/ 19050 h 295275"/>
                <a:gd name="connsiteX20" fmla="*/ 19332 w 323850"/>
                <a:gd name="connsiteY20" fmla="*/ 24564 h 295275"/>
                <a:gd name="connsiteX21" fmla="*/ 19337 w 323850"/>
                <a:gd name="connsiteY21" fmla="*/ 24670 h 295275"/>
                <a:gd name="connsiteX22" fmla="*/ 19337 w 323850"/>
                <a:gd name="connsiteY22" fmla="*/ 207359 h 295275"/>
                <a:gd name="connsiteX23" fmla="*/ 19908 w 323850"/>
                <a:gd name="connsiteY23" fmla="*/ 208502 h 295275"/>
                <a:gd name="connsiteX24" fmla="*/ 158783 w 323850"/>
                <a:gd name="connsiteY24" fmla="*/ 208502 h 295275"/>
                <a:gd name="connsiteX25" fmla="*/ 172022 w 323850"/>
                <a:gd name="connsiteY25" fmla="*/ 213741 h 295275"/>
                <a:gd name="connsiteX26" fmla="*/ 229172 w 323850"/>
                <a:gd name="connsiteY26" fmla="*/ 270034 h 295275"/>
                <a:gd name="connsiteX27" fmla="*/ 229172 w 323850"/>
                <a:gd name="connsiteY27" fmla="*/ 228600 h 295275"/>
                <a:gd name="connsiteX28" fmla="*/ 248790 w 323850"/>
                <a:gd name="connsiteY28" fmla="*/ 208407 h 295275"/>
                <a:gd name="connsiteX29" fmla="*/ 248794 w 323850"/>
                <a:gd name="connsiteY29" fmla="*/ 208407 h 295275"/>
                <a:gd name="connsiteX30" fmla="*/ 304801 w 323850"/>
                <a:gd name="connsiteY30" fmla="*/ 208407 h 295275"/>
                <a:gd name="connsiteX31" fmla="*/ 305468 w 323850"/>
                <a:gd name="connsiteY31" fmla="*/ 207264 h 295275"/>
                <a:gd name="connsiteX32" fmla="*/ 305468 w 323850"/>
                <a:gd name="connsiteY32" fmla="*/ 20002 h 295275"/>
                <a:gd name="connsiteX33" fmla="*/ 304801 w 323850"/>
                <a:gd name="connsiteY33" fmla="*/ 18288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850" h="295275">
                  <a:moveTo>
                    <a:pt x="233459" y="295275"/>
                  </a:moveTo>
                  <a:cubicBezTo>
                    <a:pt x="229916" y="295167"/>
                    <a:pt x="226533" y="293779"/>
                    <a:pt x="223934" y="291370"/>
                  </a:cubicBezTo>
                  <a:lnTo>
                    <a:pt x="159259" y="227457"/>
                  </a:lnTo>
                  <a:lnTo>
                    <a:pt x="19908" y="227457"/>
                  </a:lnTo>
                  <a:cubicBezTo>
                    <a:pt x="8914" y="227458"/>
                    <a:pt x="1" y="218545"/>
                    <a:pt x="0" y="207551"/>
                  </a:cubicBezTo>
                  <a:cubicBezTo>
                    <a:pt x="0" y="207487"/>
                    <a:pt x="0" y="207423"/>
                    <a:pt x="1" y="207359"/>
                  </a:cubicBezTo>
                  <a:lnTo>
                    <a:pt x="1" y="24194"/>
                  </a:lnTo>
                  <a:cubicBezTo>
                    <a:pt x="157" y="10786"/>
                    <a:pt x="11071" y="-1"/>
                    <a:pt x="24480" y="0"/>
                  </a:cubicBezTo>
                  <a:lnTo>
                    <a:pt x="305372" y="0"/>
                  </a:lnTo>
                  <a:cubicBezTo>
                    <a:pt x="316154" y="250"/>
                    <a:pt x="324691" y="9193"/>
                    <a:pt x="324441" y="19974"/>
                  </a:cubicBezTo>
                  <a:cubicBezTo>
                    <a:pt x="324437" y="20142"/>
                    <a:pt x="324431" y="20310"/>
                    <a:pt x="324422" y="20479"/>
                  </a:cubicBezTo>
                  <a:lnTo>
                    <a:pt x="324422" y="207359"/>
                  </a:lnTo>
                  <a:cubicBezTo>
                    <a:pt x="324529" y="218333"/>
                    <a:pt x="315773" y="227344"/>
                    <a:pt x="304801" y="227552"/>
                  </a:cubicBezTo>
                  <a:lnTo>
                    <a:pt x="248603" y="227552"/>
                  </a:lnTo>
                  <a:cubicBezTo>
                    <a:pt x="248098" y="227668"/>
                    <a:pt x="247718" y="228086"/>
                    <a:pt x="247651" y="228600"/>
                  </a:cubicBezTo>
                  <a:lnTo>
                    <a:pt x="247651" y="280321"/>
                  </a:lnTo>
                  <a:cubicBezTo>
                    <a:pt x="247658" y="286266"/>
                    <a:pt x="244143" y="291651"/>
                    <a:pt x="238697" y="294037"/>
                  </a:cubicBezTo>
                  <a:cubicBezTo>
                    <a:pt x="237044" y="294773"/>
                    <a:pt x="235267" y="295193"/>
                    <a:pt x="233459" y="295275"/>
                  </a:cubicBezTo>
                  <a:close/>
                  <a:moveTo>
                    <a:pt x="304801" y="18288"/>
                  </a:moveTo>
                  <a:lnTo>
                    <a:pt x="24480" y="19050"/>
                  </a:lnTo>
                  <a:cubicBezTo>
                    <a:pt x="21536" y="19151"/>
                    <a:pt x="19231" y="21619"/>
                    <a:pt x="19332" y="24564"/>
                  </a:cubicBezTo>
                  <a:cubicBezTo>
                    <a:pt x="19333" y="24599"/>
                    <a:pt x="19335" y="24634"/>
                    <a:pt x="19337" y="24670"/>
                  </a:cubicBezTo>
                  <a:lnTo>
                    <a:pt x="19337" y="207359"/>
                  </a:lnTo>
                  <a:cubicBezTo>
                    <a:pt x="19337" y="208026"/>
                    <a:pt x="19337" y="208502"/>
                    <a:pt x="19908" y="208502"/>
                  </a:cubicBezTo>
                  <a:lnTo>
                    <a:pt x="158783" y="208502"/>
                  </a:lnTo>
                  <a:cubicBezTo>
                    <a:pt x="163707" y="208472"/>
                    <a:pt x="168452" y="210349"/>
                    <a:pt x="172022" y="213741"/>
                  </a:cubicBezTo>
                  <a:lnTo>
                    <a:pt x="229172" y="270034"/>
                  </a:lnTo>
                  <a:lnTo>
                    <a:pt x="229172" y="228600"/>
                  </a:lnTo>
                  <a:cubicBezTo>
                    <a:pt x="229014" y="217607"/>
                    <a:pt x="237797" y="208566"/>
                    <a:pt x="248790" y="208407"/>
                  </a:cubicBezTo>
                  <a:cubicBezTo>
                    <a:pt x="248791" y="208407"/>
                    <a:pt x="248793" y="208407"/>
                    <a:pt x="248794" y="208407"/>
                  </a:cubicBezTo>
                  <a:lnTo>
                    <a:pt x="304801" y="208407"/>
                  </a:lnTo>
                  <a:cubicBezTo>
                    <a:pt x="305244" y="208206"/>
                    <a:pt x="305511" y="207748"/>
                    <a:pt x="305468" y="207264"/>
                  </a:cubicBezTo>
                  <a:lnTo>
                    <a:pt x="305468" y="20002"/>
                  </a:lnTo>
                  <a:cubicBezTo>
                    <a:pt x="305456" y="19370"/>
                    <a:pt x="305219" y="18762"/>
                    <a:pt x="304801" y="18288"/>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55" name="Freeform: Shape 254">
              <a:extLst>
                <a:ext uri="{FF2B5EF4-FFF2-40B4-BE49-F238E27FC236}">
                  <a16:creationId xmlns:a16="http://schemas.microsoft.com/office/drawing/2014/main" id="{293E0349-0120-4742-ACE5-DBC9FB8FBBA4}"/>
                </a:ext>
              </a:extLst>
            </p:cNvPr>
            <p:cNvSpPr/>
            <p:nvPr/>
          </p:nvSpPr>
          <p:spPr>
            <a:xfrm>
              <a:off x="2833264" y="5298748"/>
              <a:ext cx="152400" cy="152400"/>
            </a:xfrm>
            <a:custGeom>
              <a:avLst/>
              <a:gdLst>
                <a:gd name="connsiteX0" fmla="*/ 82677 w 152400"/>
                <a:gd name="connsiteY0" fmla="*/ 152876 h 152400"/>
                <a:gd name="connsiteX1" fmla="*/ 70199 w 152400"/>
                <a:gd name="connsiteY1" fmla="*/ 152876 h 152400"/>
                <a:gd name="connsiteX2" fmla="*/ 61722 w 152400"/>
                <a:gd name="connsiteY2" fmla="*/ 147638 h 152400"/>
                <a:gd name="connsiteX3" fmla="*/ 56769 w 152400"/>
                <a:gd name="connsiteY3" fmla="*/ 138113 h 152400"/>
                <a:gd name="connsiteX4" fmla="*/ 47244 w 152400"/>
                <a:gd name="connsiteY4" fmla="*/ 134017 h 152400"/>
                <a:gd name="connsiteX5" fmla="*/ 36957 w 152400"/>
                <a:gd name="connsiteY5" fmla="*/ 137446 h 152400"/>
                <a:gd name="connsiteX6" fmla="*/ 27432 w 152400"/>
                <a:gd name="connsiteY6" fmla="*/ 135065 h 152400"/>
                <a:gd name="connsiteX7" fmla="*/ 18669 w 152400"/>
                <a:gd name="connsiteY7" fmla="*/ 126302 h 152400"/>
                <a:gd name="connsiteX8" fmla="*/ 16288 w 152400"/>
                <a:gd name="connsiteY8" fmla="*/ 116777 h 152400"/>
                <a:gd name="connsiteX9" fmla="*/ 19050 w 152400"/>
                <a:gd name="connsiteY9" fmla="*/ 105918 h 152400"/>
                <a:gd name="connsiteX10" fmla="*/ 14764 w 152400"/>
                <a:gd name="connsiteY10" fmla="*/ 95726 h 152400"/>
                <a:gd name="connsiteX11" fmla="*/ 5239 w 152400"/>
                <a:gd name="connsiteY11" fmla="*/ 90964 h 152400"/>
                <a:gd name="connsiteX12" fmla="*/ 0 w 152400"/>
                <a:gd name="connsiteY12" fmla="*/ 82391 h 152400"/>
                <a:gd name="connsiteX13" fmla="*/ 0 w 152400"/>
                <a:gd name="connsiteY13" fmla="*/ 69914 h 152400"/>
                <a:gd name="connsiteX14" fmla="*/ 5144 w 152400"/>
                <a:gd name="connsiteY14" fmla="*/ 61436 h 152400"/>
                <a:gd name="connsiteX15" fmla="*/ 14669 w 152400"/>
                <a:gd name="connsiteY15" fmla="*/ 56674 h 152400"/>
                <a:gd name="connsiteX16" fmla="*/ 19050 w 152400"/>
                <a:gd name="connsiteY16" fmla="*/ 46387 h 152400"/>
                <a:gd name="connsiteX17" fmla="*/ 15716 w 152400"/>
                <a:gd name="connsiteY17" fmla="*/ 36862 h 152400"/>
                <a:gd name="connsiteX18" fmla="*/ 18098 w 152400"/>
                <a:gd name="connsiteY18" fmla="*/ 27337 h 152400"/>
                <a:gd name="connsiteX19" fmla="*/ 26861 w 152400"/>
                <a:gd name="connsiteY19" fmla="*/ 18574 h 152400"/>
                <a:gd name="connsiteX20" fmla="*/ 36386 w 152400"/>
                <a:gd name="connsiteY20" fmla="*/ 16193 h 152400"/>
                <a:gd name="connsiteX21" fmla="*/ 46577 w 152400"/>
                <a:gd name="connsiteY21" fmla="*/ 19526 h 152400"/>
                <a:gd name="connsiteX22" fmla="*/ 57150 w 152400"/>
                <a:gd name="connsiteY22" fmla="*/ 14669 h 152400"/>
                <a:gd name="connsiteX23" fmla="*/ 62008 w 152400"/>
                <a:gd name="connsiteY23" fmla="*/ 5144 h 152400"/>
                <a:gd name="connsiteX24" fmla="*/ 70485 w 152400"/>
                <a:gd name="connsiteY24" fmla="*/ 0 h 152400"/>
                <a:gd name="connsiteX25" fmla="*/ 82963 w 152400"/>
                <a:gd name="connsiteY25" fmla="*/ 0 h 152400"/>
                <a:gd name="connsiteX26" fmla="*/ 91440 w 152400"/>
                <a:gd name="connsiteY26" fmla="*/ 5144 h 152400"/>
                <a:gd name="connsiteX27" fmla="*/ 96203 w 152400"/>
                <a:gd name="connsiteY27" fmla="*/ 14669 h 152400"/>
                <a:gd name="connsiteX28" fmla="*/ 106490 w 152400"/>
                <a:gd name="connsiteY28" fmla="*/ 18955 h 152400"/>
                <a:gd name="connsiteX29" fmla="*/ 116586 w 152400"/>
                <a:gd name="connsiteY29" fmla="*/ 15621 h 152400"/>
                <a:gd name="connsiteX30" fmla="*/ 126111 w 152400"/>
                <a:gd name="connsiteY30" fmla="*/ 18002 h 152400"/>
                <a:gd name="connsiteX31" fmla="*/ 134874 w 152400"/>
                <a:gd name="connsiteY31" fmla="*/ 26765 h 152400"/>
                <a:gd name="connsiteX32" fmla="*/ 137255 w 152400"/>
                <a:gd name="connsiteY32" fmla="*/ 36290 h 152400"/>
                <a:gd name="connsiteX33" fmla="*/ 133350 w 152400"/>
                <a:gd name="connsiteY33" fmla="*/ 46387 h 152400"/>
                <a:gd name="connsiteX34" fmla="*/ 137636 w 152400"/>
                <a:gd name="connsiteY34" fmla="*/ 56674 h 152400"/>
                <a:gd name="connsiteX35" fmla="*/ 147161 w 152400"/>
                <a:gd name="connsiteY35" fmla="*/ 61436 h 152400"/>
                <a:gd name="connsiteX36" fmla="*/ 152400 w 152400"/>
                <a:gd name="connsiteY36" fmla="*/ 69914 h 152400"/>
                <a:gd name="connsiteX37" fmla="*/ 152400 w 152400"/>
                <a:gd name="connsiteY37" fmla="*/ 82391 h 152400"/>
                <a:gd name="connsiteX38" fmla="*/ 147161 w 152400"/>
                <a:gd name="connsiteY38" fmla="*/ 90868 h 152400"/>
                <a:gd name="connsiteX39" fmla="*/ 137636 w 152400"/>
                <a:gd name="connsiteY39" fmla="*/ 95726 h 152400"/>
                <a:gd name="connsiteX40" fmla="*/ 133350 w 152400"/>
                <a:gd name="connsiteY40" fmla="*/ 105823 h 152400"/>
                <a:gd name="connsiteX41" fmla="*/ 136684 w 152400"/>
                <a:gd name="connsiteY41" fmla="*/ 116015 h 152400"/>
                <a:gd name="connsiteX42" fmla="*/ 134303 w 152400"/>
                <a:gd name="connsiteY42" fmla="*/ 125540 h 152400"/>
                <a:gd name="connsiteX43" fmla="*/ 125540 w 152400"/>
                <a:gd name="connsiteY43" fmla="*/ 134303 h 152400"/>
                <a:gd name="connsiteX44" fmla="*/ 116015 w 152400"/>
                <a:gd name="connsiteY44" fmla="*/ 136684 h 152400"/>
                <a:gd name="connsiteX45" fmla="*/ 106013 w 152400"/>
                <a:gd name="connsiteY45" fmla="*/ 133826 h 152400"/>
                <a:gd name="connsiteX46" fmla="*/ 96012 w 152400"/>
                <a:gd name="connsiteY46" fmla="*/ 137922 h 152400"/>
                <a:gd name="connsiteX47" fmla="*/ 91154 w 152400"/>
                <a:gd name="connsiteY47" fmla="*/ 147447 h 152400"/>
                <a:gd name="connsiteX48" fmla="*/ 82677 w 152400"/>
                <a:gd name="connsiteY48" fmla="*/ 152876 h 152400"/>
                <a:gd name="connsiteX49" fmla="*/ 76200 w 152400"/>
                <a:gd name="connsiteY49" fmla="*/ 133826 h 152400"/>
                <a:gd name="connsiteX50" fmla="*/ 76867 w 152400"/>
                <a:gd name="connsiteY50" fmla="*/ 133826 h 152400"/>
                <a:gd name="connsiteX51" fmla="*/ 80963 w 152400"/>
                <a:gd name="connsiteY51" fmla="*/ 125730 h 152400"/>
                <a:gd name="connsiteX52" fmla="*/ 87249 w 152400"/>
                <a:gd name="connsiteY52" fmla="*/ 120777 h 152400"/>
                <a:gd name="connsiteX53" fmla="*/ 100013 w 152400"/>
                <a:gd name="connsiteY53" fmla="*/ 114776 h 152400"/>
                <a:gd name="connsiteX54" fmla="*/ 108014 w 152400"/>
                <a:gd name="connsiteY54" fmla="*/ 113824 h 152400"/>
                <a:gd name="connsiteX55" fmla="*/ 116586 w 152400"/>
                <a:gd name="connsiteY55" fmla="*/ 116586 h 152400"/>
                <a:gd name="connsiteX56" fmla="*/ 116586 w 152400"/>
                <a:gd name="connsiteY56" fmla="*/ 116110 h 152400"/>
                <a:gd name="connsiteX57" fmla="*/ 113824 w 152400"/>
                <a:gd name="connsiteY57" fmla="*/ 107537 h 152400"/>
                <a:gd name="connsiteX58" fmla="*/ 114776 w 152400"/>
                <a:gd name="connsiteY58" fmla="*/ 99632 h 152400"/>
                <a:gd name="connsiteX59" fmla="*/ 120110 w 152400"/>
                <a:gd name="connsiteY59" fmla="*/ 86678 h 152400"/>
                <a:gd name="connsiteX60" fmla="*/ 125063 w 152400"/>
                <a:gd name="connsiteY60" fmla="*/ 80391 h 152400"/>
                <a:gd name="connsiteX61" fmla="*/ 133350 w 152400"/>
                <a:gd name="connsiteY61" fmla="*/ 76676 h 152400"/>
                <a:gd name="connsiteX62" fmla="*/ 133350 w 152400"/>
                <a:gd name="connsiteY62" fmla="*/ 76010 h 152400"/>
                <a:gd name="connsiteX63" fmla="*/ 125349 w 152400"/>
                <a:gd name="connsiteY63" fmla="*/ 71914 h 152400"/>
                <a:gd name="connsiteX64" fmla="*/ 120396 w 152400"/>
                <a:gd name="connsiteY64" fmla="*/ 65627 h 152400"/>
                <a:gd name="connsiteX65" fmla="*/ 114967 w 152400"/>
                <a:gd name="connsiteY65" fmla="*/ 52578 h 152400"/>
                <a:gd name="connsiteX66" fmla="*/ 114110 w 152400"/>
                <a:gd name="connsiteY66" fmla="*/ 44672 h 152400"/>
                <a:gd name="connsiteX67" fmla="*/ 116872 w 152400"/>
                <a:gd name="connsiteY67" fmla="*/ 36195 h 152400"/>
                <a:gd name="connsiteX68" fmla="*/ 116300 w 152400"/>
                <a:gd name="connsiteY68" fmla="*/ 36195 h 152400"/>
                <a:gd name="connsiteX69" fmla="*/ 107823 w 152400"/>
                <a:gd name="connsiteY69" fmla="*/ 38862 h 152400"/>
                <a:gd name="connsiteX70" fmla="*/ 99917 w 152400"/>
                <a:gd name="connsiteY70" fmla="*/ 37910 h 152400"/>
                <a:gd name="connsiteX71" fmla="*/ 86868 w 152400"/>
                <a:gd name="connsiteY71" fmla="*/ 32480 h 152400"/>
                <a:gd name="connsiteX72" fmla="*/ 80582 w 152400"/>
                <a:gd name="connsiteY72" fmla="*/ 27623 h 152400"/>
                <a:gd name="connsiteX73" fmla="*/ 76772 w 152400"/>
                <a:gd name="connsiteY73" fmla="*/ 19526 h 152400"/>
                <a:gd name="connsiteX74" fmla="*/ 76200 w 152400"/>
                <a:gd name="connsiteY74" fmla="*/ 19526 h 152400"/>
                <a:gd name="connsiteX75" fmla="*/ 72104 w 152400"/>
                <a:gd name="connsiteY75" fmla="*/ 27432 h 152400"/>
                <a:gd name="connsiteX76" fmla="*/ 66199 w 152400"/>
                <a:gd name="connsiteY76" fmla="*/ 32195 h 152400"/>
                <a:gd name="connsiteX77" fmla="*/ 52769 w 152400"/>
                <a:gd name="connsiteY77" fmla="*/ 37719 h 152400"/>
                <a:gd name="connsiteX78" fmla="*/ 44863 w 152400"/>
                <a:gd name="connsiteY78" fmla="*/ 38672 h 152400"/>
                <a:gd name="connsiteX79" fmla="*/ 36386 w 152400"/>
                <a:gd name="connsiteY79" fmla="*/ 36005 h 152400"/>
                <a:gd name="connsiteX80" fmla="*/ 35909 w 152400"/>
                <a:gd name="connsiteY80" fmla="*/ 36005 h 152400"/>
                <a:gd name="connsiteX81" fmla="*/ 38576 w 152400"/>
                <a:gd name="connsiteY81" fmla="*/ 44482 h 152400"/>
                <a:gd name="connsiteX82" fmla="*/ 37719 w 152400"/>
                <a:gd name="connsiteY82" fmla="*/ 52388 h 152400"/>
                <a:gd name="connsiteX83" fmla="*/ 32290 w 152400"/>
                <a:gd name="connsiteY83" fmla="*/ 65437 h 152400"/>
                <a:gd name="connsiteX84" fmla="*/ 27432 w 152400"/>
                <a:gd name="connsiteY84" fmla="*/ 71723 h 152400"/>
                <a:gd name="connsiteX85" fmla="*/ 19431 w 152400"/>
                <a:gd name="connsiteY85" fmla="*/ 75819 h 152400"/>
                <a:gd name="connsiteX86" fmla="*/ 19431 w 152400"/>
                <a:gd name="connsiteY86" fmla="*/ 76676 h 152400"/>
                <a:gd name="connsiteX87" fmla="*/ 27432 w 152400"/>
                <a:gd name="connsiteY87" fmla="*/ 80772 h 152400"/>
                <a:gd name="connsiteX88" fmla="*/ 32480 w 152400"/>
                <a:gd name="connsiteY88" fmla="*/ 87630 h 152400"/>
                <a:gd name="connsiteX89" fmla="*/ 37719 w 152400"/>
                <a:gd name="connsiteY89" fmla="*/ 100013 h 152400"/>
                <a:gd name="connsiteX90" fmla="*/ 38672 w 152400"/>
                <a:gd name="connsiteY90" fmla="*/ 107918 h 152400"/>
                <a:gd name="connsiteX91" fmla="*/ 35909 w 152400"/>
                <a:gd name="connsiteY91" fmla="*/ 116491 h 152400"/>
                <a:gd name="connsiteX92" fmla="*/ 36386 w 152400"/>
                <a:gd name="connsiteY92" fmla="*/ 116967 h 152400"/>
                <a:gd name="connsiteX93" fmla="*/ 44958 w 152400"/>
                <a:gd name="connsiteY93" fmla="*/ 114205 h 152400"/>
                <a:gd name="connsiteX94" fmla="*/ 52959 w 152400"/>
                <a:gd name="connsiteY94" fmla="*/ 115157 h 152400"/>
                <a:gd name="connsiteX95" fmla="*/ 66199 w 152400"/>
                <a:gd name="connsiteY95" fmla="*/ 120586 h 152400"/>
                <a:gd name="connsiteX96" fmla="*/ 72104 w 152400"/>
                <a:gd name="connsiteY96" fmla="*/ 125349 h 152400"/>
                <a:gd name="connsiteX97" fmla="*/ 76200 w 152400"/>
                <a:gd name="connsiteY97" fmla="*/ 107156 h 152400"/>
                <a:gd name="connsiteX98" fmla="*/ 45720 w 152400"/>
                <a:gd name="connsiteY98" fmla="*/ 76676 h 152400"/>
                <a:gd name="connsiteX99" fmla="*/ 76200 w 152400"/>
                <a:gd name="connsiteY99" fmla="*/ 46196 h 152400"/>
                <a:gd name="connsiteX100" fmla="*/ 106680 w 152400"/>
                <a:gd name="connsiteY100" fmla="*/ 76676 h 152400"/>
                <a:gd name="connsiteX101" fmla="*/ 76200 w 152400"/>
                <a:gd name="connsiteY101" fmla="*/ 106680 h 152400"/>
                <a:gd name="connsiteX102" fmla="*/ 76200 w 152400"/>
                <a:gd name="connsiteY102" fmla="*/ 65246 h 152400"/>
                <a:gd name="connsiteX103" fmla="*/ 64770 w 152400"/>
                <a:gd name="connsiteY103" fmla="*/ 76676 h 152400"/>
                <a:gd name="connsiteX104" fmla="*/ 76200 w 152400"/>
                <a:gd name="connsiteY104" fmla="*/ 88106 h 152400"/>
                <a:gd name="connsiteX105" fmla="*/ 87630 w 152400"/>
                <a:gd name="connsiteY105" fmla="*/ 76676 h 152400"/>
                <a:gd name="connsiteX106" fmla="*/ 76200 w 152400"/>
                <a:gd name="connsiteY106" fmla="*/ 65246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52400" h="152400">
                  <a:moveTo>
                    <a:pt x="82677" y="152876"/>
                  </a:moveTo>
                  <a:lnTo>
                    <a:pt x="70199" y="152876"/>
                  </a:lnTo>
                  <a:cubicBezTo>
                    <a:pt x="66613" y="152865"/>
                    <a:pt x="63336" y="150841"/>
                    <a:pt x="61722" y="147638"/>
                  </a:cubicBezTo>
                  <a:lnTo>
                    <a:pt x="56769" y="138113"/>
                  </a:lnTo>
                  <a:cubicBezTo>
                    <a:pt x="53503" y="136970"/>
                    <a:pt x="50320" y="135601"/>
                    <a:pt x="47244" y="134017"/>
                  </a:cubicBezTo>
                  <a:lnTo>
                    <a:pt x="36957" y="137446"/>
                  </a:lnTo>
                  <a:cubicBezTo>
                    <a:pt x="33586" y="138476"/>
                    <a:pt x="29922" y="137560"/>
                    <a:pt x="27432" y="135065"/>
                  </a:cubicBezTo>
                  <a:lnTo>
                    <a:pt x="18669" y="126302"/>
                  </a:lnTo>
                  <a:cubicBezTo>
                    <a:pt x="16174" y="123812"/>
                    <a:pt x="15258" y="120148"/>
                    <a:pt x="16288" y="116777"/>
                  </a:cubicBezTo>
                  <a:lnTo>
                    <a:pt x="19050" y="105918"/>
                  </a:lnTo>
                  <a:cubicBezTo>
                    <a:pt x="17238" y="102695"/>
                    <a:pt x="15799" y="99276"/>
                    <a:pt x="14764" y="95726"/>
                  </a:cubicBezTo>
                  <a:lnTo>
                    <a:pt x="5239" y="90964"/>
                  </a:lnTo>
                  <a:cubicBezTo>
                    <a:pt x="2005" y="89334"/>
                    <a:pt x="-25" y="86012"/>
                    <a:pt x="0" y="82391"/>
                  </a:cubicBezTo>
                  <a:lnTo>
                    <a:pt x="0" y="69914"/>
                  </a:lnTo>
                  <a:cubicBezTo>
                    <a:pt x="-7" y="66348"/>
                    <a:pt x="1978" y="63077"/>
                    <a:pt x="5144" y="61436"/>
                  </a:cubicBezTo>
                  <a:lnTo>
                    <a:pt x="14669" y="56674"/>
                  </a:lnTo>
                  <a:cubicBezTo>
                    <a:pt x="15805" y="53115"/>
                    <a:pt x="17272" y="49671"/>
                    <a:pt x="19050" y="46387"/>
                  </a:cubicBezTo>
                  <a:lnTo>
                    <a:pt x="15716" y="36862"/>
                  </a:lnTo>
                  <a:cubicBezTo>
                    <a:pt x="14687" y="33491"/>
                    <a:pt x="15603" y="29827"/>
                    <a:pt x="18098" y="27337"/>
                  </a:cubicBezTo>
                  <a:lnTo>
                    <a:pt x="26861" y="18574"/>
                  </a:lnTo>
                  <a:cubicBezTo>
                    <a:pt x="29351" y="16079"/>
                    <a:pt x="33015" y="15163"/>
                    <a:pt x="36386" y="16193"/>
                  </a:cubicBezTo>
                  <a:lnTo>
                    <a:pt x="46577" y="19526"/>
                  </a:lnTo>
                  <a:cubicBezTo>
                    <a:pt x="49991" y="17677"/>
                    <a:pt x="53523" y="16054"/>
                    <a:pt x="57150" y="14669"/>
                  </a:cubicBezTo>
                  <a:lnTo>
                    <a:pt x="62008" y="5144"/>
                  </a:lnTo>
                  <a:cubicBezTo>
                    <a:pt x="63648" y="1977"/>
                    <a:pt x="66919" y="-7"/>
                    <a:pt x="70485" y="0"/>
                  </a:cubicBezTo>
                  <a:lnTo>
                    <a:pt x="82963" y="0"/>
                  </a:lnTo>
                  <a:cubicBezTo>
                    <a:pt x="86529" y="-7"/>
                    <a:pt x="89800" y="1977"/>
                    <a:pt x="91440" y="5144"/>
                  </a:cubicBezTo>
                  <a:lnTo>
                    <a:pt x="96203" y="14669"/>
                  </a:lnTo>
                  <a:cubicBezTo>
                    <a:pt x="99763" y="15759"/>
                    <a:pt x="103209" y="17194"/>
                    <a:pt x="106490" y="18955"/>
                  </a:cubicBezTo>
                  <a:lnTo>
                    <a:pt x="116586" y="15621"/>
                  </a:lnTo>
                  <a:cubicBezTo>
                    <a:pt x="119957" y="14591"/>
                    <a:pt x="123621" y="15507"/>
                    <a:pt x="126111" y="18002"/>
                  </a:cubicBezTo>
                  <a:lnTo>
                    <a:pt x="134874" y="26765"/>
                  </a:lnTo>
                  <a:cubicBezTo>
                    <a:pt x="137369" y="29255"/>
                    <a:pt x="138285" y="32919"/>
                    <a:pt x="137255" y="36290"/>
                  </a:cubicBezTo>
                  <a:lnTo>
                    <a:pt x="133350" y="46387"/>
                  </a:lnTo>
                  <a:cubicBezTo>
                    <a:pt x="135054" y="49695"/>
                    <a:pt x="136487" y="53135"/>
                    <a:pt x="137636" y="56674"/>
                  </a:cubicBezTo>
                  <a:lnTo>
                    <a:pt x="147161" y="61436"/>
                  </a:lnTo>
                  <a:cubicBezTo>
                    <a:pt x="150365" y="63050"/>
                    <a:pt x="152389" y="66327"/>
                    <a:pt x="152400" y="69914"/>
                  </a:cubicBezTo>
                  <a:lnTo>
                    <a:pt x="152400" y="82391"/>
                  </a:lnTo>
                  <a:cubicBezTo>
                    <a:pt x="152389" y="85978"/>
                    <a:pt x="150365" y="89254"/>
                    <a:pt x="147161" y="90868"/>
                  </a:cubicBezTo>
                  <a:lnTo>
                    <a:pt x="137636" y="95726"/>
                  </a:lnTo>
                  <a:cubicBezTo>
                    <a:pt x="136487" y="99204"/>
                    <a:pt x="135054" y="102581"/>
                    <a:pt x="133350" y="105823"/>
                  </a:cubicBezTo>
                  <a:lnTo>
                    <a:pt x="136684" y="116015"/>
                  </a:lnTo>
                  <a:cubicBezTo>
                    <a:pt x="137714" y="119386"/>
                    <a:pt x="136798" y="123050"/>
                    <a:pt x="134303" y="125540"/>
                  </a:cubicBezTo>
                  <a:lnTo>
                    <a:pt x="125540" y="134303"/>
                  </a:lnTo>
                  <a:cubicBezTo>
                    <a:pt x="123050" y="136798"/>
                    <a:pt x="119386" y="137714"/>
                    <a:pt x="116015" y="136684"/>
                  </a:cubicBezTo>
                  <a:lnTo>
                    <a:pt x="106013" y="133826"/>
                  </a:lnTo>
                  <a:cubicBezTo>
                    <a:pt x="102799" y="135467"/>
                    <a:pt x="99454" y="136837"/>
                    <a:pt x="96012" y="137922"/>
                  </a:cubicBezTo>
                  <a:lnTo>
                    <a:pt x="91154" y="147447"/>
                  </a:lnTo>
                  <a:cubicBezTo>
                    <a:pt x="89594" y="150724"/>
                    <a:pt x="86307" y="152830"/>
                    <a:pt x="82677" y="152876"/>
                  </a:cubicBezTo>
                  <a:close/>
                  <a:moveTo>
                    <a:pt x="76200" y="133826"/>
                  </a:moveTo>
                  <a:lnTo>
                    <a:pt x="76867" y="133826"/>
                  </a:lnTo>
                  <a:lnTo>
                    <a:pt x="80963" y="125730"/>
                  </a:lnTo>
                  <a:cubicBezTo>
                    <a:pt x="82229" y="123236"/>
                    <a:pt x="84528" y="121425"/>
                    <a:pt x="87249" y="120777"/>
                  </a:cubicBezTo>
                  <a:cubicBezTo>
                    <a:pt x="91785" y="119439"/>
                    <a:pt x="96089" y="117415"/>
                    <a:pt x="100013" y="114776"/>
                  </a:cubicBezTo>
                  <a:cubicBezTo>
                    <a:pt x="102408" y="113291"/>
                    <a:pt x="105337" y="112942"/>
                    <a:pt x="108014" y="113824"/>
                  </a:cubicBezTo>
                  <a:lnTo>
                    <a:pt x="116586" y="116586"/>
                  </a:lnTo>
                  <a:lnTo>
                    <a:pt x="116586" y="116110"/>
                  </a:lnTo>
                  <a:lnTo>
                    <a:pt x="113824" y="107537"/>
                  </a:lnTo>
                  <a:cubicBezTo>
                    <a:pt x="112972" y="104889"/>
                    <a:pt x="113320" y="102001"/>
                    <a:pt x="114776" y="99632"/>
                  </a:cubicBezTo>
                  <a:cubicBezTo>
                    <a:pt x="117254" y="95636"/>
                    <a:pt x="119057" y="91259"/>
                    <a:pt x="120110" y="86678"/>
                  </a:cubicBezTo>
                  <a:cubicBezTo>
                    <a:pt x="120758" y="83956"/>
                    <a:pt x="122569" y="81658"/>
                    <a:pt x="125063" y="80391"/>
                  </a:cubicBezTo>
                  <a:lnTo>
                    <a:pt x="133350" y="76676"/>
                  </a:lnTo>
                  <a:lnTo>
                    <a:pt x="133350" y="76010"/>
                  </a:lnTo>
                  <a:lnTo>
                    <a:pt x="125349" y="71914"/>
                  </a:lnTo>
                  <a:cubicBezTo>
                    <a:pt x="122855" y="70647"/>
                    <a:pt x="121044" y="68348"/>
                    <a:pt x="120396" y="65627"/>
                  </a:cubicBezTo>
                  <a:cubicBezTo>
                    <a:pt x="119246" y="61032"/>
                    <a:pt x="117416" y="56634"/>
                    <a:pt x="114967" y="52578"/>
                  </a:cubicBezTo>
                  <a:cubicBezTo>
                    <a:pt x="113542" y="50194"/>
                    <a:pt x="113229" y="47306"/>
                    <a:pt x="114110" y="44672"/>
                  </a:cubicBezTo>
                  <a:lnTo>
                    <a:pt x="116872" y="36195"/>
                  </a:lnTo>
                  <a:lnTo>
                    <a:pt x="116300" y="36195"/>
                  </a:lnTo>
                  <a:lnTo>
                    <a:pt x="107823" y="38862"/>
                  </a:lnTo>
                  <a:cubicBezTo>
                    <a:pt x="105175" y="39714"/>
                    <a:pt x="102287" y="39366"/>
                    <a:pt x="99917" y="37910"/>
                  </a:cubicBezTo>
                  <a:cubicBezTo>
                    <a:pt x="95862" y="35461"/>
                    <a:pt x="91464" y="33631"/>
                    <a:pt x="86868" y="32480"/>
                  </a:cubicBezTo>
                  <a:cubicBezTo>
                    <a:pt x="84165" y="31854"/>
                    <a:pt x="81870" y="30080"/>
                    <a:pt x="80582" y="27623"/>
                  </a:cubicBezTo>
                  <a:lnTo>
                    <a:pt x="76772" y="19526"/>
                  </a:lnTo>
                  <a:lnTo>
                    <a:pt x="76200" y="19526"/>
                  </a:lnTo>
                  <a:lnTo>
                    <a:pt x="72104" y="27432"/>
                  </a:lnTo>
                  <a:cubicBezTo>
                    <a:pt x="70880" y="29769"/>
                    <a:pt x="68742" y="31493"/>
                    <a:pt x="66199" y="32195"/>
                  </a:cubicBezTo>
                  <a:cubicBezTo>
                    <a:pt x="61523" y="33508"/>
                    <a:pt x="57016" y="35362"/>
                    <a:pt x="52769" y="37719"/>
                  </a:cubicBezTo>
                  <a:cubicBezTo>
                    <a:pt x="50399" y="39176"/>
                    <a:pt x="47511" y="39524"/>
                    <a:pt x="44863" y="38672"/>
                  </a:cubicBezTo>
                  <a:lnTo>
                    <a:pt x="36386" y="36005"/>
                  </a:lnTo>
                  <a:lnTo>
                    <a:pt x="35909" y="36005"/>
                  </a:lnTo>
                  <a:lnTo>
                    <a:pt x="38576" y="44482"/>
                  </a:lnTo>
                  <a:cubicBezTo>
                    <a:pt x="39457" y="47116"/>
                    <a:pt x="39144" y="50003"/>
                    <a:pt x="37719" y="52388"/>
                  </a:cubicBezTo>
                  <a:cubicBezTo>
                    <a:pt x="35271" y="56443"/>
                    <a:pt x="33441" y="60841"/>
                    <a:pt x="32290" y="65437"/>
                  </a:cubicBezTo>
                  <a:cubicBezTo>
                    <a:pt x="31664" y="68140"/>
                    <a:pt x="29890" y="70435"/>
                    <a:pt x="27432" y="71723"/>
                  </a:cubicBezTo>
                  <a:lnTo>
                    <a:pt x="19431" y="75819"/>
                  </a:lnTo>
                  <a:lnTo>
                    <a:pt x="19431" y="76676"/>
                  </a:lnTo>
                  <a:lnTo>
                    <a:pt x="27432" y="80772"/>
                  </a:lnTo>
                  <a:cubicBezTo>
                    <a:pt x="30100" y="82137"/>
                    <a:pt x="31970" y="84677"/>
                    <a:pt x="32480" y="87630"/>
                  </a:cubicBezTo>
                  <a:cubicBezTo>
                    <a:pt x="33368" y="92070"/>
                    <a:pt x="35150" y="96284"/>
                    <a:pt x="37719" y="100013"/>
                  </a:cubicBezTo>
                  <a:cubicBezTo>
                    <a:pt x="39176" y="102382"/>
                    <a:pt x="39524" y="105270"/>
                    <a:pt x="38672" y="107918"/>
                  </a:cubicBezTo>
                  <a:lnTo>
                    <a:pt x="35909" y="116491"/>
                  </a:lnTo>
                  <a:lnTo>
                    <a:pt x="36386" y="116967"/>
                  </a:lnTo>
                  <a:lnTo>
                    <a:pt x="44958" y="114205"/>
                  </a:lnTo>
                  <a:cubicBezTo>
                    <a:pt x="47635" y="113323"/>
                    <a:pt x="50564" y="113672"/>
                    <a:pt x="52959" y="115157"/>
                  </a:cubicBezTo>
                  <a:cubicBezTo>
                    <a:pt x="57148" y="117473"/>
                    <a:pt x="61591" y="119295"/>
                    <a:pt x="66199" y="120586"/>
                  </a:cubicBezTo>
                  <a:cubicBezTo>
                    <a:pt x="68742" y="121288"/>
                    <a:pt x="70880" y="123012"/>
                    <a:pt x="72104" y="125349"/>
                  </a:cubicBezTo>
                  <a:close/>
                  <a:moveTo>
                    <a:pt x="76200" y="107156"/>
                  </a:moveTo>
                  <a:cubicBezTo>
                    <a:pt x="59367" y="107156"/>
                    <a:pt x="45720" y="93510"/>
                    <a:pt x="45720" y="76676"/>
                  </a:cubicBezTo>
                  <a:cubicBezTo>
                    <a:pt x="45720" y="59843"/>
                    <a:pt x="59367" y="46196"/>
                    <a:pt x="76200" y="46196"/>
                  </a:cubicBezTo>
                  <a:cubicBezTo>
                    <a:pt x="93034" y="46196"/>
                    <a:pt x="106680" y="59843"/>
                    <a:pt x="106680" y="76676"/>
                  </a:cubicBezTo>
                  <a:cubicBezTo>
                    <a:pt x="106420" y="93324"/>
                    <a:pt x="92850" y="106682"/>
                    <a:pt x="76200" y="106680"/>
                  </a:cubicBezTo>
                  <a:close/>
                  <a:moveTo>
                    <a:pt x="76200" y="65246"/>
                  </a:moveTo>
                  <a:cubicBezTo>
                    <a:pt x="69888" y="65246"/>
                    <a:pt x="64770" y="70364"/>
                    <a:pt x="64770" y="76676"/>
                  </a:cubicBezTo>
                  <a:cubicBezTo>
                    <a:pt x="64770" y="82989"/>
                    <a:pt x="69888" y="88106"/>
                    <a:pt x="76200" y="88106"/>
                  </a:cubicBezTo>
                  <a:cubicBezTo>
                    <a:pt x="82513" y="88106"/>
                    <a:pt x="87630" y="82989"/>
                    <a:pt x="87630" y="76676"/>
                  </a:cubicBezTo>
                  <a:cubicBezTo>
                    <a:pt x="87630" y="70364"/>
                    <a:pt x="82513" y="65246"/>
                    <a:pt x="76200" y="65246"/>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46" name="TextBox 245">
            <a:extLst>
              <a:ext uri="{FF2B5EF4-FFF2-40B4-BE49-F238E27FC236}">
                <a16:creationId xmlns:a16="http://schemas.microsoft.com/office/drawing/2014/main" id="{BABAA118-16B8-4376-8905-0BF0272F1C20}"/>
              </a:ext>
            </a:extLst>
          </p:cNvPr>
          <p:cNvSpPr txBox="1"/>
          <p:nvPr/>
        </p:nvSpPr>
        <p:spPr>
          <a:xfrm>
            <a:off x="5733971" y="1527452"/>
            <a:ext cx="243110"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Lex   </a:t>
            </a:r>
          </a:p>
        </p:txBody>
      </p:sp>
      <p:grpSp>
        <p:nvGrpSpPr>
          <p:cNvPr id="257" name="Group 256">
            <a:extLst>
              <a:ext uri="{FF2B5EF4-FFF2-40B4-BE49-F238E27FC236}">
                <a16:creationId xmlns:a16="http://schemas.microsoft.com/office/drawing/2014/main" id="{547D8C3B-569C-4E76-817F-429686794AFF}"/>
              </a:ext>
            </a:extLst>
          </p:cNvPr>
          <p:cNvGrpSpPr/>
          <p:nvPr/>
        </p:nvGrpSpPr>
        <p:grpSpPr>
          <a:xfrm>
            <a:off x="6049659" y="1495349"/>
            <a:ext cx="198662" cy="201582"/>
            <a:chOff x="3590486" y="5089674"/>
            <a:chExt cx="469297" cy="476194"/>
          </a:xfrm>
          <a:solidFill>
            <a:srgbClr val="414042"/>
          </a:solidFill>
        </p:grpSpPr>
        <p:sp>
          <p:nvSpPr>
            <p:cNvPr id="259" name="Freeform: Shape 258">
              <a:extLst>
                <a:ext uri="{FF2B5EF4-FFF2-40B4-BE49-F238E27FC236}">
                  <a16:creationId xmlns:a16="http://schemas.microsoft.com/office/drawing/2014/main" id="{DD9FF691-7D47-4616-9CF1-54B168073C66}"/>
                </a:ext>
              </a:extLst>
            </p:cNvPr>
            <p:cNvSpPr/>
            <p:nvPr/>
          </p:nvSpPr>
          <p:spPr>
            <a:xfrm>
              <a:off x="3828992" y="5194449"/>
              <a:ext cx="19050" cy="28575"/>
            </a:xfrm>
            <a:custGeom>
              <a:avLst/>
              <a:gdLst>
                <a:gd name="connsiteX0" fmla="*/ 0 w 19050"/>
                <a:gd name="connsiteY0" fmla="*/ 0 h 28575"/>
                <a:gd name="connsiteX1" fmla="*/ 19050 w 19050"/>
                <a:gd name="connsiteY1" fmla="*/ 0 h 28575"/>
                <a:gd name="connsiteX2" fmla="*/ 19050 w 19050"/>
                <a:gd name="connsiteY2" fmla="*/ 28575 h 28575"/>
                <a:gd name="connsiteX3" fmla="*/ 0 w 19050"/>
                <a:gd name="connsiteY3" fmla="*/ 28575 h 28575"/>
              </a:gdLst>
              <a:ahLst/>
              <a:cxnLst>
                <a:cxn ang="0">
                  <a:pos x="connsiteX0" y="connsiteY0"/>
                </a:cxn>
                <a:cxn ang="0">
                  <a:pos x="connsiteX1" y="connsiteY1"/>
                </a:cxn>
                <a:cxn ang="0">
                  <a:pos x="connsiteX2" y="connsiteY2"/>
                </a:cxn>
                <a:cxn ang="0">
                  <a:pos x="connsiteX3" y="connsiteY3"/>
                </a:cxn>
              </a:cxnLst>
              <a:rect l="l" t="t" r="r" b="b"/>
              <a:pathLst>
                <a:path w="19050" h="28575">
                  <a:moveTo>
                    <a:pt x="0" y="0"/>
                  </a:moveTo>
                  <a:lnTo>
                    <a:pt x="19050" y="0"/>
                  </a:lnTo>
                  <a:lnTo>
                    <a:pt x="19050" y="28575"/>
                  </a:lnTo>
                  <a:lnTo>
                    <a:pt x="0" y="2857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0" name="Freeform: Shape 259">
              <a:extLst>
                <a:ext uri="{FF2B5EF4-FFF2-40B4-BE49-F238E27FC236}">
                  <a16:creationId xmlns:a16="http://schemas.microsoft.com/office/drawing/2014/main" id="{3116E36C-467C-4540-B44E-8B5F56529235}"/>
                </a:ext>
              </a:extLst>
            </p:cNvPr>
            <p:cNvSpPr/>
            <p:nvPr/>
          </p:nvSpPr>
          <p:spPr>
            <a:xfrm>
              <a:off x="3590486" y="5365899"/>
              <a:ext cx="142875" cy="85725"/>
            </a:xfrm>
            <a:custGeom>
              <a:avLst/>
              <a:gdLst>
                <a:gd name="connsiteX0" fmla="*/ 142875 w 142875"/>
                <a:gd name="connsiteY0" fmla="*/ 85725 h 85725"/>
                <a:gd name="connsiteX1" fmla="*/ 9525 w 142875"/>
                <a:gd name="connsiteY1" fmla="*/ 85725 h 85725"/>
                <a:gd name="connsiteX2" fmla="*/ 0 w 142875"/>
                <a:gd name="connsiteY2" fmla="*/ 76200 h 85725"/>
                <a:gd name="connsiteX3" fmla="*/ 0 w 142875"/>
                <a:gd name="connsiteY3" fmla="*/ 0 h 85725"/>
                <a:gd name="connsiteX4" fmla="*/ 19050 w 142875"/>
                <a:gd name="connsiteY4" fmla="*/ 0 h 85725"/>
                <a:gd name="connsiteX5" fmla="*/ 19050 w 142875"/>
                <a:gd name="connsiteY5" fmla="*/ 66675 h 85725"/>
                <a:gd name="connsiteX6" fmla="*/ 142875 w 142875"/>
                <a:gd name="connsiteY6" fmla="*/ 6667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85725">
                  <a:moveTo>
                    <a:pt x="142875" y="85725"/>
                  </a:moveTo>
                  <a:lnTo>
                    <a:pt x="9525" y="85725"/>
                  </a:lnTo>
                  <a:cubicBezTo>
                    <a:pt x="4264" y="85725"/>
                    <a:pt x="0" y="81461"/>
                    <a:pt x="0" y="76200"/>
                  </a:cubicBezTo>
                  <a:lnTo>
                    <a:pt x="0" y="0"/>
                  </a:lnTo>
                  <a:lnTo>
                    <a:pt x="19050" y="0"/>
                  </a:lnTo>
                  <a:lnTo>
                    <a:pt x="19050" y="66675"/>
                  </a:lnTo>
                  <a:lnTo>
                    <a:pt x="142875" y="6667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1" name="Freeform: Shape 260">
              <a:extLst>
                <a:ext uri="{FF2B5EF4-FFF2-40B4-BE49-F238E27FC236}">
                  <a16:creationId xmlns:a16="http://schemas.microsoft.com/office/drawing/2014/main" id="{64E7C3F3-0143-440F-BE31-C70511B9BD20}"/>
                </a:ext>
              </a:extLst>
            </p:cNvPr>
            <p:cNvSpPr/>
            <p:nvPr/>
          </p:nvSpPr>
          <p:spPr>
            <a:xfrm>
              <a:off x="3590486" y="5089674"/>
              <a:ext cx="152400" cy="228600"/>
            </a:xfrm>
            <a:custGeom>
              <a:avLst/>
              <a:gdLst>
                <a:gd name="connsiteX0" fmla="*/ 19050 w 152400"/>
                <a:gd name="connsiteY0" fmla="*/ 228600 h 228600"/>
                <a:gd name="connsiteX1" fmla="*/ 0 w 152400"/>
                <a:gd name="connsiteY1" fmla="*/ 228600 h 228600"/>
                <a:gd name="connsiteX2" fmla="*/ 0 w 152400"/>
                <a:gd name="connsiteY2" fmla="*/ 9525 h 228600"/>
                <a:gd name="connsiteX3" fmla="*/ 9525 w 152400"/>
                <a:gd name="connsiteY3" fmla="*/ 0 h 228600"/>
                <a:gd name="connsiteX4" fmla="*/ 152400 w 152400"/>
                <a:gd name="connsiteY4" fmla="*/ 0 h 228600"/>
                <a:gd name="connsiteX5" fmla="*/ 152400 w 152400"/>
                <a:gd name="connsiteY5" fmla="*/ 19050 h 228600"/>
                <a:gd name="connsiteX6" fmla="*/ 19050 w 152400"/>
                <a:gd name="connsiteY6" fmla="*/ 1905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400" h="228600">
                  <a:moveTo>
                    <a:pt x="19050" y="228600"/>
                  </a:moveTo>
                  <a:lnTo>
                    <a:pt x="0" y="228600"/>
                  </a:lnTo>
                  <a:lnTo>
                    <a:pt x="0" y="9525"/>
                  </a:lnTo>
                  <a:cubicBezTo>
                    <a:pt x="0" y="4264"/>
                    <a:pt x="4264" y="0"/>
                    <a:pt x="9525" y="0"/>
                  </a:cubicBezTo>
                  <a:lnTo>
                    <a:pt x="152400" y="0"/>
                  </a:lnTo>
                  <a:lnTo>
                    <a:pt x="152400" y="19050"/>
                  </a:lnTo>
                  <a:lnTo>
                    <a:pt x="1905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2" name="Freeform: Shape 261">
              <a:extLst>
                <a:ext uri="{FF2B5EF4-FFF2-40B4-BE49-F238E27FC236}">
                  <a16:creationId xmlns:a16="http://schemas.microsoft.com/office/drawing/2014/main" id="{66CF2B51-44B9-4878-85F2-D88CECE684DA}"/>
                </a:ext>
              </a:extLst>
            </p:cNvPr>
            <p:cNvSpPr/>
            <p:nvPr/>
          </p:nvSpPr>
          <p:spPr>
            <a:xfrm>
              <a:off x="3733361" y="5089714"/>
              <a:ext cx="104775" cy="104775"/>
            </a:xfrm>
            <a:custGeom>
              <a:avLst/>
              <a:gdLst>
                <a:gd name="connsiteX0" fmla="*/ 104775 w 104775"/>
                <a:gd name="connsiteY0" fmla="*/ 114260 h 104775"/>
                <a:gd name="connsiteX1" fmla="*/ 9525 w 104775"/>
                <a:gd name="connsiteY1" fmla="*/ 114260 h 104775"/>
                <a:gd name="connsiteX2" fmla="*/ 0 w 104775"/>
                <a:gd name="connsiteY2" fmla="*/ 104735 h 104775"/>
                <a:gd name="connsiteX3" fmla="*/ 0 w 104775"/>
                <a:gd name="connsiteY3" fmla="*/ 9485 h 104775"/>
                <a:gd name="connsiteX4" fmla="*/ 9565 w 104775"/>
                <a:gd name="connsiteY4" fmla="*/ 0 h 104775"/>
                <a:gd name="connsiteX5" fmla="*/ 16288 w 104775"/>
                <a:gd name="connsiteY5" fmla="*/ 2818 h 104775"/>
                <a:gd name="connsiteX6" fmla="*/ 111538 w 104775"/>
                <a:gd name="connsiteY6" fmla="*/ 98068 h 104775"/>
                <a:gd name="connsiteX7" fmla="*/ 111403 w 104775"/>
                <a:gd name="connsiteY7" fmla="*/ 111537 h 104775"/>
                <a:gd name="connsiteX8" fmla="*/ 104775 w 104775"/>
                <a:gd name="connsiteY8" fmla="*/ 114260 h 104775"/>
                <a:gd name="connsiteX9" fmla="*/ 19050 w 104775"/>
                <a:gd name="connsiteY9" fmla="*/ 95210 h 104775"/>
                <a:gd name="connsiteX10" fmla="*/ 81820 w 104775"/>
                <a:gd name="connsiteY10" fmla="*/ 95210 h 104775"/>
                <a:gd name="connsiteX11" fmla="*/ 19050 w 104775"/>
                <a:gd name="connsiteY11" fmla="*/ 3253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775" h="104775">
                  <a:moveTo>
                    <a:pt x="104775" y="114260"/>
                  </a:moveTo>
                  <a:lnTo>
                    <a:pt x="9525" y="114260"/>
                  </a:lnTo>
                  <a:cubicBezTo>
                    <a:pt x="4264" y="114260"/>
                    <a:pt x="0" y="109996"/>
                    <a:pt x="0" y="104735"/>
                  </a:cubicBezTo>
                  <a:lnTo>
                    <a:pt x="0" y="9485"/>
                  </a:lnTo>
                  <a:cubicBezTo>
                    <a:pt x="22" y="4225"/>
                    <a:pt x="4304" y="-22"/>
                    <a:pt x="9565" y="0"/>
                  </a:cubicBezTo>
                  <a:cubicBezTo>
                    <a:pt x="12091" y="11"/>
                    <a:pt x="14509" y="1024"/>
                    <a:pt x="16288" y="2818"/>
                  </a:cubicBezTo>
                  <a:lnTo>
                    <a:pt x="111538" y="98068"/>
                  </a:lnTo>
                  <a:cubicBezTo>
                    <a:pt x="115220" y="101824"/>
                    <a:pt x="115160" y="107855"/>
                    <a:pt x="111403" y="111537"/>
                  </a:cubicBezTo>
                  <a:cubicBezTo>
                    <a:pt x="109632" y="113273"/>
                    <a:pt x="107255" y="114250"/>
                    <a:pt x="104775" y="114260"/>
                  </a:cubicBezTo>
                  <a:close/>
                  <a:moveTo>
                    <a:pt x="19050" y="95210"/>
                  </a:moveTo>
                  <a:lnTo>
                    <a:pt x="81820" y="95210"/>
                  </a:lnTo>
                  <a:lnTo>
                    <a:pt x="19050" y="32536"/>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3" name="Freeform: Shape 262">
              <a:extLst>
                <a:ext uri="{FF2B5EF4-FFF2-40B4-BE49-F238E27FC236}">
                  <a16:creationId xmlns:a16="http://schemas.microsoft.com/office/drawing/2014/main" id="{4820D43E-C99B-4858-B09C-B8AD5FC93E24}"/>
                </a:ext>
              </a:extLst>
            </p:cNvPr>
            <p:cNvSpPr/>
            <p:nvPr/>
          </p:nvSpPr>
          <p:spPr>
            <a:xfrm>
              <a:off x="3628967" y="5250647"/>
              <a:ext cx="76200" cy="19050"/>
            </a:xfrm>
            <a:custGeom>
              <a:avLst/>
              <a:gdLst>
                <a:gd name="connsiteX0" fmla="*/ 0 w 76200"/>
                <a:gd name="connsiteY0" fmla="*/ 0 h 19050"/>
                <a:gd name="connsiteX1" fmla="*/ 76200 w 76200"/>
                <a:gd name="connsiteY1" fmla="*/ 0 h 19050"/>
                <a:gd name="connsiteX2" fmla="*/ 76200 w 76200"/>
                <a:gd name="connsiteY2" fmla="*/ 19050 h 19050"/>
                <a:gd name="connsiteX3" fmla="*/ 0 w 762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76200" h="19050">
                  <a:moveTo>
                    <a:pt x="0" y="0"/>
                  </a:moveTo>
                  <a:lnTo>
                    <a:pt x="76200" y="0"/>
                  </a:lnTo>
                  <a:lnTo>
                    <a:pt x="762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4" name="Freeform: Shape 263">
              <a:extLst>
                <a:ext uri="{FF2B5EF4-FFF2-40B4-BE49-F238E27FC236}">
                  <a16:creationId xmlns:a16="http://schemas.microsoft.com/office/drawing/2014/main" id="{ACC5AAEB-7B77-40CE-A0D6-94909AC7BC94}"/>
                </a:ext>
              </a:extLst>
            </p:cNvPr>
            <p:cNvSpPr/>
            <p:nvPr/>
          </p:nvSpPr>
          <p:spPr>
            <a:xfrm>
              <a:off x="3745458" y="5242018"/>
              <a:ext cx="314325" cy="323850"/>
            </a:xfrm>
            <a:custGeom>
              <a:avLst/>
              <a:gdLst>
                <a:gd name="connsiteX0" fmla="*/ 308801 w 314325"/>
                <a:gd name="connsiteY0" fmla="*/ 323907 h 323850"/>
                <a:gd name="connsiteX1" fmla="*/ 303562 w 314325"/>
                <a:gd name="connsiteY1" fmla="*/ 322668 h 323850"/>
                <a:gd name="connsiteX2" fmla="*/ 223933 w 314325"/>
                <a:gd name="connsiteY2" fmla="*/ 282854 h 323850"/>
                <a:gd name="connsiteX3" fmla="*/ 17980 w 314325"/>
                <a:gd name="connsiteY3" fmla="*/ 225052 h 323850"/>
                <a:gd name="connsiteX4" fmla="*/ 0 w 314325"/>
                <a:gd name="connsiteY4" fmla="*/ 171506 h 323850"/>
                <a:gd name="connsiteX5" fmla="*/ 19050 w 314325"/>
                <a:gd name="connsiteY5" fmla="*/ 168935 h 323850"/>
                <a:gd name="connsiteX6" fmla="*/ 168153 w 314325"/>
                <a:gd name="connsiteY6" fmla="*/ 281743 h 323850"/>
                <a:gd name="connsiteX7" fmla="*/ 219075 w 314325"/>
                <a:gd name="connsiteY7" fmla="*/ 263518 h 323850"/>
                <a:gd name="connsiteX8" fmla="*/ 228600 w 314325"/>
                <a:gd name="connsiteY8" fmla="*/ 263518 h 323850"/>
                <a:gd name="connsiteX9" fmla="*/ 292703 w 314325"/>
                <a:gd name="connsiteY9" fmla="*/ 296094 h 323850"/>
                <a:gd name="connsiteX10" fmla="*/ 260033 w 314325"/>
                <a:gd name="connsiteY10" fmla="*/ 232086 h 323850"/>
                <a:gd name="connsiteX11" fmla="*/ 260033 w 314325"/>
                <a:gd name="connsiteY11" fmla="*/ 222561 h 323850"/>
                <a:gd name="connsiteX12" fmla="*/ 281083 w 314325"/>
                <a:gd name="connsiteY12" fmla="*/ 151218 h 323850"/>
                <a:gd name="connsiteX13" fmla="*/ 148637 w 314325"/>
                <a:gd name="connsiteY13" fmla="*/ 19442 h 323850"/>
                <a:gd name="connsiteX14" fmla="*/ 88011 w 314325"/>
                <a:gd name="connsiteY14" fmla="*/ 34346 h 323850"/>
                <a:gd name="connsiteX15" fmla="*/ 79058 w 314325"/>
                <a:gd name="connsiteY15" fmla="*/ 17582 h 323850"/>
                <a:gd name="connsiteX16" fmla="*/ 283247 w 314325"/>
                <a:gd name="connsiteY16" fmla="*/ 80421 h 323850"/>
                <a:gd name="connsiteX17" fmla="*/ 300800 w 314325"/>
                <a:gd name="connsiteY17" fmla="*/ 150933 h 323850"/>
                <a:gd name="connsiteX18" fmla="*/ 279654 w 314325"/>
                <a:gd name="connsiteY18" fmla="*/ 228656 h 323850"/>
                <a:gd name="connsiteX19" fmla="*/ 319564 w 314325"/>
                <a:gd name="connsiteY19" fmla="*/ 306857 h 323850"/>
                <a:gd name="connsiteX20" fmla="*/ 317468 w 314325"/>
                <a:gd name="connsiteY20" fmla="*/ 320668 h 323850"/>
                <a:gd name="connsiteX21" fmla="*/ 308801 w 314325"/>
                <a:gd name="connsiteY21" fmla="*/ 323906 h 323850"/>
                <a:gd name="connsiteX22" fmla="*/ 302228 w 314325"/>
                <a:gd name="connsiteY22" fmla="*/ 314953 h 323850"/>
                <a:gd name="connsiteX23" fmla="*/ 302228 w 314325"/>
                <a:gd name="connsiteY23" fmla="*/ 314953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4325" h="323850">
                  <a:moveTo>
                    <a:pt x="308801" y="323907"/>
                  </a:moveTo>
                  <a:cubicBezTo>
                    <a:pt x="306979" y="323928"/>
                    <a:pt x="305181" y="323503"/>
                    <a:pt x="303562" y="322668"/>
                  </a:cubicBezTo>
                  <a:lnTo>
                    <a:pt x="223933" y="282854"/>
                  </a:lnTo>
                  <a:cubicBezTo>
                    <a:pt x="151099" y="323765"/>
                    <a:pt x="58891" y="297886"/>
                    <a:pt x="17980" y="225052"/>
                  </a:cubicBezTo>
                  <a:cubicBezTo>
                    <a:pt x="8678" y="208491"/>
                    <a:pt x="2578" y="190326"/>
                    <a:pt x="0" y="171506"/>
                  </a:cubicBezTo>
                  <a:lnTo>
                    <a:pt x="19050" y="168935"/>
                  </a:lnTo>
                  <a:cubicBezTo>
                    <a:pt x="29072" y="241260"/>
                    <a:pt x="95828" y="291766"/>
                    <a:pt x="168153" y="281743"/>
                  </a:cubicBezTo>
                  <a:cubicBezTo>
                    <a:pt x="186201" y="279242"/>
                    <a:pt x="203538" y="273037"/>
                    <a:pt x="219075" y="263518"/>
                  </a:cubicBezTo>
                  <a:cubicBezTo>
                    <a:pt x="222022" y="261817"/>
                    <a:pt x="225653" y="261817"/>
                    <a:pt x="228600" y="263518"/>
                  </a:cubicBezTo>
                  <a:lnTo>
                    <a:pt x="292703" y="296094"/>
                  </a:lnTo>
                  <a:lnTo>
                    <a:pt x="260033" y="232086"/>
                  </a:lnTo>
                  <a:cubicBezTo>
                    <a:pt x="258331" y="229138"/>
                    <a:pt x="258331" y="225508"/>
                    <a:pt x="260033" y="222561"/>
                  </a:cubicBezTo>
                  <a:cubicBezTo>
                    <a:pt x="273873" y="201349"/>
                    <a:pt x="281191" y="176546"/>
                    <a:pt x="281083" y="151218"/>
                  </a:cubicBezTo>
                  <a:cubicBezTo>
                    <a:pt x="280898" y="78255"/>
                    <a:pt x="221600" y="19257"/>
                    <a:pt x="148637" y="19442"/>
                  </a:cubicBezTo>
                  <a:cubicBezTo>
                    <a:pt x="127528" y="19495"/>
                    <a:pt x="106739" y="24606"/>
                    <a:pt x="88011" y="34346"/>
                  </a:cubicBezTo>
                  <a:lnTo>
                    <a:pt x="79058" y="17582"/>
                  </a:lnTo>
                  <a:cubicBezTo>
                    <a:pt x="152795" y="-21451"/>
                    <a:pt x="244214" y="6683"/>
                    <a:pt x="283247" y="80421"/>
                  </a:cubicBezTo>
                  <a:cubicBezTo>
                    <a:pt x="294748" y="102147"/>
                    <a:pt x="300773" y="126351"/>
                    <a:pt x="300800" y="150933"/>
                  </a:cubicBezTo>
                  <a:cubicBezTo>
                    <a:pt x="301002" y="178288"/>
                    <a:pt x="293688" y="205174"/>
                    <a:pt x="279654" y="228656"/>
                  </a:cubicBezTo>
                  <a:lnTo>
                    <a:pt x="319564" y="306857"/>
                  </a:lnTo>
                  <a:cubicBezTo>
                    <a:pt x="321923" y="311430"/>
                    <a:pt x="321078" y="317001"/>
                    <a:pt x="317468" y="320668"/>
                  </a:cubicBezTo>
                  <a:cubicBezTo>
                    <a:pt x="315128" y="322863"/>
                    <a:pt x="312006" y="324029"/>
                    <a:pt x="308801" y="323906"/>
                  </a:cubicBezTo>
                  <a:close/>
                  <a:moveTo>
                    <a:pt x="302228" y="314953"/>
                  </a:moveTo>
                  <a:lnTo>
                    <a:pt x="302228" y="314953"/>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5" name="Freeform: Shape 264">
              <a:extLst>
                <a:ext uri="{FF2B5EF4-FFF2-40B4-BE49-F238E27FC236}">
                  <a16:creationId xmlns:a16="http://schemas.microsoft.com/office/drawing/2014/main" id="{908FF0EF-16ED-46CA-9BAA-C59FFDC0A40E}"/>
                </a:ext>
              </a:extLst>
            </p:cNvPr>
            <p:cNvSpPr/>
            <p:nvPr/>
          </p:nvSpPr>
          <p:spPr>
            <a:xfrm>
              <a:off x="3876617" y="5356374"/>
              <a:ext cx="19050" cy="76200"/>
            </a:xfrm>
            <a:custGeom>
              <a:avLst/>
              <a:gdLst>
                <a:gd name="connsiteX0" fmla="*/ 0 w 19050"/>
                <a:gd name="connsiteY0" fmla="*/ 0 h 76200"/>
                <a:gd name="connsiteX1" fmla="*/ 19050 w 19050"/>
                <a:gd name="connsiteY1" fmla="*/ 0 h 76200"/>
                <a:gd name="connsiteX2" fmla="*/ 19050 w 19050"/>
                <a:gd name="connsiteY2" fmla="*/ 76200 h 76200"/>
                <a:gd name="connsiteX3" fmla="*/ 0 w 1905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19050" h="76200">
                  <a:moveTo>
                    <a:pt x="0" y="0"/>
                  </a:moveTo>
                  <a:lnTo>
                    <a:pt x="19050" y="0"/>
                  </a:lnTo>
                  <a:lnTo>
                    <a:pt x="19050" y="76200"/>
                  </a:lnTo>
                  <a:lnTo>
                    <a:pt x="0" y="762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6" name="Freeform: Shape 265">
              <a:extLst>
                <a:ext uri="{FF2B5EF4-FFF2-40B4-BE49-F238E27FC236}">
                  <a16:creationId xmlns:a16="http://schemas.microsoft.com/office/drawing/2014/main" id="{DC7BAF96-E3BB-42FE-BED4-A03D34DE0E77}"/>
                </a:ext>
              </a:extLst>
            </p:cNvPr>
            <p:cNvSpPr/>
            <p:nvPr/>
          </p:nvSpPr>
          <p:spPr>
            <a:xfrm>
              <a:off x="3905192" y="5346849"/>
              <a:ext cx="19050" cy="95250"/>
            </a:xfrm>
            <a:custGeom>
              <a:avLst/>
              <a:gdLst>
                <a:gd name="connsiteX0" fmla="*/ 0 w 19050"/>
                <a:gd name="connsiteY0" fmla="*/ 0 h 95250"/>
                <a:gd name="connsiteX1" fmla="*/ 19050 w 19050"/>
                <a:gd name="connsiteY1" fmla="*/ 0 h 95250"/>
                <a:gd name="connsiteX2" fmla="*/ 19050 w 19050"/>
                <a:gd name="connsiteY2" fmla="*/ 95250 h 95250"/>
                <a:gd name="connsiteX3" fmla="*/ 0 w 19050"/>
                <a:gd name="connsiteY3" fmla="*/ 95250 h 95250"/>
              </a:gdLst>
              <a:ahLst/>
              <a:cxnLst>
                <a:cxn ang="0">
                  <a:pos x="connsiteX0" y="connsiteY0"/>
                </a:cxn>
                <a:cxn ang="0">
                  <a:pos x="connsiteX1" y="connsiteY1"/>
                </a:cxn>
                <a:cxn ang="0">
                  <a:pos x="connsiteX2" y="connsiteY2"/>
                </a:cxn>
                <a:cxn ang="0">
                  <a:pos x="connsiteX3" y="connsiteY3"/>
                </a:cxn>
              </a:cxnLst>
              <a:rect l="l" t="t" r="r" b="b"/>
              <a:pathLst>
                <a:path w="19050" h="95250">
                  <a:moveTo>
                    <a:pt x="0" y="0"/>
                  </a:moveTo>
                  <a:lnTo>
                    <a:pt x="19050" y="0"/>
                  </a:lnTo>
                  <a:lnTo>
                    <a:pt x="19050" y="95250"/>
                  </a:lnTo>
                  <a:lnTo>
                    <a:pt x="0" y="952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7" name="Freeform: Shape 266">
              <a:extLst>
                <a:ext uri="{FF2B5EF4-FFF2-40B4-BE49-F238E27FC236}">
                  <a16:creationId xmlns:a16="http://schemas.microsoft.com/office/drawing/2014/main" id="{1075DC74-18FF-4CCF-8CBA-549AF1204C69}"/>
                </a:ext>
              </a:extLst>
            </p:cNvPr>
            <p:cNvSpPr/>
            <p:nvPr/>
          </p:nvSpPr>
          <p:spPr>
            <a:xfrm>
              <a:off x="3933767" y="5337324"/>
              <a:ext cx="19050" cy="114300"/>
            </a:xfrm>
            <a:custGeom>
              <a:avLst/>
              <a:gdLst>
                <a:gd name="connsiteX0" fmla="*/ 0 w 19050"/>
                <a:gd name="connsiteY0" fmla="*/ 0 h 114300"/>
                <a:gd name="connsiteX1" fmla="*/ 19050 w 19050"/>
                <a:gd name="connsiteY1" fmla="*/ 0 h 114300"/>
                <a:gd name="connsiteX2" fmla="*/ 19050 w 19050"/>
                <a:gd name="connsiteY2" fmla="*/ 114300 h 114300"/>
                <a:gd name="connsiteX3" fmla="*/ 0 w 19050"/>
                <a:gd name="connsiteY3" fmla="*/ 114300 h 114300"/>
              </a:gdLst>
              <a:ahLst/>
              <a:cxnLst>
                <a:cxn ang="0">
                  <a:pos x="connsiteX0" y="connsiteY0"/>
                </a:cxn>
                <a:cxn ang="0">
                  <a:pos x="connsiteX1" y="connsiteY1"/>
                </a:cxn>
                <a:cxn ang="0">
                  <a:pos x="connsiteX2" y="connsiteY2"/>
                </a:cxn>
                <a:cxn ang="0">
                  <a:pos x="connsiteX3" y="connsiteY3"/>
                </a:cxn>
              </a:cxnLst>
              <a:rect l="l" t="t" r="r" b="b"/>
              <a:pathLst>
                <a:path w="19050" h="114300">
                  <a:moveTo>
                    <a:pt x="0" y="0"/>
                  </a:moveTo>
                  <a:lnTo>
                    <a:pt x="19050" y="0"/>
                  </a:lnTo>
                  <a:lnTo>
                    <a:pt x="19050" y="114300"/>
                  </a:lnTo>
                  <a:lnTo>
                    <a:pt x="0" y="1143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8" name="Freeform: Shape 267">
              <a:extLst>
                <a:ext uri="{FF2B5EF4-FFF2-40B4-BE49-F238E27FC236}">
                  <a16:creationId xmlns:a16="http://schemas.microsoft.com/office/drawing/2014/main" id="{76FEB6B4-5C03-4763-8BFF-51FC1A974E94}"/>
                </a:ext>
              </a:extLst>
            </p:cNvPr>
            <p:cNvSpPr/>
            <p:nvPr/>
          </p:nvSpPr>
          <p:spPr>
            <a:xfrm>
              <a:off x="3962342" y="5365899"/>
              <a:ext cx="19050" cy="66675"/>
            </a:xfrm>
            <a:custGeom>
              <a:avLst/>
              <a:gdLst>
                <a:gd name="connsiteX0" fmla="*/ 0 w 19050"/>
                <a:gd name="connsiteY0" fmla="*/ 0 h 66675"/>
                <a:gd name="connsiteX1" fmla="*/ 19050 w 19050"/>
                <a:gd name="connsiteY1" fmla="*/ 0 h 66675"/>
                <a:gd name="connsiteX2" fmla="*/ 19050 w 19050"/>
                <a:gd name="connsiteY2" fmla="*/ 66675 h 66675"/>
                <a:gd name="connsiteX3" fmla="*/ 0 w 19050"/>
                <a:gd name="connsiteY3" fmla="*/ 66675 h 66675"/>
              </a:gdLst>
              <a:ahLst/>
              <a:cxnLst>
                <a:cxn ang="0">
                  <a:pos x="connsiteX0" y="connsiteY0"/>
                </a:cxn>
                <a:cxn ang="0">
                  <a:pos x="connsiteX1" y="connsiteY1"/>
                </a:cxn>
                <a:cxn ang="0">
                  <a:pos x="connsiteX2" y="connsiteY2"/>
                </a:cxn>
                <a:cxn ang="0">
                  <a:pos x="connsiteX3" y="connsiteY3"/>
                </a:cxn>
              </a:cxnLst>
              <a:rect l="l" t="t" r="r" b="b"/>
              <a:pathLst>
                <a:path w="19050" h="66675">
                  <a:moveTo>
                    <a:pt x="0" y="0"/>
                  </a:moveTo>
                  <a:lnTo>
                    <a:pt x="19050" y="0"/>
                  </a:lnTo>
                  <a:lnTo>
                    <a:pt x="19050" y="66675"/>
                  </a:lnTo>
                  <a:lnTo>
                    <a:pt x="0" y="66675"/>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69" name="Freeform: Shape 268">
              <a:extLst>
                <a:ext uri="{FF2B5EF4-FFF2-40B4-BE49-F238E27FC236}">
                  <a16:creationId xmlns:a16="http://schemas.microsoft.com/office/drawing/2014/main" id="{270E01A0-B053-4F3D-A925-6ABFC3F6A17F}"/>
                </a:ext>
              </a:extLst>
            </p:cNvPr>
            <p:cNvSpPr/>
            <p:nvPr/>
          </p:nvSpPr>
          <p:spPr>
            <a:xfrm>
              <a:off x="3819467" y="5356374"/>
              <a:ext cx="19050" cy="76200"/>
            </a:xfrm>
            <a:custGeom>
              <a:avLst/>
              <a:gdLst>
                <a:gd name="connsiteX0" fmla="*/ 0 w 19050"/>
                <a:gd name="connsiteY0" fmla="*/ 0 h 76200"/>
                <a:gd name="connsiteX1" fmla="*/ 19050 w 19050"/>
                <a:gd name="connsiteY1" fmla="*/ 0 h 76200"/>
                <a:gd name="connsiteX2" fmla="*/ 19050 w 19050"/>
                <a:gd name="connsiteY2" fmla="*/ 76200 h 76200"/>
                <a:gd name="connsiteX3" fmla="*/ 0 w 1905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19050" h="76200">
                  <a:moveTo>
                    <a:pt x="0" y="0"/>
                  </a:moveTo>
                  <a:lnTo>
                    <a:pt x="19050" y="0"/>
                  </a:lnTo>
                  <a:lnTo>
                    <a:pt x="19050" y="76200"/>
                  </a:lnTo>
                  <a:lnTo>
                    <a:pt x="0" y="762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0" name="Freeform: Shape 269">
              <a:extLst>
                <a:ext uri="{FF2B5EF4-FFF2-40B4-BE49-F238E27FC236}">
                  <a16:creationId xmlns:a16="http://schemas.microsoft.com/office/drawing/2014/main" id="{D0DA5667-8338-4D73-9B7B-DD0AB3A58F08}"/>
                </a:ext>
              </a:extLst>
            </p:cNvPr>
            <p:cNvSpPr/>
            <p:nvPr/>
          </p:nvSpPr>
          <p:spPr>
            <a:xfrm>
              <a:off x="3628967" y="5298272"/>
              <a:ext cx="180975" cy="19050"/>
            </a:xfrm>
            <a:custGeom>
              <a:avLst/>
              <a:gdLst>
                <a:gd name="connsiteX0" fmla="*/ 0 w 180975"/>
                <a:gd name="connsiteY0" fmla="*/ 0 h 19050"/>
                <a:gd name="connsiteX1" fmla="*/ 180975 w 180975"/>
                <a:gd name="connsiteY1" fmla="*/ 0 h 19050"/>
                <a:gd name="connsiteX2" fmla="*/ 180975 w 180975"/>
                <a:gd name="connsiteY2" fmla="*/ 19050 h 19050"/>
                <a:gd name="connsiteX3" fmla="*/ 0 w 1809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80975" h="19050">
                  <a:moveTo>
                    <a:pt x="0" y="0"/>
                  </a:moveTo>
                  <a:lnTo>
                    <a:pt x="180975" y="0"/>
                  </a:lnTo>
                  <a:lnTo>
                    <a:pt x="180975"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1" name="Freeform: Shape 270">
              <a:extLst>
                <a:ext uri="{FF2B5EF4-FFF2-40B4-BE49-F238E27FC236}">
                  <a16:creationId xmlns:a16="http://schemas.microsoft.com/office/drawing/2014/main" id="{15D0E4FA-C895-4449-AA86-9FEEEA95E853}"/>
                </a:ext>
              </a:extLst>
            </p:cNvPr>
            <p:cNvSpPr/>
            <p:nvPr/>
          </p:nvSpPr>
          <p:spPr>
            <a:xfrm>
              <a:off x="3628967" y="5345897"/>
              <a:ext cx="133350" cy="19050"/>
            </a:xfrm>
            <a:custGeom>
              <a:avLst/>
              <a:gdLst>
                <a:gd name="connsiteX0" fmla="*/ 0 w 133350"/>
                <a:gd name="connsiteY0" fmla="*/ 0 h 19050"/>
                <a:gd name="connsiteX1" fmla="*/ 133350 w 133350"/>
                <a:gd name="connsiteY1" fmla="*/ 0 h 19050"/>
                <a:gd name="connsiteX2" fmla="*/ 133350 w 133350"/>
                <a:gd name="connsiteY2" fmla="*/ 19050 h 19050"/>
                <a:gd name="connsiteX3" fmla="*/ 0 w 1333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33350" h="19050">
                  <a:moveTo>
                    <a:pt x="0" y="0"/>
                  </a:moveTo>
                  <a:lnTo>
                    <a:pt x="133350" y="0"/>
                  </a:lnTo>
                  <a:lnTo>
                    <a:pt x="13335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2" name="Freeform: Shape 271">
              <a:extLst>
                <a:ext uri="{FF2B5EF4-FFF2-40B4-BE49-F238E27FC236}">
                  <a16:creationId xmlns:a16="http://schemas.microsoft.com/office/drawing/2014/main" id="{A70A491A-E7EC-4268-8E90-6AF227A8D576}"/>
                </a:ext>
              </a:extLst>
            </p:cNvPr>
            <p:cNvSpPr/>
            <p:nvPr/>
          </p:nvSpPr>
          <p:spPr>
            <a:xfrm>
              <a:off x="3724217" y="5250647"/>
              <a:ext cx="38100" cy="19050"/>
            </a:xfrm>
            <a:custGeom>
              <a:avLst/>
              <a:gdLst>
                <a:gd name="connsiteX0" fmla="*/ 0 w 38100"/>
                <a:gd name="connsiteY0" fmla="*/ 0 h 19050"/>
                <a:gd name="connsiteX1" fmla="*/ 38100 w 38100"/>
                <a:gd name="connsiteY1" fmla="*/ 0 h 19050"/>
                <a:gd name="connsiteX2" fmla="*/ 38100 w 38100"/>
                <a:gd name="connsiteY2" fmla="*/ 19050 h 19050"/>
                <a:gd name="connsiteX3" fmla="*/ 0 w 381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 h="19050">
                  <a:moveTo>
                    <a:pt x="0" y="0"/>
                  </a:moveTo>
                  <a:lnTo>
                    <a:pt x="38100" y="0"/>
                  </a:lnTo>
                  <a:lnTo>
                    <a:pt x="3810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3" name="Freeform: Shape 272">
              <a:extLst>
                <a:ext uri="{FF2B5EF4-FFF2-40B4-BE49-F238E27FC236}">
                  <a16:creationId xmlns:a16="http://schemas.microsoft.com/office/drawing/2014/main" id="{2319CFC7-7D8F-4E83-95E7-387B0B2FEF45}"/>
                </a:ext>
              </a:extLst>
            </p:cNvPr>
            <p:cNvSpPr/>
            <p:nvPr/>
          </p:nvSpPr>
          <p:spPr>
            <a:xfrm>
              <a:off x="3848042" y="5375424"/>
              <a:ext cx="19050" cy="38100"/>
            </a:xfrm>
            <a:custGeom>
              <a:avLst/>
              <a:gdLst>
                <a:gd name="connsiteX0" fmla="*/ 0 w 19050"/>
                <a:gd name="connsiteY0" fmla="*/ 0 h 38100"/>
                <a:gd name="connsiteX1" fmla="*/ 19050 w 19050"/>
                <a:gd name="connsiteY1" fmla="*/ 0 h 38100"/>
                <a:gd name="connsiteX2" fmla="*/ 19050 w 19050"/>
                <a:gd name="connsiteY2" fmla="*/ 38100 h 38100"/>
                <a:gd name="connsiteX3" fmla="*/ 0 w 190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 h="38100">
                  <a:moveTo>
                    <a:pt x="0" y="0"/>
                  </a:moveTo>
                  <a:lnTo>
                    <a:pt x="19050" y="0"/>
                  </a:lnTo>
                  <a:lnTo>
                    <a:pt x="19050" y="38100"/>
                  </a:lnTo>
                  <a:lnTo>
                    <a:pt x="0" y="3810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4" name="Freeform: Shape 273">
              <a:extLst>
                <a:ext uri="{FF2B5EF4-FFF2-40B4-BE49-F238E27FC236}">
                  <a16:creationId xmlns:a16="http://schemas.microsoft.com/office/drawing/2014/main" id="{9FF8E9F6-693D-4308-B7E7-FE5D838B78C6}"/>
                </a:ext>
              </a:extLst>
            </p:cNvPr>
            <p:cNvSpPr/>
            <p:nvPr/>
          </p:nvSpPr>
          <p:spPr>
            <a:xfrm>
              <a:off x="3828992" y="5298272"/>
              <a:ext cx="57150" cy="19050"/>
            </a:xfrm>
            <a:custGeom>
              <a:avLst/>
              <a:gdLst>
                <a:gd name="connsiteX0" fmla="*/ 0 w 57150"/>
                <a:gd name="connsiteY0" fmla="*/ 0 h 19050"/>
                <a:gd name="connsiteX1" fmla="*/ 57150 w 57150"/>
                <a:gd name="connsiteY1" fmla="*/ 0 h 19050"/>
                <a:gd name="connsiteX2" fmla="*/ 57150 w 57150"/>
                <a:gd name="connsiteY2" fmla="*/ 19050 h 19050"/>
                <a:gd name="connsiteX3" fmla="*/ 0 w 571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57150" h="19050">
                  <a:moveTo>
                    <a:pt x="0" y="0"/>
                  </a:moveTo>
                  <a:lnTo>
                    <a:pt x="57150" y="0"/>
                  </a:lnTo>
                  <a:lnTo>
                    <a:pt x="57150" y="19050"/>
                  </a:lnTo>
                  <a:lnTo>
                    <a:pt x="0" y="1905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58" name="TextBox 257">
            <a:extLst>
              <a:ext uri="{FF2B5EF4-FFF2-40B4-BE49-F238E27FC236}">
                <a16:creationId xmlns:a16="http://schemas.microsoft.com/office/drawing/2014/main" id="{BB3C203D-AA32-4DC5-B0FA-23C363192BFB}"/>
              </a:ext>
            </a:extLst>
          </p:cNvPr>
          <p:cNvSpPr txBox="1"/>
          <p:nvPr/>
        </p:nvSpPr>
        <p:spPr>
          <a:xfrm>
            <a:off x="6279853" y="1527454"/>
            <a:ext cx="281258"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Polly </a:t>
            </a:r>
          </a:p>
        </p:txBody>
      </p:sp>
      <p:grpSp>
        <p:nvGrpSpPr>
          <p:cNvPr id="276" name="Group 275">
            <a:extLst>
              <a:ext uri="{FF2B5EF4-FFF2-40B4-BE49-F238E27FC236}">
                <a16:creationId xmlns:a16="http://schemas.microsoft.com/office/drawing/2014/main" id="{8BED1E53-D5C2-442E-8900-6DB343598CE0}"/>
              </a:ext>
            </a:extLst>
          </p:cNvPr>
          <p:cNvGrpSpPr/>
          <p:nvPr/>
        </p:nvGrpSpPr>
        <p:grpSpPr>
          <a:xfrm>
            <a:off x="6689483" y="1496816"/>
            <a:ext cx="200595" cy="198650"/>
            <a:chOff x="4585843" y="5079734"/>
            <a:chExt cx="473859" cy="469267"/>
          </a:xfrm>
          <a:solidFill>
            <a:srgbClr val="414042"/>
          </a:solidFill>
        </p:grpSpPr>
        <p:sp>
          <p:nvSpPr>
            <p:cNvPr id="278" name="Freeform: Shape 277">
              <a:extLst>
                <a:ext uri="{FF2B5EF4-FFF2-40B4-BE49-F238E27FC236}">
                  <a16:creationId xmlns:a16="http://schemas.microsoft.com/office/drawing/2014/main" id="{61012B1D-4B5B-4177-8654-0658BD91363F}"/>
                </a:ext>
              </a:extLst>
            </p:cNvPr>
            <p:cNvSpPr/>
            <p:nvPr/>
          </p:nvSpPr>
          <p:spPr>
            <a:xfrm>
              <a:off x="4745377" y="5079734"/>
              <a:ext cx="314325" cy="436880"/>
            </a:xfrm>
            <a:custGeom>
              <a:avLst/>
              <a:gdLst>
                <a:gd name="connsiteX0" fmla="*/ 97631 w 314325"/>
                <a:gd name="connsiteY0" fmla="*/ 436880 h 436880"/>
                <a:gd name="connsiteX1" fmla="*/ 0 w 314325"/>
                <a:gd name="connsiteY1" fmla="*/ 414087 h 436880"/>
                <a:gd name="connsiteX2" fmla="*/ 8477 w 314325"/>
                <a:gd name="connsiteY2" fmla="*/ 396991 h 436880"/>
                <a:gd name="connsiteX3" fmla="*/ 97631 w 314325"/>
                <a:gd name="connsiteY3" fmla="*/ 417886 h 436880"/>
                <a:gd name="connsiteX4" fmla="*/ 297656 w 314325"/>
                <a:gd name="connsiteY4" fmla="*/ 218440 h 436880"/>
                <a:gd name="connsiteX5" fmla="*/ 97631 w 314325"/>
                <a:gd name="connsiteY5" fmla="*/ 18995 h 436880"/>
                <a:gd name="connsiteX6" fmla="*/ 18002 w 314325"/>
                <a:gd name="connsiteY6" fmla="*/ 35521 h 436880"/>
                <a:gd name="connsiteX7" fmla="*/ 10477 w 314325"/>
                <a:gd name="connsiteY7" fmla="*/ 18045 h 436880"/>
                <a:gd name="connsiteX8" fmla="*/ 97631 w 314325"/>
                <a:gd name="connsiteY8" fmla="*/ 0 h 436880"/>
                <a:gd name="connsiteX9" fmla="*/ 316706 w 314325"/>
                <a:gd name="connsiteY9" fmla="*/ 218440 h 436880"/>
                <a:gd name="connsiteX10" fmla="*/ 97631 w 314325"/>
                <a:gd name="connsiteY10" fmla="*/ 436880 h 43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325" h="436880">
                  <a:moveTo>
                    <a:pt x="97631" y="436880"/>
                  </a:moveTo>
                  <a:cubicBezTo>
                    <a:pt x="63751" y="436966"/>
                    <a:pt x="30320" y="429161"/>
                    <a:pt x="0" y="414087"/>
                  </a:cubicBezTo>
                  <a:lnTo>
                    <a:pt x="8477" y="396991"/>
                  </a:lnTo>
                  <a:cubicBezTo>
                    <a:pt x="36145" y="410820"/>
                    <a:pt x="66682" y="417977"/>
                    <a:pt x="97631" y="417886"/>
                  </a:cubicBezTo>
                  <a:cubicBezTo>
                    <a:pt x="208102" y="417886"/>
                    <a:pt x="297656" y="328591"/>
                    <a:pt x="297656" y="218440"/>
                  </a:cubicBezTo>
                  <a:cubicBezTo>
                    <a:pt x="297656" y="108290"/>
                    <a:pt x="208102" y="18995"/>
                    <a:pt x="97631" y="18995"/>
                  </a:cubicBezTo>
                  <a:cubicBezTo>
                    <a:pt x="70225" y="18928"/>
                    <a:pt x="43106" y="24557"/>
                    <a:pt x="18002" y="35521"/>
                  </a:cubicBezTo>
                  <a:lnTo>
                    <a:pt x="10477" y="18045"/>
                  </a:lnTo>
                  <a:cubicBezTo>
                    <a:pt x="37964" y="6084"/>
                    <a:pt x="67641" y="-60"/>
                    <a:pt x="97631" y="0"/>
                  </a:cubicBezTo>
                  <a:cubicBezTo>
                    <a:pt x="218623" y="0"/>
                    <a:pt x="316706" y="97799"/>
                    <a:pt x="316706" y="218440"/>
                  </a:cubicBezTo>
                  <a:cubicBezTo>
                    <a:pt x="316706" y="339082"/>
                    <a:pt x="218623" y="436880"/>
                    <a:pt x="97631" y="436880"/>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79" name="Freeform: Shape 278">
              <a:extLst>
                <a:ext uri="{FF2B5EF4-FFF2-40B4-BE49-F238E27FC236}">
                  <a16:creationId xmlns:a16="http://schemas.microsoft.com/office/drawing/2014/main" id="{6D392609-E44C-46B9-98DE-DBE789268572}"/>
                </a:ext>
              </a:extLst>
            </p:cNvPr>
            <p:cNvSpPr/>
            <p:nvPr/>
          </p:nvSpPr>
          <p:spPr>
            <a:xfrm>
              <a:off x="4623961" y="5191329"/>
              <a:ext cx="38100" cy="199445"/>
            </a:xfrm>
            <a:custGeom>
              <a:avLst/>
              <a:gdLst>
                <a:gd name="connsiteX0" fmla="*/ 22928 w 38100"/>
                <a:gd name="connsiteY0" fmla="*/ 204099 h 199445"/>
                <a:gd name="connsiteX1" fmla="*/ 27976 w 38100"/>
                <a:gd name="connsiteY1" fmla="*/ 0 h 199445"/>
                <a:gd name="connsiteX2" fmla="*/ 44645 w 38100"/>
                <a:gd name="connsiteY2" fmla="*/ 9497 h 199445"/>
                <a:gd name="connsiteX3" fmla="*/ 19022 w 38100"/>
                <a:gd name="connsiteY3" fmla="*/ 106846 h 199445"/>
                <a:gd name="connsiteX4" fmla="*/ 39977 w 38100"/>
                <a:gd name="connsiteY4" fmla="*/ 195551 h 199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199445">
                  <a:moveTo>
                    <a:pt x="22928" y="204099"/>
                  </a:moveTo>
                  <a:cubicBezTo>
                    <a:pt x="-9340" y="139419"/>
                    <a:pt x="-7450" y="63015"/>
                    <a:pt x="27976" y="0"/>
                  </a:cubicBezTo>
                  <a:lnTo>
                    <a:pt x="44645" y="9497"/>
                  </a:lnTo>
                  <a:cubicBezTo>
                    <a:pt x="27874" y="39220"/>
                    <a:pt x="19051" y="72742"/>
                    <a:pt x="19022" y="106846"/>
                  </a:cubicBezTo>
                  <a:cubicBezTo>
                    <a:pt x="18875" y="137650"/>
                    <a:pt x="26056" y="168051"/>
                    <a:pt x="39977" y="195551"/>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0" name="Freeform: Shape 279">
              <a:extLst>
                <a:ext uri="{FF2B5EF4-FFF2-40B4-BE49-F238E27FC236}">
                  <a16:creationId xmlns:a16="http://schemas.microsoft.com/office/drawing/2014/main" id="{482C2E0F-F7D3-417C-9C49-7FA8389261E3}"/>
                </a:ext>
              </a:extLst>
            </p:cNvPr>
            <p:cNvSpPr/>
            <p:nvPr/>
          </p:nvSpPr>
          <p:spPr>
            <a:xfrm>
              <a:off x="4681083" y="5136719"/>
              <a:ext cx="323850" cy="322911"/>
            </a:xfrm>
            <a:custGeom>
              <a:avLst/>
              <a:gdLst>
                <a:gd name="connsiteX0" fmla="*/ 161925 w 323850"/>
                <a:gd name="connsiteY0" fmla="*/ 322911 h 322911"/>
                <a:gd name="connsiteX1" fmla="*/ 0 w 323850"/>
                <a:gd name="connsiteY1" fmla="*/ 161456 h 322911"/>
                <a:gd name="connsiteX2" fmla="*/ 161925 w 323850"/>
                <a:gd name="connsiteY2" fmla="*/ 0 h 322911"/>
                <a:gd name="connsiteX3" fmla="*/ 323850 w 323850"/>
                <a:gd name="connsiteY3" fmla="*/ 161456 h 322911"/>
                <a:gd name="connsiteX4" fmla="*/ 161925 w 323850"/>
                <a:gd name="connsiteY4" fmla="*/ 322911 h 322911"/>
                <a:gd name="connsiteX5" fmla="*/ 161925 w 323850"/>
                <a:gd name="connsiteY5" fmla="*/ 18995 h 322911"/>
                <a:gd name="connsiteX6" fmla="*/ 19050 w 323850"/>
                <a:gd name="connsiteY6" fmla="*/ 161456 h 322911"/>
                <a:gd name="connsiteX7" fmla="*/ 161925 w 323850"/>
                <a:gd name="connsiteY7" fmla="*/ 303917 h 322911"/>
                <a:gd name="connsiteX8" fmla="*/ 304800 w 323850"/>
                <a:gd name="connsiteY8" fmla="*/ 161456 h 322911"/>
                <a:gd name="connsiteX9" fmla="*/ 161925 w 323850"/>
                <a:gd name="connsiteY9" fmla="*/ 18995 h 322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3850" h="322911">
                  <a:moveTo>
                    <a:pt x="161925" y="322911"/>
                  </a:moveTo>
                  <a:cubicBezTo>
                    <a:pt x="72496" y="322911"/>
                    <a:pt x="0" y="250625"/>
                    <a:pt x="0" y="161456"/>
                  </a:cubicBezTo>
                  <a:cubicBezTo>
                    <a:pt x="0" y="72286"/>
                    <a:pt x="72496" y="0"/>
                    <a:pt x="161925" y="0"/>
                  </a:cubicBezTo>
                  <a:cubicBezTo>
                    <a:pt x="251354" y="0"/>
                    <a:pt x="323850" y="72286"/>
                    <a:pt x="323850" y="161456"/>
                  </a:cubicBezTo>
                  <a:cubicBezTo>
                    <a:pt x="323850" y="250625"/>
                    <a:pt x="251354" y="322911"/>
                    <a:pt x="161925" y="322911"/>
                  </a:cubicBezTo>
                  <a:close/>
                  <a:moveTo>
                    <a:pt x="161925" y="18995"/>
                  </a:moveTo>
                  <a:cubicBezTo>
                    <a:pt x="83017" y="18995"/>
                    <a:pt x="19050" y="82777"/>
                    <a:pt x="19050" y="161456"/>
                  </a:cubicBezTo>
                  <a:cubicBezTo>
                    <a:pt x="19050" y="240135"/>
                    <a:pt x="83017" y="303917"/>
                    <a:pt x="161925" y="303917"/>
                  </a:cubicBezTo>
                  <a:cubicBezTo>
                    <a:pt x="240833" y="303917"/>
                    <a:pt x="304800" y="240135"/>
                    <a:pt x="304800" y="161456"/>
                  </a:cubicBezTo>
                  <a:cubicBezTo>
                    <a:pt x="304800" y="82777"/>
                    <a:pt x="240833" y="18995"/>
                    <a:pt x="161925" y="18995"/>
                  </a:cubicBez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1" name="Freeform: Shape 280">
              <a:extLst>
                <a:ext uri="{FF2B5EF4-FFF2-40B4-BE49-F238E27FC236}">
                  <a16:creationId xmlns:a16="http://schemas.microsoft.com/office/drawing/2014/main" id="{7C0D5095-D0DF-4A98-A44E-4967A426701F}"/>
                </a:ext>
              </a:extLst>
            </p:cNvPr>
            <p:cNvSpPr/>
            <p:nvPr/>
          </p:nvSpPr>
          <p:spPr>
            <a:xfrm>
              <a:off x="4585843" y="5368551"/>
              <a:ext cx="180975" cy="180450"/>
            </a:xfrm>
            <a:custGeom>
              <a:avLst/>
              <a:gdLst>
                <a:gd name="connsiteX0" fmla="*/ 47615 w 180975"/>
                <a:gd name="connsiteY0" fmla="*/ 186054 h 180450"/>
                <a:gd name="connsiteX1" fmla="*/ 0 w 180975"/>
                <a:gd name="connsiteY1" fmla="*/ 138557 h 180450"/>
                <a:gd name="connsiteX2" fmla="*/ 13992 w 180975"/>
                <a:gd name="connsiteY2" fmla="*/ 104946 h 180450"/>
                <a:gd name="connsiteX3" fmla="*/ 119148 w 180975"/>
                <a:gd name="connsiteY3" fmla="*/ 0 h 180450"/>
                <a:gd name="connsiteX4" fmla="*/ 132578 w 180975"/>
                <a:gd name="connsiteY4" fmla="*/ 13486 h 180450"/>
                <a:gd name="connsiteX5" fmla="*/ 27803 w 180975"/>
                <a:gd name="connsiteY5" fmla="*/ 118432 h 180450"/>
                <a:gd name="connsiteX6" fmla="*/ 27851 w 180975"/>
                <a:gd name="connsiteY6" fmla="*/ 158749 h 180450"/>
                <a:gd name="connsiteX7" fmla="*/ 68284 w 180975"/>
                <a:gd name="connsiteY7" fmla="*/ 158701 h 180450"/>
                <a:gd name="connsiteX8" fmla="*/ 173535 w 180975"/>
                <a:gd name="connsiteY8" fmla="*/ 54230 h 180450"/>
                <a:gd name="connsiteX9" fmla="*/ 186966 w 180975"/>
                <a:gd name="connsiteY9" fmla="*/ 67716 h 180450"/>
                <a:gd name="connsiteX10" fmla="*/ 82191 w 180975"/>
                <a:gd name="connsiteY10" fmla="*/ 172188 h 180450"/>
                <a:gd name="connsiteX11" fmla="*/ 47615 w 180975"/>
                <a:gd name="connsiteY11" fmla="*/ 186054 h 18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80450">
                  <a:moveTo>
                    <a:pt x="47615" y="186054"/>
                  </a:moveTo>
                  <a:cubicBezTo>
                    <a:pt x="21312" y="186048"/>
                    <a:pt x="-6" y="164783"/>
                    <a:pt x="0" y="138557"/>
                  </a:cubicBezTo>
                  <a:cubicBezTo>
                    <a:pt x="3" y="125945"/>
                    <a:pt x="5037" y="113853"/>
                    <a:pt x="13992" y="104946"/>
                  </a:cubicBezTo>
                  <a:lnTo>
                    <a:pt x="119148" y="0"/>
                  </a:lnTo>
                  <a:lnTo>
                    <a:pt x="132578" y="13486"/>
                  </a:lnTo>
                  <a:lnTo>
                    <a:pt x="27803" y="118432"/>
                  </a:lnTo>
                  <a:cubicBezTo>
                    <a:pt x="16651" y="129579"/>
                    <a:pt x="16672" y="147629"/>
                    <a:pt x="27851" y="158749"/>
                  </a:cubicBezTo>
                  <a:cubicBezTo>
                    <a:pt x="39029" y="169869"/>
                    <a:pt x="57132" y="169848"/>
                    <a:pt x="68284" y="158701"/>
                  </a:cubicBezTo>
                  <a:lnTo>
                    <a:pt x="173535" y="54230"/>
                  </a:lnTo>
                  <a:lnTo>
                    <a:pt x="186966" y="67716"/>
                  </a:lnTo>
                  <a:lnTo>
                    <a:pt x="82191" y="172188"/>
                  </a:lnTo>
                  <a:cubicBezTo>
                    <a:pt x="73033" y="181301"/>
                    <a:pt x="60551" y="186307"/>
                    <a:pt x="47615" y="186054"/>
                  </a:cubicBezTo>
                  <a:close/>
                </a:path>
              </a:pathLst>
            </a:custGeom>
            <a:grpFill/>
            <a:ln w="9525" cap="flat">
              <a:noFill/>
              <a:prstDash val="solid"/>
              <a:miter/>
            </a:ln>
          </p:spPr>
          <p:txBody>
            <a:bodyPr rtlCol="0" anchor="ctr"/>
            <a:lstStyle/>
            <a:p>
              <a:pPr defTabSz="685758"/>
              <a:endParaRPr lang="en-US" sz="2880" dirty="0">
                <a:solidFill>
                  <a:schemeClr val="tx2"/>
                </a:solidFill>
                <a:latin typeface="Amazon Ember"/>
              </a:endParaRPr>
            </a:p>
          </p:txBody>
        </p:sp>
        <p:sp>
          <p:nvSpPr>
            <p:cNvPr id="282" name="Freeform: Shape 281">
              <a:extLst>
                <a:ext uri="{FF2B5EF4-FFF2-40B4-BE49-F238E27FC236}">
                  <a16:creationId xmlns:a16="http://schemas.microsoft.com/office/drawing/2014/main" id="{E10B2D2F-2C49-401F-A1D6-123556246569}"/>
                </a:ext>
              </a:extLst>
            </p:cNvPr>
            <p:cNvSpPr/>
            <p:nvPr/>
          </p:nvSpPr>
          <p:spPr>
            <a:xfrm>
              <a:off x="4881013" y="5336164"/>
              <a:ext cx="47625" cy="47487"/>
            </a:xfrm>
            <a:custGeom>
              <a:avLst/>
              <a:gdLst>
                <a:gd name="connsiteX0" fmla="*/ 47625 w 47625"/>
                <a:gd name="connsiteY0" fmla="*/ 47487 h 47486"/>
                <a:gd name="connsiteX1" fmla="*/ 0 w 47625"/>
                <a:gd name="connsiteY1" fmla="*/ 47487 h 47486"/>
                <a:gd name="connsiteX2" fmla="*/ 0 w 47625"/>
                <a:gd name="connsiteY2" fmla="*/ 28492 h 47486"/>
                <a:gd name="connsiteX3" fmla="*/ 28575 w 47625"/>
                <a:gd name="connsiteY3" fmla="*/ 28492 h 47486"/>
                <a:gd name="connsiteX4" fmla="*/ 28575 w 47625"/>
                <a:gd name="connsiteY4" fmla="*/ 0 h 47486"/>
                <a:gd name="connsiteX5" fmla="*/ 47625 w 47625"/>
                <a:gd name="connsiteY5" fmla="*/ 0 h 47486"/>
                <a:gd name="connsiteX6" fmla="*/ 47625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47625" y="47487"/>
                  </a:moveTo>
                  <a:lnTo>
                    <a:pt x="0" y="47487"/>
                  </a:lnTo>
                  <a:lnTo>
                    <a:pt x="0" y="28492"/>
                  </a:lnTo>
                  <a:lnTo>
                    <a:pt x="28575" y="28492"/>
                  </a:lnTo>
                  <a:lnTo>
                    <a:pt x="28575" y="0"/>
                  </a:lnTo>
                  <a:lnTo>
                    <a:pt x="47625" y="0"/>
                  </a:lnTo>
                  <a:lnTo>
                    <a:pt x="47625"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3" name="Freeform: Shape 282">
              <a:extLst>
                <a:ext uri="{FF2B5EF4-FFF2-40B4-BE49-F238E27FC236}">
                  <a16:creationId xmlns:a16="http://schemas.microsoft.com/office/drawing/2014/main" id="{194C6265-26D1-47A4-9942-904E94FA4775}"/>
                </a:ext>
              </a:extLst>
            </p:cNvPr>
            <p:cNvSpPr/>
            <p:nvPr/>
          </p:nvSpPr>
          <p:spPr>
            <a:xfrm>
              <a:off x="4881013" y="5212698"/>
              <a:ext cx="47625" cy="47487"/>
            </a:xfrm>
            <a:custGeom>
              <a:avLst/>
              <a:gdLst>
                <a:gd name="connsiteX0" fmla="*/ 47625 w 47625"/>
                <a:gd name="connsiteY0" fmla="*/ 47487 h 47486"/>
                <a:gd name="connsiteX1" fmla="*/ 28575 w 47625"/>
                <a:gd name="connsiteY1" fmla="*/ 47487 h 47486"/>
                <a:gd name="connsiteX2" fmla="*/ 28575 w 47625"/>
                <a:gd name="connsiteY2" fmla="*/ 18995 h 47486"/>
                <a:gd name="connsiteX3" fmla="*/ 0 w 47625"/>
                <a:gd name="connsiteY3" fmla="*/ 18995 h 47486"/>
                <a:gd name="connsiteX4" fmla="*/ 0 w 47625"/>
                <a:gd name="connsiteY4" fmla="*/ 0 h 47486"/>
                <a:gd name="connsiteX5" fmla="*/ 47625 w 47625"/>
                <a:gd name="connsiteY5" fmla="*/ 0 h 47486"/>
                <a:gd name="connsiteX6" fmla="*/ 47625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47625" y="47487"/>
                  </a:moveTo>
                  <a:lnTo>
                    <a:pt x="28575" y="47487"/>
                  </a:lnTo>
                  <a:lnTo>
                    <a:pt x="28575" y="18995"/>
                  </a:lnTo>
                  <a:lnTo>
                    <a:pt x="0" y="18995"/>
                  </a:lnTo>
                  <a:lnTo>
                    <a:pt x="0" y="0"/>
                  </a:lnTo>
                  <a:lnTo>
                    <a:pt x="47625" y="0"/>
                  </a:lnTo>
                  <a:lnTo>
                    <a:pt x="47625"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4" name="Freeform: Shape 283">
              <a:extLst>
                <a:ext uri="{FF2B5EF4-FFF2-40B4-BE49-F238E27FC236}">
                  <a16:creationId xmlns:a16="http://schemas.microsoft.com/office/drawing/2014/main" id="{2F2373BD-9FF5-4433-AA07-F4AD9E0020CB}"/>
                </a:ext>
              </a:extLst>
            </p:cNvPr>
            <p:cNvSpPr/>
            <p:nvPr/>
          </p:nvSpPr>
          <p:spPr>
            <a:xfrm>
              <a:off x="4757188" y="5212698"/>
              <a:ext cx="47625" cy="47487"/>
            </a:xfrm>
            <a:custGeom>
              <a:avLst/>
              <a:gdLst>
                <a:gd name="connsiteX0" fmla="*/ 19050 w 47625"/>
                <a:gd name="connsiteY0" fmla="*/ 47487 h 47486"/>
                <a:gd name="connsiteX1" fmla="*/ 0 w 47625"/>
                <a:gd name="connsiteY1" fmla="*/ 47487 h 47486"/>
                <a:gd name="connsiteX2" fmla="*/ 0 w 47625"/>
                <a:gd name="connsiteY2" fmla="*/ 0 h 47486"/>
                <a:gd name="connsiteX3" fmla="*/ 47625 w 47625"/>
                <a:gd name="connsiteY3" fmla="*/ 0 h 47486"/>
                <a:gd name="connsiteX4" fmla="*/ 47625 w 47625"/>
                <a:gd name="connsiteY4" fmla="*/ 18995 h 47486"/>
                <a:gd name="connsiteX5" fmla="*/ 19050 w 47625"/>
                <a:gd name="connsiteY5" fmla="*/ 18995 h 47486"/>
                <a:gd name="connsiteX6" fmla="*/ 19050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19050" y="47487"/>
                  </a:moveTo>
                  <a:lnTo>
                    <a:pt x="0" y="47487"/>
                  </a:lnTo>
                  <a:lnTo>
                    <a:pt x="0" y="0"/>
                  </a:lnTo>
                  <a:lnTo>
                    <a:pt x="47625" y="0"/>
                  </a:lnTo>
                  <a:lnTo>
                    <a:pt x="47625" y="18995"/>
                  </a:lnTo>
                  <a:lnTo>
                    <a:pt x="19050" y="18995"/>
                  </a:lnTo>
                  <a:lnTo>
                    <a:pt x="19050"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5" name="Freeform: Shape 284">
              <a:extLst>
                <a:ext uri="{FF2B5EF4-FFF2-40B4-BE49-F238E27FC236}">
                  <a16:creationId xmlns:a16="http://schemas.microsoft.com/office/drawing/2014/main" id="{6D5C0230-5F21-4E7E-AF8F-05CA67366699}"/>
                </a:ext>
              </a:extLst>
            </p:cNvPr>
            <p:cNvSpPr/>
            <p:nvPr/>
          </p:nvSpPr>
          <p:spPr>
            <a:xfrm>
              <a:off x="4757188" y="5336164"/>
              <a:ext cx="47625" cy="47487"/>
            </a:xfrm>
            <a:custGeom>
              <a:avLst/>
              <a:gdLst>
                <a:gd name="connsiteX0" fmla="*/ 47625 w 47625"/>
                <a:gd name="connsiteY0" fmla="*/ 47487 h 47486"/>
                <a:gd name="connsiteX1" fmla="*/ 0 w 47625"/>
                <a:gd name="connsiteY1" fmla="*/ 47487 h 47486"/>
                <a:gd name="connsiteX2" fmla="*/ 0 w 47625"/>
                <a:gd name="connsiteY2" fmla="*/ 0 h 47486"/>
                <a:gd name="connsiteX3" fmla="*/ 19050 w 47625"/>
                <a:gd name="connsiteY3" fmla="*/ 0 h 47486"/>
                <a:gd name="connsiteX4" fmla="*/ 19050 w 47625"/>
                <a:gd name="connsiteY4" fmla="*/ 28492 h 47486"/>
                <a:gd name="connsiteX5" fmla="*/ 47625 w 47625"/>
                <a:gd name="connsiteY5" fmla="*/ 28492 h 47486"/>
                <a:gd name="connsiteX6" fmla="*/ 47625 w 47625"/>
                <a:gd name="connsiteY6" fmla="*/ 47487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47486">
                  <a:moveTo>
                    <a:pt x="47625" y="47487"/>
                  </a:moveTo>
                  <a:lnTo>
                    <a:pt x="0" y="47487"/>
                  </a:lnTo>
                  <a:lnTo>
                    <a:pt x="0" y="0"/>
                  </a:lnTo>
                  <a:lnTo>
                    <a:pt x="19050" y="0"/>
                  </a:lnTo>
                  <a:lnTo>
                    <a:pt x="19050" y="28492"/>
                  </a:lnTo>
                  <a:lnTo>
                    <a:pt x="47625" y="28492"/>
                  </a:lnTo>
                  <a:lnTo>
                    <a:pt x="47625" y="47487"/>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6" name="Freeform: Shape 285">
              <a:extLst>
                <a:ext uri="{FF2B5EF4-FFF2-40B4-BE49-F238E27FC236}">
                  <a16:creationId xmlns:a16="http://schemas.microsoft.com/office/drawing/2014/main" id="{08E24652-F0D9-4432-8978-1B24559B0B1D}"/>
                </a:ext>
              </a:extLst>
            </p:cNvPr>
            <p:cNvSpPr/>
            <p:nvPr/>
          </p:nvSpPr>
          <p:spPr>
            <a:xfrm>
              <a:off x="4795288" y="5315080"/>
              <a:ext cx="28575" cy="28492"/>
            </a:xfrm>
            <a:custGeom>
              <a:avLst/>
              <a:gdLst>
                <a:gd name="connsiteX0" fmla="*/ 0 w 28575"/>
                <a:gd name="connsiteY0" fmla="*/ 30582 h 28492"/>
                <a:gd name="connsiteX1" fmla="*/ 30766 w 28575"/>
                <a:gd name="connsiteY1" fmla="*/ 30582 h 28492"/>
                <a:gd name="connsiteX2" fmla="*/ 0 w 28575"/>
                <a:gd name="connsiteY2" fmla="*/ 0 h 28492"/>
                <a:gd name="connsiteX3" fmla="*/ 0 w 28575"/>
                <a:gd name="connsiteY3" fmla="*/ 30582 h 28492"/>
              </a:gdLst>
              <a:ahLst/>
              <a:cxnLst>
                <a:cxn ang="0">
                  <a:pos x="connsiteX0" y="connsiteY0"/>
                </a:cxn>
                <a:cxn ang="0">
                  <a:pos x="connsiteX1" y="connsiteY1"/>
                </a:cxn>
                <a:cxn ang="0">
                  <a:pos x="connsiteX2" y="connsiteY2"/>
                </a:cxn>
                <a:cxn ang="0">
                  <a:pos x="connsiteX3" y="connsiteY3"/>
                </a:cxn>
              </a:cxnLst>
              <a:rect l="l" t="t" r="r" b="b"/>
              <a:pathLst>
                <a:path w="28575" h="28492">
                  <a:moveTo>
                    <a:pt x="0" y="30582"/>
                  </a:moveTo>
                  <a:lnTo>
                    <a:pt x="30766" y="30582"/>
                  </a:lnTo>
                  <a:lnTo>
                    <a:pt x="0" y="0"/>
                  </a:lnTo>
                  <a:lnTo>
                    <a:pt x="0" y="30582"/>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7" name="Freeform: Shape 286">
              <a:extLst>
                <a:ext uri="{FF2B5EF4-FFF2-40B4-BE49-F238E27FC236}">
                  <a16:creationId xmlns:a16="http://schemas.microsoft.com/office/drawing/2014/main" id="{76658E42-5511-41A0-BF41-0B4CB86B06CE}"/>
                </a:ext>
              </a:extLst>
            </p:cNvPr>
            <p:cNvSpPr/>
            <p:nvPr/>
          </p:nvSpPr>
          <p:spPr>
            <a:xfrm>
              <a:off x="4795288" y="5250688"/>
              <a:ext cx="28575" cy="28492"/>
            </a:xfrm>
            <a:custGeom>
              <a:avLst/>
              <a:gdLst>
                <a:gd name="connsiteX0" fmla="*/ 0 w 28575"/>
                <a:gd name="connsiteY0" fmla="*/ 0 h 28492"/>
                <a:gd name="connsiteX1" fmla="*/ 0 w 28575"/>
                <a:gd name="connsiteY1" fmla="*/ 30582 h 28492"/>
                <a:gd name="connsiteX2" fmla="*/ 30766 w 28575"/>
                <a:gd name="connsiteY2" fmla="*/ 0 h 28492"/>
                <a:gd name="connsiteX3" fmla="*/ 0 w 28575"/>
                <a:gd name="connsiteY3" fmla="*/ 0 h 28492"/>
              </a:gdLst>
              <a:ahLst/>
              <a:cxnLst>
                <a:cxn ang="0">
                  <a:pos x="connsiteX0" y="connsiteY0"/>
                </a:cxn>
                <a:cxn ang="0">
                  <a:pos x="connsiteX1" y="connsiteY1"/>
                </a:cxn>
                <a:cxn ang="0">
                  <a:pos x="connsiteX2" y="connsiteY2"/>
                </a:cxn>
                <a:cxn ang="0">
                  <a:pos x="connsiteX3" y="connsiteY3"/>
                </a:cxn>
              </a:cxnLst>
              <a:rect l="l" t="t" r="r" b="b"/>
              <a:pathLst>
                <a:path w="28575" h="28492">
                  <a:moveTo>
                    <a:pt x="0" y="0"/>
                  </a:moveTo>
                  <a:lnTo>
                    <a:pt x="0" y="30582"/>
                  </a:lnTo>
                  <a:lnTo>
                    <a:pt x="30766" y="0"/>
                  </a:lnTo>
                  <a:lnTo>
                    <a:pt x="0" y="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8" name="Freeform: Shape 287">
              <a:extLst>
                <a:ext uri="{FF2B5EF4-FFF2-40B4-BE49-F238E27FC236}">
                  <a16:creationId xmlns:a16="http://schemas.microsoft.com/office/drawing/2014/main" id="{FF0326AC-EBCC-4EB9-BF8A-0CF800A62C8E}"/>
                </a:ext>
              </a:extLst>
            </p:cNvPr>
            <p:cNvSpPr/>
            <p:nvPr/>
          </p:nvSpPr>
          <p:spPr>
            <a:xfrm>
              <a:off x="4859867" y="5250688"/>
              <a:ext cx="28575" cy="28492"/>
            </a:xfrm>
            <a:custGeom>
              <a:avLst/>
              <a:gdLst>
                <a:gd name="connsiteX0" fmla="*/ 30671 w 28575"/>
                <a:gd name="connsiteY0" fmla="*/ 0 h 28492"/>
                <a:gd name="connsiteX1" fmla="*/ 0 w 28575"/>
                <a:gd name="connsiteY1" fmla="*/ 0 h 28492"/>
                <a:gd name="connsiteX2" fmla="*/ 30671 w 28575"/>
                <a:gd name="connsiteY2" fmla="*/ 30582 h 28492"/>
                <a:gd name="connsiteX3" fmla="*/ 30671 w 28575"/>
                <a:gd name="connsiteY3" fmla="*/ 0 h 28492"/>
              </a:gdLst>
              <a:ahLst/>
              <a:cxnLst>
                <a:cxn ang="0">
                  <a:pos x="connsiteX0" y="connsiteY0"/>
                </a:cxn>
                <a:cxn ang="0">
                  <a:pos x="connsiteX1" y="connsiteY1"/>
                </a:cxn>
                <a:cxn ang="0">
                  <a:pos x="connsiteX2" y="connsiteY2"/>
                </a:cxn>
                <a:cxn ang="0">
                  <a:pos x="connsiteX3" y="connsiteY3"/>
                </a:cxn>
              </a:cxnLst>
              <a:rect l="l" t="t" r="r" b="b"/>
              <a:pathLst>
                <a:path w="28575" h="28492">
                  <a:moveTo>
                    <a:pt x="30671" y="0"/>
                  </a:moveTo>
                  <a:lnTo>
                    <a:pt x="0" y="0"/>
                  </a:lnTo>
                  <a:lnTo>
                    <a:pt x="30671" y="30582"/>
                  </a:lnTo>
                  <a:lnTo>
                    <a:pt x="30671" y="0"/>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sp>
          <p:nvSpPr>
            <p:cNvPr id="289" name="Freeform: Shape 288">
              <a:extLst>
                <a:ext uri="{FF2B5EF4-FFF2-40B4-BE49-F238E27FC236}">
                  <a16:creationId xmlns:a16="http://schemas.microsoft.com/office/drawing/2014/main" id="{87B9A87A-2E46-4F16-A0CA-122C388F932B}"/>
                </a:ext>
              </a:extLst>
            </p:cNvPr>
            <p:cNvSpPr/>
            <p:nvPr/>
          </p:nvSpPr>
          <p:spPr>
            <a:xfrm>
              <a:off x="4859867" y="5315080"/>
              <a:ext cx="28575" cy="28492"/>
            </a:xfrm>
            <a:custGeom>
              <a:avLst/>
              <a:gdLst>
                <a:gd name="connsiteX0" fmla="*/ 30671 w 28575"/>
                <a:gd name="connsiteY0" fmla="*/ 30582 h 28492"/>
                <a:gd name="connsiteX1" fmla="*/ 30671 w 28575"/>
                <a:gd name="connsiteY1" fmla="*/ 0 h 28492"/>
                <a:gd name="connsiteX2" fmla="*/ 0 w 28575"/>
                <a:gd name="connsiteY2" fmla="*/ 30582 h 28492"/>
                <a:gd name="connsiteX3" fmla="*/ 30671 w 28575"/>
                <a:gd name="connsiteY3" fmla="*/ 30582 h 28492"/>
              </a:gdLst>
              <a:ahLst/>
              <a:cxnLst>
                <a:cxn ang="0">
                  <a:pos x="connsiteX0" y="connsiteY0"/>
                </a:cxn>
                <a:cxn ang="0">
                  <a:pos x="connsiteX1" y="connsiteY1"/>
                </a:cxn>
                <a:cxn ang="0">
                  <a:pos x="connsiteX2" y="connsiteY2"/>
                </a:cxn>
                <a:cxn ang="0">
                  <a:pos x="connsiteX3" y="connsiteY3"/>
                </a:cxn>
              </a:cxnLst>
              <a:rect l="l" t="t" r="r" b="b"/>
              <a:pathLst>
                <a:path w="28575" h="28492">
                  <a:moveTo>
                    <a:pt x="30671" y="30582"/>
                  </a:moveTo>
                  <a:lnTo>
                    <a:pt x="30671" y="0"/>
                  </a:lnTo>
                  <a:lnTo>
                    <a:pt x="0" y="30582"/>
                  </a:lnTo>
                  <a:lnTo>
                    <a:pt x="30671" y="30582"/>
                  </a:lnTo>
                  <a:close/>
                </a:path>
              </a:pathLst>
            </a:custGeom>
            <a:grpFill/>
            <a:ln w="9525" cap="flat">
              <a:noFill/>
              <a:prstDash val="solid"/>
              <a:miter/>
            </a:ln>
          </p:spPr>
          <p:txBody>
            <a:bodyPr rtlCol="0" anchor="ctr"/>
            <a:lstStyle/>
            <a:p>
              <a:pPr defTabSz="685758"/>
              <a:endParaRPr lang="en-US" sz="2880">
                <a:solidFill>
                  <a:schemeClr val="tx2"/>
                </a:solidFill>
                <a:latin typeface="Amazon Ember"/>
              </a:endParaRPr>
            </a:p>
          </p:txBody>
        </p:sp>
      </p:grpSp>
      <p:sp>
        <p:nvSpPr>
          <p:cNvPr id="277" name="TextBox 276">
            <a:extLst>
              <a:ext uri="{FF2B5EF4-FFF2-40B4-BE49-F238E27FC236}">
                <a16:creationId xmlns:a16="http://schemas.microsoft.com/office/drawing/2014/main" id="{C8974631-2C09-4981-8FA8-855CF9B5869C}"/>
              </a:ext>
            </a:extLst>
          </p:cNvPr>
          <p:cNvSpPr txBox="1"/>
          <p:nvPr/>
        </p:nvSpPr>
        <p:spPr>
          <a:xfrm>
            <a:off x="6923130" y="1527455"/>
            <a:ext cx="673593" cy="138499"/>
          </a:xfrm>
          <a:prstGeom prst="rect">
            <a:avLst/>
          </a:prstGeom>
          <a:noFill/>
        </p:spPr>
        <p:txBody>
          <a:bodyPr wrap="square" lIns="0" tIns="0" rIns="0" bIns="0" rtlCol="0">
            <a:spAutoFit/>
          </a:bodyPr>
          <a:lstStyle/>
          <a:p>
            <a:pPr defTabSz="685758">
              <a:defRPr/>
            </a:pPr>
            <a:r>
              <a:rPr lang="en-US" sz="900" b="1" dirty="0" err="1">
                <a:solidFill>
                  <a:srgbClr val="414042"/>
                </a:solidFill>
                <a:latin typeface="Amazon Ember" panose="02000000000000000000" pitchFamily="2" charset="0"/>
                <a:ea typeface="Amazon Ember" panose="02000000000000000000" pitchFamily="2" charset="0"/>
              </a:rPr>
              <a:t>Rekognition</a:t>
            </a:r>
            <a:endParaRPr lang="en-US" sz="900" b="1" dirty="0">
              <a:solidFill>
                <a:srgbClr val="414042"/>
              </a:solidFill>
              <a:latin typeface="Amazon Ember" panose="02000000000000000000" pitchFamily="2" charset="0"/>
              <a:ea typeface="Amazon Ember" panose="02000000000000000000" pitchFamily="2" charset="0"/>
            </a:endParaRPr>
          </a:p>
        </p:txBody>
      </p:sp>
      <p:pic>
        <p:nvPicPr>
          <p:cNvPr id="291" name="Graphic 290">
            <a:extLst>
              <a:ext uri="{FF2B5EF4-FFF2-40B4-BE49-F238E27FC236}">
                <a16:creationId xmlns:a16="http://schemas.microsoft.com/office/drawing/2014/main" id="{8C46E216-138A-4556-B3AE-AEA7D4639317}"/>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7725091" y="1483341"/>
            <a:ext cx="225600" cy="225600"/>
          </a:xfrm>
          <a:prstGeom prst="rect">
            <a:avLst/>
          </a:prstGeom>
        </p:spPr>
      </p:pic>
      <p:sp>
        <p:nvSpPr>
          <p:cNvPr id="292" name="TextBox 291">
            <a:extLst>
              <a:ext uri="{FF2B5EF4-FFF2-40B4-BE49-F238E27FC236}">
                <a16:creationId xmlns:a16="http://schemas.microsoft.com/office/drawing/2014/main" id="{0F94622E-EC49-4EDA-BE96-4D933673D453}"/>
              </a:ext>
            </a:extLst>
          </p:cNvPr>
          <p:cNvSpPr txBox="1"/>
          <p:nvPr/>
        </p:nvSpPr>
        <p:spPr>
          <a:xfrm>
            <a:off x="7984886" y="1527455"/>
            <a:ext cx="513703"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Translate</a:t>
            </a:r>
          </a:p>
        </p:txBody>
      </p:sp>
      <p:sp>
        <p:nvSpPr>
          <p:cNvPr id="293" name="TextBox 292">
            <a:extLst>
              <a:ext uri="{FF2B5EF4-FFF2-40B4-BE49-F238E27FC236}">
                <a16:creationId xmlns:a16="http://schemas.microsoft.com/office/drawing/2014/main" id="{4995D960-7BE9-4FCE-87C2-93F39C007EE7}"/>
              </a:ext>
            </a:extLst>
          </p:cNvPr>
          <p:cNvSpPr txBox="1"/>
          <p:nvPr/>
        </p:nvSpPr>
        <p:spPr>
          <a:xfrm>
            <a:off x="599181" y="4133634"/>
            <a:ext cx="7945639" cy="230832"/>
          </a:xfrm>
          <a:prstGeom prst="rect">
            <a:avLst/>
          </a:prstGeom>
          <a:noFill/>
        </p:spPr>
        <p:txBody>
          <a:bodyPr wrap="square" rtlCol="0">
            <a:spAutoFit/>
          </a:bodyPr>
          <a:lstStyle/>
          <a:p>
            <a:pPr algn="ctr" defTabSz="685758">
              <a:defRPr/>
            </a:pPr>
            <a:r>
              <a:rPr lang="en-US" sz="900" b="1" dirty="0">
                <a:solidFill>
                  <a:srgbClr val="414042"/>
                </a:solidFill>
                <a:latin typeface="Amazon Ember" panose="02000000000000000000" pitchFamily="2" charset="0"/>
                <a:ea typeface="Amazon Ember" panose="02000000000000000000" pitchFamily="2" charset="0"/>
              </a:rPr>
              <a:t>Database Migration Service  |  Snowball  |  Snowmobile  |  Kinesis Data Firehose  |  Kinesis Data </a:t>
            </a:r>
            <a:r>
              <a:rPr lang="en-US" sz="900" b="1" dirty="0" smtClean="0">
                <a:solidFill>
                  <a:srgbClr val="414042"/>
                </a:solidFill>
                <a:latin typeface="Amazon Ember" panose="02000000000000000000" pitchFamily="2" charset="0"/>
                <a:ea typeface="Amazon Ember" panose="02000000000000000000" pitchFamily="2" charset="0"/>
              </a:rPr>
              <a:t>Stream</a:t>
            </a:r>
            <a:endParaRPr lang="en-US" sz="900" b="1" dirty="0">
              <a:solidFill>
                <a:srgbClr val="414042"/>
              </a:solidFill>
              <a:latin typeface="Amazon Ember" panose="02000000000000000000" pitchFamily="2" charset="0"/>
              <a:ea typeface="Amazon Ember" panose="02000000000000000000" pitchFamily="2" charset="0"/>
            </a:endParaRPr>
          </a:p>
        </p:txBody>
      </p:sp>
      <p:pic>
        <p:nvPicPr>
          <p:cNvPr id="294" name="Graphic 293">
            <a:extLst>
              <a:ext uri="{FF2B5EF4-FFF2-40B4-BE49-F238E27FC236}">
                <a16:creationId xmlns:a16="http://schemas.microsoft.com/office/drawing/2014/main" id="{067073AB-C1A6-4E93-97DF-3CD3794CC71D}"/>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2481181" y="1495406"/>
            <a:ext cx="213536" cy="213536"/>
          </a:xfrm>
          <a:prstGeom prst="rect">
            <a:avLst/>
          </a:prstGeom>
        </p:spPr>
      </p:pic>
      <p:sp>
        <p:nvSpPr>
          <p:cNvPr id="295" name="TextBox 294">
            <a:extLst>
              <a:ext uri="{FF2B5EF4-FFF2-40B4-BE49-F238E27FC236}">
                <a16:creationId xmlns:a16="http://schemas.microsoft.com/office/drawing/2014/main" id="{E4C498CE-9124-4ACF-B6A4-EBC1541DCE03}"/>
              </a:ext>
            </a:extLst>
          </p:cNvPr>
          <p:cNvSpPr txBox="1"/>
          <p:nvPr/>
        </p:nvSpPr>
        <p:spPr>
          <a:xfrm>
            <a:off x="2770819" y="1529879"/>
            <a:ext cx="602601" cy="1384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Pinpoint</a:t>
            </a:r>
          </a:p>
        </p:txBody>
      </p:sp>
      <p:sp>
        <p:nvSpPr>
          <p:cNvPr id="297" name="TextBox 296">
            <a:extLst>
              <a:ext uri="{FF2B5EF4-FFF2-40B4-BE49-F238E27FC236}">
                <a16:creationId xmlns:a16="http://schemas.microsoft.com/office/drawing/2014/main" id="{C05946E6-1C25-48CD-8D67-03535353AFC8}"/>
              </a:ext>
            </a:extLst>
          </p:cNvPr>
          <p:cNvSpPr txBox="1"/>
          <p:nvPr/>
        </p:nvSpPr>
        <p:spPr>
          <a:xfrm>
            <a:off x="848048" y="1498254"/>
            <a:ext cx="721421" cy="276999"/>
          </a:xfrm>
          <a:prstGeom prst="rect">
            <a:avLst/>
          </a:prstGeom>
          <a:noFill/>
        </p:spPr>
        <p:txBody>
          <a:bodyPr wrap="square" lIns="0" tIns="0" rIns="0" bIns="0" rtlCol="0">
            <a:spAutoFit/>
          </a:bodyPr>
          <a:lstStyle/>
          <a:p>
            <a:pPr defTabSz="685758">
              <a:defRPr/>
            </a:pPr>
            <a:r>
              <a:rPr lang="en-US" sz="900" b="1" dirty="0">
                <a:solidFill>
                  <a:srgbClr val="414042"/>
                </a:solidFill>
                <a:latin typeface="Amazon Ember" panose="02000000000000000000" pitchFamily="2" charset="0"/>
                <a:ea typeface="Amazon Ember" panose="02000000000000000000" pitchFamily="2" charset="0"/>
              </a:rPr>
              <a:t>Data Exchange </a:t>
            </a:r>
          </a:p>
        </p:txBody>
      </p:sp>
      <p:sp>
        <p:nvSpPr>
          <p:cNvPr id="298" name="Rectangle 297">
            <a:extLst>
              <a:ext uri="{FF2B5EF4-FFF2-40B4-BE49-F238E27FC236}">
                <a16:creationId xmlns:a16="http://schemas.microsoft.com/office/drawing/2014/main" id="{21369604-C024-4E69-9B8E-98A89BA94352}"/>
              </a:ext>
            </a:extLst>
          </p:cNvPr>
          <p:cNvSpPr/>
          <p:nvPr/>
        </p:nvSpPr>
        <p:spPr>
          <a:xfrm>
            <a:off x="490839" y="1352515"/>
            <a:ext cx="249951" cy="102622"/>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582795" fontAlgn="base">
              <a:lnSpc>
                <a:spcPct val="90000"/>
              </a:lnSpc>
              <a:spcBef>
                <a:spcPct val="0"/>
              </a:spcBef>
              <a:spcAft>
                <a:spcPct val="0"/>
              </a:spcAft>
              <a:defRPr/>
            </a:pPr>
            <a:r>
              <a:rPr lang="en-US" sz="500" b="1" dirty="0">
                <a:solidFill>
                  <a:schemeClr val="tx2"/>
                </a:solidFill>
                <a:latin typeface="Amazon Ember Heavy" panose="020B0803020204020204" pitchFamily="34" charset="0"/>
                <a:ea typeface="Amazon Ember Heavy" panose="020B0803020204020204" pitchFamily="34" charset="0"/>
                <a:cs typeface="Amazon Ember Heavy" panose="020B0803020204020204" pitchFamily="34" charset="0"/>
              </a:rPr>
              <a:t>NEW</a:t>
            </a:r>
          </a:p>
        </p:txBody>
      </p:sp>
      <p:grpSp>
        <p:nvGrpSpPr>
          <p:cNvPr id="299" name="Graphic 51">
            <a:extLst>
              <a:ext uri="{FF2B5EF4-FFF2-40B4-BE49-F238E27FC236}">
                <a16:creationId xmlns:a16="http://schemas.microsoft.com/office/drawing/2014/main" id="{21F15840-75CE-41A1-A84D-83FFC6B3F7E2}"/>
              </a:ext>
            </a:extLst>
          </p:cNvPr>
          <p:cNvGrpSpPr/>
          <p:nvPr/>
        </p:nvGrpSpPr>
        <p:grpSpPr>
          <a:xfrm>
            <a:off x="2686685" y="3223202"/>
            <a:ext cx="263595" cy="289458"/>
            <a:chOff x="6368968" y="5158329"/>
            <a:chExt cx="421752" cy="463133"/>
          </a:xfrm>
          <a:solidFill>
            <a:srgbClr val="414042"/>
          </a:solidFill>
        </p:grpSpPr>
        <p:sp>
          <p:nvSpPr>
            <p:cNvPr id="300" name="Freeform: Shape 299">
              <a:extLst>
                <a:ext uri="{FF2B5EF4-FFF2-40B4-BE49-F238E27FC236}">
                  <a16:creationId xmlns:a16="http://schemas.microsoft.com/office/drawing/2014/main" id="{F48A7B4B-1E95-474C-9D1D-661382B30944}"/>
                </a:ext>
              </a:extLst>
            </p:cNvPr>
            <p:cNvSpPr/>
            <p:nvPr/>
          </p:nvSpPr>
          <p:spPr>
            <a:xfrm>
              <a:off x="6368968" y="5198865"/>
              <a:ext cx="421752" cy="422596"/>
            </a:xfrm>
            <a:custGeom>
              <a:avLst/>
              <a:gdLst>
                <a:gd name="connsiteX0" fmla="*/ 210933 w 421752"/>
                <a:gd name="connsiteY0" fmla="*/ 422597 h 422596"/>
                <a:gd name="connsiteX1" fmla="*/ 195002 w 421752"/>
                <a:gd name="connsiteY1" fmla="*/ 422028 h 422596"/>
                <a:gd name="connsiteX2" fmla="*/ 50866 w 421752"/>
                <a:gd name="connsiteY2" fmla="*/ 349391 h 422596"/>
                <a:gd name="connsiteX3" fmla="*/ 25737 w 421752"/>
                <a:gd name="connsiteY3" fmla="*/ 110427 h 422596"/>
                <a:gd name="connsiteX4" fmla="*/ 42331 w 421752"/>
                <a:gd name="connsiteY4" fmla="*/ 119910 h 422596"/>
                <a:gd name="connsiteX5" fmla="*/ 119516 w 421752"/>
                <a:gd name="connsiteY5" fmla="*/ 380273 h 422596"/>
                <a:gd name="connsiteX6" fmla="*/ 379879 w 421752"/>
                <a:gd name="connsiteY6" fmla="*/ 303089 h 422596"/>
                <a:gd name="connsiteX7" fmla="*/ 302695 w 421752"/>
                <a:gd name="connsiteY7" fmla="*/ 42726 h 422596"/>
                <a:gd name="connsiteX8" fmla="*/ 165037 w 421752"/>
                <a:gd name="connsiteY8" fmla="*/ 25083 h 422596"/>
                <a:gd name="connsiteX9" fmla="*/ 160580 w 421752"/>
                <a:gd name="connsiteY9" fmla="*/ 6118 h 422596"/>
                <a:gd name="connsiteX10" fmla="*/ 415635 w 421752"/>
                <a:gd name="connsiteY10" fmla="*/ 160715 h 422596"/>
                <a:gd name="connsiteX11" fmla="*/ 261038 w 421752"/>
                <a:gd name="connsiteY11" fmla="*/ 415769 h 422596"/>
                <a:gd name="connsiteX12" fmla="*/ 210933 w 421752"/>
                <a:gd name="connsiteY12" fmla="*/ 421838 h 42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752" h="422596">
                  <a:moveTo>
                    <a:pt x="210933" y="422597"/>
                  </a:moveTo>
                  <a:cubicBezTo>
                    <a:pt x="205623" y="422597"/>
                    <a:pt x="200313" y="422407"/>
                    <a:pt x="195002" y="422028"/>
                  </a:cubicBezTo>
                  <a:cubicBezTo>
                    <a:pt x="139183" y="418041"/>
                    <a:pt x="87280" y="391884"/>
                    <a:pt x="50866" y="349391"/>
                  </a:cubicBezTo>
                  <a:cubicBezTo>
                    <a:pt x="-6217" y="282638"/>
                    <a:pt x="-16212" y="187594"/>
                    <a:pt x="25737" y="110427"/>
                  </a:cubicBezTo>
                  <a:lnTo>
                    <a:pt x="42331" y="119910"/>
                  </a:lnTo>
                  <a:cubicBezTo>
                    <a:pt x="-8252" y="213121"/>
                    <a:pt x="26305" y="329690"/>
                    <a:pt x="119516" y="380273"/>
                  </a:cubicBezTo>
                  <a:cubicBezTo>
                    <a:pt x="212727" y="430857"/>
                    <a:pt x="329296" y="396300"/>
                    <a:pt x="379879" y="303089"/>
                  </a:cubicBezTo>
                  <a:cubicBezTo>
                    <a:pt x="430462" y="209878"/>
                    <a:pt x="395906" y="93309"/>
                    <a:pt x="302695" y="42726"/>
                  </a:cubicBezTo>
                  <a:cubicBezTo>
                    <a:pt x="260613" y="19889"/>
                    <a:pt x="211518" y="13597"/>
                    <a:pt x="165037" y="25083"/>
                  </a:cubicBezTo>
                  <a:lnTo>
                    <a:pt x="160580" y="6118"/>
                  </a:lnTo>
                  <a:cubicBezTo>
                    <a:pt x="273702" y="-21623"/>
                    <a:pt x="387894" y="47593"/>
                    <a:pt x="415635" y="160715"/>
                  </a:cubicBezTo>
                  <a:cubicBezTo>
                    <a:pt x="443376" y="273837"/>
                    <a:pt x="374160" y="388029"/>
                    <a:pt x="261038" y="415769"/>
                  </a:cubicBezTo>
                  <a:cubicBezTo>
                    <a:pt x="244640" y="419791"/>
                    <a:pt x="227818" y="421828"/>
                    <a:pt x="210933" y="421838"/>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1" name="Freeform: Shape 300">
              <a:extLst>
                <a:ext uri="{FF2B5EF4-FFF2-40B4-BE49-F238E27FC236}">
                  <a16:creationId xmlns:a16="http://schemas.microsoft.com/office/drawing/2014/main" id="{BEB00026-391C-4A6B-A1FE-25AFCC8B1A6F}"/>
                </a:ext>
              </a:extLst>
            </p:cNvPr>
            <p:cNvSpPr/>
            <p:nvPr/>
          </p:nvSpPr>
          <p:spPr>
            <a:xfrm>
              <a:off x="6431478" y="5398145"/>
              <a:ext cx="89632" cy="62870"/>
            </a:xfrm>
            <a:custGeom>
              <a:avLst/>
              <a:gdLst>
                <a:gd name="connsiteX0" fmla="*/ 45251 w 89632"/>
                <a:gd name="connsiteY0" fmla="*/ 62870 h 62870"/>
                <a:gd name="connsiteX1" fmla="*/ 39183 w 89632"/>
                <a:gd name="connsiteY1" fmla="*/ 60689 h 62870"/>
                <a:gd name="connsiteX2" fmla="*/ 3433 w 89632"/>
                <a:gd name="connsiteY2" fmla="*/ 31103 h 62870"/>
                <a:gd name="connsiteX3" fmla="*/ 2181 w 89632"/>
                <a:gd name="connsiteY3" fmla="*/ 17751 h 62870"/>
                <a:gd name="connsiteX4" fmla="*/ 9407 w 89632"/>
                <a:gd name="connsiteY4" fmla="*/ 14319 h 62870"/>
                <a:gd name="connsiteX5" fmla="*/ 23536 w 89632"/>
                <a:gd name="connsiteY5" fmla="*/ 14319 h 62870"/>
                <a:gd name="connsiteX6" fmla="*/ 23536 w 89632"/>
                <a:gd name="connsiteY6" fmla="*/ 0 h 62870"/>
                <a:gd name="connsiteX7" fmla="*/ 42502 w 89632"/>
                <a:gd name="connsiteY7" fmla="*/ 0 h 62870"/>
                <a:gd name="connsiteX8" fmla="*/ 42502 w 89632"/>
                <a:gd name="connsiteY8" fmla="*/ 23612 h 62870"/>
                <a:gd name="connsiteX9" fmla="*/ 35484 w 89632"/>
                <a:gd name="connsiteY9" fmla="*/ 33095 h 62870"/>
                <a:gd name="connsiteX10" fmla="*/ 44967 w 89632"/>
                <a:gd name="connsiteY10" fmla="*/ 41060 h 62870"/>
                <a:gd name="connsiteX11" fmla="*/ 54450 w 89632"/>
                <a:gd name="connsiteY11" fmla="*/ 33189 h 62870"/>
                <a:gd name="connsiteX12" fmla="*/ 47053 w 89632"/>
                <a:gd name="connsiteY12" fmla="*/ 23707 h 62870"/>
                <a:gd name="connsiteX13" fmla="*/ 47053 w 89632"/>
                <a:gd name="connsiteY13" fmla="*/ 0 h 62870"/>
                <a:gd name="connsiteX14" fmla="*/ 66019 w 89632"/>
                <a:gd name="connsiteY14" fmla="*/ 0 h 62870"/>
                <a:gd name="connsiteX15" fmla="*/ 66019 w 89632"/>
                <a:gd name="connsiteY15" fmla="*/ 14129 h 62870"/>
                <a:gd name="connsiteX16" fmla="*/ 80148 w 89632"/>
                <a:gd name="connsiteY16" fmla="*/ 14129 h 62870"/>
                <a:gd name="connsiteX17" fmla="*/ 89061 w 89632"/>
                <a:gd name="connsiteY17" fmla="*/ 20388 h 62870"/>
                <a:gd name="connsiteX18" fmla="*/ 86217 w 89632"/>
                <a:gd name="connsiteY18" fmla="*/ 30914 h 62870"/>
                <a:gd name="connsiteX19" fmla="*/ 51131 w 89632"/>
                <a:gd name="connsiteY19" fmla="*/ 60405 h 62870"/>
                <a:gd name="connsiteX20" fmla="*/ 45251 w 89632"/>
                <a:gd name="connsiteY20" fmla="*/ 62870 h 62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632" h="62870">
                  <a:moveTo>
                    <a:pt x="45251" y="62870"/>
                  </a:moveTo>
                  <a:cubicBezTo>
                    <a:pt x="43036" y="62874"/>
                    <a:pt x="40889" y="62103"/>
                    <a:pt x="39183" y="60689"/>
                  </a:cubicBezTo>
                  <a:lnTo>
                    <a:pt x="3433" y="31103"/>
                  </a:lnTo>
                  <a:cubicBezTo>
                    <a:pt x="-600" y="27762"/>
                    <a:pt x="-1160" y="21784"/>
                    <a:pt x="2181" y="17751"/>
                  </a:cubicBezTo>
                  <a:cubicBezTo>
                    <a:pt x="3966" y="15597"/>
                    <a:pt x="6610" y="14341"/>
                    <a:pt x="9407" y="14319"/>
                  </a:cubicBezTo>
                  <a:lnTo>
                    <a:pt x="23536" y="14319"/>
                  </a:lnTo>
                  <a:lnTo>
                    <a:pt x="23536" y="0"/>
                  </a:lnTo>
                  <a:lnTo>
                    <a:pt x="42502" y="0"/>
                  </a:lnTo>
                  <a:lnTo>
                    <a:pt x="42502" y="23612"/>
                  </a:lnTo>
                  <a:cubicBezTo>
                    <a:pt x="42653" y="28020"/>
                    <a:pt x="39744" y="31950"/>
                    <a:pt x="35484" y="33095"/>
                  </a:cubicBezTo>
                  <a:lnTo>
                    <a:pt x="44967" y="41060"/>
                  </a:lnTo>
                  <a:lnTo>
                    <a:pt x="54450" y="33189"/>
                  </a:lnTo>
                  <a:cubicBezTo>
                    <a:pt x="50039" y="32196"/>
                    <a:pt x="46943" y="28227"/>
                    <a:pt x="47053" y="23707"/>
                  </a:cubicBezTo>
                  <a:lnTo>
                    <a:pt x="47053" y="0"/>
                  </a:lnTo>
                  <a:lnTo>
                    <a:pt x="66019" y="0"/>
                  </a:lnTo>
                  <a:lnTo>
                    <a:pt x="66019" y="14129"/>
                  </a:lnTo>
                  <a:lnTo>
                    <a:pt x="80148" y="14129"/>
                  </a:lnTo>
                  <a:cubicBezTo>
                    <a:pt x="84140" y="14131"/>
                    <a:pt x="87704" y="16633"/>
                    <a:pt x="89061" y="20388"/>
                  </a:cubicBezTo>
                  <a:cubicBezTo>
                    <a:pt x="90427" y="24145"/>
                    <a:pt x="89289" y="28355"/>
                    <a:pt x="86217" y="30914"/>
                  </a:cubicBezTo>
                  <a:lnTo>
                    <a:pt x="51131" y="60405"/>
                  </a:lnTo>
                  <a:cubicBezTo>
                    <a:pt x="49514" y="61880"/>
                    <a:pt x="47437" y="62751"/>
                    <a:pt x="45251" y="62870"/>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2" name="Freeform: Shape 301">
              <a:extLst>
                <a:ext uri="{FF2B5EF4-FFF2-40B4-BE49-F238E27FC236}">
                  <a16:creationId xmlns:a16="http://schemas.microsoft.com/office/drawing/2014/main" id="{53CE1B33-A289-4078-A7C0-957750B6CB0D}"/>
                </a:ext>
              </a:extLst>
            </p:cNvPr>
            <p:cNvSpPr/>
            <p:nvPr/>
          </p:nvSpPr>
          <p:spPr>
            <a:xfrm>
              <a:off x="6379817" y="5246992"/>
              <a:ext cx="193161" cy="146427"/>
            </a:xfrm>
            <a:custGeom>
              <a:avLst/>
              <a:gdLst>
                <a:gd name="connsiteX0" fmla="*/ 96913 w 193161"/>
                <a:gd name="connsiteY0" fmla="*/ 146412 h 146427"/>
                <a:gd name="connsiteX1" fmla="*/ 75577 w 193161"/>
                <a:gd name="connsiteY1" fmla="*/ 142335 h 146427"/>
                <a:gd name="connsiteX2" fmla="*/ 69318 w 193161"/>
                <a:gd name="connsiteY2" fmla="*/ 133516 h 146427"/>
                <a:gd name="connsiteX3" fmla="*/ 69318 w 193161"/>
                <a:gd name="connsiteY3" fmla="*/ 119197 h 146427"/>
                <a:gd name="connsiteX4" fmla="*/ 0 w 193161"/>
                <a:gd name="connsiteY4" fmla="*/ 10526 h 146427"/>
                <a:gd name="connsiteX5" fmla="*/ 15931 w 193161"/>
                <a:gd name="connsiteY5" fmla="*/ 284 h 146427"/>
                <a:gd name="connsiteX6" fmla="*/ 86766 w 193161"/>
                <a:gd name="connsiteY6" fmla="*/ 110852 h 146427"/>
                <a:gd name="connsiteX7" fmla="*/ 88284 w 193161"/>
                <a:gd name="connsiteY7" fmla="*/ 115973 h 146427"/>
                <a:gd name="connsiteX8" fmla="*/ 88284 w 193161"/>
                <a:gd name="connsiteY8" fmla="*/ 126404 h 146427"/>
                <a:gd name="connsiteX9" fmla="*/ 104783 w 193161"/>
                <a:gd name="connsiteY9" fmla="*/ 126404 h 146427"/>
                <a:gd name="connsiteX10" fmla="*/ 104783 w 193161"/>
                <a:gd name="connsiteY10" fmla="*/ 115973 h 146427"/>
                <a:gd name="connsiteX11" fmla="*/ 106301 w 193161"/>
                <a:gd name="connsiteY11" fmla="*/ 110852 h 146427"/>
                <a:gd name="connsiteX12" fmla="*/ 177136 w 193161"/>
                <a:gd name="connsiteY12" fmla="*/ 0 h 146427"/>
                <a:gd name="connsiteX13" fmla="*/ 193162 w 193161"/>
                <a:gd name="connsiteY13" fmla="*/ 10146 h 146427"/>
                <a:gd name="connsiteX14" fmla="*/ 123749 w 193161"/>
                <a:gd name="connsiteY14" fmla="*/ 119197 h 146427"/>
                <a:gd name="connsiteX15" fmla="*/ 123749 w 193161"/>
                <a:gd name="connsiteY15" fmla="*/ 133990 h 146427"/>
                <a:gd name="connsiteX16" fmla="*/ 117775 w 193161"/>
                <a:gd name="connsiteY16" fmla="*/ 142714 h 146427"/>
                <a:gd name="connsiteX17" fmla="*/ 96913 w 193161"/>
                <a:gd name="connsiteY17" fmla="*/ 146412 h 1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3161" h="146427">
                  <a:moveTo>
                    <a:pt x="96913" y="146412"/>
                  </a:moveTo>
                  <a:cubicBezTo>
                    <a:pt x="89612" y="146358"/>
                    <a:pt x="82383" y="144976"/>
                    <a:pt x="75577" y="142335"/>
                  </a:cubicBezTo>
                  <a:cubicBezTo>
                    <a:pt x="71855" y="140989"/>
                    <a:pt x="69360" y="137474"/>
                    <a:pt x="69318" y="133516"/>
                  </a:cubicBezTo>
                  <a:lnTo>
                    <a:pt x="69318" y="119197"/>
                  </a:lnTo>
                  <a:lnTo>
                    <a:pt x="0" y="10526"/>
                  </a:lnTo>
                  <a:lnTo>
                    <a:pt x="15931" y="284"/>
                  </a:lnTo>
                  <a:lnTo>
                    <a:pt x="86766" y="110852"/>
                  </a:lnTo>
                  <a:cubicBezTo>
                    <a:pt x="87752" y="112379"/>
                    <a:pt x="88279" y="114156"/>
                    <a:pt x="88284" y="115973"/>
                  </a:cubicBezTo>
                  <a:lnTo>
                    <a:pt x="88284" y="126404"/>
                  </a:lnTo>
                  <a:cubicBezTo>
                    <a:pt x="93709" y="127684"/>
                    <a:pt x="99358" y="127684"/>
                    <a:pt x="104783" y="126404"/>
                  </a:cubicBezTo>
                  <a:lnTo>
                    <a:pt x="104783" y="115973"/>
                  </a:lnTo>
                  <a:cubicBezTo>
                    <a:pt x="104788" y="114156"/>
                    <a:pt x="105315" y="112379"/>
                    <a:pt x="106301" y="110852"/>
                  </a:cubicBezTo>
                  <a:lnTo>
                    <a:pt x="177136" y="0"/>
                  </a:lnTo>
                  <a:lnTo>
                    <a:pt x="193162" y="10146"/>
                  </a:lnTo>
                  <a:lnTo>
                    <a:pt x="123749" y="119197"/>
                  </a:lnTo>
                  <a:lnTo>
                    <a:pt x="123749" y="133990"/>
                  </a:lnTo>
                  <a:cubicBezTo>
                    <a:pt x="123714" y="137841"/>
                    <a:pt x="121353" y="141289"/>
                    <a:pt x="117775" y="142714"/>
                  </a:cubicBezTo>
                  <a:cubicBezTo>
                    <a:pt x="111136" y="145323"/>
                    <a:pt x="104044" y="146581"/>
                    <a:pt x="96913" y="1464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3" name="Freeform: Shape 302">
              <a:extLst>
                <a:ext uri="{FF2B5EF4-FFF2-40B4-BE49-F238E27FC236}">
                  <a16:creationId xmlns:a16="http://schemas.microsoft.com/office/drawing/2014/main" id="{ED0D065A-B577-48A6-9CE7-032991E3D53A}"/>
                </a:ext>
              </a:extLst>
            </p:cNvPr>
            <p:cNvSpPr/>
            <p:nvPr/>
          </p:nvSpPr>
          <p:spPr>
            <a:xfrm>
              <a:off x="6378394" y="5229164"/>
              <a:ext cx="195911" cy="48551"/>
            </a:xfrm>
            <a:custGeom>
              <a:avLst/>
              <a:gdLst>
                <a:gd name="connsiteX0" fmla="*/ 97956 w 195911"/>
                <a:gd name="connsiteY0" fmla="*/ 48551 h 48551"/>
                <a:gd name="connsiteX1" fmla="*/ 3888 w 195911"/>
                <a:gd name="connsiteY1" fmla="*/ 33379 h 48551"/>
                <a:gd name="connsiteX2" fmla="*/ 2276 w 195911"/>
                <a:gd name="connsiteY2" fmla="*/ 31293 h 48551"/>
                <a:gd name="connsiteX3" fmla="*/ 1138 w 195911"/>
                <a:gd name="connsiteY3" fmla="*/ 29207 h 48551"/>
                <a:gd name="connsiteX4" fmla="*/ 0 w 195911"/>
                <a:gd name="connsiteY4" fmla="*/ 26077 h 48551"/>
                <a:gd name="connsiteX5" fmla="*/ 0 w 195911"/>
                <a:gd name="connsiteY5" fmla="*/ 24276 h 48551"/>
                <a:gd name="connsiteX6" fmla="*/ 92551 w 195911"/>
                <a:gd name="connsiteY6" fmla="*/ 0 h 48551"/>
                <a:gd name="connsiteX7" fmla="*/ 92551 w 195911"/>
                <a:gd name="connsiteY7" fmla="*/ 18965 h 48551"/>
                <a:gd name="connsiteX8" fmla="*/ 30819 w 195911"/>
                <a:gd name="connsiteY8" fmla="*/ 24276 h 48551"/>
                <a:gd name="connsiteX9" fmla="*/ 97861 w 195911"/>
                <a:gd name="connsiteY9" fmla="*/ 29586 h 48551"/>
                <a:gd name="connsiteX10" fmla="*/ 164904 w 195911"/>
                <a:gd name="connsiteY10" fmla="*/ 24276 h 48551"/>
                <a:gd name="connsiteX11" fmla="*/ 148973 w 195911"/>
                <a:gd name="connsiteY11" fmla="*/ 21715 h 48551"/>
                <a:gd name="connsiteX12" fmla="*/ 151249 w 195911"/>
                <a:gd name="connsiteY12" fmla="*/ 2750 h 48551"/>
                <a:gd name="connsiteX13" fmla="*/ 195912 w 195911"/>
                <a:gd name="connsiteY13" fmla="*/ 24086 h 48551"/>
                <a:gd name="connsiteX14" fmla="*/ 189653 w 195911"/>
                <a:gd name="connsiteY14" fmla="*/ 35181 h 48551"/>
                <a:gd name="connsiteX15" fmla="*/ 97956 w 195911"/>
                <a:gd name="connsiteY15" fmla="*/ 48551 h 4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11" h="48551">
                  <a:moveTo>
                    <a:pt x="97956" y="48551"/>
                  </a:moveTo>
                  <a:cubicBezTo>
                    <a:pt x="84775" y="48551"/>
                    <a:pt x="18207" y="47793"/>
                    <a:pt x="3888" y="33379"/>
                  </a:cubicBezTo>
                  <a:cubicBezTo>
                    <a:pt x="3248" y="32769"/>
                    <a:pt x="2704" y="32066"/>
                    <a:pt x="2276" y="31293"/>
                  </a:cubicBezTo>
                  <a:lnTo>
                    <a:pt x="1138" y="29207"/>
                  </a:lnTo>
                  <a:cubicBezTo>
                    <a:pt x="563" y="28245"/>
                    <a:pt x="177" y="27183"/>
                    <a:pt x="0" y="26077"/>
                  </a:cubicBezTo>
                  <a:cubicBezTo>
                    <a:pt x="0" y="25603"/>
                    <a:pt x="0" y="24750"/>
                    <a:pt x="0" y="24276"/>
                  </a:cubicBezTo>
                  <a:cubicBezTo>
                    <a:pt x="0" y="8819"/>
                    <a:pt x="31103" y="664"/>
                    <a:pt x="92551" y="0"/>
                  </a:cubicBezTo>
                  <a:lnTo>
                    <a:pt x="92551" y="18965"/>
                  </a:lnTo>
                  <a:cubicBezTo>
                    <a:pt x="71852" y="18793"/>
                    <a:pt x="51184" y="20571"/>
                    <a:pt x="30819" y="24276"/>
                  </a:cubicBezTo>
                  <a:cubicBezTo>
                    <a:pt x="52945" y="28188"/>
                    <a:pt x="75395" y="29967"/>
                    <a:pt x="97861" y="29586"/>
                  </a:cubicBezTo>
                  <a:cubicBezTo>
                    <a:pt x="120325" y="29894"/>
                    <a:pt x="142769" y="28117"/>
                    <a:pt x="164904" y="24276"/>
                  </a:cubicBezTo>
                  <a:cubicBezTo>
                    <a:pt x="160826" y="23422"/>
                    <a:pt x="155421" y="22569"/>
                    <a:pt x="148973" y="21715"/>
                  </a:cubicBezTo>
                  <a:lnTo>
                    <a:pt x="151249" y="2750"/>
                  </a:lnTo>
                  <a:cubicBezTo>
                    <a:pt x="183016" y="6638"/>
                    <a:pt x="195912" y="12802"/>
                    <a:pt x="195912" y="24086"/>
                  </a:cubicBezTo>
                  <a:cubicBezTo>
                    <a:pt x="195817" y="28600"/>
                    <a:pt x="193467" y="32765"/>
                    <a:pt x="189653" y="35181"/>
                  </a:cubicBezTo>
                  <a:cubicBezTo>
                    <a:pt x="176093" y="45043"/>
                    <a:pt x="131809" y="48551"/>
                    <a:pt x="97956" y="48551"/>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4" name="Freeform: Shape 303">
              <a:extLst>
                <a:ext uri="{FF2B5EF4-FFF2-40B4-BE49-F238E27FC236}">
                  <a16:creationId xmlns:a16="http://schemas.microsoft.com/office/drawing/2014/main" id="{C411B5AA-C552-48FD-A900-E4ECC1787377}"/>
                </a:ext>
              </a:extLst>
            </p:cNvPr>
            <p:cNvSpPr/>
            <p:nvPr/>
          </p:nvSpPr>
          <p:spPr>
            <a:xfrm>
              <a:off x="6478721" y="5211432"/>
              <a:ext cx="42577" cy="42672"/>
            </a:xfrm>
            <a:custGeom>
              <a:avLst/>
              <a:gdLst>
                <a:gd name="connsiteX0" fmla="*/ 33095 w 42577"/>
                <a:gd name="connsiteY0" fmla="*/ 42672 h 42672"/>
                <a:gd name="connsiteX1" fmla="*/ 9483 w 42577"/>
                <a:gd name="connsiteY1" fmla="*/ 42672 h 42672"/>
                <a:gd name="connsiteX2" fmla="*/ 0 w 42577"/>
                <a:gd name="connsiteY2" fmla="*/ 33189 h 42672"/>
                <a:gd name="connsiteX3" fmla="*/ 0 w 42577"/>
                <a:gd name="connsiteY3" fmla="*/ 9483 h 42672"/>
                <a:gd name="connsiteX4" fmla="*/ 9483 w 42577"/>
                <a:gd name="connsiteY4" fmla="*/ 0 h 42672"/>
                <a:gd name="connsiteX5" fmla="*/ 33095 w 42577"/>
                <a:gd name="connsiteY5" fmla="*/ 0 h 42672"/>
                <a:gd name="connsiteX6" fmla="*/ 42577 w 42577"/>
                <a:gd name="connsiteY6" fmla="*/ 9483 h 42672"/>
                <a:gd name="connsiteX7" fmla="*/ 42577 w 42577"/>
                <a:gd name="connsiteY7" fmla="*/ 33189 h 42672"/>
                <a:gd name="connsiteX8" fmla="*/ 33095 w 42577"/>
                <a:gd name="connsiteY8" fmla="*/ 42672 h 42672"/>
                <a:gd name="connsiteX9" fmla="*/ 18965 w 42577"/>
                <a:gd name="connsiteY9" fmla="*/ 23707 h 42672"/>
                <a:gd name="connsiteX10" fmla="*/ 23612 w 42577"/>
                <a:gd name="connsiteY10" fmla="*/ 23707 h 42672"/>
                <a:gd name="connsiteX11" fmla="*/ 23612 w 42577"/>
                <a:gd name="connsiteY11" fmla="*/ 18965 h 42672"/>
                <a:gd name="connsiteX12" fmla="*/ 18965 w 42577"/>
                <a:gd name="connsiteY12" fmla="*/ 18965 h 4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672">
                  <a:moveTo>
                    <a:pt x="33095" y="42672"/>
                  </a:moveTo>
                  <a:lnTo>
                    <a:pt x="9483" y="42672"/>
                  </a:lnTo>
                  <a:cubicBezTo>
                    <a:pt x="4246" y="42672"/>
                    <a:pt x="0" y="38426"/>
                    <a:pt x="0" y="33189"/>
                  </a:cubicBezTo>
                  <a:lnTo>
                    <a:pt x="0" y="9483"/>
                  </a:lnTo>
                  <a:cubicBezTo>
                    <a:pt x="0" y="4246"/>
                    <a:pt x="4246" y="0"/>
                    <a:pt x="9483" y="0"/>
                  </a:cubicBezTo>
                  <a:lnTo>
                    <a:pt x="33095" y="0"/>
                  </a:lnTo>
                  <a:cubicBezTo>
                    <a:pt x="38332" y="0"/>
                    <a:pt x="42577" y="4246"/>
                    <a:pt x="42577" y="9483"/>
                  </a:cubicBezTo>
                  <a:lnTo>
                    <a:pt x="42577" y="33189"/>
                  </a:lnTo>
                  <a:cubicBezTo>
                    <a:pt x="42577" y="38426"/>
                    <a:pt x="38332" y="42672"/>
                    <a:pt x="33095" y="42672"/>
                  </a:cubicBezTo>
                  <a:close/>
                  <a:moveTo>
                    <a:pt x="18965" y="23707"/>
                  </a:moveTo>
                  <a:lnTo>
                    <a:pt x="23612" y="23707"/>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5" name="Freeform: Shape 304">
              <a:extLst>
                <a:ext uri="{FF2B5EF4-FFF2-40B4-BE49-F238E27FC236}">
                  <a16:creationId xmlns:a16="http://schemas.microsoft.com/office/drawing/2014/main" id="{C7435522-56BD-4EE7-BB0E-986551EDBFA4}"/>
                </a:ext>
              </a:extLst>
            </p:cNvPr>
            <p:cNvSpPr/>
            <p:nvPr/>
          </p:nvSpPr>
          <p:spPr>
            <a:xfrm>
              <a:off x="6466868" y="5158329"/>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6" name="Freeform: Shape 305">
              <a:extLst>
                <a:ext uri="{FF2B5EF4-FFF2-40B4-BE49-F238E27FC236}">
                  <a16:creationId xmlns:a16="http://schemas.microsoft.com/office/drawing/2014/main" id="{E2A33089-BF9D-4805-9F3F-C3333E0A35B7}"/>
                </a:ext>
              </a:extLst>
            </p:cNvPr>
            <p:cNvSpPr/>
            <p:nvPr/>
          </p:nvSpPr>
          <p:spPr>
            <a:xfrm>
              <a:off x="6419644" y="5187820"/>
              <a:ext cx="42577" cy="42577"/>
            </a:xfrm>
            <a:custGeom>
              <a:avLst/>
              <a:gdLst>
                <a:gd name="connsiteX0" fmla="*/ 33095 w 42577"/>
                <a:gd name="connsiteY0" fmla="*/ 42577 h 42577"/>
                <a:gd name="connsiteX1" fmla="*/ 9483 w 42577"/>
                <a:gd name="connsiteY1" fmla="*/ 42577 h 42577"/>
                <a:gd name="connsiteX2" fmla="*/ 0 w 42577"/>
                <a:gd name="connsiteY2" fmla="*/ 33095 h 42577"/>
                <a:gd name="connsiteX3" fmla="*/ 0 w 42577"/>
                <a:gd name="connsiteY3" fmla="*/ 9483 h 42577"/>
                <a:gd name="connsiteX4" fmla="*/ 9483 w 42577"/>
                <a:gd name="connsiteY4" fmla="*/ 0 h 42577"/>
                <a:gd name="connsiteX5" fmla="*/ 33095 w 42577"/>
                <a:gd name="connsiteY5" fmla="*/ 0 h 42577"/>
                <a:gd name="connsiteX6" fmla="*/ 42577 w 42577"/>
                <a:gd name="connsiteY6" fmla="*/ 9483 h 42577"/>
                <a:gd name="connsiteX7" fmla="*/ 42577 w 42577"/>
                <a:gd name="connsiteY7" fmla="*/ 33095 h 42577"/>
                <a:gd name="connsiteX8" fmla="*/ 33095 w 42577"/>
                <a:gd name="connsiteY8" fmla="*/ 42577 h 42577"/>
                <a:gd name="connsiteX9" fmla="*/ 18965 w 42577"/>
                <a:gd name="connsiteY9" fmla="*/ 23612 h 42577"/>
                <a:gd name="connsiteX10" fmla="*/ 23612 w 42577"/>
                <a:gd name="connsiteY10" fmla="*/ 23612 h 42577"/>
                <a:gd name="connsiteX11" fmla="*/ 23612 w 42577"/>
                <a:gd name="connsiteY11" fmla="*/ 18965 h 42577"/>
                <a:gd name="connsiteX12" fmla="*/ 18965 w 42577"/>
                <a:gd name="connsiteY12" fmla="*/ 18965 h 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77" h="42577">
                  <a:moveTo>
                    <a:pt x="33095" y="42577"/>
                  </a:moveTo>
                  <a:lnTo>
                    <a:pt x="9483" y="42577"/>
                  </a:lnTo>
                  <a:cubicBezTo>
                    <a:pt x="4246" y="42577"/>
                    <a:pt x="0" y="38332"/>
                    <a:pt x="0" y="33095"/>
                  </a:cubicBezTo>
                  <a:lnTo>
                    <a:pt x="0" y="9483"/>
                  </a:lnTo>
                  <a:cubicBezTo>
                    <a:pt x="0" y="4246"/>
                    <a:pt x="4246" y="0"/>
                    <a:pt x="9483" y="0"/>
                  </a:cubicBezTo>
                  <a:lnTo>
                    <a:pt x="33095" y="0"/>
                  </a:lnTo>
                  <a:cubicBezTo>
                    <a:pt x="38332" y="0"/>
                    <a:pt x="42577" y="4246"/>
                    <a:pt x="42577" y="9483"/>
                  </a:cubicBezTo>
                  <a:lnTo>
                    <a:pt x="42577" y="33095"/>
                  </a:lnTo>
                  <a:cubicBezTo>
                    <a:pt x="42577" y="38332"/>
                    <a:pt x="38332" y="42577"/>
                    <a:pt x="33095" y="42577"/>
                  </a:cubicBezTo>
                  <a:close/>
                  <a:moveTo>
                    <a:pt x="18965" y="23612"/>
                  </a:moveTo>
                  <a:lnTo>
                    <a:pt x="23612" y="23612"/>
                  </a:lnTo>
                  <a:lnTo>
                    <a:pt x="23612" y="18965"/>
                  </a:lnTo>
                  <a:lnTo>
                    <a:pt x="18965" y="18965"/>
                  </a:ln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7" name="Freeform: Shape 306">
              <a:extLst>
                <a:ext uri="{FF2B5EF4-FFF2-40B4-BE49-F238E27FC236}">
                  <a16:creationId xmlns:a16="http://schemas.microsoft.com/office/drawing/2014/main" id="{C49A1B81-4A1B-46FA-B475-B0595CB82C8E}"/>
                </a:ext>
              </a:extLst>
            </p:cNvPr>
            <p:cNvSpPr/>
            <p:nvPr/>
          </p:nvSpPr>
          <p:spPr>
            <a:xfrm>
              <a:off x="6499962" y="5510231"/>
              <a:ext cx="165567" cy="37077"/>
            </a:xfrm>
            <a:custGeom>
              <a:avLst/>
              <a:gdLst>
                <a:gd name="connsiteX0" fmla="*/ 165567 w 165567"/>
                <a:gd name="connsiteY0" fmla="*/ 37077 h 37077"/>
                <a:gd name="connsiteX1" fmla="*/ 137973 w 165567"/>
                <a:gd name="connsiteY1" fmla="*/ 24750 h 37077"/>
                <a:gd name="connsiteX2" fmla="*/ 85614 w 165567"/>
                <a:gd name="connsiteY2" fmla="*/ 27580 h 37077"/>
                <a:gd name="connsiteX3" fmla="*/ 82784 w 165567"/>
                <a:gd name="connsiteY3" fmla="*/ 24750 h 37077"/>
                <a:gd name="connsiteX4" fmla="*/ 30425 w 165567"/>
                <a:gd name="connsiteY4" fmla="*/ 27580 h 37077"/>
                <a:gd name="connsiteX5" fmla="*/ 27595 w 165567"/>
                <a:gd name="connsiteY5" fmla="*/ 24750 h 37077"/>
                <a:gd name="connsiteX6" fmla="*/ 0 w 165567"/>
                <a:gd name="connsiteY6" fmla="*/ 37077 h 37077"/>
                <a:gd name="connsiteX7" fmla="*/ 0 w 165567"/>
                <a:gd name="connsiteY7" fmla="*/ 18112 h 37077"/>
                <a:gd name="connsiteX8" fmla="*/ 18017 w 165567"/>
                <a:gd name="connsiteY8" fmla="*/ 0 h 37077"/>
                <a:gd name="connsiteX9" fmla="*/ 36982 w 165567"/>
                <a:gd name="connsiteY9" fmla="*/ 0 h 37077"/>
                <a:gd name="connsiteX10" fmla="*/ 55094 w 165567"/>
                <a:gd name="connsiteY10" fmla="*/ 18112 h 37077"/>
                <a:gd name="connsiteX11" fmla="*/ 73206 w 165567"/>
                <a:gd name="connsiteY11" fmla="*/ 0 h 37077"/>
                <a:gd name="connsiteX12" fmla="*/ 92172 w 165567"/>
                <a:gd name="connsiteY12" fmla="*/ 0 h 37077"/>
                <a:gd name="connsiteX13" fmla="*/ 110283 w 165567"/>
                <a:gd name="connsiteY13" fmla="*/ 18112 h 37077"/>
                <a:gd name="connsiteX14" fmla="*/ 128395 w 165567"/>
                <a:gd name="connsiteY14" fmla="*/ 0 h 37077"/>
                <a:gd name="connsiteX15" fmla="*/ 147361 w 165567"/>
                <a:gd name="connsiteY15" fmla="*/ 0 h 37077"/>
                <a:gd name="connsiteX16" fmla="*/ 165473 w 165567"/>
                <a:gd name="connsiteY16"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567" h="37077">
                  <a:moveTo>
                    <a:pt x="165567" y="37077"/>
                  </a:moveTo>
                  <a:cubicBezTo>
                    <a:pt x="155041" y="37050"/>
                    <a:pt x="145017" y="32572"/>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65" y="32591"/>
                    <a:pt x="10532" y="37074"/>
                    <a:pt x="0" y="37077"/>
                  </a:cubicBezTo>
                  <a:lnTo>
                    <a:pt x="0" y="18112"/>
                  </a:lnTo>
                  <a:cubicBezTo>
                    <a:pt x="9966" y="18060"/>
                    <a:pt x="18017" y="9966"/>
                    <a:pt x="18017" y="0"/>
                  </a:cubicBezTo>
                  <a:lnTo>
                    <a:pt x="36982" y="0"/>
                  </a:lnTo>
                  <a:cubicBezTo>
                    <a:pt x="36982" y="10003"/>
                    <a:pt x="45091" y="18112"/>
                    <a:pt x="55094" y="18112"/>
                  </a:cubicBezTo>
                  <a:cubicBezTo>
                    <a:pt x="65097" y="18112"/>
                    <a:pt x="73206" y="10003"/>
                    <a:pt x="73206" y="0"/>
                  </a:cubicBezTo>
                  <a:lnTo>
                    <a:pt x="92172" y="0"/>
                  </a:lnTo>
                  <a:cubicBezTo>
                    <a:pt x="92172" y="10003"/>
                    <a:pt x="100280" y="18112"/>
                    <a:pt x="110283" y="18112"/>
                  </a:cubicBezTo>
                  <a:cubicBezTo>
                    <a:pt x="120286" y="18112"/>
                    <a:pt x="128395" y="10003"/>
                    <a:pt x="128395" y="0"/>
                  </a:cubicBezTo>
                  <a:lnTo>
                    <a:pt x="147361" y="0"/>
                  </a:lnTo>
                  <a:cubicBezTo>
                    <a:pt x="147412" y="9981"/>
                    <a:pt x="155491" y="18060"/>
                    <a:pt x="165473"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8" name="Freeform: Shape 307">
              <a:extLst>
                <a:ext uri="{FF2B5EF4-FFF2-40B4-BE49-F238E27FC236}">
                  <a16:creationId xmlns:a16="http://schemas.microsoft.com/office/drawing/2014/main" id="{61386CB9-1772-4BE9-8F80-0FEF9E75D017}"/>
                </a:ext>
              </a:extLst>
            </p:cNvPr>
            <p:cNvSpPr/>
            <p:nvPr/>
          </p:nvSpPr>
          <p:spPr>
            <a:xfrm>
              <a:off x="6546996" y="5307776"/>
              <a:ext cx="165851" cy="37077"/>
            </a:xfrm>
            <a:custGeom>
              <a:avLst/>
              <a:gdLst>
                <a:gd name="connsiteX0" fmla="*/ 165567 w 165851"/>
                <a:gd name="connsiteY0" fmla="*/ 37077 h 37077"/>
                <a:gd name="connsiteX1" fmla="*/ 137973 w 165851"/>
                <a:gd name="connsiteY1" fmla="*/ 24750 h 37077"/>
                <a:gd name="connsiteX2" fmla="*/ 85614 w 165851"/>
                <a:gd name="connsiteY2" fmla="*/ 27580 h 37077"/>
                <a:gd name="connsiteX3" fmla="*/ 82784 w 165851"/>
                <a:gd name="connsiteY3" fmla="*/ 24750 h 37077"/>
                <a:gd name="connsiteX4" fmla="*/ 30425 w 165851"/>
                <a:gd name="connsiteY4" fmla="*/ 27580 h 37077"/>
                <a:gd name="connsiteX5" fmla="*/ 27595 w 165851"/>
                <a:gd name="connsiteY5" fmla="*/ 24750 h 37077"/>
                <a:gd name="connsiteX6" fmla="*/ 0 w 165851"/>
                <a:gd name="connsiteY6" fmla="*/ 37077 h 37077"/>
                <a:gd name="connsiteX7" fmla="*/ 0 w 165851"/>
                <a:gd name="connsiteY7" fmla="*/ 18112 h 37077"/>
                <a:gd name="connsiteX8" fmla="*/ 18394 w 165851"/>
                <a:gd name="connsiteY8" fmla="*/ 287 h 37077"/>
                <a:gd name="connsiteX9" fmla="*/ 18396 w 165851"/>
                <a:gd name="connsiteY9" fmla="*/ 0 h 37077"/>
                <a:gd name="connsiteX10" fmla="*/ 37362 w 165851"/>
                <a:gd name="connsiteY10" fmla="*/ 0 h 37077"/>
                <a:gd name="connsiteX11" fmla="*/ 55474 w 165851"/>
                <a:gd name="connsiteY11" fmla="*/ 18112 h 37077"/>
                <a:gd name="connsiteX12" fmla="*/ 73585 w 165851"/>
                <a:gd name="connsiteY12" fmla="*/ 0 h 37077"/>
                <a:gd name="connsiteX13" fmla="*/ 92551 w 165851"/>
                <a:gd name="connsiteY13" fmla="*/ 0 h 37077"/>
                <a:gd name="connsiteX14" fmla="*/ 110663 w 165851"/>
                <a:gd name="connsiteY14" fmla="*/ 18112 h 37077"/>
                <a:gd name="connsiteX15" fmla="*/ 128775 w 165851"/>
                <a:gd name="connsiteY15" fmla="*/ 0 h 37077"/>
                <a:gd name="connsiteX16" fmla="*/ 147740 w 165851"/>
                <a:gd name="connsiteY16" fmla="*/ 0 h 37077"/>
                <a:gd name="connsiteX17" fmla="*/ 165852 w 165851"/>
                <a:gd name="connsiteY17" fmla="*/ 18112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5851" h="37077">
                  <a:moveTo>
                    <a:pt x="165567" y="37077"/>
                  </a:moveTo>
                  <a:cubicBezTo>
                    <a:pt x="155036" y="37074"/>
                    <a:pt x="145003" y="32591"/>
                    <a:pt x="137973" y="24750"/>
                  </a:cubicBezTo>
                  <a:cubicBezTo>
                    <a:pt x="124296" y="39990"/>
                    <a:pt x="100854" y="41257"/>
                    <a:pt x="85614" y="27580"/>
                  </a:cubicBezTo>
                  <a:cubicBezTo>
                    <a:pt x="84620" y="26688"/>
                    <a:pt x="83676" y="25744"/>
                    <a:pt x="82784" y="24750"/>
                  </a:cubicBezTo>
                  <a:cubicBezTo>
                    <a:pt x="69107" y="39990"/>
                    <a:pt x="45665" y="41257"/>
                    <a:pt x="30425" y="27580"/>
                  </a:cubicBezTo>
                  <a:cubicBezTo>
                    <a:pt x="29431" y="26688"/>
                    <a:pt x="28486" y="25744"/>
                    <a:pt x="27595" y="24750"/>
                  </a:cubicBezTo>
                  <a:cubicBezTo>
                    <a:pt x="20594" y="32632"/>
                    <a:pt x="10542" y="37122"/>
                    <a:pt x="0" y="37077"/>
                  </a:cubicBezTo>
                  <a:lnTo>
                    <a:pt x="0" y="18112"/>
                  </a:lnTo>
                  <a:cubicBezTo>
                    <a:pt x="10002" y="18269"/>
                    <a:pt x="18237" y="10288"/>
                    <a:pt x="18394" y="287"/>
                  </a:cubicBezTo>
                  <a:cubicBezTo>
                    <a:pt x="18396" y="191"/>
                    <a:pt x="18396" y="96"/>
                    <a:pt x="18396" y="0"/>
                  </a:cubicBezTo>
                  <a:lnTo>
                    <a:pt x="37362" y="0"/>
                  </a:lnTo>
                  <a:cubicBezTo>
                    <a:pt x="37362" y="10003"/>
                    <a:pt x="45471" y="18112"/>
                    <a:pt x="55474" y="18112"/>
                  </a:cubicBezTo>
                  <a:cubicBezTo>
                    <a:pt x="65477" y="18112"/>
                    <a:pt x="73585" y="10003"/>
                    <a:pt x="73585" y="0"/>
                  </a:cubicBezTo>
                  <a:lnTo>
                    <a:pt x="92551" y="0"/>
                  </a:lnTo>
                  <a:cubicBezTo>
                    <a:pt x="92551" y="10003"/>
                    <a:pt x="100660" y="18112"/>
                    <a:pt x="110663" y="18112"/>
                  </a:cubicBezTo>
                  <a:cubicBezTo>
                    <a:pt x="120666" y="18112"/>
                    <a:pt x="128775" y="10003"/>
                    <a:pt x="128775" y="0"/>
                  </a:cubicBezTo>
                  <a:lnTo>
                    <a:pt x="147740" y="0"/>
                  </a:lnTo>
                  <a:cubicBezTo>
                    <a:pt x="147792" y="9981"/>
                    <a:pt x="155870" y="18060"/>
                    <a:pt x="165852" y="18112"/>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sp>
          <p:nvSpPr>
            <p:cNvPr id="309" name="Freeform: Shape 308">
              <a:extLst>
                <a:ext uri="{FF2B5EF4-FFF2-40B4-BE49-F238E27FC236}">
                  <a16:creationId xmlns:a16="http://schemas.microsoft.com/office/drawing/2014/main" id="{3BF54DF1-EB63-4DAC-B96C-E937D24F56F4}"/>
                </a:ext>
              </a:extLst>
            </p:cNvPr>
            <p:cNvSpPr/>
            <p:nvPr/>
          </p:nvSpPr>
          <p:spPr>
            <a:xfrm>
              <a:off x="6563496" y="5403076"/>
              <a:ext cx="202549" cy="37077"/>
            </a:xfrm>
            <a:custGeom>
              <a:avLst/>
              <a:gdLst>
                <a:gd name="connsiteX0" fmla="*/ 165473 w 202549"/>
                <a:gd name="connsiteY0" fmla="*/ 37077 h 37077"/>
                <a:gd name="connsiteX1" fmla="*/ 137878 w 202549"/>
                <a:gd name="connsiteY1" fmla="*/ 24750 h 37077"/>
                <a:gd name="connsiteX2" fmla="*/ 85519 w 202549"/>
                <a:gd name="connsiteY2" fmla="*/ 27580 h 37077"/>
                <a:gd name="connsiteX3" fmla="*/ 82689 w 202549"/>
                <a:gd name="connsiteY3" fmla="*/ 24750 h 37077"/>
                <a:gd name="connsiteX4" fmla="*/ 30467 w 202549"/>
                <a:gd name="connsiteY4" fmla="*/ 27622 h 37077"/>
                <a:gd name="connsiteX5" fmla="*/ 27595 w 202549"/>
                <a:gd name="connsiteY5" fmla="*/ 24750 h 37077"/>
                <a:gd name="connsiteX6" fmla="*/ 0 w 202549"/>
                <a:gd name="connsiteY6" fmla="*/ 37077 h 37077"/>
                <a:gd name="connsiteX7" fmla="*/ 0 w 202549"/>
                <a:gd name="connsiteY7" fmla="*/ 18112 h 37077"/>
                <a:gd name="connsiteX8" fmla="*/ 18112 w 202549"/>
                <a:gd name="connsiteY8" fmla="*/ 0 h 37077"/>
                <a:gd name="connsiteX9" fmla="*/ 37077 w 202549"/>
                <a:gd name="connsiteY9" fmla="*/ 0 h 37077"/>
                <a:gd name="connsiteX10" fmla="*/ 53832 w 202549"/>
                <a:gd name="connsiteY10" fmla="*/ 19374 h 37077"/>
                <a:gd name="connsiteX11" fmla="*/ 73206 w 202549"/>
                <a:gd name="connsiteY11" fmla="*/ 2619 h 37077"/>
                <a:gd name="connsiteX12" fmla="*/ 73206 w 202549"/>
                <a:gd name="connsiteY12" fmla="*/ 0 h 37077"/>
                <a:gd name="connsiteX13" fmla="*/ 92172 w 202549"/>
                <a:gd name="connsiteY13" fmla="*/ 0 h 37077"/>
                <a:gd name="connsiteX14" fmla="*/ 110283 w 202549"/>
                <a:gd name="connsiteY14" fmla="*/ 18112 h 37077"/>
                <a:gd name="connsiteX15" fmla="*/ 128395 w 202549"/>
                <a:gd name="connsiteY15" fmla="*/ 0 h 37077"/>
                <a:gd name="connsiteX16" fmla="*/ 147361 w 202549"/>
                <a:gd name="connsiteY16" fmla="*/ 0 h 37077"/>
                <a:gd name="connsiteX17" fmla="*/ 165473 w 202549"/>
                <a:gd name="connsiteY17" fmla="*/ 18112 h 37077"/>
                <a:gd name="connsiteX18" fmla="*/ 183584 w 202549"/>
                <a:gd name="connsiteY18" fmla="*/ 0 h 37077"/>
                <a:gd name="connsiteX19" fmla="*/ 202550 w 202549"/>
                <a:gd name="connsiteY19" fmla="*/ 0 h 37077"/>
                <a:gd name="connsiteX20" fmla="*/ 165473 w 202549"/>
                <a:gd name="connsiteY20" fmla="*/ 37077 h 3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2549" h="37077">
                  <a:moveTo>
                    <a:pt x="165473" y="37077"/>
                  </a:moveTo>
                  <a:cubicBezTo>
                    <a:pt x="154941" y="37074"/>
                    <a:pt x="144908" y="32591"/>
                    <a:pt x="137878" y="24750"/>
                  </a:cubicBezTo>
                  <a:cubicBezTo>
                    <a:pt x="124201" y="39990"/>
                    <a:pt x="100759" y="41257"/>
                    <a:pt x="85519" y="27580"/>
                  </a:cubicBezTo>
                  <a:cubicBezTo>
                    <a:pt x="84526" y="26688"/>
                    <a:pt x="83581" y="25744"/>
                    <a:pt x="82689" y="24750"/>
                  </a:cubicBezTo>
                  <a:cubicBezTo>
                    <a:pt x="69061" y="39964"/>
                    <a:pt x="45681" y="41250"/>
                    <a:pt x="30467" y="27622"/>
                  </a:cubicBezTo>
                  <a:cubicBezTo>
                    <a:pt x="29457" y="26718"/>
                    <a:pt x="28499" y="25759"/>
                    <a:pt x="27595" y="24750"/>
                  </a:cubicBezTo>
                  <a:cubicBezTo>
                    <a:pt x="20565" y="32591"/>
                    <a:pt x="10532" y="37074"/>
                    <a:pt x="0" y="37077"/>
                  </a:cubicBezTo>
                  <a:lnTo>
                    <a:pt x="0" y="18112"/>
                  </a:lnTo>
                  <a:cubicBezTo>
                    <a:pt x="9981" y="18060"/>
                    <a:pt x="18060" y="9981"/>
                    <a:pt x="18112" y="0"/>
                  </a:cubicBezTo>
                  <a:lnTo>
                    <a:pt x="37077" y="0"/>
                  </a:lnTo>
                  <a:cubicBezTo>
                    <a:pt x="36354" y="9977"/>
                    <a:pt x="43855" y="18651"/>
                    <a:pt x="53832" y="19374"/>
                  </a:cubicBezTo>
                  <a:cubicBezTo>
                    <a:pt x="63809" y="20097"/>
                    <a:pt x="72483" y="12596"/>
                    <a:pt x="73206" y="2619"/>
                  </a:cubicBezTo>
                  <a:cubicBezTo>
                    <a:pt x="73269" y="1747"/>
                    <a:pt x="73269" y="872"/>
                    <a:pt x="73206" y="0"/>
                  </a:cubicBezTo>
                  <a:lnTo>
                    <a:pt x="92172" y="0"/>
                  </a:lnTo>
                  <a:cubicBezTo>
                    <a:pt x="92172" y="10003"/>
                    <a:pt x="100281" y="18112"/>
                    <a:pt x="110283" y="18112"/>
                  </a:cubicBezTo>
                  <a:cubicBezTo>
                    <a:pt x="120286" y="18112"/>
                    <a:pt x="128395" y="10003"/>
                    <a:pt x="128395" y="0"/>
                  </a:cubicBezTo>
                  <a:lnTo>
                    <a:pt x="147361" y="0"/>
                  </a:lnTo>
                  <a:cubicBezTo>
                    <a:pt x="147361" y="10003"/>
                    <a:pt x="155470" y="18112"/>
                    <a:pt x="165473" y="18112"/>
                  </a:cubicBezTo>
                  <a:cubicBezTo>
                    <a:pt x="175475" y="18112"/>
                    <a:pt x="183584" y="10003"/>
                    <a:pt x="183584" y="0"/>
                  </a:cubicBezTo>
                  <a:lnTo>
                    <a:pt x="202550" y="0"/>
                  </a:lnTo>
                  <a:cubicBezTo>
                    <a:pt x="202550" y="20477"/>
                    <a:pt x="185950" y="37077"/>
                    <a:pt x="165473" y="37077"/>
                  </a:cubicBezTo>
                  <a:close/>
                </a:path>
              </a:pathLst>
            </a:custGeom>
            <a:grpFill/>
            <a:ln w="9398" cap="flat">
              <a:noFill/>
              <a:prstDash val="solid"/>
              <a:miter/>
            </a:ln>
          </p:spPr>
          <p:txBody>
            <a:bodyPr rtlCol="0" anchor="ctr" anchorCtr="0"/>
            <a:lstStyle/>
            <a:p>
              <a:pPr defTabSz="685758"/>
              <a:endParaRPr lang="en-US" sz="1324">
                <a:solidFill>
                  <a:schemeClr val="tx2"/>
                </a:solidFill>
                <a:latin typeface="Amazon Ember"/>
              </a:endParaRPr>
            </a:p>
          </p:txBody>
        </p:sp>
      </p:grpSp>
      <p:grpSp>
        <p:nvGrpSpPr>
          <p:cNvPr id="43" name="Graphic 122">
            <a:extLst>
              <a:ext uri="{FF2B5EF4-FFF2-40B4-BE49-F238E27FC236}">
                <a16:creationId xmlns:a16="http://schemas.microsoft.com/office/drawing/2014/main" id="{0627F4DB-786E-48EE-BB22-53E9B0853B6E}"/>
              </a:ext>
            </a:extLst>
          </p:cNvPr>
          <p:cNvGrpSpPr/>
          <p:nvPr/>
        </p:nvGrpSpPr>
        <p:grpSpPr>
          <a:xfrm>
            <a:off x="630152" y="2367907"/>
            <a:ext cx="157047" cy="230953"/>
            <a:chOff x="9971858" y="1622231"/>
            <a:chExt cx="107086" cy="157480"/>
          </a:xfrm>
          <a:solidFill>
            <a:srgbClr val="414042"/>
          </a:solidFill>
        </p:grpSpPr>
        <p:sp>
          <p:nvSpPr>
            <p:cNvPr id="44" name="Freeform: Shape 43">
              <a:extLst>
                <a:ext uri="{FF2B5EF4-FFF2-40B4-BE49-F238E27FC236}">
                  <a16:creationId xmlns:a16="http://schemas.microsoft.com/office/drawing/2014/main" id="{056948BE-7C3A-4CF1-8B5E-93E8CD6557F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1FD0C94D-F51B-4AB1-B055-4BD8271483C3}"/>
                </a:ext>
              </a:extLst>
            </p:cNvPr>
            <p:cNvSpPr/>
            <p:nvPr/>
          </p:nvSpPr>
          <p:spPr>
            <a:xfrm>
              <a:off x="9971858" y="1643711"/>
              <a:ext cx="107086" cy="135999"/>
            </a:xfrm>
            <a:custGeom>
              <a:avLst/>
              <a:gdLst>
                <a:gd name="connsiteX0" fmla="*/ 53543 w 107086"/>
                <a:gd name="connsiteY0" fmla="*/ 136000 h 135999"/>
                <a:gd name="connsiteX1" fmla="*/ 0 w 107086"/>
                <a:gd name="connsiteY1" fmla="*/ 114519 h 135999"/>
                <a:gd name="connsiteX2" fmla="*/ 0 w 107086"/>
                <a:gd name="connsiteY2" fmla="*/ 0 h 135999"/>
                <a:gd name="connsiteX3" fmla="*/ 6299 w 107086"/>
                <a:gd name="connsiteY3" fmla="*/ 0 h 135999"/>
                <a:gd name="connsiteX4" fmla="*/ 6299 w 107086"/>
                <a:gd name="connsiteY4" fmla="*/ 114519 h 135999"/>
                <a:gd name="connsiteX5" fmla="*/ 53543 w 107086"/>
                <a:gd name="connsiteY5" fmla="*/ 129701 h 135999"/>
                <a:gd name="connsiteX6" fmla="*/ 100787 w 107086"/>
                <a:gd name="connsiteY6" fmla="*/ 114519 h 135999"/>
                <a:gd name="connsiteX7" fmla="*/ 100787 w 107086"/>
                <a:gd name="connsiteY7" fmla="*/ 0 h 135999"/>
                <a:gd name="connsiteX8" fmla="*/ 107086 w 107086"/>
                <a:gd name="connsiteY8" fmla="*/ 0 h 135999"/>
                <a:gd name="connsiteX9" fmla="*/ 107086 w 107086"/>
                <a:gd name="connsiteY9" fmla="*/ 114519 h 135999"/>
                <a:gd name="connsiteX10" fmla="*/ 53543 w 107086"/>
                <a:gd name="connsiteY10" fmla="*/ 136000 h 13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086" h="135999">
                  <a:moveTo>
                    <a:pt x="53543" y="136000"/>
                  </a:moveTo>
                  <a:cubicBezTo>
                    <a:pt x="27590" y="136000"/>
                    <a:pt x="0" y="128472"/>
                    <a:pt x="0" y="114519"/>
                  </a:cubicBezTo>
                  <a:lnTo>
                    <a:pt x="0" y="0"/>
                  </a:lnTo>
                  <a:lnTo>
                    <a:pt x="6299" y="0"/>
                  </a:lnTo>
                  <a:lnTo>
                    <a:pt x="6299" y="114519"/>
                  </a:lnTo>
                  <a:cubicBezTo>
                    <a:pt x="6299" y="120819"/>
                    <a:pt x="24283" y="129701"/>
                    <a:pt x="53543" y="129701"/>
                  </a:cubicBezTo>
                  <a:cubicBezTo>
                    <a:pt x="82803" y="129701"/>
                    <a:pt x="100787" y="120882"/>
                    <a:pt x="100787" y="114519"/>
                  </a:cubicBezTo>
                  <a:lnTo>
                    <a:pt x="100787" y="0"/>
                  </a:lnTo>
                  <a:lnTo>
                    <a:pt x="107086" y="0"/>
                  </a:lnTo>
                  <a:lnTo>
                    <a:pt x="107086" y="114519"/>
                  </a:lnTo>
                  <a:cubicBezTo>
                    <a:pt x="107086" y="128472"/>
                    <a:pt x="79496" y="136000"/>
                    <a:pt x="53543" y="136000"/>
                  </a:cubicBezTo>
                  <a:close/>
                </a:path>
              </a:pathLst>
            </a:custGeom>
            <a:grpFill/>
            <a:ln w="304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1AB962C-728E-40C4-B7C5-864FBB0A9EBA}"/>
                </a:ext>
              </a:extLst>
            </p:cNvPr>
            <p:cNvSpPr/>
            <p:nvPr/>
          </p:nvSpPr>
          <p:spPr>
            <a:xfrm>
              <a:off x="9971858" y="1622231"/>
              <a:ext cx="107086" cy="42929"/>
            </a:xfrm>
            <a:custGeom>
              <a:avLst/>
              <a:gdLst>
                <a:gd name="connsiteX0" fmla="*/ 53543 w 107086"/>
                <a:gd name="connsiteY0" fmla="*/ 42929 h 42929"/>
                <a:gd name="connsiteX1" fmla="*/ 0 w 107086"/>
                <a:gd name="connsiteY1" fmla="*/ 21480 h 42929"/>
                <a:gd name="connsiteX2" fmla="*/ 53543 w 107086"/>
                <a:gd name="connsiteY2" fmla="*/ 0 h 42929"/>
                <a:gd name="connsiteX3" fmla="*/ 107086 w 107086"/>
                <a:gd name="connsiteY3" fmla="*/ 21480 h 42929"/>
                <a:gd name="connsiteX4" fmla="*/ 53543 w 107086"/>
                <a:gd name="connsiteY4" fmla="*/ 42929 h 42929"/>
                <a:gd name="connsiteX5" fmla="*/ 53543 w 107086"/>
                <a:gd name="connsiteY5" fmla="*/ 6299 h 42929"/>
                <a:gd name="connsiteX6" fmla="*/ 6299 w 107086"/>
                <a:gd name="connsiteY6" fmla="*/ 21480 h 42929"/>
                <a:gd name="connsiteX7" fmla="*/ 53543 w 107086"/>
                <a:gd name="connsiteY7" fmla="*/ 36630 h 42929"/>
                <a:gd name="connsiteX8" fmla="*/ 100787 w 107086"/>
                <a:gd name="connsiteY8" fmla="*/ 21480 h 42929"/>
                <a:gd name="connsiteX9" fmla="*/ 53543 w 107086"/>
                <a:gd name="connsiteY9" fmla="*/ 6299 h 4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086" h="42929">
                  <a:moveTo>
                    <a:pt x="53543" y="42929"/>
                  </a:moveTo>
                  <a:cubicBezTo>
                    <a:pt x="27590" y="42929"/>
                    <a:pt x="0" y="35402"/>
                    <a:pt x="0" y="21480"/>
                  </a:cubicBezTo>
                  <a:cubicBezTo>
                    <a:pt x="0" y="7559"/>
                    <a:pt x="27590" y="0"/>
                    <a:pt x="53543" y="0"/>
                  </a:cubicBezTo>
                  <a:cubicBezTo>
                    <a:pt x="79496" y="0"/>
                    <a:pt x="107086" y="7528"/>
                    <a:pt x="107086" y="21480"/>
                  </a:cubicBezTo>
                  <a:cubicBezTo>
                    <a:pt x="107086" y="35433"/>
                    <a:pt x="79496" y="42929"/>
                    <a:pt x="53543" y="42929"/>
                  </a:cubicBezTo>
                  <a:close/>
                  <a:moveTo>
                    <a:pt x="53543" y="6299"/>
                  </a:moveTo>
                  <a:cubicBezTo>
                    <a:pt x="24283" y="6299"/>
                    <a:pt x="6299" y="15118"/>
                    <a:pt x="6299" y="21480"/>
                  </a:cubicBezTo>
                  <a:cubicBezTo>
                    <a:pt x="6299" y="27842"/>
                    <a:pt x="24283" y="36630"/>
                    <a:pt x="53543" y="36630"/>
                  </a:cubicBezTo>
                  <a:cubicBezTo>
                    <a:pt x="82803" y="36630"/>
                    <a:pt x="100787" y="27811"/>
                    <a:pt x="100787" y="21480"/>
                  </a:cubicBezTo>
                  <a:cubicBezTo>
                    <a:pt x="100787" y="15150"/>
                    <a:pt x="82803" y="6299"/>
                    <a:pt x="53543" y="6299"/>
                  </a:cubicBezTo>
                  <a:close/>
                </a:path>
              </a:pathLst>
            </a:custGeom>
            <a:grpFill/>
            <a:ln w="304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6BCD7A3-84E4-4DBC-9195-F79A2CB07823}"/>
                </a:ext>
              </a:extLst>
            </p:cNvPr>
            <p:cNvSpPr/>
            <p:nvPr/>
          </p:nvSpPr>
          <p:spPr>
            <a:xfrm rot="-4631399">
              <a:off x="10022177" y="1702584"/>
              <a:ext cx="6299" cy="19590"/>
            </a:xfrm>
            <a:custGeom>
              <a:avLst/>
              <a:gdLst>
                <a:gd name="connsiteX0" fmla="*/ 0 w 6299"/>
                <a:gd name="connsiteY0" fmla="*/ 0 h 19590"/>
                <a:gd name="connsiteX1" fmla="*/ 6299 w 6299"/>
                <a:gd name="connsiteY1" fmla="*/ 0 h 19590"/>
                <a:gd name="connsiteX2" fmla="*/ 6299 w 6299"/>
                <a:gd name="connsiteY2" fmla="*/ 19591 h 19590"/>
                <a:gd name="connsiteX3" fmla="*/ 0 w 6299"/>
                <a:gd name="connsiteY3" fmla="*/ 19591 h 19590"/>
              </a:gdLst>
              <a:ahLst/>
              <a:cxnLst>
                <a:cxn ang="0">
                  <a:pos x="connsiteX0" y="connsiteY0"/>
                </a:cxn>
                <a:cxn ang="0">
                  <a:pos x="connsiteX1" y="connsiteY1"/>
                </a:cxn>
                <a:cxn ang="0">
                  <a:pos x="connsiteX2" y="connsiteY2"/>
                </a:cxn>
                <a:cxn ang="0">
                  <a:pos x="connsiteX3" y="connsiteY3"/>
                </a:cxn>
              </a:cxnLst>
              <a:rect l="l" t="t" r="r" b="b"/>
              <a:pathLst>
                <a:path w="6299" h="19590">
                  <a:moveTo>
                    <a:pt x="0" y="0"/>
                  </a:moveTo>
                  <a:lnTo>
                    <a:pt x="6299" y="0"/>
                  </a:lnTo>
                  <a:lnTo>
                    <a:pt x="6299" y="19591"/>
                  </a:lnTo>
                  <a:lnTo>
                    <a:pt x="0" y="19591"/>
                  </a:lnTo>
                  <a:close/>
                </a:path>
              </a:pathLst>
            </a:custGeom>
            <a:grpFill/>
            <a:ln w="304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D563B9E-B7F8-4E28-AA74-91EE5521E925}"/>
                </a:ext>
              </a:extLst>
            </p:cNvPr>
            <p:cNvSpPr/>
            <p:nvPr/>
          </p:nvSpPr>
          <p:spPr>
            <a:xfrm rot="-4107599">
              <a:off x="10039721" y="1695555"/>
              <a:ext cx="19842" cy="6299"/>
            </a:xfrm>
            <a:custGeom>
              <a:avLst/>
              <a:gdLst>
                <a:gd name="connsiteX0" fmla="*/ 0 w 19842"/>
                <a:gd name="connsiteY0" fmla="*/ 0 h 6299"/>
                <a:gd name="connsiteX1" fmla="*/ 19842 w 19842"/>
                <a:gd name="connsiteY1" fmla="*/ 0 h 6299"/>
                <a:gd name="connsiteX2" fmla="*/ 19842 w 19842"/>
                <a:gd name="connsiteY2" fmla="*/ 6299 h 6299"/>
                <a:gd name="connsiteX3" fmla="*/ 0 w 19842"/>
                <a:gd name="connsiteY3" fmla="*/ 6299 h 6299"/>
              </a:gdLst>
              <a:ahLst/>
              <a:cxnLst>
                <a:cxn ang="0">
                  <a:pos x="connsiteX0" y="connsiteY0"/>
                </a:cxn>
                <a:cxn ang="0">
                  <a:pos x="connsiteX1" y="connsiteY1"/>
                </a:cxn>
                <a:cxn ang="0">
                  <a:pos x="connsiteX2" y="connsiteY2"/>
                </a:cxn>
                <a:cxn ang="0">
                  <a:pos x="connsiteX3" y="connsiteY3"/>
                </a:cxn>
              </a:cxnLst>
              <a:rect l="l" t="t" r="r" b="b"/>
              <a:pathLst>
                <a:path w="19842" h="6299">
                  <a:moveTo>
                    <a:pt x="0" y="0"/>
                  </a:moveTo>
                  <a:lnTo>
                    <a:pt x="19842" y="0"/>
                  </a:lnTo>
                  <a:lnTo>
                    <a:pt x="19842" y="6299"/>
                  </a:lnTo>
                  <a:lnTo>
                    <a:pt x="0" y="6299"/>
                  </a:lnTo>
                  <a:close/>
                </a:path>
              </a:pathLst>
            </a:custGeom>
            <a:grpFill/>
            <a:ln w="304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012945B-49C3-4B63-BC25-3DF43E3E2D3F}"/>
                </a:ext>
              </a:extLst>
            </p:cNvPr>
            <p:cNvSpPr/>
            <p:nvPr/>
          </p:nvSpPr>
          <p:spPr>
            <a:xfrm rot="-4013399">
              <a:off x="9993612" y="1720148"/>
              <a:ext cx="16377" cy="6299"/>
            </a:xfrm>
            <a:custGeom>
              <a:avLst/>
              <a:gdLst>
                <a:gd name="connsiteX0" fmla="*/ 0 w 16377"/>
                <a:gd name="connsiteY0" fmla="*/ 0 h 6299"/>
                <a:gd name="connsiteX1" fmla="*/ 16378 w 16377"/>
                <a:gd name="connsiteY1" fmla="*/ 0 h 6299"/>
                <a:gd name="connsiteX2" fmla="*/ 16378 w 16377"/>
                <a:gd name="connsiteY2" fmla="*/ 6299 h 6299"/>
                <a:gd name="connsiteX3" fmla="*/ 0 w 16377"/>
                <a:gd name="connsiteY3" fmla="*/ 6299 h 6299"/>
              </a:gdLst>
              <a:ahLst/>
              <a:cxnLst>
                <a:cxn ang="0">
                  <a:pos x="connsiteX0" y="connsiteY0"/>
                </a:cxn>
                <a:cxn ang="0">
                  <a:pos x="connsiteX1" y="connsiteY1"/>
                </a:cxn>
                <a:cxn ang="0">
                  <a:pos x="connsiteX2" y="connsiteY2"/>
                </a:cxn>
                <a:cxn ang="0">
                  <a:pos x="connsiteX3" y="connsiteY3"/>
                </a:cxn>
              </a:cxnLst>
              <a:rect l="l" t="t" r="r" b="b"/>
              <a:pathLst>
                <a:path w="16377" h="6299">
                  <a:moveTo>
                    <a:pt x="0" y="0"/>
                  </a:moveTo>
                  <a:lnTo>
                    <a:pt x="16378" y="0"/>
                  </a:lnTo>
                  <a:lnTo>
                    <a:pt x="16378" y="6299"/>
                  </a:lnTo>
                  <a:lnTo>
                    <a:pt x="0" y="6299"/>
                  </a:lnTo>
                  <a:close/>
                </a:path>
              </a:pathLst>
            </a:custGeom>
            <a:grpFill/>
            <a:ln w="304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FF65F4E-4588-4A16-B069-07C1D3056ACA}"/>
                </a:ext>
              </a:extLst>
            </p:cNvPr>
            <p:cNvSpPr/>
            <p:nvPr/>
          </p:nvSpPr>
          <p:spPr>
            <a:xfrm>
              <a:off x="9984457" y="1727018"/>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37EF592-EC7C-4D99-A8D7-C892AEA20FD3}"/>
                </a:ext>
              </a:extLst>
            </p:cNvPr>
            <p:cNvSpPr/>
            <p:nvPr/>
          </p:nvSpPr>
          <p:spPr>
            <a:xfrm>
              <a:off x="9997055" y="1697474"/>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5748 w 22047"/>
                <a:gd name="connsiteY9" fmla="*/ 11024 h 22047"/>
                <a:gd name="connsiteX10" fmla="*/ 11024 w 22047"/>
                <a:gd name="connsiteY10"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lnTo>
                    <a:pt x="15748" y="11024"/>
                  </a:ln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6562B08-BA01-4F10-AD45-59C49FCA275C}"/>
                </a:ext>
              </a:extLst>
            </p:cNvPr>
            <p:cNvSpPr/>
            <p:nvPr/>
          </p:nvSpPr>
          <p:spPr>
            <a:xfrm>
              <a:off x="10031701" y="1704120"/>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11024 w 22047"/>
                <a:gd name="connsiteY4" fmla="*/ 22047 h 22047"/>
                <a:gd name="connsiteX5" fmla="*/ 11024 w 22047"/>
                <a:gd name="connsiteY5" fmla="*/ 6299 h 22047"/>
                <a:gd name="connsiteX6" fmla="*/ 6299 w 22047"/>
                <a:gd name="connsiteY6" fmla="*/ 11024 h 22047"/>
                <a:gd name="connsiteX7" fmla="*/ 11024 w 22047"/>
                <a:gd name="connsiteY7" fmla="*/ 15748 h 22047"/>
                <a:gd name="connsiteX8" fmla="*/ 15748 w 22047"/>
                <a:gd name="connsiteY8" fmla="*/ 11024 h 22047"/>
                <a:gd name="connsiteX9" fmla="*/ 11024 w 22047"/>
                <a:gd name="connsiteY9"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cubicBezTo>
                    <a:pt x="22047" y="17112"/>
                    <a:pt x="17112" y="22047"/>
                    <a:pt x="11024" y="22047"/>
                  </a:cubicBezTo>
                  <a:close/>
                  <a:moveTo>
                    <a:pt x="11024" y="6299"/>
                  </a:moveTo>
                  <a:cubicBezTo>
                    <a:pt x="8414" y="6299"/>
                    <a:pt x="6299" y="8414"/>
                    <a:pt x="6299" y="11024"/>
                  </a:cubicBezTo>
                  <a:cubicBezTo>
                    <a:pt x="6299" y="13633"/>
                    <a:pt x="8414" y="15748"/>
                    <a:pt x="11024" y="15748"/>
                  </a:cubicBezTo>
                  <a:cubicBezTo>
                    <a:pt x="13633" y="15748"/>
                    <a:pt x="15748" y="13633"/>
                    <a:pt x="15748" y="11024"/>
                  </a:cubicBezTo>
                  <a:cubicBezTo>
                    <a:pt x="15748" y="8414"/>
                    <a:pt x="13633" y="6299"/>
                    <a:pt x="11024" y="6299"/>
                  </a:cubicBezTo>
                  <a:close/>
                </a:path>
              </a:pathLst>
            </a:custGeom>
            <a:grpFill/>
            <a:ln w="304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B159945-4C10-4AA0-B0D4-AC6BA3B026B2}"/>
                </a:ext>
              </a:extLst>
            </p:cNvPr>
            <p:cNvSpPr/>
            <p:nvPr/>
          </p:nvSpPr>
          <p:spPr>
            <a:xfrm>
              <a:off x="10044299" y="1671049"/>
              <a:ext cx="22047" cy="22047"/>
            </a:xfrm>
            <a:custGeom>
              <a:avLst/>
              <a:gdLst>
                <a:gd name="connsiteX0" fmla="*/ 11024 w 22047"/>
                <a:gd name="connsiteY0" fmla="*/ 22047 h 22047"/>
                <a:gd name="connsiteX1" fmla="*/ 0 w 22047"/>
                <a:gd name="connsiteY1" fmla="*/ 11024 h 22047"/>
                <a:gd name="connsiteX2" fmla="*/ 11024 w 22047"/>
                <a:gd name="connsiteY2" fmla="*/ 0 h 22047"/>
                <a:gd name="connsiteX3" fmla="*/ 22047 w 22047"/>
                <a:gd name="connsiteY3" fmla="*/ 11024 h 22047"/>
                <a:gd name="connsiteX4" fmla="*/ 22047 w 22047"/>
                <a:gd name="connsiteY4" fmla="*/ 11181 h 22047"/>
                <a:gd name="connsiteX5" fmla="*/ 11024 w 22047"/>
                <a:gd name="connsiteY5" fmla="*/ 22047 h 22047"/>
                <a:gd name="connsiteX6" fmla="*/ 11024 w 22047"/>
                <a:gd name="connsiteY6" fmla="*/ 6299 h 22047"/>
                <a:gd name="connsiteX7" fmla="*/ 6302 w 22047"/>
                <a:gd name="connsiteY7" fmla="*/ 11026 h 22047"/>
                <a:gd name="connsiteX8" fmla="*/ 11029 w 22047"/>
                <a:gd name="connsiteY8" fmla="*/ 15748 h 22047"/>
                <a:gd name="connsiteX9" fmla="*/ 15748 w 22047"/>
                <a:gd name="connsiteY9" fmla="*/ 11181 h 22047"/>
                <a:gd name="connsiteX10" fmla="*/ 11184 w 22047"/>
                <a:gd name="connsiteY10" fmla="*/ 6302 h 22047"/>
                <a:gd name="connsiteX11" fmla="*/ 11024 w 22047"/>
                <a:gd name="connsiteY11" fmla="*/ 6299 h 2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47" h="22047">
                  <a:moveTo>
                    <a:pt x="11024" y="22047"/>
                  </a:moveTo>
                  <a:cubicBezTo>
                    <a:pt x="4935" y="22047"/>
                    <a:pt x="0" y="17112"/>
                    <a:pt x="0" y="11024"/>
                  </a:cubicBezTo>
                  <a:cubicBezTo>
                    <a:pt x="0" y="4935"/>
                    <a:pt x="4935" y="0"/>
                    <a:pt x="11024" y="0"/>
                  </a:cubicBezTo>
                  <a:cubicBezTo>
                    <a:pt x="17112" y="0"/>
                    <a:pt x="22047" y="4935"/>
                    <a:pt x="22047" y="11024"/>
                  </a:cubicBezTo>
                  <a:lnTo>
                    <a:pt x="22047" y="11181"/>
                  </a:lnTo>
                  <a:cubicBezTo>
                    <a:pt x="21944" y="17200"/>
                    <a:pt x="17044" y="22031"/>
                    <a:pt x="11024" y="22047"/>
                  </a:cubicBezTo>
                  <a:close/>
                  <a:moveTo>
                    <a:pt x="11024" y="6299"/>
                  </a:moveTo>
                  <a:cubicBezTo>
                    <a:pt x="8414" y="6301"/>
                    <a:pt x="6300" y="8417"/>
                    <a:pt x="6302" y="11026"/>
                  </a:cubicBezTo>
                  <a:cubicBezTo>
                    <a:pt x="6303" y="13635"/>
                    <a:pt x="8420" y="15749"/>
                    <a:pt x="11029" y="15748"/>
                  </a:cubicBezTo>
                  <a:cubicBezTo>
                    <a:pt x="13576" y="15747"/>
                    <a:pt x="15663" y="13727"/>
                    <a:pt x="15748" y="11181"/>
                  </a:cubicBezTo>
                  <a:cubicBezTo>
                    <a:pt x="15835" y="8573"/>
                    <a:pt x="13791" y="6389"/>
                    <a:pt x="11184" y="6302"/>
                  </a:cubicBezTo>
                  <a:cubicBezTo>
                    <a:pt x="11130" y="6300"/>
                    <a:pt x="11077" y="6299"/>
                    <a:pt x="11024" y="6299"/>
                  </a:cubicBezTo>
                  <a:close/>
                </a:path>
              </a:pathLst>
            </a:custGeom>
            <a:grpFill/>
            <a:ln w="3048" cap="flat">
              <a:noFill/>
              <a:prstDash val="solid"/>
              <a:miter/>
            </a:ln>
          </p:spPr>
          <p:txBody>
            <a:bodyPr rtlCol="0" anchor="ctr"/>
            <a:lstStyle/>
            <a:p>
              <a:endParaRPr lang="en-US"/>
            </a:p>
          </p:txBody>
        </p:sp>
      </p:grpSp>
      <p:sp>
        <p:nvSpPr>
          <p:cNvPr id="69" name="Freeform: Shape 68">
            <a:extLst>
              <a:ext uri="{FF2B5EF4-FFF2-40B4-BE49-F238E27FC236}">
                <a16:creationId xmlns:a16="http://schemas.microsoft.com/office/drawing/2014/main" id="{6AB35E59-2E56-4EC5-B173-E9BB52D7B4B1}"/>
              </a:ext>
            </a:extLst>
          </p:cNvPr>
          <p:cNvSpPr/>
          <p:nvPr/>
        </p:nvSpPr>
        <p:spPr>
          <a:xfrm>
            <a:off x="1876902" y="2358114"/>
            <a:ext cx="240030" cy="243481"/>
          </a:xfrm>
          <a:custGeom>
            <a:avLst/>
            <a:gdLst>
              <a:gd name="connsiteX0" fmla="*/ 137866 w 155246"/>
              <a:gd name="connsiteY0" fmla="*/ 90862 h 157478"/>
              <a:gd name="connsiteX1" fmla="*/ 130433 w 155246"/>
              <a:gd name="connsiteY1" fmla="*/ 92531 h 157478"/>
              <a:gd name="connsiteX2" fmla="*/ 123315 w 155246"/>
              <a:gd name="connsiteY2" fmla="*/ 78831 h 157478"/>
              <a:gd name="connsiteX3" fmla="*/ 132134 w 155246"/>
              <a:gd name="connsiteY3" fmla="*/ 62201 h 157478"/>
              <a:gd name="connsiteX4" fmla="*/ 154250 w 155246"/>
              <a:gd name="connsiteY4" fmla="*/ 51663 h 157478"/>
              <a:gd name="connsiteX5" fmla="*/ 150181 w 155246"/>
              <a:gd name="connsiteY5" fmla="*/ 33634 h 157478"/>
              <a:gd name="connsiteX6" fmla="*/ 125683 w 155246"/>
              <a:gd name="connsiteY6" fmla="*/ 33628 h 157478"/>
              <a:gd name="connsiteX7" fmla="*/ 125677 w 155246"/>
              <a:gd name="connsiteY7" fmla="*/ 33634 h 157478"/>
              <a:gd name="connsiteX8" fmla="*/ 121047 w 155246"/>
              <a:gd name="connsiteY8" fmla="*/ 49728 h 157478"/>
              <a:gd name="connsiteX9" fmla="*/ 109866 w 155246"/>
              <a:gd name="connsiteY9" fmla="*/ 53193 h 157478"/>
              <a:gd name="connsiteX10" fmla="*/ 97425 w 155246"/>
              <a:gd name="connsiteY10" fmla="*/ 29791 h 157478"/>
              <a:gd name="connsiteX11" fmla="*/ 97646 w 155246"/>
              <a:gd name="connsiteY11" fmla="*/ 29571 h 157478"/>
              <a:gd name="connsiteX12" fmla="*/ 97644 w 155246"/>
              <a:gd name="connsiteY12" fmla="*/ 5073 h 157478"/>
              <a:gd name="connsiteX13" fmla="*/ 73146 w 155246"/>
              <a:gd name="connsiteY13" fmla="*/ 5075 h 157478"/>
              <a:gd name="connsiteX14" fmla="*/ 71441 w 155246"/>
              <a:gd name="connsiteY14" fmla="*/ 27587 h 157478"/>
              <a:gd name="connsiteX15" fmla="*/ 57961 w 155246"/>
              <a:gd name="connsiteY15" fmla="*/ 46169 h 157478"/>
              <a:gd name="connsiteX16" fmla="*/ 5580 w 155246"/>
              <a:gd name="connsiteY16" fmla="*/ 58859 h 157478"/>
              <a:gd name="connsiteX17" fmla="*/ 18270 w 155246"/>
              <a:gd name="connsiteY17" fmla="*/ 111240 h 157478"/>
              <a:gd name="connsiteX18" fmla="*/ 57961 w 155246"/>
              <a:gd name="connsiteY18" fmla="*/ 111240 h 157478"/>
              <a:gd name="connsiteX19" fmla="*/ 71378 w 155246"/>
              <a:gd name="connsiteY19" fmla="*/ 129854 h 157478"/>
              <a:gd name="connsiteX20" fmla="*/ 75006 w 155246"/>
              <a:gd name="connsiteY20" fmla="*/ 154082 h 157478"/>
              <a:gd name="connsiteX21" fmla="*/ 99234 w 155246"/>
              <a:gd name="connsiteY21" fmla="*/ 150454 h 157478"/>
              <a:gd name="connsiteX22" fmla="*/ 97551 w 155246"/>
              <a:gd name="connsiteY22" fmla="*/ 127901 h 157478"/>
              <a:gd name="connsiteX23" fmla="*/ 97362 w 155246"/>
              <a:gd name="connsiteY23" fmla="*/ 127712 h 157478"/>
              <a:gd name="connsiteX24" fmla="*/ 109583 w 155246"/>
              <a:gd name="connsiteY24" fmla="*/ 104626 h 157478"/>
              <a:gd name="connsiteX25" fmla="*/ 120449 w 155246"/>
              <a:gd name="connsiteY25" fmla="*/ 108059 h 157478"/>
              <a:gd name="connsiteX26" fmla="*/ 120449 w 155246"/>
              <a:gd name="connsiteY26" fmla="*/ 108311 h 157478"/>
              <a:gd name="connsiteX27" fmla="*/ 137772 w 155246"/>
              <a:gd name="connsiteY27" fmla="*/ 125634 h 157478"/>
              <a:gd name="connsiteX28" fmla="*/ 155095 w 155246"/>
              <a:gd name="connsiteY28" fmla="*/ 108311 h 157478"/>
              <a:gd name="connsiteX29" fmla="*/ 137772 w 155246"/>
              <a:gd name="connsiteY29" fmla="*/ 90988 h 157478"/>
              <a:gd name="connsiteX30" fmla="*/ 130087 w 155246"/>
              <a:gd name="connsiteY30" fmla="*/ 38106 h 157478"/>
              <a:gd name="connsiteX31" fmla="*/ 145835 w 155246"/>
              <a:gd name="connsiteY31" fmla="*/ 38106 h 157478"/>
              <a:gd name="connsiteX32" fmla="*/ 145676 w 155246"/>
              <a:gd name="connsiteY32" fmla="*/ 53695 h 157478"/>
              <a:gd name="connsiteX33" fmla="*/ 130087 w 155246"/>
              <a:gd name="connsiteY33" fmla="*/ 53536 h 157478"/>
              <a:gd name="connsiteX34" fmla="*/ 130087 w 155246"/>
              <a:gd name="connsiteY34" fmla="*/ 38106 h 157478"/>
              <a:gd name="connsiteX35" fmla="*/ 123504 w 155246"/>
              <a:gd name="connsiteY35" fmla="*/ 55555 h 157478"/>
              <a:gd name="connsiteX36" fmla="*/ 125614 w 155246"/>
              <a:gd name="connsiteY36" fmla="*/ 58138 h 157478"/>
              <a:gd name="connsiteX37" fmla="*/ 126622 w 155246"/>
              <a:gd name="connsiteY37" fmla="*/ 59051 h 157478"/>
              <a:gd name="connsiteX38" fmla="*/ 119725 w 155246"/>
              <a:gd name="connsiteY38" fmla="*/ 72091 h 157478"/>
              <a:gd name="connsiteX39" fmla="*/ 112764 w 155246"/>
              <a:gd name="connsiteY39" fmla="*/ 58894 h 157478"/>
              <a:gd name="connsiteX40" fmla="*/ 77583 w 155246"/>
              <a:gd name="connsiteY40" fmla="*/ 9413 h 157478"/>
              <a:gd name="connsiteX41" fmla="*/ 93236 w 155246"/>
              <a:gd name="connsiteY41" fmla="*/ 9319 h 157478"/>
              <a:gd name="connsiteX42" fmla="*/ 93331 w 155246"/>
              <a:gd name="connsiteY42" fmla="*/ 24973 h 157478"/>
              <a:gd name="connsiteX43" fmla="*/ 77583 w 155246"/>
              <a:gd name="connsiteY43" fmla="*/ 24973 h 157478"/>
              <a:gd name="connsiteX44" fmla="*/ 77583 w 155246"/>
              <a:gd name="connsiteY44" fmla="*/ 9413 h 157478"/>
              <a:gd name="connsiteX45" fmla="*/ 76071 w 155246"/>
              <a:gd name="connsiteY45" fmla="*/ 31807 h 157478"/>
              <a:gd name="connsiteX46" fmla="*/ 85520 w 155246"/>
              <a:gd name="connsiteY46" fmla="*/ 34516 h 157478"/>
              <a:gd name="connsiteX47" fmla="*/ 92229 w 155246"/>
              <a:gd name="connsiteY47" fmla="*/ 33161 h 157478"/>
              <a:gd name="connsiteX48" fmla="*/ 103756 w 155246"/>
              <a:gd name="connsiteY48" fmla="*/ 55209 h 157478"/>
              <a:gd name="connsiteX49" fmla="*/ 73614 w 155246"/>
              <a:gd name="connsiteY49" fmla="*/ 64657 h 157478"/>
              <a:gd name="connsiteX50" fmla="*/ 65079 w 155246"/>
              <a:gd name="connsiteY50" fmla="*/ 51839 h 157478"/>
              <a:gd name="connsiteX51" fmla="*/ 63063 w 155246"/>
              <a:gd name="connsiteY51" fmla="*/ 49949 h 157478"/>
              <a:gd name="connsiteX52" fmla="*/ 15630 w 155246"/>
              <a:gd name="connsiteY52" fmla="*/ 101098 h 157478"/>
              <a:gd name="connsiteX53" fmla="*/ 15619 w 155246"/>
              <a:gd name="connsiteY53" fmla="*/ 56111 h 157478"/>
              <a:gd name="connsiteX54" fmla="*/ 60607 w 155246"/>
              <a:gd name="connsiteY54" fmla="*/ 56100 h 157478"/>
              <a:gd name="connsiteX55" fmla="*/ 60618 w 155246"/>
              <a:gd name="connsiteY55" fmla="*/ 101087 h 157478"/>
              <a:gd name="connsiteX56" fmla="*/ 60607 w 155246"/>
              <a:gd name="connsiteY56" fmla="*/ 101098 h 157478"/>
              <a:gd name="connsiteX57" fmla="*/ 15662 w 155246"/>
              <a:gd name="connsiteY57" fmla="*/ 101098 h 157478"/>
              <a:gd name="connsiteX58" fmla="*/ 93205 w 155246"/>
              <a:gd name="connsiteY58" fmla="*/ 147807 h 157478"/>
              <a:gd name="connsiteX59" fmla="*/ 77457 w 155246"/>
              <a:gd name="connsiteY59" fmla="*/ 147807 h 157478"/>
              <a:gd name="connsiteX60" fmla="*/ 77616 w 155246"/>
              <a:gd name="connsiteY60" fmla="*/ 132218 h 157478"/>
              <a:gd name="connsiteX61" fmla="*/ 93205 w 155246"/>
              <a:gd name="connsiteY61" fmla="*/ 132377 h 157478"/>
              <a:gd name="connsiteX62" fmla="*/ 93205 w 155246"/>
              <a:gd name="connsiteY62" fmla="*/ 147807 h 157478"/>
              <a:gd name="connsiteX63" fmla="*/ 92197 w 155246"/>
              <a:gd name="connsiteY63" fmla="*/ 124090 h 157478"/>
              <a:gd name="connsiteX64" fmla="*/ 76103 w 155246"/>
              <a:gd name="connsiteY64" fmla="*/ 125413 h 157478"/>
              <a:gd name="connsiteX65" fmla="*/ 63126 w 155246"/>
              <a:gd name="connsiteY65" fmla="*/ 107366 h 157478"/>
              <a:gd name="connsiteX66" fmla="*/ 65079 w 155246"/>
              <a:gd name="connsiteY66" fmla="*/ 105539 h 157478"/>
              <a:gd name="connsiteX67" fmla="*/ 73394 w 155246"/>
              <a:gd name="connsiteY67" fmla="*/ 92941 h 157478"/>
              <a:gd name="connsiteX68" fmla="*/ 103567 w 155246"/>
              <a:gd name="connsiteY68" fmla="*/ 102390 h 157478"/>
              <a:gd name="connsiteX69" fmla="*/ 106559 w 155246"/>
              <a:gd name="connsiteY69" fmla="*/ 96941 h 157478"/>
              <a:gd name="connsiteX70" fmla="*/ 75284 w 155246"/>
              <a:gd name="connsiteY70" fmla="*/ 87051 h 157478"/>
              <a:gd name="connsiteX71" fmla="*/ 75284 w 155246"/>
              <a:gd name="connsiteY71" fmla="*/ 70453 h 157478"/>
              <a:gd name="connsiteX72" fmla="*/ 106559 w 155246"/>
              <a:gd name="connsiteY72" fmla="*/ 60783 h 157478"/>
              <a:gd name="connsiteX73" fmla="*/ 116008 w 155246"/>
              <a:gd name="connsiteY73" fmla="*/ 78862 h 157478"/>
              <a:gd name="connsiteX74" fmla="*/ 121803 w 155246"/>
              <a:gd name="connsiteY74" fmla="*/ 101728 h 157478"/>
              <a:gd name="connsiteX75" fmla="*/ 112669 w 155246"/>
              <a:gd name="connsiteY75" fmla="*/ 98862 h 157478"/>
              <a:gd name="connsiteX76" fmla="*/ 119662 w 155246"/>
              <a:gd name="connsiteY76" fmla="*/ 85602 h 157478"/>
              <a:gd name="connsiteX77" fmla="*/ 125299 w 155246"/>
              <a:gd name="connsiteY77" fmla="*/ 96311 h 157478"/>
              <a:gd name="connsiteX78" fmla="*/ 121803 w 155246"/>
              <a:gd name="connsiteY78" fmla="*/ 101728 h 157478"/>
              <a:gd name="connsiteX79" fmla="*/ 145677 w 155246"/>
              <a:gd name="connsiteY79" fmla="*/ 115964 h 157478"/>
              <a:gd name="connsiteX80" fmla="*/ 129929 w 155246"/>
              <a:gd name="connsiteY80" fmla="*/ 115964 h 157478"/>
              <a:gd name="connsiteX81" fmla="*/ 130088 w 155246"/>
              <a:gd name="connsiteY81" fmla="*/ 100376 h 157478"/>
              <a:gd name="connsiteX82" fmla="*/ 145677 w 155246"/>
              <a:gd name="connsiteY82" fmla="*/ 100535 h 157478"/>
              <a:gd name="connsiteX83" fmla="*/ 145677 w 155246"/>
              <a:gd name="connsiteY83" fmla="*/ 115964 h 157478"/>
              <a:gd name="connsiteX84" fmla="*/ 54024 w 155246"/>
              <a:gd name="connsiteY84" fmla="*/ 75461 h 157478"/>
              <a:gd name="connsiteX85" fmla="*/ 54024 w 155246"/>
              <a:gd name="connsiteY85" fmla="*/ 81760 h 157478"/>
              <a:gd name="connsiteX86" fmla="*/ 41426 w 155246"/>
              <a:gd name="connsiteY86" fmla="*/ 81760 h 157478"/>
              <a:gd name="connsiteX87" fmla="*/ 41426 w 155246"/>
              <a:gd name="connsiteY87" fmla="*/ 94358 h 157478"/>
              <a:gd name="connsiteX88" fmla="*/ 35126 w 155246"/>
              <a:gd name="connsiteY88" fmla="*/ 94358 h 157478"/>
              <a:gd name="connsiteX89" fmla="*/ 35126 w 155246"/>
              <a:gd name="connsiteY89" fmla="*/ 81760 h 157478"/>
              <a:gd name="connsiteX90" fmla="*/ 22528 w 155246"/>
              <a:gd name="connsiteY90" fmla="*/ 81760 h 157478"/>
              <a:gd name="connsiteX91" fmla="*/ 22528 w 155246"/>
              <a:gd name="connsiteY91" fmla="*/ 75461 h 157478"/>
              <a:gd name="connsiteX92" fmla="*/ 35126 w 155246"/>
              <a:gd name="connsiteY92" fmla="*/ 75461 h 157478"/>
              <a:gd name="connsiteX93" fmla="*/ 35126 w 155246"/>
              <a:gd name="connsiteY93" fmla="*/ 62862 h 157478"/>
              <a:gd name="connsiteX94" fmla="*/ 41426 w 155246"/>
              <a:gd name="connsiteY94" fmla="*/ 62862 h 157478"/>
              <a:gd name="connsiteX95" fmla="*/ 41426 w 155246"/>
              <a:gd name="connsiteY95" fmla="*/ 75461 h 157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55246" h="157478">
                <a:moveTo>
                  <a:pt x="137866" y="90862"/>
                </a:moveTo>
                <a:cubicBezTo>
                  <a:pt x="135295" y="90853"/>
                  <a:pt x="132754" y="91423"/>
                  <a:pt x="130433" y="92531"/>
                </a:cubicBezTo>
                <a:lnTo>
                  <a:pt x="123315" y="78831"/>
                </a:lnTo>
                <a:lnTo>
                  <a:pt x="132134" y="62201"/>
                </a:lnTo>
                <a:cubicBezTo>
                  <a:pt x="141151" y="65398"/>
                  <a:pt x="151053" y="60680"/>
                  <a:pt x="154250" y="51663"/>
                </a:cubicBezTo>
                <a:cubicBezTo>
                  <a:pt x="156481" y="45371"/>
                  <a:pt x="154898" y="38358"/>
                  <a:pt x="150181" y="33634"/>
                </a:cubicBezTo>
                <a:cubicBezTo>
                  <a:pt x="143418" y="26867"/>
                  <a:pt x="132450" y="26865"/>
                  <a:pt x="125683" y="33628"/>
                </a:cubicBezTo>
                <a:cubicBezTo>
                  <a:pt x="125681" y="33630"/>
                  <a:pt x="125679" y="33632"/>
                  <a:pt x="125677" y="33634"/>
                </a:cubicBezTo>
                <a:cubicBezTo>
                  <a:pt x="121482" y="37853"/>
                  <a:pt x="119735" y="43925"/>
                  <a:pt x="121047" y="49728"/>
                </a:cubicBezTo>
                <a:lnTo>
                  <a:pt x="109866" y="53193"/>
                </a:lnTo>
                <a:lnTo>
                  <a:pt x="97425" y="29791"/>
                </a:lnTo>
                <a:lnTo>
                  <a:pt x="97646" y="29571"/>
                </a:lnTo>
                <a:cubicBezTo>
                  <a:pt x="104410" y="22805"/>
                  <a:pt x="104409" y="11837"/>
                  <a:pt x="97644" y="5073"/>
                </a:cubicBezTo>
                <a:cubicBezTo>
                  <a:pt x="90878" y="-1692"/>
                  <a:pt x="79910" y="-1691"/>
                  <a:pt x="73146" y="5075"/>
                </a:cubicBezTo>
                <a:cubicBezTo>
                  <a:pt x="67094" y="11127"/>
                  <a:pt x="66370" y="20692"/>
                  <a:pt x="71441" y="27587"/>
                </a:cubicBezTo>
                <a:lnTo>
                  <a:pt x="57961" y="46169"/>
                </a:lnTo>
                <a:cubicBezTo>
                  <a:pt x="39992" y="35209"/>
                  <a:pt x="16541" y="40891"/>
                  <a:pt x="5580" y="58859"/>
                </a:cubicBezTo>
                <a:cubicBezTo>
                  <a:pt x="-5380" y="76828"/>
                  <a:pt x="302" y="100280"/>
                  <a:pt x="18270" y="111240"/>
                </a:cubicBezTo>
                <a:cubicBezTo>
                  <a:pt x="30457" y="118673"/>
                  <a:pt x="45775" y="118673"/>
                  <a:pt x="57961" y="111240"/>
                </a:cubicBezTo>
                <a:lnTo>
                  <a:pt x="71378" y="129854"/>
                </a:lnTo>
                <a:cubicBezTo>
                  <a:pt x="65690" y="137546"/>
                  <a:pt x="67314" y="148394"/>
                  <a:pt x="75006" y="154082"/>
                </a:cubicBezTo>
                <a:cubicBezTo>
                  <a:pt x="82698" y="159771"/>
                  <a:pt x="93545" y="158147"/>
                  <a:pt x="99234" y="150454"/>
                </a:cubicBezTo>
                <a:cubicBezTo>
                  <a:pt x="104335" y="143557"/>
                  <a:pt x="103619" y="133965"/>
                  <a:pt x="97551" y="127901"/>
                </a:cubicBezTo>
                <a:lnTo>
                  <a:pt x="97362" y="127712"/>
                </a:lnTo>
                <a:lnTo>
                  <a:pt x="109583" y="104626"/>
                </a:lnTo>
                <a:lnTo>
                  <a:pt x="120449" y="108059"/>
                </a:lnTo>
                <a:lnTo>
                  <a:pt x="120449" y="108311"/>
                </a:lnTo>
                <a:cubicBezTo>
                  <a:pt x="120449" y="117878"/>
                  <a:pt x="128205" y="125634"/>
                  <a:pt x="137772" y="125634"/>
                </a:cubicBezTo>
                <a:cubicBezTo>
                  <a:pt x="147339" y="125634"/>
                  <a:pt x="155095" y="117878"/>
                  <a:pt x="155095" y="108311"/>
                </a:cubicBezTo>
                <a:cubicBezTo>
                  <a:pt x="155095" y="98744"/>
                  <a:pt x="147339" y="90988"/>
                  <a:pt x="137772" y="90988"/>
                </a:cubicBezTo>
                <a:close/>
                <a:moveTo>
                  <a:pt x="130087" y="38106"/>
                </a:moveTo>
                <a:cubicBezTo>
                  <a:pt x="134473" y="33850"/>
                  <a:pt x="141448" y="33850"/>
                  <a:pt x="145835" y="38106"/>
                </a:cubicBezTo>
                <a:cubicBezTo>
                  <a:pt x="150096" y="42455"/>
                  <a:pt x="150024" y="49434"/>
                  <a:pt x="145676" y="53695"/>
                </a:cubicBezTo>
                <a:cubicBezTo>
                  <a:pt x="141327" y="57956"/>
                  <a:pt x="134348" y="57885"/>
                  <a:pt x="130087" y="53536"/>
                </a:cubicBezTo>
                <a:cubicBezTo>
                  <a:pt x="125887" y="49250"/>
                  <a:pt x="125887" y="42392"/>
                  <a:pt x="130087" y="38106"/>
                </a:cubicBezTo>
                <a:close/>
                <a:moveTo>
                  <a:pt x="123504" y="55555"/>
                </a:moveTo>
                <a:cubicBezTo>
                  <a:pt x="124116" y="56487"/>
                  <a:pt x="124824" y="57352"/>
                  <a:pt x="125614" y="58138"/>
                </a:cubicBezTo>
                <a:lnTo>
                  <a:pt x="126622" y="59051"/>
                </a:lnTo>
                <a:lnTo>
                  <a:pt x="119725" y="72091"/>
                </a:lnTo>
                <a:lnTo>
                  <a:pt x="112764" y="58894"/>
                </a:lnTo>
                <a:close/>
                <a:moveTo>
                  <a:pt x="77583" y="9413"/>
                </a:moveTo>
                <a:cubicBezTo>
                  <a:pt x="81879" y="5065"/>
                  <a:pt x="88888" y="5022"/>
                  <a:pt x="93236" y="9319"/>
                </a:cubicBezTo>
                <a:cubicBezTo>
                  <a:pt x="97585" y="13615"/>
                  <a:pt x="97627" y="20624"/>
                  <a:pt x="93331" y="24973"/>
                </a:cubicBezTo>
                <a:cubicBezTo>
                  <a:pt x="88951" y="29245"/>
                  <a:pt x="81963" y="29245"/>
                  <a:pt x="77583" y="24973"/>
                </a:cubicBezTo>
                <a:cubicBezTo>
                  <a:pt x="73298" y="20671"/>
                  <a:pt x="73298" y="13715"/>
                  <a:pt x="77583" y="9413"/>
                </a:cubicBezTo>
                <a:close/>
                <a:moveTo>
                  <a:pt x="76071" y="31807"/>
                </a:moveTo>
                <a:cubicBezTo>
                  <a:pt x="78889" y="33613"/>
                  <a:pt x="82173" y="34555"/>
                  <a:pt x="85520" y="34516"/>
                </a:cubicBezTo>
                <a:cubicBezTo>
                  <a:pt x="87824" y="34514"/>
                  <a:pt x="90104" y="34054"/>
                  <a:pt x="92229" y="33161"/>
                </a:cubicBezTo>
                <a:lnTo>
                  <a:pt x="103756" y="55209"/>
                </a:lnTo>
                <a:lnTo>
                  <a:pt x="73614" y="64657"/>
                </a:lnTo>
                <a:cubicBezTo>
                  <a:pt x="71703" y="59831"/>
                  <a:pt x="68795" y="55463"/>
                  <a:pt x="65079" y="51839"/>
                </a:cubicBezTo>
                <a:cubicBezTo>
                  <a:pt x="64418" y="51177"/>
                  <a:pt x="63756" y="50547"/>
                  <a:pt x="63063" y="49949"/>
                </a:cubicBezTo>
                <a:close/>
                <a:moveTo>
                  <a:pt x="15630" y="101098"/>
                </a:moveTo>
                <a:cubicBezTo>
                  <a:pt x="3204" y="88678"/>
                  <a:pt x="3199" y="68537"/>
                  <a:pt x="15619" y="56111"/>
                </a:cubicBezTo>
                <a:cubicBezTo>
                  <a:pt x="28039" y="43685"/>
                  <a:pt x="48181" y="43680"/>
                  <a:pt x="60607" y="56100"/>
                </a:cubicBezTo>
                <a:cubicBezTo>
                  <a:pt x="73033" y="68520"/>
                  <a:pt x="73038" y="88661"/>
                  <a:pt x="60618" y="101087"/>
                </a:cubicBezTo>
                <a:cubicBezTo>
                  <a:pt x="60614" y="101091"/>
                  <a:pt x="60610" y="101095"/>
                  <a:pt x="60607" y="101098"/>
                </a:cubicBezTo>
                <a:cubicBezTo>
                  <a:pt x="48174" y="113458"/>
                  <a:pt x="28094" y="113458"/>
                  <a:pt x="15662" y="101098"/>
                </a:cubicBezTo>
                <a:close/>
                <a:moveTo>
                  <a:pt x="93205" y="147807"/>
                </a:moveTo>
                <a:cubicBezTo>
                  <a:pt x="88825" y="152080"/>
                  <a:pt x="81837" y="152080"/>
                  <a:pt x="77457" y="147807"/>
                </a:cubicBezTo>
                <a:cubicBezTo>
                  <a:pt x="73196" y="143458"/>
                  <a:pt x="73267" y="136479"/>
                  <a:pt x="77616" y="132218"/>
                </a:cubicBezTo>
                <a:cubicBezTo>
                  <a:pt x="81965" y="127957"/>
                  <a:pt x="88944" y="128028"/>
                  <a:pt x="93205" y="132377"/>
                </a:cubicBezTo>
                <a:cubicBezTo>
                  <a:pt x="97404" y="136663"/>
                  <a:pt x="97404" y="143521"/>
                  <a:pt x="93205" y="147807"/>
                </a:cubicBezTo>
                <a:close/>
                <a:moveTo>
                  <a:pt x="92197" y="124090"/>
                </a:moveTo>
                <a:cubicBezTo>
                  <a:pt x="86942" y="121851"/>
                  <a:pt x="80921" y="122346"/>
                  <a:pt x="76103" y="125413"/>
                </a:cubicBezTo>
                <a:lnTo>
                  <a:pt x="63126" y="107366"/>
                </a:lnTo>
                <a:cubicBezTo>
                  <a:pt x="63819" y="106768"/>
                  <a:pt x="64449" y="106169"/>
                  <a:pt x="65079" y="105539"/>
                </a:cubicBezTo>
                <a:cubicBezTo>
                  <a:pt x="68681" y="101951"/>
                  <a:pt x="71510" y="97663"/>
                  <a:pt x="73394" y="92941"/>
                </a:cubicBezTo>
                <a:lnTo>
                  <a:pt x="103567" y="102390"/>
                </a:lnTo>
                <a:close/>
                <a:moveTo>
                  <a:pt x="106559" y="96941"/>
                </a:moveTo>
                <a:lnTo>
                  <a:pt x="75284" y="87051"/>
                </a:lnTo>
                <a:cubicBezTo>
                  <a:pt x="76496" y="81585"/>
                  <a:pt x="76496" y="75919"/>
                  <a:pt x="75284" y="70453"/>
                </a:cubicBezTo>
                <a:lnTo>
                  <a:pt x="106559" y="60783"/>
                </a:lnTo>
                <a:lnTo>
                  <a:pt x="116008" y="78862"/>
                </a:lnTo>
                <a:close/>
                <a:moveTo>
                  <a:pt x="121803" y="101728"/>
                </a:moveTo>
                <a:lnTo>
                  <a:pt x="112669" y="98862"/>
                </a:lnTo>
                <a:lnTo>
                  <a:pt x="119662" y="85602"/>
                </a:lnTo>
                <a:lnTo>
                  <a:pt x="125299" y="96311"/>
                </a:lnTo>
                <a:cubicBezTo>
                  <a:pt x="123773" y="97856"/>
                  <a:pt x="122583" y="99701"/>
                  <a:pt x="121803" y="101728"/>
                </a:cubicBezTo>
                <a:close/>
                <a:moveTo>
                  <a:pt x="145677" y="115964"/>
                </a:moveTo>
                <a:cubicBezTo>
                  <a:pt x="141291" y="120221"/>
                  <a:pt x="134316" y="120221"/>
                  <a:pt x="129929" y="115964"/>
                </a:cubicBezTo>
                <a:cubicBezTo>
                  <a:pt x="125668" y="111616"/>
                  <a:pt x="125740" y="104636"/>
                  <a:pt x="130088" y="100376"/>
                </a:cubicBezTo>
                <a:cubicBezTo>
                  <a:pt x="134437" y="96115"/>
                  <a:pt x="141416" y="96186"/>
                  <a:pt x="145677" y="100535"/>
                </a:cubicBezTo>
                <a:cubicBezTo>
                  <a:pt x="149877" y="104821"/>
                  <a:pt x="149877" y="111678"/>
                  <a:pt x="145677" y="115964"/>
                </a:cubicBezTo>
                <a:close/>
                <a:moveTo>
                  <a:pt x="54024" y="75461"/>
                </a:moveTo>
                <a:lnTo>
                  <a:pt x="54024" y="81760"/>
                </a:lnTo>
                <a:lnTo>
                  <a:pt x="41426" y="81760"/>
                </a:lnTo>
                <a:lnTo>
                  <a:pt x="41426" y="94358"/>
                </a:lnTo>
                <a:lnTo>
                  <a:pt x="35126" y="94358"/>
                </a:lnTo>
                <a:lnTo>
                  <a:pt x="35126" y="81760"/>
                </a:lnTo>
                <a:lnTo>
                  <a:pt x="22528" y="81760"/>
                </a:lnTo>
                <a:lnTo>
                  <a:pt x="22528" y="75461"/>
                </a:lnTo>
                <a:lnTo>
                  <a:pt x="35126" y="75461"/>
                </a:lnTo>
                <a:lnTo>
                  <a:pt x="35126" y="62862"/>
                </a:lnTo>
                <a:lnTo>
                  <a:pt x="41426" y="62862"/>
                </a:lnTo>
                <a:lnTo>
                  <a:pt x="41426" y="75461"/>
                </a:lnTo>
                <a:close/>
              </a:path>
            </a:pathLst>
          </a:custGeom>
          <a:solidFill>
            <a:srgbClr val="414042"/>
          </a:solidFill>
          <a:ln w="3048" cap="flat">
            <a:noFill/>
            <a:prstDash val="solid"/>
            <a:miter/>
          </a:ln>
        </p:spPr>
        <p:txBody>
          <a:bodyPr rtlCol="0" anchor="ctr"/>
          <a:lstStyle/>
          <a:p>
            <a:endParaRPr lang="en-US"/>
          </a:p>
        </p:txBody>
      </p:sp>
      <p:pic>
        <p:nvPicPr>
          <p:cNvPr id="81" name="Picture 80" descr="A close up of a sign&#10;&#10;Description automatically generated">
            <a:extLst>
              <a:ext uri="{FF2B5EF4-FFF2-40B4-BE49-F238E27FC236}">
                <a16:creationId xmlns:a16="http://schemas.microsoft.com/office/drawing/2014/main" id="{9967F03E-9144-4D18-8E3E-75DFB545DFFB}"/>
              </a:ext>
            </a:extLst>
          </p:cNvPr>
          <p:cNvPicPr>
            <a:picLocks noChangeAspect="1"/>
          </p:cNvPicPr>
          <p:nvPr/>
        </p:nvPicPr>
        <p:blipFill rotWithShape="1">
          <a:blip r:embed="rId7">
            <a:duotone>
              <a:prstClr val="black"/>
              <a:schemeClr val="accent6">
                <a:tint val="45000"/>
                <a:satMod val="400000"/>
              </a:schemeClr>
            </a:duotone>
            <a:extLst>
              <a:ext uri="{BEBA8EAE-BF5A-486C-A8C5-ECC9F3942E4B}">
                <a14:imgProps xmlns:a14="http://schemas.microsoft.com/office/drawing/2010/main">
                  <a14:imgLayer r:embed="rId8">
                    <a14:imgEffect>
                      <a14:colorTemperature colorTemp="11200"/>
                    </a14:imgEffect>
                    <a14:imgEffect>
                      <a14:saturation sat="0"/>
                    </a14:imgEffect>
                  </a14:imgLayer>
                </a14:imgProps>
              </a:ext>
            </a:extLst>
          </a:blip>
          <a:srcRect l="35410" r="36088" b="37183"/>
          <a:stretch/>
        </p:blipFill>
        <p:spPr>
          <a:xfrm>
            <a:off x="474411" y="1505147"/>
            <a:ext cx="282064" cy="237835"/>
          </a:xfrm>
          <a:prstGeom prst="rect">
            <a:avLst/>
          </a:prstGeom>
        </p:spPr>
      </p:pic>
      <p:sp>
        <p:nvSpPr>
          <p:cNvPr id="155" name="TextBox 154">
            <a:extLst>
              <a:ext uri="{FF2B5EF4-FFF2-40B4-BE49-F238E27FC236}">
                <a16:creationId xmlns:a16="http://schemas.microsoft.com/office/drawing/2014/main" id="{55EC3B16-A8F2-4E99-AE62-14931881E284}"/>
              </a:ext>
            </a:extLst>
          </p:cNvPr>
          <p:cNvSpPr txBox="1"/>
          <p:nvPr/>
        </p:nvSpPr>
        <p:spPr>
          <a:xfrm>
            <a:off x="6506311" y="3251421"/>
            <a:ext cx="1157447" cy="230832"/>
          </a:xfrm>
          <a:prstGeom prst="rect">
            <a:avLst/>
          </a:prstGeom>
          <a:noFill/>
        </p:spPr>
        <p:txBody>
          <a:bodyPr wrap="square" rtlCol="0">
            <a:spAutoFit/>
          </a:bodyPr>
          <a:lstStyle/>
          <a:p>
            <a:pPr algn="ctr" defTabSz="685758">
              <a:defRPr/>
            </a:pPr>
            <a:r>
              <a:rPr lang="en-US" sz="900" b="1" dirty="0" smtClean="0">
                <a:solidFill>
                  <a:srgbClr val="414042"/>
                </a:solidFill>
                <a:latin typeface="Amazon Ember" panose="02000000000000000000" pitchFamily="2" charset="0"/>
                <a:ea typeface="Amazon Ember" panose="02000000000000000000" pitchFamily="2" charset="0"/>
              </a:rPr>
              <a:t>AWS MSK</a:t>
            </a:r>
            <a:endParaRPr lang="en-US" sz="900" b="1" dirty="0">
              <a:solidFill>
                <a:srgbClr val="414042"/>
              </a:solidFill>
              <a:latin typeface="Amazon Ember" panose="02000000000000000000" pitchFamily="2" charset="0"/>
              <a:ea typeface="Amazon Ember" panose="02000000000000000000" pitchFamily="2" charset="0"/>
            </a:endParaRPr>
          </a:p>
        </p:txBody>
      </p:sp>
      <p:pic>
        <p:nvPicPr>
          <p:cNvPr id="156" name="Picture 155"/>
          <p:cNvPicPr>
            <a:picLocks noChangeAspect="1"/>
          </p:cNvPicPr>
          <p:nvPr/>
        </p:nvPicPr>
        <p:blipFill>
          <a:blip r:embed="rId9"/>
          <a:stretch>
            <a:fillRect/>
          </a:stretch>
        </p:blipFill>
        <p:spPr>
          <a:xfrm>
            <a:off x="6336488" y="3198537"/>
            <a:ext cx="348337" cy="348337"/>
          </a:xfrm>
          <a:prstGeom prst="rect">
            <a:avLst/>
          </a:prstGeom>
        </p:spPr>
      </p:pic>
    </p:spTree>
    <p:extLst>
      <p:ext uri="{BB962C8B-B14F-4D97-AF65-F5344CB8AC3E}">
        <p14:creationId xmlns:p14="http://schemas.microsoft.com/office/powerpoint/2010/main" val="2775602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E81EAD5-0A72-824A-B5AA-C0F7DA790204}"/>
              </a:ext>
            </a:extLst>
          </p:cNvPr>
          <p:cNvSpPr/>
          <p:nvPr/>
        </p:nvSpPr>
        <p:spPr>
          <a:xfrm>
            <a:off x="396394" y="3208470"/>
            <a:ext cx="8458200" cy="677976"/>
          </a:xfrm>
          <a:prstGeom prst="rect">
            <a:avLst/>
          </a:prstGeom>
          <a:solidFill>
            <a:srgbClr val="F2F4F4"/>
          </a:solidFill>
          <a:ln w="15875">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758"/>
            <a:endParaRPr lang="en-US" sz="2880" dirty="0">
              <a:solidFill>
                <a:schemeClr val="tx2"/>
              </a:solidFill>
              <a:latin typeface="Amazon Ember"/>
            </a:endParaRPr>
          </a:p>
        </p:txBody>
      </p:sp>
      <p:sp>
        <p:nvSpPr>
          <p:cNvPr id="2" name="Title 1"/>
          <p:cNvSpPr>
            <a:spLocks noGrp="1"/>
          </p:cNvSpPr>
          <p:nvPr>
            <p:ph type="title"/>
          </p:nvPr>
        </p:nvSpPr>
        <p:spPr/>
        <p:txBody>
          <a:bodyPr/>
          <a:lstStyle/>
          <a:p>
            <a:r>
              <a:rPr lang="en-US" dirty="0">
                <a:solidFill>
                  <a:schemeClr val="tx1"/>
                </a:solidFill>
              </a:rPr>
              <a:t>Data movement services</a:t>
            </a:r>
            <a:endParaRPr lang="zh-CN" b="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5" name="TextBox 4"/>
          <p:cNvSpPr txBox="1"/>
          <p:nvPr/>
        </p:nvSpPr>
        <p:spPr>
          <a:xfrm>
            <a:off x="3793870" y="3065920"/>
            <a:ext cx="1663248" cy="307777"/>
          </a:xfrm>
          <a:prstGeom prst="rect">
            <a:avLst/>
          </a:prstGeom>
          <a:solidFill>
            <a:schemeClr val="bg1">
              <a:lumMod val="95000"/>
            </a:schemeClr>
          </a:solidFill>
        </p:spPr>
        <p:txBody>
          <a:bodyPr wrap="square" rtlCol="0">
            <a:spAutoFit/>
          </a:bodyPr>
          <a:lstStyle/>
          <a:p>
            <a:pPr algn="ctr" defTabSz="457182">
              <a:defRPr/>
            </a:pPr>
            <a:r>
              <a:rPr lang="en-US" sz="1400" b="1" dirty="0">
                <a:solidFill>
                  <a:srgbClr val="00A1C9"/>
                </a:solidFill>
                <a:latin typeface="Amazon Ember" panose="02000000000000000000" pitchFamily="2" charset="0"/>
                <a:ea typeface="Amazon Ember" panose="02000000000000000000" pitchFamily="2" charset="0"/>
              </a:rPr>
              <a:t>Data movement</a:t>
            </a:r>
          </a:p>
        </p:txBody>
      </p:sp>
      <p:grpSp>
        <p:nvGrpSpPr>
          <p:cNvPr id="24" name="Group 23"/>
          <p:cNvGrpSpPr/>
          <p:nvPr/>
        </p:nvGrpSpPr>
        <p:grpSpPr>
          <a:xfrm>
            <a:off x="375064" y="996716"/>
            <a:ext cx="1634711" cy="1077700"/>
            <a:chOff x="308388" y="619015"/>
            <a:chExt cx="2294315" cy="1512550"/>
          </a:xfrm>
        </p:grpSpPr>
        <p:sp>
          <p:nvSpPr>
            <p:cNvPr id="8" name="Freeform: Shape 7"/>
            <p:cNvSpPr/>
            <p:nvPr/>
          </p:nvSpPr>
          <p:spPr>
            <a:xfrm>
              <a:off x="1892307" y="1034401"/>
              <a:ext cx="605150" cy="447286"/>
            </a:xfrm>
            <a:custGeom>
              <a:avLst/>
              <a:gdLst>
                <a:gd name="connsiteX0" fmla="*/ 122904 w 125635"/>
                <a:gd name="connsiteY0" fmla="*/ 90130 h 92860"/>
                <a:gd name="connsiteX1" fmla="*/ 12290 w 125635"/>
                <a:gd name="connsiteY1" fmla="*/ 90130 h 92860"/>
                <a:gd name="connsiteX2" fmla="*/ 4097 w 125635"/>
                <a:gd name="connsiteY2" fmla="*/ 81936 h 92860"/>
                <a:gd name="connsiteX3" fmla="*/ 4097 w 125635"/>
                <a:gd name="connsiteY3" fmla="*/ 12290 h 92860"/>
                <a:gd name="connsiteX4" fmla="*/ 12290 w 125635"/>
                <a:gd name="connsiteY4" fmla="*/ 4097 h 92860"/>
                <a:gd name="connsiteX5" fmla="*/ 76747 w 125635"/>
                <a:gd name="connsiteY5" fmla="*/ 4097 h 92860"/>
                <a:gd name="connsiteX6" fmla="*/ 84121 w 125635"/>
                <a:gd name="connsiteY6" fmla="*/ 8740 h 92860"/>
                <a:gd name="connsiteX7" fmla="*/ 122904 w 125635"/>
                <a:gd name="connsiteY7" fmla="*/ 90130 h 92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635" h="92860">
                  <a:moveTo>
                    <a:pt x="122904" y="90130"/>
                  </a:moveTo>
                  <a:lnTo>
                    <a:pt x="12290" y="90130"/>
                  </a:lnTo>
                  <a:cubicBezTo>
                    <a:pt x="7647" y="90130"/>
                    <a:pt x="4097" y="86579"/>
                    <a:pt x="4097" y="81936"/>
                  </a:cubicBezTo>
                  <a:lnTo>
                    <a:pt x="4097" y="12290"/>
                  </a:lnTo>
                  <a:cubicBezTo>
                    <a:pt x="4097" y="7647"/>
                    <a:pt x="7647" y="4097"/>
                    <a:pt x="12290" y="4097"/>
                  </a:cubicBezTo>
                  <a:lnTo>
                    <a:pt x="76747" y="4097"/>
                  </a:lnTo>
                  <a:cubicBezTo>
                    <a:pt x="80024" y="4097"/>
                    <a:pt x="82756" y="6009"/>
                    <a:pt x="84121" y="8740"/>
                  </a:cubicBezTo>
                  <a:lnTo>
                    <a:pt x="122904" y="90130"/>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9" name="Freeform: Shape 8"/>
            <p:cNvSpPr/>
            <p:nvPr/>
          </p:nvSpPr>
          <p:spPr>
            <a:xfrm>
              <a:off x="629380" y="1784260"/>
              <a:ext cx="197332" cy="171023"/>
            </a:xfrm>
            <a:custGeom>
              <a:avLst/>
              <a:gdLst>
                <a:gd name="connsiteX0" fmla="*/ 36871 w 40968"/>
                <a:gd name="connsiteY0" fmla="*/ 32774 h 35505"/>
                <a:gd name="connsiteX1" fmla="*/ 6828 w 40968"/>
                <a:gd name="connsiteY1" fmla="*/ 32774 h 35505"/>
                <a:gd name="connsiteX2" fmla="*/ 4097 w 40968"/>
                <a:gd name="connsiteY2" fmla="*/ 30043 h 35505"/>
                <a:gd name="connsiteX3" fmla="*/ 4097 w 40968"/>
                <a:gd name="connsiteY3" fmla="*/ 6828 h 35505"/>
                <a:gd name="connsiteX4" fmla="*/ 6828 w 40968"/>
                <a:gd name="connsiteY4" fmla="*/ 4097 h 35505"/>
                <a:gd name="connsiteX5" fmla="*/ 36871 w 40968"/>
                <a:gd name="connsiteY5" fmla="*/ 4097 h 35505"/>
                <a:gd name="connsiteX6" fmla="*/ 36871 w 40968"/>
                <a:gd name="connsiteY6" fmla="*/ 32774 h 35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68" h="35505">
                  <a:moveTo>
                    <a:pt x="36871" y="32774"/>
                  </a:moveTo>
                  <a:lnTo>
                    <a:pt x="6828" y="32774"/>
                  </a:lnTo>
                  <a:cubicBezTo>
                    <a:pt x="5189" y="32774"/>
                    <a:pt x="4097" y="31682"/>
                    <a:pt x="4097" y="30043"/>
                  </a:cubicBezTo>
                  <a:lnTo>
                    <a:pt x="4097" y="6828"/>
                  </a:lnTo>
                  <a:cubicBezTo>
                    <a:pt x="4097" y="5189"/>
                    <a:pt x="5189" y="4097"/>
                    <a:pt x="6828" y="4097"/>
                  </a:cubicBezTo>
                  <a:lnTo>
                    <a:pt x="36871" y="4097"/>
                  </a:lnTo>
                  <a:lnTo>
                    <a:pt x="36871" y="32774"/>
                  </a:ln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0" name="Freeform: Shape 9"/>
            <p:cNvSpPr/>
            <p:nvPr/>
          </p:nvSpPr>
          <p:spPr>
            <a:xfrm>
              <a:off x="1074036" y="1750056"/>
              <a:ext cx="381509" cy="381509"/>
            </a:xfrm>
            <a:custGeom>
              <a:avLst/>
              <a:gdLst>
                <a:gd name="connsiteX0" fmla="*/ 76747 w 79204"/>
                <a:gd name="connsiteY0" fmla="*/ 40422 h 79204"/>
                <a:gd name="connsiteX1" fmla="*/ 40422 w 79204"/>
                <a:gd name="connsiteY1" fmla="*/ 76747 h 79204"/>
                <a:gd name="connsiteX2" fmla="*/ 4097 w 79204"/>
                <a:gd name="connsiteY2" fmla="*/ 40422 h 79204"/>
                <a:gd name="connsiteX3" fmla="*/ 40422 w 79204"/>
                <a:gd name="connsiteY3" fmla="*/ 4097 h 79204"/>
                <a:gd name="connsiteX4" fmla="*/ 76747 w 79204"/>
                <a:gd name="connsiteY4" fmla="*/ 40422 h 79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04" h="79204">
                  <a:moveTo>
                    <a:pt x="76747" y="40422"/>
                  </a:moveTo>
                  <a:cubicBezTo>
                    <a:pt x="76747" y="60484"/>
                    <a:pt x="60484" y="76747"/>
                    <a:pt x="40422" y="76747"/>
                  </a:cubicBezTo>
                  <a:cubicBezTo>
                    <a:pt x="20360" y="76747"/>
                    <a:pt x="4097" y="60484"/>
                    <a:pt x="4097" y="40422"/>
                  </a:cubicBezTo>
                  <a:cubicBezTo>
                    <a:pt x="4097" y="20360"/>
                    <a:pt x="20360" y="4097"/>
                    <a:pt x="40422" y="4097"/>
                  </a:cubicBezTo>
                  <a:cubicBezTo>
                    <a:pt x="60484" y="4097"/>
                    <a:pt x="76747" y="20360"/>
                    <a:pt x="76747" y="40422"/>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1" name="Freeform: Shape 10"/>
            <p:cNvSpPr/>
            <p:nvPr/>
          </p:nvSpPr>
          <p:spPr>
            <a:xfrm>
              <a:off x="2060695" y="1750056"/>
              <a:ext cx="381509" cy="381509"/>
            </a:xfrm>
            <a:custGeom>
              <a:avLst/>
              <a:gdLst>
                <a:gd name="connsiteX0" fmla="*/ 76747 w 79204"/>
                <a:gd name="connsiteY0" fmla="*/ 40422 h 79204"/>
                <a:gd name="connsiteX1" fmla="*/ 40422 w 79204"/>
                <a:gd name="connsiteY1" fmla="*/ 76747 h 79204"/>
                <a:gd name="connsiteX2" fmla="*/ 4097 w 79204"/>
                <a:gd name="connsiteY2" fmla="*/ 40422 h 79204"/>
                <a:gd name="connsiteX3" fmla="*/ 40422 w 79204"/>
                <a:gd name="connsiteY3" fmla="*/ 4097 h 79204"/>
                <a:gd name="connsiteX4" fmla="*/ 76747 w 79204"/>
                <a:gd name="connsiteY4" fmla="*/ 40422 h 79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04" h="79204">
                  <a:moveTo>
                    <a:pt x="76747" y="40422"/>
                  </a:moveTo>
                  <a:cubicBezTo>
                    <a:pt x="76747" y="60484"/>
                    <a:pt x="60484" y="76747"/>
                    <a:pt x="40422" y="76747"/>
                  </a:cubicBezTo>
                  <a:cubicBezTo>
                    <a:pt x="20360" y="76747"/>
                    <a:pt x="4097" y="60484"/>
                    <a:pt x="4097" y="40422"/>
                  </a:cubicBezTo>
                  <a:cubicBezTo>
                    <a:pt x="4097" y="20360"/>
                    <a:pt x="20360" y="4097"/>
                    <a:pt x="40422" y="4097"/>
                  </a:cubicBezTo>
                  <a:cubicBezTo>
                    <a:pt x="60484" y="4097"/>
                    <a:pt x="76747" y="20360"/>
                    <a:pt x="76747" y="40422"/>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2" name="Freeform: Shape 11"/>
            <p:cNvSpPr/>
            <p:nvPr/>
          </p:nvSpPr>
          <p:spPr>
            <a:xfrm>
              <a:off x="432048" y="1448798"/>
              <a:ext cx="289423" cy="39468"/>
            </a:xfrm>
            <a:custGeom>
              <a:avLst/>
              <a:gdLst>
                <a:gd name="connsiteX0" fmla="*/ 56809 w 60086"/>
                <a:gd name="connsiteY0" fmla="*/ 4097 h 8193"/>
                <a:gd name="connsiteX1" fmla="*/ 4097 w 60086"/>
                <a:gd name="connsiteY1" fmla="*/ 4097 h 8193"/>
              </a:gdLst>
              <a:ahLst/>
              <a:cxnLst>
                <a:cxn ang="0">
                  <a:pos x="connsiteX0" y="connsiteY0"/>
                </a:cxn>
                <a:cxn ang="0">
                  <a:pos x="connsiteX1" y="connsiteY1"/>
                </a:cxn>
              </a:cxnLst>
              <a:rect l="l" t="t" r="r" b="b"/>
              <a:pathLst>
                <a:path w="60086" h="8193">
                  <a:moveTo>
                    <a:pt x="56809" y="4097"/>
                  </a:moveTo>
                  <a:lnTo>
                    <a:pt x="4097" y="4097"/>
                  </a:lnTo>
                </a:path>
              </a:pathLst>
            </a:custGeom>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3" name="Freeform: Shape 12"/>
            <p:cNvSpPr/>
            <p:nvPr/>
          </p:nvSpPr>
          <p:spPr>
            <a:xfrm>
              <a:off x="432048" y="1187004"/>
              <a:ext cx="144709" cy="39468"/>
            </a:xfrm>
            <a:custGeom>
              <a:avLst/>
              <a:gdLst>
                <a:gd name="connsiteX0" fmla="*/ 28131 w 30043"/>
                <a:gd name="connsiteY0" fmla="*/ 4097 h 8193"/>
                <a:gd name="connsiteX1" fmla="*/ 4097 w 30043"/>
                <a:gd name="connsiteY1" fmla="*/ 4097 h 8193"/>
              </a:gdLst>
              <a:ahLst/>
              <a:cxnLst>
                <a:cxn ang="0">
                  <a:pos x="connsiteX0" y="connsiteY0"/>
                </a:cxn>
                <a:cxn ang="0">
                  <a:pos x="connsiteX1" y="connsiteY1"/>
                </a:cxn>
              </a:cxnLst>
              <a:rect l="l" t="t" r="r" b="b"/>
              <a:pathLst>
                <a:path w="30043" h="8193">
                  <a:moveTo>
                    <a:pt x="28131" y="4097"/>
                  </a:moveTo>
                  <a:lnTo>
                    <a:pt x="4097" y="4097"/>
                  </a:lnTo>
                </a:path>
              </a:pathLst>
            </a:custGeom>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4" name="Freeform: Shape 13"/>
            <p:cNvSpPr/>
            <p:nvPr/>
          </p:nvSpPr>
          <p:spPr>
            <a:xfrm>
              <a:off x="308388" y="1317244"/>
              <a:ext cx="315732" cy="39468"/>
            </a:xfrm>
            <a:custGeom>
              <a:avLst/>
              <a:gdLst>
                <a:gd name="connsiteX0" fmla="*/ 61998 w 65548"/>
                <a:gd name="connsiteY0" fmla="*/ 4097 h 8193"/>
                <a:gd name="connsiteX1" fmla="*/ 4097 w 65548"/>
                <a:gd name="connsiteY1" fmla="*/ 4097 h 8193"/>
              </a:gdLst>
              <a:ahLst/>
              <a:cxnLst>
                <a:cxn ang="0">
                  <a:pos x="connsiteX0" y="connsiteY0"/>
                </a:cxn>
                <a:cxn ang="0">
                  <a:pos x="connsiteX1" y="connsiteY1"/>
                </a:cxn>
              </a:cxnLst>
              <a:rect l="l" t="t" r="r" b="b"/>
              <a:pathLst>
                <a:path w="65548" h="8193">
                  <a:moveTo>
                    <a:pt x="61998" y="4097"/>
                  </a:moveTo>
                  <a:lnTo>
                    <a:pt x="4097" y="4097"/>
                  </a:lnTo>
                </a:path>
              </a:pathLst>
            </a:custGeom>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5" name="Freeform: Shape 14"/>
            <p:cNvSpPr/>
            <p:nvPr/>
          </p:nvSpPr>
          <p:spPr>
            <a:xfrm>
              <a:off x="1892307" y="1448798"/>
              <a:ext cx="710396" cy="513064"/>
            </a:xfrm>
            <a:custGeom>
              <a:avLst/>
              <a:gdLst>
                <a:gd name="connsiteX0" fmla="*/ 36871 w 147485"/>
                <a:gd name="connsiteY0" fmla="*/ 102420 h 106516"/>
                <a:gd name="connsiteX1" fmla="*/ 4097 w 147485"/>
                <a:gd name="connsiteY1" fmla="*/ 102420 h 106516"/>
                <a:gd name="connsiteX2" fmla="*/ 4097 w 147485"/>
                <a:gd name="connsiteY2" fmla="*/ 12290 h 106516"/>
                <a:gd name="connsiteX3" fmla="*/ 12290 w 147485"/>
                <a:gd name="connsiteY3" fmla="*/ 4097 h 106516"/>
                <a:gd name="connsiteX4" fmla="*/ 135195 w 147485"/>
                <a:gd name="connsiteY4" fmla="*/ 4097 h 106516"/>
                <a:gd name="connsiteX5" fmla="*/ 143388 w 147485"/>
                <a:gd name="connsiteY5" fmla="*/ 12290 h 106516"/>
                <a:gd name="connsiteX6" fmla="*/ 143388 w 147485"/>
                <a:gd name="connsiteY6" fmla="*/ 94227 h 106516"/>
                <a:gd name="connsiteX7" fmla="*/ 135195 w 147485"/>
                <a:gd name="connsiteY7" fmla="*/ 102420 h 106516"/>
                <a:gd name="connsiteX8" fmla="*/ 114711 w 147485"/>
                <a:gd name="connsiteY8" fmla="*/ 102420 h 10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485" h="106516">
                  <a:moveTo>
                    <a:pt x="36871" y="102420"/>
                  </a:moveTo>
                  <a:lnTo>
                    <a:pt x="4097" y="102420"/>
                  </a:lnTo>
                  <a:lnTo>
                    <a:pt x="4097" y="12290"/>
                  </a:lnTo>
                  <a:cubicBezTo>
                    <a:pt x="4097" y="7647"/>
                    <a:pt x="7647" y="4097"/>
                    <a:pt x="12290" y="4097"/>
                  </a:cubicBezTo>
                  <a:lnTo>
                    <a:pt x="135195" y="4097"/>
                  </a:lnTo>
                  <a:cubicBezTo>
                    <a:pt x="139838" y="4097"/>
                    <a:pt x="143388" y="7647"/>
                    <a:pt x="143388" y="12290"/>
                  </a:cubicBezTo>
                  <a:lnTo>
                    <a:pt x="143388" y="94227"/>
                  </a:lnTo>
                  <a:cubicBezTo>
                    <a:pt x="143388" y="98870"/>
                    <a:pt x="139838" y="102420"/>
                    <a:pt x="135195" y="102420"/>
                  </a:cubicBezTo>
                  <a:lnTo>
                    <a:pt x="114711" y="102420"/>
                  </a:lnTo>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6" name="Freeform: Shape 15"/>
            <p:cNvSpPr/>
            <p:nvPr/>
          </p:nvSpPr>
          <p:spPr>
            <a:xfrm>
              <a:off x="1172702" y="1848722"/>
              <a:ext cx="184177" cy="184177"/>
            </a:xfrm>
            <a:custGeom>
              <a:avLst/>
              <a:gdLst>
                <a:gd name="connsiteX0" fmla="*/ 35779 w 38236"/>
                <a:gd name="connsiteY0" fmla="*/ 19938 h 38236"/>
                <a:gd name="connsiteX1" fmla="*/ 19938 w 38236"/>
                <a:gd name="connsiteY1" fmla="*/ 35779 h 38236"/>
                <a:gd name="connsiteX2" fmla="*/ 4097 w 38236"/>
                <a:gd name="connsiteY2" fmla="*/ 19938 h 38236"/>
                <a:gd name="connsiteX3" fmla="*/ 19938 w 38236"/>
                <a:gd name="connsiteY3" fmla="*/ 4097 h 38236"/>
                <a:gd name="connsiteX4" fmla="*/ 35779 w 38236"/>
                <a:gd name="connsiteY4" fmla="*/ 19938 h 38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36" h="38236">
                  <a:moveTo>
                    <a:pt x="35779" y="19938"/>
                  </a:moveTo>
                  <a:cubicBezTo>
                    <a:pt x="35779" y="28687"/>
                    <a:pt x="28687" y="35779"/>
                    <a:pt x="19938" y="35779"/>
                  </a:cubicBezTo>
                  <a:cubicBezTo>
                    <a:pt x="11189" y="35779"/>
                    <a:pt x="4097" y="28687"/>
                    <a:pt x="4097" y="19938"/>
                  </a:cubicBezTo>
                  <a:cubicBezTo>
                    <a:pt x="4097" y="11189"/>
                    <a:pt x="11189" y="4097"/>
                    <a:pt x="19938" y="4097"/>
                  </a:cubicBezTo>
                  <a:cubicBezTo>
                    <a:pt x="28687" y="4097"/>
                    <a:pt x="35779" y="11189"/>
                    <a:pt x="35779" y="19938"/>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7" name="Freeform: Shape 16"/>
            <p:cNvSpPr/>
            <p:nvPr/>
          </p:nvSpPr>
          <p:spPr>
            <a:xfrm>
              <a:off x="2159361" y="1848722"/>
              <a:ext cx="184177" cy="184177"/>
            </a:xfrm>
            <a:custGeom>
              <a:avLst/>
              <a:gdLst>
                <a:gd name="connsiteX0" fmla="*/ 35779 w 38236"/>
                <a:gd name="connsiteY0" fmla="*/ 19938 h 38236"/>
                <a:gd name="connsiteX1" fmla="*/ 19938 w 38236"/>
                <a:gd name="connsiteY1" fmla="*/ 35779 h 38236"/>
                <a:gd name="connsiteX2" fmla="*/ 4097 w 38236"/>
                <a:gd name="connsiteY2" fmla="*/ 19938 h 38236"/>
                <a:gd name="connsiteX3" fmla="*/ 19938 w 38236"/>
                <a:gd name="connsiteY3" fmla="*/ 4097 h 38236"/>
                <a:gd name="connsiteX4" fmla="*/ 35779 w 38236"/>
                <a:gd name="connsiteY4" fmla="*/ 19938 h 38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36" h="38236">
                  <a:moveTo>
                    <a:pt x="35779" y="19938"/>
                  </a:moveTo>
                  <a:cubicBezTo>
                    <a:pt x="35779" y="28687"/>
                    <a:pt x="28687" y="35779"/>
                    <a:pt x="19938" y="35779"/>
                  </a:cubicBezTo>
                  <a:cubicBezTo>
                    <a:pt x="11189" y="35779"/>
                    <a:pt x="4097" y="28687"/>
                    <a:pt x="4097" y="19938"/>
                  </a:cubicBezTo>
                  <a:cubicBezTo>
                    <a:pt x="4097" y="11189"/>
                    <a:pt x="11189" y="4097"/>
                    <a:pt x="19938" y="4097"/>
                  </a:cubicBezTo>
                  <a:cubicBezTo>
                    <a:pt x="28687" y="4097"/>
                    <a:pt x="35779" y="11189"/>
                    <a:pt x="35779" y="19938"/>
                  </a:cubicBezTo>
                  <a:close/>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8" name="Freeform: Shape 17"/>
            <p:cNvSpPr/>
            <p:nvPr/>
          </p:nvSpPr>
          <p:spPr>
            <a:xfrm>
              <a:off x="638589" y="619015"/>
              <a:ext cx="710396" cy="381509"/>
            </a:xfrm>
            <a:custGeom>
              <a:avLst/>
              <a:gdLst>
                <a:gd name="connsiteX0" fmla="*/ 72104 w 147485"/>
                <a:gd name="connsiteY0" fmla="*/ 5121 h 79204"/>
                <a:gd name="connsiteX1" fmla="*/ 4097 w 147485"/>
                <a:gd name="connsiteY1" fmla="*/ 39534 h 79204"/>
                <a:gd name="connsiteX2" fmla="*/ 73743 w 147485"/>
                <a:gd name="connsiteY2" fmla="*/ 75859 h 79204"/>
                <a:gd name="connsiteX3" fmla="*/ 145300 w 147485"/>
                <a:gd name="connsiteY3" fmla="*/ 39534 h 79204"/>
                <a:gd name="connsiteX4" fmla="*/ 79478 w 147485"/>
                <a:gd name="connsiteY4" fmla="*/ 5121 h 79204"/>
                <a:gd name="connsiteX5" fmla="*/ 72104 w 147485"/>
                <a:gd name="connsiteY5" fmla="*/ 5121 h 79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85" h="79204">
                  <a:moveTo>
                    <a:pt x="72104" y="5121"/>
                  </a:moveTo>
                  <a:lnTo>
                    <a:pt x="4097" y="39534"/>
                  </a:lnTo>
                  <a:lnTo>
                    <a:pt x="73743" y="75859"/>
                  </a:lnTo>
                  <a:lnTo>
                    <a:pt x="145300" y="39534"/>
                  </a:lnTo>
                  <a:lnTo>
                    <a:pt x="79478" y="5121"/>
                  </a:lnTo>
                  <a:cubicBezTo>
                    <a:pt x="77293" y="3755"/>
                    <a:pt x="74562" y="3755"/>
                    <a:pt x="72104" y="5121"/>
                  </a:cubicBez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19" name="Freeform: Shape 18"/>
            <p:cNvSpPr/>
            <p:nvPr/>
          </p:nvSpPr>
          <p:spPr>
            <a:xfrm>
              <a:off x="638589" y="789706"/>
              <a:ext cx="368355" cy="657773"/>
            </a:xfrm>
            <a:custGeom>
              <a:avLst/>
              <a:gdLst>
                <a:gd name="connsiteX0" fmla="*/ 4097 w 76473"/>
                <a:gd name="connsiteY0" fmla="*/ 4097 h 136560"/>
                <a:gd name="connsiteX1" fmla="*/ 4097 w 76473"/>
                <a:gd name="connsiteY1" fmla="*/ 91495 h 136560"/>
                <a:gd name="connsiteX2" fmla="*/ 8467 w 76473"/>
                <a:gd name="connsiteY2" fmla="*/ 98870 h 136560"/>
                <a:gd name="connsiteX3" fmla="*/ 74835 w 76473"/>
                <a:gd name="connsiteY3" fmla="*/ 133010 h 136560"/>
                <a:gd name="connsiteX4" fmla="*/ 74835 w 76473"/>
                <a:gd name="connsiteY4" fmla="*/ 40422 h 136560"/>
                <a:gd name="connsiteX5" fmla="*/ 4097 w 76473"/>
                <a:gd name="connsiteY5" fmla="*/ 4097 h 13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473" h="136560">
                  <a:moveTo>
                    <a:pt x="4097" y="4097"/>
                  </a:moveTo>
                  <a:lnTo>
                    <a:pt x="4097" y="91495"/>
                  </a:lnTo>
                  <a:cubicBezTo>
                    <a:pt x="4097" y="94500"/>
                    <a:pt x="5736" y="97504"/>
                    <a:pt x="8467" y="98870"/>
                  </a:cubicBezTo>
                  <a:lnTo>
                    <a:pt x="74835" y="133010"/>
                  </a:lnTo>
                  <a:lnTo>
                    <a:pt x="74835" y="40422"/>
                  </a:lnTo>
                  <a:lnTo>
                    <a:pt x="4097" y="4097"/>
                  </a:ln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0" name="Freeform: Shape 19"/>
            <p:cNvSpPr/>
            <p:nvPr/>
          </p:nvSpPr>
          <p:spPr>
            <a:xfrm>
              <a:off x="979315" y="789706"/>
              <a:ext cx="368355" cy="657773"/>
            </a:xfrm>
            <a:custGeom>
              <a:avLst/>
              <a:gdLst>
                <a:gd name="connsiteX0" fmla="*/ 74835 w 76473"/>
                <a:gd name="connsiteY0" fmla="*/ 4097 h 136560"/>
                <a:gd name="connsiteX1" fmla="*/ 74835 w 76473"/>
                <a:gd name="connsiteY1" fmla="*/ 91495 h 136560"/>
                <a:gd name="connsiteX2" fmla="*/ 70465 w 76473"/>
                <a:gd name="connsiteY2" fmla="*/ 98870 h 136560"/>
                <a:gd name="connsiteX3" fmla="*/ 4097 w 76473"/>
                <a:gd name="connsiteY3" fmla="*/ 132737 h 136560"/>
                <a:gd name="connsiteX4" fmla="*/ 4097 w 76473"/>
                <a:gd name="connsiteY4" fmla="*/ 40422 h 136560"/>
                <a:gd name="connsiteX5" fmla="*/ 74835 w 76473"/>
                <a:gd name="connsiteY5" fmla="*/ 4097 h 13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473" h="136560">
                  <a:moveTo>
                    <a:pt x="74835" y="4097"/>
                  </a:moveTo>
                  <a:lnTo>
                    <a:pt x="74835" y="91495"/>
                  </a:lnTo>
                  <a:cubicBezTo>
                    <a:pt x="74835" y="94500"/>
                    <a:pt x="73196" y="97504"/>
                    <a:pt x="70465" y="98870"/>
                  </a:cubicBezTo>
                  <a:lnTo>
                    <a:pt x="4097" y="132737"/>
                  </a:lnTo>
                  <a:lnTo>
                    <a:pt x="4097" y="40422"/>
                  </a:lnTo>
                  <a:lnTo>
                    <a:pt x="74835" y="4097"/>
                  </a:ln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1" name="Freeform: Shape 20"/>
            <p:cNvSpPr/>
            <p:nvPr/>
          </p:nvSpPr>
          <p:spPr>
            <a:xfrm>
              <a:off x="772774" y="672625"/>
              <a:ext cx="473595" cy="368355"/>
            </a:xfrm>
            <a:custGeom>
              <a:avLst/>
              <a:gdLst>
                <a:gd name="connsiteX0" fmla="*/ 94500 w 98323"/>
                <a:gd name="connsiteY0" fmla="*/ 40422 h 76473"/>
                <a:gd name="connsiteX1" fmla="*/ 23761 w 98323"/>
                <a:gd name="connsiteY1" fmla="*/ 4097 h 76473"/>
                <a:gd name="connsiteX2" fmla="*/ 4097 w 98323"/>
                <a:gd name="connsiteY2" fmla="*/ 13929 h 76473"/>
                <a:gd name="connsiteX3" fmla="*/ 74835 w 98323"/>
                <a:gd name="connsiteY3" fmla="*/ 50254 h 76473"/>
                <a:gd name="connsiteX4" fmla="*/ 74835 w 98323"/>
                <a:gd name="connsiteY4" fmla="*/ 73469 h 76473"/>
                <a:gd name="connsiteX5" fmla="*/ 94500 w 98323"/>
                <a:gd name="connsiteY5" fmla="*/ 62545 h 7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323" h="76473">
                  <a:moveTo>
                    <a:pt x="94500" y="40422"/>
                  </a:moveTo>
                  <a:lnTo>
                    <a:pt x="23761" y="4097"/>
                  </a:lnTo>
                  <a:lnTo>
                    <a:pt x="4097" y="13929"/>
                  </a:lnTo>
                  <a:lnTo>
                    <a:pt x="74835" y="50254"/>
                  </a:lnTo>
                  <a:lnTo>
                    <a:pt x="74835" y="73469"/>
                  </a:lnTo>
                  <a:lnTo>
                    <a:pt x="94500" y="62545"/>
                  </a:lnTo>
                  <a:close/>
                </a:path>
              </a:pathLst>
            </a:custGeom>
            <a:noFill/>
            <a:ln w="19050" cap="flat">
              <a:solidFill>
                <a:schemeClr val="accent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2" name="Freeform: Shape 21"/>
            <p:cNvSpPr/>
            <p:nvPr/>
          </p:nvSpPr>
          <p:spPr>
            <a:xfrm>
              <a:off x="787243" y="1409330"/>
              <a:ext cx="302577" cy="552532"/>
            </a:xfrm>
            <a:custGeom>
              <a:avLst/>
              <a:gdLst>
                <a:gd name="connsiteX0" fmla="*/ 4097 w 62817"/>
                <a:gd name="connsiteY0" fmla="*/ 4097 h 114710"/>
                <a:gd name="connsiteX1" fmla="*/ 4097 w 62817"/>
                <a:gd name="connsiteY1" fmla="*/ 110614 h 114710"/>
                <a:gd name="connsiteX2" fmla="*/ 61452 w 62817"/>
                <a:gd name="connsiteY2" fmla="*/ 110614 h 114710"/>
              </a:gdLst>
              <a:ahLst/>
              <a:cxnLst>
                <a:cxn ang="0">
                  <a:pos x="connsiteX0" y="connsiteY0"/>
                </a:cxn>
                <a:cxn ang="0">
                  <a:pos x="connsiteX1" y="connsiteY1"/>
                </a:cxn>
                <a:cxn ang="0">
                  <a:pos x="connsiteX2" y="connsiteY2"/>
                </a:cxn>
              </a:cxnLst>
              <a:rect l="l" t="t" r="r" b="b"/>
              <a:pathLst>
                <a:path w="62817" h="114710">
                  <a:moveTo>
                    <a:pt x="4097" y="4097"/>
                  </a:moveTo>
                  <a:lnTo>
                    <a:pt x="4097" y="110614"/>
                  </a:lnTo>
                  <a:lnTo>
                    <a:pt x="61452" y="110614"/>
                  </a:lnTo>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sp>
          <p:nvSpPr>
            <p:cNvPr id="23" name="Freeform: Shape 22"/>
            <p:cNvSpPr/>
            <p:nvPr/>
          </p:nvSpPr>
          <p:spPr>
            <a:xfrm>
              <a:off x="1398978" y="856803"/>
              <a:ext cx="526218" cy="1091905"/>
            </a:xfrm>
            <a:custGeom>
              <a:avLst/>
              <a:gdLst>
                <a:gd name="connsiteX0" fmla="*/ 8194 w 109248"/>
                <a:gd name="connsiteY0" fmla="*/ 225324 h 226690"/>
                <a:gd name="connsiteX1" fmla="*/ 106517 w 109248"/>
                <a:gd name="connsiteY1" fmla="*/ 225324 h 226690"/>
                <a:gd name="connsiteX2" fmla="*/ 106517 w 109248"/>
                <a:gd name="connsiteY2" fmla="*/ 12290 h 226690"/>
                <a:gd name="connsiteX3" fmla="*/ 98323 w 109248"/>
                <a:gd name="connsiteY3" fmla="*/ 4097 h 226690"/>
                <a:gd name="connsiteX4" fmla="*/ 4097 w 109248"/>
                <a:gd name="connsiteY4" fmla="*/ 4097 h 226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48" h="226690">
                  <a:moveTo>
                    <a:pt x="8194" y="225324"/>
                  </a:moveTo>
                  <a:lnTo>
                    <a:pt x="106517" y="225324"/>
                  </a:lnTo>
                  <a:lnTo>
                    <a:pt x="106517" y="12290"/>
                  </a:lnTo>
                  <a:cubicBezTo>
                    <a:pt x="106517" y="7647"/>
                    <a:pt x="102966" y="4097"/>
                    <a:pt x="98323" y="4097"/>
                  </a:cubicBezTo>
                  <a:lnTo>
                    <a:pt x="4097" y="4097"/>
                  </a:lnTo>
                </a:path>
              </a:pathLst>
            </a:custGeom>
            <a:noFill/>
            <a:ln w="19050" cap="flat">
              <a:solidFill>
                <a:schemeClr val="tx1"/>
              </a:solidFill>
              <a:prstDash val="solid"/>
              <a:round/>
            </a:ln>
          </p:spPr>
          <p:txBody>
            <a:bodyPr rtlCol="0" anchor="ctr"/>
            <a:lstStyle/>
            <a:p>
              <a:endParaRPr lang="en-US" sz="2119" dirty="0">
                <a:latin typeface="微软雅黑" panose="020B0503020204020204" pitchFamily="34" charset="-122"/>
                <a:ea typeface="微软雅黑" panose="020B0503020204020204" pitchFamily="34" charset="-122"/>
              </a:endParaRPr>
            </a:p>
          </p:txBody>
        </p:sp>
      </p:grpSp>
      <p:sp>
        <p:nvSpPr>
          <p:cNvPr id="26" name="TextBox 25">
            <a:extLst>
              <a:ext uri="{FF2B5EF4-FFF2-40B4-BE49-F238E27FC236}">
                <a16:creationId xmlns:a16="http://schemas.microsoft.com/office/drawing/2014/main" id="{36988299-5A82-134C-953E-C73D38532197}"/>
              </a:ext>
            </a:extLst>
          </p:cNvPr>
          <p:cNvSpPr txBox="1"/>
          <p:nvPr/>
        </p:nvSpPr>
        <p:spPr>
          <a:xfrm>
            <a:off x="1464989" y="3476183"/>
            <a:ext cx="6214021" cy="307777"/>
          </a:xfrm>
          <a:prstGeom prst="rect">
            <a:avLst/>
          </a:prstGeom>
          <a:noFill/>
        </p:spPr>
        <p:txBody>
          <a:bodyPr wrap="square" rtlCol="0" anchor="ctr" anchorCtr="0">
            <a:spAutoFit/>
          </a:bodyPr>
          <a:lstStyle/>
          <a:p>
            <a:pPr algn="ctr">
              <a:defRPr/>
            </a:pPr>
            <a:r>
              <a:rPr lang="en-US" altLang="zh-CN" sz="1400" b="1" dirty="0">
                <a:solidFill>
                  <a:srgbClr val="414042"/>
                </a:solidFill>
                <a:latin typeface="Amazon Ember" panose="02000000000000000000" pitchFamily="2" charset="0"/>
                <a:ea typeface="Amazon Ember" panose="02000000000000000000" pitchFamily="2" charset="0"/>
              </a:rPr>
              <a:t>Batch</a:t>
            </a:r>
            <a:r>
              <a:rPr lang="en-US" sz="1400" b="1" dirty="0">
                <a:solidFill>
                  <a:srgbClr val="414042"/>
                </a:solidFill>
                <a:latin typeface="Amazon Ember" panose="02000000000000000000" pitchFamily="2" charset="0"/>
                <a:ea typeface="Amazon Ember" panose="02000000000000000000" pitchFamily="2" charset="0"/>
              </a:rPr>
              <a:t> &amp; Streaming </a:t>
            </a:r>
            <a:r>
              <a:rPr lang="en-US" altLang="zh-CN" sz="1400" b="1" dirty="0">
                <a:solidFill>
                  <a:srgbClr val="414042"/>
                </a:solidFill>
                <a:latin typeface="Amazon Ember" panose="02000000000000000000" pitchFamily="2" charset="0"/>
                <a:ea typeface="Amazon Ember" panose="02000000000000000000" pitchFamily="2" charset="0"/>
              </a:rPr>
              <a:t>migration </a:t>
            </a:r>
            <a:r>
              <a:rPr lang="en-US" sz="1400" b="1" dirty="0">
                <a:solidFill>
                  <a:srgbClr val="414042"/>
                </a:solidFill>
                <a:latin typeface="Amazon Ember" panose="02000000000000000000" pitchFamily="2" charset="0"/>
                <a:ea typeface="Amazon Ember" panose="02000000000000000000" pitchFamily="2" charset="0"/>
              </a:rPr>
              <a:t>Services</a:t>
            </a:r>
          </a:p>
        </p:txBody>
      </p:sp>
    </p:spTree>
    <p:extLst>
      <p:ext uri="{BB962C8B-B14F-4D97-AF65-F5344CB8AC3E}">
        <p14:creationId xmlns:p14="http://schemas.microsoft.com/office/powerpoint/2010/main" val="3643793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4583124" y="1592505"/>
            <a:ext cx="911461" cy="911461"/>
          </a:xfrm>
          <a:prstGeom prst="rect">
            <a:avLst/>
          </a:prstGeom>
        </p:spPr>
      </p:pic>
      <p:pic>
        <p:nvPicPr>
          <p:cNvPr id="8" name="Picture 7" descr="Java.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4582" y="1005584"/>
            <a:ext cx="785098" cy="785098"/>
          </a:xfrm>
          <a:prstGeom prst="rect">
            <a:avLst/>
          </a:prstGeom>
        </p:spPr>
      </p:pic>
      <p:pic>
        <p:nvPicPr>
          <p:cNvPr id="9" name="Picture 8"/>
          <p:cNvPicPr>
            <a:picLocks noChangeAspect="1"/>
          </p:cNvPicPr>
          <p:nvPr/>
        </p:nvPicPr>
        <p:blipFill>
          <a:blip r:embed="rId5"/>
          <a:stretch>
            <a:fillRect/>
          </a:stretch>
        </p:blipFill>
        <p:spPr>
          <a:xfrm>
            <a:off x="4625580" y="871927"/>
            <a:ext cx="835358" cy="607922"/>
          </a:xfrm>
          <a:prstGeom prst="rect">
            <a:avLst/>
          </a:prstGeom>
        </p:spPr>
      </p:pic>
      <p:sp>
        <p:nvSpPr>
          <p:cNvPr id="10" name="TextBox 9"/>
          <p:cNvSpPr txBox="1"/>
          <p:nvPr/>
        </p:nvSpPr>
        <p:spPr>
          <a:xfrm>
            <a:off x="196420" y="1175326"/>
            <a:ext cx="1454533" cy="326243"/>
          </a:xfrm>
          <a:prstGeom prst="rect">
            <a:avLst/>
          </a:prstGeom>
          <a:noFill/>
        </p:spPr>
        <p:txBody>
          <a:bodyPr wrap="square" lIns="109728" tIns="54864" rIns="109728" bIns="54864" rtlCol="0">
            <a:spAutoFit/>
          </a:bodyPr>
          <a:lstStyle/>
          <a:p>
            <a:pPr defTabSz="1097280"/>
            <a:r>
              <a:rPr lang="en-US" alt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a:t>
            </a:r>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SDK</a:t>
            </a:r>
          </a:p>
        </p:txBody>
      </p:sp>
      <p:sp>
        <p:nvSpPr>
          <p:cNvPr id="11" name="TextBox 10"/>
          <p:cNvSpPr txBox="1"/>
          <p:nvPr/>
        </p:nvSpPr>
        <p:spPr>
          <a:xfrm>
            <a:off x="3527328" y="1040250"/>
            <a:ext cx="1454533" cy="326243"/>
          </a:xfrm>
          <a:prstGeom prst="rect">
            <a:avLst/>
          </a:prstGeom>
          <a:noFill/>
        </p:spPr>
        <p:txBody>
          <a:bodyPr wrap="square" lIns="109728" tIns="54864" rIns="109728" bIns="54864" rtlCol="0">
            <a:spAutoFit/>
          </a:bodyPr>
          <a:lstStyle/>
          <a:p>
            <a:pPr defTabSz="1097280"/>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Log4j</a:t>
            </a:r>
          </a:p>
        </p:txBody>
      </p:sp>
      <p:sp>
        <p:nvSpPr>
          <p:cNvPr id="12" name="TextBox 11"/>
          <p:cNvSpPr txBox="1"/>
          <p:nvPr/>
        </p:nvSpPr>
        <p:spPr>
          <a:xfrm>
            <a:off x="3527328" y="1866283"/>
            <a:ext cx="1454533" cy="326243"/>
          </a:xfrm>
          <a:prstGeom prst="rect">
            <a:avLst/>
          </a:prstGeom>
          <a:noFill/>
        </p:spPr>
        <p:txBody>
          <a:bodyPr wrap="square" lIns="109728" tIns="54864" rIns="109728" bIns="54864" rtlCol="0">
            <a:spAutoFit/>
          </a:bodyPr>
          <a:lstStyle/>
          <a:p>
            <a:pPr defTabSz="1097280"/>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Flume</a:t>
            </a:r>
          </a:p>
        </p:txBody>
      </p:sp>
      <p:pic>
        <p:nvPicPr>
          <p:cNvPr id="14" name="Picture 13" descr="Java.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04829" y="2713185"/>
            <a:ext cx="632077" cy="632077"/>
          </a:xfrm>
          <a:prstGeom prst="rect">
            <a:avLst/>
          </a:prstGeom>
        </p:spPr>
      </p:pic>
      <p:sp>
        <p:nvSpPr>
          <p:cNvPr id="15" name="TextBox 14"/>
          <p:cNvSpPr txBox="1"/>
          <p:nvPr/>
        </p:nvSpPr>
        <p:spPr>
          <a:xfrm>
            <a:off x="196420" y="2721047"/>
            <a:ext cx="1454533" cy="541687"/>
          </a:xfrm>
          <a:prstGeom prst="rect">
            <a:avLst/>
          </a:prstGeom>
          <a:noFill/>
        </p:spPr>
        <p:txBody>
          <a:bodyPr wrap="square" lIns="109728" tIns="54864" rIns="109728" bIns="54864" rtlCol="0">
            <a:spAutoFit/>
          </a:bodyPr>
          <a:lstStyle/>
          <a:p>
            <a:pPr defTabSz="1097280"/>
            <a:r>
              <a:rPr lang="en-US" alt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a:t>
            </a:r>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Mobile SDK</a:t>
            </a:r>
          </a:p>
        </p:txBody>
      </p:sp>
      <p:pic>
        <p:nvPicPr>
          <p:cNvPr id="16" name="Picture 15" descr="Kinesis-Enabled_Apps.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45044" y="1955254"/>
            <a:ext cx="636082" cy="636082"/>
          </a:xfrm>
          <a:prstGeom prst="rect">
            <a:avLst/>
          </a:prstGeom>
        </p:spPr>
      </p:pic>
      <p:sp>
        <p:nvSpPr>
          <p:cNvPr id="17" name="TextBox 16"/>
          <p:cNvSpPr txBox="1"/>
          <p:nvPr/>
        </p:nvSpPr>
        <p:spPr>
          <a:xfrm>
            <a:off x="141727" y="1923597"/>
            <a:ext cx="1789159" cy="541687"/>
          </a:xfrm>
          <a:prstGeom prst="rect">
            <a:avLst/>
          </a:prstGeom>
          <a:noFill/>
        </p:spPr>
        <p:txBody>
          <a:bodyPr wrap="square" lIns="109728" tIns="54864" rIns="109728" bIns="54864" rtlCol="0">
            <a:spAutoFit/>
          </a:bodyPr>
          <a:lstStyle/>
          <a:p>
            <a:pPr defTabSz="1097280"/>
            <a:r>
              <a:rPr lang="zh-CN"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Kinesis</a:t>
            </a:r>
            <a:r>
              <a:rPr lang="zh-CN" altLang="en-US"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a:t>
            </a:r>
            <a:endParaRPr lang="en-US" altLang="zh-CN"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a:p>
            <a:pPr defTabSz="1097280"/>
            <a:r>
              <a:rPr lang="zh-CN" altLang="en-US"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创建器库</a:t>
            </a:r>
            <a:r>
              <a:rPr lang="zh-CN" sz="1400" dirty="0">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（KPL）</a:t>
            </a:r>
          </a:p>
        </p:txBody>
      </p:sp>
      <p:sp>
        <p:nvSpPr>
          <p:cNvPr id="18" name="TextBox 17"/>
          <p:cNvSpPr txBox="1"/>
          <p:nvPr/>
        </p:nvSpPr>
        <p:spPr>
          <a:xfrm>
            <a:off x="196420" y="3598084"/>
            <a:ext cx="1631950" cy="541687"/>
          </a:xfrm>
          <a:prstGeom prst="rect">
            <a:avLst/>
          </a:prstGeom>
          <a:noFill/>
        </p:spPr>
        <p:txBody>
          <a:bodyPr wrap="square" lIns="109728" tIns="54864" rIns="109728" bIns="54864" rtlCol="0">
            <a:spAutoFit/>
          </a:bodyPr>
          <a:lstStyle/>
          <a:p>
            <a:pPr defTabSz="1097280"/>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Amazon Kinesis</a:t>
            </a:r>
            <a:r>
              <a:rPr lang="en-US" alt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 </a:t>
            </a:r>
            <a:r>
              <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代理</a:t>
            </a:r>
          </a:p>
        </p:txBody>
      </p:sp>
      <p:pic>
        <p:nvPicPr>
          <p:cNvPr id="19" name="Picture 18" descr="Kinesis-Enabled_Apps.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88940" y="3553552"/>
            <a:ext cx="636082" cy="636082"/>
          </a:xfrm>
          <a:prstGeom prst="rect">
            <a:avLst/>
          </a:prstGeom>
        </p:spPr>
      </p:pic>
      <p:cxnSp>
        <p:nvCxnSpPr>
          <p:cNvPr id="20" name="Straight Connector 19"/>
          <p:cNvCxnSpPr/>
          <p:nvPr/>
        </p:nvCxnSpPr>
        <p:spPr>
          <a:xfrm>
            <a:off x="3394554" y="737541"/>
            <a:ext cx="0" cy="3803862"/>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266470" y="2611315"/>
            <a:ext cx="1274067" cy="941796"/>
          </a:xfrm>
          <a:prstGeom prst="rect">
            <a:avLst/>
          </a:prstGeom>
          <a:noFill/>
        </p:spPr>
        <p:txBody>
          <a:bodyPr wrap="none" lIns="182880" tIns="146304" rIns="182880" bIns="146304" rtlCol="0">
            <a:spAutoFit/>
          </a:bodyPr>
          <a:lstStyle/>
          <a:p>
            <a:r>
              <a:rPr lang="zh-CN" sz="1400" dirty="0">
                <a:gradFill>
                  <a:gsLst>
                    <a:gs pos="2917">
                      <a:schemeClr val="tx1"/>
                    </a:gs>
                    <a:gs pos="30000">
                      <a:schemeClr val="tx1"/>
                    </a:gs>
                  </a:gsLst>
                  <a:lin ang="5400000" scaled="0"/>
                </a:gra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iOS</a:t>
            </a:r>
          </a:p>
          <a:p>
            <a:r>
              <a:rPr lang="zh-CN" sz="1400" dirty="0">
                <a:gradFill>
                  <a:gsLst>
                    <a:gs pos="2917">
                      <a:schemeClr val="tx1"/>
                    </a:gs>
                    <a:gs pos="30000">
                      <a:schemeClr val="tx1"/>
                    </a:gs>
                  </a:gsLst>
                  <a:lin ang="5400000" scaled="0"/>
                </a:gra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Android</a:t>
            </a:r>
          </a:p>
          <a:p>
            <a:r>
              <a:rPr lang="zh-CN" sz="1400" dirty="0">
                <a:gradFill>
                  <a:gsLst>
                    <a:gs pos="2917">
                      <a:schemeClr val="tx1"/>
                    </a:gs>
                    <a:gs pos="30000">
                      <a:schemeClr val="tx1"/>
                    </a:gs>
                  </a:gsLst>
                  <a:lin ang="5400000" scaled="0"/>
                </a:gra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Kindle Fire</a:t>
            </a:r>
          </a:p>
        </p:txBody>
      </p:sp>
      <p:pic>
        <p:nvPicPr>
          <p:cNvPr id="31" name="Graphic 37"/>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6996150" y="2004361"/>
            <a:ext cx="1097459" cy="1097459"/>
          </a:xfrm>
          <a:prstGeom prst="rect">
            <a:avLst/>
          </a:prstGeom>
        </p:spPr>
      </p:pic>
      <p:sp>
        <p:nvSpPr>
          <p:cNvPr id="32" name="TextBox 31"/>
          <p:cNvSpPr txBox="1"/>
          <p:nvPr/>
        </p:nvSpPr>
        <p:spPr>
          <a:xfrm>
            <a:off x="141726" y="-5016"/>
            <a:ext cx="8589579" cy="461665"/>
          </a:xfrm>
          <a:prstGeom prst="rect">
            <a:avLst/>
          </a:prstGeom>
          <a:noFill/>
        </p:spPr>
        <p:txBody>
          <a:bodyPr wrap="square" rtlCol="0">
            <a:spAutoFit/>
          </a:bodyPr>
          <a:lstStyle/>
          <a:p>
            <a:r>
              <a:rPr lang="zh-CN" altLang="en-US" sz="2400" b="1" dirty="0">
                <a:solidFill>
                  <a:srgbClr val="0E2735"/>
                </a:solidFill>
                <a:latin typeface="Amazon Ember Regular" charset="0"/>
                <a:ea typeface="+mj-ea"/>
                <a:cs typeface="Amazon Ember Regular" charset="0"/>
                <a:sym typeface="Amazon Ember" panose="020B0603020204020204" pitchFamily="34" charset="0"/>
              </a:rPr>
              <a:t>流式数据的收集和存</a:t>
            </a:r>
            <a:r>
              <a:rPr lang="zh-CN" altLang="en-US" sz="2400" b="1" dirty="0" smtClean="0">
                <a:solidFill>
                  <a:srgbClr val="0E2735"/>
                </a:solidFill>
                <a:latin typeface="Amazon Ember Regular" charset="0"/>
                <a:ea typeface="+mj-ea"/>
                <a:cs typeface="Amazon Ember Regular" charset="0"/>
                <a:sym typeface="Amazon Ember" panose="020B0603020204020204" pitchFamily="34" charset="0"/>
              </a:rPr>
              <a:t>储</a:t>
            </a:r>
            <a:endParaRPr lang="zh-CN" altLang="en-US" sz="2400" b="1" dirty="0">
              <a:solidFill>
                <a:srgbClr val="0E2735"/>
              </a:solidFill>
              <a:latin typeface="Amazon Ember Regular" charset="0"/>
              <a:ea typeface="+mj-ea"/>
              <a:cs typeface="Amazon Ember Regular" charset="0"/>
              <a:sym typeface="Amazon Ember" panose="020B0603020204020204" pitchFamily="34" charset="0"/>
            </a:endParaRPr>
          </a:p>
        </p:txBody>
      </p:sp>
      <p:sp>
        <p:nvSpPr>
          <p:cNvPr id="33" name="Rectangle 32"/>
          <p:cNvSpPr/>
          <p:nvPr/>
        </p:nvSpPr>
        <p:spPr>
          <a:xfrm>
            <a:off x="6419990" y="1421350"/>
            <a:ext cx="2595582" cy="369332"/>
          </a:xfrm>
          <a:prstGeom prst="rect">
            <a:avLst/>
          </a:prstGeom>
        </p:spPr>
        <p:txBody>
          <a:bodyPr wrap="none">
            <a:spAutoFit/>
          </a:bodyPr>
          <a:lstStyle/>
          <a:p>
            <a:r>
              <a:rPr lang="en-US" altLang="zh-CN" dirty="0">
                <a:cs typeface="宋体" panose="02010600030101010101" pitchFamily="2" charset="-122"/>
                <a:sym typeface="Amazon Ember" panose="020B0603020204020204" pitchFamily="34" charset="0"/>
              </a:rPr>
              <a:t>Kinesis Data </a:t>
            </a:r>
            <a:r>
              <a:rPr lang="en-US" altLang="zh-CN" dirty="0" smtClean="0">
                <a:cs typeface="宋体" panose="02010600030101010101" pitchFamily="2" charset="-122"/>
                <a:sym typeface="Amazon Ember" panose="020B0603020204020204" pitchFamily="34" charset="0"/>
              </a:rPr>
              <a:t>Streaming</a:t>
            </a:r>
            <a:endParaRPr lang="en-US" dirty="0"/>
          </a:p>
        </p:txBody>
      </p:sp>
      <p:sp>
        <p:nvSpPr>
          <p:cNvPr id="34" name="Rectangle 33"/>
          <p:cNvSpPr/>
          <p:nvPr/>
        </p:nvSpPr>
        <p:spPr>
          <a:xfrm>
            <a:off x="141726" y="582627"/>
            <a:ext cx="6008221" cy="4256410"/>
          </a:xfrm>
          <a:prstGeom prst="rect">
            <a:avLst/>
          </a:prstGeom>
          <a:noFill/>
          <a:ln w="19050">
            <a:solidFill>
              <a:srgbClr val="0070C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Right Arrow 34"/>
          <p:cNvSpPr/>
          <p:nvPr/>
        </p:nvSpPr>
        <p:spPr>
          <a:xfrm>
            <a:off x="6319880" y="2067690"/>
            <a:ext cx="598810" cy="469347"/>
          </a:xfrm>
          <a:prstGeom prst="rightArrow">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6" name="Graphic 29"/>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4862968" y="2954943"/>
            <a:ext cx="632888" cy="632888"/>
          </a:xfrm>
          <a:prstGeom prst="rect">
            <a:avLst/>
          </a:prstGeom>
        </p:spPr>
      </p:pic>
      <p:pic>
        <p:nvPicPr>
          <p:cNvPr id="37" name="Graphic 33"/>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4853379" y="3750854"/>
            <a:ext cx="627057" cy="627057"/>
          </a:xfrm>
          <a:prstGeom prst="rect">
            <a:avLst/>
          </a:prstGeom>
        </p:spPr>
      </p:pic>
      <p:cxnSp>
        <p:nvCxnSpPr>
          <p:cNvPr id="38" name="Straight Connector 37"/>
          <p:cNvCxnSpPr/>
          <p:nvPr/>
        </p:nvCxnSpPr>
        <p:spPr>
          <a:xfrm flipV="1">
            <a:off x="3564990" y="2827566"/>
            <a:ext cx="2466220" cy="18014"/>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3491531" y="3117974"/>
            <a:ext cx="1454533" cy="326243"/>
          </a:xfrm>
          <a:prstGeom prst="rect">
            <a:avLst/>
          </a:prstGeom>
          <a:noFill/>
        </p:spPr>
        <p:txBody>
          <a:bodyPr wrap="square" lIns="109728" tIns="54864" rIns="109728" bIns="54864" rtlCol="0">
            <a:spAutoFit/>
          </a:bodyPr>
          <a:lstStyle/>
          <a:p>
            <a:pPr defTabSz="1097280"/>
            <a:r>
              <a:rPr lang="en-US" altLang="zh-CN"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AWS IOT</a:t>
            </a:r>
            <a:endPar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
        <p:nvSpPr>
          <p:cNvPr id="41" name="TextBox 40"/>
          <p:cNvSpPr txBox="1"/>
          <p:nvPr/>
        </p:nvSpPr>
        <p:spPr>
          <a:xfrm>
            <a:off x="3517000" y="3686269"/>
            <a:ext cx="1454533" cy="541687"/>
          </a:xfrm>
          <a:prstGeom prst="rect">
            <a:avLst/>
          </a:prstGeom>
          <a:noFill/>
        </p:spPr>
        <p:txBody>
          <a:bodyPr wrap="square" lIns="109728" tIns="54864" rIns="109728" bIns="54864" rtlCol="0">
            <a:spAutoFit/>
          </a:bodyPr>
          <a:lstStyle/>
          <a:p>
            <a:pPr defTabSz="1097280"/>
            <a:r>
              <a:rPr lang="en-US" altLang="zh-CN"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AWS </a:t>
            </a:r>
            <a:r>
              <a:rPr lang="en-US" altLang="zh-CN" sz="1400" dirty="0" err="1" smtClean="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rPr>
              <a:t>CloudWatch</a:t>
            </a:r>
            <a:endParaRPr lang="zh-CN"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sym typeface="Amazon Ember" panose="020B0603020204020204" pitchFamily="34" charset="0"/>
            </a:endParaRPr>
          </a:p>
        </p:txBody>
      </p:sp>
    </p:spTree>
    <p:extLst>
      <p:ext uri="{BB962C8B-B14F-4D97-AF65-F5344CB8AC3E}">
        <p14:creationId xmlns:p14="http://schemas.microsoft.com/office/powerpoint/2010/main" val="3388746470"/>
      </p:ext>
    </p:extLst>
  </p:cSld>
  <p:clrMapOvr>
    <a:masterClrMapping/>
  </p:clrMapOvr>
  <p:transition>
    <p:fade/>
  </p:transition>
</p:sld>
</file>

<file path=ppt/theme/theme1.xml><?xml version="1.0" encoding="utf-8"?>
<a:theme xmlns:a="http://schemas.openxmlformats.org/drawingml/2006/main" name="DeckTemplate-AWS">
  <a:themeElements>
    <a:clrScheme name="AWS extended color">
      <a:dk1>
        <a:srgbClr val="002D43"/>
      </a:dk1>
      <a:lt1>
        <a:srgbClr val="FFFFFF"/>
      </a:lt1>
      <a:dk2>
        <a:srgbClr val="002D43"/>
      </a:dk2>
      <a:lt2>
        <a:srgbClr val="FFFFFF"/>
      </a:lt2>
      <a:accent1>
        <a:srgbClr val="FF9900"/>
      </a:accent1>
      <a:accent2>
        <a:srgbClr val="00A0C8"/>
      </a:accent2>
      <a:accent3>
        <a:srgbClr val="007DBC"/>
      </a:accent3>
      <a:accent4>
        <a:srgbClr val="69AE35"/>
      </a:accent4>
      <a:accent5>
        <a:srgbClr val="1D8900"/>
      </a:accent5>
      <a:accent6>
        <a:srgbClr val="FF5745"/>
      </a:accent6>
      <a:hlink>
        <a:srgbClr val="00E0EA"/>
      </a:hlink>
      <a:folHlink>
        <a:srgbClr val="00A0C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lumMod val="50000"/>
          </a:schemeClr>
        </a:solidFill>
        <a:ln>
          <a:no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eckTemplate_Light_2018_CN" id="{8D6C1E70-6507-654C-9471-253B6644BCE9}" vid="{D10FFC82-8015-2A4C-B451-F3E06B1F52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26A3D6C04DFD740953BA1B2B9E62D60" ma:contentTypeVersion="0" ma:contentTypeDescription="Create a new document." ma:contentTypeScope="" ma:versionID="26617cd14cd3af163c0e97ff614e520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1A3258A-222C-4488-825E-7520D001FB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C597C89A-FD0C-431E-81F6-90225B937683}">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705B35A6-8B52-46A5-AE45-B98C6459DC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DeckTemplate-AWS</Template>
  <TotalTime>7298</TotalTime>
  <Words>8443</Words>
  <Application>Microsoft Office PowerPoint</Application>
  <PresentationFormat>On-screen Show (16:9)</PresentationFormat>
  <Paragraphs>562</Paragraphs>
  <Slides>30</Slides>
  <Notes>25</Notes>
  <HiddenSlides>2</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Amazon Ember</vt:lpstr>
      <vt:lpstr>Amazon Ember Cd RC</vt:lpstr>
      <vt:lpstr>Amazon Ember Heavy</vt:lpstr>
      <vt:lpstr>Amazon Ember Light</vt:lpstr>
      <vt:lpstr>Amazon Ember Regular</vt:lpstr>
      <vt:lpstr>微软雅黑</vt:lpstr>
      <vt:lpstr>MS PGothic</vt:lpstr>
      <vt:lpstr>黑体</vt:lpstr>
      <vt:lpstr>宋体</vt:lpstr>
      <vt:lpstr>Arial</vt:lpstr>
      <vt:lpstr>Calibri</vt:lpstr>
      <vt:lpstr>Segoe UI</vt:lpstr>
      <vt:lpstr>Segoe UI Semilight</vt:lpstr>
      <vt:lpstr>Wingdings</vt:lpstr>
      <vt:lpstr>DeckTemplate-AWS</vt:lpstr>
      <vt:lpstr>PowerPoint Presentation</vt:lpstr>
      <vt:lpstr>Agenda</vt:lpstr>
      <vt:lpstr>Traditional data warehousing</vt:lpstr>
      <vt:lpstr>Pain Point &amp; Expectation For Data Analytics</vt:lpstr>
      <vt:lpstr>Cloud Native Data Lake Analytics </vt:lpstr>
      <vt:lpstr>The AWS Analytics Architectural Stack</vt:lpstr>
      <vt:lpstr>The AWS Analytics Services Category</vt:lpstr>
      <vt:lpstr>Data movement services</vt:lpstr>
      <vt:lpstr>PowerPoint Presentation</vt:lpstr>
      <vt:lpstr>Amazon Kinesis Data Firehose</vt:lpstr>
      <vt:lpstr>Amazon Kinesis Data Analytics </vt:lpstr>
      <vt:lpstr>Streaming with Amazon Kinesis Easily collect, process, and analyze video and data streams in real time </vt:lpstr>
      <vt:lpstr>Data lake infrastructure  &amp; management services</vt:lpstr>
      <vt:lpstr>Build on robust data lake infrastructure  with Amazon S3</vt:lpstr>
      <vt:lpstr>Amazon Managed Streaming for Apache Kafka (Amazon MSK) Fully managed, highly available, and secure Apache Kafka service</vt:lpstr>
      <vt:lpstr>PowerPoint Presentation</vt:lpstr>
      <vt:lpstr>Build a secure data lake in days AWS Lake Formation</vt:lpstr>
      <vt:lpstr>Analytics services</vt:lpstr>
      <vt:lpstr>PowerPoint Presentation</vt:lpstr>
      <vt:lpstr>EMR Open Source Applications</vt:lpstr>
      <vt:lpstr>UltraWarm for Amazon Elasticsearch Service  A new warm storage tier for Amazon Elasticsearch Service</vt:lpstr>
      <vt:lpstr>PowerPoint Presentation</vt:lpstr>
      <vt:lpstr>Amazon Athena—Interactive Analysis </vt:lpstr>
      <vt:lpstr>Data, visualization, engagement,  &amp; machine learning services</vt:lpstr>
      <vt:lpstr>Amazon QuickSight</vt:lpstr>
      <vt:lpstr>PowerPoint Presentation</vt:lpstr>
      <vt:lpstr>PowerPoint Presentation</vt:lpstr>
      <vt:lpstr>Case Example:21st Century Fox Data Lakes &amp; Analytics</vt:lpstr>
      <vt:lpstr>Why choose AWS for data lakes and analytics?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Tang, Jeff</cp:lastModifiedBy>
  <cp:revision>121</cp:revision>
  <dcterms:created xsi:type="dcterms:W3CDTF">2020-12-07T07:48:07Z</dcterms:created>
  <dcterms:modified xsi:type="dcterms:W3CDTF">2021-05-17T01:47:26Z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0x010100D26A3D6C04DFD740953BA1B2B9E62D60</vt:lpwstr>
  </property>
</Properties>
</file>