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autoCompressPictures="0">
  <p:sldMasterIdLst>
    <p:sldMasterId id="2147483689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84" r:id="rId8"/>
    <p:sldId id="262" r:id="rId9"/>
    <p:sldId id="263" r:id="rId10"/>
    <p:sldId id="268" r:id="rId11"/>
    <p:sldId id="269" r:id="rId12"/>
    <p:sldId id="278" r:id="rId13"/>
    <p:sldId id="266" r:id="rId14"/>
    <p:sldId id="279" r:id="rId15"/>
    <p:sldId id="280" r:id="rId16"/>
    <p:sldId id="264" r:id="rId17"/>
    <p:sldId id="265" r:id="rId18"/>
    <p:sldId id="281" r:id="rId19"/>
    <p:sldId id="282" r:id="rId20"/>
    <p:sldId id="283" r:id="rId21"/>
    <p:sldId id="267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</p:sldIdLst>
  <p:sldSz cx="12188825" cy="6858000"/>
  <p:notesSz cx="6858000" cy="9144000"/>
  <p:embeddedFontLst>
    <p:embeddedFont>
      <p:font typeface="Calibri" panose="020F0502020204030204" pitchFamily="34" charset="0"/>
      <p:regular r:id="rId32"/>
      <p:bold r:id="rId33"/>
      <p:italic r:id="rId34"/>
      <p:boldItalic r:id="rId3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49"/>
    <p:restoredTop sz="94663"/>
  </p:normalViewPr>
  <p:slideViewPr>
    <p:cSldViewPr snapToGrid="0">
      <p:cViewPr varScale="1">
        <p:scale>
          <a:sx n="97" d="100"/>
          <a:sy n="97" d="100"/>
        </p:scale>
        <p:origin x="216" y="52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17" d="100"/>
          <a:sy n="117" d="100"/>
        </p:scale>
        <p:origin x="4200" y="16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2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1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4.fntdata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32336E-F2FC-2249-8C1C-60BC4477DC4B}" type="doc">
      <dgm:prSet loTypeId="urn:microsoft.com/office/officeart/2005/8/layout/process1" loCatId="" qsTypeId="urn:microsoft.com/office/officeart/2005/8/quickstyle/simple1" qsCatId="simple" csTypeId="urn:microsoft.com/office/officeart/2005/8/colors/accent1_2" csCatId="accent1" phldr="1"/>
      <dgm:spPr/>
    </dgm:pt>
    <dgm:pt modelId="{BE7CEBCA-F513-9848-B613-07EF4AAD3ABD}">
      <dgm:prSet phldrT="[Text]"/>
      <dgm:spPr/>
      <dgm:t>
        <a:bodyPr/>
        <a:lstStyle/>
        <a:p>
          <a:r>
            <a:rPr lang="en-US" dirty="0"/>
            <a:t>Register for gateway tenant</a:t>
          </a:r>
        </a:p>
      </dgm:t>
    </dgm:pt>
    <dgm:pt modelId="{CD0E3C12-CCB2-A34D-B103-83162F40BD21}" type="parTrans" cxnId="{8993478C-27F8-2741-89E3-81EAD4F85F13}">
      <dgm:prSet/>
      <dgm:spPr/>
      <dgm:t>
        <a:bodyPr/>
        <a:lstStyle/>
        <a:p>
          <a:endParaRPr lang="en-US"/>
        </a:p>
      </dgm:t>
    </dgm:pt>
    <dgm:pt modelId="{9EAA70B0-5FCA-3844-8158-2145DF0687F1}" type="sibTrans" cxnId="{8993478C-27F8-2741-89E3-81EAD4F85F13}">
      <dgm:prSet/>
      <dgm:spPr/>
      <dgm:t>
        <a:bodyPr/>
        <a:lstStyle/>
        <a:p>
          <a:endParaRPr lang="en-US"/>
        </a:p>
      </dgm:t>
    </dgm:pt>
    <dgm:pt modelId="{655C472A-682B-5B41-B7F7-0E64D7B6BD4F}">
      <dgm:prSet phldrT="[Text]"/>
      <dgm:spPr/>
      <dgm:t>
        <a:bodyPr/>
        <a:lstStyle/>
        <a:p>
          <a:r>
            <a:rPr lang="en-US" dirty="0"/>
            <a:t>Add applications and compute resources</a:t>
          </a:r>
        </a:p>
      </dgm:t>
    </dgm:pt>
    <dgm:pt modelId="{707D439D-9F77-1A48-A704-BE8B167B16C2}" type="parTrans" cxnId="{23DA1B87-58D3-F84A-9B1E-6F37A57E42F3}">
      <dgm:prSet/>
      <dgm:spPr/>
      <dgm:t>
        <a:bodyPr/>
        <a:lstStyle/>
        <a:p>
          <a:endParaRPr lang="en-US"/>
        </a:p>
      </dgm:t>
    </dgm:pt>
    <dgm:pt modelId="{1D81BAB9-674E-6E49-B059-E052CC02EA49}" type="sibTrans" cxnId="{23DA1B87-58D3-F84A-9B1E-6F37A57E42F3}">
      <dgm:prSet/>
      <dgm:spPr/>
      <dgm:t>
        <a:bodyPr/>
        <a:lstStyle/>
        <a:p>
          <a:endParaRPr lang="en-US"/>
        </a:p>
      </dgm:t>
    </dgm:pt>
    <dgm:pt modelId="{C3730737-3BDA-0046-9019-559AA8BD6E27}">
      <dgm:prSet phldrT="[Text]"/>
      <dgm:spPr>
        <a:solidFill>
          <a:schemeClr val="accent4"/>
        </a:solidFill>
      </dgm:spPr>
      <dgm:t>
        <a:bodyPr/>
        <a:lstStyle/>
        <a:p>
          <a:r>
            <a:rPr lang="en-US" dirty="0"/>
            <a:t>Customize user interface</a:t>
          </a:r>
        </a:p>
      </dgm:t>
    </dgm:pt>
    <dgm:pt modelId="{EE6150E5-8295-724A-93E1-AD4D3E4D926B}" type="parTrans" cxnId="{4E184816-F4D1-5046-A123-14F2905861E9}">
      <dgm:prSet/>
      <dgm:spPr/>
      <dgm:t>
        <a:bodyPr/>
        <a:lstStyle/>
        <a:p>
          <a:endParaRPr lang="en-US"/>
        </a:p>
      </dgm:t>
    </dgm:pt>
    <dgm:pt modelId="{2C5F0730-E7F9-5148-8A8F-ACB9B6B1828B}" type="sibTrans" cxnId="{4E184816-F4D1-5046-A123-14F2905861E9}">
      <dgm:prSet/>
      <dgm:spPr/>
      <dgm:t>
        <a:bodyPr/>
        <a:lstStyle/>
        <a:p>
          <a:endParaRPr lang="en-US"/>
        </a:p>
      </dgm:t>
    </dgm:pt>
    <dgm:pt modelId="{AD8248C7-44E2-B94D-B0A5-B0C4F13B6B41}" type="pres">
      <dgm:prSet presAssocID="{3532336E-F2FC-2249-8C1C-60BC4477DC4B}" presName="Name0" presStyleCnt="0">
        <dgm:presLayoutVars>
          <dgm:dir/>
          <dgm:resizeHandles val="exact"/>
        </dgm:presLayoutVars>
      </dgm:prSet>
      <dgm:spPr/>
    </dgm:pt>
    <dgm:pt modelId="{42449CBB-71F4-B64F-8DC4-C9A3D31F6152}" type="pres">
      <dgm:prSet presAssocID="{BE7CEBCA-F513-9848-B613-07EF4AAD3ABD}" presName="node" presStyleLbl="node1" presStyleIdx="0" presStyleCnt="3">
        <dgm:presLayoutVars>
          <dgm:bulletEnabled val="1"/>
        </dgm:presLayoutVars>
      </dgm:prSet>
      <dgm:spPr/>
    </dgm:pt>
    <dgm:pt modelId="{752B71F6-E2A8-CB41-9433-35CAE86D755F}" type="pres">
      <dgm:prSet presAssocID="{9EAA70B0-5FCA-3844-8158-2145DF0687F1}" presName="sibTrans" presStyleLbl="sibTrans2D1" presStyleIdx="0" presStyleCnt="2"/>
      <dgm:spPr/>
    </dgm:pt>
    <dgm:pt modelId="{E69A5523-139A-2A48-8C61-9182B68CAB2E}" type="pres">
      <dgm:prSet presAssocID="{9EAA70B0-5FCA-3844-8158-2145DF0687F1}" presName="connectorText" presStyleLbl="sibTrans2D1" presStyleIdx="0" presStyleCnt="2"/>
      <dgm:spPr/>
    </dgm:pt>
    <dgm:pt modelId="{09DDCF9F-9107-1943-84D9-9BE153F4BEE1}" type="pres">
      <dgm:prSet presAssocID="{655C472A-682B-5B41-B7F7-0E64D7B6BD4F}" presName="node" presStyleLbl="node1" presStyleIdx="1" presStyleCnt="3">
        <dgm:presLayoutVars>
          <dgm:bulletEnabled val="1"/>
        </dgm:presLayoutVars>
      </dgm:prSet>
      <dgm:spPr/>
    </dgm:pt>
    <dgm:pt modelId="{A3B46AA4-E85F-F447-BDB8-F84EB3E39EFC}" type="pres">
      <dgm:prSet presAssocID="{1D81BAB9-674E-6E49-B059-E052CC02EA49}" presName="sibTrans" presStyleLbl="sibTrans2D1" presStyleIdx="1" presStyleCnt="2"/>
      <dgm:spPr/>
    </dgm:pt>
    <dgm:pt modelId="{880B558E-FD2F-6048-B8AC-D54C8FB54F4F}" type="pres">
      <dgm:prSet presAssocID="{1D81BAB9-674E-6E49-B059-E052CC02EA49}" presName="connectorText" presStyleLbl="sibTrans2D1" presStyleIdx="1" presStyleCnt="2"/>
      <dgm:spPr/>
    </dgm:pt>
    <dgm:pt modelId="{9020EAAD-D5B4-8246-9060-CA039C79E7B1}" type="pres">
      <dgm:prSet presAssocID="{C3730737-3BDA-0046-9019-559AA8BD6E27}" presName="node" presStyleLbl="node1" presStyleIdx="2" presStyleCnt="3">
        <dgm:presLayoutVars>
          <dgm:bulletEnabled val="1"/>
        </dgm:presLayoutVars>
      </dgm:prSet>
      <dgm:spPr/>
    </dgm:pt>
  </dgm:ptLst>
  <dgm:cxnLst>
    <dgm:cxn modelId="{4C31A506-6F65-364B-98A6-7981C7DB29F5}" type="presOf" srcId="{9EAA70B0-5FCA-3844-8158-2145DF0687F1}" destId="{752B71F6-E2A8-CB41-9433-35CAE86D755F}" srcOrd="0" destOrd="0" presId="urn:microsoft.com/office/officeart/2005/8/layout/process1"/>
    <dgm:cxn modelId="{4E184816-F4D1-5046-A123-14F2905861E9}" srcId="{3532336E-F2FC-2249-8C1C-60BC4477DC4B}" destId="{C3730737-3BDA-0046-9019-559AA8BD6E27}" srcOrd="2" destOrd="0" parTransId="{EE6150E5-8295-724A-93E1-AD4D3E4D926B}" sibTransId="{2C5F0730-E7F9-5148-8A8F-ACB9B6B1828B}"/>
    <dgm:cxn modelId="{0DFE6D16-D318-8C46-A6DA-32D5B8C66E01}" type="presOf" srcId="{BE7CEBCA-F513-9848-B613-07EF4AAD3ABD}" destId="{42449CBB-71F4-B64F-8DC4-C9A3D31F6152}" srcOrd="0" destOrd="0" presId="urn:microsoft.com/office/officeart/2005/8/layout/process1"/>
    <dgm:cxn modelId="{E15EE12C-B819-D949-BDA4-0BB956768653}" type="presOf" srcId="{C3730737-3BDA-0046-9019-559AA8BD6E27}" destId="{9020EAAD-D5B4-8246-9060-CA039C79E7B1}" srcOrd="0" destOrd="0" presId="urn:microsoft.com/office/officeart/2005/8/layout/process1"/>
    <dgm:cxn modelId="{06B85968-7C59-5941-B3F2-D0AAD866B9A3}" type="presOf" srcId="{1D81BAB9-674E-6E49-B059-E052CC02EA49}" destId="{A3B46AA4-E85F-F447-BDB8-F84EB3E39EFC}" srcOrd="0" destOrd="0" presId="urn:microsoft.com/office/officeart/2005/8/layout/process1"/>
    <dgm:cxn modelId="{1FB18771-D82C-454D-AA0E-9AE26350D695}" type="presOf" srcId="{3532336E-F2FC-2249-8C1C-60BC4477DC4B}" destId="{AD8248C7-44E2-B94D-B0A5-B0C4F13B6B41}" srcOrd="0" destOrd="0" presId="urn:microsoft.com/office/officeart/2005/8/layout/process1"/>
    <dgm:cxn modelId="{23DA1B87-58D3-F84A-9B1E-6F37A57E42F3}" srcId="{3532336E-F2FC-2249-8C1C-60BC4477DC4B}" destId="{655C472A-682B-5B41-B7F7-0E64D7B6BD4F}" srcOrd="1" destOrd="0" parTransId="{707D439D-9F77-1A48-A704-BE8B167B16C2}" sibTransId="{1D81BAB9-674E-6E49-B059-E052CC02EA49}"/>
    <dgm:cxn modelId="{8993478C-27F8-2741-89E3-81EAD4F85F13}" srcId="{3532336E-F2FC-2249-8C1C-60BC4477DC4B}" destId="{BE7CEBCA-F513-9848-B613-07EF4AAD3ABD}" srcOrd="0" destOrd="0" parTransId="{CD0E3C12-CCB2-A34D-B103-83162F40BD21}" sibTransId="{9EAA70B0-5FCA-3844-8158-2145DF0687F1}"/>
    <dgm:cxn modelId="{B8EAD3A0-76BE-F24A-AF9C-E336C970C714}" type="presOf" srcId="{9EAA70B0-5FCA-3844-8158-2145DF0687F1}" destId="{E69A5523-139A-2A48-8C61-9182B68CAB2E}" srcOrd="1" destOrd="0" presId="urn:microsoft.com/office/officeart/2005/8/layout/process1"/>
    <dgm:cxn modelId="{1184EEA4-5804-F340-B655-E362B9B49849}" type="presOf" srcId="{1D81BAB9-674E-6E49-B059-E052CC02EA49}" destId="{880B558E-FD2F-6048-B8AC-D54C8FB54F4F}" srcOrd="1" destOrd="0" presId="urn:microsoft.com/office/officeart/2005/8/layout/process1"/>
    <dgm:cxn modelId="{797673B0-C05B-594D-9B5A-38446EADF2E9}" type="presOf" srcId="{655C472A-682B-5B41-B7F7-0E64D7B6BD4F}" destId="{09DDCF9F-9107-1943-84D9-9BE153F4BEE1}" srcOrd="0" destOrd="0" presId="urn:microsoft.com/office/officeart/2005/8/layout/process1"/>
    <dgm:cxn modelId="{83A831A5-55F1-FF4A-88F0-AF14B025FFFE}" type="presParOf" srcId="{AD8248C7-44E2-B94D-B0A5-B0C4F13B6B41}" destId="{42449CBB-71F4-B64F-8DC4-C9A3D31F6152}" srcOrd="0" destOrd="0" presId="urn:microsoft.com/office/officeart/2005/8/layout/process1"/>
    <dgm:cxn modelId="{8D0CF445-3034-2F4E-B595-A9B931908EF0}" type="presParOf" srcId="{AD8248C7-44E2-B94D-B0A5-B0C4F13B6B41}" destId="{752B71F6-E2A8-CB41-9433-35CAE86D755F}" srcOrd="1" destOrd="0" presId="urn:microsoft.com/office/officeart/2005/8/layout/process1"/>
    <dgm:cxn modelId="{21736D3B-08C7-C340-852E-C8512F2F427E}" type="presParOf" srcId="{752B71F6-E2A8-CB41-9433-35CAE86D755F}" destId="{E69A5523-139A-2A48-8C61-9182B68CAB2E}" srcOrd="0" destOrd="0" presId="urn:microsoft.com/office/officeart/2005/8/layout/process1"/>
    <dgm:cxn modelId="{3FC66001-894D-5B49-9E45-62784704F48D}" type="presParOf" srcId="{AD8248C7-44E2-B94D-B0A5-B0C4F13B6B41}" destId="{09DDCF9F-9107-1943-84D9-9BE153F4BEE1}" srcOrd="2" destOrd="0" presId="urn:microsoft.com/office/officeart/2005/8/layout/process1"/>
    <dgm:cxn modelId="{4D208158-CC9C-2745-A503-76E662B1A273}" type="presParOf" srcId="{AD8248C7-44E2-B94D-B0A5-B0C4F13B6B41}" destId="{A3B46AA4-E85F-F447-BDB8-F84EB3E39EFC}" srcOrd="3" destOrd="0" presId="urn:microsoft.com/office/officeart/2005/8/layout/process1"/>
    <dgm:cxn modelId="{5677F823-54A6-6A43-9048-D17019E4EAE1}" type="presParOf" srcId="{A3B46AA4-E85F-F447-BDB8-F84EB3E39EFC}" destId="{880B558E-FD2F-6048-B8AC-D54C8FB54F4F}" srcOrd="0" destOrd="0" presId="urn:microsoft.com/office/officeart/2005/8/layout/process1"/>
    <dgm:cxn modelId="{D32391ED-98AF-E349-8327-F836D9A2AA4E}" type="presParOf" srcId="{AD8248C7-44E2-B94D-B0A5-B0C4F13B6B41}" destId="{9020EAAD-D5B4-8246-9060-CA039C79E7B1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449CBB-71F4-B64F-8DC4-C9A3D31F6152}">
      <dsp:nvSpPr>
        <dsp:cNvPr id="0" name=""/>
        <dsp:cNvSpPr/>
      </dsp:nvSpPr>
      <dsp:spPr>
        <a:xfrm>
          <a:off x="9641" y="1629461"/>
          <a:ext cx="2881669" cy="17290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Register for gateway tenant</a:t>
          </a:r>
        </a:p>
      </dsp:txBody>
      <dsp:txXfrm>
        <a:off x="60282" y="1680102"/>
        <a:ext cx="2780387" cy="1627719"/>
      </dsp:txXfrm>
    </dsp:sp>
    <dsp:sp modelId="{752B71F6-E2A8-CB41-9433-35CAE86D755F}">
      <dsp:nvSpPr>
        <dsp:cNvPr id="0" name=""/>
        <dsp:cNvSpPr/>
      </dsp:nvSpPr>
      <dsp:spPr>
        <a:xfrm>
          <a:off x="3179477" y="2136635"/>
          <a:ext cx="610913" cy="71465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3179477" y="2279566"/>
        <a:ext cx="427639" cy="428791"/>
      </dsp:txXfrm>
    </dsp:sp>
    <dsp:sp modelId="{09DDCF9F-9107-1943-84D9-9BE153F4BEE1}">
      <dsp:nvSpPr>
        <dsp:cNvPr id="0" name=""/>
        <dsp:cNvSpPr/>
      </dsp:nvSpPr>
      <dsp:spPr>
        <a:xfrm>
          <a:off x="4043977" y="1629461"/>
          <a:ext cx="2881669" cy="172900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Add applications and compute resources</a:t>
          </a:r>
        </a:p>
      </dsp:txBody>
      <dsp:txXfrm>
        <a:off x="4094618" y="1680102"/>
        <a:ext cx="2780387" cy="1627719"/>
      </dsp:txXfrm>
    </dsp:sp>
    <dsp:sp modelId="{A3B46AA4-E85F-F447-BDB8-F84EB3E39EFC}">
      <dsp:nvSpPr>
        <dsp:cNvPr id="0" name=""/>
        <dsp:cNvSpPr/>
      </dsp:nvSpPr>
      <dsp:spPr>
        <a:xfrm>
          <a:off x="7213813" y="2136635"/>
          <a:ext cx="610913" cy="71465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7213813" y="2279566"/>
        <a:ext cx="427639" cy="428791"/>
      </dsp:txXfrm>
    </dsp:sp>
    <dsp:sp modelId="{9020EAAD-D5B4-8246-9060-CA039C79E7B1}">
      <dsp:nvSpPr>
        <dsp:cNvPr id="0" name=""/>
        <dsp:cNvSpPr/>
      </dsp:nvSpPr>
      <dsp:spPr>
        <a:xfrm>
          <a:off x="8078314" y="1629461"/>
          <a:ext cx="2881669" cy="1729001"/>
        </a:xfrm>
        <a:prstGeom prst="roundRect">
          <a:avLst>
            <a:gd name="adj" fmla="val 10000"/>
          </a:avLst>
        </a:prstGeom>
        <a:solidFill>
          <a:schemeClr val="accent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Customize user interface</a:t>
          </a:r>
        </a:p>
      </dsp:txBody>
      <dsp:txXfrm>
        <a:off x="8128955" y="1680102"/>
        <a:ext cx="2780387" cy="16277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5" name="Google Shape;2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Title Slide">
  <p:cSld name="2_Title Slide">
    <p:bg>
      <p:bgPr>
        <a:solidFill>
          <a:srgbClr val="F2F2F2">
            <a:alpha val="49803"/>
          </a:srgbClr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"/>
          <p:cNvSpPr txBox="1">
            <a:spLocks noGrp="1"/>
          </p:cNvSpPr>
          <p:nvPr>
            <p:ph type="ctrTitle"/>
          </p:nvPr>
        </p:nvSpPr>
        <p:spPr>
          <a:xfrm>
            <a:off x="627448" y="3043730"/>
            <a:ext cx="5471438" cy="2137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4000"/>
              <a:buFont typeface="Arial"/>
              <a:buNone/>
              <a:defRPr sz="4000" b="0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dt" idx="10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ft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body" idx="1"/>
          </p:nvPr>
        </p:nvSpPr>
        <p:spPr>
          <a:xfrm>
            <a:off x="614137" y="5357596"/>
            <a:ext cx="5480275" cy="7384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0925" rIns="0" bIns="60925" anchor="t" anchorCtr="0">
            <a:no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rial"/>
              <a:buNone/>
              <a:defRPr sz="1800"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bg>
      <p:bgPr>
        <a:solidFill>
          <a:srgbClr val="F2F2F2">
            <a:alpha val="49803"/>
          </a:srgbClr>
        </a:solid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0925" rIns="0" bIns="609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1"/>
          </p:nvPr>
        </p:nvSpPr>
        <p:spPr>
          <a:xfrm>
            <a:off x="609441" y="1600201"/>
            <a:ext cx="5383398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0925" rIns="0" bIns="60925" anchor="t" anchorCtr="0">
            <a:no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rial"/>
              <a:buNone/>
              <a:defRPr sz="18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/>
            </a:lvl2pPr>
            <a:lvl3pPr marL="1371600" lvl="2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/>
            </a:lvl3pPr>
            <a:lvl4pPr marL="1828800" lvl="3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4pPr>
            <a:lvl5pPr marL="2286000" lvl="4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5pPr>
            <a:lvl6pPr marL="2743200" lvl="5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6pPr>
            <a:lvl7pPr marL="3200400" lvl="6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7pPr>
            <a:lvl8pPr marL="3657600" lvl="7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8pPr>
            <a:lvl9pPr marL="4114800" lvl="8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2"/>
          </p:nvPr>
        </p:nvSpPr>
        <p:spPr>
          <a:xfrm>
            <a:off x="6195986" y="1600201"/>
            <a:ext cx="5383398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0925" rIns="0" bIns="60925" anchor="t" anchorCtr="0">
            <a:no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rial"/>
              <a:buNone/>
              <a:defRPr sz="18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/>
            </a:lvl2pPr>
            <a:lvl3pPr marL="1371600" lvl="2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/>
            </a:lvl3pPr>
            <a:lvl4pPr marL="1828800" lvl="3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4pPr>
            <a:lvl5pPr marL="2286000" lvl="4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5pPr>
            <a:lvl6pPr marL="2743200" lvl="5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6pPr>
            <a:lvl7pPr marL="3200400" lvl="6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7pPr>
            <a:lvl8pPr marL="3657600" lvl="7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8pPr>
            <a:lvl9pPr marL="4114800" lvl="8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dt" idx="10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ft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Only">
  <p:cSld name="1_Title Only">
    <p:bg>
      <p:bgPr>
        <a:solidFill>
          <a:srgbClr val="F2F2F2">
            <a:alpha val="49803"/>
          </a:srgbClr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0925" rIns="0" bIns="6092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600"/>
              <a:buFont typeface="Calibri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dt" idx="10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ftr" idx="11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sldNum" idx="12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1"/>
          </p:nvPr>
        </p:nvSpPr>
        <p:spPr>
          <a:xfrm>
            <a:off x="6253739" y="1371600"/>
            <a:ext cx="51054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0925" rIns="0" bIns="60925" anchor="t" anchorCtr="0">
            <a:no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2"/>
          </p:nvPr>
        </p:nvSpPr>
        <p:spPr>
          <a:xfrm>
            <a:off x="6253739" y="2119744"/>
            <a:ext cx="5105400" cy="38238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0925" rIns="0" bIns="60925" anchor="t" anchorCtr="0">
            <a:noAutofit/>
          </a:bodyPr>
          <a:lstStyle>
            <a:lvl1pPr marL="457200" lvl="0" indent="-228600" algn="l">
              <a:spcBef>
                <a:spcPts val="36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D7084-1395-F140-B5DF-4AC947A928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FD06DD-C9F5-AB41-B4F2-91356FB3F8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310DC0-525F-A84F-8FDA-9AAA08F26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73845-2FB1-5245-9203-FD602AD6F92F}" type="datetimeFigureOut">
              <a:rPr lang="en-US" smtClean="0"/>
              <a:t>10/11/20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8DF44A-510A-7048-BE8C-5D280BE63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9D3B8B-932F-764A-B2C4-1930CE869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502B1-BC0F-804D-B025-D5DAEA9E21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189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2F2F2">
            <a:alpha val="49803"/>
          </a:srgbClr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609441" y="274639"/>
            <a:ext cx="10969943" cy="711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0925" rIns="0" bIns="60925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3600"/>
              <a:buFont typeface="Calibri"/>
              <a:buNone/>
              <a:defRPr sz="36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609441" y="1138425"/>
            <a:ext cx="10969943" cy="4987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0925" rIns="0" bIns="60925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3" name="Google Shape;13;p1" descr="A close up of a logo&#10;&#10;Description automatically generated"/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88" y="6324342"/>
            <a:ext cx="2438400" cy="53365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A close up of a sign&#10;&#10;Description automatically generated">
            <a:extLst>
              <a:ext uri="{FF2B5EF4-FFF2-40B4-BE49-F238E27FC236}">
                <a16:creationId xmlns:a16="http://schemas.microsoft.com/office/drawing/2014/main" id="{60E8355A-0789-0B4F-B128-DCA446DE7D66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9282554" y="6298945"/>
            <a:ext cx="2898631" cy="529558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3" r:id="rId2"/>
    <p:sldLayoutId id="2147483654" r:id="rId3"/>
    <p:sldLayoutId id="2147483690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tif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s/photos/baseball-corn-field?utm_source=unsplash&amp;utm_medium=referral&amp;utm_content=creditCopyText" TargetMode="External"/><Relationship Id="rId2" Type="http://schemas.openxmlformats.org/officeDocument/2006/relationships/hyperlink" Target="https://unsplash.com/@waldemarbrandt67w?utm_source=unsplash&amp;utm_medium=referral&amp;utm_content=creditCopyText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?utm_source=unsplash&amp;utm_medium=referral&amp;utm_content=creditCopyText" TargetMode="External"/><Relationship Id="rId2" Type="http://schemas.openxmlformats.org/officeDocument/2006/relationships/hyperlink" Target="https://unsplash.com/@widenka?utm_source=unsplash&amp;utm_medium=referral&amp;utm_content=creditCopyText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unsplash.com/?utm_source=unsplash&amp;utm_medium=referral&amp;utm_content=creditCopyText" TargetMode="External"/><Relationship Id="rId7" Type="http://schemas.openxmlformats.org/officeDocument/2006/relationships/image" Target="../media/image11.svg"/><Relationship Id="rId2" Type="http://schemas.openxmlformats.org/officeDocument/2006/relationships/hyperlink" Target="https://unsplash.com/@ashkfor121?utm_source=unsplash&amp;utm_medium=referral&amp;utm_content=creditCopyText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46"/>
          <p:cNvSpPr txBox="1">
            <a:spLocks noGrp="1"/>
          </p:cNvSpPr>
          <p:nvPr>
            <p:ph type="ctrTitle"/>
          </p:nvPr>
        </p:nvSpPr>
        <p:spPr>
          <a:xfrm>
            <a:off x="2513012" y="2057400"/>
            <a:ext cx="7829164" cy="9948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Arial"/>
              <a:buNone/>
            </a:pPr>
            <a:r>
              <a:rPr lang="en-US" dirty="0">
                <a:solidFill>
                  <a:schemeClr val="accent1"/>
                </a:solidFill>
              </a:rPr>
              <a:t>The Django Portal as a UI Platform for Apache </a:t>
            </a:r>
            <a:r>
              <a:rPr lang="en-US" dirty="0" err="1">
                <a:solidFill>
                  <a:schemeClr val="accent1"/>
                </a:solidFill>
              </a:rPr>
              <a:t>Airavata</a:t>
            </a:r>
            <a:endParaRPr dirty="0"/>
          </a:p>
        </p:txBody>
      </p:sp>
      <p:sp>
        <p:nvSpPr>
          <p:cNvPr id="288" name="Google Shape;288;p46"/>
          <p:cNvSpPr txBox="1">
            <a:spLocks noGrp="1"/>
          </p:cNvSpPr>
          <p:nvPr>
            <p:ph type="body" idx="1"/>
          </p:nvPr>
        </p:nvSpPr>
        <p:spPr>
          <a:xfrm>
            <a:off x="3579812" y="3803102"/>
            <a:ext cx="5632675" cy="1302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0925" rIns="0" bIns="609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</a:pPr>
            <a:r>
              <a:rPr lang="en-US" dirty="0">
                <a:solidFill>
                  <a:schemeClr val="dk2"/>
                </a:solidFill>
              </a:rPr>
              <a:t>Marcus Christie / </a:t>
            </a:r>
            <a:r>
              <a:rPr lang="en-US" dirty="0" err="1">
                <a:solidFill>
                  <a:schemeClr val="dk2"/>
                </a:solidFill>
              </a:rPr>
              <a:t>machrist@iu.edu</a:t>
            </a:r>
            <a:endParaRPr lang="en-US" dirty="0">
              <a:solidFill>
                <a:schemeClr val="dk2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</a:pPr>
            <a:r>
              <a:rPr lang="en-US" dirty="0">
                <a:solidFill>
                  <a:schemeClr val="dk2"/>
                </a:solidFill>
              </a:rPr>
              <a:t>Cyberinfrastructure Integration Research Center</a:t>
            </a:r>
            <a:endParaRPr dirty="0"/>
          </a:p>
          <a:p>
            <a:pPr marL="0" lvl="0" indent="0" algn="ctr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</a:pPr>
            <a:r>
              <a:rPr lang="en-US" dirty="0">
                <a:solidFill>
                  <a:schemeClr val="dk2"/>
                </a:solidFill>
              </a:rPr>
              <a:t>Pervasive Technology Institute</a:t>
            </a:r>
            <a:endParaRPr dirty="0"/>
          </a:p>
          <a:p>
            <a:pPr marL="0" lvl="0" indent="0" algn="ctr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None/>
            </a:pPr>
            <a:r>
              <a:rPr lang="en-US" dirty="0">
                <a:solidFill>
                  <a:schemeClr val="dk2"/>
                </a:solidFill>
              </a:rPr>
              <a:t>Indiana University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C3EA8E0-2A39-E34E-A3DF-9C65AB42F9B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981" y="2211891"/>
            <a:ext cx="7131634" cy="187992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D9A3D68-693E-E642-B211-611357A14F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Custom experiment output views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24C81A-A653-2E48-B0BD-18F1B7B029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7982" y="1563624"/>
            <a:ext cx="7295715" cy="4612623"/>
          </a:xfrm>
        </p:spPr>
        <p:txBody>
          <a:bodyPr>
            <a:normAutofit fontScale="85000" lnSpcReduction="10000"/>
          </a:bodyPr>
          <a:lstStyle/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dirty="0"/>
              <a:t>By default, the Django portal allows users to download files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dirty="0"/>
              <a:t>Custom output views can be created by implementing a Python function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dirty="0"/>
              <a:t>Output view types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US" dirty="0"/>
              <a:t>link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US" dirty="0"/>
              <a:t>image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US" dirty="0"/>
              <a:t>chart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US" dirty="0"/>
              <a:t>table of data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US" dirty="0"/>
              <a:t>notebook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US" dirty="0"/>
              <a:t>... and more are possible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2C40C27-0922-964E-A75D-C32CD9938F5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057" y="3073185"/>
            <a:ext cx="4452021" cy="29464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2444D29-4967-8B4A-892B-E9A11633A6E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2952" y="1347857"/>
            <a:ext cx="5865872" cy="106878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8FC4E59-0904-9B4E-86FF-1CDD6704BF3C}"/>
              </a:ext>
            </a:extLst>
          </p:cNvPr>
          <p:cNvSpPr txBox="1"/>
          <p:nvPr/>
        </p:nvSpPr>
        <p:spPr>
          <a:xfrm>
            <a:off x="8975276" y="2416639"/>
            <a:ext cx="513148" cy="3076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Link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BB6D8F-EA73-A649-B622-3C91DB6CF855}"/>
              </a:ext>
            </a:extLst>
          </p:cNvPr>
          <p:cNvSpPr txBox="1"/>
          <p:nvPr/>
        </p:nvSpPr>
        <p:spPr>
          <a:xfrm>
            <a:off x="9305655" y="6019669"/>
            <a:ext cx="6815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Image</a:t>
            </a:r>
          </a:p>
        </p:txBody>
      </p:sp>
    </p:spTree>
    <p:extLst>
      <p:ext uri="{BB962C8B-B14F-4D97-AF65-F5344CB8AC3E}">
        <p14:creationId xmlns:p14="http://schemas.microsoft.com/office/powerpoint/2010/main" val="556647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B25FFB-1550-AF44-BDD4-C28E3757B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Custom Django apps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648EDA-F6B1-804E-9AD0-31E5E2E664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441" y="1253897"/>
            <a:ext cx="6050028" cy="4350205"/>
          </a:xfrm>
        </p:spPr>
        <p:txBody>
          <a:bodyPr>
            <a:normAutofit/>
          </a:bodyPr>
          <a:lstStyle/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dirty="0"/>
              <a:t>For when you have extensive custom UI needs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US" dirty="0"/>
              <a:t>Intuitive tools that construct input file(s) on user’s behalf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US" dirty="0"/>
              <a:t>Query and visualize output results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dirty="0"/>
              <a:t>Examples: </a:t>
            </a:r>
            <a:r>
              <a:rPr lang="en-US" dirty="0" err="1"/>
              <a:t>SimCCS</a:t>
            </a:r>
            <a:r>
              <a:rPr lang="en-US" dirty="0"/>
              <a:t>, </a:t>
            </a:r>
            <a:r>
              <a:rPr lang="en-US" dirty="0" err="1"/>
              <a:t>Interactwel</a:t>
            </a:r>
            <a:endParaRPr lang="en-US" dirty="0"/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dirty="0"/>
              <a:t>Plugins are called “apps” in the Django web framework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dirty="0"/>
              <a:t>Requires substantial web development skills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dirty="0"/>
              <a:t>What does the process look like?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US" dirty="0"/>
              <a:t>HTML/CSS/JS mockups -&gt; integrate with Django </a:t>
            </a:r>
            <a:r>
              <a:rPr lang="en-US" dirty="0" err="1"/>
              <a:t>Airavata</a:t>
            </a:r>
            <a:r>
              <a:rPr lang="en-US" dirty="0"/>
              <a:t> JS API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US" dirty="0"/>
              <a:t>Take tools you already have -&gt; wrap as Django web services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2C72856-7113-5C43-82AF-C7537219CCF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8009" y="1938146"/>
            <a:ext cx="5300815" cy="2981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7563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3FFE8-CDCD-FF4E-A2AD-042F1FE70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 are here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7844570-6B5F-2A45-97E5-E360C7F7FB2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9309910"/>
              </p:ext>
            </p:extLst>
          </p:nvPr>
        </p:nvGraphicFramePr>
        <p:xfrm>
          <a:off x="609600" y="1138238"/>
          <a:ext cx="10969625" cy="49879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856739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DCC7F9-B7B4-4A47-BC3C-77D92A2BC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Preview of tutorial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523544-EA11-BF44-8E6F-38E375496B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dirty="0"/>
              <a:t>Hands on: Submit a computational experiment (Gaussian)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dirty="0"/>
              <a:t>Tutorial: create an application and customize its user interface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dirty="0"/>
              <a:t>Tutorial: create a custom output viewer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dirty="0"/>
              <a:t>Tutorial: create a custom Django app that makes use of the </a:t>
            </a:r>
            <a:r>
              <a:rPr lang="en-US" dirty="0" err="1"/>
              <a:t>AiravataAPI</a:t>
            </a:r>
            <a:r>
              <a:rPr lang="en-US" dirty="0"/>
              <a:t> JavaScript SDK</a:t>
            </a:r>
          </a:p>
        </p:txBody>
      </p:sp>
    </p:spTree>
    <p:extLst>
      <p:ext uri="{BB962C8B-B14F-4D97-AF65-F5344CB8AC3E}">
        <p14:creationId xmlns:p14="http://schemas.microsoft.com/office/powerpoint/2010/main" val="16704013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37B532-118C-EF4A-A03D-728ABCF1B9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Building Blocks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55E7F9-50CA-9D48-BFA0-EF9946E553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dirty="0"/>
              <a:t>Backend (Python)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US" dirty="0"/>
              <a:t>Airavata Python SDK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US" dirty="0"/>
              <a:t>Airavata Django Portal SDK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dirty="0"/>
              <a:t>Frontend (JavaScript)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US" dirty="0"/>
              <a:t>JavaScript API – models, services, utilities (</a:t>
            </a:r>
            <a:r>
              <a:rPr lang="en-US" dirty="0" err="1"/>
              <a:t>AiravataAPI.js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369853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F88DB-E0E0-5F4A-B613-8EEE58D7D2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Custom Django app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E087AC-D45E-B54A-B9D0-BCACF98CA2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dirty="0"/>
              <a:t>Python package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dirty="0" err="1"/>
              <a:t>setup.py</a:t>
            </a:r>
            <a:r>
              <a:rPr lang="en-US" dirty="0"/>
              <a:t> metadata</a:t>
            </a:r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D6743E4B-990A-544C-A092-84C374CC96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6469" y="1365439"/>
            <a:ext cx="7132833" cy="4767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3014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38374-9EA4-D747-8EC2-11B91607D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entry_points</a:t>
            </a:r>
            <a:r>
              <a:rPr lang="en-US" dirty="0"/>
              <a:t> (</a:t>
            </a:r>
            <a:r>
              <a:rPr lang="en-US" dirty="0" err="1"/>
              <a:t>setup.py</a:t>
            </a:r>
            <a:r>
              <a:rPr lang="en-US" dirty="0"/>
              <a:t>)</a:t>
            </a:r>
          </a:p>
        </p:txBody>
      </p:sp>
      <p:pic>
        <p:nvPicPr>
          <p:cNvPr id="9" name="Content Placeholder 8" descr="A close up of text on a black background&#10;&#10;Description automatically generated">
            <a:extLst>
              <a:ext uri="{FF2B5EF4-FFF2-40B4-BE49-F238E27FC236}">
                <a16:creationId xmlns:a16="http://schemas.microsoft.com/office/drawing/2014/main" id="{5BE47926-A808-B24E-9B0E-710FBB2A45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32695" y="1297305"/>
            <a:ext cx="6180101" cy="5311280"/>
          </a:xfrm>
        </p:spPr>
      </p:pic>
    </p:spTree>
    <p:extLst>
      <p:ext uri="{BB962C8B-B14F-4D97-AF65-F5344CB8AC3E}">
        <p14:creationId xmlns:p14="http://schemas.microsoft.com/office/powerpoint/2010/main" val="14551263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00887-4A99-F340-985C-FE268D69A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AppConfig</a:t>
            </a:r>
            <a:endParaRPr lang="en-US" dirty="0"/>
          </a:p>
        </p:txBody>
      </p:sp>
      <p:pic>
        <p:nvPicPr>
          <p:cNvPr id="5" name="Content Placeholder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524C5018-CA77-BC4B-835E-B889736C21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98578" y="1691141"/>
            <a:ext cx="6791668" cy="3566977"/>
          </a:xfrm>
        </p:spPr>
      </p:pic>
    </p:spTree>
    <p:extLst>
      <p:ext uri="{BB962C8B-B14F-4D97-AF65-F5344CB8AC3E}">
        <p14:creationId xmlns:p14="http://schemas.microsoft.com/office/powerpoint/2010/main" val="15993031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9E7C51-D801-ED4B-84BB-EF6595C3F8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Airavata Python SDK</a:t>
            </a:r>
          </a:p>
        </p:txBody>
      </p:sp>
      <p:pic>
        <p:nvPicPr>
          <p:cNvPr id="9" name="Content Placeholder 8" descr="A screenshot of a cell phone&#10;&#10;Description automatically generated">
            <a:extLst>
              <a:ext uri="{FF2B5EF4-FFF2-40B4-BE49-F238E27FC236}">
                <a16:creationId xmlns:a16="http://schemas.microsoft.com/office/drawing/2014/main" id="{64568145-FB48-6C45-85DF-9A4940F1E9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2967" y="2296897"/>
            <a:ext cx="9102890" cy="2802228"/>
          </a:xfrm>
        </p:spPr>
      </p:pic>
    </p:spTree>
    <p:extLst>
      <p:ext uri="{BB962C8B-B14F-4D97-AF65-F5344CB8AC3E}">
        <p14:creationId xmlns:p14="http://schemas.microsoft.com/office/powerpoint/2010/main" val="6196750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DC39FC-548E-834D-B119-79BB4E59EA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Airavata Django Portal SDK</a:t>
            </a:r>
          </a:p>
        </p:txBody>
      </p:sp>
      <p:pic>
        <p:nvPicPr>
          <p:cNvPr id="5" name="Content Placeholder 4" descr="A screenshot of text&#10;&#10;Description automatically generated">
            <a:extLst>
              <a:ext uri="{FF2B5EF4-FFF2-40B4-BE49-F238E27FC236}">
                <a16:creationId xmlns:a16="http://schemas.microsoft.com/office/drawing/2014/main" id="{47D036E0-9475-D741-B0EE-21DA068DE0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94233" y="1691141"/>
            <a:ext cx="7400358" cy="4716895"/>
          </a:xfrm>
        </p:spPr>
      </p:pic>
    </p:spTree>
    <p:extLst>
      <p:ext uri="{BB962C8B-B14F-4D97-AF65-F5344CB8AC3E}">
        <p14:creationId xmlns:p14="http://schemas.microsoft.com/office/powerpoint/2010/main" val="1814371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E1A254-7170-AC45-92EC-CF7692697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Apache </a:t>
            </a:r>
            <a:r>
              <a:rPr lang="en-US" dirty="0" err="1"/>
              <a:t>Airavata</a:t>
            </a:r>
            <a:r>
              <a:rPr lang="en-US" dirty="0"/>
              <a:t> architecture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2C6B44-C252-3849-BEC5-20B46F281CB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ED7B0A-5BFA-7D4A-86CA-454C6867B7C4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Google Shape;361;p53">
            <a:extLst>
              <a:ext uri="{FF2B5EF4-FFF2-40B4-BE49-F238E27FC236}">
                <a16:creationId xmlns:a16="http://schemas.microsoft.com/office/drawing/2014/main" id="{BFD81E91-3C0E-004B-92FE-C38DC0FDAD00}"/>
              </a:ext>
            </a:extLst>
          </p:cNvPr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4610" y="1086983"/>
            <a:ext cx="11719605" cy="57710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898524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FDF1F7-BFBC-0845-AD16-F51BF5821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</a:t>
            </a:r>
            <a:r>
              <a:rPr lang="en-US" dirty="0" err="1"/>
              <a:t>AiravataAPI.js</a:t>
            </a:r>
            <a:endParaRPr lang="en-US" dirty="0"/>
          </a:p>
        </p:txBody>
      </p:sp>
      <p:pic>
        <p:nvPicPr>
          <p:cNvPr id="5" name="Content Placeholder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2439B9AC-6499-C24B-82FF-C5E8221A4F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49513" y="1335860"/>
            <a:ext cx="7089799" cy="5156218"/>
          </a:xfrm>
        </p:spPr>
      </p:pic>
    </p:spTree>
    <p:extLst>
      <p:ext uri="{BB962C8B-B14F-4D97-AF65-F5344CB8AC3E}">
        <p14:creationId xmlns:p14="http://schemas.microsoft.com/office/powerpoint/2010/main" val="23920457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275075-6B4E-DB43-8687-9BC6668D2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SimCCS</a:t>
            </a:r>
            <a:r>
              <a:rPr lang="en-US" dirty="0"/>
              <a:t> demo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1AC85C-0D81-6742-8716-96FB207D28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EFADE-AFF0-4B4B-8A79-293AAE26359F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1AE7F7A-5CBF-734E-9670-8F73821F26C3}"/>
              </a:ext>
            </a:extLst>
          </p:cNvPr>
          <p:cNvSpPr/>
          <p:nvPr/>
        </p:nvSpPr>
        <p:spPr>
          <a:xfrm>
            <a:off x="609441" y="1444487"/>
            <a:ext cx="2491568" cy="2663687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Multidocument 6">
            <a:extLst>
              <a:ext uri="{FF2B5EF4-FFF2-40B4-BE49-F238E27FC236}">
                <a16:creationId xmlns:a16="http://schemas.microsoft.com/office/drawing/2014/main" id="{1F60F97D-8F81-5F42-90E5-5983BA6B3609}"/>
              </a:ext>
            </a:extLst>
          </p:cNvPr>
          <p:cNvSpPr/>
          <p:nvPr/>
        </p:nvSpPr>
        <p:spPr>
          <a:xfrm>
            <a:off x="3579515" y="1444487"/>
            <a:ext cx="1934817" cy="1258957"/>
          </a:xfrm>
          <a:prstGeom prst="flowChartMultidocumen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Selected Sources/Sinks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395AF-6597-654E-83A5-18A9AC07854C}"/>
              </a:ext>
            </a:extLst>
          </p:cNvPr>
          <p:cNvSpPr/>
          <p:nvPr/>
        </p:nvSpPr>
        <p:spPr>
          <a:xfrm>
            <a:off x="7079206" y="1444487"/>
            <a:ext cx="4357295" cy="2980361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pic>
        <p:nvPicPr>
          <p:cNvPr id="9" name="Picture 4" descr="https://static.djangoproject.com/img/logos/django-logo-negative.png">
            <a:extLst>
              <a:ext uri="{FF2B5EF4-FFF2-40B4-BE49-F238E27FC236}">
                <a16:creationId xmlns:a16="http://schemas.microsoft.com/office/drawing/2014/main" id="{C743E892-0DFC-FA4E-9A55-BAB3B74361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58512" y="1600201"/>
            <a:ext cx="1368694" cy="622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D01F465-6C1F-A74F-A793-E6E6085B31BF}"/>
              </a:ext>
            </a:extLst>
          </p:cNvPr>
          <p:cNvSpPr/>
          <p:nvPr/>
        </p:nvSpPr>
        <p:spPr>
          <a:xfrm>
            <a:off x="7258512" y="2504661"/>
            <a:ext cx="1368694" cy="728869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SimCCS</a:t>
            </a:r>
            <a:r>
              <a:rPr lang="en-US" dirty="0"/>
              <a:t> </a:t>
            </a:r>
            <a:r>
              <a:rPr lang="en-US" dirty="0" err="1"/>
              <a:t>views.py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066257C-90A7-954F-9409-5401B27F5077}"/>
              </a:ext>
            </a:extLst>
          </p:cNvPr>
          <p:cNvSpPr/>
          <p:nvPr/>
        </p:nvSpPr>
        <p:spPr>
          <a:xfrm>
            <a:off x="7258512" y="3464754"/>
            <a:ext cx="1368694" cy="728869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REST API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2E696D6-912D-A047-AB90-8FB843A34862}"/>
              </a:ext>
            </a:extLst>
          </p:cNvPr>
          <p:cNvSpPr/>
          <p:nvPr/>
        </p:nvSpPr>
        <p:spPr>
          <a:xfrm>
            <a:off x="10732291" y="1600201"/>
            <a:ext cx="517101" cy="2596347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dirty="0" err="1">
                <a:solidFill>
                  <a:sysClr val="windowText" lastClr="000000"/>
                </a:solidFill>
              </a:rPr>
              <a:t>Airavata</a:t>
            </a:r>
            <a:r>
              <a:rPr lang="en-US" dirty="0">
                <a:solidFill>
                  <a:sysClr val="windowText" lastClr="000000"/>
                </a:solidFill>
              </a:rPr>
              <a:t> API Client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108EB97-0CDA-294B-9357-35109CA395C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616" y="1974574"/>
            <a:ext cx="2267217" cy="125895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335FDAB-B33A-2844-9E00-1B43DA5699BE}"/>
              </a:ext>
            </a:extLst>
          </p:cNvPr>
          <p:cNvSpPr txBox="1"/>
          <p:nvPr/>
        </p:nvSpPr>
        <p:spPr>
          <a:xfrm>
            <a:off x="752323" y="4178082"/>
            <a:ext cx="2236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SimCCS</a:t>
            </a:r>
            <a:r>
              <a:rPr lang="en-US" dirty="0"/>
              <a:t> custom template</a:t>
            </a:r>
          </a:p>
        </p:txBody>
      </p:sp>
      <p:sp>
        <p:nvSpPr>
          <p:cNvPr id="16" name="Cube 15">
            <a:extLst>
              <a:ext uri="{FF2B5EF4-FFF2-40B4-BE49-F238E27FC236}">
                <a16:creationId xmlns:a16="http://schemas.microsoft.com/office/drawing/2014/main" id="{C78F5685-BE03-AD49-B6B3-35984D956BA8}"/>
              </a:ext>
            </a:extLst>
          </p:cNvPr>
          <p:cNvSpPr/>
          <p:nvPr/>
        </p:nvSpPr>
        <p:spPr>
          <a:xfrm>
            <a:off x="8918442" y="2167419"/>
            <a:ext cx="1183968" cy="1066111"/>
          </a:xfrm>
          <a:prstGeom prst="cub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SimCCS</a:t>
            </a:r>
            <a:endParaRPr lang="en-US" dirty="0"/>
          </a:p>
          <a:p>
            <a:pPr algn="ctr"/>
            <a:r>
              <a:rPr lang="en-US" dirty="0"/>
              <a:t>library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0AB8939-708E-9244-BBF5-222A79F01F47}"/>
              </a:ext>
            </a:extLst>
          </p:cNvPr>
          <p:cNvCxnSpPr>
            <a:stCxn id="6" idx="3"/>
            <a:endCxn id="7" idx="1"/>
          </p:cNvCxnSpPr>
          <p:nvPr/>
        </p:nvCxnSpPr>
        <p:spPr>
          <a:xfrm flipV="1">
            <a:off x="3101009" y="2073966"/>
            <a:ext cx="478506" cy="702365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C88F49A-A370-A649-8388-B7CF325AA35D}"/>
              </a:ext>
            </a:extLst>
          </p:cNvPr>
          <p:cNvCxnSpPr>
            <a:cxnSpLocks/>
            <a:endCxn id="10" idx="1"/>
          </p:cNvCxnSpPr>
          <p:nvPr/>
        </p:nvCxnSpPr>
        <p:spPr>
          <a:xfrm>
            <a:off x="5514332" y="2073965"/>
            <a:ext cx="1744180" cy="795131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3AD4726-5DDB-1E40-8C72-547ECF162EA7}"/>
              </a:ext>
            </a:extLst>
          </p:cNvPr>
          <p:cNvCxnSpPr>
            <a:cxnSpLocks/>
            <a:endCxn id="16" idx="2"/>
          </p:cNvCxnSpPr>
          <p:nvPr/>
        </p:nvCxnSpPr>
        <p:spPr>
          <a:xfrm flipV="1">
            <a:off x="8627206" y="2833738"/>
            <a:ext cx="291236" cy="35357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812662A-DE8C-7645-B25D-CE9BCF36B0E5}"/>
              </a:ext>
            </a:extLst>
          </p:cNvPr>
          <p:cNvCxnSpPr>
            <a:cxnSpLocks/>
            <a:endCxn id="6" idx="3"/>
          </p:cNvCxnSpPr>
          <p:nvPr/>
        </p:nvCxnSpPr>
        <p:spPr>
          <a:xfrm flipH="1" flipV="1">
            <a:off x="3101009" y="2776331"/>
            <a:ext cx="4131592" cy="82828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8F6ED49-011F-3A4A-8F73-3919E4B67685}"/>
              </a:ext>
            </a:extLst>
          </p:cNvPr>
          <p:cNvCxnSpPr>
            <a:cxnSpLocks/>
            <a:endCxn id="11" idx="1"/>
          </p:cNvCxnSpPr>
          <p:nvPr/>
        </p:nvCxnSpPr>
        <p:spPr>
          <a:xfrm>
            <a:off x="3101008" y="3058122"/>
            <a:ext cx="4157504" cy="771067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7427CE54-B16A-7F44-B927-30E99345D74A}"/>
              </a:ext>
            </a:extLst>
          </p:cNvPr>
          <p:cNvCxnSpPr>
            <a:cxnSpLocks/>
            <a:stCxn id="11" idx="3"/>
            <a:endCxn id="13" idx="1"/>
          </p:cNvCxnSpPr>
          <p:nvPr/>
        </p:nvCxnSpPr>
        <p:spPr>
          <a:xfrm flipV="1">
            <a:off x="8627206" y="2898375"/>
            <a:ext cx="2105085" cy="930814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al 33">
            <a:extLst>
              <a:ext uri="{FF2B5EF4-FFF2-40B4-BE49-F238E27FC236}">
                <a16:creationId xmlns:a16="http://schemas.microsoft.com/office/drawing/2014/main" id="{BE41BC1D-FECE-4349-B21B-121BCBE77768}"/>
              </a:ext>
            </a:extLst>
          </p:cNvPr>
          <p:cNvSpPr/>
          <p:nvPr/>
        </p:nvSpPr>
        <p:spPr>
          <a:xfrm>
            <a:off x="3096378" y="2004776"/>
            <a:ext cx="324386" cy="324386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1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FD3CC4F5-4455-924C-AAEF-A0D3394E1B03}"/>
              </a:ext>
            </a:extLst>
          </p:cNvPr>
          <p:cNvSpPr/>
          <p:nvPr/>
        </p:nvSpPr>
        <p:spPr>
          <a:xfrm>
            <a:off x="6242488" y="2144705"/>
            <a:ext cx="324386" cy="324386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2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E49D7CAA-C87D-544C-8C81-6FFB15A5652D}"/>
              </a:ext>
            </a:extLst>
          </p:cNvPr>
          <p:cNvSpPr/>
          <p:nvPr/>
        </p:nvSpPr>
        <p:spPr>
          <a:xfrm>
            <a:off x="8653117" y="2329307"/>
            <a:ext cx="324386" cy="324386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3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91D9EEAA-7070-3A44-8F55-CFAAF0F06BC5}"/>
              </a:ext>
            </a:extLst>
          </p:cNvPr>
          <p:cNvSpPr/>
          <p:nvPr/>
        </p:nvSpPr>
        <p:spPr>
          <a:xfrm>
            <a:off x="5317556" y="2706902"/>
            <a:ext cx="324386" cy="324386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4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F76D6063-F217-1543-9AFA-73E5EAFA9433}"/>
              </a:ext>
            </a:extLst>
          </p:cNvPr>
          <p:cNvSpPr/>
          <p:nvPr/>
        </p:nvSpPr>
        <p:spPr>
          <a:xfrm>
            <a:off x="5107584" y="3348249"/>
            <a:ext cx="324386" cy="324386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5260044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68FF44-6FE0-1D47-9122-13BBB1EC65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E07894-A213-8A46-9EB6-E542B801A1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915726-EA2C-E34A-BACA-38E43FCD3522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02A4DE8-6489-8147-A930-62A24C1AC83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4852"/>
            <a:ext cx="12188825" cy="6768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3184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0A518-9445-7847-9890-343FB72A4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2F848B-C807-3A42-BF21-1BEC8CFDA7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BEE6A8-8EA7-F540-8D00-D97B48860270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B670CA4-EFC0-C347-A788-A514553D1CF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93"/>
            <a:ext cx="12188825" cy="6856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0909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AC755-2A5B-F740-A1AF-01A158887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F3ABC1-7798-534C-A757-B993B85803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672F77-19B7-EA41-8962-7322B1B8E3D0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0327824-7BC7-EF44-9246-4ACCB8E9CB1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93"/>
            <a:ext cx="12188825" cy="6856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1376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9A314-2178-8E4C-9307-C7D029638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68BB92-5D73-544F-AD7C-BDFC466650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45C46C-D80E-4E40-8C83-C77D4FBAB070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F166E31-16C3-C441-BC1B-CEC36DCDEA0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93"/>
            <a:ext cx="12188825" cy="6856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9658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8526F-1C7E-9647-B1F0-0358AFCBF1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B7C6F7-8E0E-B242-AEE7-16370BCBAF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344A3B-DFA0-1A47-9196-49250E0100A0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FDB3385-C7F5-8145-BD20-C15B459DF97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93"/>
            <a:ext cx="12188825" cy="685621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E508240-6CB8-8846-8D72-B3E8D580DCA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93"/>
            <a:ext cx="12188825" cy="6856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9581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78069F-DC0F-9A40-8047-42F6EBEF3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62E129-2F11-4E4D-A839-1161E6DD67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FB80CA-F22F-AC46-ABF4-1A76C3FB029A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303AFCA-726B-FC44-AB87-678C100102E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93"/>
            <a:ext cx="12188825" cy="6856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4184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C3C1F6-7FF8-4E4C-8C0D-2B3EBCB2F2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Wrap up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A4D166-6D56-0042-A12D-0A3AFC1A6F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14CD25-8F71-2F47-AE11-E0BD44E615F5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4066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4BC41-1FD5-CE4D-923D-78B3256439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453ECE-E9DB-D249-912C-49016336F7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0"/>
            <a:r>
              <a:rPr lang="en-US" sz="2000" dirty="0">
                <a:latin typeface="+mj-lt"/>
              </a:rPr>
              <a:t>Help creating a gateway?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dirty="0"/>
              <a:t>Request a gateway: </a:t>
            </a:r>
            <a:r>
              <a:rPr lang="en-US" b="1" dirty="0" err="1"/>
              <a:t>scigap.org</a:t>
            </a:r>
            <a:endParaRPr lang="en-US" b="1" dirty="0"/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dirty="0"/>
              <a:t>Get help building a gateway: email us at </a:t>
            </a:r>
            <a:r>
              <a:rPr lang="en-US" b="1" dirty="0" err="1"/>
              <a:t>circ@iu.edu</a:t>
            </a:r>
            <a:endParaRPr lang="en-US" b="1" dirty="0"/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228600" indent="0"/>
            <a:r>
              <a:rPr lang="en-US" sz="2000" dirty="0">
                <a:latin typeface="+mj-lt"/>
              </a:rPr>
              <a:t>Questions?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dirty="0"/>
              <a:t>My email: </a:t>
            </a:r>
            <a:r>
              <a:rPr lang="en-US" b="1" dirty="0" err="1"/>
              <a:t>machrist@iu.edu</a:t>
            </a:r>
            <a:endParaRPr lang="en-US" b="1" dirty="0"/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228600" indent="0"/>
            <a:r>
              <a:rPr lang="en-US" b="1" dirty="0"/>
              <a:t>Survey: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dirty="0"/>
              <a:t>https://</a:t>
            </a:r>
            <a:r>
              <a:rPr lang="en-US" dirty="0" err="1"/>
              <a:t>sciencegateways.org</a:t>
            </a:r>
            <a:r>
              <a:rPr lang="en-US"/>
              <a:t>/g20tutorialeval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US" b="1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734B36-1915-B544-AA4A-8D5AD852951D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Find us at Gateways 2020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Custos security tutorial - Wed 1pm EST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Containerizing Scientific Applications tutorial – Thu &amp; Fri 1pm EST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Managed File Transfer – Oct 20 2:45pm EST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FAIR Data and </a:t>
            </a:r>
            <a:r>
              <a:rPr lang="en-US" dirty="0" err="1">
                <a:solidFill>
                  <a:schemeClr val="bg1">
                    <a:lumMod val="95000"/>
                  </a:schemeClr>
                </a:solidFill>
              </a:rPr>
              <a:t>SEAGrid</a:t>
            </a: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 – Oct 20 3pm EST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SGCI Tech Summit: Gateway Interoperability – Oct 21 1pm EST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Alzheimer’s Disease Drug Discovery – Oct 21 3:50pm EST</a:t>
            </a:r>
          </a:p>
        </p:txBody>
      </p:sp>
    </p:spTree>
    <p:extLst>
      <p:ext uri="{BB962C8B-B14F-4D97-AF65-F5344CB8AC3E}">
        <p14:creationId xmlns:p14="http://schemas.microsoft.com/office/powerpoint/2010/main" val="2665112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63A86-C590-6545-AD78-F8F2CB6484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Airavata</a:t>
            </a:r>
            <a:r>
              <a:rPr lang="en-US" dirty="0"/>
              <a:t> API Clients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6EED4361-1C5B-7442-AA7F-2F02E2479024}"/>
              </a:ext>
            </a:extLst>
          </p:cNvPr>
          <p:cNvSpPr/>
          <p:nvPr/>
        </p:nvSpPr>
        <p:spPr>
          <a:xfrm>
            <a:off x="8717660" y="2367366"/>
            <a:ext cx="1464590" cy="212326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Airavata</a:t>
            </a:r>
            <a:endParaRPr lang="en-US" dirty="0"/>
          </a:p>
          <a:p>
            <a:pPr algn="ctr"/>
            <a:r>
              <a:rPr lang="en-US" dirty="0"/>
              <a:t>API Service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0C04E1E-8E40-F945-AAED-80FF02A3D641}"/>
              </a:ext>
            </a:extLst>
          </p:cNvPr>
          <p:cNvSpPr/>
          <p:nvPr/>
        </p:nvSpPr>
        <p:spPr>
          <a:xfrm>
            <a:off x="2568845" y="2367365"/>
            <a:ext cx="1464590" cy="212326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User Interface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E3BFF94-BF9E-5E42-B567-9A952381C65D}"/>
              </a:ext>
            </a:extLst>
          </p:cNvPr>
          <p:cNvCxnSpPr>
            <a:cxnSpLocks/>
            <a:stCxn id="6" idx="3"/>
            <a:endCxn id="5" idx="1"/>
          </p:cNvCxnSpPr>
          <p:nvPr/>
        </p:nvCxnSpPr>
        <p:spPr>
          <a:xfrm>
            <a:off x="4033435" y="3428999"/>
            <a:ext cx="4684225" cy="1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ouble Brace 9">
            <a:extLst>
              <a:ext uri="{FF2B5EF4-FFF2-40B4-BE49-F238E27FC236}">
                <a16:creationId xmlns:a16="http://schemas.microsoft.com/office/drawing/2014/main" id="{F317BB47-29FF-7F4B-B5B1-753AF7EBB88A}"/>
              </a:ext>
            </a:extLst>
          </p:cNvPr>
          <p:cNvSpPr/>
          <p:nvPr/>
        </p:nvSpPr>
        <p:spPr>
          <a:xfrm>
            <a:off x="5218759" y="2034153"/>
            <a:ext cx="852407" cy="774915"/>
          </a:xfrm>
          <a:prstGeom prst="brace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/>
              <a:t>PHP</a:t>
            </a:r>
          </a:p>
        </p:txBody>
      </p:sp>
      <p:sp>
        <p:nvSpPr>
          <p:cNvPr id="11" name="Double Brace 10">
            <a:extLst>
              <a:ext uri="{FF2B5EF4-FFF2-40B4-BE49-F238E27FC236}">
                <a16:creationId xmlns:a16="http://schemas.microsoft.com/office/drawing/2014/main" id="{F1495638-B702-124C-9CC8-CBA5A4EAA43B}"/>
              </a:ext>
            </a:extLst>
          </p:cNvPr>
          <p:cNvSpPr/>
          <p:nvPr/>
        </p:nvSpPr>
        <p:spPr>
          <a:xfrm>
            <a:off x="5530661" y="2697481"/>
            <a:ext cx="852407" cy="774915"/>
          </a:xfrm>
          <a:prstGeom prst="brace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/>
              <a:t>Java</a:t>
            </a:r>
          </a:p>
        </p:txBody>
      </p:sp>
      <p:sp>
        <p:nvSpPr>
          <p:cNvPr id="12" name="Double Brace 11">
            <a:extLst>
              <a:ext uri="{FF2B5EF4-FFF2-40B4-BE49-F238E27FC236}">
                <a16:creationId xmlns:a16="http://schemas.microsoft.com/office/drawing/2014/main" id="{2B87898D-2F6A-F04D-B10B-F22BB9AFED89}"/>
              </a:ext>
            </a:extLst>
          </p:cNvPr>
          <p:cNvSpPr/>
          <p:nvPr/>
        </p:nvSpPr>
        <p:spPr>
          <a:xfrm>
            <a:off x="5842563" y="3376307"/>
            <a:ext cx="852407" cy="774915"/>
          </a:xfrm>
          <a:prstGeom prst="brace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/>
              <a:t>C++</a:t>
            </a:r>
          </a:p>
        </p:txBody>
      </p:sp>
      <p:sp>
        <p:nvSpPr>
          <p:cNvPr id="13" name="Double Brace 12">
            <a:extLst>
              <a:ext uri="{FF2B5EF4-FFF2-40B4-BE49-F238E27FC236}">
                <a16:creationId xmlns:a16="http://schemas.microsoft.com/office/drawing/2014/main" id="{F960B7A0-31DC-BA42-984F-B0273855D799}"/>
              </a:ext>
            </a:extLst>
          </p:cNvPr>
          <p:cNvSpPr/>
          <p:nvPr/>
        </p:nvSpPr>
        <p:spPr>
          <a:xfrm>
            <a:off x="6154465" y="4104255"/>
            <a:ext cx="922991" cy="774915"/>
          </a:xfrm>
          <a:prstGeom prst="brace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/>
              <a:t>Python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C4F1CA2-4FA6-E644-9A26-D6F2892DD161}"/>
              </a:ext>
            </a:extLst>
          </p:cNvPr>
          <p:cNvSpPr txBox="1"/>
          <p:nvPr/>
        </p:nvSpPr>
        <p:spPr>
          <a:xfrm>
            <a:off x="5017281" y="1600201"/>
            <a:ext cx="2154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Thrift IDL</a:t>
            </a:r>
          </a:p>
        </p:txBody>
      </p:sp>
      <p:sp>
        <p:nvSpPr>
          <p:cNvPr id="15" name="Double Brace 14">
            <a:extLst>
              <a:ext uri="{FF2B5EF4-FFF2-40B4-BE49-F238E27FC236}">
                <a16:creationId xmlns:a16="http://schemas.microsoft.com/office/drawing/2014/main" id="{992FAE0A-0CF7-914B-A16B-AD9F2213992C}"/>
              </a:ext>
            </a:extLst>
          </p:cNvPr>
          <p:cNvSpPr/>
          <p:nvPr/>
        </p:nvSpPr>
        <p:spPr>
          <a:xfrm>
            <a:off x="6466367" y="4835773"/>
            <a:ext cx="852407" cy="774915"/>
          </a:xfrm>
          <a:prstGeom prst="brace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dirty="0"/>
              <a:t>and more</a:t>
            </a:r>
          </a:p>
        </p:txBody>
      </p:sp>
    </p:spTree>
    <p:extLst>
      <p:ext uri="{BB962C8B-B14F-4D97-AF65-F5344CB8AC3E}">
        <p14:creationId xmlns:p14="http://schemas.microsoft.com/office/powerpoint/2010/main" val="440456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67E6D8-2F81-384B-A18C-74FC276A9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1: the “Field of Dreams” approach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B73F044-4342-1949-8732-B2CBC99BC8B3}"/>
              </a:ext>
            </a:extLst>
          </p:cNvPr>
          <p:cNvSpPr txBox="1"/>
          <p:nvPr/>
        </p:nvSpPr>
        <p:spPr>
          <a:xfrm>
            <a:off x="4205187" y="6396335"/>
            <a:ext cx="3575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Photo by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Waldemar Brandt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 on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endParaRPr lang="en-US" sz="1000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1BA9B10-40F6-5A4F-8C14-5EBEEF486B2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5321" y="1147551"/>
            <a:ext cx="7818184" cy="5212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7774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EE054-FDDE-C64E-8C18-8C814F744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2: Reference Implementation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4F271E1-64BF-D840-88C7-0EEA1723E030}"/>
              </a:ext>
            </a:extLst>
          </p:cNvPr>
          <p:cNvSpPr txBox="1"/>
          <p:nvPr/>
        </p:nvSpPr>
        <p:spPr>
          <a:xfrm>
            <a:off x="4205187" y="6396335"/>
            <a:ext cx="35753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Photo by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Martin Widenka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 on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endParaRPr 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F89A49B-4637-074D-BE06-DCF78CF45DE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9719" y="1147551"/>
            <a:ext cx="4169387" cy="5212123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FFB9D08A-FA47-4F4C-B3DE-93DFF05F495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802846" y="985720"/>
            <a:ext cx="2776538" cy="1500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25092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411B5-D145-B340-957F-BB1F8CD10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 3: Base + plugin framework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B8FF661-F23C-D140-B3D0-B38C51CAC869}"/>
              </a:ext>
            </a:extLst>
          </p:cNvPr>
          <p:cNvSpPr txBox="1"/>
          <p:nvPr/>
        </p:nvSpPr>
        <p:spPr>
          <a:xfrm>
            <a:off x="4205187" y="6396335"/>
            <a:ext cx="35753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Photo by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Ashkan Forouzani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</a:rPr>
              <a:t> on </a:t>
            </a:r>
            <a:r>
              <a:rPr lang="en-US" sz="1000" dirty="0">
                <a:solidFill>
                  <a:schemeClr val="bg1">
                    <a:lumMod val="6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endParaRPr lang="en-US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1E165F1-9EF1-1A43-8492-526B3AB8DFE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7039" y="1147551"/>
            <a:ext cx="3474748" cy="5212123"/>
          </a:xfrm>
          <a:prstGeom prst="rect">
            <a:avLst/>
          </a:prstGeom>
        </p:spPr>
      </p:pic>
      <p:pic>
        <p:nvPicPr>
          <p:cNvPr id="7" name="Picture 4" descr="https://static.djangoproject.com/img/logos/django-logo-negative.png">
            <a:extLst>
              <a:ext uri="{FF2B5EF4-FFF2-40B4-BE49-F238E27FC236}">
                <a16:creationId xmlns:a16="http://schemas.microsoft.com/office/drawing/2014/main" id="{98501449-EA1F-C54B-927A-55960DC86A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78173" y="985720"/>
            <a:ext cx="1369051" cy="622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23DDD161-F97A-824E-96BC-6BB2B0D1FB7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832642" y="2319632"/>
            <a:ext cx="2746742" cy="807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2714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CF3DFB-AF2E-5948-A216-0660537B2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Airavata Django Portal architecture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18AB843-D73C-2548-A152-BCAD0B9F5A4A}"/>
              </a:ext>
            </a:extLst>
          </p:cNvPr>
          <p:cNvSpPr/>
          <p:nvPr/>
        </p:nvSpPr>
        <p:spPr>
          <a:xfrm>
            <a:off x="5078129" y="985720"/>
            <a:ext cx="3095998" cy="2980361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E96B65E-E80A-4544-B968-4A819F087F1B}"/>
              </a:ext>
            </a:extLst>
          </p:cNvPr>
          <p:cNvSpPr/>
          <p:nvPr/>
        </p:nvSpPr>
        <p:spPr>
          <a:xfrm>
            <a:off x="5253492" y="2731778"/>
            <a:ext cx="924449" cy="98830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REST API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3BC26DB-4EF8-C446-990C-CF551586E76B}"/>
              </a:ext>
            </a:extLst>
          </p:cNvPr>
          <p:cNvSpPr/>
          <p:nvPr/>
        </p:nvSpPr>
        <p:spPr>
          <a:xfrm>
            <a:off x="2082079" y="985720"/>
            <a:ext cx="1662997" cy="2980362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7B9BDCAA-AE10-A841-B321-78E64386B630}"/>
              </a:ext>
            </a:extLst>
          </p:cNvPr>
          <p:cNvSpPr/>
          <p:nvPr/>
        </p:nvSpPr>
        <p:spPr>
          <a:xfrm>
            <a:off x="3583603" y="2904622"/>
            <a:ext cx="1669889" cy="611635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C267439-F521-8249-BD70-596042488F2A}"/>
              </a:ext>
            </a:extLst>
          </p:cNvPr>
          <p:cNvSpPr/>
          <p:nvPr/>
        </p:nvSpPr>
        <p:spPr>
          <a:xfrm>
            <a:off x="7060160" y="1123739"/>
            <a:ext cx="517101" cy="2596347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dirty="0" err="1">
                <a:solidFill>
                  <a:sysClr val="windowText" lastClr="000000"/>
                </a:solidFill>
              </a:rPr>
              <a:t>Airavata</a:t>
            </a:r>
            <a:r>
              <a:rPr lang="en-US" dirty="0">
                <a:solidFill>
                  <a:sysClr val="windowText" lastClr="000000"/>
                </a:solidFill>
              </a:rPr>
              <a:t> API Client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6E344FF-04C2-7D41-AE70-A003FE6B97B4}"/>
              </a:ext>
            </a:extLst>
          </p:cNvPr>
          <p:cNvSpPr/>
          <p:nvPr/>
        </p:nvSpPr>
        <p:spPr>
          <a:xfrm>
            <a:off x="2243551" y="2384222"/>
            <a:ext cx="1340052" cy="13358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dirty="0">
                <a:solidFill>
                  <a:schemeClr val="tx1"/>
                </a:solidFill>
              </a:rPr>
              <a:t>Dynamic UI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dirty="0">
                <a:solidFill>
                  <a:schemeClr val="tx1"/>
                </a:solidFill>
              </a:rPr>
              <a:t>Web Browser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3469E38-F6DC-8F41-A22D-A71FBBF154C9}"/>
              </a:ext>
            </a:extLst>
          </p:cNvPr>
          <p:cNvSpPr txBox="1"/>
          <p:nvPr/>
        </p:nvSpPr>
        <p:spPr>
          <a:xfrm>
            <a:off x="2353312" y="1123739"/>
            <a:ext cx="1120528" cy="307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Portal Page</a:t>
            </a:r>
          </a:p>
        </p:txBody>
      </p:sp>
      <p:sp>
        <p:nvSpPr>
          <p:cNvPr id="15" name="Left Arrow 14">
            <a:extLst>
              <a:ext uri="{FF2B5EF4-FFF2-40B4-BE49-F238E27FC236}">
                <a16:creationId xmlns:a16="http://schemas.microsoft.com/office/drawing/2014/main" id="{D1924707-4075-6341-9E66-A97EFBB762DD}"/>
              </a:ext>
            </a:extLst>
          </p:cNvPr>
          <p:cNvSpPr/>
          <p:nvPr/>
        </p:nvSpPr>
        <p:spPr>
          <a:xfrm>
            <a:off x="3745075" y="1639320"/>
            <a:ext cx="1333054" cy="610449"/>
          </a:xfrm>
          <a:prstGeom prst="lef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loud 16">
            <a:extLst>
              <a:ext uri="{FF2B5EF4-FFF2-40B4-BE49-F238E27FC236}">
                <a16:creationId xmlns:a16="http://schemas.microsoft.com/office/drawing/2014/main" id="{CB0770C8-616F-2D48-9EE6-0D6F23EAC41E}"/>
              </a:ext>
            </a:extLst>
          </p:cNvPr>
          <p:cNvSpPr/>
          <p:nvPr/>
        </p:nvSpPr>
        <p:spPr>
          <a:xfrm>
            <a:off x="9320586" y="4261130"/>
            <a:ext cx="2095392" cy="2087748"/>
          </a:xfrm>
          <a:prstGeom prst="cloud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Compute, Storage Resources</a:t>
            </a:r>
          </a:p>
        </p:txBody>
      </p:sp>
      <p:sp>
        <p:nvSpPr>
          <p:cNvPr id="18" name="Right Arrow 17">
            <a:extLst>
              <a:ext uri="{FF2B5EF4-FFF2-40B4-BE49-F238E27FC236}">
                <a16:creationId xmlns:a16="http://schemas.microsoft.com/office/drawing/2014/main" id="{94B18DDC-F40D-294C-9A12-E77E8366D904}"/>
              </a:ext>
            </a:extLst>
          </p:cNvPr>
          <p:cNvSpPr/>
          <p:nvPr/>
        </p:nvSpPr>
        <p:spPr>
          <a:xfrm rot="5400000">
            <a:off x="6785006" y="3955312"/>
            <a:ext cx="1082086" cy="611635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E1A21E9B-974A-B94F-8386-663D4B330B7A}"/>
              </a:ext>
            </a:extLst>
          </p:cNvPr>
          <p:cNvSpPr/>
          <p:nvPr/>
        </p:nvSpPr>
        <p:spPr>
          <a:xfrm>
            <a:off x="6180036" y="2902562"/>
            <a:ext cx="883188" cy="611635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2" descr="vue logo">
            <a:extLst>
              <a:ext uri="{FF2B5EF4-FFF2-40B4-BE49-F238E27FC236}">
                <a16:creationId xmlns:a16="http://schemas.microsoft.com/office/drawing/2014/main" id="{7E419500-9BD8-2540-95F7-0DD4D6B2EA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6835" y="2407880"/>
            <a:ext cx="533482" cy="533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https://static.djangoproject.com/img/logos/django-logo-negative.png">
            <a:extLst>
              <a:ext uri="{FF2B5EF4-FFF2-40B4-BE49-F238E27FC236}">
                <a16:creationId xmlns:a16="http://schemas.microsoft.com/office/drawing/2014/main" id="{86871FC5-4D3A-9244-AC7F-74C4D6D2AF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0872" y="1104964"/>
            <a:ext cx="1368694" cy="622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004E205-8F02-D347-BBD3-87B5C798DD2F}"/>
              </a:ext>
            </a:extLst>
          </p:cNvPr>
          <p:cNvSpPr txBox="1"/>
          <p:nvPr/>
        </p:nvSpPr>
        <p:spPr>
          <a:xfrm>
            <a:off x="5893467" y="3925976"/>
            <a:ext cx="1130144" cy="3076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Web Server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01A836DE-35E9-6941-A99B-FB8F8A0175CA}"/>
              </a:ext>
            </a:extLst>
          </p:cNvPr>
          <p:cNvSpPr/>
          <p:nvPr/>
        </p:nvSpPr>
        <p:spPr>
          <a:xfrm>
            <a:off x="6540294" y="4802173"/>
            <a:ext cx="1600528" cy="1550929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Airavata API</a:t>
            </a:r>
          </a:p>
        </p:txBody>
      </p:sp>
      <p:sp>
        <p:nvSpPr>
          <p:cNvPr id="24" name="Right Arrow 23">
            <a:extLst>
              <a:ext uri="{FF2B5EF4-FFF2-40B4-BE49-F238E27FC236}">
                <a16:creationId xmlns:a16="http://schemas.microsoft.com/office/drawing/2014/main" id="{A42739DC-2A6B-0C48-B527-CF4A97ABD28A}"/>
              </a:ext>
            </a:extLst>
          </p:cNvPr>
          <p:cNvSpPr/>
          <p:nvPr/>
        </p:nvSpPr>
        <p:spPr>
          <a:xfrm>
            <a:off x="8158125" y="5271819"/>
            <a:ext cx="1254893" cy="611635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94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7BBD7-A4F3-DE47-9F1E-4C3C7CF27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Airavata</a:t>
            </a:r>
            <a:r>
              <a:rPr lang="en-US" dirty="0"/>
              <a:t> Django Portal architecture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763B0C-A674-B244-9579-3530D73A46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11840" y="1600201"/>
            <a:ext cx="5383398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37ADB8-BDCA-C944-964F-BDF87EB120DA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6D6E947-523E-6244-900C-AA1CA04AC530}"/>
              </a:ext>
            </a:extLst>
          </p:cNvPr>
          <p:cNvSpPr/>
          <p:nvPr/>
        </p:nvSpPr>
        <p:spPr>
          <a:xfrm>
            <a:off x="4661410" y="1836923"/>
            <a:ext cx="3096804" cy="382087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0F2A01D-724F-0D40-8161-E58FA273DE98}"/>
              </a:ext>
            </a:extLst>
          </p:cNvPr>
          <p:cNvSpPr/>
          <p:nvPr/>
        </p:nvSpPr>
        <p:spPr>
          <a:xfrm>
            <a:off x="4836818" y="3583436"/>
            <a:ext cx="924690" cy="185745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REST API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81E458B-F400-4842-9ACF-9F59C2D4DCBE}"/>
              </a:ext>
            </a:extLst>
          </p:cNvPr>
          <p:cNvSpPr/>
          <p:nvPr/>
        </p:nvSpPr>
        <p:spPr>
          <a:xfrm>
            <a:off x="1664579" y="1836922"/>
            <a:ext cx="1663430" cy="3820871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4C9EDA05-386F-7C48-A979-E64B4BDA6292}"/>
              </a:ext>
            </a:extLst>
          </p:cNvPr>
          <p:cNvSpPr/>
          <p:nvPr/>
        </p:nvSpPr>
        <p:spPr>
          <a:xfrm>
            <a:off x="3148808" y="4206267"/>
            <a:ext cx="1663430" cy="611794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AF83351-9859-834F-993F-9691E0590D4D}"/>
              </a:ext>
            </a:extLst>
          </p:cNvPr>
          <p:cNvSpPr/>
          <p:nvPr/>
        </p:nvSpPr>
        <p:spPr>
          <a:xfrm>
            <a:off x="6643957" y="1974977"/>
            <a:ext cx="517236" cy="3465915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dirty="0" err="1">
                <a:solidFill>
                  <a:sysClr val="windowText" lastClr="000000"/>
                </a:solidFill>
              </a:rPr>
              <a:t>Airavata</a:t>
            </a:r>
            <a:r>
              <a:rPr lang="en-US" dirty="0">
                <a:solidFill>
                  <a:sysClr val="windowText" lastClr="000000"/>
                </a:solidFill>
              </a:rPr>
              <a:t> API Client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678EB8E-0354-6440-8828-42918BBD316D}"/>
              </a:ext>
            </a:extLst>
          </p:cNvPr>
          <p:cNvSpPr/>
          <p:nvPr/>
        </p:nvSpPr>
        <p:spPr>
          <a:xfrm>
            <a:off x="1826093" y="3235789"/>
            <a:ext cx="1340401" cy="220510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Dynamic UI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96B1F1-E818-5845-9472-BAD60B1CF563}"/>
              </a:ext>
            </a:extLst>
          </p:cNvPr>
          <p:cNvSpPr txBox="1"/>
          <p:nvPr/>
        </p:nvSpPr>
        <p:spPr>
          <a:xfrm>
            <a:off x="1935883" y="1974977"/>
            <a:ext cx="1120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Portal Page</a:t>
            </a:r>
          </a:p>
        </p:txBody>
      </p:sp>
      <p:sp>
        <p:nvSpPr>
          <p:cNvPr id="16" name="Left Arrow 15">
            <a:extLst>
              <a:ext uri="{FF2B5EF4-FFF2-40B4-BE49-F238E27FC236}">
                <a16:creationId xmlns:a16="http://schemas.microsoft.com/office/drawing/2014/main" id="{DDC967B0-13DC-9545-9958-A9AF9AE6126B}"/>
              </a:ext>
            </a:extLst>
          </p:cNvPr>
          <p:cNvSpPr/>
          <p:nvPr/>
        </p:nvSpPr>
        <p:spPr>
          <a:xfrm>
            <a:off x="3328008" y="2490693"/>
            <a:ext cx="1333401" cy="610608"/>
          </a:xfrm>
          <a:prstGeom prst="lef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laque 16">
            <a:extLst>
              <a:ext uri="{FF2B5EF4-FFF2-40B4-BE49-F238E27FC236}">
                <a16:creationId xmlns:a16="http://schemas.microsoft.com/office/drawing/2014/main" id="{97B28584-EC60-644F-9891-23400F57C8F7}"/>
              </a:ext>
            </a:extLst>
          </p:cNvPr>
          <p:cNvSpPr/>
          <p:nvPr/>
        </p:nvSpPr>
        <p:spPr>
          <a:xfrm>
            <a:off x="1958406" y="4281047"/>
            <a:ext cx="1061461" cy="1074027"/>
          </a:xfrm>
          <a:prstGeom prst="plaqu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Custom Comp</a:t>
            </a:r>
          </a:p>
        </p:txBody>
      </p:sp>
      <p:sp>
        <p:nvSpPr>
          <p:cNvPr id="18" name="Cloud 17">
            <a:extLst>
              <a:ext uri="{FF2B5EF4-FFF2-40B4-BE49-F238E27FC236}">
                <a16:creationId xmlns:a16="http://schemas.microsoft.com/office/drawing/2014/main" id="{0DC7A0A2-FFBC-BE42-AE5A-CB700F1C2FBE}"/>
              </a:ext>
            </a:extLst>
          </p:cNvPr>
          <p:cNvSpPr/>
          <p:nvPr/>
        </p:nvSpPr>
        <p:spPr>
          <a:xfrm>
            <a:off x="8428309" y="3472031"/>
            <a:ext cx="2095938" cy="2088292"/>
          </a:xfrm>
          <a:prstGeom prst="cloud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Airavata</a:t>
            </a:r>
            <a:r>
              <a:rPr lang="en-US" dirty="0"/>
              <a:t> Middleware</a:t>
            </a:r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D7A72115-81F8-D848-91DD-952599A8CD0F}"/>
              </a:ext>
            </a:extLst>
          </p:cNvPr>
          <p:cNvSpPr/>
          <p:nvPr/>
        </p:nvSpPr>
        <p:spPr>
          <a:xfrm>
            <a:off x="7161194" y="4206266"/>
            <a:ext cx="1267116" cy="611794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C1066BF1-7D5E-1348-84F5-9473F960A7F3}"/>
              </a:ext>
            </a:extLst>
          </p:cNvPr>
          <p:cNvSpPr/>
          <p:nvPr/>
        </p:nvSpPr>
        <p:spPr>
          <a:xfrm>
            <a:off x="5760538" y="4206267"/>
            <a:ext cx="883418" cy="611794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7291EA9-8738-6940-8214-6729FDC7157C}"/>
              </a:ext>
            </a:extLst>
          </p:cNvPr>
          <p:cNvSpPr txBox="1"/>
          <p:nvPr/>
        </p:nvSpPr>
        <p:spPr>
          <a:xfrm>
            <a:off x="1826093" y="5794006"/>
            <a:ext cx="1663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Web Browser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CCCA192-04AF-5B41-A384-F9C55DCA9614}"/>
              </a:ext>
            </a:extLst>
          </p:cNvPr>
          <p:cNvSpPr txBox="1"/>
          <p:nvPr/>
        </p:nvSpPr>
        <p:spPr>
          <a:xfrm>
            <a:off x="5596493" y="5794005"/>
            <a:ext cx="1663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Web Server</a:t>
            </a:r>
          </a:p>
        </p:txBody>
      </p:sp>
      <p:pic>
        <p:nvPicPr>
          <p:cNvPr id="1026" name="Picture 2" descr="vue logo">
            <a:extLst>
              <a:ext uri="{FF2B5EF4-FFF2-40B4-BE49-F238E27FC236}">
                <a16:creationId xmlns:a16="http://schemas.microsoft.com/office/drawing/2014/main" id="{2D60A715-9CF7-F04E-8120-259ABF2442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9482" y="3259453"/>
            <a:ext cx="533621" cy="533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tatic.djangoproject.com/img/logos/django-logo-negative.png">
            <a:extLst>
              <a:ext uri="{FF2B5EF4-FFF2-40B4-BE49-F238E27FC236}">
                <a16:creationId xmlns:a16="http://schemas.microsoft.com/office/drawing/2014/main" id="{BBDAFEB5-2019-8B42-B2C3-19C585BEF0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4173" y="1956198"/>
            <a:ext cx="1369051" cy="622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14948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F4218-2FF3-7940-827A-DF98041FE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Input editor customization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85D0CE-2A34-EC40-98B6-F5AFAA48C3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170712-189E-4C47-AE02-CE716A0AA39A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8902344-22C1-B649-B4A5-D160B1E29320}"/>
              </a:ext>
            </a:extLst>
          </p:cNvPr>
          <p:cNvGrpSpPr/>
          <p:nvPr/>
        </p:nvGrpSpPr>
        <p:grpSpPr>
          <a:xfrm>
            <a:off x="837980" y="2379894"/>
            <a:ext cx="5161460" cy="2405910"/>
            <a:chOff x="838199" y="2379620"/>
            <a:chExt cx="5162804" cy="240653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A316089-C944-834F-9060-2EE93ACBCE3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8199" y="2379620"/>
              <a:ext cx="5162804" cy="2098760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D21A24B-98B6-3E40-B76B-51E74A56CA2D}"/>
                </a:ext>
              </a:extLst>
            </p:cNvPr>
            <p:cNvSpPr txBox="1"/>
            <p:nvPr/>
          </p:nvSpPr>
          <p:spPr>
            <a:xfrm>
              <a:off x="1447843" y="4478380"/>
              <a:ext cx="336823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Standard input types: String, File upload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DC40A5B-A12A-DA46-B00B-143DE471A562}"/>
              </a:ext>
            </a:extLst>
          </p:cNvPr>
          <p:cNvGrpSpPr/>
          <p:nvPr/>
        </p:nvGrpSpPr>
        <p:grpSpPr>
          <a:xfrm>
            <a:off x="6564954" y="3933307"/>
            <a:ext cx="5126860" cy="2363059"/>
            <a:chOff x="6566664" y="4158780"/>
            <a:chExt cx="5128195" cy="2363675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4D2E379-41DC-A648-92FE-22D4E372D7C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66664" y="4158780"/>
              <a:ext cx="5128195" cy="2055898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33AA734-4486-9443-BA52-E88C3F708CB9}"/>
                </a:ext>
              </a:extLst>
            </p:cNvPr>
            <p:cNvSpPr txBox="1"/>
            <p:nvPr/>
          </p:nvSpPr>
          <p:spPr>
            <a:xfrm>
              <a:off x="8524120" y="6214678"/>
              <a:ext cx="106150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Validations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6CBF736-67CE-4C47-BFE8-A673977941CA}"/>
              </a:ext>
            </a:extLst>
          </p:cNvPr>
          <p:cNvGrpSpPr/>
          <p:nvPr/>
        </p:nvGrpSpPr>
        <p:grpSpPr>
          <a:xfrm>
            <a:off x="6564953" y="1465857"/>
            <a:ext cx="4220376" cy="2405910"/>
            <a:chOff x="6566664" y="1690688"/>
            <a:chExt cx="4221475" cy="2406537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4E38FAB-66FF-1744-9817-D69F3C59BC1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566664" y="1690688"/>
              <a:ext cx="4221475" cy="2098760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FB68B7D-E58D-C240-9E99-39D1A6DA6716}"/>
                </a:ext>
              </a:extLst>
            </p:cNvPr>
            <p:cNvSpPr txBox="1"/>
            <p:nvPr/>
          </p:nvSpPr>
          <p:spPr>
            <a:xfrm>
              <a:off x="7023038" y="3789448"/>
              <a:ext cx="287129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Customized: radio, checkbox, 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63310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Theme">
  <a:themeElements>
    <a:clrScheme name="Custom 43">
      <a:dk1>
        <a:srgbClr val="000000"/>
      </a:dk1>
      <a:lt1>
        <a:srgbClr val="FFFFFF"/>
      </a:lt1>
      <a:dk2>
        <a:srgbClr val="D74840"/>
      </a:dk2>
      <a:lt2>
        <a:srgbClr val="B4AB2D"/>
      </a:lt2>
      <a:accent1>
        <a:srgbClr val="2D3E50"/>
      </a:accent1>
      <a:accent2>
        <a:srgbClr val="517EBF"/>
      </a:accent2>
      <a:accent3>
        <a:srgbClr val="12A185"/>
      </a:accent3>
      <a:accent4>
        <a:srgbClr val="ED7D2D"/>
      </a:accent4>
      <a:accent5>
        <a:srgbClr val="3EAC70"/>
      </a:accent5>
      <a:accent6>
        <a:srgbClr val="A2C21A"/>
      </a:accent6>
      <a:hlink>
        <a:srgbClr val="FFE6D0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EARC19_template" id="{763A466A-89B1-4143-AFA0-67459034582B}" vid="{AAF90AEB-F5D6-CC45-BAF3-86DDE3CB8B0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4255</TotalTime>
  <Words>528</Words>
  <Application>Microsoft Macintosh PowerPoint</Application>
  <PresentationFormat>Custom</PresentationFormat>
  <Paragraphs>142</Paragraphs>
  <Slides>29</Slides>
  <Notes>1</Notes>
  <HiddenSlides>1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2" baseType="lpstr">
      <vt:lpstr>Calibri</vt:lpstr>
      <vt:lpstr>Arial</vt:lpstr>
      <vt:lpstr>1_Office Theme</vt:lpstr>
      <vt:lpstr>The Django Portal as a UI Platform for Apache Airavata</vt:lpstr>
      <vt:lpstr>Apache Airavata architecture</vt:lpstr>
      <vt:lpstr>Airavata API Clients</vt:lpstr>
      <vt:lpstr>Phase 1: the “Field of Dreams” approach</vt:lpstr>
      <vt:lpstr>Phase 2: Reference Implementation</vt:lpstr>
      <vt:lpstr>Phase 3: Base + plugin framework</vt:lpstr>
      <vt:lpstr>Airavata Django Portal architecture</vt:lpstr>
      <vt:lpstr>Airavata Django Portal architecture</vt:lpstr>
      <vt:lpstr>Input editor customization</vt:lpstr>
      <vt:lpstr>Custom experiment output views</vt:lpstr>
      <vt:lpstr>Custom Django apps</vt:lpstr>
      <vt:lpstr>You are here </vt:lpstr>
      <vt:lpstr>Preview of tutorial</vt:lpstr>
      <vt:lpstr>Building Blocks</vt:lpstr>
      <vt:lpstr>Custom Django app</vt:lpstr>
      <vt:lpstr>entry_points (setup.py)</vt:lpstr>
      <vt:lpstr>AppConfig</vt:lpstr>
      <vt:lpstr>Using Airavata Python SDK</vt:lpstr>
      <vt:lpstr>Using Airavata Django Portal SDK</vt:lpstr>
      <vt:lpstr>Using AiravataAPI.js</vt:lpstr>
      <vt:lpstr>SimCCS demo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Wrap up</vt:lpstr>
      <vt:lpstr>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Science Gateways using Apache Airavata</dc:title>
  <cp:lastModifiedBy>Christie, Marcus Aaron</cp:lastModifiedBy>
  <cp:revision>31</cp:revision>
  <dcterms:modified xsi:type="dcterms:W3CDTF">2020-10-13T17:09:00Z</dcterms:modified>
</cp:coreProperties>
</file>