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</p:sldMasterIdLst>
  <p:sldIdLst>
    <p:sldId id="297" r:id="rId3"/>
    <p:sldId id="302" r:id="rId4"/>
    <p:sldId id="303" r:id="rId5"/>
    <p:sldId id="278" r:id="rId6"/>
    <p:sldId id="301" r:id="rId7"/>
    <p:sldId id="298" r:id="rId8"/>
    <p:sldId id="299" r:id="rId9"/>
    <p:sldId id="30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4663"/>
  </p:normalViewPr>
  <p:slideViewPr>
    <p:cSldViewPr snapToGrid="0" snapToObjects="1">
      <p:cViewPr varScale="1">
        <p:scale>
          <a:sx n="116" d="100"/>
          <a:sy n="116" d="100"/>
        </p:scale>
        <p:origin x="19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scigap.org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scigap.org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457F5F-B5A4-824A-B729-E8ECD23594BE}" type="doc">
      <dgm:prSet loTypeId="urn:microsoft.com/office/officeart/2005/8/layout/chevron2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1CA71DD-5B77-134C-A635-9746683ACF73}">
      <dgm:prSet/>
      <dgm:spPr/>
      <dgm:t>
        <a:bodyPr/>
        <a:lstStyle/>
        <a:p>
          <a:pPr rtl="0"/>
          <a:r>
            <a:rPr lang="en-US" dirty="0"/>
            <a:t>Fill out a request at </a:t>
          </a:r>
          <a:r>
            <a:rPr lang="en-US" dirty="0">
              <a:hlinkClick xmlns:r="http://schemas.openxmlformats.org/officeDocument/2006/relationships" r:id="rId1"/>
            </a:rPr>
            <a:t>https://scigap.org</a:t>
          </a:r>
          <a:endParaRPr lang="en-US" dirty="0"/>
        </a:p>
      </dgm:t>
    </dgm:pt>
    <dgm:pt modelId="{B43D5433-E06C-4D45-97D8-4051CA0E20AD}" type="parTrans" cxnId="{BE101FE8-CB98-BE45-BB20-0236782EF10A}">
      <dgm:prSet/>
      <dgm:spPr/>
      <dgm:t>
        <a:bodyPr/>
        <a:lstStyle/>
        <a:p>
          <a:endParaRPr lang="en-US"/>
        </a:p>
      </dgm:t>
    </dgm:pt>
    <dgm:pt modelId="{3BF4300E-280A-354A-AEAE-24659E514A7C}" type="sibTrans" cxnId="{BE101FE8-CB98-BE45-BB20-0236782EF10A}">
      <dgm:prSet/>
      <dgm:spPr/>
      <dgm:t>
        <a:bodyPr/>
        <a:lstStyle/>
        <a:p>
          <a:endParaRPr lang="en-US"/>
        </a:p>
      </dgm:t>
    </dgm:pt>
    <dgm:pt modelId="{7570122A-8499-174B-A2FC-9AC43537F4FB}">
      <dgm:prSet/>
      <dgm:spPr/>
      <dgm:t>
        <a:bodyPr/>
        <a:lstStyle/>
        <a:p>
          <a:pPr rtl="0"/>
          <a:r>
            <a:rPr lang="en-US" dirty="0"/>
            <a:t>Customize It</a:t>
          </a:r>
        </a:p>
      </dgm:t>
    </dgm:pt>
    <dgm:pt modelId="{936CE446-FDAB-E843-8058-8C3537180080}" type="parTrans" cxnId="{BE4EF154-245B-8E4B-A5AC-84E43F7EE721}">
      <dgm:prSet/>
      <dgm:spPr/>
      <dgm:t>
        <a:bodyPr/>
        <a:lstStyle/>
        <a:p>
          <a:endParaRPr lang="en-US"/>
        </a:p>
      </dgm:t>
    </dgm:pt>
    <dgm:pt modelId="{A1EA8E9C-B9D1-CB4D-B508-E299670C9DA5}" type="sibTrans" cxnId="{BE4EF154-245B-8E4B-A5AC-84E43F7EE721}">
      <dgm:prSet/>
      <dgm:spPr/>
      <dgm:t>
        <a:bodyPr/>
        <a:lstStyle/>
        <a:p>
          <a:endParaRPr lang="en-US"/>
        </a:p>
      </dgm:t>
    </dgm:pt>
    <dgm:pt modelId="{148394F7-2C7C-9C4B-8205-AC6C26B0B8DB}">
      <dgm:prSet/>
      <dgm:spPr/>
      <dgm:t>
        <a:bodyPr/>
        <a:lstStyle/>
        <a:p>
          <a:pPr rtl="0"/>
          <a:r>
            <a:rPr lang="en-US" dirty="0"/>
            <a:t>Integrate with your campus resources</a:t>
          </a:r>
        </a:p>
      </dgm:t>
    </dgm:pt>
    <dgm:pt modelId="{48D6A350-0D04-C246-BEB2-79C6DD1E659F}" type="parTrans" cxnId="{C08A4531-4C97-A14E-8418-21BA9A177646}">
      <dgm:prSet/>
      <dgm:spPr/>
      <dgm:t>
        <a:bodyPr/>
        <a:lstStyle/>
        <a:p>
          <a:endParaRPr lang="en-US"/>
        </a:p>
      </dgm:t>
    </dgm:pt>
    <dgm:pt modelId="{6AD061B2-DB62-C94C-9279-B4147D561835}" type="sibTrans" cxnId="{C08A4531-4C97-A14E-8418-21BA9A177646}">
      <dgm:prSet/>
      <dgm:spPr/>
      <dgm:t>
        <a:bodyPr/>
        <a:lstStyle/>
        <a:p>
          <a:endParaRPr lang="en-US"/>
        </a:p>
      </dgm:t>
    </dgm:pt>
    <dgm:pt modelId="{F55C41BF-40FF-1A41-BD32-91A2AF6A3E80}">
      <dgm:prSet/>
      <dgm:spPr/>
      <dgm:t>
        <a:bodyPr/>
        <a:lstStyle/>
        <a:p>
          <a:pPr rtl="0"/>
          <a:r>
            <a:rPr lang="en-US" dirty="0"/>
            <a:t>Try It Out</a:t>
          </a:r>
        </a:p>
      </dgm:t>
    </dgm:pt>
    <dgm:pt modelId="{F8D17887-06F4-5B40-878E-63E5C71E4908}" type="parTrans" cxnId="{8FEAEEB6-AEAC-444D-BF22-50F667C10083}">
      <dgm:prSet/>
      <dgm:spPr/>
      <dgm:t>
        <a:bodyPr/>
        <a:lstStyle/>
        <a:p>
          <a:endParaRPr lang="en-US"/>
        </a:p>
      </dgm:t>
    </dgm:pt>
    <dgm:pt modelId="{FC1C83E0-28C9-2D4E-99D4-EDB4817C584B}" type="sibTrans" cxnId="{8FEAEEB6-AEAC-444D-BF22-50F667C10083}">
      <dgm:prSet/>
      <dgm:spPr/>
      <dgm:t>
        <a:bodyPr/>
        <a:lstStyle/>
        <a:p>
          <a:endParaRPr lang="en-US"/>
        </a:p>
      </dgm:t>
    </dgm:pt>
    <dgm:pt modelId="{C52B0738-1030-CD40-AA7F-4CED78EAE47C}">
      <dgm:prSet/>
      <dgm:spPr/>
      <dgm:t>
        <a:bodyPr/>
        <a:lstStyle/>
        <a:p>
          <a:pPr rtl="0"/>
          <a:r>
            <a:rPr lang="en-US" dirty="0"/>
            <a:t>Localize it</a:t>
          </a:r>
        </a:p>
      </dgm:t>
    </dgm:pt>
    <dgm:pt modelId="{A8A173AE-A320-CF47-AB6A-E20FD9FF8979}" type="parTrans" cxnId="{C5BC1964-6DDA-3243-B0FE-EA9D953777FD}">
      <dgm:prSet/>
      <dgm:spPr/>
      <dgm:t>
        <a:bodyPr/>
        <a:lstStyle/>
        <a:p>
          <a:endParaRPr lang="en-US"/>
        </a:p>
      </dgm:t>
    </dgm:pt>
    <dgm:pt modelId="{154C69AF-1724-AC4C-B937-C3A6F1CBEF1C}" type="sibTrans" cxnId="{C5BC1964-6DDA-3243-B0FE-EA9D953777FD}">
      <dgm:prSet/>
      <dgm:spPr/>
      <dgm:t>
        <a:bodyPr/>
        <a:lstStyle/>
        <a:p>
          <a:endParaRPr lang="en-US"/>
        </a:p>
      </dgm:t>
    </dgm:pt>
    <dgm:pt modelId="{A199A50F-B172-944D-B31C-3D1BAB93D15C}">
      <dgm:prSet/>
      <dgm:spPr/>
      <dgm:t>
        <a:bodyPr/>
        <a:lstStyle/>
        <a:p>
          <a:pPr rtl="0"/>
          <a:r>
            <a:rPr lang="en-US" dirty="0"/>
            <a:t>Request SGCI Extended Developer Support </a:t>
          </a:r>
        </a:p>
      </dgm:t>
    </dgm:pt>
    <dgm:pt modelId="{A7677F04-5487-264E-8B3C-ACC7E124B224}" type="parTrans" cxnId="{41860167-619F-5A4A-87FF-A0E5BB0C158B}">
      <dgm:prSet/>
      <dgm:spPr/>
      <dgm:t>
        <a:bodyPr/>
        <a:lstStyle/>
        <a:p>
          <a:endParaRPr lang="en-US"/>
        </a:p>
      </dgm:t>
    </dgm:pt>
    <dgm:pt modelId="{A2837C90-A7FA-9F4D-81FF-DA6A849F9F6C}" type="sibTrans" cxnId="{41860167-619F-5A4A-87FF-A0E5BB0C158B}">
      <dgm:prSet/>
      <dgm:spPr/>
      <dgm:t>
        <a:bodyPr/>
        <a:lstStyle/>
        <a:p>
          <a:endParaRPr lang="en-US"/>
        </a:p>
      </dgm:t>
    </dgm:pt>
    <dgm:pt modelId="{8AC997DB-2C0B-294F-B448-9C01FE842D00}">
      <dgm:prSet/>
      <dgm:spPr/>
      <dgm:t>
        <a:bodyPr/>
        <a:lstStyle/>
        <a:p>
          <a:pPr rtl="0"/>
          <a:r>
            <a:rPr lang="en-US" dirty="0"/>
            <a:t>Add your applications and onboard early users</a:t>
          </a:r>
        </a:p>
      </dgm:t>
    </dgm:pt>
    <dgm:pt modelId="{2A6A27C0-AF99-444B-9D1A-DA77F4337BD1}" type="parTrans" cxnId="{44F480F2-1A10-D64F-94BF-056E5F2D1813}">
      <dgm:prSet/>
      <dgm:spPr/>
      <dgm:t>
        <a:bodyPr/>
        <a:lstStyle/>
        <a:p>
          <a:endParaRPr lang="en-US"/>
        </a:p>
      </dgm:t>
    </dgm:pt>
    <dgm:pt modelId="{D251BB90-9353-474C-B8B8-918594927F31}" type="sibTrans" cxnId="{44F480F2-1A10-D64F-94BF-056E5F2D1813}">
      <dgm:prSet/>
      <dgm:spPr/>
      <dgm:t>
        <a:bodyPr/>
        <a:lstStyle/>
        <a:p>
          <a:endParaRPr lang="en-US"/>
        </a:p>
      </dgm:t>
    </dgm:pt>
    <dgm:pt modelId="{A8D1BAE8-22BC-9F48-8C8B-584137BE8B66}">
      <dgm:prSet/>
      <dgm:spPr/>
      <dgm:t>
        <a:bodyPr/>
        <a:lstStyle/>
        <a:p>
          <a:pPr rtl="0"/>
          <a:r>
            <a:rPr lang="en-US" dirty="0"/>
            <a:t>We’ll contact you in one business day, create a basic gateway for you within five business days</a:t>
          </a:r>
        </a:p>
      </dgm:t>
    </dgm:pt>
    <dgm:pt modelId="{04A10E57-12C1-C240-A1FF-E7B9BB44649F}" type="parTrans" cxnId="{AE2C683E-659C-B549-AF87-5ACC49E2673B}">
      <dgm:prSet/>
      <dgm:spPr/>
      <dgm:t>
        <a:bodyPr/>
        <a:lstStyle/>
        <a:p>
          <a:endParaRPr lang="en-US"/>
        </a:p>
      </dgm:t>
    </dgm:pt>
    <dgm:pt modelId="{60ED08BA-EF37-E848-A131-879DD696DC73}" type="sibTrans" cxnId="{AE2C683E-659C-B549-AF87-5ACC49E2673B}">
      <dgm:prSet/>
      <dgm:spPr/>
      <dgm:t>
        <a:bodyPr/>
        <a:lstStyle/>
        <a:p>
          <a:endParaRPr lang="en-US"/>
        </a:p>
      </dgm:t>
    </dgm:pt>
    <dgm:pt modelId="{84D7A90D-EF26-C746-92D5-FCE2DDC97814}">
      <dgm:prSet/>
      <dgm:spPr/>
      <dgm:t>
        <a:bodyPr/>
        <a:lstStyle/>
        <a:p>
          <a:pPr rtl="0"/>
          <a:r>
            <a:rPr lang="en-US" dirty="0"/>
            <a:t>Add your user interfaces, visualization support, post processors, etc.</a:t>
          </a:r>
        </a:p>
      </dgm:t>
    </dgm:pt>
    <dgm:pt modelId="{A891ACAE-940A-A144-9300-DA15572703EA}" type="parTrans" cxnId="{DFCB37D8-B690-434C-883A-DC2A8400DCB3}">
      <dgm:prSet/>
      <dgm:spPr/>
      <dgm:t>
        <a:bodyPr/>
        <a:lstStyle/>
        <a:p>
          <a:endParaRPr lang="en-US"/>
        </a:p>
      </dgm:t>
    </dgm:pt>
    <dgm:pt modelId="{267238CA-B056-F540-8160-F8B338EE9413}" type="sibTrans" cxnId="{DFCB37D8-B690-434C-883A-DC2A8400DCB3}">
      <dgm:prSet/>
      <dgm:spPr/>
      <dgm:t>
        <a:bodyPr/>
        <a:lstStyle/>
        <a:p>
          <a:endParaRPr lang="en-US"/>
        </a:p>
      </dgm:t>
    </dgm:pt>
    <dgm:pt modelId="{27E919F2-7013-B541-BACA-96C62A79F01E}" type="pres">
      <dgm:prSet presAssocID="{DB457F5F-B5A4-824A-B729-E8ECD23594BE}" presName="linearFlow" presStyleCnt="0">
        <dgm:presLayoutVars>
          <dgm:dir/>
          <dgm:animLvl val="lvl"/>
          <dgm:resizeHandles val="exact"/>
        </dgm:presLayoutVars>
      </dgm:prSet>
      <dgm:spPr/>
    </dgm:pt>
    <dgm:pt modelId="{04C159E5-3130-2446-9E9A-9FA6458232DE}" type="pres">
      <dgm:prSet presAssocID="{F55C41BF-40FF-1A41-BD32-91A2AF6A3E80}" presName="composite" presStyleCnt="0"/>
      <dgm:spPr/>
    </dgm:pt>
    <dgm:pt modelId="{260C3026-87A8-5C4D-99DA-2F42E49D6365}" type="pres">
      <dgm:prSet presAssocID="{F55C41BF-40FF-1A41-BD32-91A2AF6A3E80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3282740-1E16-174B-B77A-445A9CCEDCEA}" type="pres">
      <dgm:prSet presAssocID="{F55C41BF-40FF-1A41-BD32-91A2AF6A3E80}" presName="descendantText" presStyleLbl="alignAcc1" presStyleIdx="0" presStyleCnt="3">
        <dgm:presLayoutVars>
          <dgm:bulletEnabled val="1"/>
        </dgm:presLayoutVars>
      </dgm:prSet>
      <dgm:spPr/>
    </dgm:pt>
    <dgm:pt modelId="{C81FEE2B-8062-4449-A989-586FD6827251}" type="pres">
      <dgm:prSet presAssocID="{FC1C83E0-28C9-2D4E-99D4-EDB4817C584B}" presName="sp" presStyleCnt="0"/>
      <dgm:spPr/>
    </dgm:pt>
    <dgm:pt modelId="{CF87BB04-8C30-CD4F-9903-CAC1D5BF9868}" type="pres">
      <dgm:prSet presAssocID="{C52B0738-1030-CD40-AA7F-4CED78EAE47C}" presName="composite" presStyleCnt="0"/>
      <dgm:spPr/>
    </dgm:pt>
    <dgm:pt modelId="{ED9BB91C-FADE-794E-9E19-8EC1E0227AE0}" type="pres">
      <dgm:prSet presAssocID="{C52B0738-1030-CD40-AA7F-4CED78EAE47C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E8680ACC-5190-0D49-A5C2-CBFD9CD39B06}" type="pres">
      <dgm:prSet presAssocID="{C52B0738-1030-CD40-AA7F-4CED78EAE47C}" presName="descendantText" presStyleLbl="alignAcc1" presStyleIdx="1" presStyleCnt="3">
        <dgm:presLayoutVars>
          <dgm:bulletEnabled val="1"/>
        </dgm:presLayoutVars>
      </dgm:prSet>
      <dgm:spPr/>
    </dgm:pt>
    <dgm:pt modelId="{D8A727DC-FA9E-B040-B6D5-F6F51A260F57}" type="pres">
      <dgm:prSet presAssocID="{154C69AF-1724-AC4C-B937-C3A6F1CBEF1C}" presName="sp" presStyleCnt="0"/>
      <dgm:spPr/>
    </dgm:pt>
    <dgm:pt modelId="{9CEB8C27-4952-5549-9E84-57E4DD37703B}" type="pres">
      <dgm:prSet presAssocID="{7570122A-8499-174B-A2FC-9AC43537F4FB}" presName="composite" presStyleCnt="0"/>
      <dgm:spPr/>
    </dgm:pt>
    <dgm:pt modelId="{48D9AE2B-823C-BC49-9E2F-922839AE8B16}" type="pres">
      <dgm:prSet presAssocID="{7570122A-8499-174B-A2FC-9AC43537F4F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3114E565-1A5A-384F-9C74-EB1BCFC75668}" type="pres">
      <dgm:prSet presAssocID="{7570122A-8499-174B-A2FC-9AC43537F4FB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C90DB802-B295-1B40-8E52-A9471A588B9C}" type="presOf" srcId="{148394F7-2C7C-9C4B-8205-AC6C26B0B8DB}" destId="{E8680ACC-5190-0D49-A5C2-CBFD9CD39B06}" srcOrd="0" destOrd="0" presId="urn:microsoft.com/office/officeart/2005/8/layout/chevron2"/>
    <dgm:cxn modelId="{776D120B-06A5-C34E-88D9-14E0A8359257}" type="presOf" srcId="{7570122A-8499-174B-A2FC-9AC43537F4FB}" destId="{48D9AE2B-823C-BC49-9E2F-922839AE8B16}" srcOrd="0" destOrd="0" presId="urn:microsoft.com/office/officeart/2005/8/layout/chevron2"/>
    <dgm:cxn modelId="{5DA42D22-7F10-E441-B309-F502F132DED4}" type="presOf" srcId="{8AC997DB-2C0B-294F-B448-9C01FE842D00}" destId="{E8680ACC-5190-0D49-A5C2-CBFD9CD39B06}" srcOrd="0" destOrd="1" presId="urn:microsoft.com/office/officeart/2005/8/layout/chevron2"/>
    <dgm:cxn modelId="{4D6E5C27-56F9-174A-B30B-4CD4E946B56D}" type="presOf" srcId="{F55C41BF-40FF-1A41-BD32-91A2AF6A3E80}" destId="{260C3026-87A8-5C4D-99DA-2F42E49D6365}" srcOrd="0" destOrd="0" presId="urn:microsoft.com/office/officeart/2005/8/layout/chevron2"/>
    <dgm:cxn modelId="{C08A4531-4C97-A14E-8418-21BA9A177646}" srcId="{C52B0738-1030-CD40-AA7F-4CED78EAE47C}" destId="{148394F7-2C7C-9C4B-8205-AC6C26B0B8DB}" srcOrd="0" destOrd="0" parTransId="{48D6A350-0D04-C246-BEB2-79C6DD1E659F}" sibTransId="{6AD061B2-DB62-C94C-9279-B4147D561835}"/>
    <dgm:cxn modelId="{5EB08836-9801-A245-898F-4BDBCB0505AF}" type="presOf" srcId="{C52B0738-1030-CD40-AA7F-4CED78EAE47C}" destId="{ED9BB91C-FADE-794E-9E19-8EC1E0227AE0}" srcOrd="0" destOrd="0" presId="urn:microsoft.com/office/officeart/2005/8/layout/chevron2"/>
    <dgm:cxn modelId="{AE2C683E-659C-B549-AF87-5ACC49E2673B}" srcId="{F55C41BF-40FF-1A41-BD32-91A2AF6A3E80}" destId="{A8D1BAE8-22BC-9F48-8C8B-584137BE8B66}" srcOrd="1" destOrd="0" parTransId="{04A10E57-12C1-C240-A1FF-E7B9BB44649F}" sibTransId="{60ED08BA-EF37-E848-A131-879DD696DC73}"/>
    <dgm:cxn modelId="{BE4EF154-245B-8E4B-A5AC-84E43F7EE721}" srcId="{DB457F5F-B5A4-824A-B729-E8ECD23594BE}" destId="{7570122A-8499-174B-A2FC-9AC43537F4FB}" srcOrd="2" destOrd="0" parTransId="{936CE446-FDAB-E843-8058-8C3537180080}" sibTransId="{A1EA8E9C-B9D1-CB4D-B508-E299670C9DA5}"/>
    <dgm:cxn modelId="{C5BC1964-6DDA-3243-B0FE-EA9D953777FD}" srcId="{DB457F5F-B5A4-824A-B729-E8ECD23594BE}" destId="{C52B0738-1030-CD40-AA7F-4CED78EAE47C}" srcOrd="1" destOrd="0" parTransId="{A8A173AE-A320-CF47-AB6A-E20FD9FF8979}" sibTransId="{154C69AF-1724-AC4C-B937-C3A6F1CBEF1C}"/>
    <dgm:cxn modelId="{41860167-619F-5A4A-87FF-A0E5BB0C158B}" srcId="{7570122A-8499-174B-A2FC-9AC43537F4FB}" destId="{A199A50F-B172-944D-B31C-3D1BAB93D15C}" srcOrd="1" destOrd="0" parTransId="{A7677F04-5487-264E-8B3C-ACC7E124B224}" sibTransId="{A2837C90-A7FA-9F4D-81FF-DA6A849F9F6C}"/>
    <dgm:cxn modelId="{0CC6EB7B-59AC-2941-BB79-C90E1ACE39F7}" type="presOf" srcId="{91CA71DD-5B77-134C-A635-9746683ACF73}" destId="{63282740-1E16-174B-B77A-445A9CCEDCEA}" srcOrd="0" destOrd="0" presId="urn:microsoft.com/office/officeart/2005/8/layout/chevron2"/>
    <dgm:cxn modelId="{41F03495-95E7-E541-887E-399423B5FF45}" type="presOf" srcId="{A8D1BAE8-22BC-9F48-8C8B-584137BE8B66}" destId="{63282740-1E16-174B-B77A-445A9CCEDCEA}" srcOrd="0" destOrd="1" presId="urn:microsoft.com/office/officeart/2005/8/layout/chevron2"/>
    <dgm:cxn modelId="{155EDEB2-114B-C549-A43B-37A5420F831F}" type="presOf" srcId="{A199A50F-B172-944D-B31C-3D1BAB93D15C}" destId="{3114E565-1A5A-384F-9C74-EB1BCFC75668}" srcOrd="0" destOrd="1" presId="urn:microsoft.com/office/officeart/2005/8/layout/chevron2"/>
    <dgm:cxn modelId="{AA1AC1B4-E980-3D44-9DFB-9140A468E401}" type="presOf" srcId="{DB457F5F-B5A4-824A-B729-E8ECD23594BE}" destId="{27E919F2-7013-B541-BACA-96C62A79F01E}" srcOrd="0" destOrd="0" presId="urn:microsoft.com/office/officeart/2005/8/layout/chevron2"/>
    <dgm:cxn modelId="{8FEAEEB6-AEAC-444D-BF22-50F667C10083}" srcId="{DB457F5F-B5A4-824A-B729-E8ECD23594BE}" destId="{F55C41BF-40FF-1A41-BD32-91A2AF6A3E80}" srcOrd="0" destOrd="0" parTransId="{F8D17887-06F4-5B40-878E-63E5C71E4908}" sibTransId="{FC1C83E0-28C9-2D4E-99D4-EDB4817C584B}"/>
    <dgm:cxn modelId="{DFCB37D8-B690-434C-883A-DC2A8400DCB3}" srcId="{7570122A-8499-174B-A2FC-9AC43537F4FB}" destId="{84D7A90D-EF26-C746-92D5-FCE2DDC97814}" srcOrd="0" destOrd="0" parTransId="{A891ACAE-940A-A144-9300-DA15572703EA}" sibTransId="{267238CA-B056-F540-8160-F8B338EE9413}"/>
    <dgm:cxn modelId="{97D352DC-2631-2A45-8A5E-5941AC27D780}" type="presOf" srcId="{84D7A90D-EF26-C746-92D5-FCE2DDC97814}" destId="{3114E565-1A5A-384F-9C74-EB1BCFC75668}" srcOrd="0" destOrd="0" presId="urn:microsoft.com/office/officeart/2005/8/layout/chevron2"/>
    <dgm:cxn modelId="{BE101FE8-CB98-BE45-BB20-0236782EF10A}" srcId="{F55C41BF-40FF-1A41-BD32-91A2AF6A3E80}" destId="{91CA71DD-5B77-134C-A635-9746683ACF73}" srcOrd="0" destOrd="0" parTransId="{B43D5433-E06C-4D45-97D8-4051CA0E20AD}" sibTransId="{3BF4300E-280A-354A-AEAE-24659E514A7C}"/>
    <dgm:cxn modelId="{44F480F2-1A10-D64F-94BF-056E5F2D1813}" srcId="{C52B0738-1030-CD40-AA7F-4CED78EAE47C}" destId="{8AC997DB-2C0B-294F-B448-9C01FE842D00}" srcOrd="1" destOrd="0" parTransId="{2A6A27C0-AF99-444B-9D1A-DA77F4337BD1}" sibTransId="{D251BB90-9353-474C-B8B8-918594927F31}"/>
    <dgm:cxn modelId="{B1C1E333-6115-F940-B932-AC7619E45C44}" type="presParOf" srcId="{27E919F2-7013-B541-BACA-96C62A79F01E}" destId="{04C159E5-3130-2446-9E9A-9FA6458232DE}" srcOrd="0" destOrd="0" presId="urn:microsoft.com/office/officeart/2005/8/layout/chevron2"/>
    <dgm:cxn modelId="{41A0F548-8169-A046-9333-529C72DF2E8A}" type="presParOf" srcId="{04C159E5-3130-2446-9E9A-9FA6458232DE}" destId="{260C3026-87A8-5C4D-99DA-2F42E49D6365}" srcOrd="0" destOrd="0" presId="urn:microsoft.com/office/officeart/2005/8/layout/chevron2"/>
    <dgm:cxn modelId="{5A901BA2-FEF0-3140-A160-EE17E507DD5A}" type="presParOf" srcId="{04C159E5-3130-2446-9E9A-9FA6458232DE}" destId="{63282740-1E16-174B-B77A-445A9CCEDCEA}" srcOrd="1" destOrd="0" presId="urn:microsoft.com/office/officeart/2005/8/layout/chevron2"/>
    <dgm:cxn modelId="{33C64D8F-4505-DD41-9FDE-26FE8FD07EC8}" type="presParOf" srcId="{27E919F2-7013-B541-BACA-96C62A79F01E}" destId="{C81FEE2B-8062-4449-A989-586FD6827251}" srcOrd="1" destOrd="0" presId="urn:microsoft.com/office/officeart/2005/8/layout/chevron2"/>
    <dgm:cxn modelId="{66EB845F-BD1D-924A-8782-F681825D47FB}" type="presParOf" srcId="{27E919F2-7013-B541-BACA-96C62A79F01E}" destId="{CF87BB04-8C30-CD4F-9903-CAC1D5BF9868}" srcOrd="2" destOrd="0" presId="urn:microsoft.com/office/officeart/2005/8/layout/chevron2"/>
    <dgm:cxn modelId="{79AD3285-6DF3-DA4F-9705-BF7AB692B2A8}" type="presParOf" srcId="{CF87BB04-8C30-CD4F-9903-CAC1D5BF9868}" destId="{ED9BB91C-FADE-794E-9E19-8EC1E0227AE0}" srcOrd="0" destOrd="0" presId="urn:microsoft.com/office/officeart/2005/8/layout/chevron2"/>
    <dgm:cxn modelId="{E5B4F323-2857-854C-A536-23E03C7767EB}" type="presParOf" srcId="{CF87BB04-8C30-CD4F-9903-CAC1D5BF9868}" destId="{E8680ACC-5190-0D49-A5C2-CBFD9CD39B06}" srcOrd="1" destOrd="0" presId="urn:microsoft.com/office/officeart/2005/8/layout/chevron2"/>
    <dgm:cxn modelId="{CFD1B400-7918-5846-86CD-F6A4304E0B5E}" type="presParOf" srcId="{27E919F2-7013-B541-BACA-96C62A79F01E}" destId="{D8A727DC-FA9E-B040-B6D5-F6F51A260F57}" srcOrd="3" destOrd="0" presId="urn:microsoft.com/office/officeart/2005/8/layout/chevron2"/>
    <dgm:cxn modelId="{BA185006-6B7B-8944-A638-C0CB6E1F0BF1}" type="presParOf" srcId="{27E919F2-7013-B541-BACA-96C62A79F01E}" destId="{9CEB8C27-4952-5549-9E84-57E4DD37703B}" srcOrd="4" destOrd="0" presId="urn:microsoft.com/office/officeart/2005/8/layout/chevron2"/>
    <dgm:cxn modelId="{A779302F-D379-B64D-8777-CE031EFDBE6F}" type="presParOf" srcId="{9CEB8C27-4952-5549-9E84-57E4DD37703B}" destId="{48D9AE2B-823C-BC49-9E2F-922839AE8B16}" srcOrd="0" destOrd="0" presId="urn:microsoft.com/office/officeart/2005/8/layout/chevron2"/>
    <dgm:cxn modelId="{C690856A-08DA-FC40-8CBE-F35632DFB1A8}" type="presParOf" srcId="{9CEB8C27-4952-5549-9E84-57E4DD37703B}" destId="{3114E565-1A5A-384F-9C74-EB1BCFC7566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0C3026-87A8-5C4D-99DA-2F42E49D6365}">
      <dsp:nvSpPr>
        <dsp:cNvPr id="0" name=""/>
        <dsp:cNvSpPr/>
      </dsp:nvSpPr>
      <dsp:spPr>
        <a:xfrm rot="5400000">
          <a:off x="-267879" y="269392"/>
          <a:ext cx="1785864" cy="1250105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Try It Out</a:t>
          </a:r>
        </a:p>
      </dsp:txBody>
      <dsp:txXfrm rot="-5400000">
        <a:off x="1" y="626566"/>
        <a:ext cx="1250105" cy="535759"/>
      </dsp:txXfrm>
    </dsp:sp>
    <dsp:sp modelId="{63282740-1E16-174B-B77A-445A9CCEDCEA}">
      <dsp:nvSpPr>
        <dsp:cNvPr id="0" name=""/>
        <dsp:cNvSpPr/>
      </dsp:nvSpPr>
      <dsp:spPr>
        <a:xfrm rot="5400000">
          <a:off x="6010280" y="-4758662"/>
          <a:ext cx="1160812" cy="106811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Fill out a request at </a:t>
          </a:r>
          <a:r>
            <a:rPr lang="en-US" sz="2400" kern="1200" dirty="0">
              <a:hlinkClick xmlns:r="http://schemas.openxmlformats.org/officeDocument/2006/relationships" r:id="rId1"/>
            </a:rPr>
            <a:t>https://scigap.org</a:t>
          </a:r>
          <a:endParaRPr lang="en-U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We’ll contact you in one business day, create a basic gateway for you within five business days</a:t>
          </a:r>
        </a:p>
      </dsp:txBody>
      <dsp:txXfrm rot="-5400000">
        <a:off x="1250105" y="58179"/>
        <a:ext cx="10624496" cy="1047480"/>
      </dsp:txXfrm>
    </dsp:sp>
    <dsp:sp modelId="{ED9BB91C-FADE-794E-9E19-8EC1E0227AE0}">
      <dsp:nvSpPr>
        <dsp:cNvPr id="0" name=""/>
        <dsp:cNvSpPr/>
      </dsp:nvSpPr>
      <dsp:spPr>
        <a:xfrm rot="5400000">
          <a:off x="-267879" y="1863009"/>
          <a:ext cx="1785864" cy="1250105"/>
        </a:xfrm>
        <a:prstGeom prst="chevron">
          <a:avLst/>
        </a:prstGeom>
        <a:gradFill rotWithShape="0">
          <a:gsLst>
            <a:gs pos="0">
              <a:schemeClr val="accent4">
                <a:hueOff val="-5598875"/>
                <a:satOff val="2630"/>
                <a:lumOff val="98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5598875"/>
                <a:satOff val="2630"/>
                <a:lumOff val="98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5598875"/>
              <a:satOff val="2630"/>
              <a:lumOff val="98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Localize it</a:t>
          </a:r>
        </a:p>
      </dsp:txBody>
      <dsp:txXfrm rot="-5400000">
        <a:off x="1" y="2220183"/>
        <a:ext cx="1250105" cy="535759"/>
      </dsp:txXfrm>
    </dsp:sp>
    <dsp:sp modelId="{E8680ACC-5190-0D49-A5C2-CBFD9CD39B06}">
      <dsp:nvSpPr>
        <dsp:cNvPr id="0" name=""/>
        <dsp:cNvSpPr/>
      </dsp:nvSpPr>
      <dsp:spPr>
        <a:xfrm rot="5400000">
          <a:off x="6010280" y="-3165045"/>
          <a:ext cx="1160812" cy="106811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5598875"/>
              <a:satOff val="2630"/>
              <a:lumOff val="98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Integrate with your campus resources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Add your applications and onboard early users</a:t>
          </a:r>
        </a:p>
      </dsp:txBody>
      <dsp:txXfrm rot="-5400000">
        <a:off x="1250105" y="1651796"/>
        <a:ext cx="10624496" cy="1047480"/>
      </dsp:txXfrm>
    </dsp:sp>
    <dsp:sp modelId="{48D9AE2B-823C-BC49-9E2F-922839AE8B16}">
      <dsp:nvSpPr>
        <dsp:cNvPr id="0" name=""/>
        <dsp:cNvSpPr/>
      </dsp:nvSpPr>
      <dsp:spPr>
        <a:xfrm rot="5400000">
          <a:off x="-267879" y="3456625"/>
          <a:ext cx="1785864" cy="1250105"/>
        </a:xfrm>
        <a:prstGeom prst="chevron">
          <a:avLst/>
        </a:prstGeom>
        <a:gradFill rotWithShape="0">
          <a:gsLst>
            <a:gs pos="0">
              <a:schemeClr val="accent4">
                <a:hueOff val="-11197749"/>
                <a:satOff val="5260"/>
                <a:lumOff val="195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11197749"/>
                <a:satOff val="5260"/>
                <a:lumOff val="195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11197749"/>
              <a:satOff val="5260"/>
              <a:lumOff val="195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Customize It</a:t>
          </a:r>
        </a:p>
      </dsp:txBody>
      <dsp:txXfrm rot="-5400000">
        <a:off x="1" y="3813799"/>
        <a:ext cx="1250105" cy="535759"/>
      </dsp:txXfrm>
    </dsp:sp>
    <dsp:sp modelId="{3114E565-1A5A-384F-9C74-EB1BCFC75668}">
      <dsp:nvSpPr>
        <dsp:cNvPr id="0" name=""/>
        <dsp:cNvSpPr/>
      </dsp:nvSpPr>
      <dsp:spPr>
        <a:xfrm rot="5400000">
          <a:off x="6010280" y="-1571429"/>
          <a:ext cx="1160812" cy="106811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1197749"/>
              <a:satOff val="5260"/>
              <a:lumOff val="19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Add your user interfaces, visualization support, post processors, etc.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Request SGCI Extended Developer Support </a:t>
          </a:r>
        </a:p>
      </dsp:txBody>
      <dsp:txXfrm rot="-5400000">
        <a:off x="1250105" y="3245412"/>
        <a:ext cx="10624496" cy="1047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612" y="3043730"/>
            <a:ext cx="5472863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9578D6DB-6798-42D2-B9AD-FC6F1C72FC30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297" y="5357596"/>
            <a:ext cx="5481703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5105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238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8147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4679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1810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4672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2040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4835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28040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9190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82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01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89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255368" y="1371600"/>
            <a:ext cx="5106730" cy="609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6255368" y="2119745"/>
            <a:ext cx="5106730" cy="382385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919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9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05503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362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43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8F48FE5C-9BC7-5441-8396-6AD446FEAAE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311" y="6324344"/>
            <a:ext cx="1814514" cy="533657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12454B92-7571-7541-ABC9-24C57DD8F1F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8" y="6324343"/>
            <a:ext cx="2439035" cy="53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52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420062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pearc19.conference-program.com/?post_type=page&amp;p=11&amp;id=pos118&amp;sess=sess157" TargetMode="External"/><Relationship Id="rId3" Type="http://schemas.openxmlformats.org/officeDocument/2006/relationships/hyperlink" Target="https://pearc19.conference-program.com/?post_type=page&amp;p=11&amp;id=pap182&amp;sess=sess187" TargetMode="External"/><Relationship Id="rId7" Type="http://schemas.openxmlformats.org/officeDocument/2006/relationships/hyperlink" Target="https://pearc19.conference-program.com/?post_type=page&amp;p=11&amp;id=pos133&amp;sess=sess157" TargetMode="External"/><Relationship Id="rId2" Type="http://schemas.openxmlformats.org/officeDocument/2006/relationships/hyperlink" Target="https://pearc19.conference-program.com/?post_type=page&amp;p=11&amp;id=pap173&amp;sess=sess203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earc19.conference-program.com/?post_type=page&amp;p=11&amp;id=pos116&amp;sess=sess157" TargetMode="External"/><Relationship Id="rId5" Type="http://schemas.openxmlformats.org/officeDocument/2006/relationships/hyperlink" Target="https://pearc19.conference-program.com/?post_type=page&amp;p=11&amp;id=pos124&amp;sess=sess157" TargetMode="External"/><Relationship Id="rId10" Type="http://schemas.openxmlformats.org/officeDocument/2006/relationships/hyperlink" Target="https://pearc19.conference-program.com/?post_type=page&amp;p=11&amp;id=stu_pos123&amp;sess=sess157" TargetMode="External"/><Relationship Id="rId4" Type="http://schemas.openxmlformats.org/officeDocument/2006/relationships/hyperlink" Target="https://pearc19.conference-program.com/?post_type=page&amp;p=11&amp;id=pos136&amp;sess=sess157" TargetMode="External"/><Relationship Id="rId9" Type="http://schemas.openxmlformats.org/officeDocument/2006/relationships/hyperlink" Target="https://pearc19.conference-program.com/?post_type=page&amp;p=11&amp;id=pos131&amp;sess=sess157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ciencegateways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E3AE8-BB25-F442-BA41-80D16F440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4600" y="2057400"/>
            <a:ext cx="7829164" cy="99487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Brain Trust Wrap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54049-F888-A548-9D27-5487E320D67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81401" y="3803103"/>
            <a:ext cx="5632675" cy="130229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Science Gateways Research Center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Pervasive Technology Institute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Indiana University</a:t>
            </a:r>
          </a:p>
        </p:txBody>
      </p:sp>
    </p:spTree>
    <p:extLst>
      <p:ext uri="{BB962C8B-B14F-4D97-AF65-F5344CB8AC3E}">
        <p14:creationId xmlns:p14="http://schemas.microsoft.com/office/powerpoint/2010/main" val="4043029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E3AE8-BB25-F442-BA41-80D16F440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4600" y="1498294"/>
            <a:ext cx="7829164" cy="239066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4400" dirty="0">
                <a:solidFill>
                  <a:schemeClr val="accent1"/>
                </a:solidFill>
              </a:rPr>
              <a:t>Using the Science Gateway Platform as a Service</a:t>
            </a:r>
            <a:br>
              <a:rPr lang="en-US" sz="4400" dirty="0">
                <a:solidFill>
                  <a:schemeClr val="accent1"/>
                </a:solidFill>
              </a:rPr>
            </a:br>
            <a:r>
              <a:rPr lang="en-US" sz="4400" dirty="0" err="1">
                <a:solidFill>
                  <a:schemeClr val="accent1"/>
                </a:solidFill>
              </a:rPr>
              <a:t>SciGaP.org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54049-F888-A548-9D27-5487E320D67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14600" y="3888954"/>
            <a:ext cx="7829164" cy="1302297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We run Apache Airavata so you don’t have to: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</a:rPr>
              <a:t>30+ gateways, 60+ applications, 40+ resources</a:t>
            </a:r>
          </a:p>
        </p:txBody>
      </p:sp>
    </p:spTree>
    <p:extLst>
      <p:ext uri="{BB962C8B-B14F-4D97-AF65-F5344CB8AC3E}">
        <p14:creationId xmlns:p14="http://schemas.microsoft.com/office/powerpoint/2010/main" val="822551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5.googleusercontent.com/xvjfaDxrX-PUJY5-xIMo5gT64TNjINPwDgVdYi7DxUc1NDQYWX0b6pGPJjAdMcl4I_KVhhLmaa1DmdP0Jg1HkQecjeN1tv2WrXmIzt4-qtkrvgzfdUrFA75EQgqvXPkP6Z0EN3we_B0n2a3PVQ">
            <a:extLst>
              <a:ext uri="{FF2B5EF4-FFF2-40B4-BE49-F238E27FC236}">
                <a16:creationId xmlns:a16="http://schemas.microsoft.com/office/drawing/2014/main" id="{5B69D272-177E-CD43-B21F-66D974DAC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648" y="0"/>
            <a:ext cx="9212704" cy="69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9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6988"/>
            <a:ext cx="10515600" cy="1325563"/>
          </a:xfrm>
        </p:spPr>
        <p:txBody>
          <a:bodyPr/>
          <a:lstStyle/>
          <a:p>
            <a:r>
              <a:rPr lang="en-US" dirty="0"/>
              <a:t>How to Get a SciGaP Gateway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996096"/>
              </p:ext>
            </p:extLst>
          </p:nvPr>
        </p:nvGraphicFramePr>
        <p:xfrm>
          <a:off x="77118" y="1200840"/>
          <a:ext cx="11931268" cy="4976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6269347"/>
            <a:ext cx="1051560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Our support team will work with you every step of the way</a:t>
            </a:r>
          </a:p>
        </p:txBody>
      </p:sp>
    </p:spTree>
    <p:extLst>
      <p:ext uri="{BB962C8B-B14F-4D97-AF65-F5344CB8AC3E}">
        <p14:creationId xmlns:p14="http://schemas.microsoft.com/office/powerpoint/2010/main" val="3542558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4453058-368B-BE44-9EE5-D8F07F3DF0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848391"/>
              </p:ext>
            </p:extLst>
          </p:nvPr>
        </p:nvGraphicFramePr>
        <p:xfrm>
          <a:off x="0" y="0"/>
          <a:ext cx="12191999" cy="62164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67788">
                  <a:extLst>
                    <a:ext uri="{9D8B030D-6E8A-4147-A177-3AD203B41FA5}">
                      <a16:colId xmlns:a16="http://schemas.microsoft.com/office/drawing/2014/main" val="3599612914"/>
                    </a:ext>
                  </a:extLst>
                </a:gridCol>
                <a:gridCol w="11024211">
                  <a:extLst>
                    <a:ext uri="{9D8B030D-6E8A-4147-A177-3AD203B41FA5}">
                      <a16:colId xmlns:a16="http://schemas.microsoft.com/office/drawing/2014/main" val="2745141124"/>
                    </a:ext>
                  </a:extLst>
                </a:gridCol>
              </a:tblGrid>
              <a:tr h="43377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400" dirty="0"/>
                        <a:t>More Airavata Talks and Posters</a:t>
                      </a:r>
                      <a:endParaRPr lang="en-US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800" b="0" i="0" u="none" strike="noStrike" cap="none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44045"/>
                  </a:ext>
                </a:extLst>
              </a:tr>
              <a:tr h="4337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>
                          <a:effectLst/>
                          <a:sym typeface="Arial"/>
                        </a:rPr>
                        <a:t>Paper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>
                          <a:solidFill>
                            <a:srgbClr val="002060"/>
                          </a:solidFill>
                          <a:effectLst/>
                          <a:sym typeface="Arial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Implementing a Flexible, Fault Tolerant Job Management System for Science Gateways</a:t>
                      </a:r>
                      <a:endParaRPr lang="en-US" sz="2000" b="0" i="0" u="none" strike="noStrike" cap="none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524961"/>
                  </a:ext>
                </a:extLst>
              </a:tr>
              <a:tr h="4654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rgbClr val="002060"/>
                          </a:solidFill>
                        </a:rPr>
                        <a:t>Paper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 Science </a:t>
                      </a:r>
                      <a:r>
                        <a:rPr lang="en-US" sz="2000" b="0" i="0" u="none" strike="noStrike" cap="none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Gateway</a:t>
                      </a:r>
                      <a:r>
                        <a:rPr lang="en-US" sz="20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for Atomic and Molecular Physics</a:t>
                      </a:r>
                      <a:endParaRPr lang="en-US" sz="20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US" sz="2000" b="0" i="0" u="none" strike="noStrike" cap="none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219155"/>
                  </a:ext>
                </a:extLst>
              </a:tr>
              <a:tr h="537268">
                <a:tc>
                  <a:txBody>
                    <a:bodyPr/>
                    <a:lstStyle/>
                    <a:p>
                      <a:pPr fontAlgn="base"/>
                      <a:r>
                        <a:rPr lang="en-US" sz="2000" u="none" strike="noStrike" cap="none" dirty="0">
                          <a:effectLst/>
                          <a:sym typeface="Arial"/>
                        </a:rPr>
                        <a:t>Poster</a:t>
                      </a:r>
                    </a:p>
                    <a:p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>
                          <a:solidFill>
                            <a:srgbClr val="002060"/>
                          </a:solidFill>
                          <a:effectLst/>
                          <a:sym typeface="Arial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Experiences from scaling Science Gateway operations</a:t>
                      </a:r>
                      <a:endParaRPr lang="en-US" sz="2000" u="none" strike="noStrike" cap="none" dirty="0">
                        <a:solidFill>
                          <a:srgbClr val="002060"/>
                        </a:solidFill>
                        <a:effectLst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027646"/>
                  </a:ext>
                </a:extLst>
              </a:tr>
              <a:tr h="769068">
                <a:tc>
                  <a:txBody>
                    <a:bodyPr/>
                    <a:lstStyle/>
                    <a:p>
                      <a:pPr fontAlgn="base"/>
                      <a:r>
                        <a:rPr lang="en-US" sz="2000" u="none" strike="noStrike" cap="none" dirty="0">
                          <a:effectLst/>
                          <a:sym typeface="Arial"/>
                        </a:rPr>
                        <a:t>Poster</a:t>
                      </a:r>
                      <a:endParaRPr lang="en-US" sz="2000" b="1" i="0" u="none" strike="noStrike" cap="none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000" u="none" strike="noStrike" cap="none" dirty="0">
                          <a:solidFill>
                            <a:srgbClr val="002060"/>
                          </a:solidFill>
                          <a:effectLst/>
                          <a:sym typeface="Arial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How the Science Gateways Community Institute Supports Those Who Are Creating Websites to Access Shared Resources</a:t>
                      </a:r>
                      <a:r>
                        <a:rPr lang="en-US" sz="2000" u="none" strike="noStrike" cap="none" dirty="0">
                          <a:solidFill>
                            <a:srgbClr val="002060"/>
                          </a:solidFill>
                          <a:effectLst/>
                          <a:sym typeface="Arial"/>
                        </a:rPr>
                        <a:t> </a:t>
                      </a:r>
                      <a:r>
                        <a:rPr lang="en-US" sz="2000" u="none" strike="noStrike" cap="none" dirty="0">
                          <a:solidFill>
                            <a:srgbClr val="002060"/>
                          </a:solidFill>
                          <a:effectLst/>
                          <a:sym typeface="Arial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Sectors of Local Communities</a:t>
                      </a:r>
                      <a:endParaRPr lang="en-US" sz="2000" u="none" strike="noStrike" cap="none" dirty="0">
                        <a:solidFill>
                          <a:srgbClr val="002060"/>
                        </a:solidFill>
                        <a:effectLst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779"/>
                  </a:ext>
                </a:extLst>
              </a:tr>
              <a:tr h="521073">
                <a:tc>
                  <a:txBody>
                    <a:bodyPr/>
                    <a:lstStyle/>
                    <a:p>
                      <a:r>
                        <a:rPr lang="en-US" sz="2000" dirty="0"/>
                        <a:t>Poster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>
                          <a:solidFill>
                            <a:srgbClr val="002060"/>
                          </a:solidFill>
                          <a:effectLst/>
                          <a:sym typeface="Arial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InterACTWEL Science Gateway for Adaptation Planning in Food-Energy-Water</a:t>
                      </a:r>
                      <a:endParaRPr lang="en-US" sz="2000" dirty="0">
                        <a:solidFill>
                          <a:srgbClr val="002060"/>
                        </a:solidFill>
                      </a:endParaRPr>
                    </a:p>
                    <a:p>
                      <a:endParaRPr lang="en-US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473724"/>
                  </a:ext>
                </a:extLst>
              </a:tr>
              <a:tr h="5105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>
                          <a:effectLst/>
                          <a:sym typeface="Arial"/>
                        </a:rPr>
                        <a:t>Posters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>
                          <a:solidFill>
                            <a:srgbClr val="002060"/>
                          </a:solidFill>
                          <a:effectLst/>
                          <a:sym typeface="Arial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The Distant Reader - Tool for Reading</a:t>
                      </a:r>
                      <a:endParaRPr lang="en-US" sz="2000" u="none" strike="noStrike" cap="none" dirty="0">
                        <a:solidFill>
                          <a:srgbClr val="002060"/>
                        </a:solidFill>
                        <a:effectLst/>
                        <a:sym typeface="Arial"/>
                      </a:endParaRPr>
                    </a:p>
                    <a:p>
                      <a:endParaRPr lang="en-US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979669"/>
                  </a:ext>
                </a:extLst>
              </a:tr>
              <a:tr h="521965">
                <a:tc>
                  <a:txBody>
                    <a:bodyPr/>
                    <a:lstStyle/>
                    <a:p>
                      <a:r>
                        <a:rPr lang="en-US" sz="2000" dirty="0"/>
                        <a:t>Poster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>
                          <a:solidFill>
                            <a:srgbClr val="002060"/>
                          </a:solidFill>
                          <a:effectLst/>
                          <a:sym typeface="Arial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The USD Science Gateway: A Bridge Between Research and Advanced Computing</a:t>
                      </a:r>
                      <a:endParaRPr lang="en-US" sz="2000" u="none" strike="noStrike" cap="none" dirty="0">
                        <a:solidFill>
                          <a:srgbClr val="002060"/>
                        </a:solidFill>
                        <a:effectLst/>
                        <a:sym typeface="Arial"/>
                      </a:endParaRPr>
                    </a:p>
                    <a:p>
                      <a:endParaRPr lang="en-US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642887"/>
                  </a:ext>
                </a:extLst>
              </a:tr>
              <a:tr h="5334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>
                          <a:effectLst/>
                          <a:sym typeface="Arial"/>
                        </a:rPr>
                        <a:t>Poster</a:t>
                      </a:r>
                      <a:endParaRPr lang="en-US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>
                          <a:solidFill>
                            <a:srgbClr val="002060"/>
                          </a:solidFill>
                          <a:effectLst/>
                          <a:sym typeface="Arial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LSU Computational System Biology Gateway for Education</a:t>
                      </a:r>
                      <a:endParaRPr lang="en-US" sz="2000" u="none" strike="noStrike" cap="none" dirty="0">
                        <a:solidFill>
                          <a:srgbClr val="002060"/>
                        </a:solidFill>
                        <a:effectLst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713532"/>
                  </a:ext>
                </a:extLst>
              </a:tr>
              <a:tr h="5177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rgbClr val="002060"/>
                          </a:solidFill>
                        </a:rPr>
                        <a:t>Poster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u="none" strike="noStrike" cap="none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Towards Run Time Estimation of the Gaussian Chemistry Code for SEAGrid Science Gateway</a:t>
                      </a:r>
                      <a:endParaRPr lang="en-US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034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397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77790-A3C5-5F4B-9E9B-D11D5E54C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rgbClr val="002060"/>
                </a:solidFill>
              </a:rPr>
              <a:t>Beyond Tech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912D4-E039-BF4B-92DD-C9820F66B2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Get help from the Science Gateways Community Institute</a:t>
            </a:r>
          </a:p>
          <a:p>
            <a:pPr marL="895244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Short term consulting: UX, security, graphic design, </a:t>
            </a:r>
            <a:r>
              <a:rPr lang="en-US" sz="2800" dirty="0" err="1">
                <a:solidFill>
                  <a:schemeClr val="tx1"/>
                </a:solidFill>
              </a:rPr>
              <a:t>etc</a:t>
            </a:r>
            <a:endParaRPr lang="en-US" sz="2800" dirty="0">
              <a:solidFill>
                <a:schemeClr val="tx1"/>
              </a:solidFill>
            </a:endParaRPr>
          </a:p>
          <a:p>
            <a:pPr marL="895244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Attend Focus Week</a:t>
            </a:r>
          </a:p>
          <a:p>
            <a:pPr marL="895244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https://sciencegateways.org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0512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3FE5F5-89D9-8D44-9109-442FC9F95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3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812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6B2B0-6B1B-B44A-B207-57F0B37124E2}"/>
              </a:ext>
            </a:extLst>
          </p:cNvPr>
          <p:cNvSpPr>
            <a:spLocks noGrp="1"/>
          </p:cNvSpPr>
          <p:nvPr>
            <p:ph type="ctr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Contact Us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60CBA9D-662E-FB4D-965D-5E1E8751D2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65576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/>
            <a:r>
              <a:rPr lang="en-US" sz="4000" dirty="0" err="1"/>
              <a:t>sgrc-iu-group@iu.edu</a:t>
            </a:r>
            <a:r>
              <a:rPr lang="en-US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68079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3">
      <a:dk1>
        <a:sysClr val="windowText" lastClr="000000"/>
      </a:dk1>
      <a:lt1>
        <a:sysClr val="window" lastClr="FFFFFF"/>
      </a:lt1>
      <a:dk2>
        <a:srgbClr val="D74840"/>
      </a:dk2>
      <a:lt2>
        <a:srgbClr val="B4AB2D"/>
      </a:lt2>
      <a:accent1>
        <a:srgbClr val="2D3E50"/>
      </a:accent1>
      <a:accent2>
        <a:srgbClr val="517EBF"/>
      </a:accent2>
      <a:accent3>
        <a:srgbClr val="12A185"/>
      </a:accent3>
      <a:accent4>
        <a:srgbClr val="ED7D2D"/>
      </a:accent4>
      <a:accent5>
        <a:srgbClr val="3EAC70"/>
      </a:accent5>
      <a:accent6>
        <a:srgbClr val="A2C21A"/>
      </a:accent6>
      <a:hlink>
        <a:srgbClr val="FFE6D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270</Words>
  <Application>Microsoft Macintosh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1_Office Theme</vt:lpstr>
      <vt:lpstr>Office Theme</vt:lpstr>
      <vt:lpstr>Brain Trust Wrap Up</vt:lpstr>
      <vt:lpstr>Using the Science Gateway Platform as a Service SciGaP.org</vt:lpstr>
      <vt:lpstr>PowerPoint Presentation</vt:lpstr>
      <vt:lpstr>How to Get a SciGaP Gateway</vt:lpstr>
      <vt:lpstr>PowerPoint Presentation</vt:lpstr>
      <vt:lpstr>Beyond Tech Support</vt:lpstr>
      <vt:lpstr>PowerPoint Presentation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Trust Wrap Up</dc:title>
  <dc:creator>Pierce, Marlon</dc:creator>
  <cp:lastModifiedBy>Pierce, Marlon</cp:lastModifiedBy>
  <cp:revision>15</cp:revision>
  <dcterms:created xsi:type="dcterms:W3CDTF">2019-07-29T01:15:40Z</dcterms:created>
  <dcterms:modified xsi:type="dcterms:W3CDTF">2019-07-29T03:04:38Z</dcterms:modified>
</cp:coreProperties>
</file>