
<file path=[Content_Types].xml><?xml version="1.0" encoding="utf-8"?>
<Types xmlns="http://schemas.openxmlformats.org/package/2006/content-types">
  <Default Extension="png" ContentType="image/png"/>
  <Default Extension="tiff" ContentType="image/tif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34"/>
  </p:handoutMasterIdLst>
  <p:sldIdLst>
    <p:sldId id="811" r:id="rId3"/>
    <p:sldId id="302" r:id="rId5"/>
    <p:sldId id="818" r:id="rId6"/>
    <p:sldId id="851" r:id="rId7"/>
    <p:sldId id="855" r:id="rId8"/>
    <p:sldId id="858" r:id="rId9"/>
    <p:sldId id="812" r:id="rId10"/>
    <p:sldId id="815" r:id="rId11"/>
    <p:sldId id="817" r:id="rId12"/>
    <p:sldId id="857" r:id="rId13"/>
    <p:sldId id="856" r:id="rId14"/>
    <p:sldId id="836" r:id="rId15"/>
    <p:sldId id="823" r:id="rId16"/>
    <p:sldId id="821" r:id="rId17"/>
    <p:sldId id="861" r:id="rId18"/>
    <p:sldId id="822" r:id="rId19"/>
    <p:sldId id="864" r:id="rId20"/>
    <p:sldId id="824" r:id="rId21"/>
    <p:sldId id="862" r:id="rId22"/>
    <p:sldId id="819" r:id="rId23"/>
    <p:sldId id="825" r:id="rId24"/>
    <p:sldId id="826" r:id="rId25"/>
    <p:sldId id="859" r:id="rId26"/>
    <p:sldId id="827" r:id="rId27"/>
    <p:sldId id="829" r:id="rId28"/>
    <p:sldId id="828" r:id="rId29"/>
    <p:sldId id="820" r:id="rId30"/>
    <p:sldId id="831" r:id="rId31"/>
    <p:sldId id="865" r:id="rId32"/>
    <p:sldId id="282" r:id="rId33"/>
  </p:sldIdLst>
  <p:sldSz cx="12192000" cy="6858000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xd" initials="h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161"/>
    <a:srgbClr val="FFC5FF"/>
    <a:srgbClr val="FE81FF"/>
    <a:srgbClr val="FFDAB4"/>
    <a:srgbClr val="60A917"/>
    <a:srgbClr val="FF38FF"/>
    <a:srgbClr val="FFF5FF"/>
    <a:srgbClr val="C543BD"/>
    <a:srgbClr val="C919EF"/>
    <a:srgbClr val="0C13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96" autoAdjust="0"/>
    <p:restoredTop sz="87669" autoAdjust="0"/>
  </p:normalViewPr>
  <p:slideViewPr>
    <p:cSldViewPr snapToGrid="0" snapToObjects="1">
      <p:cViewPr varScale="1">
        <p:scale>
          <a:sx n="60" d="100"/>
          <a:sy n="60" d="100"/>
        </p:scale>
        <p:origin x="1050" y="14"/>
      </p:cViewPr>
      <p:guideLst>
        <p:guide orient="horz" pos="21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8" d="100"/>
        <a:sy n="88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07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commentAuthors" Target="commentAuthors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64045-5B31-5E47-A1AE-6AA791C426E2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E911F-A09E-BB41-B42A-E20EB88A7123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8A7A4-65B2-8B42-B50D-31860E4240D1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1B523B-807C-3B43-933E-7D7E408066F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47F796-D197-FE4E-B9DE-8307ED850133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lvl="1" indent="0">
              <a:buNone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1B523B-807C-3B43-933E-7D7E408066F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1B523B-807C-3B43-933E-7D7E408066F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1B523B-807C-3B43-933E-7D7E408066F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indent="0">
              <a:buNone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indent="0">
              <a:buNone/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indent="0">
              <a:buNone/>
            </a:pPr>
            <a:endParaRPr lang="en-US" altLang="zh-CN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/>
              <a:t>1.  </a:t>
            </a:r>
            <a:r>
              <a:rPr lang="zh-CN" altLang="en-US" dirty="0"/>
              <a:t>前面介绍元数据的时候，介绍一下数据模型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247F796-D197-FE4E-B9DE-8307ED850133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indent="0">
              <a:buNone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47F796-D197-FE4E-B9DE-8307ED850133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1B523B-807C-3B43-933E-7D7E408066F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1B523B-807C-3B43-933E-7D7E408066F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1B523B-807C-3B43-933E-7D7E408066F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1B523B-807C-3B43-933E-7D7E408066F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3709861"/>
            <a:ext cx="10515600" cy="443712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  <a:latin typeface="+mj-ea"/>
                <a:ea typeface="+mj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注：当前节标题请使用白色</a:t>
            </a:r>
            <a:endParaRPr lang="en-US" altLang="zh-CN" dirty="0"/>
          </a:p>
        </p:txBody>
      </p:sp>
      <p:sp>
        <p:nvSpPr>
          <p:cNvPr id="4" name="标题 1"/>
          <p:cNvSpPr txBox="1"/>
          <p:nvPr userDrawn="1"/>
        </p:nvSpPr>
        <p:spPr>
          <a:xfrm>
            <a:off x="725078" y="893442"/>
            <a:ext cx="10515600" cy="66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目录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文本占位符 2"/>
          <p:cNvSpPr>
            <a:spLocks noGrp="1"/>
          </p:cNvSpPr>
          <p:nvPr>
            <p:ph type="body" idx="10" hasCustomPrompt="1"/>
          </p:nvPr>
        </p:nvSpPr>
        <p:spPr>
          <a:xfrm>
            <a:off x="838200" y="1776191"/>
            <a:ext cx="10515600" cy="150018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 b="1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一、第一节标题</a:t>
            </a:r>
            <a:endParaRPr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二、第二节标题第二节标题</a:t>
            </a:r>
            <a:endParaRPr lang="en-US" altLang="zh-CN" dirty="0"/>
          </a:p>
          <a:p>
            <a:pPr lvl="0"/>
            <a:r>
              <a:rPr lang="zh-CN" altLang="en-US" dirty="0"/>
              <a:t>三、第三节标题第三节标题第三节标题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699" y="225346"/>
            <a:ext cx="3429000" cy="508000"/>
          </a:xfrm>
          <a:prstGeom prst="rect">
            <a:avLst/>
          </a:prstGeom>
        </p:spPr>
      </p:pic>
      <p:sp>
        <p:nvSpPr>
          <p:cNvPr id="20" name="文本框 19"/>
          <p:cNvSpPr txBox="1"/>
          <p:nvPr userDrawn="1"/>
        </p:nvSpPr>
        <p:spPr>
          <a:xfrm>
            <a:off x="155222" y="6471071"/>
            <a:ext cx="135325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500" i="1" dirty="0">
                <a:solidFill>
                  <a:schemeClr val="bg1"/>
                </a:solidFill>
              </a:rPr>
              <a:t>Jincheng Sun</a:t>
            </a:r>
            <a:endParaRPr kumimoji="1" lang="zh-CN" altLang="en-US" sz="15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3" hasCustomPrompt="1"/>
          </p:nvPr>
        </p:nvSpPr>
        <p:spPr>
          <a:xfrm>
            <a:off x="3205915" y="2538635"/>
            <a:ext cx="5780169" cy="765372"/>
          </a:xfrm>
        </p:spPr>
        <p:txBody>
          <a:bodyPr/>
          <a:lstStyle>
            <a:lvl1pPr marL="0" indent="0">
              <a:buNone/>
              <a:defRPr sz="4400" b="1">
                <a:solidFill>
                  <a:schemeClr val="bg1"/>
                </a:solidFill>
                <a:latin typeface="+mj-ea"/>
                <a:ea typeface="+mj-ea"/>
              </a:defRPr>
            </a:lvl1pPr>
            <a:lvl2pPr marL="457200" indent="0" algn="l">
              <a:buNone/>
              <a:defRPr sz="2000">
                <a:latin typeface="+mj-ea"/>
                <a:ea typeface="+mj-ea"/>
              </a:defRPr>
            </a:lvl2pPr>
            <a:lvl3pPr algn="l">
              <a:defRPr sz="1800">
                <a:latin typeface="+mj-ea"/>
                <a:ea typeface="+mj-ea"/>
              </a:defRPr>
            </a:lvl3pPr>
            <a:lvl4pPr algn="l">
              <a:defRPr sz="1600">
                <a:latin typeface="+mj-ea"/>
                <a:ea typeface="+mj-ea"/>
              </a:defRPr>
            </a:lvl4pPr>
            <a:lvl5pPr algn="l">
              <a:defRPr sz="1600">
                <a:latin typeface="+mj-ea"/>
                <a:ea typeface="+mj-ea"/>
              </a:defRPr>
            </a:lvl5pPr>
          </a:lstStyle>
          <a:p>
            <a:pPr lvl="0"/>
            <a:r>
              <a:rPr lang="zh-CN" altLang="en-US" dirty="0"/>
              <a:t>此处可编辑演讲稿标题</a:t>
            </a:r>
            <a:endParaRPr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4" hasCustomPrompt="1"/>
          </p:nvPr>
        </p:nvSpPr>
        <p:spPr>
          <a:xfrm>
            <a:off x="4966748" y="4004120"/>
            <a:ext cx="2258502" cy="379429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此处可编辑主讲人信息</a:t>
            </a:r>
            <a:endParaRPr lang="zh-CN" altLang="en-US" dirty="0"/>
          </a:p>
        </p:txBody>
      </p:sp>
      <p:sp>
        <p:nvSpPr>
          <p:cNvPr id="5" name="矩形 4"/>
          <p:cNvSpPr/>
          <p:nvPr userDrawn="1"/>
        </p:nvSpPr>
        <p:spPr bwMode="auto">
          <a:xfrm>
            <a:off x="363794" y="344129"/>
            <a:ext cx="2605548" cy="265471"/>
          </a:xfrm>
          <a:prstGeom prst="rect">
            <a:avLst/>
          </a:prstGeom>
          <a:solidFill>
            <a:srgbClr val="0C1336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83203" y="167299"/>
            <a:ext cx="5452580" cy="666007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V="1">
            <a:off x="283204" y="797471"/>
            <a:ext cx="1542648" cy="36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58460" y="7246"/>
            <a:ext cx="1948659" cy="9078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 bwMode="auto">
          <a:xfrm>
            <a:off x="363794" y="344129"/>
            <a:ext cx="2605548" cy="265471"/>
          </a:xfrm>
          <a:prstGeom prst="rect">
            <a:avLst/>
          </a:prstGeom>
          <a:solidFill>
            <a:srgbClr val="0C1336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6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196502"/>
            <a:ext cx="10515600" cy="4980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0.png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tags" Target="../tags/tag3.xml"/><Relationship Id="rId4" Type="http://schemas.openxmlformats.org/officeDocument/2006/relationships/image" Target="../media/image41.png"/><Relationship Id="rId3" Type="http://schemas.openxmlformats.org/officeDocument/2006/relationships/tags" Target="../tags/tag2.xml"/><Relationship Id="rId2" Type="http://schemas.openxmlformats.org/officeDocument/2006/relationships/image" Target="../media/image40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1" Type="http://schemas.openxmlformats.org/officeDocument/2006/relationships/notesSlide" Target="../notesSlides/notesSlide4.xml"/><Relationship Id="rId10" Type="http://schemas.openxmlformats.org/officeDocument/2006/relationships/slideLayout" Target="../slideLayouts/slideLayout3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3"/>
          </p:nvPr>
        </p:nvSpPr>
        <p:spPr/>
        <p:txBody>
          <a:bodyPr>
            <a:normAutofit fontScale="97500"/>
          </a:bodyPr>
          <a:lstStyle/>
          <a:p>
            <a:r>
              <a:rPr lang="zh-CN" altLang="en-US" dirty="0"/>
              <a:t>分布式元数据管理</a:t>
            </a:r>
            <a:endParaRPr lang="zh-CN" altLang="en-US" sz="22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4"/>
          </p:nvPr>
        </p:nvSpPr>
        <p:spPr>
          <a:xfrm>
            <a:off x="3206115" y="3865245"/>
            <a:ext cx="5950585" cy="422275"/>
          </a:xfrm>
        </p:spPr>
        <p:txBody>
          <a:bodyPr>
            <a:normAutofit/>
          </a:bodyPr>
          <a:lstStyle/>
          <a:p>
            <a:r>
              <a:rPr lang="zh-CN" altLang="en-US" dirty="0"/>
              <a:t>王超   北京东方国信科技股份有限公司</a:t>
            </a:r>
            <a:endParaRPr lang="en-US" altLang="zh-CN" dirty="0"/>
          </a:p>
        </p:txBody>
      </p:sp>
      <p:sp>
        <p:nvSpPr>
          <p:cNvPr id="4" name="内容占位符 2"/>
          <p:cNvSpPr>
            <a:spLocks noGrp="1"/>
          </p:cNvSpPr>
          <p:nvPr>
            <p:ph idx="4294967295"/>
          </p:nvPr>
        </p:nvSpPr>
        <p:spPr>
          <a:xfrm>
            <a:off x="10610854" y="6517645"/>
            <a:ext cx="2175164" cy="340355"/>
          </a:xfrm>
        </p:spPr>
        <p:txBody>
          <a:bodyPr/>
          <a:lstStyle>
            <a:lvl1pPr marL="0" indent="0">
              <a:buNone/>
              <a:defRPr lang="zh-CN" altLang="en-US" sz="1500" b="1" i="1" kern="12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457200" indent="0" algn="l">
              <a:buNone/>
              <a:defRPr sz="2000">
                <a:latin typeface="+mj-ea"/>
                <a:ea typeface="+mj-ea"/>
              </a:defRPr>
            </a:lvl2pPr>
            <a:lvl3pPr algn="l">
              <a:defRPr sz="1800">
                <a:latin typeface="+mj-ea"/>
                <a:ea typeface="+mj-ea"/>
              </a:defRPr>
            </a:lvl3pPr>
            <a:lvl4pPr algn="l">
              <a:defRPr sz="1600">
                <a:latin typeface="+mj-ea"/>
                <a:ea typeface="+mj-ea"/>
              </a:defRPr>
            </a:lvl4pPr>
            <a:lvl5pPr algn="l">
              <a:defRPr sz="1600">
                <a:latin typeface="+mj-ea"/>
                <a:ea typeface="+mj-ea"/>
              </a:defRPr>
            </a:lvl5pPr>
          </a:lstStyle>
          <a:p>
            <a:r>
              <a:rPr kumimoji="1" lang="en-US" altLang="zh-CN" sz="1600" i="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2020</a:t>
            </a:r>
            <a:r>
              <a:rPr kumimoji="1" lang="zh-CN" altLang="en-US" sz="1600" i="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kumimoji="1" lang="en-US" altLang="zh-CN" sz="1600" i="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11</a:t>
            </a:r>
            <a:r>
              <a:rPr kumimoji="1" lang="zh-CN" altLang="en-US" sz="1600" i="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kumimoji="1" lang="en-US" altLang="zh-CN" sz="1600" i="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29</a:t>
            </a:r>
            <a:r>
              <a:rPr kumimoji="1" lang="zh-CN" altLang="en-US" sz="1600" i="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日</a:t>
            </a:r>
            <a:endParaRPr kumimoji="1" lang="en-US" altLang="zh-CN" sz="1600" i="0" dirty="0"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054" y="268518"/>
            <a:ext cx="2039596" cy="651538"/>
          </a:xfrm>
          <a:prstGeom prst="rect">
            <a:avLst/>
          </a:prstGeom>
        </p:spPr>
      </p:pic>
    </p:spTree>
  </p:cSld>
  <p:clrMapOvr>
    <a:masterClrMapping/>
  </p:clrMapOvr>
  <p:transition advTm="20775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1"/>
                </a:solidFill>
              </a:rPr>
              <a:t>IoTDB</a:t>
            </a:r>
            <a:r>
              <a:rPr kumimoji="1" lang="zh-CN" altLang="en-US" dirty="0">
                <a:solidFill>
                  <a:schemeClr val="tx1"/>
                </a:solidFill>
              </a:rPr>
              <a:t>基本概念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44245" y="1784985"/>
            <a:ext cx="6684010" cy="1320800"/>
            <a:chOff x="3137" y="2170"/>
            <a:chExt cx="4333" cy="2080"/>
          </a:xfrm>
        </p:grpSpPr>
        <p:sp>
          <p:nvSpPr>
            <p:cNvPr id="4" name="文本框 3"/>
            <p:cNvSpPr txBox="1"/>
            <p:nvPr/>
          </p:nvSpPr>
          <p:spPr>
            <a:xfrm>
              <a:off x="3137" y="2170"/>
              <a:ext cx="433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 b="1"/>
                <a:t>元数据</a:t>
              </a:r>
              <a:endParaRPr lang="zh-CN" altLang="en-US" sz="2000" b="1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37" y="2798"/>
              <a:ext cx="4333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marL="285750" indent="-285750">
                <a:buFont typeface="Wingdings" panose="05000000000000000000" charset="0"/>
                <a:buChar char="l"/>
              </a:pPr>
              <a:r>
                <a:rPr lang="en-US" altLang="zh-CN"/>
                <a:t>Storage Group</a:t>
              </a:r>
              <a:r>
                <a:rPr lang="zh-CN" altLang="en-US"/>
                <a:t>（存储组），物理存储资源独立</a:t>
              </a:r>
              <a:endParaRPr lang="zh-CN" altLang="en-US"/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en-US" altLang="zh-CN">
                  <a:solidFill>
                    <a:schemeClr val="tx1"/>
                  </a:solidFill>
                </a:rPr>
                <a:t>Measurement</a:t>
              </a:r>
              <a:r>
                <a:rPr lang="zh-CN" altLang="en-US">
                  <a:solidFill>
                    <a:schemeClr val="tx1"/>
                  </a:solidFill>
                </a:rPr>
                <a:t>（测点），包括类型、编码方式、压缩方式等</a:t>
              </a:r>
              <a:endParaRPr lang="zh-CN">
                <a:solidFill>
                  <a:schemeClr val="tx1"/>
                </a:solidFill>
              </a:endParaRPr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zh-CN" altLang="en-US">
                  <a:solidFill>
                    <a:schemeClr val="tx1"/>
                  </a:solidFill>
                </a:rPr>
                <a:t>树形结构，存储时间序列路径，可支持模糊检索</a:t>
              </a:r>
              <a:endParaRPr lang="en-US" altLang="zh-CN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44245" y="4558665"/>
            <a:ext cx="6684010" cy="1043940"/>
            <a:chOff x="3137" y="2170"/>
            <a:chExt cx="4333" cy="1644"/>
          </a:xfrm>
        </p:grpSpPr>
        <p:sp>
          <p:nvSpPr>
            <p:cNvPr id="7" name="文本框 6"/>
            <p:cNvSpPr txBox="1"/>
            <p:nvPr/>
          </p:nvSpPr>
          <p:spPr>
            <a:xfrm>
              <a:off x="3137" y="2170"/>
              <a:ext cx="433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 b="1"/>
                <a:t>数据</a:t>
              </a:r>
              <a:endParaRPr lang="zh-CN" altLang="en-US" sz="2000" b="1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137" y="2798"/>
              <a:ext cx="4333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marL="285750" indent="-285750">
                <a:buFont typeface="Wingdings" panose="05000000000000000000" charset="0"/>
                <a:buChar char="l"/>
              </a:pPr>
              <a:r>
                <a:rPr lang="zh-CN"/>
                <a:t>数据点，即每个传感器采集过来的数据，每个时间点都会带一个时间戳</a:t>
              </a:r>
              <a:endParaRPr lang="zh-CN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974330" y="1784985"/>
            <a:ext cx="3689985" cy="1597660"/>
            <a:chOff x="3137" y="2170"/>
            <a:chExt cx="4333" cy="2516"/>
          </a:xfrm>
        </p:grpSpPr>
        <p:sp>
          <p:nvSpPr>
            <p:cNvPr id="16" name="文本框 15"/>
            <p:cNvSpPr txBox="1"/>
            <p:nvPr/>
          </p:nvSpPr>
          <p:spPr>
            <a:xfrm>
              <a:off x="3137" y="2170"/>
              <a:ext cx="433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 b="1"/>
                <a:t>元数据</a:t>
              </a:r>
              <a:endParaRPr lang="zh-CN" altLang="en-US" sz="2000" b="1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137" y="2798"/>
              <a:ext cx="4333" cy="1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marL="285750" indent="-285750">
                <a:buFont typeface="Wingdings" panose="05000000000000000000" charset="0"/>
                <a:buChar char="l"/>
              </a:pPr>
              <a:r>
                <a:rPr lang="en-US"/>
                <a:t>root.ln</a:t>
              </a:r>
              <a:endParaRPr lang="en-US"/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en-US">
                  <a:solidFill>
                    <a:schemeClr val="tx1"/>
                  </a:solidFill>
                </a:rPr>
                <a:t>status/temparature, dataType, EncodingType, Compressor</a:t>
              </a:r>
              <a:endParaRPr lang="en-US">
                <a:solidFill>
                  <a:schemeClr val="tx1"/>
                </a:solidFill>
              </a:endParaRPr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en-US">
                  <a:solidFill>
                    <a:schemeClr val="tx1"/>
                  </a:solidFill>
                </a:rPr>
                <a:t>root.sgcc.tenant.status</a:t>
              </a: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974330" y="4558665"/>
            <a:ext cx="3689985" cy="1043940"/>
            <a:chOff x="3137" y="2170"/>
            <a:chExt cx="4333" cy="1644"/>
          </a:xfrm>
        </p:grpSpPr>
        <p:sp>
          <p:nvSpPr>
            <p:cNvPr id="26" name="文本框 25"/>
            <p:cNvSpPr txBox="1"/>
            <p:nvPr/>
          </p:nvSpPr>
          <p:spPr>
            <a:xfrm>
              <a:off x="3137" y="2170"/>
              <a:ext cx="433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 b="1"/>
                <a:t>数据</a:t>
              </a:r>
              <a:endParaRPr lang="zh-CN" altLang="en-US" sz="2000" b="1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137" y="2798"/>
              <a:ext cx="4333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marL="285750" indent="-285750">
                <a:buFont typeface="Wingdings" panose="05000000000000000000" charset="0"/>
                <a:buChar char="l"/>
              </a:pPr>
              <a:r>
                <a:rPr lang="en-US"/>
                <a:t>&lt;1000, 1.4&gt;,&lt;1001,2.5&gt;...</a:t>
              </a:r>
              <a:endParaRPr lang="en-US"/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en-US">
                  <a:solidFill>
                    <a:schemeClr val="tx1"/>
                  </a:solidFill>
                </a:rPr>
                <a:t>&lt;1000, false&gt;,&lt;1001,true&gt;....</a:t>
              </a:r>
              <a:endParaRPr 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advTm="69654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分布式系统几大问题</a:t>
            </a:r>
            <a:endParaRPr kumimoji="1"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1233805" y="3974465"/>
            <a:ext cx="4130040" cy="1597660"/>
            <a:chOff x="3137" y="2170"/>
            <a:chExt cx="4333" cy="2516"/>
          </a:xfrm>
        </p:grpSpPr>
        <p:sp>
          <p:nvSpPr>
            <p:cNvPr id="6" name="文本框 5"/>
            <p:cNvSpPr txBox="1"/>
            <p:nvPr/>
          </p:nvSpPr>
          <p:spPr>
            <a:xfrm>
              <a:off x="3137" y="2170"/>
              <a:ext cx="433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000" b="1"/>
                <a:t>数据分布</a:t>
              </a:r>
              <a:endParaRPr lang="zh-CN" sz="2000" b="1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137" y="2798"/>
              <a:ext cx="4333" cy="1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charset="0"/>
                <a:buChar char="l"/>
              </a:pPr>
              <a:r>
                <a:rPr lang="zh-CN"/>
                <a:t>哈希分布，典型的系统有</a:t>
              </a:r>
              <a:r>
                <a:rPr lang="en-US" altLang="zh-CN"/>
                <a:t>Cassandra</a:t>
              </a:r>
              <a:endParaRPr lang="zh-CN"/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en-US" altLang="zh-CN"/>
                <a:t>Range</a:t>
              </a:r>
              <a:r>
                <a:rPr lang="zh-CN" altLang="en-US"/>
                <a:t>分区，典型的系统有</a:t>
              </a:r>
              <a:r>
                <a:rPr lang="en-US" altLang="zh-CN"/>
                <a:t>HBase</a:t>
              </a:r>
              <a:endParaRPr lang="zh-CN" altLang="en-US"/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en-US" altLang="zh-CN">
                  <a:solidFill>
                    <a:schemeClr val="tx1"/>
                  </a:solidFill>
                </a:rPr>
                <a:t>Range</a:t>
              </a:r>
              <a:r>
                <a:rPr lang="zh-CN" altLang="en-US">
                  <a:solidFill>
                    <a:schemeClr val="tx1"/>
                  </a:solidFill>
                </a:rPr>
                <a:t>分区</a:t>
              </a:r>
              <a:r>
                <a:rPr lang="en-US" altLang="zh-CN">
                  <a:solidFill>
                    <a:schemeClr val="tx1"/>
                  </a:solidFill>
                </a:rPr>
                <a:t>+</a:t>
              </a:r>
              <a:r>
                <a:rPr lang="zh-CN" altLang="en-US">
                  <a:solidFill>
                    <a:schemeClr val="tx1"/>
                  </a:solidFill>
                </a:rPr>
                <a:t>哈希分布，典型的有</a:t>
              </a:r>
              <a:r>
                <a:rPr lang="en-US" altLang="zh-CN">
                  <a:solidFill>
                    <a:schemeClr val="tx1"/>
                  </a:solidFill>
                </a:rPr>
                <a:t>InfluxDB</a:t>
              </a:r>
              <a:endParaRPr lang="en-US" altLang="zh-CN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233805" y="1358900"/>
            <a:ext cx="4130040" cy="1597660"/>
            <a:chOff x="3137" y="2170"/>
            <a:chExt cx="4333" cy="2516"/>
          </a:xfrm>
        </p:grpSpPr>
        <p:sp>
          <p:nvSpPr>
            <p:cNvPr id="10" name="文本框 9"/>
            <p:cNvSpPr txBox="1"/>
            <p:nvPr/>
          </p:nvSpPr>
          <p:spPr>
            <a:xfrm>
              <a:off x="3137" y="2170"/>
              <a:ext cx="433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000" b="1"/>
                <a:t>系统架构</a:t>
              </a:r>
              <a:endParaRPr lang="zh-CN" sz="2000" b="1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137" y="2798"/>
              <a:ext cx="4333" cy="1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charset="0"/>
                <a:buChar char="l"/>
              </a:pPr>
              <a:r>
                <a:rPr lang="zh-CN"/>
                <a:t>主从架构（实现比较清晰），典型系统的有</a:t>
              </a:r>
              <a:r>
                <a:rPr lang="en-US" altLang="zh-CN"/>
                <a:t>Hadoop,</a:t>
              </a:r>
              <a:endParaRPr lang="zh-CN"/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zh-CN">
                  <a:solidFill>
                    <a:schemeClr val="tx1"/>
                  </a:solidFill>
                </a:rPr>
                <a:t>对等架构（去中心化，扩展性好），典型的系统有</a:t>
              </a:r>
              <a:r>
                <a:rPr lang="en-US" altLang="zh-CN">
                  <a:solidFill>
                    <a:schemeClr val="tx1"/>
                  </a:solidFill>
                </a:rPr>
                <a:t>Cassandra</a:t>
              </a:r>
              <a:endParaRPr lang="zh-CN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598285" y="4128770"/>
            <a:ext cx="4068445" cy="2152015"/>
            <a:chOff x="3137" y="2170"/>
            <a:chExt cx="4333" cy="3389"/>
          </a:xfrm>
        </p:grpSpPr>
        <p:sp>
          <p:nvSpPr>
            <p:cNvPr id="16" name="文本框 15"/>
            <p:cNvSpPr txBox="1"/>
            <p:nvPr/>
          </p:nvSpPr>
          <p:spPr>
            <a:xfrm>
              <a:off x="3137" y="2170"/>
              <a:ext cx="433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000" b="1"/>
                <a:t>数据高可靠</a:t>
              </a:r>
              <a:endParaRPr lang="zh-CN" sz="2000" b="1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137" y="2798"/>
              <a:ext cx="4333" cy="2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charset="0"/>
                <a:buChar char="l"/>
              </a:pPr>
              <a:r>
                <a:rPr lang="zh-CN"/>
                <a:t>单领导者复制</a:t>
              </a:r>
              <a:endParaRPr lang="zh-CN"/>
            </a:p>
            <a:p>
              <a:pPr marL="742950" lvl="1" indent="-285750">
                <a:buFont typeface="Wingdings" panose="05000000000000000000" charset="0"/>
                <a:buChar char="l"/>
              </a:pPr>
              <a:r>
                <a:rPr lang="zh-CN" altLang="en-US">
                  <a:solidFill>
                    <a:schemeClr val="tx1"/>
                  </a:solidFill>
                </a:rPr>
                <a:t>树形复制，</a:t>
              </a:r>
              <a:r>
                <a:rPr lang="en-US" altLang="zh-CN">
                  <a:solidFill>
                    <a:schemeClr val="tx1"/>
                  </a:solidFill>
                </a:rPr>
                <a:t>Paxos</a:t>
              </a:r>
              <a:r>
                <a:rPr lang="zh-CN" altLang="en-US">
                  <a:solidFill>
                    <a:schemeClr val="tx1"/>
                  </a:solidFill>
                </a:rPr>
                <a:t>和</a:t>
              </a:r>
              <a:r>
                <a:rPr lang="en-US" altLang="zh-CN">
                  <a:solidFill>
                    <a:schemeClr val="tx1"/>
                  </a:solidFill>
                </a:rPr>
                <a:t>Raft</a:t>
              </a:r>
              <a:r>
                <a:rPr lang="zh-CN" altLang="en-US">
                  <a:solidFill>
                    <a:schemeClr val="tx1"/>
                  </a:solidFill>
                </a:rPr>
                <a:t>复制副本数据</a:t>
              </a:r>
              <a:endParaRPr lang="zh-CN" altLang="en-US">
                <a:solidFill>
                  <a:schemeClr val="tx1"/>
                </a:solidFill>
              </a:endParaRPr>
            </a:p>
            <a:p>
              <a:pPr marL="742950" lvl="1" indent="-285750">
                <a:buFont typeface="Wingdings" panose="05000000000000000000" charset="0"/>
                <a:buChar char="l"/>
              </a:pPr>
              <a:r>
                <a:rPr lang="zh-CN" altLang="en-US"/>
                <a:t>链式复制，典型的有</a:t>
              </a:r>
              <a:r>
                <a:rPr lang="en-US" altLang="zh-CN"/>
                <a:t>HDFS</a:t>
              </a:r>
              <a:r>
                <a:rPr lang="zh-CN" altLang="en-US"/>
                <a:t>写入时</a:t>
              </a:r>
              <a:r>
                <a:rPr lang="en-US" altLang="zh-CN"/>
                <a:t>pipeline</a:t>
              </a:r>
              <a:r>
                <a:rPr lang="zh-CN" altLang="en-US"/>
                <a:t>链式复制</a:t>
              </a:r>
              <a:endParaRPr lang="zh-CN" altLang="en-US"/>
            </a:p>
            <a:p>
              <a:pPr marL="742950" lvl="1" indent="-285750">
                <a:buFont typeface="Wingdings" panose="05000000000000000000" charset="0"/>
                <a:buChar char="l"/>
              </a:pPr>
              <a:r>
                <a:rPr lang="zh-CN" altLang="en-US"/>
                <a:t>分发复制</a:t>
              </a:r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598285" y="1358900"/>
            <a:ext cx="4068445" cy="1597660"/>
            <a:chOff x="3137" y="2170"/>
            <a:chExt cx="4333" cy="2516"/>
          </a:xfrm>
        </p:grpSpPr>
        <p:sp>
          <p:nvSpPr>
            <p:cNvPr id="5" name="文本框 4"/>
            <p:cNvSpPr txBox="1"/>
            <p:nvPr/>
          </p:nvSpPr>
          <p:spPr>
            <a:xfrm>
              <a:off x="3137" y="2170"/>
              <a:ext cx="433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sz="2000" b="1"/>
                <a:t>元数据管理</a:t>
              </a:r>
              <a:endParaRPr lang="zh-CN" sz="2000" b="1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137" y="2798"/>
              <a:ext cx="4333" cy="1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marL="285750" indent="-285750">
                <a:buFont typeface="Wingdings" panose="05000000000000000000" charset="0"/>
                <a:buChar char="l"/>
              </a:pPr>
              <a:r>
                <a:rPr lang="zh-CN"/>
                <a:t>集中管理，典型的有</a:t>
              </a:r>
              <a:r>
                <a:rPr lang="en-US" altLang="zh-CN"/>
                <a:t>HDFS</a:t>
              </a:r>
              <a:r>
                <a:rPr lang="zh-CN" altLang="en-US"/>
                <a:t>，</a:t>
              </a:r>
              <a:r>
                <a:rPr lang="en-US" altLang="zh-CN"/>
                <a:t>NameNode</a:t>
              </a:r>
              <a:r>
                <a:rPr lang="zh-CN" altLang="en-US"/>
                <a:t>管理所有元数据</a:t>
              </a:r>
              <a:endParaRPr lang="zh-CN"/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zh-CN" altLang="en-US"/>
                <a:t>分散管理，典型的有</a:t>
              </a:r>
              <a:r>
                <a:rPr lang="en-US" altLang="zh-CN"/>
                <a:t>Cassandra</a:t>
              </a:r>
              <a:r>
                <a:rPr lang="zh-CN" altLang="en-US"/>
                <a:t>，所有节点都维护一部分元数据</a:t>
              </a:r>
              <a:endParaRPr lang="zh-CN" altLang="en-US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 advTm="69654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集群架构</a:t>
            </a:r>
            <a:endParaRPr kumimoji="1" lang="zh-CN" altLang="en-US" dirty="0"/>
          </a:p>
        </p:txBody>
      </p:sp>
      <p:pic>
        <p:nvPicPr>
          <p:cNvPr id="5" name="图片 4" descr="分布式架构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64275" y="1740535"/>
            <a:ext cx="5281930" cy="3964305"/>
          </a:xfrm>
          <a:prstGeom prst="rect">
            <a:avLst/>
          </a:prstGeom>
        </p:spPr>
      </p:pic>
      <p:pic>
        <p:nvPicPr>
          <p:cNvPr id="8" name="图片 7" descr="分布式架构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195" y="1628775"/>
            <a:ext cx="3931920" cy="3964305"/>
          </a:xfrm>
          <a:prstGeom prst="rect">
            <a:avLst/>
          </a:prstGeom>
        </p:spPr>
      </p:pic>
      <p:sp>
        <p:nvSpPr>
          <p:cNvPr id="11" name="圆角矩形标注 10"/>
          <p:cNvSpPr/>
          <p:nvPr/>
        </p:nvSpPr>
        <p:spPr>
          <a:xfrm>
            <a:off x="3874770" y="808990"/>
            <a:ext cx="1717040" cy="547370"/>
          </a:xfrm>
          <a:prstGeom prst="wedgeRoundRectCallout">
            <a:avLst>
              <a:gd name="adj1" fmla="val -104641"/>
              <a:gd name="adj2" fmla="val 201624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所有节点同构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6264275" y="833120"/>
            <a:ext cx="2216785" cy="571500"/>
          </a:xfrm>
          <a:prstGeom prst="wedgeRoundRectCallout">
            <a:avLst>
              <a:gd name="adj1" fmla="val 5596"/>
              <a:gd name="adj2" fmla="val 200222"/>
              <a:gd name="adj3" fmla="val 16667"/>
            </a:avLst>
          </a:prstGeom>
          <a:solidFill>
            <a:srgbClr val="FFC5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所有节点构成</a:t>
            </a:r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</a:rPr>
              <a:t>元数据</a:t>
            </a:r>
            <a:r>
              <a:rPr lang="en-US" altLang="zh-CN">
                <a:solidFill>
                  <a:schemeClr val="tx1"/>
                </a:solidFill>
              </a:rPr>
              <a:t>Raft</a:t>
            </a:r>
            <a:r>
              <a:rPr lang="zh-CN" altLang="en-US">
                <a:solidFill>
                  <a:schemeClr val="tx1"/>
                </a:solidFill>
              </a:rPr>
              <a:t>复制组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4643755" y="5800725"/>
            <a:ext cx="2298700" cy="571500"/>
          </a:xfrm>
          <a:prstGeom prst="wedgeRoundRectCallout">
            <a:avLst>
              <a:gd name="adj1" fmla="val 40414"/>
              <a:gd name="adj2" fmla="val -128444"/>
              <a:gd name="adj3" fmla="val 16667"/>
            </a:avLst>
          </a:prstGeom>
          <a:solidFill>
            <a:srgbClr val="FFDA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节点跟后面节点构成数据</a:t>
            </a:r>
            <a:r>
              <a:rPr lang="en-US" altLang="zh-CN">
                <a:solidFill>
                  <a:schemeClr val="tx1"/>
                </a:solidFill>
              </a:rPr>
              <a:t>Raft</a:t>
            </a:r>
            <a:r>
              <a:rPr lang="zh-CN" altLang="en-US">
                <a:solidFill>
                  <a:schemeClr val="tx1"/>
                </a:solidFill>
              </a:rPr>
              <a:t>复制组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7533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集群架构</a:t>
            </a:r>
            <a:r>
              <a:rPr kumimoji="1" lang="en-US" altLang="zh-CN" dirty="0">
                <a:solidFill>
                  <a:schemeClr val="tx1"/>
                </a:solidFill>
              </a:rPr>
              <a:t>-</a:t>
            </a:r>
            <a:r>
              <a:rPr kumimoji="1" lang="zh-CN" altLang="en-US" dirty="0">
                <a:solidFill>
                  <a:schemeClr val="tx1"/>
                </a:solidFill>
              </a:rPr>
              <a:t>元数据分层管理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图片 2" descr="分布式架构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88490" y="2599690"/>
            <a:ext cx="10058400" cy="32238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83210" y="3460115"/>
            <a:ext cx="1605280" cy="368300"/>
          </a:xfrm>
          <a:prstGeom prst="rect">
            <a:avLst/>
          </a:prstGeom>
          <a:solidFill>
            <a:srgbClr val="FF6161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存储组元数据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14070" y="1042035"/>
            <a:ext cx="4427855" cy="645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时间序列元数据分散到各个数据复制组，避免单节点热点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298055" y="1042035"/>
            <a:ext cx="4648835" cy="645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元数据分散到各个节点，能尽量</a:t>
            </a:r>
            <a:r>
              <a:rPr lang="en-US" altLang="zh-CN"/>
              <a:t>cache</a:t>
            </a:r>
            <a:r>
              <a:rPr lang="zh-CN" altLang="en-US"/>
              <a:t>在内存中，充分利用各个节点的内存，加快访问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83210" y="4538980"/>
            <a:ext cx="1605280" cy="645160"/>
          </a:xfrm>
          <a:prstGeom prst="rect">
            <a:avLst/>
          </a:prstGeom>
          <a:solidFill>
            <a:srgbClr val="FF6161"/>
          </a:solidFill>
        </p:spPr>
        <p:txBody>
          <a:bodyPr wrap="square" rtlCol="0">
            <a:spAutoFit/>
          </a:bodyPr>
          <a:p>
            <a:r>
              <a:rPr lang="zh-CN"/>
              <a:t>时间序列元数据</a:t>
            </a:r>
            <a:endParaRPr lang="zh-CN"/>
          </a:p>
        </p:txBody>
      </p:sp>
    </p:spTree>
  </p:cSld>
  <p:clrMapOvr>
    <a:masterClrMapping/>
  </p:clrMapOvr>
  <p:transition advTm="92647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集群架构</a:t>
            </a:r>
            <a:r>
              <a:rPr kumimoji="1" lang="en-US" altLang="zh-CN" dirty="0">
                <a:solidFill>
                  <a:schemeClr val="tx1"/>
                </a:solidFill>
              </a:rPr>
              <a:t>-</a:t>
            </a:r>
            <a:r>
              <a:rPr kumimoji="1" lang="zh-CN" altLang="en-US" dirty="0">
                <a:solidFill>
                  <a:schemeClr val="tx1"/>
                </a:solidFill>
              </a:rPr>
              <a:t>数据分布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pic>
        <p:nvPicPr>
          <p:cNvPr id="5" name="图片 4" descr="分布式架构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64275" y="1740535"/>
            <a:ext cx="5281930" cy="3964305"/>
          </a:xfrm>
          <a:prstGeom prst="rect">
            <a:avLst/>
          </a:prstGeom>
        </p:spPr>
      </p:pic>
      <p:pic>
        <p:nvPicPr>
          <p:cNvPr id="3" name="图片 2" descr="分布式架构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345" y="1194435"/>
            <a:ext cx="2282825" cy="5055870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3220085" y="1501775"/>
            <a:ext cx="3044190" cy="2221230"/>
          </a:xfrm>
          <a:prstGeom prst="line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endCxn id="5" idx="1"/>
          </p:cNvCxnSpPr>
          <p:nvPr/>
        </p:nvCxnSpPr>
        <p:spPr>
          <a:xfrm flipV="1">
            <a:off x="3104515" y="3723005"/>
            <a:ext cx="3159760" cy="2264410"/>
          </a:xfrm>
          <a:prstGeom prst="line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3871595" y="1133475"/>
            <a:ext cx="6219825" cy="3683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12700"/>
          </a:effectLst>
          <a:scene3d>
            <a:camera prst="orthographicFront"/>
            <a:lightRig rig="flat" dir="t">
              <a:rot lat="0" lon="0" rev="0"/>
            </a:lightRig>
          </a:scene3d>
          <a:sp3d prstMaterial="metal"/>
        </p:spPr>
        <p:txBody>
          <a:bodyPr wrap="square" rtlCol="0">
            <a:spAutoFit/>
          </a:bodyPr>
          <a:lstStyle/>
          <a:p>
            <a:r>
              <a:rPr lang="zh-CN" altLang="en-US"/>
              <a:t>全集群</a:t>
            </a:r>
            <a:r>
              <a:rPr lang="en-US" altLang="zh-CN"/>
              <a:t>10000</a:t>
            </a:r>
            <a:r>
              <a:rPr lang="zh-CN" altLang="en-US"/>
              <a:t>个</a:t>
            </a:r>
            <a:r>
              <a:rPr lang="en-US" altLang="zh-CN"/>
              <a:t>slot</a:t>
            </a:r>
            <a:r>
              <a:rPr lang="zh-CN" altLang="en-US"/>
              <a:t>，一致性</a:t>
            </a:r>
            <a:r>
              <a:rPr lang="en-US" altLang="zh-CN"/>
              <a:t>hash</a:t>
            </a:r>
            <a:r>
              <a:rPr lang="zh-CN" altLang="en-US"/>
              <a:t>均匀分布到各个</a:t>
            </a:r>
            <a:r>
              <a:rPr lang="en-US" altLang="zh-CN"/>
              <a:t>DataGroup</a:t>
            </a:r>
            <a:endParaRPr lang="en-US" altLang="zh-CN"/>
          </a:p>
        </p:txBody>
      </p:sp>
    </p:spTree>
  </p:cSld>
  <p:clrMapOvr>
    <a:masterClrMapping/>
  </p:clrMapOvr>
  <p:transition advTm="2390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集群架构</a:t>
            </a:r>
            <a:r>
              <a:rPr kumimoji="1" lang="en-US" altLang="zh-CN" dirty="0">
                <a:solidFill>
                  <a:schemeClr val="tx1"/>
                </a:solidFill>
              </a:rPr>
              <a:t>-</a:t>
            </a:r>
            <a:r>
              <a:rPr kumimoji="1" lang="zh-CN" altLang="en-US" dirty="0">
                <a:solidFill>
                  <a:schemeClr val="tx1"/>
                </a:solidFill>
              </a:rPr>
              <a:t>数据分布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814820" y="1309370"/>
            <a:ext cx="26263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slot</a:t>
            </a:r>
            <a:r>
              <a:rPr lang="zh-CN" altLang="en-US"/>
              <a:t>里包含多个时间分区</a:t>
            </a:r>
            <a:endParaRPr lang="zh-CN" altLang="en-US"/>
          </a:p>
        </p:txBody>
      </p:sp>
      <p:pic>
        <p:nvPicPr>
          <p:cNvPr id="14" name="图片 13" descr="分布式架构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0" y="2057400"/>
            <a:ext cx="10057765" cy="445960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830830" y="1309370"/>
            <a:ext cx="25812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时间分区包含多个时间序列某段时间的数据</a:t>
            </a:r>
            <a:endParaRPr lang="zh-CN" altLang="en-US"/>
          </a:p>
        </p:txBody>
      </p:sp>
    </p:spTree>
  </p:cSld>
  <p:clrMapOvr>
    <a:masterClrMapping/>
  </p:clrMapOvr>
  <p:transition advTm="2390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集群架构</a:t>
            </a:r>
            <a:r>
              <a:rPr kumimoji="1" lang="en-US" altLang="zh-CN" dirty="0">
                <a:solidFill>
                  <a:schemeClr val="tx1"/>
                </a:solidFill>
              </a:rPr>
              <a:t>-</a:t>
            </a:r>
            <a:r>
              <a:rPr kumimoji="1" lang="zh-CN" altLang="en-US" dirty="0">
                <a:solidFill>
                  <a:schemeClr val="tx1"/>
                </a:solidFill>
              </a:rPr>
              <a:t>数据分布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4070" y="5380990"/>
            <a:ext cx="1151255" cy="7067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12700"/>
          </a:effectLst>
          <a:scene3d>
            <a:camera prst="orthographicFront"/>
            <a:lightRig rig="flat" dir="t">
              <a:rot lat="0" lon="0" rev="0"/>
            </a:lightRig>
          </a:scene3d>
          <a:sp3d prstMaterial="metal"/>
        </p:spPr>
        <p:txBody>
          <a:bodyPr wrap="square" rtlCol="0">
            <a:spAutoFit/>
          </a:bodyPr>
          <a:lstStyle/>
          <a:p>
            <a:r>
              <a:rPr lang="en-US" sz="4000"/>
              <a:t>Slot</a:t>
            </a:r>
            <a:endParaRPr lang="en-US" sz="4000"/>
          </a:p>
        </p:txBody>
      </p:sp>
      <p:sp>
        <p:nvSpPr>
          <p:cNvPr id="8" name="文本框 7"/>
          <p:cNvSpPr txBox="1"/>
          <p:nvPr/>
        </p:nvSpPr>
        <p:spPr>
          <a:xfrm>
            <a:off x="5098415" y="5850255"/>
            <a:ext cx="6735622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12700"/>
          </a:effectLst>
          <a:scene3d>
            <a:camera prst="orthographicFront"/>
            <a:lightRig rig="flat" dir="t">
              <a:rot lat="0" lon="0" rev="0"/>
            </a:lightRig>
          </a:scene3d>
          <a:sp3d prstMaterial="metal"/>
        </p:spPr>
        <p:txBody>
          <a:bodyPr wrap="square" rtlCol="0">
            <a:spAutoFit/>
          </a:bodyPr>
          <a:lstStyle/>
          <a:p>
            <a:r>
              <a:rPr lang="en-US" sz="2000" dirty="0"/>
              <a:t>Hash(Storage Group +</a:t>
            </a:r>
            <a:r>
              <a:rPr lang="en-US" sz="2000" dirty="0" err="1"/>
              <a:t>TimePartitionNum</a:t>
            </a:r>
            <a:r>
              <a:rPr lang="en-US" sz="2000" dirty="0"/>
              <a:t>) % </a:t>
            </a:r>
            <a:r>
              <a:rPr lang="en-US" sz="2000" dirty="0" err="1"/>
              <a:t>maxSlotNum</a:t>
            </a:r>
            <a:endParaRPr lang="en-US" sz="2000" dirty="0"/>
          </a:p>
        </p:txBody>
      </p:sp>
      <p:sp>
        <p:nvSpPr>
          <p:cNvPr id="14" name="文本框 13"/>
          <p:cNvSpPr txBox="1"/>
          <p:nvPr/>
        </p:nvSpPr>
        <p:spPr>
          <a:xfrm>
            <a:off x="5098415" y="5240020"/>
            <a:ext cx="630809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12700"/>
          </a:effectLst>
          <a:scene3d>
            <a:camera prst="orthographicFront"/>
            <a:lightRig rig="flat" dir="t">
              <a:rot lat="0" lon="0" rev="0"/>
            </a:lightRig>
          </a:scene3d>
          <a:sp3d prstMaterial="metal"/>
        </p:spPr>
        <p:txBody>
          <a:bodyPr wrap="square" rtlCol="0">
            <a:spAutoFit/>
          </a:bodyPr>
          <a:lstStyle/>
          <a:p>
            <a:r>
              <a:rPr lang="en-US" sz="2000" dirty="0" err="1"/>
              <a:t>TimePartitionNum</a:t>
            </a:r>
            <a:r>
              <a:rPr lang="en-US" sz="2000" dirty="0"/>
              <a:t> = </a:t>
            </a:r>
            <a:r>
              <a:rPr lang="en-US" sz="2000" dirty="0" err="1"/>
              <a:t>TimeStamp</a:t>
            </a:r>
            <a:r>
              <a:rPr lang="en-US" sz="2000" dirty="0"/>
              <a:t> % </a:t>
            </a:r>
            <a:r>
              <a:rPr lang="en-US" sz="2000" dirty="0" err="1"/>
              <a:t>PartitionInterval</a:t>
            </a:r>
            <a:endParaRPr lang="en-US" sz="2000" dirty="0"/>
          </a:p>
        </p:txBody>
      </p:sp>
      <p:sp>
        <p:nvSpPr>
          <p:cNvPr id="15" name="等于号 14"/>
          <p:cNvSpPr/>
          <p:nvPr/>
        </p:nvSpPr>
        <p:spPr>
          <a:xfrm>
            <a:off x="2875280" y="5416550"/>
            <a:ext cx="1313180" cy="671195"/>
          </a:xfrm>
          <a:prstGeom prst="mathEqual">
            <a:avLst/>
          </a:prstGeom>
          <a:solidFill>
            <a:srgbClr val="C543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6" name="图片 15" descr="分布式架构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99025" y="1002665"/>
            <a:ext cx="6395085" cy="40678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455420" y="3483610"/>
            <a:ext cx="5135245" cy="9220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>
                <a:solidFill>
                  <a:schemeClr val="tx1"/>
                </a:solidFill>
              </a:rPr>
              <a:t>数据分散到多个节点，容量扩充</a:t>
            </a:r>
            <a:endParaRPr lang="zh-CN" altLang="en-US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>
                <a:solidFill>
                  <a:schemeClr val="tx1"/>
                </a:solidFill>
              </a:rPr>
              <a:t>读写请求也会分散到多个节点，读写能力扩充</a:t>
            </a:r>
            <a:endParaRPr lang="zh-CN" altLang="en-US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charset="0"/>
              <a:buChar char="l"/>
            </a:pPr>
            <a:r>
              <a:rPr lang="zh-CN" altLang="en-US">
                <a:solidFill>
                  <a:schemeClr val="tx1"/>
                </a:solidFill>
              </a:rPr>
              <a:t>对于过期数据，能快速删除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50645" y="4594860"/>
            <a:ext cx="4714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solidFill>
                  <a:srgbClr val="00B0F0"/>
                </a:solidFill>
              </a:rPr>
              <a:t>先按时间</a:t>
            </a:r>
            <a:r>
              <a:rPr lang="en-US" altLang="zh-CN" b="1">
                <a:solidFill>
                  <a:srgbClr val="00B0F0"/>
                </a:solidFill>
              </a:rPr>
              <a:t>Range</a:t>
            </a:r>
            <a:r>
              <a:rPr lang="zh-CN" altLang="en-US" b="1">
                <a:solidFill>
                  <a:srgbClr val="00B0F0"/>
                </a:solidFill>
              </a:rPr>
              <a:t>分区，利于时间范围查询</a:t>
            </a:r>
            <a:endParaRPr lang="zh-CN" altLang="en-US" b="1">
              <a:solidFill>
                <a:srgbClr val="00B0F0"/>
              </a:solidFill>
            </a:endParaRPr>
          </a:p>
          <a:p>
            <a:r>
              <a:rPr lang="zh-CN" altLang="en-US" b="1">
                <a:solidFill>
                  <a:srgbClr val="00B0F0"/>
                </a:solidFill>
              </a:rPr>
              <a:t>再按存储组</a:t>
            </a:r>
            <a:r>
              <a:rPr lang="en-US" altLang="zh-CN" b="1">
                <a:solidFill>
                  <a:srgbClr val="00B0F0"/>
                </a:solidFill>
              </a:rPr>
              <a:t>Hash</a:t>
            </a:r>
            <a:r>
              <a:rPr lang="zh-CN" altLang="en-US" b="1">
                <a:solidFill>
                  <a:srgbClr val="00B0F0"/>
                </a:solidFill>
              </a:rPr>
              <a:t>分区，利于压力分散</a:t>
            </a:r>
            <a:endParaRPr lang="zh-CN" altLang="en-US" b="1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advTm="90787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集群架构</a:t>
            </a:r>
            <a:r>
              <a:rPr kumimoji="1" lang="en-US" altLang="zh-CN" dirty="0">
                <a:solidFill>
                  <a:schemeClr val="tx1"/>
                </a:solidFill>
              </a:rPr>
              <a:t>-</a:t>
            </a:r>
            <a:r>
              <a:rPr kumimoji="1" lang="zh-CN" altLang="en-US" dirty="0">
                <a:solidFill>
                  <a:schemeClr val="tx1"/>
                </a:solidFill>
              </a:rPr>
              <a:t>元数据分布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图片 2" descr="分布式架构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65325" y="1377315"/>
            <a:ext cx="10058400" cy="32238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60045" y="2244725"/>
            <a:ext cx="1605280" cy="368300"/>
          </a:xfrm>
          <a:prstGeom prst="rect">
            <a:avLst/>
          </a:prstGeom>
          <a:solidFill>
            <a:srgbClr val="FF6161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存储组元数据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60045" y="3323590"/>
            <a:ext cx="1605280" cy="645160"/>
          </a:xfrm>
          <a:prstGeom prst="rect">
            <a:avLst/>
          </a:prstGeom>
          <a:solidFill>
            <a:srgbClr val="FF6161"/>
          </a:solidFill>
        </p:spPr>
        <p:txBody>
          <a:bodyPr wrap="square" rtlCol="0">
            <a:spAutoFit/>
          </a:bodyPr>
          <a:p>
            <a:r>
              <a:rPr lang="zh-CN"/>
              <a:t>时间序列元数据</a:t>
            </a:r>
            <a:endParaRPr lang="zh-CN"/>
          </a:p>
        </p:txBody>
      </p:sp>
      <p:sp>
        <p:nvSpPr>
          <p:cNvPr id="6" name="文本框 5"/>
          <p:cNvSpPr txBox="1"/>
          <p:nvPr/>
        </p:nvSpPr>
        <p:spPr>
          <a:xfrm>
            <a:off x="842645" y="5523865"/>
            <a:ext cx="1151255" cy="7067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12700"/>
          </a:effectLst>
          <a:scene3d>
            <a:camera prst="orthographicFront"/>
            <a:lightRig rig="flat" dir="t">
              <a:rot lat="0" lon="0" rev="0"/>
            </a:lightRig>
          </a:scene3d>
          <a:sp3d prstMaterial="metal"/>
        </p:spPr>
        <p:txBody>
          <a:bodyPr wrap="square" rtlCol="0">
            <a:spAutoFit/>
          </a:bodyPr>
          <a:p>
            <a:r>
              <a:rPr lang="en-US" sz="4000"/>
              <a:t>Slot</a:t>
            </a:r>
            <a:endParaRPr lang="en-US" sz="4000"/>
          </a:p>
        </p:txBody>
      </p:sp>
      <p:sp>
        <p:nvSpPr>
          <p:cNvPr id="8" name="文本框 7"/>
          <p:cNvSpPr txBox="1"/>
          <p:nvPr/>
        </p:nvSpPr>
        <p:spPr>
          <a:xfrm>
            <a:off x="5126990" y="5993130"/>
            <a:ext cx="6308090" cy="3987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12700"/>
          </a:effectLst>
          <a:scene3d>
            <a:camera prst="orthographicFront"/>
            <a:lightRig rig="flat" dir="t">
              <a:rot lat="0" lon="0" rev="0"/>
            </a:lightRig>
          </a:scene3d>
          <a:sp3d prstMaterial="metal"/>
        </p:spPr>
        <p:txBody>
          <a:bodyPr wrap="square" rtlCol="0">
            <a:spAutoFit/>
          </a:bodyPr>
          <a:p>
            <a:r>
              <a:rPr lang="en-US" sz="2000"/>
              <a:t>Hash(Storage Group +TimePartition) % maxSlotNum</a:t>
            </a:r>
            <a:endParaRPr lang="en-US" sz="2000"/>
          </a:p>
        </p:txBody>
      </p:sp>
      <p:sp>
        <p:nvSpPr>
          <p:cNvPr id="14" name="文本框 13"/>
          <p:cNvSpPr txBox="1"/>
          <p:nvPr/>
        </p:nvSpPr>
        <p:spPr>
          <a:xfrm>
            <a:off x="5203825" y="5245735"/>
            <a:ext cx="5398135" cy="3987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12700"/>
          </a:effectLst>
          <a:scene3d>
            <a:camera prst="orthographicFront"/>
            <a:lightRig rig="flat" dir="t">
              <a:rot lat="0" lon="0" rev="0"/>
            </a:lightRig>
          </a:scene3d>
          <a:sp3d prstMaterial="metal"/>
        </p:spPr>
        <p:txBody>
          <a:bodyPr wrap="square" rtlCol="0">
            <a:spAutoFit/>
          </a:bodyPr>
          <a:p>
            <a:r>
              <a:rPr lang="en-US" sz="2000"/>
              <a:t>TimePartition = </a:t>
            </a:r>
            <a:r>
              <a:rPr lang="en-US" sz="2000" b="1">
                <a:solidFill>
                  <a:srgbClr val="FF0000"/>
                </a:solidFill>
              </a:rPr>
              <a:t>0L</a:t>
            </a:r>
            <a:endParaRPr lang="en-US" sz="2000" b="1">
              <a:solidFill>
                <a:srgbClr val="FF0000"/>
              </a:solidFill>
            </a:endParaRPr>
          </a:p>
        </p:txBody>
      </p:sp>
      <p:sp>
        <p:nvSpPr>
          <p:cNvPr id="15" name="等于号 14"/>
          <p:cNvSpPr/>
          <p:nvPr/>
        </p:nvSpPr>
        <p:spPr>
          <a:xfrm>
            <a:off x="2903855" y="5559425"/>
            <a:ext cx="1313180" cy="671195"/>
          </a:xfrm>
          <a:prstGeom prst="mathEqual">
            <a:avLst/>
          </a:prstGeom>
          <a:solidFill>
            <a:srgbClr val="C543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42645" y="4772660"/>
            <a:ext cx="4153535" cy="3683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tx1"/>
                </a:solidFill>
              </a:rPr>
              <a:t>时间序列元数据跟数据分布一样的方式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42645" y="1213485"/>
            <a:ext cx="4153535" cy="645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tx1"/>
                </a:solidFill>
              </a:rPr>
              <a:t>存储组元数据位于元数据复制组</a:t>
            </a:r>
            <a:endParaRPr lang="zh-CN" altLang="en-US">
              <a:solidFill>
                <a:schemeClr val="tx1"/>
              </a:solidFill>
            </a:endParaRPr>
          </a:p>
          <a:p>
            <a:r>
              <a:rPr lang="zh-CN" altLang="en-US">
                <a:solidFill>
                  <a:schemeClr val="tx1"/>
                </a:solidFill>
              </a:rPr>
              <a:t>全集群所有节点都有副本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92647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集群架构</a:t>
            </a:r>
            <a:r>
              <a:rPr kumimoji="1" lang="en-US" altLang="zh-CN" dirty="0">
                <a:solidFill>
                  <a:schemeClr val="tx1"/>
                </a:solidFill>
              </a:rPr>
              <a:t>-</a:t>
            </a:r>
            <a:r>
              <a:rPr kumimoji="1" lang="zh-CN" altLang="en-US" dirty="0">
                <a:solidFill>
                  <a:schemeClr val="tx1"/>
                </a:solidFill>
              </a:rPr>
              <a:t>读写流程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图片 2" descr="分布式MManager设计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2940" y="1380490"/>
            <a:ext cx="10865485" cy="4683125"/>
          </a:xfrm>
          <a:prstGeom prst="rect">
            <a:avLst/>
          </a:prstGeom>
        </p:spPr>
      </p:pic>
    </p:spTree>
  </p:cSld>
  <p:clrMapOvr>
    <a:masterClrMapping/>
  </p:clrMapOvr>
  <p:transition advTm="97919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集群架构</a:t>
            </a:r>
            <a:r>
              <a:rPr kumimoji="1" lang="en-US" altLang="zh-CN" dirty="0">
                <a:solidFill>
                  <a:schemeClr val="tx1"/>
                </a:solidFill>
              </a:rPr>
              <a:t>-</a:t>
            </a:r>
            <a:r>
              <a:rPr kumimoji="1" lang="zh-CN" altLang="en-US" dirty="0">
                <a:solidFill>
                  <a:schemeClr val="tx1"/>
                </a:solidFill>
              </a:rPr>
              <a:t>读写流程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pic>
        <p:nvPicPr>
          <p:cNvPr id="4" name="图片 3" descr="分布式架构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0" y="1118870"/>
            <a:ext cx="10058400" cy="47307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869440" y="6042660"/>
            <a:ext cx="3625215" cy="3683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p>
            <a:r>
              <a:rPr lang="zh-CN" altLang="en-US"/>
              <a:t>支持强一致性读和最终一致性读</a:t>
            </a:r>
            <a:endParaRPr lang="zh-CN" altLang="en-US"/>
          </a:p>
        </p:txBody>
      </p:sp>
    </p:spTree>
  </p:cSld>
  <p:clrMapOvr>
    <a:masterClrMapping/>
  </p:clrMapOvr>
  <p:transition advTm="97919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3202" y="167299"/>
            <a:ext cx="8693457" cy="666007"/>
          </a:xfrm>
        </p:spPr>
        <p:txBody>
          <a:bodyPr>
            <a:normAutofit/>
          </a:bodyPr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提 纲</a:t>
            </a:r>
            <a:endParaRPr kumimoji="1" lang="zh-CN" altLang="en-US" sz="15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8624" y="5488849"/>
            <a:ext cx="4574068" cy="596900"/>
          </a:xfrm>
          <a:prstGeom prst="rect">
            <a:avLst/>
          </a:prstGeom>
        </p:spPr>
      </p:pic>
      <p:sp>
        <p:nvSpPr>
          <p:cNvPr id="9" name="内容占位符 2"/>
          <p:cNvSpPr txBox="1"/>
          <p:nvPr/>
        </p:nvSpPr>
        <p:spPr>
          <a:xfrm>
            <a:off x="228600" y="1270834"/>
            <a:ext cx="11760200" cy="46041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/>
              <a:t>自我介绍</a:t>
            </a:r>
            <a:endParaRPr kumimoji="1" lang="zh-CN" altLang="en-US" dirty="0"/>
          </a:p>
          <a:p>
            <a:r>
              <a:rPr kumimoji="1" lang="zh-CN" altLang="en-US" dirty="0"/>
              <a:t>分布式系统架构</a:t>
            </a:r>
            <a:endParaRPr kumimoji="1" lang="zh-CN" altLang="en-US" dirty="0"/>
          </a:p>
          <a:p>
            <a:pPr lvl="1"/>
            <a:r>
              <a:rPr kumimoji="1" lang="zh-CN" altLang="en-US" sz="2400" dirty="0"/>
              <a:t>集群架构</a:t>
            </a:r>
            <a:endParaRPr kumimoji="1" lang="zh-CN" altLang="en-US" sz="2400" dirty="0"/>
          </a:p>
          <a:p>
            <a:pPr lvl="1"/>
            <a:r>
              <a:rPr kumimoji="1" lang="zh-CN" altLang="en-US" sz="2400" dirty="0"/>
              <a:t>元数据分层管理</a:t>
            </a:r>
            <a:endParaRPr kumimoji="1" lang="zh-CN" altLang="en-US" sz="2400" dirty="0"/>
          </a:p>
          <a:p>
            <a:pPr lvl="1"/>
            <a:r>
              <a:rPr kumimoji="1" lang="zh-CN" altLang="en-US" sz="2400" dirty="0"/>
              <a:t>数据分布</a:t>
            </a:r>
            <a:endParaRPr kumimoji="1" lang="zh-CN" altLang="en-US" sz="2400" dirty="0"/>
          </a:p>
          <a:p>
            <a:pPr lvl="1"/>
            <a:r>
              <a:rPr kumimoji="1" lang="zh-CN" altLang="en-US" sz="2400" dirty="0"/>
              <a:t>读写流程</a:t>
            </a:r>
            <a:endParaRPr kumimoji="1" lang="en-US" altLang="zh-CN" dirty="0"/>
          </a:p>
          <a:p>
            <a:r>
              <a:rPr kumimoji="1" lang="zh-CN" altLang="en-US" dirty="0"/>
              <a:t>分布式元数据管理机制</a:t>
            </a:r>
            <a:endParaRPr kumimoji="1" lang="zh-CN" altLang="en-US" dirty="0"/>
          </a:p>
          <a:p>
            <a:pPr lvl="1" algn="l">
              <a:buClrTx/>
              <a:buSzTx/>
            </a:pPr>
            <a:r>
              <a:rPr kumimoji="1" lang="zh-CN" altLang="en-US" sz="2400" dirty="0"/>
              <a:t>自动创建Schema机制</a:t>
            </a:r>
            <a:endParaRPr kumimoji="1" lang="zh-CN" altLang="en-US" sz="2400" dirty="0"/>
          </a:p>
          <a:p>
            <a:pPr lvl="1" algn="l">
              <a:buClrTx/>
              <a:buSzTx/>
            </a:pPr>
            <a:r>
              <a:rPr kumimoji="1" lang="zh-CN" altLang="en-US" sz="2400" dirty="0"/>
              <a:t>远程元数据管理机制</a:t>
            </a:r>
            <a:endParaRPr kumimoji="1" lang="zh-CN" altLang="en-US" sz="2400" dirty="0"/>
          </a:p>
          <a:p>
            <a:pPr marL="228600" lvl="1" algn="l">
              <a:spcBef>
                <a:spcPts val="1000"/>
              </a:spcBef>
              <a:buClrTx/>
              <a:buSzTx/>
            </a:pPr>
            <a:r>
              <a:rPr kumimoji="1" lang="zh-CN" altLang="en-US" sz="2800" dirty="0"/>
              <a:t>总结</a:t>
            </a:r>
            <a:endParaRPr kumimoji="1" lang="zh-CN" altLang="en-US" sz="2800" dirty="0"/>
          </a:p>
        </p:txBody>
      </p:sp>
    </p:spTree>
  </p:cSld>
  <p:clrMapOvr>
    <a:masterClrMapping/>
  </p:clrMapOvr>
  <p:transition advTm="39593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188328" y="2967014"/>
            <a:ext cx="5452580" cy="666007"/>
          </a:xfrm>
        </p:spPr>
        <p:txBody>
          <a:bodyPr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分布式元数据管理机制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矩形 3" descr="e7d195523061f1c0c989bbdf341b111e769f2ee359bd8df638E53E9931A62DC22263A6E1A75FFBC630BB5D77BA969D9175F253EB94D93A1189E24A7D909BAD0376573965191318DE1FD009565C070D0758BE63ED47B2EDEA90557AF5557698B3C970B7156711F56A817E054E0F6C1C4A122430A250CE9C515ABA2065CACC41450FAD86564000734B172F27CA8E080E88"/>
          <p:cNvSpPr/>
          <p:nvPr/>
        </p:nvSpPr>
        <p:spPr>
          <a:xfrm>
            <a:off x="5588512" y="657993"/>
            <a:ext cx="652522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0" dirty="0">
                <a:gradFill>
                  <a:gsLst>
                    <a:gs pos="70000">
                      <a:schemeClr val="bg1">
                        <a:lumMod val="65000"/>
                      </a:schemeClr>
                    </a:gs>
                    <a:gs pos="15000">
                      <a:schemeClr val="tx1">
                        <a:lumMod val="65000"/>
                        <a:lumOff val="35000"/>
                      </a:schemeClr>
                    </a:gs>
                  </a:gsLst>
                  <a:lin ang="9600000" scaled="0"/>
                </a:gradFill>
                <a:latin typeface="文悦古典明朝体 (非商业使用) W5" pitchFamily="50" charset="-122"/>
                <a:ea typeface="文悦古典明朝体 (非商业使用) W5" pitchFamily="50" charset="-122"/>
                <a:cs typeface="+mn-ea"/>
                <a:sym typeface="+mn-lt"/>
              </a:rPr>
              <a:t>3</a:t>
            </a:r>
            <a:endParaRPr lang="en-US" altLang="zh-CN" sz="12000" dirty="0">
              <a:gradFill>
                <a:gsLst>
                  <a:gs pos="70000">
                    <a:schemeClr val="bg1">
                      <a:lumMod val="65000"/>
                    </a:schemeClr>
                  </a:gs>
                  <a:gs pos="15000">
                    <a:schemeClr val="tx1">
                      <a:lumMod val="65000"/>
                      <a:lumOff val="35000"/>
                    </a:schemeClr>
                  </a:gs>
                </a:gsLst>
                <a:lin ang="9600000" scaled="0"/>
              </a:gradFill>
              <a:latin typeface="文悦古典明朝体 (非商业使用) W5" pitchFamily="50" charset="-122"/>
              <a:ea typeface="文悦古典明朝体 (非商业使用) W5" pitchFamily="50" charset="-122"/>
              <a:cs typeface="+mn-ea"/>
              <a:sym typeface="+mn-lt"/>
            </a:endParaRPr>
          </a:p>
        </p:txBody>
      </p:sp>
      <p:sp>
        <p:nvSpPr>
          <p:cNvPr id="6" name="矩形 5" descr="e7d195523061f1c0c989bbdf341b111e769f2ee359bd8df638E53E9931A62DC22263A6E1A75FFBC630BB5D77BA969D9175F253EB94D93A1189E24A7D909BAD0376573965191318DE1FD009565C070D0758BE63ED47B2EDEA90557AF5557698B3C970B7156711F56A817E054E0F6C1C4A122430A250CE9C515ABA2065CACC41450FAD86564000734B172F27CA8E080E88"/>
          <p:cNvSpPr/>
          <p:nvPr/>
        </p:nvSpPr>
        <p:spPr>
          <a:xfrm>
            <a:off x="5588512" y="3854975"/>
            <a:ext cx="652522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9600" dirty="0">
                <a:gradFill>
                  <a:gsLst>
                    <a:gs pos="70000">
                      <a:schemeClr val="bg1">
                        <a:lumMod val="65000"/>
                      </a:schemeClr>
                    </a:gs>
                    <a:gs pos="15000">
                      <a:schemeClr val="tx1">
                        <a:lumMod val="65000"/>
                        <a:lumOff val="35000"/>
                      </a:schemeClr>
                    </a:gs>
                  </a:gsLst>
                  <a:lin ang="9600000" scaled="0"/>
                </a:gradFill>
                <a:latin typeface="文悦古典明朝体 (非商业使用) W5" pitchFamily="50" charset="-122"/>
                <a:ea typeface="文悦古典明朝体 (非商业使用) W5" pitchFamily="50" charset="-122"/>
                <a:cs typeface="+mn-ea"/>
                <a:sym typeface="+mn-lt"/>
              </a:rPr>
              <a:t>叁</a:t>
            </a:r>
            <a:endParaRPr lang="zh-CN" altLang="en-US" sz="9600" dirty="0">
              <a:gradFill>
                <a:gsLst>
                  <a:gs pos="70000">
                    <a:schemeClr val="bg1">
                      <a:lumMod val="65000"/>
                    </a:schemeClr>
                  </a:gs>
                  <a:gs pos="15000">
                    <a:schemeClr val="tx1">
                      <a:lumMod val="65000"/>
                      <a:lumOff val="35000"/>
                    </a:schemeClr>
                  </a:gs>
                </a:gsLst>
                <a:lin ang="9600000" scaled="0"/>
              </a:gradFill>
              <a:latin typeface="文悦古典明朝体 (非商业使用) W5" pitchFamily="50" charset="-122"/>
              <a:ea typeface="文悦古典明朝体 (非商业使用) W5" pitchFamily="50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advTm="99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分布式元数据管理机制</a:t>
            </a:r>
            <a:r>
              <a:rPr kumimoji="1" lang="en-US" altLang="zh-CN" dirty="0">
                <a:solidFill>
                  <a:schemeClr val="tx1"/>
                </a:solidFill>
              </a:rPr>
              <a:t>-</a:t>
            </a:r>
            <a:r>
              <a:rPr kumimoji="1" lang="zh-CN" altLang="en-US" dirty="0">
                <a:solidFill>
                  <a:schemeClr val="tx1"/>
                </a:solidFill>
              </a:rPr>
              <a:t>两个问题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79220" y="5824855"/>
            <a:ext cx="3899535" cy="3683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写入时时序元数据未创建怎么处理？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416040" y="5824855"/>
            <a:ext cx="4168140" cy="3683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时序元数据不在本地，重启后怎么处理？</a:t>
            </a:r>
            <a:endParaRPr lang="zh-CN" altLang="en-US"/>
          </a:p>
        </p:txBody>
      </p:sp>
      <p:pic>
        <p:nvPicPr>
          <p:cNvPr id="4" name="图片 3" descr="分布式MManager设计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83970" y="1114425"/>
            <a:ext cx="9299575" cy="4008755"/>
          </a:xfrm>
          <a:prstGeom prst="rect">
            <a:avLst/>
          </a:prstGeom>
        </p:spPr>
      </p:pic>
    </p:spTree>
  </p:cSld>
  <p:clrMapOvr>
    <a:masterClrMapping/>
  </p:clrMapOvr>
  <p:transition advTm="74813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3210" y="167005"/>
            <a:ext cx="6621780" cy="666115"/>
          </a:xfrm>
        </p:spPr>
        <p:txBody>
          <a:bodyPr>
            <a:normAutofit fontScale="90000"/>
          </a:bodyPr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分布式元数据管理机制</a:t>
            </a:r>
            <a:r>
              <a:rPr kumimoji="1" lang="en-US" altLang="zh-CN" dirty="0">
                <a:solidFill>
                  <a:schemeClr val="tx1"/>
                </a:solidFill>
              </a:rPr>
              <a:t>-</a:t>
            </a:r>
            <a:r>
              <a:rPr kumimoji="1" lang="zh-CN" altLang="en-US" dirty="0">
                <a:solidFill>
                  <a:schemeClr val="tx1"/>
                </a:solidFill>
              </a:rPr>
              <a:t>元数据自动推导创建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pic>
        <p:nvPicPr>
          <p:cNvPr id="4" name="图片 3" descr="分布式元数据管理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6300" y="1805305"/>
            <a:ext cx="10439400" cy="46672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938270" y="1320165"/>
            <a:ext cx="4314825" cy="3683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协调节点是数据所在</a:t>
            </a:r>
            <a:r>
              <a:rPr lang="en-US" altLang="zh-CN"/>
              <a:t>DataGroup</a:t>
            </a:r>
            <a:r>
              <a:rPr lang="zh-CN" altLang="en-US"/>
              <a:t>的</a:t>
            </a:r>
            <a:r>
              <a:rPr lang="en-US" altLang="zh-CN"/>
              <a:t>leader</a:t>
            </a:r>
            <a:endParaRPr lang="en-US" altLang="zh-CN"/>
          </a:p>
        </p:txBody>
      </p:sp>
    </p:spTree>
  </p:cSld>
  <p:clrMapOvr>
    <a:masterClrMapping/>
  </p:clrMapOvr>
  <p:transition advTm="1552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3210" y="167005"/>
            <a:ext cx="6621780" cy="666115"/>
          </a:xfrm>
        </p:spPr>
        <p:txBody>
          <a:bodyPr>
            <a:normAutofit fontScale="90000"/>
          </a:bodyPr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分布式元数据管理机制</a:t>
            </a:r>
            <a:r>
              <a:rPr kumimoji="1" lang="en-US" altLang="zh-CN" dirty="0">
                <a:solidFill>
                  <a:schemeClr val="tx1"/>
                </a:solidFill>
              </a:rPr>
              <a:t>-</a:t>
            </a:r>
            <a:r>
              <a:rPr kumimoji="1" lang="zh-CN" altLang="en-US" dirty="0">
                <a:solidFill>
                  <a:schemeClr val="tx1"/>
                </a:solidFill>
              </a:rPr>
              <a:t>元数据自动推导创建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56990" y="1358265"/>
            <a:ext cx="4477385" cy="3683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协调节点是数据所在</a:t>
            </a:r>
            <a:r>
              <a:rPr lang="en-US" altLang="zh-CN"/>
              <a:t>DataGroup</a:t>
            </a:r>
            <a:r>
              <a:rPr lang="zh-CN" altLang="en-US"/>
              <a:t>的</a:t>
            </a:r>
            <a:r>
              <a:rPr lang="en-US" altLang="zh-CN"/>
              <a:t>Follower</a:t>
            </a:r>
            <a:endParaRPr lang="en-US" altLang="zh-CN"/>
          </a:p>
        </p:txBody>
      </p:sp>
      <p:pic>
        <p:nvPicPr>
          <p:cNvPr id="3" name="图片 2" descr="分布式元数据管理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52700" y="1833880"/>
            <a:ext cx="7085330" cy="4888865"/>
          </a:xfrm>
          <a:prstGeom prst="rect">
            <a:avLst/>
          </a:prstGeom>
        </p:spPr>
      </p:pic>
    </p:spTree>
  </p:cSld>
  <p:clrMapOvr>
    <a:masterClrMapping/>
  </p:clrMapOvr>
  <p:transition advTm="7314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3210" y="167005"/>
            <a:ext cx="6621780" cy="666115"/>
          </a:xfrm>
        </p:spPr>
        <p:txBody>
          <a:bodyPr>
            <a:normAutofit fontScale="90000"/>
          </a:bodyPr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分布式元数据管理机制</a:t>
            </a:r>
            <a:r>
              <a:rPr kumimoji="1" lang="en-US" altLang="zh-CN" dirty="0">
                <a:solidFill>
                  <a:schemeClr val="tx1"/>
                </a:solidFill>
              </a:rPr>
              <a:t>-</a:t>
            </a:r>
            <a:r>
              <a:rPr kumimoji="1" lang="zh-CN" altLang="en-US" dirty="0">
                <a:solidFill>
                  <a:schemeClr val="tx1"/>
                </a:solidFill>
              </a:rPr>
              <a:t>元数据自动推导创建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56990" y="1358265"/>
            <a:ext cx="4477385" cy="3683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协调节点非数据所在</a:t>
            </a:r>
            <a:r>
              <a:rPr lang="en-US" altLang="zh-CN"/>
              <a:t>DataGroup</a:t>
            </a:r>
            <a:endParaRPr lang="en-US" altLang="zh-CN"/>
          </a:p>
        </p:txBody>
      </p:sp>
      <p:pic>
        <p:nvPicPr>
          <p:cNvPr id="5" name="图片 4" descr="分布式元数据管理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00250" y="1866265"/>
            <a:ext cx="8190865" cy="4855845"/>
          </a:xfrm>
          <a:prstGeom prst="rect">
            <a:avLst/>
          </a:prstGeom>
        </p:spPr>
      </p:pic>
    </p:spTree>
  </p:cSld>
  <p:clrMapOvr>
    <a:masterClrMapping/>
  </p:clrMapOvr>
  <p:transition advTm="7314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3210" y="167005"/>
            <a:ext cx="6621780" cy="666115"/>
          </a:xfrm>
        </p:spPr>
        <p:txBody>
          <a:bodyPr>
            <a:normAutofit fontScale="90000"/>
          </a:bodyPr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分布式元数据管理机制</a:t>
            </a:r>
            <a:r>
              <a:rPr kumimoji="1" lang="en-US" altLang="zh-CN" dirty="0">
                <a:solidFill>
                  <a:schemeClr val="tx1"/>
                </a:solidFill>
              </a:rPr>
              <a:t>-</a:t>
            </a:r>
            <a:r>
              <a:rPr kumimoji="1" lang="zh-CN" altLang="en-US" dirty="0">
                <a:solidFill>
                  <a:schemeClr val="tx1"/>
                </a:solidFill>
              </a:rPr>
              <a:t>元数据拉取和缓存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55545" y="1357630"/>
            <a:ext cx="7281545" cy="3683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协调节点不属于元数据所在</a:t>
            </a:r>
            <a:r>
              <a:rPr lang="en-US" altLang="zh-CN"/>
              <a:t>DataGroup</a:t>
            </a:r>
            <a:r>
              <a:rPr lang="zh-CN" altLang="en-US"/>
              <a:t>，写入和查询时都会拉取元数据</a:t>
            </a:r>
            <a:endParaRPr lang="zh-CN" altLang="en-US"/>
          </a:p>
        </p:txBody>
      </p:sp>
      <p:pic>
        <p:nvPicPr>
          <p:cNvPr id="3" name="图片 2" descr="分布式元数据管理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2655" y="1852295"/>
            <a:ext cx="7806055" cy="4736465"/>
          </a:xfrm>
          <a:prstGeom prst="rect">
            <a:avLst/>
          </a:prstGeom>
        </p:spPr>
      </p:pic>
    </p:spTree>
  </p:cSld>
  <p:clrMapOvr>
    <a:masterClrMapping/>
  </p:clrMapOvr>
  <p:transition advTm="55278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3210" y="167005"/>
            <a:ext cx="6621780" cy="666115"/>
          </a:xfrm>
        </p:spPr>
        <p:txBody>
          <a:bodyPr>
            <a:normAutofit fontScale="90000"/>
          </a:bodyPr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分布式元数据管理机制</a:t>
            </a:r>
            <a:r>
              <a:rPr kumimoji="1" lang="en-US" altLang="zh-CN" dirty="0">
                <a:solidFill>
                  <a:schemeClr val="tx1"/>
                </a:solidFill>
              </a:rPr>
              <a:t>-</a:t>
            </a:r>
            <a:r>
              <a:rPr kumimoji="1" lang="zh-CN" altLang="en-US" dirty="0">
                <a:solidFill>
                  <a:schemeClr val="tx1"/>
                </a:solidFill>
              </a:rPr>
              <a:t>元数据拉取和缓存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93925" y="1348740"/>
            <a:ext cx="7803515" cy="3683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/>
              <a:t>协调节点不属于是数据所在</a:t>
            </a:r>
            <a:r>
              <a:rPr lang="en-US" altLang="zh-CN"/>
              <a:t>DataGroup</a:t>
            </a:r>
            <a:r>
              <a:rPr lang="zh-CN" altLang="en-US"/>
              <a:t>，重启时重新</a:t>
            </a:r>
            <a:r>
              <a:rPr lang="en-US" altLang="zh-CN"/>
              <a:t>WAL</a:t>
            </a:r>
            <a:r>
              <a:rPr lang="zh-CN" altLang="en-US"/>
              <a:t>时需要拉取元数据</a:t>
            </a:r>
            <a:endParaRPr lang="zh-CN" altLang="en-US"/>
          </a:p>
        </p:txBody>
      </p:sp>
      <p:pic>
        <p:nvPicPr>
          <p:cNvPr id="7" name="图片 6" descr="分布式元数据管理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0" y="2720975"/>
            <a:ext cx="10058400" cy="22593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66800" y="5328285"/>
            <a:ext cx="3799840" cy="645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p>
            <a:r>
              <a:rPr lang="zh-CN" altLang="en-US"/>
              <a:t>根源是</a:t>
            </a:r>
            <a:r>
              <a:rPr lang="en-US" altLang="zh-CN"/>
              <a:t>MCache</a:t>
            </a:r>
            <a:r>
              <a:rPr lang="zh-CN" altLang="en-US"/>
              <a:t>不会进行持久化，因为会带来性能损失</a:t>
            </a:r>
            <a:endParaRPr lang="zh-CN" altLang="en-US"/>
          </a:p>
        </p:txBody>
      </p:sp>
    </p:spTree>
  </p:cSld>
  <p:clrMapOvr>
    <a:masterClrMapping/>
  </p:clrMapOvr>
  <p:transition advTm="32815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188328" y="2967014"/>
            <a:ext cx="5452580" cy="666007"/>
          </a:xfrm>
        </p:spPr>
        <p:txBody>
          <a:bodyPr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总结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矩形 3" descr="e7d195523061f1c0c989bbdf341b111e769f2ee359bd8df638E53E9931A62DC22263A6E1A75FFBC630BB5D77BA969D9175F253EB94D93A1189E24A7D909BAD0376573965191318DE1FD009565C070D0758BE63ED47B2EDEA90557AF5557698B3C970B7156711F56A817E054E0F6C1C4A122430A250CE9C515ABA2065CACC41450FAD86564000734B172F27CA8E080E88"/>
          <p:cNvSpPr/>
          <p:nvPr/>
        </p:nvSpPr>
        <p:spPr>
          <a:xfrm>
            <a:off x="5588512" y="657993"/>
            <a:ext cx="652522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0" dirty="0">
                <a:gradFill>
                  <a:gsLst>
                    <a:gs pos="70000">
                      <a:schemeClr val="bg1">
                        <a:lumMod val="65000"/>
                      </a:schemeClr>
                    </a:gs>
                    <a:gs pos="15000">
                      <a:schemeClr val="tx1">
                        <a:lumMod val="65000"/>
                        <a:lumOff val="35000"/>
                      </a:schemeClr>
                    </a:gs>
                  </a:gsLst>
                  <a:lin ang="9600000" scaled="0"/>
                </a:gradFill>
                <a:latin typeface="文悦古典明朝体 (非商业使用) W5" pitchFamily="50" charset="-122"/>
                <a:ea typeface="文悦古典明朝体 (非商业使用) W5" pitchFamily="50" charset="-122"/>
                <a:cs typeface="+mn-ea"/>
                <a:sym typeface="+mn-lt"/>
              </a:rPr>
              <a:t>4</a:t>
            </a:r>
            <a:endParaRPr lang="en-US" altLang="zh-CN" sz="12000" dirty="0">
              <a:gradFill>
                <a:gsLst>
                  <a:gs pos="70000">
                    <a:schemeClr val="bg1">
                      <a:lumMod val="65000"/>
                    </a:schemeClr>
                  </a:gs>
                  <a:gs pos="15000">
                    <a:schemeClr val="tx1">
                      <a:lumMod val="65000"/>
                      <a:lumOff val="35000"/>
                    </a:schemeClr>
                  </a:gs>
                </a:gsLst>
                <a:lin ang="9600000" scaled="0"/>
              </a:gradFill>
              <a:latin typeface="文悦古典明朝体 (非商业使用) W5" pitchFamily="50" charset="-122"/>
              <a:ea typeface="文悦古典明朝体 (非商业使用) W5" pitchFamily="50" charset="-122"/>
              <a:cs typeface="+mn-ea"/>
              <a:sym typeface="+mn-lt"/>
            </a:endParaRPr>
          </a:p>
        </p:txBody>
      </p:sp>
      <p:sp>
        <p:nvSpPr>
          <p:cNvPr id="6" name="矩形 5" descr="e7d195523061f1c0c989bbdf341b111e769f2ee359bd8df638E53E9931A62DC22263A6E1A75FFBC630BB5D77BA969D9175F253EB94D93A1189E24A7D909BAD0376573965191318DE1FD009565C070D0758BE63ED47B2EDEA90557AF5557698B3C970B7156711F56A817E054E0F6C1C4A122430A250CE9C515ABA2065CACC41450FAD86564000734B172F27CA8E080E88"/>
          <p:cNvSpPr/>
          <p:nvPr/>
        </p:nvSpPr>
        <p:spPr>
          <a:xfrm>
            <a:off x="5588512" y="3854975"/>
            <a:ext cx="652522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9600" dirty="0">
                <a:gradFill>
                  <a:gsLst>
                    <a:gs pos="70000">
                      <a:schemeClr val="bg1">
                        <a:lumMod val="65000"/>
                      </a:schemeClr>
                    </a:gs>
                    <a:gs pos="15000">
                      <a:schemeClr val="tx1">
                        <a:lumMod val="65000"/>
                        <a:lumOff val="35000"/>
                      </a:schemeClr>
                    </a:gs>
                  </a:gsLst>
                  <a:lin ang="9600000" scaled="0"/>
                </a:gradFill>
                <a:latin typeface="文悦古典明朝体 (非商业使用) W5" pitchFamily="50" charset="-122"/>
                <a:ea typeface="文悦古典明朝体 (非商业使用) W5" pitchFamily="50" charset="-122"/>
                <a:cs typeface="+mn-ea"/>
                <a:sym typeface="+mn-lt"/>
              </a:rPr>
              <a:t>肆</a:t>
            </a:r>
            <a:endParaRPr lang="zh-CN" altLang="en-US" sz="9600" dirty="0">
              <a:gradFill>
                <a:gsLst>
                  <a:gs pos="70000">
                    <a:schemeClr val="bg1">
                      <a:lumMod val="65000"/>
                    </a:schemeClr>
                  </a:gs>
                  <a:gs pos="15000">
                    <a:schemeClr val="tx1">
                      <a:lumMod val="65000"/>
                      <a:lumOff val="35000"/>
                    </a:schemeClr>
                  </a:gs>
                </a:gsLst>
                <a:lin ang="9600000" scaled="0"/>
              </a:gradFill>
              <a:latin typeface="文悦古典明朝体 (非商业使用) W5" pitchFamily="50" charset="-122"/>
              <a:ea typeface="文悦古典明朝体 (非商业使用) W5" pitchFamily="50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advTm="52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3210" y="167005"/>
            <a:ext cx="6621780" cy="666115"/>
          </a:xfrm>
        </p:spPr>
        <p:txBody>
          <a:bodyPr>
            <a:normAutofit/>
          </a:bodyPr>
          <a:lstStyle/>
          <a:p>
            <a:r>
              <a:rPr kumimoji="1" lang="zh-CN" dirty="0">
                <a:solidFill>
                  <a:schemeClr val="tx1"/>
                </a:solidFill>
              </a:rPr>
              <a:t>总结</a:t>
            </a:r>
            <a:endParaRPr kumimoji="1" lang="zh-CN" dirty="0">
              <a:solidFill>
                <a:schemeClr val="tx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847590" y="1573530"/>
            <a:ext cx="2496820" cy="1043940"/>
            <a:chOff x="3137" y="2170"/>
            <a:chExt cx="4333" cy="1644"/>
          </a:xfrm>
        </p:grpSpPr>
        <p:sp>
          <p:nvSpPr>
            <p:cNvPr id="4" name="文本框 3"/>
            <p:cNvSpPr txBox="1"/>
            <p:nvPr/>
          </p:nvSpPr>
          <p:spPr>
            <a:xfrm>
              <a:off x="3137" y="2170"/>
              <a:ext cx="433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000" b="1"/>
                <a:t>主从架构，节点同构</a:t>
              </a:r>
              <a:endParaRPr lang="zh-CN" sz="2000" b="1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37" y="2798"/>
              <a:ext cx="4333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charset="0"/>
                <a:buChar char="l"/>
              </a:pPr>
              <a:r>
                <a:rPr lang="zh-CN"/>
                <a:t>无热点节点</a:t>
              </a:r>
              <a:endParaRPr lang="zh-CN"/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zh-CN"/>
                <a:t>安装部署简单</a:t>
              </a:r>
              <a:endParaRPr lang="zh-CN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046605" y="3985260"/>
            <a:ext cx="4325620" cy="1043940"/>
            <a:chOff x="3137" y="2170"/>
            <a:chExt cx="4333" cy="1644"/>
          </a:xfrm>
        </p:grpSpPr>
        <p:sp>
          <p:nvSpPr>
            <p:cNvPr id="10" name="文本框 9"/>
            <p:cNvSpPr txBox="1"/>
            <p:nvPr/>
          </p:nvSpPr>
          <p:spPr>
            <a:xfrm>
              <a:off x="3137" y="2170"/>
              <a:ext cx="433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000" b="1"/>
                <a:t>元数据分层管理</a:t>
              </a:r>
              <a:endParaRPr lang="zh-CN" sz="2000" b="1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137" y="2798"/>
              <a:ext cx="4333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charset="0"/>
                <a:buChar char="l"/>
              </a:pPr>
              <a:r>
                <a:rPr lang="zh-CN"/>
                <a:t>无热点访问</a:t>
              </a:r>
              <a:endParaRPr lang="zh-CN"/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zh-CN"/>
                <a:t>充分利用全集群</a:t>
              </a:r>
              <a:r>
                <a:rPr lang="en-US" altLang="zh-CN"/>
                <a:t>RAM</a:t>
              </a:r>
              <a:r>
                <a:rPr lang="zh-CN" altLang="en-US"/>
                <a:t>，提高读取效率</a:t>
              </a:r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782560" y="3985260"/>
            <a:ext cx="3583940" cy="1875155"/>
            <a:chOff x="3137" y="2170"/>
            <a:chExt cx="4333" cy="2953"/>
          </a:xfrm>
        </p:grpSpPr>
        <p:sp>
          <p:nvSpPr>
            <p:cNvPr id="13" name="文本框 12"/>
            <p:cNvSpPr txBox="1"/>
            <p:nvPr/>
          </p:nvSpPr>
          <p:spPr>
            <a:xfrm>
              <a:off x="3137" y="2170"/>
              <a:ext cx="433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/>
                <a:t>数据均匀分布，高可靠</a:t>
              </a:r>
              <a:endParaRPr lang="zh-CN" altLang="en-US" sz="2000" b="1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137" y="2798"/>
              <a:ext cx="4333" cy="2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charset="0"/>
                <a:buChar char="l"/>
              </a:pPr>
              <a:r>
                <a:rPr lang="en-US" altLang="zh-CN"/>
                <a:t>Range</a:t>
              </a:r>
              <a:r>
                <a:rPr lang="zh-CN" altLang="en-US"/>
                <a:t>分布</a:t>
              </a:r>
              <a:r>
                <a:rPr lang="en-US" altLang="zh-CN"/>
                <a:t>+</a:t>
              </a:r>
              <a:r>
                <a:rPr lang="zh-CN" altLang="en-US"/>
                <a:t>一致性</a:t>
              </a:r>
              <a:r>
                <a:rPr lang="en-US" altLang="zh-CN"/>
                <a:t>hash</a:t>
              </a:r>
              <a:r>
                <a:rPr lang="zh-CN" altLang="en-US"/>
                <a:t>算法均匀分布数据，并且切合时序数据特点，实现更高效的读写删</a:t>
              </a:r>
              <a:endParaRPr lang="zh-CN" altLang="en-US"/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en-US" altLang="zh-CN"/>
                <a:t>Raft</a:t>
              </a:r>
              <a:r>
                <a:rPr lang="zh-CN" altLang="en-US"/>
                <a:t>复制组保障</a:t>
              </a:r>
              <a:r>
                <a:rPr lang="zh-CN"/>
                <a:t>数据高可靠</a:t>
              </a:r>
              <a:endParaRPr lang="zh-CN" altLang="en-US"/>
            </a:p>
          </p:txBody>
        </p:sp>
      </p:grpSp>
    </p:spTree>
  </p:cSld>
  <p:clrMapOvr>
    <a:masterClrMapping/>
  </p:clrMapOvr>
  <p:transition advTm="32108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3210" y="167005"/>
            <a:ext cx="6621780" cy="666115"/>
          </a:xfrm>
        </p:spPr>
        <p:txBody>
          <a:bodyPr>
            <a:normAutofit/>
          </a:bodyPr>
          <a:lstStyle/>
          <a:p>
            <a:r>
              <a:rPr kumimoji="1" lang="zh-CN" dirty="0">
                <a:solidFill>
                  <a:schemeClr val="tx1"/>
                </a:solidFill>
              </a:rPr>
              <a:t>打个小广告</a:t>
            </a:r>
            <a:endParaRPr kumimoji="1" lang="zh-CN" dirty="0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810500" y="3476625"/>
            <a:ext cx="3219450" cy="32194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62685" y="3476625"/>
            <a:ext cx="3219450" cy="32194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667250" y="3270885"/>
            <a:ext cx="3143250" cy="80962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4818380" y="4527550"/>
            <a:ext cx="27292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分布式数据库研发中心</a:t>
            </a:r>
            <a:endParaRPr lang="zh-CN" altLang="en-US"/>
          </a:p>
          <a:p>
            <a:pPr algn="ctr"/>
            <a:r>
              <a:rPr lang="zh-CN" altLang="en-US"/>
              <a:t>做国产化数据库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943860" y="1267460"/>
            <a:ext cx="6304280" cy="1938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120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招贤纳士</a:t>
            </a:r>
            <a:endParaRPr lang="zh-CN" altLang="en-US" sz="12000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advTm="32108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188328" y="2967014"/>
            <a:ext cx="5452580" cy="666007"/>
          </a:xfrm>
        </p:spPr>
        <p:txBody>
          <a:bodyPr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自我介绍、公司介绍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矩形 3" descr="e7d195523061f1c0c989bbdf341b111e769f2ee359bd8df638E53E9931A62DC22263A6E1A75FFBC630BB5D77BA969D9175F253EB94D93A1189E24A7D909BAD0376573965191318DE1FD009565C070D0758BE63ED47B2EDEA90557AF5557698B3C970B7156711F56A817E054E0F6C1C4A122430A250CE9C515ABA2065CACC41450FAD86564000734B172F27CA8E080E88"/>
          <p:cNvSpPr/>
          <p:nvPr/>
        </p:nvSpPr>
        <p:spPr>
          <a:xfrm>
            <a:off x="5588512" y="657993"/>
            <a:ext cx="652522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0" dirty="0">
                <a:gradFill>
                  <a:gsLst>
                    <a:gs pos="70000">
                      <a:schemeClr val="bg1">
                        <a:lumMod val="65000"/>
                      </a:schemeClr>
                    </a:gs>
                    <a:gs pos="15000">
                      <a:schemeClr val="tx1">
                        <a:lumMod val="65000"/>
                        <a:lumOff val="35000"/>
                      </a:schemeClr>
                    </a:gs>
                  </a:gsLst>
                  <a:lin ang="9600000" scaled="0"/>
                </a:gradFill>
                <a:latin typeface="文悦古典明朝体 (非商业使用) W5" pitchFamily="50" charset="-122"/>
                <a:ea typeface="文悦古典明朝体 (非商业使用) W5" pitchFamily="50" charset="-122"/>
                <a:cs typeface="+mn-ea"/>
                <a:sym typeface="+mn-lt"/>
              </a:rPr>
              <a:t>1</a:t>
            </a:r>
            <a:endParaRPr lang="zh-CN" altLang="en-US" sz="12000" dirty="0">
              <a:gradFill>
                <a:gsLst>
                  <a:gs pos="70000">
                    <a:schemeClr val="bg1">
                      <a:lumMod val="65000"/>
                    </a:schemeClr>
                  </a:gs>
                  <a:gs pos="15000">
                    <a:schemeClr val="tx1">
                      <a:lumMod val="65000"/>
                      <a:lumOff val="35000"/>
                    </a:schemeClr>
                  </a:gs>
                </a:gsLst>
                <a:lin ang="9600000" scaled="0"/>
              </a:gradFill>
              <a:latin typeface="文悦古典明朝体 (非商业使用) W5" pitchFamily="50" charset="-122"/>
              <a:ea typeface="文悦古典明朝体 (非商业使用) W5" pitchFamily="50" charset="-122"/>
              <a:cs typeface="+mn-ea"/>
              <a:sym typeface="+mn-lt"/>
            </a:endParaRPr>
          </a:p>
        </p:txBody>
      </p:sp>
      <p:sp>
        <p:nvSpPr>
          <p:cNvPr id="6" name="矩形 5" descr="e7d195523061f1c0c989bbdf341b111e769f2ee359bd8df638E53E9931A62DC22263A6E1A75FFBC630BB5D77BA969D9175F253EB94D93A1189E24A7D909BAD0376573965191318DE1FD009565C070D0758BE63ED47B2EDEA90557AF5557698B3C970B7156711F56A817E054E0F6C1C4A122430A250CE9C515ABA2065CACC41450FAD86564000734B172F27CA8E080E88"/>
          <p:cNvSpPr/>
          <p:nvPr/>
        </p:nvSpPr>
        <p:spPr>
          <a:xfrm>
            <a:off x="5588512" y="3854975"/>
            <a:ext cx="652522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9600" dirty="0">
                <a:gradFill>
                  <a:gsLst>
                    <a:gs pos="70000">
                      <a:schemeClr val="bg1">
                        <a:lumMod val="65000"/>
                      </a:schemeClr>
                    </a:gs>
                    <a:gs pos="15000">
                      <a:schemeClr val="tx1">
                        <a:lumMod val="65000"/>
                        <a:lumOff val="35000"/>
                      </a:schemeClr>
                    </a:gs>
                  </a:gsLst>
                  <a:lin ang="9600000" scaled="0"/>
                </a:gradFill>
                <a:latin typeface="文悦古典明朝体 (非商业使用) W5" pitchFamily="50" charset="-122"/>
                <a:ea typeface="文悦古典明朝体 (非商业使用) W5" pitchFamily="50" charset="-122"/>
                <a:cs typeface="+mn-ea"/>
                <a:sym typeface="+mn-lt"/>
              </a:rPr>
              <a:t>壹</a:t>
            </a:r>
            <a:endParaRPr lang="zh-CN" altLang="en-US" sz="9600" dirty="0">
              <a:gradFill>
                <a:gsLst>
                  <a:gs pos="70000">
                    <a:schemeClr val="bg1">
                      <a:lumMod val="65000"/>
                    </a:schemeClr>
                  </a:gs>
                  <a:gs pos="15000">
                    <a:schemeClr val="tx1">
                      <a:lumMod val="65000"/>
                      <a:lumOff val="35000"/>
                    </a:schemeClr>
                  </a:gs>
                </a:gsLst>
                <a:lin ang="9600000" scaled="0"/>
              </a:gradFill>
              <a:latin typeface="文悦古典明朝体 (非商业使用) W5" pitchFamily="50" charset="-122"/>
              <a:ea typeface="文悦古典明朝体 (非商业使用) W5" pitchFamily="50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advTm="32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363794" y="344129"/>
            <a:ext cx="2605548" cy="265471"/>
          </a:xfrm>
          <a:prstGeom prst="rect">
            <a:avLst/>
          </a:prstGeom>
          <a:solidFill>
            <a:srgbClr val="0C1336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054" y="268518"/>
            <a:ext cx="2039596" cy="651538"/>
          </a:xfrm>
          <a:prstGeom prst="rect">
            <a:avLst/>
          </a:prstGeom>
        </p:spPr>
      </p:pic>
    </p:spTree>
  </p:cSld>
  <p:clrMapOvr>
    <a:masterClrMapping/>
  </p:clrMapOvr>
  <p:transition advTm="1709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3210" y="167005"/>
            <a:ext cx="9446260" cy="666115"/>
          </a:xfrm>
        </p:spPr>
        <p:txBody>
          <a:bodyPr>
            <a:normAutofit/>
          </a:bodyPr>
          <a:lstStyle/>
          <a:p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公司介绍（企业愿景）：让数据改变工作与生活</a:t>
            </a:r>
            <a:endParaRPr kumimoji="1" lang="zh-CN" altLang="en-US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11674" y="1417107"/>
            <a:ext cx="5093390" cy="3046988"/>
          </a:xfrm>
          <a:prstGeom prst="rect">
            <a:avLst/>
          </a:prstGeom>
        </p:spPr>
        <p:txBody>
          <a:bodyPr wrap="square">
            <a:spAutoFit/>
          </a:bodyPr>
          <a:p>
            <a:pPr algn="just" hangingPunct="0">
              <a:lnSpc>
                <a:spcPct val="200000"/>
              </a:lnSpc>
            </a:pPr>
            <a:r>
              <a:rPr lang="zh-CN" altLang="zh-CN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公司成立于</a:t>
            </a:r>
            <a:r>
              <a:rPr lang="en-US" altLang="zh-CN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1997</a:t>
            </a:r>
            <a:r>
              <a:rPr lang="zh-CN" altLang="zh-CN" sz="1600" kern="100" dirty="0" smtClean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年</a:t>
            </a:r>
            <a:endParaRPr lang="en-US" altLang="zh-CN" sz="1600" kern="100" dirty="0">
              <a:uFill>
                <a:solidFill>
                  <a:srgbClr val="000000"/>
                </a:solidFill>
              </a:u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algn="just" hangingPunct="0">
              <a:lnSpc>
                <a:spcPct val="200000"/>
              </a:lnSpc>
            </a:pPr>
            <a:r>
              <a:rPr lang="zh-CN" altLang="zh-CN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于</a:t>
            </a:r>
            <a:r>
              <a:rPr lang="en-US" altLang="zh-CN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2011</a:t>
            </a:r>
            <a:r>
              <a:rPr lang="zh-CN" altLang="zh-CN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年在</a:t>
            </a:r>
            <a:r>
              <a:rPr lang="zh-CN" altLang="zh-CN" sz="1600" kern="100" dirty="0" smtClean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深</a:t>
            </a:r>
            <a:r>
              <a:rPr lang="zh-CN" altLang="en-US" sz="1600" kern="100" dirty="0" smtClean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交所</a:t>
            </a:r>
            <a:r>
              <a:rPr lang="zh-CN" altLang="zh-CN" sz="1600" kern="100" dirty="0" smtClean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创业</a:t>
            </a:r>
            <a:r>
              <a:rPr lang="zh-CN" altLang="zh-CN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板</a:t>
            </a:r>
            <a:r>
              <a:rPr lang="zh-CN" altLang="zh-CN" sz="1600" kern="100" dirty="0" smtClean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上市</a:t>
            </a:r>
            <a:r>
              <a:rPr lang="zh-CN" altLang="en-US" sz="1600" kern="100" dirty="0" smtClean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（股票代码：</a:t>
            </a:r>
            <a:r>
              <a:rPr lang="en-US" altLang="zh-CN" sz="1600" kern="100" dirty="0" smtClean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300166</a:t>
            </a:r>
            <a:r>
              <a:rPr lang="zh-CN" altLang="en-US" sz="1600" kern="100" dirty="0" smtClean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）</a:t>
            </a:r>
            <a:endParaRPr lang="en-US" altLang="zh-CN" sz="1600" kern="100" dirty="0">
              <a:uFill>
                <a:solidFill>
                  <a:srgbClr val="000000"/>
                </a:solidFill>
              </a:u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algn="just" hangingPunct="0">
              <a:lnSpc>
                <a:spcPct val="200000"/>
              </a:lnSpc>
            </a:pPr>
            <a:r>
              <a:rPr lang="zh-CN" altLang="zh-CN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截至目前有</a:t>
            </a:r>
            <a:r>
              <a:rPr lang="en-US" altLang="zh-CN" sz="1600" b="1" kern="100" dirty="0">
                <a:solidFill>
                  <a:srgbClr val="C00000"/>
                </a:solidFill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18</a:t>
            </a:r>
            <a:r>
              <a:rPr lang="zh-CN" altLang="zh-CN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个全资</a:t>
            </a:r>
            <a:r>
              <a:rPr lang="zh-CN" altLang="zh-CN" sz="1600" kern="100" dirty="0" smtClean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子公司</a:t>
            </a:r>
            <a:endParaRPr lang="en-US" altLang="zh-CN" sz="1600" kern="100" dirty="0">
              <a:uFill>
                <a:solidFill>
                  <a:srgbClr val="000000"/>
                </a:solidFill>
              </a:u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algn="just" hangingPunct="0">
              <a:lnSpc>
                <a:spcPct val="200000"/>
              </a:lnSpc>
            </a:pPr>
            <a:r>
              <a:rPr lang="zh-CN" altLang="zh-CN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业务遍布全球</a:t>
            </a:r>
            <a:r>
              <a:rPr lang="en-US" altLang="zh-CN" sz="1600" b="1" kern="100" dirty="0">
                <a:solidFill>
                  <a:srgbClr val="C00000"/>
                </a:solidFill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46</a:t>
            </a:r>
            <a:r>
              <a:rPr lang="zh-CN" altLang="zh-CN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个国家和</a:t>
            </a:r>
            <a:r>
              <a:rPr lang="zh-CN" altLang="zh-CN" sz="1600" kern="100" dirty="0" smtClean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地区</a:t>
            </a:r>
            <a:endParaRPr lang="en-US" altLang="zh-CN" sz="1600" kern="100" dirty="0">
              <a:uFill>
                <a:solidFill>
                  <a:srgbClr val="000000"/>
                </a:solidFill>
              </a:u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algn="just" hangingPunct="0">
              <a:lnSpc>
                <a:spcPct val="200000"/>
              </a:lnSpc>
            </a:pPr>
            <a:r>
              <a:rPr lang="zh-CN" altLang="zh-CN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在全国</a:t>
            </a:r>
            <a:r>
              <a:rPr lang="en-US" altLang="zh-CN" sz="1600" b="1" kern="100" dirty="0">
                <a:solidFill>
                  <a:srgbClr val="C00000"/>
                </a:solidFill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31</a:t>
            </a:r>
            <a:r>
              <a:rPr lang="zh-CN" altLang="zh-CN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个省设有分支</a:t>
            </a:r>
            <a:r>
              <a:rPr lang="zh-CN" altLang="zh-CN" sz="1600" kern="100" dirty="0" smtClean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机构</a:t>
            </a:r>
            <a:endParaRPr lang="en-US" altLang="zh-CN" sz="1600" kern="100" dirty="0">
              <a:uFill>
                <a:solidFill>
                  <a:srgbClr val="000000"/>
                </a:solidFill>
              </a:u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algn="just" hangingPunct="0">
              <a:lnSpc>
                <a:spcPct val="200000"/>
              </a:lnSpc>
            </a:pPr>
            <a:r>
              <a:rPr lang="zh-CN" altLang="en-US" sz="1600" b="1" kern="100" dirty="0">
                <a:solidFill>
                  <a:srgbClr val="C00000"/>
                </a:solidFill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近万</a:t>
            </a:r>
            <a:r>
              <a:rPr lang="zh-CN" altLang="zh-CN" sz="1600" b="1" kern="100" dirty="0">
                <a:solidFill>
                  <a:srgbClr val="C00000"/>
                </a:solidFill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sym typeface="Calibri" panose="020F0502020204030204"/>
              </a:rPr>
              <a:t>人</a:t>
            </a:r>
            <a:r>
              <a:rPr lang="zh-CN" altLang="zh-CN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研发及服务</a:t>
            </a:r>
            <a:r>
              <a:rPr lang="zh-CN" altLang="zh-CN" sz="1600" kern="100" dirty="0" smtClean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团队</a:t>
            </a:r>
            <a:endParaRPr lang="zh-CN" altLang="zh-CN" sz="1600" kern="100" dirty="0">
              <a:uFill>
                <a:solidFill>
                  <a:srgbClr val="000000"/>
                </a:solidFill>
              </a:u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</p:txBody>
      </p:sp>
      <p:grpSp>
        <p:nvGrpSpPr>
          <p:cNvPr id="24" name="组合 6"/>
          <p:cNvGrpSpPr/>
          <p:nvPr/>
        </p:nvGrpSpPr>
        <p:grpSpPr bwMode="auto">
          <a:xfrm>
            <a:off x="326828" y="4911725"/>
            <a:ext cx="5605462" cy="1446213"/>
            <a:chOff x="320519" y="3790916"/>
            <a:chExt cx="4319744" cy="1084229"/>
          </a:xfrm>
        </p:grpSpPr>
        <p:pic>
          <p:nvPicPr>
            <p:cNvPr id="25" name="图片 3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519" y="3790917"/>
              <a:ext cx="1445636" cy="108422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6" name="图片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8987" y="3790916"/>
              <a:ext cx="1445638" cy="108422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7" name="图片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4624" y="3790916"/>
              <a:ext cx="1445639" cy="108422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28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8" b="11443"/>
          <a:stretch>
            <a:fillRect/>
          </a:stretch>
        </p:blipFill>
        <p:spPr bwMode="auto">
          <a:xfrm>
            <a:off x="326828" y="1219200"/>
            <a:ext cx="5605462" cy="3538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矩形 28"/>
          <p:cNvSpPr/>
          <p:nvPr/>
        </p:nvSpPr>
        <p:spPr>
          <a:xfrm>
            <a:off x="6411674" y="5034666"/>
            <a:ext cx="5298105" cy="1200329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二十余年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专注自主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研发，在大数据技术领域实现了完全自主可控的端到端大数据软件体系，成为中国上市公司大数据龙头企业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36124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3210" y="167005"/>
            <a:ext cx="9446260" cy="666115"/>
          </a:xfrm>
        </p:spPr>
        <p:txBody>
          <a:bodyPr>
            <a:normAutofit fontScale="90000"/>
          </a:bodyPr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公司介绍：</a:t>
            </a:r>
            <a:r>
              <a:rPr lang="zh-CN" altLang="en-US" dirty="0">
                <a:solidFill>
                  <a:schemeClr val="tx1"/>
                </a:solidFill>
                <a:sym typeface="+mn-ea"/>
              </a:rPr>
              <a:t>业务覆盖</a:t>
            </a:r>
            <a:r>
              <a:rPr lang="en-US" altLang="zh-CN" dirty="0">
                <a:solidFill>
                  <a:schemeClr val="tx1"/>
                </a:solidFill>
                <a:sym typeface="+mn-ea"/>
              </a:rPr>
              <a:t>46</a:t>
            </a:r>
            <a:r>
              <a:rPr lang="zh-CN" altLang="en-US" dirty="0">
                <a:solidFill>
                  <a:schemeClr val="tx1"/>
                </a:solidFill>
                <a:sym typeface="+mn-ea"/>
              </a:rPr>
              <a:t>个国家，涉及八大领域，服务数千客户</a:t>
            </a:r>
            <a:endParaRPr kumimoji="1" lang="zh-CN" altLang="en-US" dirty="0">
              <a:solidFill>
                <a:schemeClr val="tx1"/>
              </a:solidFill>
              <a:sym typeface="+mn-ea"/>
            </a:endParaRPr>
          </a:p>
        </p:txBody>
      </p:sp>
      <p:grpSp>
        <p:nvGrpSpPr>
          <p:cNvPr id="4" name="组 1"/>
          <p:cNvGrpSpPr/>
          <p:nvPr/>
        </p:nvGrpSpPr>
        <p:grpSpPr>
          <a:xfrm>
            <a:off x="480825" y="1902369"/>
            <a:ext cx="11195763" cy="1485586"/>
            <a:chOff x="104553" y="4002790"/>
            <a:chExt cx="7942024" cy="995814"/>
          </a:xfrm>
        </p:grpSpPr>
        <p:pic>
          <p:nvPicPr>
            <p:cNvPr id="6" name="Picture 14" descr="http://www.bonc.com.cn/aotu1/Public/Uploads/580db4234e0a7.png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7112911" y="4012500"/>
              <a:ext cx="875619" cy="769336"/>
            </a:xfrm>
            <a:prstGeom prst="rect">
              <a:avLst/>
            </a:prstGeom>
            <a:noFill/>
          </p:spPr>
        </p:pic>
        <p:sp>
          <p:nvSpPr>
            <p:cNvPr id="7" name="文本框 3"/>
            <p:cNvSpPr txBox="1"/>
            <p:nvPr/>
          </p:nvSpPr>
          <p:spPr>
            <a:xfrm>
              <a:off x="104553" y="4823241"/>
              <a:ext cx="1032429" cy="175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 defTabSz="342900" hangingPunct="0"/>
              <a:r>
                <a:rPr lang="zh-CN" altLang="en-US" sz="1100" b="1" kern="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Calibri" panose="020F0502020204030204"/>
                </a:rPr>
                <a:t>通信板块</a:t>
              </a:r>
              <a:endParaRPr lang="en-US" altLang="zh-CN" sz="1100" b="1" kern="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endParaRPr>
            </a:p>
          </p:txBody>
        </p:sp>
        <p:sp>
          <p:nvSpPr>
            <p:cNvPr id="3" name="文本框 4"/>
            <p:cNvSpPr txBox="1"/>
            <p:nvPr/>
          </p:nvSpPr>
          <p:spPr>
            <a:xfrm>
              <a:off x="1171587" y="4823242"/>
              <a:ext cx="1032429" cy="175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 defTabSz="342900" hangingPunct="0"/>
              <a:r>
                <a:rPr lang="zh-CN" altLang="en-US" sz="1100" b="1" kern="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Calibri" panose="020F0502020204030204"/>
                </a:rPr>
                <a:t>金融板块</a:t>
              </a:r>
              <a:endParaRPr lang="en-US" altLang="zh-CN" sz="1100" b="1" kern="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endParaRPr>
            </a:p>
          </p:txBody>
        </p:sp>
        <p:sp>
          <p:nvSpPr>
            <p:cNvPr id="9" name="文本框 5"/>
            <p:cNvSpPr txBox="1"/>
            <p:nvPr/>
          </p:nvSpPr>
          <p:spPr>
            <a:xfrm>
              <a:off x="2070294" y="4823239"/>
              <a:ext cx="1032429" cy="175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 defTabSz="342900" hangingPunct="0"/>
              <a:r>
                <a:rPr lang="zh-CN" altLang="en-US" sz="1100" b="1" kern="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Calibri" panose="020F0502020204030204"/>
                </a:rPr>
                <a:t>城市大数据板块</a:t>
              </a:r>
              <a:endParaRPr lang="en-US" altLang="zh-CN" sz="1100" b="1" kern="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endParaRPr>
            </a:p>
          </p:txBody>
        </p:sp>
        <p:sp>
          <p:nvSpPr>
            <p:cNvPr id="10" name="文本框 6"/>
            <p:cNvSpPr txBox="1"/>
            <p:nvPr/>
          </p:nvSpPr>
          <p:spPr>
            <a:xfrm>
              <a:off x="4030333" y="4809486"/>
              <a:ext cx="1151565" cy="175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 defTabSz="342900" hangingPunct="0"/>
              <a:r>
                <a:rPr lang="zh-CN" altLang="en-US" sz="1100" b="1" kern="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Calibri" panose="020F0502020204030204"/>
                </a:rPr>
                <a:t>工业板块</a:t>
              </a:r>
              <a:endParaRPr lang="en-US" altLang="zh-CN" sz="1100" b="1" kern="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endParaRPr>
            </a:p>
          </p:txBody>
        </p:sp>
        <p:sp>
          <p:nvSpPr>
            <p:cNvPr id="11" name="文本框 7"/>
            <p:cNvSpPr txBox="1"/>
            <p:nvPr/>
          </p:nvSpPr>
          <p:spPr>
            <a:xfrm>
              <a:off x="3105330" y="4823239"/>
              <a:ext cx="1032429" cy="175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 defTabSz="342900" hangingPunct="0"/>
              <a:r>
                <a:rPr lang="zh-CN" altLang="en-US" sz="1100" b="1" kern="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Calibri" panose="020F0502020204030204"/>
                </a:rPr>
                <a:t>政府与公共安全板块</a:t>
              </a:r>
              <a:endParaRPr lang="en-US" altLang="zh-CN" sz="1100" b="1" kern="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endParaRPr>
            </a:p>
          </p:txBody>
        </p:sp>
        <p:sp>
          <p:nvSpPr>
            <p:cNvPr id="12" name="文本框 8"/>
            <p:cNvSpPr txBox="1"/>
            <p:nvPr/>
          </p:nvSpPr>
          <p:spPr>
            <a:xfrm>
              <a:off x="6068744" y="4816358"/>
              <a:ext cx="1032429" cy="175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 defTabSz="342900" hangingPunct="0"/>
              <a:r>
                <a:rPr lang="zh-CN" altLang="en-US" sz="1100" b="1" kern="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Calibri" panose="020F0502020204030204"/>
                </a:rPr>
                <a:t>医疗板块</a:t>
              </a:r>
              <a:endParaRPr lang="en-US" altLang="zh-CN" sz="1100" b="1" kern="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endParaRPr>
            </a:p>
          </p:txBody>
        </p:sp>
        <p:sp>
          <p:nvSpPr>
            <p:cNvPr id="13" name="文本框 9"/>
            <p:cNvSpPr txBox="1"/>
            <p:nvPr/>
          </p:nvSpPr>
          <p:spPr>
            <a:xfrm>
              <a:off x="5061729" y="4809482"/>
              <a:ext cx="1032429" cy="175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 defTabSz="342900" hangingPunct="0"/>
              <a:r>
                <a:rPr lang="zh-CN" altLang="en-US" sz="1100" b="1" kern="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Calibri" panose="020F0502020204030204"/>
                </a:rPr>
                <a:t>农业板块</a:t>
              </a:r>
              <a:endParaRPr lang="en-US" altLang="zh-CN" sz="1100" b="1" kern="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endParaRPr>
            </a:p>
          </p:txBody>
        </p:sp>
        <p:sp>
          <p:nvSpPr>
            <p:cNvPr id="14" name="文本框 10"/>
            <p:cNvSpPr txBox="1"/>
            <p:nvPr/>
          </p:nvSpPr>
          <p:spPr>
            <a:xfrm>
              <a:off x="7014148" y="4809482"/>
              <a:ext cx="1032429" cy="175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 defTabSz="342900" hangingPunct="0"/>
              <a:r>
                <a:rPr lang="zh-CN" altLang="en-US" sz="1100" b="1" kern="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Calibri" panose="020F0502020204030204"/>
                </a:rPr>
                <a:t>新零售</a:t>
              </a:r>
              <a:endParaRPr lang="en-US" altLang="zh-CN" sz="1100" b="1" kern="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17764" y="4002793"/>
              <a:ext cx="880588" cy="769336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208832" y="4002793"/>
              <a:ext cx="872358" cy="75659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163935" y="4009670"/>
              <a:ext cx="892623" cy="76933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3173909" y="4009670"/>
              <a:ext cx="863679" cy="769336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6135301" y="4009667"/>
              <a:ext cx="892623" cy="76933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145910" y="4002790"/>
              <a:ext cx="889577" cy="769336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4149133" y="4002790"/>
              <a:ext cx="894957" cy="769336"/>
            </a:xfrm>
            <a:prstGeom prst="rect">
              <a:avLst/>
            </a:prstGeom>
          </p:spPr>
        </p:pic>
      </p:grpSp>
      <p:sp>
        <p:nvSpPr>
          <p:cNvPr id="22" name="矩形 21"/>
          <p:cNvSpPr/>
          <p:nvPr/>
        </p:nvSpPr>
        <p:spPr>
          <a:xfrm>
            <a:off x="306557" y="956509"/>
            <a:ext cx="11572176" cy="1985159"/>
          </a:xfrm>
          <a:prstGeom prst="rect">
            <a:avLst/>
          </a:prstGeom>
        </p:spPr>
        <p:txBody>
          <a:bodyPr wrap="square">
            <a:spAutoFit/>
          </a:bodyPr>
          <a:p>
            <a:pPr algn="just" hangingPunct="0">
              <a:lnSpc>
                <a:spcPct val="150000"/>
              </a:lnSpc>
            </a:pPr>
            <a:r>
              <a:rPr lang="zh-CN" altLang="zh-CN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东方国信以</a:t>
            </a:r>
            <a:r>
              <a:rPr lang="zh-CN" altLang="zh-CN" sz="1600" b="1" kern="100" dirty="0">
                <a:solidFill>
                  <a:srgbClr val="C00000"/>
                </a:solidFill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“大数据</a:t>
            </a:r>
            <a:r>
              <a:rPr lang="en-US" altLang="zh-CN" sz="1600" b="1" kern="100" dirty="0">
                <a:solidFill>
                  <a:srgbClr val="C00000"/>
                </a:solidFill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+”</a:t>
            </a:r>
            <a:r>
              <a:rPr lang="zh-CN" altLang="zh-CN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为战略，以领先的大数据产品及解决方案服务于通信、金融、城市大数据、政府与安全、工业、农业、医疗、</a:t>
            </a:r>
            <a:r>
              <a:rPr lang="zh-CN" altLang="en-US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新零售</a:t>
            </a:r>
            <a:r>
              <a:rPr lang="en-US" altLang="zh-CN" sz="1600" b="1" kern="100" dirty="0">
                <a:solidFill>
                  <a:srgbClr val="C00000"/>
                </a:solidFill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zh-CN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大业务板块</a:t>
            </a:r>
            <a:r>
              <a:rPr lang="zh-CN" altLang="en-US" sz="1600" kern="100" dirty="0">
                <a:uFill>
                  <a:solidFill>
                    <a:srgbClr val="0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en-US" sz="1600" kern="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" panose="020F0502020204030204"/>
              </a:rPr>
              <a:t>服务近千客户。</a:t>
            </a:r>
            <a:endParaRPr lang="zh-CN" altLang="en-US" sz="1600" kern="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algn="just" hangingPunct="0">
              <a:lnSpc>
                <a:spcPct val="150000"/>
              </a:lnSpc>
            </a:pPr>
            <a:endParaRPr lang="en-US" altLang="zh-CN" sz="1600" b="1" kern="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algn="just" hangingPunct="0">
              <a:lnSpc>
                <a:spcPct val="150000"/>
              </a:lnSpc>
            </a:pPr>
            <a:endParaRPr lang="en-US" altLang="zh-CN" sz="1600" b="1" kern="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" panose="020F0502020204030204"/>
            </a:endParaRPr>
          </a:p>
          <a:p>
            <a:pPr algn="just" hangingPunct="0">
              <a:lnSpc>
                <a:spcPct val="150000"/>
              </a:lnSpc>
            </a:pPr>
            <a:endParaRPr lang="en-US" altLang="zh-CN" sz="1600" b="1" kern="100" dirty="0">
              <a:uFill>
                <a:solidFill>
                  <a:srgbClr val="000000"/>
                </a:solidFill>
              </a:u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640417" y="3516543"/>
            <a:ext cx="10954343" cy="3154236"/>
          </a:xfrm>
          <a:prstGeom prst="rect">
            <a:avLst/>
          </a:prstGeom>
        </p:spPr>
      </p:pic>
    </p:spTree>
  </p:cSld>
  <p:clrMapOvr>
    <a:masterClrMapping/>
  </p:clrMapOvr>
  <p:transition advTm="36124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3210" y="167005"/>
            <a:ext cx="9446260" cy="666115"/>
          </a:xfrm>
        </p:spPr>
        <p:txBody>
          <a:bodyPr>
            <a:normAutofit/>
          </a:bodyPr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公司介绍：</a:t>
            </a:r>
            <a:r>
              <a:rPr kumimoji="1" lang="zh-CN" altLang="en-US" dirty="0">
                <a:solidFill>
                  <a:schemeClr val="tx1"/>
                </a:solidFill>
                <a:sym typeface="+mn-ea"/>
              </a:rPr>
              <a:t>各类荣誉和资质证书</a:t>
            </a:r>
            <a:endParaRPr kumimoji="1" lang="zh-CN" altLang="en-US" dirty="0">
              <a:solidFill>
                <a:schemeClr val="tx1"/>
              </a:solidFill>
              <a:sym typeface="+mn-ea"/>
            </a:endParaRPr>
          </a:p>
        </p:txBody>
      </p:sp>
      <p:grpSp>
        <p:nvGrpSpPr>
          <p:cNvPr id="8" name="组 9"/>
          <p:cNvGrpSpPr/>
          <p:nvPr/>
        </p:nvGrpSpPr>
        <p:grpSpPr>
          <a:xfrm>
            <a:off x="518336" y="1303511"/>
            <a:ext cx="6901039" cy="5092203"/>
            <a:chOff x="195263" y="1354813"/>
            <a:chExt cx="4334113" cy="3463878"/>
          </a:xfrm>
        </p:grpSpPr>
        <p:pic>
          <p:nvPicPr>
            <p:cNvPr id="24" name="图片 5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3010857" y="3271003"/>
              <a:ext cx="1513463" cy="1546850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</p:pic>
        <p:pic>
          <p:nvPicPr>
            <p:cNvPr id="25" name="图片 6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54192" y="1361830"/>
              <a:ext cx="1975184" cy="1706082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</p:pic>
        <p:pic>
          <p:nvPicPr>
            <p:cNvPr id="26" name="图片 7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5263" y="1354813"/>
              <a:ext cx="2182875" cy="1707641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</p:pic>
        <p:pic>
          <p:nvPicPr>
            <p:cNvPr id="27" name="图片 8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9026" y="3270574"/>
              <a:ext cx="1145750" cy="1548117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</p:pic>
        <p:pic>
          <p:nvPicPr>
            <p:cNvPr id="28" name="图片 9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69078" y="3270573"/>
              <a:ext cx="1142897" cy="1548116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</p:pic>
      </p:grpSp>
      <p:sp>
        <p:nvSpPr>
          <p:cNvPr id="29" name="文本框 4"/>
          <p:cNvSpPr txBox="1">
            <a:spLocks noChangeArrowheads="1"/>
          </p:cNvSpPr>
          <p:nvPr/>
        </p:nvSpPr>
        <p:spPr bwMode="auto">
          <a:xfrm>
            <a:off x="7798714" y="2113739"/>
            <a:ext cx="4072581" cy="3224781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>
            <a:spAutoFit/>
          </a:bodyPr>
          <a:lstStyle>
            <a:lvl1pPr marL="284480" indent="-28448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529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529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529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529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50000"/>
              </a:lnSpc>
              <a:buClr>
                <a:srgbClr val="FF0000"/>
              </a:buClr>
            </a:pPr>
            <a:r>
              <a:rPr kumimoji="0" lang="zh-CN" altLang="en-US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东方国信</a:t>
            </a:r>
            <a:r>
              <a:rPr kumimoji="0" lang="en-US" altLang="zh-CN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20</a:t>
            </a:r>
            <a:r>
              <a:rPr kumimoji="0" lang="zh-CN" altLang="en-US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年始终坚持自主研发</a:t>
            </a:r>
            <a:endParaRPr kumimoji="0" lang="en-US" altLang="zh-CN" sz="1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eaLnBrk="1" hangingPunct="1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kumimoji="0" lang="zh-CN" altLang="en-US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荣获</a:t>
            </a:r>
            <a:r>
              <a:rPr kumimoji="0" lang="en-US" altLang="zh-CN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kumimoji="0" lang="zh-CN" altLang="en-US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国家规划布局内重点软件企业证书</a:t>
            </a:r>
            <a:r>
              <a:rPr kumimoji="0" lang="en-US" altLang="zh-CN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endParaRPr kumimoji="0" lang="en-US" altLang="zh-CN" sz="1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eaLnBrk="1" hangingPunct="1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kumimoji="0" lang="zh-CN" altLang="en-US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获得国际</a:t>
            </a:r>
            <a:r>
              <a:rPr kumimoji="0" lang="en-US" altLang="zh-CN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CMMI 5</a:t>
            </a:r>
            <a:r>
              <a:rPr kumimoji="0" lang="zh-CN" altLang="en-US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认证资质，即最高级别的能力成熟度集成模型认证</a:t>
            </a:r>
            <a:endParaRPr kumimoji="0" lang="en-US" altLang="zh-CN" sz="1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eaLnBrk="1" hangingPunct="1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kumimoji="0" lang="zh-CN" altLang="en-US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信息安全管理体系认证证书</a:t>
            </a:r>
            <a:endParaRPr kumimoji="0" lang="zh-CN" altLang="en-US" sz="1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eaLnBrk="1" hangingPunct="1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kumimoji="0" lang="zh-CN" altLang="en-US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信息技术服务管理体系认证证书</a:t>
            </a:r>
            <a:endParaRPr kumimoji="0" lang="en-US" altLang="zh-CN" sz="1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eaLnBrk="1" hangingPunct="1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kumimoji="0" lang="zh-CN" altLang="en-US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信息系统集成及服务一级资质</a:t>
            </a:r>
            <a:endParaRPr kumimoji="0" lang="en-US" altLang="zh-CN" sz="1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lvl="0" indent="-285750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kumimoji="0" lang="zh-CN" altLang="en-US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拥有</a:t>
            </a:r>
            <a:r>
              <a:rPr kumimoji="0" lang="en-US" altLang="zh-CN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83</a:t>
            </a:r>
            <a:r>
              <a:rPr kumimoji="0" lang="zh-CN" altLang="en-US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项软件著作权和技术专利</a:t>
            </a:r>
            <a:endParaRPr kumimoji="0" lang="en-US" altLang="zh-CN" sz="1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lvl="0" indent="-285750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kumimoji="0" lang="en-US" altLang="zh-CN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Apache</a:t>
            </a:r>
            <a:r>
              <a:rPr kumimoji="0" lang="zh-CN" altLang="en-US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社区</a:t>
            </a:r>
            <a:r>
              <a:rPr kumimoji="0" lang="en-US" altLang="zh-CN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kumimoji="0" lang="zh-CN" altLang="en-US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多项技术贡献</a:t>
            </a:r>
            <a:endParaRPr kumimoji="0" lang="zh-CN" altLang="en-US" sz="1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eaLnBrk="1" hangingPunct="1">
              <a:lnSpc>
                <a:spcPct val="15000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endParaRPr kumimoji="0" lang="zh-CN" altLang="en-US" sz="1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36124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自我介绍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4890" y="2672080"/>
            <a:ext cx="3143250" cy="8096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21640" y="3729355"/>
            <a:ext cx="46062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分布式数据库研发中心</a:t>
            </a:r>
            <a:r>
              <a:rPr lang="en-US" altLang="zh-CN"/>
              <a:t>-</a:t>
            </a:r>
            <a:r>
              <a:rPr lang="zh-CN" altLang="en-US"/>
              <a:t>时序数据库部负责人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788535" y="5855335"/>
            <a:ext cx="28016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Apache IoTDB Committer</a:t>
            </a:r>
            <a:endParaRPr lang="en-US"/>
          </a:p>
        </p:txBody>
      </p:sp>
      <p:sp>
        <p:nvSpPr>
          <p:cNvPr id="6" name="椭圆 5"/>
          <p:cNvSpPr/>
          <p:nvPr/>
        </p:nvSpPr>
        <p:spPr>
          <a:xfrm>
            <a:off x="4949825" y="1936750"/>
            <a:ext cx="2296795" cy="351663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657465" y="2967990"/>
            <a:ext cx="41484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/>
              <a:t>中国科学院计算技术研究所硕士研究生</a:t>
            </a:r>
            <a:endParaRPr lang="zh-CN"/>
          </a:p>
          <a:p>
            <a:endParaRPr lang="zh-CN"/>
          </a:p>
          <a:p>
            <a:r>
              <a:rPr lang="zh-CN"/>
              <a:t>前百度基础架构部高级研发工程师</a:t>
            </a:r>
            <a:endParaRPr lang="zh-CN"/>
          </a:p>
        </p:txBody>
      </p:sp>
    </p:spTree>
  </p:cSld>
  <p:clrMapOvr>
    <a:masterClrMapping/>
  </p:clrMapOvr>
  <p:transition advTm="36124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188328" y="2967014"/>
            <a:ext cx="5452580" cy="666007"/>
          </a:xfrm>
        </p:spPr>
        <p:txBody>
          <a:bodyPr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分布式系统架构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矩形 3" descr="e7d195523061f1c0c989bbdf341b111e769f2ee359bd8df638E53E9931A62DC22263A6E1A75FFBC630BB5D77BA969D9175F253EB94D93A1189E24A7D909BAD0376573965191318DE1FD009565C070D0758BE63ED47B2EDEA90557AF5557698B3C970B7156711F56A817E054E0F6C1C4A122430A250CE9C515ABA2065CACC41450FAD86564000734B172F27CA8E080E88"/>
          <p:cNvSpPr/>
          <p:nvPr/>
        </p:nvSpPr>
        <p:spPr>
          <a:xfrm>
            <a:off x="5588512" y="657993"/>
            <a:ext cx="652522" cy="2180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0" dirty="0">
                <a:gradFill>
                  <a:gsLst>
                    <a:gs pos="70000">
                      <a:schemeClr val="bg1">
                        <a:lumMod val="65000"/>
                      </a:schemeClr>
                    </a:gs>
                    <a:gs pos="15000">
                      <a:schemeClr val="tx1">
                        <a:lumMod val="65000"/>
                        <a:lumOff val="35000"/>
                      </a:schemeClr>
                    </a:gs>
                  </a:gsLst>
                  <a:lin ang="9600000" scaled="0"/>
                </a:gradFill>
                <a:latin typeface="文悦古典明朝体 (非商业使用) W5" pitchFamily="50" charset="-122"/>
                <a:ea typeface="文悦古典明朝体 (非商业使用) W5" pitchFamily="50" charset="-122"/>
                <a:cs typeface="+mn-ea"/>
                <a:sym typeface="+mn-lt"/>
              </a:rPr>
              <a:t>2</a:t>
            </a:r>
            <a:endParaRPr lang="zh-CN" altLang="en-US" sz="12000" dirty="0">
              <a:gradFill>
                <a:gsLst>
                  <a:gs pos="70000">
                    <a:schemeClr val="bg1">
                      <a:lumMod val="65000"/>
                    </a:schemeClr>
                  </a:gs>
                  <a:gs pos="15000">
                    <a:schemeClr val="tx1">
                      <a:lumMod val="65000"/>
                      <a:lumOff val="35000"/>
                    </a:schemeClr>
                  </a:gs>
                </a:gsLst>
                <a:lin ang="9600000" scaled="0"/>
              </a:gradFill>
              <a:latin typeface="文悦古典明朝体 (非商业使用) W5" pitchFamily="50" charset="-122"/>
              <a:ea typeface="文悦古典明朝体 (非商业使用) W5" pitchFamily="50" charset="-122"/>
              <a:cs typeface="+mn-ea"/>
              <a:sym typeface="+mn-lt"/>
            </a:endParaRPr>
          </a:p>
        </p:txBody>
      </p:sp>
      <p:sp>
        <p:nvSpPr>
          <p:cNvPr id="6" name="矩形 5" descr="e7d195523061f1c0c989bbdf341b111e769f2ee359bd8df638E53E9931A62DC22263A6E1A75FFBC630BB5D77BA969D9175F253EB94D93A1189E24A7D909BAD0376573965191318DE1FD009565C070D0758BE63ED47B2EDEA90557AF5557698B3C970B7156711F56A817E054E0F6C1C4A122430A250CE9C515ABA2065CACC41450FAD86564000734B172F27CA8E080E88"/>
          <p:cNvSpPr/>
          <p:nvPr/>
        </p:nvSpPr>
        <p:spPr>
          <a:xfrm>
            <a:off x="5588512" y="3854975"/>
            <a:ext cx="652522" cy="1763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9600" dirty="0">
                <a:gradFill>
                  <a:gsLst>
                    <a:gs pos="70000">
                      <a:schemeClr val="bg1">
                        <a:lumMod val="65000"/>
                      </a:schemeClr>
                    </a:gs>
                    <a:gs pos="15000">
                      <a:schemeClr val="tx1">
                        <a:lumMod val="65000"/>
                        <a:lumOff val="35000"/>
                      </a:schemeClr>
                    </a:gs>
                  </a:gsLst>
                  <a:lin ang="9600000" scaled="0"/>
                </a:gradFill>
                <a:latin typeface="文悦古典明朝体 (非商业使用) W5" pitchFamily="50" charset="-122"/>
                <a:ea typeface="文悦古典明朝体 (非商业使用) W5" pitchFamily="50" charset="-122"/>
                <a:cs typeface="+mn-ea"/>
                <a:sym typeface="+mn-lt"/>
              </a:rPr>
              <a:t>贰</a:t>
            </a:r>
            <a:endParaRPr lang="zh-CN" altLang="en-US" sz="9600" dirty="0">
              <a:gradFill>
                <a:gsLst>
                  <a:gs pos="70000">
                    <a:schemeClr val="bg1">
                      <a:lumMod val="65000"/>
                    </a:schemeClr>
                  </a:gs>
                  <a:gs pos="15000">
                    <a:schemeClr val="tx1">
                      <a:lumMod val="65000"/>
                      <a:lumOff val="35000"/>
                    </a:schemeClr>
                  </a:gs>
                </a:gsLst>
                <a:lin ang="9600000" scaled="0"/>
              </a:gradFill>
              <a:latin typeface="文悦古典明朝体 (非商业使用) W5" pitchFamily="50" charset="-122"/>
              <a:ea typeface="文悦古典明朝体 (非商业使用) W5" pitchFamily="50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advTm="48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1"/>
                </a:solidFill>
              </a:rPr>
              <a:t>IoTDB</a:t>
            </a:r>
            <a:r>
              <a:rPr kumimoji="1" lang="zh-CN" altLang="en-US" dirty="0">
                <a:solidFill>
                  <a:schemeClr val="tx1"/>
                </a:solidFill>
              </a:rPr>
              <a:t>基本概念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44245" y="1290955"/>
            <a:ext cx="4130040" cy="1320800"/>
            <a:chOff x="3137" y="2170"/>
            <a:chExt cx="4333" cy="2080"/>
          </a:xfrm>
        </p:grpSpPr>
        <p:sp>
          <p:nvSpPr>
            <p:cNvPr id="10" name="文本框 9"/>
            <p:cNvSpPr txBox="1"/>
            <p:nvPr/>
          </p:nvSpPr>
          <p:spPr>
            <a:xfrm>
              <a:off x="3137" y="2170"/>
              <a:ext cx="433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/>
                <a:t>Storage Group</a:t>
              </a:r>
              <a:r>
                <a:rPr lang="zh-CN" altLang="en-US" sz="2000" b="1"/>
                <a:t>（</a:t>
              </a:r>
              <a:r>
                <a:rPr lang="zh-CN" sz="2000" b="1"/>
                <a:t>存储组</a:t>
              </a:r>
              <a:r>
                <a:rPr lang="en-US" altLang="zh-CN" sz="2000" b="1"/>
                <a:t>/</a:t>
              </a:r>
              <a:r>
                <a:rPr lang="zh-CN" altLang="en-US" sz="2000" b="1"/>
                <a:t>数据库）</a:t>
              </a:r>
              <a:endParaRPr lang="zh-CN" altLang="en-US" sz="2000" b="1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137" y="2798"/>
              <a:ext cx="4333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charset="0"/>
                <a:buChar char="l"/>
              </a:pPr>
              <a:r>
                <a:rPr lang="zh-CN"/>
                <a:t>独立的物理存储和资源管理</a:t>
              </a:r>
              <a:endParaRPr lang="zh-CN"/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zh-CN">
                  <a:solidFill>
                    <a:schemeClr val="tx1"/>
                  </a:solidFill>
                </a:rPr>
                <a:t>可管理多个设备</a:t>
              </a:r>
              <a:endParaRPr lang="zh-CN">
                <a:solidFill>
                  <a:schemeClr val="tx1"/>
                </a:solidFill>
              </a:endParaRPr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en-US" altLang="zh-CN">
                  <a:solidFill>
                    <a:schemeClr val="tx1"/>
                  </a:solidFill>
                </a:rPr>
                <a:t>root.sgcc/root.ln</a:t>
              </a:r>
              <a:endParaRPr lang="en-US" altLang="zh-CN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44880" y="2611755"/>
            <a:ext cx="4130040" cy="1320800"/>
            <a:chOff x="3137" y="2170"/>
            <a:chExt cx="4333" cy="2080"/>
          </a:xfrm>
        </p:grpSpPr>
        <p:sp>
          <p:nvSpPr>
            <p:cNvPr id="13" name="文本框 12"/>
            <p:cNvSpPr txBox="1"/>
            <p:nvPr/>
          </p:nvSpPr>
          <p:spPr>
            <a:xfrm>
              <a:off x="3137" y="2170"/>
              <a:ext cx="433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000" b="1"/>
                <a:t>Device</a:t>
              </a:r>
              <a:r>
                <a:rPr lang="zh-CN" altLang="en-US" sz="2000" b="1"/>
                <a:t>（</a:t>
              </a:r>
              <a:r>
                <a:rPr lang="zh-CN" altLang="en-US" sz="2000" b="1"/>
                <a:t>设备）</a:t>
              </a:r>
              <a:endParaRPr lang="en-US" altLang="zh-CN" sz="2000" b="1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137" y="2798"/>
              <a:ext cx="4333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marL="285750" indent="-285750">
                <a:buFont typeface="Wingdings" panose="05000000000000000000" charset="0"/>
                <a:buChar char="l"/>
              </a:pPr>
              <a:r>
                <a:rPr lang="zh-CN">
                  <a:solidFill>
                    <a:schemeClr val="tx1"/>
                  </a:solidFill>
                </a:rPr>
                <a:t>一个工业设备实例，可以有多个属性，隶属于某个存储组</a:t>
              </a:r>
              <a:endParaRPr lang="zh-CN">
                <a:solidFill>
                  <a:schemeClr val="tx1"/>
                </a:solidFill>
              </a:endParaRPr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en-US" altLang="zh-CN">
                  <a:solidFill>
                    <a:schemeClr val="tx1"/>
                  </a:solidFill>
                </a:rPr>
                <a:t>root.sgcc.tenant</a:t>
              </a:r>
              <a:endParaRPr lang="en-US" altLang="zh-CN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44245" y="4034155"/>
            <a:ext cx="4130040" cy="1320800"/>
            <a:chOff x="3137" y="2170"/>
            <a:chExt cx="4333" cy="2080"/>
          </a:xfrm>
        </p:grpSpPr>
        <p:sp>
          <p:nvSpPr>
            <p:cNvPr id="19" name="文本框 18"/>
            <p:cNvSpPr txBox="1"/>
            <p:nvPr/>
          </p:nvSpPr>
          <p:spPr>
            <a:xfrm>
              <a:off x="3137" y="2170"/>
              <a:ext cx="433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000" b="1"/>
                <a:t>Measurement</a:t>
              </a:r>
              <a:r>
                <a:rPr lang="zh-CN" altLang="en-US" sz="2000" b="1"/>
                <a:t>（测点</a:t>
              </a:r>
              <a:r>
                <a:rPr lang="zh-CN" altLang="en-US" sz="2000" b="1"/>
                <a:t>）</a:t>
              </a:r>
              <a:endParaRPr lang="en-US" altLang="zh-CN" sz="2000" b="1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137" y="2798"/>
              <a:ext cx="4333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marL="285750" indent="-285750">
                <a:buFont typeface="Wingdings" panose="05000000000000000000" charset="0"/>
                <a:buChar char="l"/>
              </a:pPr>
              <a:r>
                <a:rPr lang="zh-CN">
                  <a:solidFill>
                    <a:schemeClr val="tx1"/>
                  </a:solidFill>
                </a:rPr>
                <a:t>一个设备上的多个传感器，采集不同的数据</a:t>
              </a:r>
              <a:endParaRPr lang="zh-CN">
                <a:solidFill>
                  <a:schemeClr val="tx1"/>
                </a:solidFill>
              </a:endParaRPr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en-US" altLang="zh-CN">
                  <a:solidFill>
                    <a:schemeClr val="tx1"/>
                  </a:solidFill>
                </a:rPr>
                <a:t>status/temperature</a:t>
              </a:r>
              <a:endParaRPr lang="en-US" altLang="zh-CN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44880" y="5443220"/>
            <a:ext cx="4130040" cy="1043940"/>
            <a:chOff x="3137" y="2170"/>
            <a:chExt cx="4333" cy="1644"/>
          </a:xfrm>
        </p:grpSpPr>
        <p:sp>
          <p:nvSpPr>
            <p:cNvPr id="22" name="文本框 21"/>
            <p:cNvSpPr txBox="1"/>
            <p:nvPr/>
          </p:nvSpPr>
          <p:spPr>
            <a:xfrm>
              <a:off x="3137" y="2170"/>
              <a:ext cx="433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000" b="1"/>
                <a:t>Time Series</a:t>
              </a:r>
              <a:r>
                <a:rPr lang="zh-CN" altLang="en-US" sz="2000" b="1"/>
                <a:t>（时间序列）</a:t>
              </a:r>
              <a:endParaRPr lang="en-US" altLang="zh-CN" sz="2000" b="1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137" y="2798"/>
              <a:ext cx="4333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marL="285750" indent="-285750">
                <a:buFont typeface="Wingdings" panose="05000000000000000000" charset="0"/>
                <a:buChar char="l"/>
              </a:pPr>
              <a:r>
                <a:rPr lang="en-US" altLang="zh-CN">
                  <a:solidFill>
                    <a:schemeClr val="tx1"/>
                  </a:solidFill>
                </a:rPr>
                <a:t>Device + Measurement</a:t>
              </a:r>
              <a:r>
                <a:rPr lang="zh-CN" altLang="en-US">
                  <a:solidFill>
                    <a:schemeClr val="tx1"/>
                  </a:solidFill>
                </a:rPr>
                <a:t>（设备</a:t>
              </a:r>
              <a:r>
                <a:rPr lang="en-US" altLang="zh-CN">
                  <a:solidFill>
                    <a:schemeClr val="tx1"/>
                  </a:solidFill>
                </a:rPr>
                <a:t>+</a:t>
              </a:r>
              <a:r>
                <a:rPr lang="zh-CN" altLang="en-US">
                  <a:solidFill>
                    <a:schemeClr val="tx1"/>
                  </a:solidFill>
                </a:rPr>
                <a:t>测点</a:t>
              </a:r>
              <a:r>
                <a:rPr lang="zh-CN" altLang="en-US">
                  <a:solidFill>
                    <a:schemeClr val="tx1"/>
                  </a:solidFill>
                </a:rPr>
                <a:t>）</a:t>
              </a:r>
              <a:endParaRPr lang="zh-CN" altLang="en-US">
                <a:solidFill>
                  <a:schemeClr val="tx1"/>
                </a:solidFill>
              </a:endParaRPr>
            </a:p>
            <a:p>
              <a:pPr marL="285750" indent="-285750">
                <a:buFont typeface="Wingdings" panose="05000000000000000000" charset="0"/>
                <a:buChar char="l"/>
              </a:pPr>
              <a:r>
                <a:rPr lang="en-US" altLang="zh-CN">
                  <a:solidFill>
                    <a:schemeClr val="tx1"/>
                  </a:solidFill>
                </a:rPr>
                <a:t>root.sgcc.tenant.status</a:t>
              </a:r>
              <a:endParaRPr lang="en-US" altLang="zh-CN">
                <a:solidFill>
                  <a:schemeClr val="tx1"/>
                </a:solidFill>
              </a:endParaRPr>
            </a:p>
          </p:txBody>
        </p:sp>
      </p:grpSp>
      <p:pic>
        <p:nvPicPr>
          <p:cNvPr id="24" name="图片 23" descr="分布式架构介绍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19700" y="1290955"/>
            <a:ext cx="6436995" cy="5196205"/>
          </a:xfrm>
          <a:prstGeom prst="rect">
            <a:avLst/>
          </a:prstGeom>
        </p:spPr>
      </p:pic>
    </p:spTree>
  </p:cSld>
  <p:clrMapOvr>
    <a:masterClrMapping/>
  </p:clrMapOvr>
  <p:transition advTm="69654"/>
</p:sld>
</file>

<file path=ppt/tags/tag1.xml><?xml version="1.0" encoding="utf-8"?>
<p:tagLst xmlns:p="http://schemas.openxmlformats.org/presentationml/2006/main">
  <p:tag name="KSO_WM_UNIT_PLACING_PICTURE_USER_VIEWPORT" val="{&quot;height&quot;:5070,&quot;width&quot;:5070}"/>
</p:tagLst>
</file>

<file path=ppt/tags/tag2.xml><?xml version="1.0" encoding="utf-8"?>
<p:tagLst xmlns:p="http://schemas.openxmlformats.org/presentationml/2006/main">
  <p:tag name="KSO_WM_UNIT_PLACING_PICTURE_USER_VIEWPORT" val="{&quot;height&quot;:5070,&quot;width&quot;:5070}"/>
</p:tagLst>
</file>

<file path=ppt/tags/tag3.xml><?xml version="1.0" encoding="utf-8"?>
<p:tagLst xmlns:p="http://schemas.openxmlformats.org/presentationml/2006/main">
  <p:tag name="KSO_WM_UNIT_PLACING_PICTURE_USER_VIEWPORT" val="{&quot;height&quot;:1275,&quot;width&quot;:4950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2490</Words>
  <Application>WPS 演示</Application>
  <PresentationFormat>宽屏</PresentationFormat>
  <Paragraphs>289</Paragraphs>
  <Slides>30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6" baseType="lpstr">
      <vt:lpstr>Arial</vt:lpstr>
      <vt:lpstr>宋体</vt:lpstr>
      <vt:lpstr>Wingdings</vt:lpstr>
      <vt:lpstr>思源黑体 CN Bold</vt:lpstr>
      <vt:lpstr>黑体</vt:lpstr>
      <vt:lpstr>Times New Roman</vt:lpstr>
      <vt:lpstr>仿宋</vt:lpstr>
      <vt:lpstr>等线</vt:lpstr>
      <vt:lpstr>文悦古典明朝体 (非商业使用) W5</vt:lpstr>
      <vt:lpstr>微软雅黑</vt:lpstr>
      <vt:lpstr>Calibri</vt:lpstr>
      <vt:lpstr>Calibri</vt:lpstr>
      <vt:lpstr>Wingdings</vt:lpstr>
      <vt:lpstr>Arial Unicode MS</vt:lpstr>
      <vt:lpstr>Arial Black</vt:lpstr>
      <vt:lpstr>Office 主题​​</vt:lpstr>
      <vt:lpstr>PowerPoint 演示文稿</vt:lpstr>
      <vt:lpstr>提 纲</vt:lpstr>
      <vt:lpstr>自我介绍、公司介绍</vt:lpstr>
      <vt:lpstr>公司介绍（企业愿景）：让数据改变工作与生活</vt:lpstr>
      <vt:lpstr>公司介绍：业务覆盖46个国家，涉及八大领域，服务数千客户</vt:lpstr>
      <vt:lpstr>公司介绍：各类荣誉和资质证书</vt:lpstr>
      <vt:lpstr>自我介绍</vt:lpstr>
      <vt:lpstr>分布式系统架构</vt:lpstr>
      <vt:lpstr>IoTDB基本概念</vt:lpstr>
      <vt:lpstr>IoTDB基本概念</vt:lpstr>
      <vt:lpstr>分布式系统几大问题</vt:lpstr>
      <vt:lpstr>集群架构</vt:lpstr>
      <vt:lpstr>集群架构-元数据分层管理</vt:lpstr>
      <vt:lpstr>集群架构-数据分布</vt:lpstr>
      <vt:lpstr>集群架构-数据分布</vt:lpstr>
      <vt:lpstr>集群架构-数据分布</vt:lpstr>
      <vt:lpstr>集群架构-元数据分布</vt:lpstr>
      <vt:lpstr>集群架构-读写流程</vt:lpstr>
      <vt:lpstr>集群架构-读写流程</vt:lpstr>
      <vt:lpstr>分布式元数据管理机制</vt:lpstr>
      <vt:lpstr>分布式元数据管理机制-两个问题</vt:lpstr>
      <vt:lpstr>分布式元数据管理机制-元数据自动推导创建</vt:lpstr>
      <vt:lpstr>分布式元数据管理机制-元数据自动推导创建</vt:lpstr>
      <vt:lpstr>分布式元数据管理机制-元数据自动推导创建</vt:lpstr>
      <vt:lpstr>分布式元数据管理机制-元数据拉取和缓存</vt:lpstr>
      <vt:lpstr>分布式元数据管理机制-元数据拉取和缓存</vt:lpstr>
      <vt:lpstr>总结</vt:lpstr>
      <vt:lpstr>总结</vt:lpstr>
      <vt:lpstr>打个小广告</vt:lpstr>
      <vt:lpstr>PowerPoint 演示文稿</vt:lpstr>
    </vt:vector>
  </TitlesOfParts>
  <Company>Tsinghua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分布式机器学习 计算框架与优化算法</dc:title>
  <dc:creator>Huang Xiangdong</dc:creator>
  <cp:lastModifiedBy>小枫微红</cp:lastModifiedBy>
  <cp:revision>1061</cp:revision>
  <cp:lastPrinted>2019-10-31T04:57:00Z</cp:lastPrinted>
  <dcterms:created xsi:type="dcterms:W3CDTF">2015-04-01T02:19:00Z</dcterms:created>
  <dcterms:modified xsi:type="dcterms:W3CDTF">2020-11-29T02:08:23Z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2052-11.1.0.10024</vt:lpwstr>
  </property>
</Properties>
</file>