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56" r:id="rId2"/>
    <p:sldId id="257" r:id="rId3"/>
    <p:sldId id="270" r:id="rId4"/>
    <p:sldId id="259" r:id="rId5"/>
    <p:sldId id="260" r:id="rId6"/>
    <p:sldId id="261" r:id="rId7"/>
    <p:sldId id="262" r:id="rId8"/>
    <p:sldId id="258" r:id="rId9"/>
    <p:sldId id="265" r:id="rId10"/>
    <p:sldId id="264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984" y="-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0F7D-1E3C-214B-AB19-A7CCC3E125DE}" type="datetimeFigureOut">
              <a:rPr lang="en-US" smtClean="0"/>
              <a:pPr/>
              <a:t>4/19/10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97D4039-4F2B-DD4F-886B-8526A8579D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0F7D-1E3C-214B-AB19-A7CCC3E125DE}" type="datetimeFigureOut">
              <a:rPr lang="en-US" smtClean="0"/>
              <a:pPr/>
              <a:t>4/19/10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4039-4F2B-DD4F-886B-8526A8579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97D4039-4F2B-DD4F-886B-8526A8579D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0F7D-1E3C-214B-AB19-A7CCC3E125DE}" type="datetimeFigureOut">
              <a:rPr lang="en-US" smtClean="0"/>
              <a:pPr/>
              <a:t>4/19/10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0F7D-1E3C-214B-AB19-A7CCC3E125DE}" type="datetimeFigureOut">
              <a:rPr lang="en-US" smtClean="0"/>
              <a:pPr/>
              <a:t>4/19/10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97D4039-4F2B-DD4F-886B-8526A8579D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0F7D-1E3C-214B-AB19-A7CCC3E125DE}" type="datetimeFigureOut">
              <a:rPr lang="en-US" smtClean="0"/>
              <a:pPr/>
              <a:t>4/19/10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97D4039-4F2B-DD4F-886B-8526A8579D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AD10F7D-1E3C-214B-AB19-A7CCC3E125DE}" type="datetimeFigureOut">
              <a:rPr lang="en-US" smtClean="0"/>
              <a:pPr/>
              <a:t>4/19/10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4039-4F2B-DD4F-886B-8526A8579D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0F7D-1E3C-214B-AB19-A7CCC3E125DE}" type="datetimeFigureOut">
              <a:rPr lang="en-US" smtClean="0"/>
              <a:pPr/>
              <a:t>4/19/10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97D4039-4F2B-DD4F-886B-8526A8579D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0F7D-1E3C-214B-AB19-A7CCC3E125DE}" type="datetimeFigureOut">
              <a:rPr lang="en-US" smtClean="0"/>
              <a:pPr/>
              <a:t>4/19/10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97D4039-4F2B-DD4F-886B-8526A8579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0F7D-1E3C-214B-AB19-A7CCC3E125DE}" type="datetimeFigureOut">
              <a:rPr lang="en-US" smtClean="0"/>
              <a:pPr/>
              <a:t>4/19/10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97D4039-4F2B-DD4F-886B-8526A8579D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97D4039-4F2B-DD4F-886B-8526A8579D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0F7D-1E3C-214B-AB19-A7CCC3E125DE}" type="datetimeFigureOut">
              <a:rPr lang="en-US" smtClean="0"/>
              <a:pPr/>
              <a:t>4/19/10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97D4039-4F2B-DD4F-886B-8526A8579D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AD10F7D-1E3C-214B-AB19-A7CCC3E125DE}" type="datetimeFigureOut">
              <a:rPr lang="en-US" smtClean="0"/>
              <a:pPr/>
              <a:t>4/19/10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AD10F7D-1E3C-214B-AB19-A7CCC3E125DE}" type="datetimeFigureOut">
              <a:rPr lang="en-US" smtClean="0"/>
              <a:pPr/>
              <a:t>4/19/10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97D4039-4F2B-DD4F-886B-8526A8579D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Mahadev Konar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Apache </a:t>
            </a:r>
            <a:r>
              <a:rPr lang="en-US" dirty="0" err="1" smtClean="0">
                <a:ea typeface="ＭＳ Ｐゴシック" charset="-128"/>
                <a:cs typeface="ＭＳ Ｐゴシック" charset="-128"/>
              </a:rPr>
              <a:t>ZooKeeper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Common Problems/Error Cases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Garbage Collection at the Region Servers</a:t>
            </a:r>
          </a:p>
          <a:p>
            <a:pPr lvl="2"/>
            <a:r>
              <a:rPr lang="en-US" dirty="0" smtClean="0"/>
              <a:t>Causes zookeeper clients to stall</a:t>
            </a:r>
          </a:p>
          <a:p>
            <a:pPr lvl="3"/>
            <a:r>
              <a:rPr lang="en-US" dirty="0" smtClean="0"/>
              <a:t>Session expiry</a:t>
            </a:r>
          </a:p>
          <a:p>
            <a:r>
              <a:rPr lang="en-US" dirty="0" smtClean="0"/>
              <a:t>Low throughput and connection loss</a:t>
            </a:r>
          </a:p>
          <a:p>
            <a:pPr lvl="1"/>
            <a:r>
              <a:rPr lang="en-US" dirty="0" smtClean="0"/>
              <a:t>Mostly due to under provisioned </a:t>
            </a:r>
            <a:r>
              <a:rPr lang="en-US" dirty="0" err="1" smtClean="0"/>
              <a:t>ZooKeeper</a:t>
            </a:r>
            <a:r>
              <a:rPr lang="en-US" dirty="0" smtClean="0"/>
              <a:t> instances</a:t>
            </a:r>
          </a:p>
          <a:p>
            <a:pPr lvl="1"/>
            <a:r>
              <a:rPr lang="en-US" dirty="0" smtClean="0"/>
              <a:t>Disk and Memory usage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Bad Usage example:</a:t>
            </a:r>
          </a:p>
          <a:p>
            <a:pPr lvl="1"/>
            <a:r>
              <a:rPr lang="en-US" dirty="0" err="1" smtClean="0"/>
              <a:t>NameNode</a:t>
            </a:r>
            <a:r>
              <a:rPr lang="en-US" dirty="0" smtClean="0"/>
              <a:t>, </a:t>
            </a:r>
            <a:r>
              <a:rPr lang="en-US" dirty="0" err="1" smtClean="0"/>
              <a:t>RegionServer</a:t>
            </a:r>
            <a:r>
              <a:rPr lang="en-US" dirty="0" smtClean="0"/>
              <a:t>, </a:t>
            </a:r>
            <a:r>
              <a:rPr lang="en-US" dirty="0" err="1" smtClean="0"/>
              <a:t>JobTracker</a:t>
            </a:r>
            <a:r>
              <a:rPr lang="en-US" dirty="0" smtClean="0"/>
              <a:t>, </a:t>
            </a:r>
            <a:r>
              <a:rPr lang="en-US" dirty="0" err="1" smtClean="0"/>
              <a:t>ZooKeeper</a:t>
            </a:r>
            <a:r>
              <a:rPr lang="en-US" dirty="0" smtClean="0"/>
              <a:t> running on the same node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Release 3.3.0, </a:t>
            </a:r>
            <a:r>
              <a:rPr lang="en-US" dirty="0" err="1" smtClean="0"/>
              <a:t>whats</a:t>
            </a:r>
            <a:r>
              <a:rPr lang="en-US" dirty="0" smtClean="0"/>
              <a:t> in for </a:t>
            </a:r>
            <a:r>
              <a:rPr lang="en-US" dirty="0" err="1" smtClean="0"/>
              <a:t>Hbase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Allow </a:t>
            </a:r>
            <a:r>
              <a:rPr lang="en-US" dirty="0"/>
              <a:t>configuration of session timeout min/max </a:t>
            </a:r>
            <a:r>
              <a:rPr lang="en-US" dirty="0" smtClean="0"/>
              <a:t>bounds</a:t>
            </a:r>
          </a:p>
          <a:p>
            <a:pPr lvl="2"/>
            <a:r>
              <a:rPr lang="en-US" dirty="0" err="1" smtClean="0"/>
              <a:t>HBase</a:t>
            </a:r>
            <a:r>
              <a:rPr lang="en-US" dirty="0" smtClean="0"/>
              <a:t> needs large session timeouts</a:t>
            </a:r>
          </a:p>
          <a:p>
            <a:r>
              <a:rPr lang="en-US" dirty="0" smtClean="0"/>
              <a:t>Improved logging information to detect issues</a:t>
            </a:r>
          </a:p>
          <a:p>
            <a:r>
              <a:rPr lang="en-US" dirty="0" smtClean="0"/>
              <a:t>Improved debugging tools</a:t>
            </a:r>
          </a:p>
          <a:p>
            <a:r>
              <a:rPr lang="en-US" dirty="0" smtClean="0"/>
              <a:t>Improved documentation</a:t>
            </a:r>
          </a:p>
          <a:p>
            <a:r>
              <a:rPr lang="en-US" dirty="0" smtClean="0"/>
              <a:t>Improved performance and robustness</a:t>
            </a:r>
          </a:p>
          <a:p>
            <a:r>
              <a:rPr lang="en-US" dirty="0" smtClean="0"/>
              <a:t>Queue implementation available</a:t>
            </a:r>
          </a:p>
          <a:p>
            <a:endParaRPr lang="en-US" dirty="0" smtClean="0"/>
          </a:p>
          <a:p>
            <a:endParaRPr lang="en-US" dirty="0" smtClean="0"/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Upcoming 3.4 release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ea typeface="Consolas"/>
                <a:cs typeface="Consolas"/>
              </a:rPr>
              <a:t>No </a:t>
            </a:r>
            <a:r>
              <a:rPr lang="en-US" sz="2800" dirty="0" err="1" smtClean="0">
                <a:solidFill>
                  <a:srgbClr val="000000"/>
                </a:solidFill>
                <a:ea typeface="Consolas"/>
                <a:cs typeface="Consolas"/>
              </a:rPr>
              <a:t>Connectionloss</a:t>
            </a:r>
            <a:endParaRPr lang="en-US" sz="2800" dirty="0" smtClean="0">
              <a:solidFill>
                <a:srgbClr val="000000"/>
              </a:solidFill>
              <a:ea typeface="Consolas"/>
              <a:cs typeface="Consolas"/>
            </a:endParaRPr>
          </a:p>
          <a:p>
            <a:r>
              <a:rPr lang="en-US" sz="2800" dirty="0" smtClean="0">
                <a:solidFill>
                  <a:srgbClr val="000000"/>
                </a:solidFill>
                <a:ea typeface="Consolas"/>
                <a:cs typeface="Consolas"/>
              </a:rPr>
              <a:t>Use </a:t>
            </a:r>
            <a:r>
              <a:rPr lang="en-US" sz="2800" dirty="0" err="1" smtClean="0">
                <a:solidFill>
                  <a:srgbClr val="000000"/>
                </a:solidFill>
                <a:ea typeface="Consolas"/>
                <a:cs typeface="Consolas"/>
              </a:rPr>
              <a:t>Netty</a:t>
            </a:r>
            <a:r>
              <a:rPr lang="en-US" sz="2800" dirty="0" smtClean="0">
                <a:solidFill>
                  <a:srgbClr val="000000"/>
                </a:solidFill>
                <a:ea typeface="Consolas"/>
                <a:cs typeface="Consolas"/>
              </a:rPr>
              <a:t> - allow encryption</a:t>
            </a:r>
          </a:p>
          <a:p>
            <a:r>
              <a:rPr lang="en-US" sz="2800" dirty="0" smtClean="0">
                <a:solidFill>
                  <a:srgbClr val="000000"/>
                </a:solidFill>
                <a:ea typeface="Consolas"/>
                <a:cs typeface="Consolas"/>
              </a:rPr>
              <a:t>Testing</a:t>
            </a:r>
          </a:p>
          <a:p>
            <a:pPr lvl="1"/>
            <a:r>
              <a:rPr lang="en-US" sz="2300" dirty="0" err="1" smtClean="0">
                <a:solidFill>
                  <a:srgbClr val="000000"/>
                </a:solidFill>
                <a:ea typeface="Consolas"/>
                <a:cs typeface="Consolas"/>
              </a:rPr>
              <a:t>Mockito</a:t>
            </a:r>
            <a:endParaRPr lang="en-US" sz="2300" dirty="0" smtClean="0">
              <a:solidFill>
                <a:srgbClr val="000000"/>
              </a:solidFill>
              <a:ea typeface="Consolas"/>
              <a:cs typeface="Consolas"/>
            </a:endParaRPr>
          </a:p>
          <a:p>
            <a:r>
              <a:rPr lang="en-US" sz="2800" dirty="0" smtClean="0">
                <a:solidFill>
                  <a:srgbClr val="000000"/>
                </a:solidFill>
                <a:ea typeface="Consolas"/>
                <a:cs typeface="Consolas"/>
              </a:rPr>
              <a:t>More of backwards compatibility testing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</a:t>
            </a:r>
            <a:r>
              <a:rPr lang="en-US" dirty="0" err="1" smtClean="0"/>
              <a:t>ZooKeeper</a:t>
            </a:r>
            <a:r>
              <a:rPr lang="en-US" dirty="0" smtClean="0"/>
              <a:t> in </a:t>
            </a:r>
            <a:r>
              <a:rPr lang="en-US" dirty="0" err="1" smtClean="0"/>
              <a:t>Hbase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Table Schema and state in </a:t>
            </a:r>
            <a:r>
              <a:rPr lang="en-US" dirty="0" err="1" smtClean="0"/>
              <a:t>ZooKeeper</a:t>
            </a:r>
            <a:endParaRPr lang="en-US" dirty="0" smtClean="0"/>
          </a:p>
          <a:p>
            <a:pPr lvl="1"/>
            <a:r>
              <a:rPr lang="en-US" dirty="0" smtClean="0"/>
              <a:t>read only, online</a:t>
            </a:r>
          </a:p>
          <a:p>
            <a:r>
              <a:rPr lang="en-US" dirty="0" smtClean="0"/>
              <a:t>Region Server state transitions via </a:t>
            </a:r>
            <a:r>
              <a:rPr lang="en-US" dirty="0" err="1" smtClean="0"/>
              <a:t>ZooKeeper</a:t>
            </a:r>
            <a:endParaRPr lang="en-US" dirty="0" smtClean="0"/>
          </a:p>
          <a:p>
            <a:r>
              <a:rPr lang="en-US" dirty="0" smtClean="0"/>
              <a:t>Store region assignment in </a:t>
            </a:r>
            <a:r>
              <a:rPr lang="en-US" dirty="0" err="1" smtClean="0"/>
              <a:t>ZooKeeper</a:t>
            </a:r>
            <a:r>
              <a:rPr lang="en-US" dirty="0" smtClean="0"/>
              <a:t> for each Region Server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wiki.apache.org/hadoop/ZooKeeper/HBaseUseCases</a:t>
            </a:r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ZooKeeper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			</a:t>
            </a:r>
          </a:p>
          <a:p>
            <a:pPr>
              <a:buNone/>
            </a:pPr>
            <a:r>
              <a:rPr lang="en-GB" dirty="0" smtClean="0"/>
              <a:t>			A </a:t>
            </a:r>
            <a:r>
              <a:rPr lang="en-GB" dirty="0"/>
              <a:t>highly available, scalable, </a:t>
            </a:r>
            <a:r>
              <a:rPr lang="en-GB" dirty="0" smtClean="0"/>
              <a:t>distributed 					coordination kernel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Use Cases</a:t>
            </a:r>
          </a:p>
        </p:txBody>
      </p:sp>
      <p:sp>
        <p:nvSpPr>
          <p:cNvPr id="14339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endParaRPr lang="en-US"/>
          </a:p>
        </p:txBody>
      </p:sp>
      <p:sp>
        <p:nvSpPr>
          <p:cNvPr id="14341" name="Content Placeholder 8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Lucida Grande" charset="0"/>
              <a:buChar char="»"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Leader Election</a:t>
            </a:r>
          </a:p>
          <a:p>
            <a:pPr>
              <a:buFont typeface="Lucida Grande" charset="0"/>
              <a:buChar char="»"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Group Membership</a:t>
            </a:r>
          </a:p>
          <a:p>
            <a:pPr>
              <a:buFont typeface="Lucida Grande" charset="0"/>
              <a:buChar char="»"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Work Queues</a:t>
            </a:r>
          </a:p>
          <a:p>
            <a:pPr>
              <a:buFont typeface="Lucida Grande" charset="0"/>
              <a:buChar char="»"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Event Notifications/workflow management</a:t>
            </a:r>
          </a:p>
          <a:p>
            <a:pPr>
              <a:buFont typeface="Lucida Grande" charset="0"/>
              <a:buChar char="»"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Configuration Management</a:t>
            </a:r>
          </a:p>
          <a:p>
            <a:pPr>
              <a:buFont typeface="Lucida Grande" charset="0"/>
              <a:buChar char="»"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Cluster Management </a:t>
            </a:r>
          </a:p>
          <a:p>
            <a:pPr>
              <a:buFont typeface="Lucida Grande" charset="0"/>
              <a:buChar char="»"/>
            </a:pPr>
            <a:r>
              <a:rPr lang="en-US" dirty="0" err="1" smtClean="0">
                <a:ea typeface="ＭＳ Ｐゴシック" charset="-128"/>
                <a:cs typeface="ＭＳ Ｐゴシック" charset="-128"/>
              </a:rPr>
              <a:t>Sharding</a:t>
            </a:r>
            <a:endParaRPr lang="en-US" dirty="0" smtClean="0">
              <a:ea typeface="ＭＳ Ｐゴシック" charset="-128"/>
              <a:cs typeface="ＭＳ Ｐゴシック" charset="-128"/>
            </a:endParaRPr>
          </a:p>
          <a:p>
            <a:pPr>
              <a:buFont typeface="Lucida Grande" charset="0"/>
              <a:buChar char="»"/>
            </a:pPr>
            <a:endParaRPr lang="en-US" dirty="0" smtClean="0">
              <a:ea typeface="ＭＳ Ｐゴシック" charset="-128"/>
              <a:cs typeface="ＭＳ Ｐゴシック" charset="-128"/>
            </a:endParaRPr>
          </a:p>
          <a:p>
            <a:pPr>
              <a:buFont typeface="Lucida Grande" charset="0"/>
              <a:buChar char="»"/>
            </a:pPr>
            <a:endParaRPr lang="en-US" dirty="0" smtClean="0">
              <a:ea typeface="ＭＳ Ｐゴシック" charset="-128"/>
              <a:cs typeface="ＭＳ Ｐゴシック" charset="-128"/>
            </a:endParaRPr>
          </a:p>
          <a:p>
            <a:pPr>
              <a:buFont typeface="Lucida Grande" charset="0"/>
              <a:buChar char="»"/>
            </a:pPr>
            <a:endParaRPr lang="en-US" dirty="0" smtClean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What is </a:t>
            </a:r>
            <a:r>
              <a:rPr lang="en-US" dirty="0" err="1" smtClean="0">
                <a:ea typeface="ＭＳ Ｐゴシック" charset="-128"/>
                <a:cs typeface="ＭＳ Ｐゴシック" charset="-128"/>
              </a:rPr>
              <a:t>ZooKeeper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 again?</a:t>
            </a:r>
          </a:p>
        </p:txBody>
      </p:sp>
      <p:sp>
        <p:nvSpPr>
          <p:cNvPr id="9220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endParaRPr lang="en-US"/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31800" indent="-323850" defTabSz="457200">
              <a:lnSpc>
                <a:spcPct val="97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 smtClean="0">
                <a:ea typeface="ＭＳ Ｐゴシック" charset="-128"/>
                <a:cs typeface="ＭＳ Ｐゴシック" charset="-128"/>
              </a:rPr>
              <a:t>File </a:t>
            </a:r>
            <a:r>
              <a:rPr lang="en-GB" sz="2800" dirty="0" err="1" smtClean="0">
                <a:ea typeface="ＭＳ Ｐゴシック" charset="-128"/>
                <a:cs typeface="ＭＳ Ｐゴシック" charset="-128"/>
              </a:rPr>
              <a:t>api</a:t>
            </a:r>
            <a:r>
              <a:rPr lang="en-GB" sz="2800" dirty="0" smtClean="0">
                <a:ea typeface="ＭＳ Ｐゴシック" charset="-128"/>
                <a:cs typeface="ＭＳ Ｐゴシック" charset="-128"/>
              </a:rPr>
              <a:t> without partial reads/writes</a:t>
            </a:r>
          </a:p>
          <a:p>
            <a:pPr marL="431800" indent="-323850" defTabSz="457200">
              <a:lnSpc>
                <a:spcPct val="97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 smtClean="0">
                <a:ea typeface="ＭＳ Ｐゴシック" charset="-128"/>
                <a:cs typeface="ＭＳ Ｐゴシック" charset="-128"/>
              </a:rPr>
              <a:t>No renames</a:t>
            </a:r>
          </a:p>
          <a:p>
            <a:pPr marL="431800" indent="-323850" defTabSz="457200">
              <a:lnSpc>
                <a:spcPct val="98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 smtClean="0">
                <a:ea typeface="ＭＳ Ｐゴシック" charset="-128"/>
                <a:cs typeface="ＭＳ Ｐゴシック" charset="-128"/>
              </a:rPr>
              <a:t>Ordered updates and strong persistence guarantees</a:t>
            </a:r>
          </a:p>
          <a:p>
            <a:pPr marL="431800" indent="-323850" defTabSz="457200">
              <a:lnSpc>
                <a:spcPct val="97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 smtClean="0">
                <a:ea typeface="ＭＳ Ｐゴシック" charset="-128"/>
                <a:cs typeface="ＭＳ Ｐゴシック" charset="-128"/>
              </a:rPr>
              <a:t>Conditional updates (version)</a:t>
            </a:r>
          </a:p>
          <a:p>
            <a:pPr marL="431800" indent="-323850" defTabSz="457200">
              <a:lnSpc>
                <a:spcPct val="97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 smtClean="0">
                <a:ea typeface="ＭＳ Ｐゴシック" charset="-128"/>
                <a:cs typeface="ＭＳ Ｐゴシック" charset="-128"/>
              </a:rPr>
              <a:t>Watches for data changes</a:t>
            </a:r>
          </a:p>
          <a:p>
            <a:pPr marL="431800" indent="-323850" defTabSz="457200">
              <a:lnSpc>
                <a:spcPct val="97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 smtClean="0">
                <a:ea typeface="ＭＳ Ｐゴシック" charset="-128"/>
                <a:cs typeface="ＭＳ Ｐゴシック" charset="-128"/>
              </a:rPr>
              <a:t>Ephemeral </a:t>
            </a:r>
            <a:r>
              <a:rPr lang="en-GB" sz="2800" dirty="0" err="1" smtClean="0">
                <a:ea typeface="ＭＳ Ｐゴシック" charset="-128"/>
                <a:cs typeface="ＭＳ Ｐゴシック" charset="-128"/>
              </a:rPr>
              <a:t>znodes</a:t>
            </a:r>
            <a:endParaRPr lang="en-GB" sz="2800" dirty="0" smtClean="0">
              <a:ea typeface="ＭＳ Ｐゴシック" charset="-128"/>
              <a:cs typeface="ＭＳ Ｐゴシック" charset="-128"/>
            </a:endParaRPr>
          </a:p>
          <a:p>
            <a:pPr marL="431800" indent="-323850" defTabSz="457200">
              <a:lnSpc>
                <a:spcPct val="97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800" dirty="0" smtClean="0">
                <a:ea typeface="ＭＳ Ｐゴシック" charset="-128"/>
                <a:cs typeface="ＭＳ Ｐゴシック" charset="-128"/>
              </a:rPr>
              <a:t>Generated file names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>Data Model</a:t>
            </a:r>
          </a:p>
        </p:txBody>
      </p:sp>
      <p:sp>
        <p:nvSpPr>
          <p:cNvPr id="11268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172200"/>
            <a:ext cx="2133600" cy="304800"/>
          </a:xfrm>
          <a:noFill/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914400"/>
            <a:ext cx="4648200" cy="5181600"/>
          </a:xfrm>
        </p:spPr>
        <p:txBody>
          <a:bodyPr/>
          <a:lstStyle/>
          <a:p>
            <a:pPr marL="431800" indent="-323850" defTabSz="457200">
              <a:lnSpc>
                <a:spcPct val="98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GB" sz="2800" dirty="0" smtClean="0">
              <a:ea typeface="ＭＳ Ｐゴシック" charset="-128"/>
              <a:cs typeface="ＭＳ Ｐゴシック" charset="-128"/>
            </a:endParaRPr>
          </a:p>
          <a:p>
            <a:pPr marL="431800" indent="-323850" defTabSz="457200">
              <a:lnSpc>
                <a:spcPct val="98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 smtClean="0">
                <a:ea typeface="ＭＳ Ｐゴシック" charset="-128"/>
                <a:cs typeface="ＭＳ Ｐゴシック" charset="-128"/>
              </a:rPr>
              <a:t>Hierarchal namespace </a:t>
            </a:r>
          </a:p>
          <a:p>
            <a:pPr marL="431800" indent="-323850" defTabSz="457200">
              <a:lnSpc>
                <a:spcPct val="97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 smtClean="0">
                <a:ea typeface="ＭＳ Ｐゴシック" charset="-128"/>
                <a:cs typeface="ＭＳ Ｐゴシック" charset="-128"/>
              </a:rPr>
              <a:t>Each </a:t>
            </a:r>
            <a:r>
              <a:rPr lang="en-GB" sz="2800" dirty="0" err="1" smtClean="0">
                <a:ea typeface="ＭＳ Ｐゴシック" charset="-128"/>
                <a:cs typeface="ＭＳ Ｐゴシック" charset="-128"/>
              </a:rPr>
              <a:t>znode</a:t>
            </a:r>
            <a:r>
              <a:rPr lang="en-GB" sz="2800" dirty="0" smtClean="0">
                <a:ea typeface="ＭＳ Ｐゴシック" charset="-128"/>
                <a:cs typeface="ＭＳ Ｐゴシック" charset="-128"/>
              </a:rPr>
              <a:t> has data and children</a:t>
            </a:r>
          </a:p>
          <a:p>
            <a:pPr marL="431800" indent="-323850" defTabSz="457200">
              <a:lnSpc>
                <a:spcPct val="97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 smtClean="0">
                <a:ea typeface="ＭＳ Ｐゴシック" charset="-128"/>
                <a:cs typeface="ＭＳ Ｐゴシック" charset="-128"/>
              </a:rPr>
              <a:t>data is read and written in its entirety </a:t>
            </a:r>
          </a:p>
          <a:p>
            <a:pPr marL="431800" indent="-323850" defTabSz="4572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269" name="Rectangle 48"/>
          <p:cNvSpPr>
            <a:spLocks noChangeArrowheads="1"/>
          </p:cNvSpPr>
          <p:nvPr/>
        </p:nvSpPr>
        <p:spPr bwMode="auto">
          <a:xfrm>
            <a:off x="4800600" y="1295400"/>
            <a:ext cx="228600" cy="2286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>
                <a:solidFill>
                  <a:srgbClr val="000000"/>
                </a:solidFill>
                <a:latin typeface="DejaVu Sans" charset="0"/>
              </a:rPr>
              <a:t>/</a:t>
            </a:r>
          </a:p>
        </p:txBody>
      </p:sp>
      <p:sp>
        <p:nvSpPr>
          <p:cNvPr id="11270" name="Rectangle 49"/>
          <p:cNvSpPr>
            <a:spLocks noChangeArrowheads="1"/>
          </p:cNvSpPr>
          <p:nvPr/>
        </p:nvSpPr>
        <p:spPr bwMode="auto">
          <a:xfrm>
            <a:off x="5257800" y="1752600"/>
            <a:ext cx="1143000" cy="2286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 defTabSz="4572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</a:tabLst>
            </a:pPr>
            <a:r>
              <a:rPr lang="en-GB" dirty="0" smtClean="0">
                <a:solidFill>
                  <a:srgbClr val="000000"/>
                </a:solidFill>
                <a:latin typeface="DejaVu Sans" charset="0"/>
              </a:rPr>
              <a:t>apps</a:t>
            </a:r>
            <a:endParaRPr lang="en-GB" dirty="0">
              <a:solidFill>
                <a:srgbClr val="000000"/>
              </a:solidFill>
              <a:latin typeface="DejaVu Sans" charset="0"/>
            </a:endParaRPr>
          </a:p>
        </p:txBody>
      </p:sp>
      <p:sp>
        <p:nvSpPr>
          <p:cNvPr id="11271" name="Rectangle 50"/>
          <p:cNvSpPr>
            <a:spLocks noChangeArrowheads="1"/>
          </p:cNvSpPr>
          <p:nvPr/>
        </p:nvSpPr>
        <p:spPr bwMode="auto">
          <a:xfrm>
            <a:off x="5257800" y="5638800"/>
            <a:ext cx="685800" cy="2286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GB">
                <a:solidFill>
                  <a:srgbClr val="000000"/>
                </a:solidFill>
                <a:latin typeface="DejaVu Sans" charset="0"/>
              </a:rPr>
              <a:t>users</a:t>
            </a:r>
          </a:p>
        </p:txBody>
      </p:sp>
      <p:sp>
        <p:nvSpPr>
          <p:cNvPr id="11273" name="Rectangle 52"/>
          <p:cNvSpPr>
            <a:spLocks noChangeArrowheads="1"/>
          </p:cNvSpPr>
          <p:nvPr/>
        </p:nvSpPr>
        <p:spPr bwMode="auto">
          <a:xfrm>
            <a:off x="6840538" y="4073525"/>
            <a:ext cx="1143000" cy="2286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 defTabSz="4572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</a:tabLst>
            </a:pPr>
            <a:r>
              <a:rPr lang="en-GB">
                <a:solidFill>
                  <a:srgbClr val="000000"/>
                </a:solidFill>
                <a:latin typeface="DejaVu Sans" charset="0"/>
              </a:rPr>
              <a:t>locks</a:t>
            </a:r>
          </a:p>
        </p:txBody>
      </p:sp>
      <p:sp>
        <p:nvSpPr>
          <p:cNvPr id="11274" name="Rectangle 53"/>
          <p:cNvSpPr>
            <a:spLocks noChangeArrowheads="1"/>
          </p:cNvSpPr>
          <p:nvPr/>
        </p:nvSpPr>
        <p:spPr bwMode="auto">
          <a:xfrm>
            <a:off x="6629400" y="2667000"/>
            <a:ext cx="1143000" cy="2286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 defTabSz="4572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</a:tabLst>
            </a:pPr>
            <a:r>
              <a:rPr lang="en-GB" dirty="0">
                <a:solidFill>
                  <a:srgbClr val="000000"/>
                </a:solidFill>
                <a:latin typeface="DejaVu Sans" charset="0"/>
              </a:rPr>
              <a:t>servers</a:t>
            </a:r>
          </a:p>
        </p:txBody>
      </p:sp>
      <p:sp>
        <p:nvSpPr>
          <p:cNvPr id="11275" name="Rectangle 54"/>
          <p:cNvSpPr>
            <a:spLocks noChangeArrowheads="1"/>
          </p:cNvSpPr>
          <p:nvPr/>
        </p:nvSpPr>
        <p:spPr bwMode="auto">
          <a:xfrm>
            <a:off x="6002338" y="2159000"/>
            <a:ext cx="914400" cy="2286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 defTabSz="4572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</a:tabLst>
            </a:pPr>
            <a:r>
              <a:rPr lang="en-GB" dirty="0" smtClean="0">
                <a:solidFill>
                  <a:srgbClr val="000000"/>
                </a:solidFill>
                <a:latin typeface="DejaVu Sans" charset="0"/>
              </a:rPr>
              <a:t>app1</a:t>
            </a:r>
            <a:endParaRPr lang="en-GB" dirty="0">
              <a:solidFill>
                <a:srgbClr val="000000"/>
              </a:solidFill>
              <a:latin typeface="DejaVu Sans" charset="0"/>
            </a:endParaRPr>
          </a:p>
        </p:txBody>
      </p:sp>
      <p:sp>
        <p:nvSpPr>
          <p:cNvPr id="11276" name="Rectangle 55"/>
          <p:cNvSpPr>
            <a:spLocks noChangeArrowheads="1"/>
          </p:cNvSpPr>
          <p:nvPr/>
        </p:nvSpPr>
        <p:spPr bwMode="auto">
          <a:xfrm>
            <a:off x="7543800" y="4495800"/>
            <a:ext cx="1143000" cy="2286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 defTabSz="4572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</a:tabLst>
            </a:pPr>
            <a:r>
              <a:rPr lang="en-GB" dirty="0">
                <a:solidFill>
                  <a:srgbClr val="000000"/>
                </a:solidFill>
                <a:latin typeface="DejaVu Sans" charset="0"/>
              </a:rPr>
              <a:t>read-1</a:t>
            </a:r>
          </a:p>
        </p:txBody>
      </p:sp>
      <p:sp>
        <p:nvSpPr>
          <p:cNvPr id="11277" name="Rectangle 56"/>
          <p:cNvSpPr>
            <a:spLocks noChangeArrowheads="1"/>
          </p:cNvSpPr>
          <p:nvPr/>
        </p:nvSpPr>
        <p:spPr bwMode="auto">
          <a:xfrm>
            <a:off x="7543800" y="3581400"/>
            <a:ext cx="1600200" cy="2286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 defTabSz="4572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</a:pPr>
            <a:r>
              <a:rPr lang="en-GB" dirty="0" smtClean="0">
                <a:solidFill>
                  <a:srgbClr val="000000"/>
                </a:solidFill>
                <a:latin typeface="DejaVu Sans" charset="0"/>
              </a:rPr>
              <a:t>master</a:t>
            </a:r>
            <a:endParaRPr lang="en-GB" dirty="0">
              <a:solidFill>
                <a:srgbClr val="000000"/>
              </a:solidFill>
              <a:latin typeface="DejaVu Sans" charset="0"/>
            </a:endParaRPr>
          </a:p>
        </p:txBody>
      </p:sp>
      <p:sp>
        <p:nvSpPr>
          <p:cNvPr id="11278" name="Rectangle 57"/>
          <p:cNvSpPr>
            <a:spLocks noChangeArrowheads="1"/>
          </p:cNvSpPr>
          <p:nvPr/>
        </p:nvSpPr>
        <p:spPr bwMode="auto">
          <a:xfrm>
            <a:off x="7526338" y="3132138"/>
            <a:ext cx="1371600" cy="2286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 defTabSz="4572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</a:tabLst>
            </a:pPr>
            <a:r>
              <a:rPr lang="en-GB" dirty="0" err="1" smtClean="0">
                <a:solidFill>
                  <a:srgbClr val="000000"/>
                </a:solidFill>
                <a:latin typeface="DejaVu Sans" charset="0"/>
              </a:rPr>
              <a:t>regionserver</a:t>
            </a:r>
            <a:endParaRPr lang="en-GB" dirty="0">
              <a:solidFill>
                <a:srgbClr val="000000"/>
              </a:solidFill>
              <a:latin typeface="DejaVu Sans" charset="0"/>
            </a:endParaRPr>
          </a:p>
        </p:txBody>
      </p:sp>
      <p:cxnSp>
        <p:nvCxnSpPr>
          <p:cNvPr id="11279" name="AutoShape 58"/>
          <p:cNvCxnSpPr>
            <a:cxnSpLocks noChangeShapeType="1"/>
            <a:stCxn id="11269" idx="2"/>
            <a:endCxn id="11270" idx="1"/>
          </p:cNvCxnSpPr>
          <p:nvPr/>
        </p:nvCxnSpPr>
        <p:spPr bwMode="auto">
          <a:xfrm>
            <a:off x="4914900" y="1524000"/>
            <a:ext cx="342900" cy="3429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1281" name="AutoShape 60"/>
          <p:cNvCxnSpPr>
            <a:cxnSpLocks noChangeShapeType="1"/>
            <a:stCxn id="11269" idx="2"/>
            <a:endCxn id="11271" idx="1"/>
          </p:cNvCxnSpPr>
          <p:nvPr/>
        </p:nvCxnSpPr>
        <p:spPr bwMode="auto">
          <a:xfrm>
            <a:off x="4914900" y="1524000"/>
            <a:ext cx="342900" cy="42291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1282" name="AutoShape 61"/>
          <p:cNvCxnSpPr>
            <a:cxnSpLocks noChangeShapeType="1"/>
            <a:stCxn id="11270" idx="2"/>
            <a:endCxn id="11275" idx="1"/>
          </p:cNvCxnSpPr>
          <p:nvPr/>
        </p:nvCxnSpPr>
        <p:spPr bwMode="auto">
          <a:xfrm>
            <a:off x="5829300" y="1981200"/>
            <a:ext cx="173038" cy="2921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1283" name="AutoShape 62"/>
          <p:cNvCxnSpPr>
            <a:cxnSpLocks noChangeShapeType="1"/>
            <a:stCxn id="11275" idx="2"/>
            <a:endCxn id="11274" idx="1"/>
          </p:cNvCxnSpPr>
          <p:nvPr/>
        </p:nvCxnSpPr>
        <p:spPr bwMode="auto">
          <a:xfrm>
            <a:off x="6459538" y="2387600"/>
            <a:ext cx="171450" cy="3937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1284" name="AutoShape 63"/>
          <p:cNvCxnSpPr>
            <a:cxnSpLocks noChangeShapeType="1"/>
            <a:stCxn id="11274" idx="2"/>
            <a:endCxn id="11278" idx="1"/>
          </p:cNvCxnSpPr>
          <p:nvPr/>
        </p:nvCxnSpPr>
        <p:spPr bwMode="auto">
          <a:xfrm>
            <a:off x="7200900" y="2895600"/>
            <a:ext cx="325438" cy="35083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1285" name="AutoShape 64"/>
          <p:cNvCxnSpPr>
            <a:cxnSpLocks noChangeShapeType="1"/>
            <a:stCxn id="11274" idx="2"/>
            <a:endCxn id="11277" idx="1"/>
          </p:cNvCxnSpPr>
          <p:nvPr/>
        </p:nvCxnSpPr>
        <p:spPr bwMode="auto">
          <a:xfrm>
            <a:off x="7200900" y="2895600"/>
            <a:ext cx="342900" cy="8001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1286" name="AutoShape 65"/>
          <p:cNvCxnSpPr>
            <a:cxnSpLocks noChangeShapeType="1"/>
            <a:stCxn id="11275" idx="2"/>
            <a:endCxn id="11273" idx="1"/>
          </p:cNvCxnSpPr>
          <p:nvPr/>
        </p:nvCxnSpPr>
        <p:spPr bwMode="auto">
          <a:xfrm>
            <a:off x="6459538" y="2387600"/>
            <a:ext cx="382587" cy="1800225"/>
          </a:xfrm>
          <a:prstGeom prst="bentConnector3">
            <a:avLst>
              <a:gd name="adj1" fmla="val 17843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1287" name="AutoShape 66"/>
          <p:cNvCxnSpPr>
            <a:cxnSpLocks noChangeShapeType="1"/>
            <a:stCxn id="11273" idx="2"/>
            <a:endCxn id="11276" idx="1"/>
          </p:cNvCxnSpPr>
          <p:nvPr/>
        </p:nvCxnSpPr>
        <p:spPr bwMode="auto">
          <a:xfrm>
            <a:off x="7412038" y="4302125"/>
            <a:ext cx="131762" cy="3079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>ZooKeeper API</a:t>
            </a:r>
          </a:p>
        </p:txBody>
      </p:sp>
      <p:sp>
        <p:nvSpPr>
          <p:cNvPr id="12292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endParaRPr lang="en-US"/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defTabSz="414338" eaLnBrk="1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</a:tabLst>
            </a:pPr>
            <a:r>
              <a:rPr lang="en-GB" sz="2000" dirty="0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String </a:t>
            </a:r>
            <a:r>
              <a:rPr lang="en-GB" sz="2000" dirty="0" err="1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create(path</a:t>
            </a:r>
            <a:r>
              <a:rPr lang="en-GB" sz="2000" dirty="0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, data, </a:t>
            </a:r>
            <a:r>
              <a:rPr lang="en-GB" sz="2000" dirty="0" err="1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acl</a:t>
            </a:r>
            <a:r>
              <a:rPr lang="en-GB" sz="2000" dirty="0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, flags)</a:t>
            </a:r>
            <a:r>
              <a:rPr lang="ar-sa" sz="2000" dirty="0" smtClean="0">
                <a:solidFill>
                  <a:srgbClr val="000000"/>
                </a:solidFill>
                <a:latin typeface="DejaVu Sans" charset="0"/>
                <a:ea typeface="Arial" charset="0"/>
                <a:cs typeface="Arial" charset="0"/>
              </a:rPr>
              <a:t>‏</a:t>
            </a:r>
            <a:endParaRPr lang="en-GB" sz="2000" dirty="0" smtClean="0">
              <a:solidFill>
                <a:srgbClr val="000000"/>
              </a:solidFill>
              <a:latin typeface="DejaVu Sans" charset="0"/>
              <a:ea typeface="ＭＳ Ｐゴシック" charset="-128"/>
              <a:cs typeface="ＭＳ Ｐゴシック" charset="-128"/>
            </a:endParaRPr>
          </a:p>
          <a:p>
            <a:pPr defTabSz="414338" eaLnBrk="1">
              <a:lnSpc>
                <a:spcPct val="97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</a:tabLst>
            </a:pPr>
            <a:endParaRPr lang="en-GB" sz="2000" dirty="0" smtClean="0">
              <a:solidFill>
                <a:srgbClr val="000000"/>
              </a:solidFill>
              <a:latin typeface="DejaVu Sans" charset="0"/>
              <a:ea typeface="ＭＳ Ｐゴシック" charset="-128"/>
              <a:cs typeface="ＭＳ Ｐゴシック" charset="-128"/>
            </a:endParaRPr>
          </a:p>
          <a:p>
            <a:pPr defTabSz="414338" eaLnBrk="1">
              <a:lnSpc>
                <a:spcPct val="97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</a:tabLst>
            </a:pPr>
            <a:r>
              <a:rPr lang="en-GB" sz="2000" dirty="0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void </a:t>
            </a:r>
            <a:r>
              <a:rPr lang="en-GB" sz="2000" dirty="0" err="1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delete(path</a:t>
            </a:r>
            <a:r>
              <a:rPr lang="en-GB" sz="2000" dirty="0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, </a:t>
            </a:r>
            <a:r>
              <a:rPr lang="en-GB" sz="2000" dirty="0" err="1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expectedVersion</a:t>
            </a:r>
            <a:r>
              <a:rPr lang="en-GB" sz="2000" dirty="0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)</a:t>
            </a:r>
            <a:r>
              <a:rPr lang="ar-sa" sz="2000" dirty="0" smtClean="0">
                <a:solidFill>
                  <a:srgbClr val="000000"/>
                </a:solidFill>
                <a:latin typeface="DejaVu Sans" charset="0"/>
                <a:ea typeface="Arial" charset="0"/>
                <a:cs typeface="Arial" charset="0"/>
              </a:rPr>
              <a:t>‏</a:t>
            </a:r>
            <a:endParaRPr lang="en-GB" sz="2000" dirty="0" smtClean="0">
              <a:solidFill>
                <a:srgbClr val="000000"/>
              </a:solidFill>
              <a:latin typeface="DejaVu Sans" charset="0"/>
              <a:ea typeface="ＭＳ Ｐゴシック" charset="-128"/>
              <a:cs typeface="ＭＳ Ｐゴシック" charset="-128"/>
            </a:endParaRPr>
          </a:p>
          <a:p>
            <a:pPr defTabSz="414338" eaLnBrk="1">
              <a:lnSpc>
                <a:spcPct val="97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</a:tabLst>
            </a:pPr>
            <a:endParaRPr lang="en-GB" sz="2000" dirty="0" smtClean="0">
              <a:solidFill>
                <a:srgbClr val="000000"/>
              </a:solidFill>
              <a:latin typeface="DejaVu Sans" charset="0"/>
              <a:ea typeface="ＭＳ Ｐゴシック" charset="-128"/>
              <a:cs typeface="ＭＳ Ｐゴシック" charset="-128"/>
            </a:endParaRPr>
          </a:p>
          <a:p>
            <a:pPr defTabSz="414338" eaLnBrk="1">
              <a:lnSpc>
                <a:spcPct val="97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</a:tabLst>
            </a:pPr>
            <a:r>
              <a:rPr lang="en-GB" sz="2000" dirty="0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Stat </a:t>
            </a:r>
            <a:r>
              <a:rPr lang="en-GB" sz="2000" dirty="0" err="1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setData(path</a:t>
            </a:r>
            <a:r>
              <a:rPr lang="en-GB" sz="2000" dirty="0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, data, </a:t>
            </a:r>
            <a:r>
              <a:rPr lang="en-GB" sz="2000" dirty="0" err="1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expectedVersion</a:t>
            </a:r>
            <a:r>
              <a:rPr lang="en-GB" sz="2000" dirty="0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)</a:t>
            </a:r>
            <a:r>
              <a:rPr lang="ar-sa" sz="2000" dirty="0" smtClean="0">
                <a:solidFill>
                  <a:srgbClr val="000000"/>
                </a:solidFill>
                <a:latin typeface="DejaVu Sans" charset="0"/>
                <a:ea typeface="Arial" charset="0"/>
                <a:cs typeface="Arial" charset="0"/>
              </a:rPr>
              <a:t>‏</a:t>
            </a:r>
            <a:endParaRPr lang="en-GB" sz="2000" dirty="0" smtClean="0">
              <a:solidFill>
                <a:srgbClr val="000000"/>
              </a:solidFill>
              <a:latin typeface="DejaVu Sans" charset="0"/>
              <a:ea typeface="ＭＳ Ｐゴシック" charset="-128"/>
              <a:cs typeface="ＭＳ Ｐゴシック" charset="-128"/>
            </a:endParaRPr>
          </a:p>
          <a:p>
            <a:pPr defTabSz="414338" eaLnBrk="1">
              <a:lnSpc>
                <a:spcPct val="97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</a:tabLst>
            </a:pPr>
            <a:endParaRPr lang="en-GB" sz="2000" dirty="0" smtClean="0">
              <a:solidFill>
                <a:srgbClr val="000000"/>
              </a:solidFill>
              <a:latin typeface="DejaVu Sans" charset="0"/>
              <a:ea typeface="ＭＳ Ｐゴシック" charset="-128"/>
              <a:cs typeface="ＭＳ Ｐゴシック" charset="-128"/>
            </a:endParaRPr>
          </a:p>
          <a:p>
            <a:pPr defTabSz="414338" eaLnBrk="1">
              <a:lnSpc>
                <a:spcPct val="97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</a:tabLst>
            </a:pPr>
            <a:r>
              <a:rPr lang="en-GB" sz="2000" dirty="0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(data, Stat) </a:t>
            </a:r>
            <a:r>
              <a:rPr lang="en-GB" sz="2000" dirty="0" err="1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getData(path</a:t>
            </a:r>
            <a:r>
              <a:rPr lang="en-GB" sz="2000" dirty="0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, watch)</a:t>
            </a:r>
            <a:r>
              <a:rPr lang="ar-sa" sz="2000" dirty="0" smtClean="0">
                <a:solidFill>
                  <a:srgbClr val="000000"/>
                </a:solidFill>
                <a:latin typeface="DejaVu Sans" charset="0"/>
                <a:ea typeface="Arial" charset="0"/>
                <a:cs typeface="Arial" charset="0"/>
              </a:rPr>
              <a:t>‏</a:t>
            </a:r>
            <a:endParaRPr lang="en-GB" sz="2000" dirty="0" smtClean="0">
              <a:solidFill>
                <a:srgbClr val="000000"/>
              </a:solidFill>
              <a:latin typeface="DejaVu Sans" charset="0"/>
              <a:ea typeface="ＭＳ Ｐゴシック" charset="-128"/>
              <a:cs typeface="ＭＳ Ｐゴシック" charset="-128"/>
            </a:endParaRPr>
          </a:p>
          <a:p>
            <a:pPr defTabSz="414338" eaLnBrk="1">
              <a:lnSpc>
                <a:spcPct val="97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</a:tabLst>
            </a:pPr>
            <a:endParaRPr lang="en-GB" sz="2000" dirty="0" smtClean="0">
              <a:solidFill>
                <a:srgbClr val="000000"/>
              </a:solidFill>
              <a:latin typeface="DejaVu Sans" charset="0"/>
              <a:ea typeface="ＭＳ Ｐゴシック" charset="-128"/>
              <a:cs typeface="ＭＳ Ｐゴシック" charset="-128"/>
            </a:endParaRPr>
          </a:p>
          <a:p>
            <a:pPr defTabSz="414338" eaLnBrk="1">
              <a:lnSpc>
                <a:spcPct val="97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</a:tabLst>
            </a:pPr>
            <a:r>
              <a:rPr lang="en-GB" sz="2000" dirty="0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Stat </a:t>
            </a:r>
            <a:r>
              <a:rPr lang="en-GB" sz="2000" dirty="0" err="1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exists(path</a:t>
            </a:r>
            <a:r>
              <a:rPr lang="en-GB" sz="2000" dirty="0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, watch)</a:t>
            </a:r>
            <a:r>
              <a:rPr lang="ar-sa" sz="2000" dirty="0" smtClean="0">
                <a:solidFill>
                  <a:srgbClr val="000000"/>
                </a:solidFill>
                <a:latin typeface="DejaVu Sans" charset="0"/>
                <a:ea typeface="Arial" charset="0"/>
                <a:cs typeface="Arial" charset="0"/>
              </a:rPr>
              <a:t>‏</a:t>
            </a:r>
            <a:endParaRPr lang="en-GB" sz="2000" dirty="0" smtClean="0">
              <a:solidFill>
                <a:srgbClr val="000000"/>
              </a:solidFill>
              <a:latin typeface="DejaVu Sans" charset="0"/>
              <a:ea typeface="ＭＳ Ｐゴシック" charset="-128"/>
              <a:cs typeface="ＭＳ Ｐゴシック" charset="-128"/>
            </a:endParaRPr>
          </a:p>
          <a:p>
            <a:pPr defTabSz="414338" eaLnBrk="1">
              <a:lnSpc>
                <a:spcPct val="97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</a:tabLst>
            </a:pPr>
            <a:endParaRPr lang="en-GB" sz="2000" dirty="0" smtClean="0">
              <a:solidFill>
                <a:srgbClr val="000000"/>
              </a:solidFill>
              <a:latin typeface="DejaVu Sans" charset="0"/>
              <a:ea typeface="ＭＳ Ｐゴシック" charset="-128"/>
              <a:cs typeface="ＭＳ Ｐゴシック" charset="-128"/>
            </a:endParaRPr>
          </a:p>
          <a:p>
            <a:pPr defTabSz="414338" eaLnBrk="1">
              <a:lnSpc>
                <a:spcPct val="97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</a:tabLst>
            </a:pPr>
            <a:r>
              <a:rPr lang="en-GB" sz="2000" dirty="0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String[] </a:t>
            </a:r>
            <a:r>
              <a:rPr lang="en-GB" sz="2000" dirty="0" err="1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getChildren(path</a:t>
            </a:r>
            <a:r>
              <a:rPr lang="en-GB" sz="2000" dirty="0" smtClean="0">
                <a:solidFill>
                  <a:srgbClr val="000000"/>
                </a:solidFill>
                <a:latin typeface="DejaVu Sans" charset="0"/>
                <a:ea typeface="ＭＳ Ｐゴシック" charset="-128"/>
                <a:cs typeface="ＭＳ Ｐゴシック" charset="-128"/>
              </a:rPr>
              <a:t>, watch)</a:t>
            </a:r>
            <a:r>
              <a:rPr lang="ar-sa" sz="2000" dirty="0" smtClean="0">
                <a:solidFill>
                  <a:srgbClr val="000000"/>
                </a:solidFill>
                <a:latin typeface="DejaVu Sans" charset="0"/>
                <a:ea typeface="Arial" charset="0"/>
                <a:cs typeface="Arial" charset="0"/>
              </a:rPr>
              <a:t>‏</a:t>
            </a:r>
            <a:endParaRPr lang="en-GB" sz="2000" dirty="0" smtClean="0">
              <a:solidFill>
                <a:srgbClr val="000000"/>
              </a:solidFill>
              <a:latin typeface="DejaVu Sans" charset="0"/>
              <a:ea typeface="ＭＳ Ｐゴシック" charset="-128"/>
              <a:cs typeface="ＭＳ Ｐゴシック" charset="-128"/>
            </a:endParaRPr>
          </a:p>
          <a:p>
            <a:pPr defTabSz="414338" eaLnBrk="1">
              <a:lnSpc>
                <a:spcPct val="97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</a:tabLst>
            </a:pPr>
            <a:endParaRPr lang="en-GB" sz="2000" dirty="0" smtClean="0">
              <a:solidFill>
                <a:srgbClr val="000000"/>
              </a:solidFill>
              <a:latin typeface="DejaVu San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>ZooKeeper Service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4419600"/>
            <a:ext cx="8839200" cy="1676400"/>
          </a:xfrm>
        </p:spPr>
        <p:txBody>
          <a:bodyPr>
            <a:normAutofit/>
          </a:bodyPr>
          <a:lstStyle/>
          <a:p>
            <a:pPr marL="431800" indent="-323850" defTabSz="457200">
              <a:lnSpc>
                <a:spcPct val="98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1600" smtClean="0">
                <a:ea typeface="ＭＳ Ｐゴシック" charset="-128"/>
                <a:cs typeface="ＭＳ Ｐゴシック" charset="-128"/>
              </a:rPr>
              <a:t>All servers store a copy of the data (in memory)‏</a:t>
            </a:r>
          </a:p>
          <a:p>
            <a:pPr marL="431800" indent="-323850" defTabSz="457200">
              <a:lnSpc>
                <a:spcPct val="97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1600" smtClean="0">
                <a:ea typeface="ＭＳ Ｐゴシック" charset="-128"/>
                <a:cs typeface="ＭＳ Ｐゴシック" charset="-128"/>
              </a:rPr>
              <a:t>A leader is elected at startup</a:t>
            </a:r>
          </a:p>
          <a:p>
            <a:pPr marL="431800" indent="-323850" defTabSz="457200">
              <a:lnSpc>
                <a:spcPct val="97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1600" smtClean="0">
                <a:ea typeface="ＭＳ Ｐゴシック" charset="-128"/>
                <a:cs typeface="ＭＳ Ｐゴシック" charset="-128"/>
              </a:rPr>
              <a:t>Followers service clients, all updates go through leader</a:t>
            </a:r>
          </a:p>
          <a:p>
            <a:pPr marL="431800" indent="-323850" defTabSz="457200">
              <a:lnSpc>
                <a:spcPct val="97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1600" smtClean="0">
                <a:ea typeface="ＭＳ Ｐゴシック" charset="-128"/>
                <a:cs typeface="ＭＳ Ｐゴシック" charset="-128"/>
              </a:rPr>
              <a:t>Update responses are sent when a majority of servers have persisted the change</a:t>
            </a:r>
          </a:p>
          <a:p>
            <a:pPr marL="431800" indent="-323850" defTabSz="4572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sz="160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317" name="AutoShape 32"/>
          <p:cNvSpPr>
            <a:spLocks noChangeArrowheads="1"/>
          </p:cNvSpPr>
          <p:nvPr/>
        </p:nvSpPr>
        <p:spPr bwMode="auto">
          <a:xfrm>
            <a:off x="1485900" y="1524000"/>
            <a:ext cx="7086600" cy="1600200"/>
          </a:xfrm>
          <a:prstGeom prst="roundRect">
            <a:avLst>
              <a:gd name="adj" fmla="val 11491"/>
            </a:avLst>
          </a:prstGeom>
          <a:solidFill>
            <a:srgbClr val="47B8B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 defTabSz="4572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>
                <a:solidFill>
                  <a:srgbClr val="000000"/>
                </a:solidFill>
                <a:latin typeface="DejaVu Sans" charset="0"/>
              </a:rPr>
              <a:t>ZooKeeper Service</a:t>
            </a:r>
          </a:p>
          <a:p>
            <a:pPr algn="ctr" defTabSz="457200">
              <a:lnSpc>
                <a:spcPct val="97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GB">
              <a:solidFill>
                <a:srgbClr val="000000"/>
              </a:solidFill>
              <a:latin typeface="DejaVu Sans" charset="0"/>
            </a:endParaRPr>
          </a:p>
          <a:p>
            <a:pPr algn="ctr" defTabSz="457200">
              <a:lnSpc>
                <a:spcPct val="97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GB">
              <a:solidFill>
                <a:srgbClr val="000000"/>
              </a:solidFill>
              <a:latin typeface="DejaVu Sans" charset="0"/>
            </a:endParaRPr>
          </a:p>
          <a:p>
            <a:pPr algn="ctr" defTabSz="457200">
              <a:lnSpc>
                <a:spcPct val="97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GB">
              <a:solidFill>
                <a:srgbClr val="000000"/>
              </a:solidFill>
              <a:latin typeface="DejaVu Sans" charset="0"/>
            </a:endParaRPr>
          </a:p>
          <a:p>
            <a:pPr algn="ctr" defTabSz="457200">
              <a:lnSpc>
                <a:spcPct val="97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GB">
              <a:solidFill>
                <a:srgbClr val="000000"/>
              </a:solidFill>
              <a:latin typeface="DejaVu Sans" charset="0"/>
            </a:endParaRPr>
          </a:p>
          <a:p>
            <a:pPr algn="ctr" defTabSz="457200">
              <a:lnSpc>
                <a:spcPct val="97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GB">
              <a:solidFill>
                <a:srgbClr val="000000"/>
              </a:solidFill>
              <a:latin typeface="DejaVu Sans" charset="0"/>
            </a:endParaRPr>
          </a:p>
        </p:txBody>
      </p:sp>
      <p:sp>
        <p:nvSpPr>
          <p:cNvPr id="13318" name="Rectangle 33"/>
          <p:cNvSpPr>
            <a:spLocks noChangeArrowheads="1"/>
          </p:cNvSpPr>
          <p:nvPr/>
        </p:nvSpPr>
        <p:spPr bwMode="auto">
          <a:xfrm>
            <a:off x="1743075" y="2209800"/>
            <a:ext cx="885825" cy="4572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 defTabSz="4572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</a:tabLst>
            </a:pPr>
            <a:r>
              <a:rPr lang="en-GB">
                <a:solidFill>
                  <a:srgbClr val="000000"/>
                </a:solidFill>
                <a:latin typeface="DejaVu Sans" charset="0"/>
              </a:rPr>
              <a:t>Server</a:t>
            </a:r>
          </a:p>
        </p:txBody>
      </p:sp>
      <p:sp>
        <p:nvSpPr>
          <p:cNvPr id="13319" name="Rectangle 34"/>
          <p:cNvSpPr>
            <a:spLocks noChangeArrowheads="1"/>
          </p:cNvSpPr>
          <p:nvPr/>
        </p:nvSpPr>
        <p:spPr bwMode="auto">
          <a:xfrm>
            <a:off x="1743075" y="2209800"/>
            <a:ext cx="885825" cy="4572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 defTabSz="4572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</a:tabLst>
            </a:pPr>
            <a:r>
              <a:rPr lang="en-GB">
                <a:solidFill>
                  <a:srgbClr val="000000"/>
                </a:solidFill>
                <a:latin typeface="DejaVu Sans" charset="0"/>
              </a:rPr>
              <a:t>Server</a:t>
            </a:r>
          </a:p>
        </p:txBody>
      </p:sp>
      <p:sp>
        <p:nvSpPr>
          <p:cNvPr id="13320" name="Rectangle 35"/>
          <p:cNvSpPr>
            <a:spLocks noChangeArrowheads="1"/>
          </p:cNvSpPr>
          <p:nvPr/>
        </p:nvSpPr>
        <p:spPr bwMode="auto">
          <a:xfrm>
            <a:off x="7229475" y="2209800"/>
            <a:ext cx="885825" cy="4572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 defTabSz="4572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</a:tabLst>
            </a:pPr>
            <a:r>
              <a:rPr lang="en-GB">
                <a:solidFill>
                  <a:srgbClr val="000000"/>
                </a:solidFill>
                <a:latin typeface="DejaVu Sans" charset="0"/>
              </a:rPr>
              <a:t>Server</a:t>
            </a:r>
          </a:p>
        </p:txBody>
      </p:sp>
      <p:sp>
        <p:nvSpPr>
          <p:cNvPr id="13321" name="Rectangle 36"/>
          <p:cNvSpPr>
            <a:spLocks noChangeArrowheads="1"/>
          </p:cNvSpPr>
          <p:nvPr/>
        </p:nvSpPr>
        <p:spPr bwMode="auto">
          <a:xfrm>
            <a:off x="5857875" y="2209800"/>
            <a:ext cx="885825" cy="4572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 defTabSz="4572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</a:tabLst>
            </a:pPr>
            <a:r>
              <a:rPr lang="en-GB">
                <a:solidFill>
                  <a:srgbClr val="000000"/>
                </a:solidFill>
                <a:latin typeface="DejaVu Sans" charset="0"/>
              </a:rPr>
              <a:t>Server</a:t>
            </a:r>
          </a:p>
        </p:txBody>
      </p:sp>
      <p:sp>
        <p:nvSpPr>
          <p:cNvPr id="13322" name="Rectangle 37"/>
          <p:cNvSpPr>
            <a:spLocks noChangeArrowheads="1"/>
          </p:cNvSpPr>
          <p:nvPr/>
        </p:nvSpPr>
        <p:spPr bwMode="auto">
          <a:xfrm>
            <a:off x="4486275" y="2209800"/>
            <a:ext cx="885825" cy="4572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 defTabSz="4572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</a:tabLst>
            </a:pPr>
            <a:r>
              <a:rPr lang="en-GB">
                <a:solidFill>
                  <a:srgbClr val="000000"/>
                </a:solidFill>
                <a:latin typeface="DejaVu Sans" charset="0"/>
              </a:rPr>
              <a:t>Server</a:t>
            </a:r>
          </a:p>
        </p:txBody>
      </p:sp>
      <p:sp>
        <p:nvSpPr>
          <p:cNvPr id="13323" name="Rectangle 38"/>
          <p:cNvSpPr>
            <a:spLocks noChangeArrowheads="1"/>
          </p:cNvSpPr>
          <p:nvPr/>
        </p:nvSpPr>
        <p:spPr bwMode="auto">
          <a:xfrm>
            <a:off x="3114675" y="2209800"/>
            <a:ext cx="885825" cy="4572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 defTabSz="4572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</a:tabLst>
            </a:pPr>
            <a:r>
              <a:rPr lang="en-GB">
                <a:solidFill>
                  <a:srgbClr val="000000"/>
                </a:solidFill>
                <a:latin typeface="DejaVu Sans" charset="0"/>
              </a:rPr>
              <a:t>Server</a:t>
            </a:r>
          </a:p>
        </p:txBody>
      </p:sp>
      <p:sp>
        <p:nvSpPr>
          <p:cNvPr id="13324" name="AutoShape 39"/>
          <p:cNvSpPr>
            <a:spLocks noChangeArrowheads="1"/>
          </p:cNvSpPr>
          <p:nvPr/>
        </p:nvSpPr>
        <p:spPr bwMode="auto">
          <a:xfrm>
            <a:off x="4257675" y="1981200"/>
            <a:ext cx="885825" cy="228600"/>
          </a:xfrm>
          <a:prstGeom prst="wedgeRectCallout">
            <a:avLst>
              <a:gd name="adj1" fmla="val -3486"/>
              <a:gd name="adj2" fmla="val 129241"/>
            </a:avLst>
          </a:prstGeom>
          <a:solidFill>
            <a:srgbClr val="8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 anchor="ctr">
            <a:prstTxWarp prst="textNoShape">
              <a:avLst/>
            </a:prstTxWarp>
          </a:bodyPr>
          <a:lstStyle/>
          <a:p>
            <a:pPr algn="ctr" defTabSz="4572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</a:tabLst>
            </a:pPr>
            <a:r>
              <a:rPr lang="en-GB" sz="1400">
                <a:solidFill>
                  <a:srgbClr val="000000"/>
                </a:solidFill>
                <a:latin typeface="DejaVu Sans" charset="0"/>
              </a:rPr>
              <a:t>Leader</a:t>
            </a:r>
          </a:p>
        </p:txBody>
      </p:sp>
      <p:sp>
        <p:nvSpPr>
          <p:cNvPr id="13325" name="Rectangle 40"/>
          <p:cNvSpPr>
            <a:spLocks noChangeArrowheads="1"/>
          </p:cNvSpPr>
          <p:nvPr/>
        </p:nvSpPr>
        <p:spPr bwMode="auto">
          <a:xfrm>
            <a:off x="600075" y="3810000"/>
            <a:ext cx="885825" cy="4572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 defTabSz="4572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</a:tabLst>
            </a:pPr>
            <a:r>
              <a:rPr lang="en-GB">
                <a:solidFill>
                  <a:srgbClr val="000000"/>
                </a:solidFill>
                <a:latin typeface="DejaVu Sans" charset="0"/>
              </a:rPr>
              <a:t>Client</a:t>
            </a:r>
          </a:p>
        </p:txBody>
      </p:sp>
      <p:sp>
        <p:nvSpPr>
          <p:cNvPr id="13326" name="Rectangle 42"/>
          <p:cNvSpPr>
            <a:spLocks noChangeArrowheads="1"/>
          </p:cNvSpPr>
          <p:nvPr/>
        </p:nvSpPr>
        <p:spPr bwMode="auto">
          <a:xfrm>
            <a:off x="7458075" y="3810000"/>
            <a:ext cx="885825" cy="4572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 defTabSz="4572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</a:tabLst>
            </a:pPr>
            <a:r>
              <a:rPr lang="en-GB">
                <a:solidFill>
                  <a:srgbClr val="000000"/>
                </a:solidFill>
                <a:latin typeface="DejaVu Sans" charset="0"/>
              </a:rPr>
              <a:t>Client</a:t>
            </a:r>
          </a:p>
        </p:txBody>
      </p:sp>
      <p:sp>
        <p:nvSpPr>
          <p:cNvPr id="13327" name="Rectangle 43"/>
          <p:cNvSpPr>
            <a:spLocks noChangeArrowheads="1"/>
          </p:cNvSpPr>
          <p:nvPr/>
        </p:nvSpPr>
        <p:spPr bwMode="auto">
          <a:xfrm>
            <a:off x="6315075" y="3810000"/>
            <a:ext cx="885825" cy="4572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 defTabSz="4572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</a:tabLst>
            </a:pPr>
            <a:r>
              <a:rPr lang="en-GB">
                <a:solidFill>
                  <a:srgbClr val="000000"/>
                </a:solidFill>
                <a:latin typeface="DejaVu Sans" charset="0"/>
              </a:rPr>
              <a:t>Client</a:t>
            </a:r>
          </a:p>
        </p:txBody>
      </p:sp>
      <p:sp>
        <p:nvSpPr>
          <p:cNvPr id="13328" name="Rectangle 44"/>
          <p:cNvSpPr>
            <a:spLocks noChangeArrowheads="1"/>
          </p:cNvSpPr>
          <p:nvPr/>
        </p:nvSpPr>
        <p:spPr bwMode="auto">
          <a:xfrm>
            <a:off x="5172075" y="3810000"/>
            <a:ext cx="885825" cy="4572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 defTabSz="4572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</a:tabLst>
            </a:pPr>
            <a:r>
              <a:rPr lang="en-GB">
                <a:solidFill>
                  <a:srgbClr val="000000"/>
                </a:solidFill>
                <a:latin typeface="DejaVu Sans" charset="0"/>
              </a:rPr>
              <a:t>Client</a:t>
            </a:r>
          </a:p>
        </p:txBody>
      </p:sp>
      <p:sp>
        <p:nvSpPr>
          <p:cNvPr id="13329" name="Rectangle 45"/>
          <p:cNvSpPr>
            <a:spLocks noChangeArrowheads="1"/>
          </p:cNvSpPr>
          <p:nvPr/>
        </p:nvSpPr>
        <p:spPr bwMode="auto">
          <a:xfrm>
            <a:off x="1743075" y="3810000"/>
            <a:ext cx="885825" cy="4572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 defTabSz="4572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</a:tabLst>
            </a:pPr>
            <a:r>
              <a:rPr lang="en-GB">
                <a:solidFill>
                  <a:srgbClr val="000000"/>
                </a:solidFill>
                <a:latin typeface="DejaVu Sans" charset="0"/>
              </a:rPr>
              <a:t>Client</a:t>
            </a:r>
          </a:p>
        </p:txBody>
      </p:sp>
      <p:sp>
        <p:nvSpPr>
          <p:cNvPr id="13330" name="Rectangle 46"/>
          <p:cNvSpPr>
            <a:spLocks noChangeArrowheads="1"/>
          </p:cNvSpPr>
          <p:nvPr/>
        </p:nvSpPr>
        <p:spPr bwMode="auto">
          <a:xfrm>
            <a:off x="4029075" y="3810000"/>
            <a:ext cx="885825" cy="4572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 defTabSz="4572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</a:tabLst>
            </a:pPr>
            <a:r>
              <a:rPr lang="en-GB">
                <a:solidFill>
                  <a:srgbClr val="000000"/>
                </a:solidFill>
                <a:latin typeface="DejaVu Sans" charset="0"/>
              </a:rPr>
              <a:t>Client</a:t>
            </a:r>
          </a:p>
        </p:txBody>
      </p:sp>
      <p:sp>
        <p:nvSpPr>
          <p:cNvPr id="13331" name="Rectangle 47"/>
          <p:cNvSpPr>
            <a:spLocks noChangeArrowheads="1"/>
          </p:cNvSpPr>
          <p:nvPr/>
        </p:nvSpPr>
        <p:spPr bwMode="auto">
          <a:xfrm>
            <a:off x="2886075" y="3810000"/>
            <a:ext cx="885825" cy="4572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 defTabSz="45720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</a:tabLst>
            </a:pPr>
            <a:r>
              <a:rPr lang="en-GB">
                <a:solidFill>
                  <a:srgbClr val="000000"/>
                </a:solidFill>
                <a:latin typeface="DejaVu Sans" charset="0"/>
              </a:rPr>
              <a:t>Client</a:t>
            </a:r>
          </a:p>
        </p:txBody>
      </p:sp>
      <p:cxnSp>
        <p:nvCxnSpPr>
          <p:cNvPr id="13332" name="AutoShape 48"/>
          <p:cNvCxnSpPr>
            <a:cxnSpLocks noChangeShapeType="1"/>
            <a:stCxn id="13325" idx="0"/>
            <a:endCxn id="13319" idx="2"/>
          </p:cNvCxnSpPr>
          <p:nvPr/>
        </p:nvCxnSpPr>
        <p:spPr bwMode="auto">
          <a:xfrm rot="5400000" flipH="1" flipV="1">
            <a:off x="1042988" y="2667000"/>
            <a:ext cx="1143000" cy="114300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3333" name="AutoShape 49"/>
          <p:cNvCxnSpPr>
            <a:cxnSpLocks noChangeShapeType="1"/>
            <a:stCxn id="13329" idx="0"/>
            <a:endCxn id="13319" idx="2"/>
          </p:cNvCxnSpPr>
          <p:nvPr/>
        </p:nvCxnSpPr>
        <p:spPr bwMode="auto">
          <a:xfrm rot="5400000" flipH="1" flipV="1">
            <a:off x="1615282" y="3239294"/>
            <a:ext cx="1143000" cy="158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3334" name="AutoShape 50"/>
          <p:cNvCxnSpPr>
            <a:cxnSpLocks noChangeShapeType="1"/>
            <a:stCxn id="13331" idx="0"/>
            <a:endCxn id="13323" idx="2"/>
          </p:cNvCxnSpPr>
          <p:nvPr/>
        </p:nvCxnSpPr>
        <p:spPr bwMode="auto">
          <a:xfrm rot="5400000" flipH="1" flipV="1">
            <a:off x="2871788" y="3124200"/>
            <a:ext cx="1143000" cy="22860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3335" name="AutoShape 51"/>
          <p:cNvCxnSpPr>
            <a:cxnSpLocks noChangeShapeType="1"/>
            <a:stCxn id="13330" idx="0"/>
            <a:endCxn id="13322" idx="2"/>
          </p:cNvCxnSpPr>
          <p:nvPr/>
        </p:nvCxnSpPr>
        <p:spPr bwMode="auto">
          <a:xfrm rot="5400000" flipH="1" flipV="1">
            <a:off x="4129088" y="3009900"/>
            <a:ext cx="1143000" cy="45720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3336" name="AutoShape 52"/>
          <p:cNvCxnSpPr>
            <a:cxnSpLocks noChangeShapeType="1"/>
            <a:stCxn id="13328" idx="0"/>
            <a:endCxn id="13321" idx="2"/>
          </p:cNvCxnSpPr>
          <p:nvPr/>
        </p:nvCxnSpPr>
        <p:spPr bwMode="auto">
          <a:xfrm rot="5400000" flipH="1" flipV="1">
            <a:off x="5386388" y="2895600"/>
            <a:ext cx="1143000" cy="68580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3337" name="AutoShape 53"/>
          <p:cNvCxnSpPr>
            <a:cxnSpLocks noChangeShapeType="1"/>
            <a:stCxn id="13327" idx="0"/>
            <a:endCxn id="13321" idx="2"/>
          </p:cNvCxnSpPr>
          <p:nvPr/>
        </p:nvCxnSpPr>
        <p:spPr bwMode="auto">
          <a:xfrm rot="16200000" flipV="1">
            <a:off x="5957888" y="3009900"/>
            <a:ext cx="1143000" cy="45720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3338" name="AutoShape 54"/>
          <p:cNvCxnSpPr>
            <a:cxnSpLocks noChangeShapeType="1"/>
            <a:stCxn id="13326" idx="0"/>
            <a:endCxn id="13320" idx="2"/>
          </p:cNvCxnSpPr>
          <p:nvPr/>
        </p:nvCxnSpPr>
        <p:spPr bwMode="auto">
          <a:xfrm rot="16200000" flipV="1">
            <a:off x="7215188" y="3124200"/>
            <a:ext cx="1143000" cy="22860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3339" name="AutoShape 56"/>
          <p:cNvCxnSpPr>
            <a:cxnSpLocks noChangeShapeType="1"/>
            <a:stCxn id="13319" idx="2"/>
            <a:endCxn id="13322" idx="2"/>
          </p:cNvCxnSpPr>
          <p:nvPr/>
        </p:nvCxnSpPr>
        <p:spPr bwMode="auto">
          <a:xfrm rot="16200000" flipH="1">
            <a:off x="3557587" y="1295401"/>
            <a:ext cx="3175" cy="2743200"/>
          </a:xfrm>
          <a:prstGeom prst="curvedConnector3">
            <a:avLst>
              <a:gd name="adj1" fmla="val 14395468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0" name="AutoShape 57"/>
          <p:cNvCxnSpPr>
            <a:cxnSpLocks noChangeShapeType="1"/>
            <a:stCxn id="13323" idx="2"/>
            <a:endCxn id="13322" idx="2"/>
          </p:cNvCxnSpPr>
          <p:nvPr/>
        </p:nvCxnSpPr>
        <p:spPr bwMode="auto">
          <a:xfrm rot="16200000" flipH="1">
            <a:off x="4243387" y="1981201"/>
            <a:ext cx="3175" cy="1371600"/>
          </a:xfrm>
          <a:prstGeom prst="curvedConnector3">
            <a:avLst>
              <a:gd name="adj1" fmla="val 14395468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1" name="AutoShape 58"/>
          <p:cNvCxnSpPr>
            <a:cxnSpLocks noChangeShapeType="1"/>
            <a:stCxn id="13320" idx="2"/>
            <a:endCxn id="13322" idx="2"/>
          </p:cNvCxnSpPr>
          <p:nvPr/>
        </p:nvCxnSpPr>
        <p:spPr bwMode="auto">
          <a:xfrm rot="5400000">
            <a:off x="6300787" y="1295401"/>
            <a:ext cx="3175" cy="2743200"/>
          </a:xfrm>
          <a:prstGeom prst="curvedConnector3">
            <a:avLst>
              <a:gd name="adj1" fmla="val 14395468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342" name="AutoShape 59"/>
          <p:cNvCxnSpPr>
            <a:cxnSpLocks noChangeShapeType="1"/>
            <a:stCxn id="13321" idx="2"/>
            <a:endCxn id="13322" idx="2"/>
          </p:cNvCxnSpPr>
          <p:nvPr/>
        </p:nvCxnSpPr>
        <p:spPr bwMode="auto">
          <a:xfrm rot="5400000">
            <a:off x="5614987" y="1981201"/>
            <a:ext cx="3175" cy="1371600"/>
          </a:xfrm>
          <a:prstGeom prst="curvedConnector3">
            <a:avLst>
              <a:gd name="adj1" fmla="val 14395468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ZooKeeper</a:t>
            </a:r>
            <a:r>
              <a:rPr lang="en-US" dirty="0" smtClean="0"/>
              <a:t> and </a:t>
            </a:r>
            <a:r>
              <a:rPr lang="en-US" dirty="0" err="1" smtClean="0"/>
              <a:t>HBase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Master Failover</a:t>
            </a:r>
          </a:p>
          <a:p>
            <a:endParaRPr lang="en-US" dirty="0" smtClean="0"/>
          </a:p>
          <a:p>
            <a:r>
              <a:rPr lang="en-US" dirty="0" smtClean="0"/>
              <a:t>Region Servers and Master discovery via </a:t>
            </a:r>
            <a:r>
              <a:rPr lang="en-US" dirty="0" err="1" smtClean="0"/>
              <a:t>ZooKeeper</a:t>
            </a:r>
            <a:endParaRPr lang="en-US" dirty="0" smtClean="0"/>
          </a:p>
          <a:p>
            <a:pPr lvl="1"/>
            <a:r>
              <a:rPr lang="en-US" dirty="0" err="1" smtClean="0"/>
              <a:t>HBase</a:t>
            </a:r>
            <a:r>
              <a:rPr lang="en-US" dirty="0" smtClean="0"/>
              <a:t> clients connect to </a:t>
            </a:r>
            <a:r>
              <a:rPr lang="en-US" dirty="0" err="1" smtClean="0"/>
              <a:t>ZooKeeper</a:t>
            </a:r>
            <a:r>
              <a:rPr lang="en-US" dirty="0" smtClean="0"/>
              <a:t> to find configuration data</a:t>
            </a:r>
          </a:p>
          <a:p>
            <a:pPr lvl="1"/>
            <a:r>
              <a:rPr lang="en-US" dirty="0" smtClean="0"/>
              <a:t>Region Servers and Master failure detecti0n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Hbase</a:t>
            </a:r>
            <a:r>
              <a:rPr lang="en-US" dirty="0" smtClean="0"/>
              <a:t> and </a:t>
            </a:r>
            <a:r>
              <a:rPr lang="en-US" dirty="0" err="1" smtClean="0"/>
              <a:t>ZooKeeper</a:t>
            </a:r>
            <a:r>
              <a:rPr lang="en-US" dirty="0" smtClean="0"/>
              <a:t> as of now!</a:t>
            </a:r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279400" y="2074333"/>
            <a:ext cx="3268134" cy="1970882"/>
            <a:chOff x="1566333" y="1921933"/>
            <a:chExt cx="3268134" cy="1970882"/>
          </a:xfrm>
        </p:grpSpPr>
        <p:sp>
          <p:nvSpPr>
            <p:cNvPr id="5" name="Rectangle 4"/>
            <p:cNvSpPr/>
            <p:nvPr/>
          </p:nvSpPr>
          <p:spPr>
            <a:xfrm>
              <a:off x="1566333" y="1921933"/>
              <a:ext cx="347134" cy="22013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/</a:t>
              </a:r>
              <a:endParaRPr lang="en-US" sz="1400" dirty="0"/>
            </a:p>
          </p:txBody>
        </p:sp>
        <p:cxnSp>
          <p:nvCxnSpPr>
            <p:cNvPr id="9" name="Elbow Connector 8"/>
            <p:cNvCxnSpPr>
              <a:stCxn id="5" idx="3"/>
            </p:cNvCxnSpPr>
            <p:nvPr/>
          </p:nvCxnSpPr>
          <p:spPr>
            <a:xfrm>
              <a:off x="1913467" y="2032000"/>
              <a:ext cx="1642533" cy="313267"/>
            </a:xfrm>
            <a:prstGeom prst="bentConnector3">
              <a:avLst>
                <a:gd name="adj1" fmla="val 50000"/>
              </a:avLst>
            </a:prstGeom>
            <a:ln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3556000" y="2243667"/>
              <a:ext cx="1278467" cy="29633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r</a:t>
              </a:r>
              <a:r>
                <a:rPr lang="en-US" sz="1000" dirty="0" smtClean="0"/>
                <a:t>oot-region-server</a:t>
              </a:r>
              <a:endParaRPr lang="en-US" sz="1000" dirty="0"/>
            </a:p>
          </p:txBody>
        </p:sp>
        <p:cxnSp>
          <p:nvCxnSpPr>
            <p:cNvPr id="31" name="Elbow Connector 30"/>
            <p:cNvCxnSpPr/>
            <p:nvPr/>
          </p:nvCxnSpPr>
          <p:spPr>
            <a:xfrm>
              <a:off x="1761067" y="2142067"/>
              <a:ext cx="1794933" cy="1109133"/>
            </a:xfrm>
            <a:prstGeom prst="bentConnector3">
              <a:avLst>
                <a:gd name="adj1" fmla="val 50000"/>
              </a:avLst>
            </a:prstGeom>
            <a:ln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3556000" y="3103033"/>
              <a:ext cx="1278467" cy="29633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 smtClean="0"/>
                <a:t>rs</a:t>
              </a:r>
              <a:endParaRPr lang="en-US" sz="1000" dirty="0"/>
            </a:p>
          </p:txBody>
        </p:sp>
        <p:cxnSp>
          <p:nvCxnSpPr>
            <p:cNvPr id="38" name="Elbow Connector 37"/>
            <p:cNvCxnSpPr/>
            <p:nvPr/>
          </p:nvCxnSpPr>
          <p:spPr>
            <a:xfrm rot="5400000">
              <a:off x="960967" y="2942167"/>
              <a:ext cx="1600200" cy="1588"/>
            </a:xfrm>
            <a:prstGeom prst="bentConnector3">
              <a:avLst>
                <a:gd name="adj1" fmla="val 50000"/>
              </a:avLst>
            </a:prstGeom>
            <a:ln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Elbow Connector 39"/>
            <p:cNvCxnSpPr/>
            <p:nvPr/>
          </p:nvCxnSpPr>
          <p:spPr>
            <a:xfrm>
              <a:off x="1760273" y="3743061"/>
              <a:ext cx="1795727" cy="1588"/>
            </a:xfrm>
            <a:prstGeom prst="bentConnector3">
              <a:avLst>
                <a:gd name="adj1" fmla="val 50000"/>
              </a:avLst>
            </a:prstGeom>
            <a:ln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/>
            <p:cNvSpPr/>
            <p:nvPr/>
          </p:nvSpPr>
          <p:spPr>
            <a:xfrm>
              <a:off x="3556000" y="3596482"/>
              <a:ext cx="1278467" cy="29633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master</a:t>
              </a:r>
              <a:endParaRPr lang="en-US" sz="1000" dirty="0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547534" y="1778001"/>
            <a:ext cx="54440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Master 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If more than one master, they fight</a:t>
            </a:r>
          </a:p>
          <a:p>
            <a:pPr>
              <a:buFont typeface="Arial"/>
              <a:buChar char="•"/>
            </a:pPr>
            <a:r>
              <a:rPr lang="en-US" dirty="0" smtClean="0"/>
              <a:t> Root Region Server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This </a:t>
            </a:r>
            <a:r>
              <a:rPr lang="en-US" dirty="0" err="1"/>
              <a:t>znode</a:t>
            </a:r>
            <a:r>
              <a:rPr lang="en-US" dirty="0"/>
              <a:t> holds the location of the server hosting the root of all tables in </a:t>
            </a:r>
            <a:r>
              <a:rPr lang="en-US" dirty="0" err="1"/>
              <a:t>hbase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rs</a:t>
            </a:r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dirty="0" smtClean="0"/>
              <a:t> A directory in which there is a </a:t>
            </a:r>
            <a:r>
              <a:rPr lang="en-US" dirty="0" err="1" smtClean="0"/>
              <a:t>znode</a:t>
            </a:r>
            <a:r>
              <a:rPr lang="en-US" dirty="0" smtClean="0"/>
              <a:t> per </a:t>
            </a:r>
            <a:r>
              <a:rPr lang="en-US" dirty="0" err="1" smtClean="0"/>
              <a:t>Hbase</a:t>
            </a:r>
            <a:r>
              <a:rPr lang="en-US" dirty="0" smtClean="0"/>
              <a:t> region server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Region Servers register themselves with </a:t>
            </a:r>
            <a:r>
              <a:rPr lang="en-US" dirty="0" err="1" smtClean="0"/>
              <a:t>ZooKeeper</a:t>
            </a:r>
            <a:r>
              <a:rPr lang="en-US" dirty="0" smtClean="0"/>
              <a:t> when they come online </a:t>
            </a:r>
          </a:p>
          <a:p>
            <a:pPr>
              <a:buFont typeface="Arial"/>
              <a:buChar char="•"/>
            </a:pPr>
            <a:r>
              <a:rPr lang="en-US" dirty="0" smtClean="0"/>
              <a:t> On Region Server failure (detected via ephemeral </a:t>
            </a:r>
            <a:r>
              <a:rPr lang="en-US" dirty="0" err="1" smtClean="0"/>
              <a:t>znodes</a:t>
            </a:r>
            <a:r>
              <a:rPr lang="en-US" dirty="0" smtClean="0"/>
              <a:t> and notification via </a:t>
            </a:r>
            <a:r>
              <a:rPr lang="en-US" dirty="0" err="1" smtClean="0"/>
              <a:t>ZooKeeper</a:t>
            </a:r>
            <a:r>
              <a:rPr lang="en-US" dirty="0" smtClean="0"/>
              <a:t>), the master splits the edits out per region</a:t>
            </a:r>
            <a:br>
              <a:rPr lang="en-US" dirty="0" smtClean="0"/>
            </a:br>
            <a:endParaRPr lang="en-US" dirty="0" smtClean="0"/>
          </a:p>
        </p:txBody>
      </p:sp>
      <p:cxnSp>
        <p:nvCxnSpPr>
          <p:cNvPr id="49" name="Elbow Connector 48"/>
          <p:cNvCxnSpPr/>
          <p:nvPr/>
        </p:nvCxnSpPr>
        <p:spPr>
          <a:xfrm flipV="1">
            <a:off x="473340" y="1778001"/>
            <a:ext cx="1795727" cy="296332"/>
          </a:xfrm>
          <a:prstGeom prst="bentConnector3">
            <a:avLst>
              <a:gd name="adj1" fmla="val 50000"/>
            </a:avLst>
          </a:prstGeom>
          <a:ln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2269067" y="1629834"/>
            <a:ext cx="1278467" cy="2963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shutdown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1399</TotalTime>
  <Words>504</Words>
  <Application>Microsoft Macintosh PowerPoint</Application>
  <PresentationFormat>On-screen Show (4:3)</PresentationFormat>
  <Paragraphs>124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Civic</vt:lpstr>
      <vt:lpstr>Apache ZooKeeper </vt:lpstr>
      <vt:lpstr>What is ZooKeeper?</vt:lpstr>
      <vt:lpstr>Use Cases</vt:lpstr>
      <vt:lpstr>What is ZooKeeper again?</vt:lpstr>
      <vt:lpstr>Data Model</vt:lpstr>
      <vt:lpstr>ZooKeeper API</vt:lpstr>
      <vt:lpstr>ZooKeeper Service</vt:lpstr>
      <vt:lpstr>ZooKeeper and HBase</vt:lpstr>
      <vt:lpstr>Hbase and ZooKeeper as of now!</vt:lpstr>
      <vt:lpstr>Common Problems/Error Cases </vt:lpstr>
      <vt:lpstr>Release 3.3.0, whats in for Hbase?</vt:lpstr>
      <vt:lpstr>Upcoming 3.4 release</vt:lpstr>
      <vt:lpstr>More ZooKeeper in Hbase?</vt:lpstr>
      <vt:lpstr>Questions?</vt:lpstr>
    </vt:vector>
  </TitlesOfParts>
  <Company>Yahoo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Mahadev Konar</dc:creator>
  <cp:lastModifiedBy>Mahadev Konar</cp:lastModifiedBy>
  <cp:revision>83</cp:revision>
  <dcterms:created xsi:type="dcterms:W3CDTF">2010-04-20T01:19:20Z</dcterms:created>
  <dcterms:modified xsi:type="dcterms:W3CDTF">2010-04-20T01:20:38Z</dcterms:modified>
</cp:coreProperties>
</file>