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  <p:sldMasterId id="2147483672" r:id="rId2"/>
  </p:sldMasterIdLst>
  <p:notesMasterIdLst>
    <p:notesMasterId r:id="rId17"/>
  </p:notesMasterIdLst>
  <p:handoutMasterIdLst>
    <p:handoutMasterId r:id="rId18"/>
  </p:handoutMasterIdLst>
  <p:sldIdLst>
    <p:sldId id="256" r:id="rId3"/>
    <p:sldId id="436" r:id="rId4"/>
    <p:sldId id="437" r:id="rId5"/>
    <p:sldId id="438" r:id="rId6"/>
    <p:sldId id="443" r:id="rId7"/>
    <p:sldId id="444" r:id="rId8"/>
    <p:sldId id="446" r:id="rId9"/>
    <p:sldId id="447" r:id="rId10"/>
    <p:sldId id="439" r:id="rId11"/>
    <p:sldId id="445" r:id="rId12"/>
    <p:sldId id="440" r:id="rId13"/>
    <p:sldId id="441" r:id="rId14"/>
    <p:sldId id="442" r:id="rId15"/>
    <p:sldId id="366" r:id="rId16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62" d="100"/>
          <a:sy n="162" d="100"/>
        </p:scale>
        <p:origin x="-104" y="-3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8887CB-CFCA-5040-A3CE-D719360EC610}" type="datetimeFigureOut">
              <a:rPr lang="en-US" smtClean="0"/>
              <a:t>4/6/15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19530-DE19-174D-9662-7B6E0E77A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9375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497517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hape 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53693" cy="516289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506412" y="2957149"/>
            <a:ext cx="8274300" cy="618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5" name="Shape 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933" y="1360278"/>
            <a:ext cx="3328193" cy="774139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521933" y="3800769"/>
            <a:ext cx="8258399" cy="33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 Area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516572" y="1362709"/>
            <a:ext cx="4055399" cy="329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000"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 sz="1600">
                <a:latin typeface="Arial"/>
                <a:ea typeface="Arial"/>
                <a:cs typeface="Arial"/>
                <a:sym typeface="Arial"/>
              </a:defRPr>
            </a:lvl2pPr>
            <a:lvl3pPr rtl="0">
              <a:spcBef>
                <a:spcPts val="0"/>
              </a:spcBef>
              <a:defRPr sz="1400">
                <a:latin typeface="Arial"/>
                <a:ea typeface="Arial"/>
                <a:cs typeface="Arial"/>
                <a:sym typeface="Arial"/>
              </a:defRPr>
            </a:lvl3pPr>
            <a:lvl4pPr rtl="0">
              <a:spcBef>
                <a:spcPts val="0"/>
              </a:spcBef>
              <a:defRPr sz="1200">
                <a:latin typeface="Arial"/>
                <a:ea typeface="Arial"/>
                <a:cs typeface="Arial"/>
                <a:sym typeface="Arial"/>
              </a:defRPr>
            </a:lvl4pPr>
            <a:lvl5pPr rtl="0">
              <a:spcBef>
                <a:spcPts val="0"/>
              </a:spcBef>
              <a:defRPr sz="1100">
                <a:latin typeface="Arial"/>
                <a:ea typeface="Arial"/>
                <a:cs typeface="Arial"/>
                <a:sym typeface="Arial"/>
              </a:defRPr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2"/>
          </p:nvPr>
        </p:nvSpPr>
        <p:spPr>
          <a:xfrm>
            <a:off x="4758626" y="1362709"/>
            <a:ext cx="4059899" cy="329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000"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 sz="1600">
                <a:latin typeface="Arial"/>
                <a:ea typeface="Arial"/>
                <a:cs typeface="Arial"/>
                <a:sym typeface="Arial"/>
              </a:defRPr>
            </a:lvl2pPr>
            <a:lvl3pPr rtl="0">
              <a:spcBef>
                <a:spcPts val="0"/>
              </a:spcBef>
              <a:defRPr sz="1400">
                <a:latin typeface="Arial"/>
                <a:ea typeface="Arial"/>
                <a:cs typeface="Arial"/>
                <a:sym typeface="Arial"/>
              </a:defRPr>
            </a:lvl3pPr>
            <a:lvl4pPr rtl="0">
              <a:spcBef>
                <a:spcPts val="0"/>
              </a:spcBef>
              <a:defRPr sz="1200">
                <a:latin typeface="Arial"/>
                <a:ea typeface="Arial"/>
                <a:cs typeface="Arial"/>
                <a:sym typeface="Arial"/>
              </a:defRPr>
            </a:lvl4pPr>
            <a:lvl5pPr rtl="0">
              <a:spcBef>
                <a:spcPts val="0"/>
              </a:spcBef>
              <a:defRPr sz="1100">
                <a:latin typeface="Arial"/>
                <a:ea typeface="Arial"/>
                <a:cs typeface="Arial"/>
                <a:sym typeface="Arial"/>
              </a:defRPr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dt" idx="10"/>
          </p:nvPr>
        </p:nvSpPr>
        <p:spPr>
          <a:xfrm>
            <a:off x="6390639" y="4784564"/>
            <a:ext cx="12033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700" b="0" i="0" u="none" strike="noStrike" cap="none" baseline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sldNum" idx="12"/>
          </p:nvPr>
        </p:nvSpPr>
        <p:spPr>
          <a:xfrm>
            <a:off x="35560" y="4784564"/>
            <a:ext cx="3389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700" b="0" i="0" u="none" strike="noStrike" cap="none" baseline="0">
              <a:solidFill>
                <a:srgbClr val="40009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Shape 113"/>
          <p:cNvSpPr txBox="1">
            <a:spLocks noGrp="1"/>
          </p:cNvSpPr>
          <p:nvPr>
            <p:ph type="ftr" idx="11"/>
          </p:nvPr>
        </p:nvSpPr>
        <p:spPr>
          <a:xfrm>
            <a:off x="431577" y="4784565"/>
            <a:ext cx="5952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7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287338" y="436880"/>
            <a:ext cx="8521199" cy="812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500" b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287338" y="436880"/>
            <a:ext cx="8521199" cy="812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500" b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dt" idx="10"/>
          </p:nvPr>
        </p:nvSpPr>
        <p:spPr>
          <a:xfrm>
            <a:off x="6390639" y="4784564"/>
            <a:ext cx="12033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700" b="0" i="0" u="none" strike="noStrike" cap="none" baseline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35560" y="4784564"/>
            <a:ext cx="3389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700" b="0" i="0" u="none" strike="noStrike" cap="none" baseline="0">
              <a:solidFill>
                <a:srgbClr val="40009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Shape 119"/>
          <p:cNvSpPr txBox="1">
            <a:spLocks noGrp="1"/>
          </p:cNvSpPr>
          <p:nvPr>
            <p:ph type="ftr" idx="11"/>
          </p:nvPr>
        </p:nvSpPr>
        <p:spPr>
          <a:xfrm>
            <a:off x="431577" y="4784565"/>
            <a:ext cx="5952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7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dt" idx="10"/>
          </p:nvPr>
        </p:nvSpPr>
        <p:spPr>
          <a:xfrm>
            <a:off x="6390639" y="4784564"/>
            <a:ext cx="12033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700" b="0" i="0" u="none" strike="noStrike" cap="none" baseline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sldNum" idx="12"/>
          </p:nvPr>
        </p:nvSpPr>
        <p:spPr>
          <a:xfrm>
            <a:off x="35560" y="4784564"/>
            <a:ext cx="3389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700" b="0" i="0" u="none" strike="noStrike" cap="none" baseline="0">
              <a:solidFill>
                <a:srgbClr val="40009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 txBox="1">
            <a:spLocks noGrp="1"/>
          </p:cNvSpPr>
          <p:nvPr>
            <p:ph type="ftr" idx="11"/>
          </p:nvPr>
        </p:nvSpPr>
        <p:spPr>
          <a:xfrm>
            <a:off x="431577" y="4784565"/>
            <a:ext cx="5952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7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 1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SzPct val="100000"/>
              <a:defRPr sz="4800"/>
            </a:lvl1pPr>
            <a:lvl2pPr algn="ctr" rtl="0">
              <a:spcBef>
                <a:spcPts val="0"/>
              </a:spcBef>
              <a:buSzPct val="100000"/>
              <a:defRPr sz="4800"/>
            </a:lvl2pPr>
            <a:lvl3pPr algn="ctr" rtl="0">
              <a:spcBef>
                <a:spcPts val="0"/>
              </a:spcBef>
              <a:buSzPct val="100000"/>
              <a:defRPr sz="4800"/>
            </a:lvl3pPr>
            <a:lvl4pPr algn="ctr" rtl="0">
              <a:spcBef>
                <a:spcPts val="0"/>
              </a:spcBef>
              <a:buSzPct val="100000"/>
              <a:defRPr sz="4800"/>
            </a:lvl4pPr>
            <a:lvl5pPr algn="ctr" rtl="0">
              <a:spcBef>
                <a:spcPts val="0"/>
              </a:spcBef>
              <a:buSzPct val="100000"/>
              <a:defRPr sz="4800"/>
            </a:lvl5pPr>
            <a:lvl6pPr algn="ctr" rtl="0">
              <a:spcBef>
                <a:spcPts val="0"/>
              </a:spcBef>
              <a:buSzPct val="100000"/>
              <a:defRPr sz="4800"/>
            </a:lvl6pPr>
            <a:lvl7pPr algn="ctr" rtl="0">
              <a:spcBef>
                <a:spcPts val="0"/>
              </a:spcBef>
              <a:buSzPct val="100000"/>
              <a:defRPr sz="4800"/>
            </a:lvl7pPr>
            <a:lvl8pPr algn="ctr" rtl="0">
              <a:spcBef>
                <a:spcPts val="0"/>
              </a:spcBef>
              <a:buSzPct val="100000"/>
              <a:defRPr sz="4800"/>
            </a:lvl8pPr>
            <a:lvl9pPr algn="ctr" rtl="0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 Apr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48000" y="4767263"/>
            <a:ext cx="3048000" cy="273844"/>
          </a:xfrm>
        </p:spPr>
        <p:txBody>
          <a:bodyPr/>
          <a:lstStyle/>
          <a:p>
            <a:r>
              <a:rPr lang="en-US" smtClean="0"/>
              <a:t>Network Geographics at ApacheCon NA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5BD80-B0FA-4364-8F81-A150986F3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303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287337" y="436879"/>
            <a:ext cx="8521199" cy="812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500" b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6390639" y="4784564"/>
            <a:ext cx="17639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700" b="0" i="0" u="none" strike="noStrike" cap="none" baseline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35560" y="4784564"/>
            <a:ext cx="3389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700" b="0" i="0" u="none" strike="noStrike" cap="none" baseline="0">
              <a:solidFill>
                <a:srgbClr val="40009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431577" y="4784564"/>
            <a:ext cx="5952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7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516572" y="1361123"/>
            <a:ext cx="8301899" cy="3242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33362" indent="-106362" algn="l" rtl="0">
              <a:spcBef>
                <a:spcPts val="0"/>
              </a:spcBef>
              <a:spcAft>
                <a:spcPts val="600"/>
              </a:spcAft>
              <a:buClr>
                <a:srgbClr val="333333"/>
              </a:buClr>
              <a:buFont typeface="Wingdings"/>
              <a:buChar char="§"/>
              <a:defRPr sz="2000" b="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indent="-180975" algn="l" rtl="0">
              <a:spcBef>
                <a:spcPts val="0"/>
              </a:spcBef>
              <a:spcAft>
                <a:spcPts val="600"/>
              </a:spcAft>
              <a:buClr>
                <a:srgbClr val="333333"/>
              </a:buClr>
              <a:buFont typeface="Arial"/>
              <a:buChar char="●"/>
              <a:defRPr sz="16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90562" indent="-179387" algn="l" rtl="0">
              <a:spcBef>
                <a:spcPts val="0"/>
              </a:spcBef>
              <a:spcAft>
                <a:spcPts val="600"/>
              </a:spcAft>
              <a:buClr>
                <a:srgbClr val="333333"/>
              </a:buClr>
              <a:buFont typeface="Arial"/>
              <a:buChar char="●"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854075" indent="-123825" algn="l" rtl="0">
              <a:spcBef>
                <a:spcPts val="0"/>
              </a:spcBef>
              <a:spcAft>
                <a:spcPts val="600"/>
              </a:spcAft>
              <a:buClr>
                <a:srgbClr val="333333"/>
              </a:buClr>
              <a:buFont typeface="Arial"/>
              <a:buChar char="●"/>
              <a:defRPr sz="12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025525" indent="-104775" algn="l" rtl="0">
              <a:spcBef>
                <a:spcPts val="0"/>
              </a:spcBef>
              <a:spcAft>
                <a:spcPts val="600"/>
              </a:spcAft>
              <a:buClr>
                <a:srgbClr val="333333"/>
              </a:buClr>
              <a:buFont typeface="Wingdings"/>
              <a:buChar char="§"/>
              <a:defRPr sz="11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vider Slide">
    <p:bg>
      <p:bgPr>
        <a:solidFill>
          <a:schemeClr val="lt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Shape 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549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Shape 25"/>
          <p:cNvSpPr txBox="1">
            <a:spLocks noGrp="1"/>
          </p:cNvSpPr>
          <p:nvPr>
            <p:ph type="ctrTitle"/>
          </p:nvPr>
        </p:nvSpPr>
        <p:spPr>
          <a:xfrm>
            <a:off x="506412" y="1866993"/>
            <a:ext cx="8301899" cy="1409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0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 Area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516572" y="1362708"/>
            <a:ext cx="4055399" cy="329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000"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 sz="1600">
                <a:latin typeface="Arial"/>
                <a:ea typeface="Arial"/>
                <a:cs typeface="Arial"/>
                <a:sym typeface="Arial"/>
              </a:defRPr>
            </a:lvl2pPr>
            <a:lvl3pPr rtl="0">
              <a:spcBef>
                <a:spcPts val="0"/>
              </a:spcBef>
              <a:defRPr sz="1400">
                <a:latin typeface="Arial"/>
                <a:ea typeface="Arial"/>
                <a:cs typeface="Arial"/>
                <a:sym typeface="Arial"/>
              </a:defRPr>
            </a:lvl3pPr>
            <a:lvl4pPr rtl="0">
              <a:spcBef>
                <a:spcPts val="0"/>
              </a:spcBef>
              <a:defRPr sz="1200">
                <a:latin typeface="Arial"/>
                <a:ea typeface="Arial"/>
                <a:cs typeface="Arial"/>
                <a:sym typeface="Arial"/>
              </a:defRPr>
            </a:lvl4pPr>
            <a:lvl5pPr rtl="0">
              <a:spcBef>
                <a:spcPts val="0"/>
              </a:spcBef>
              <a:defRPr sz="1100">
                <a:latin typeface="Arial"/>
                <a:ea typeface="Arial"/>
                <a:cs typeface="Arial"/>
                <a:sym typeface="Arial"/>
              </a:defRPr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4758626" y="1362708"/>
            <a:ext cx="4059899" cy="329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000"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 sz="1600">
                <a:latin typeface="Arial"/>
                <a:ea typeface="Arial"/>
                <a:cs typeface="Arial"/>
                <a:sym typeface="Arial"/>
              </a:defRPr>
            </a:lvl2pPr>
            <a:lvl3pPr rtl="0">
              <a:spcBef>
                <a:spcPts val="0"/>
              </a:spcBef>
              <a:defRPr sz="1400">
                <a:latin typeface="Arial"/>
                <a:ea typeface="Arial"/>
                <a:cs typeface="Arial"/>
                <a:sym typeface="Arial"/>
              </a:defRPr>
            </a:lvl3pPr>
            <a:lvl4pPr rtl="0">
              <a:spcBef>
                <a:spcPts val="0"/>
              </a:spcBef>
              <a:defRPr sz="1200">
                <a:latin typeface="Arial"/>
                <a:ea typeface="Arial"/>
                <a:cs typeface="Arial"/>
                <a:sym typeface="Arial"/>
              </a:defRPr>
            </a:lvl4pPr>
            <a:lvl5pPr rtl="0">
              <a:spcBef>
                <a:spcPts val="0"/>
              </a:spcBef>
              <a:defRPr sz="1100">
                <a:latin typeface="Arial"/>
                <a:ea typeface="Arial"/>
                <a:cs typeface="Arial"/>
                <a:sym typeface="Arial"/>
              </a:defRPr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6390639" y="4784564"/>
            <a:ext cx="17639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700" b="0" i="0" u="none" strike="noStrike" cap="none" baseline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35560" y="4784564"/>
            <a:ext cx="3389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700" b="0" i="0" u="none" strike="noStrike" cap="none" baseline="0">
              <a:solidFill>
                <a:srgbClr val="40009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431577" y="4784564"/>
            <a:ext cx="5952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7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287337" y="436879"/>
            <a:ext cx="8521199" cy="812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500" b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287337" y="436879"/>
            <a:ext cx="8521199" cy="812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500" b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6390639" y="4784564"/>
            <a:ext cx="17639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700" b="0" i="0" u="none" strike="noStrike" cap="none" baseline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35560" y="4784564"/>
            <a:ext cx="3389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700" b="0" i="0" u="none" strike="noStrike" cap="none" baseline="0">
              <a:solidFill>
                <a:srgbClr val="40009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431577" y="4784564"/>
            <a:ext cx="5952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7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dt" idx="10"/>
          </p:nvPr>
        </p:nvSpPr>
        <p:spPr>
          <a:xfrm>
            <a:off x="6390639" y="4784564"/>
            <a:ext cx="17639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700" b="0" i="0" u="none" strike="noStrike" cap="none" baseline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35560" y="4784564"/>
            <a:ext cx="3389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700" b="0" i="0" u="none" strike="noStrike" cap="none" baseline="0">
              <a:solidFill>
                <a:srgbClr val="40009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431577" y="4784564"/>
            <a:ext cx="5952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7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Shape 9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53693" cy="516289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Shape 96"/>
          <p:cNvSpPr txBox="1">
            <a:spLocks noGrp="1"/>
          </p:cNvSpPr>
          <p:nvPr>
            <p:ph type="ctrTitle"/>
          </p:nvPr>
        </p:nvSpPr>
        <p:spPr>
          <a:xfrm>
            <a:off x="506414" y="2957148"/>
            <a:ext cx="8274300" cy="618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521933" y="3800769"/>
            <a:ext cx="8258399" cy="33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414" y="1351359"/>
            <a:ext cx="2496145" cy="580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287338" y="436880"/>
            <a:ext cx="8521199" cy="812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500" b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 b="1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dt" idx="10"/>
          </p:nvPr>
        </p:nvSpPr>
        <p:spPr>
          <a:xfrm>
            <a:off x="6390639" y="4784564"/>
            <a:ext cx="12033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700" b="0" i="0" u="none" strike="noStrike" cap="none" baseline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sldNum" idx="12"/>
          </p:nvPr>
        </p:nvSpPr>
        <p:spPr>
          <a:xfrm>
            <a:off x="35560" y="4784564"/>
            <a:ext cx="3389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700" b="0" i="0" u="none" strike="noStrike" cap="none" baseline="0">
              <a:solidFill>
                <a:srgbClr val="40009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Shape 103"/>
          <p:cNvSpPr txBox="1">
            <a:spLocks noGrp="1"/>
          </p:cNvSpPr>
          <p:nvPr>
            <p:ph type="ftr" idx="11"/>
          </p:nvPr>
        </p:nvSpPr>
        <p:spPr>
          <a:xfrm>
            <a:off x="431577" y="4784565"/>
            <a:ext cx="5952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7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516572" y="1361123"/>
            <a:ext cx="8301899" cy="3242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33362" indent="-106362" algn="l" rtl="0">
              <a:spcBef>
                <a:spcPts val="0"/>
              </a:spcBef>
              <a:spcAft>
                <a:spcPts val="600"/>
              </a:spcAft>
              <a:buClr>
                <a:srgbClr val="333333"/>
              </a:buClr>
              <a:buFont typeface="Wingdings"/>
              <a:buChar char="§"/>
              <a:defRPr sz="2000" b="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indent="-180975" algn="l" rtl="0">
              <a:spcBef>
                <a:spcPts val="0"/>
              </a:spcBef>
              <a:spcAft>
                <a:spcPts val="600"/>
              </a:spcAft>
              <a:buClr>
                <a:srgbClr val="333333"/>
              </a:buClr>
              <a:buFont typeface="Arial"/>
              <a:buChar char="●"/>
              <a:defRPr sz="16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90562" indent="-179387" algn="l" rtl="0">
              <a:spcBef>
                <a:spcPts val="0"/>
              </a:spcBef>
              <a:spcAft>
                <a:spcPts val="600"/>
              </a:spcAft>
              <a:buClr>
                <a:srgbClr val="333333"/>
              </a:buClr>
              <a:buFont typeface="Arial"/>
              <a:buChar char="●"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854075" indent="-123825" algn="l" rtl="0">
              <a:spcBef>
                <a:spcPts val="0"/>
              </a:spcBef>
              <a:spcAft>
                <a:spcPts val="600"/>
              </a:spcAft>
              <a:buClr>
                <a:srgbClr val="333333"/>
              </a:buClr>
              <a:buFont typeface="Arial"/>
              <a:buChar char="●"/>
              <a:defRPr sz="12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025525" indent="-104775" algn="l" rtl="0">
              <a:spcBef>
                <a:spcPts val="0"/>
              </a:spcBef>
              <a:spcAft>
                <a:spcPts val="600"/>
              </a:spcAft>
              <a:buClr>
                <a:srgbClr val="333333"/>
              </a:buClr>
              <a:buFont typeface="Wingdings"/>
              <a:buChar char="§"/>
              <a:defRPr sz="11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vider Slide">
    <p:bg>
      <p:bgPr>
        <a:solidFill>
          <a:schemeClr val="lt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Shape 10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549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Shape 107"/>
          <p:cNvSpPr txBox="1">
            <a:spLocks noGrp="1"/>
          </p:cNvSpPr>
          <p:nvPr>
            <p:ph type="ctrTitle"/>
          </p:nvPr>
        </p:nvSpPr>
        <p:spPr>
          <a:xfrm>
            <a:off x="506412" y="1866994"/>
            <a:ext cx="8301899" cy="1409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0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5.xml"/><Relationship Id="rId10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hape 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287337" y="436879"/>
            <a:ext cx="8521199" cy="812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5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6390639" y="4784564"/>
            <a:ext cx="17639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700" b="0" i="0" u="none" strike="noStrike" cap="none" baseline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431577" y="4784564"/>
            <a:ext cx="5952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7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35560" y="4784564"/>
            <a:ext cx="3389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700" b="0" i="0" u="none" strike="noStrike" cap="none" baseline="0">
              <a:solidFill>
                <a:srgbClr val="40009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516574" y="1359700"/>
            <a:ext cx="8301899" cy="3285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33362" marR="0" indent="-106362" algn="l" rtl="0">
              <a:spcBef>
                <a:spcPts val="0"/>
              </a:spcBef>
              <a:spcAft>
                <a:spcPts val="600"/>
              </a:spcAft>
              <a:buClr>
                <a:srgbClr val="333333"/>
              </a:buClr>
              <a:buFont typeface="Wingdings"/>
              <a:buChar char="§"/>
              <a:defRPr sz="2000" b="0" i="0" u="none" strike="noStrike" cap="none" baseline="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-180975" algn="l" rtl="0">
              <a:spcBef>
                <a:spcPts val="0"/>
              </a:spcBef>
              <a:spcAft>
                <a:spcPts val="600"/>
              </a:spcAft>
              <a:buClr>
                <a:srgbClr val="333333"/>
              </a:buClr>
              <a:buFont typeface="Arial"/>
              <a:buChar char="●"/>
              <a:defRPr sz="1600" b="0" i="0" u="none" strike="noStrike" cap="none" baseline="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90562" marR="0" indent="-179387" algn="l" rtl="0">
              <a:spcBef>
                <a:spcPts val="0"/>
              </a:spcBef>
              <a:spcAft>
                <a:spcPts val="600"/>
              </a:spcAft>
              <a:buClr>
                <a:srgbClr val="333333"/>
              </a:buClr>
              <a:buFont typeface="Arial"/>
              <a:buChar char="●"/>
              <a:defRPr sz="1400" b="0" i="0" u="none" strike="noStrike" cap="none" baseline="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854075" marR="0" indent="-123825" algn="l" rtl="0">
              <a:spcBef>
                <a:spcPts val="0"/>
              </a:spcBef>
              <a:spcAft>
                <a:spcPts val="600"/>
              </a:spcAft>
              <a:buClr>
                <a:srgbClr val="333333"/>
              </a:buClr>
              <a:buFont typeface="Arial"/>
              <a:buChar char="●"/>
              <a:defRPr sz="1200" b="0" i="0" u="none" strike="noStrike" cap="none" baseline="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025525" marR="0" indent="-104775" algn="l" rtl="0">
              <a:spcBef>
                <a:spcPts val="0"/>
              </a:spcBef>
              <a:spcAft>
                <a:spcPts val="600"/>
              </a:spcAft>
              <a:buClr>
                <a:srgbClr val="333333"/>
              </a:buClr>
              <a:buFont typeface="Wingdings"/>
              <a:buChar char="§"/>
              <a:defRPr sz="1100" b="0" i="0" u="none" strike="noStrike" cap="none" baseline="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" name="Shape 1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191500" y="4842519"/>
            <a:ext cx="664419" cy="15238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Shape 87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287338" y="436880"/>
            <a:ext cx="8521199" cy="812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5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1" i="0" u="none" strike="noStrike" cap="none" baseline="0">
                <a:solidFill>
                  <a:srgbClr val="7B00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600" b="1" i="0" u="none" strike="noStrike" cap="none" baseline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dt" idx="10"/>
          </p:nvPr>
        </p:nvSpPr>
        <p:spPr>
          <a:xfrm>
            <a:off x="6390639" y="4784564"/>
            <a:ext cx="12033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700" b="0" i="0" u="none" strike="noStrike" cap="none" baseline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ftr" idx="11"/>
          </p:nvPr>
        </p:nvSpPr>
        <p:spPr>
          <a:xfrm>
            <a:off x="431577" y="4784565"/>
            <a:ext cx="5952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7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35560" y="4784564"/>
            <a:ext cx="3389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700" b="0" i="0" u="none" strike="noStrike" cap="none" baseline="0">
              <a:solidFill>
                <a:srgbClr val="40009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516574" y="1359701"/>
            <a:ext cx="8301899" cy="3285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33362" marR="0" indent="-106362" algn="l" rtl="0">
              <a:spcBef>
                <a:spcPts val="0"/>
              </a:spcBef>
              <a:spcAft>
                <a:spcPts val="600"/>
              </a:spcAft>
              <a:buClr>
                <a:srgbClr val="333333"/>
              </a:buClr>
              <a:buFont typeface="Wingdings"/>
              <a:buChar char="§"/>
              <a:defRPr sz="2000" b="0" i="0" u="none" strike="noStrike" cap="none" baseline="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-180975" algn="l" rtl="0">
              <a:spcBef>
                <a:spcPts val="0"/>
              </a:spcBef>
              <a:spcAft>
                <a:spcPts val="600"/>
              </a:spcAft>
              <a:buClr>
                <a:srgbClr val="333333"/>
              </a:buClr>
              <a:buFont typeface="Arial"/>
              <a:buChar char="●"/>
              <a:defRPr sz="1600" b="0" i="0" u="none" strike="noStrike" cap="none" baseline="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90562" marR="0" indent="-179387" algn="l" rtl="0">
              <a:spcBef>
                <a:spcPts val="0"/>
              </a:spcBef>
              <a:spcAft>
                <a:spcPts val="600"/>
              </a:spcAft>
              <a:buClr>
                <a:srgbClr val="333333"/>
              </a:buClr>
              <a:buFont typeface="Arial"/>
              <a:buChar char="●"/>
              <a:defRPr sz="1400" b="0" i="0" u="none" strike="noStrike" cap="none" baseline="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854075" marR="0" indent="-123825" algn="l" rtl="0">
              <a:spcBef>
                <a:spcPts val="0"/>
              </a:spcBef>
              <a:spcAft>
                <a:spcPts val="600"/>
              </a:spcAft>
              <a:buClr>
                <a:srgbClr val="333333"/>
              </a:buClr>
              <a:buFont typeface="Arial"/>
              <a:buChar char="●"/>
              <a:defRPr sz="1200" b="0" i="0" u="none" strike="noStrike" cap="none" baseline="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025525" marR="0" indent="-104775" algn="l" rtl="0">
              <a:spcBef>
                <a:spcPts val="0"/>
              </a:spcBef>
              <a:spcAft>
                <a:spcPts val="600"/>
              </a:spcAft>
              <a:buClr>
                <a:srgbClr val="333333"/>
              </a:buClr>
              <a:buFont typeface="Wingdings"/>
              <a:buChar char="§"/>
              <a:defRPr sz="1100" b="0" i="0" u="none" strike="noStrike" cap="none" baseline="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Shape 9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941827" y="4842520"/>
            <a:ext cx="657552" cy="152388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3" r:id="rId9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etwork-geographics.com/ats/docs/ssl-session-api.en.htm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etwork-geographics.com/ats/docs/ssl-api.en.html%23c.TSCont" TargetMode="External"/><Relationship Id="rId3" Type="http://schemas.openxmlformats.org/officeDocument/2006/relationships/hyperlink" Target="http://network-geographics.com/ats/docs/ssl-api.en.html%23c.TSEvent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network-geographics.com/ats/docs/ssl-api.en.html%23c.TSReturnCode" TargetMode="External"/><Relationship Id="rId4" Type="http://schemas.openxmlformats.org/officeDocument/2006/relationships/hyperlink" Target="http://network-geographics.com/ats/docs/ssl-session-api.en.html%23c.TSSslSessionId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etwork-geographics.com/ats/docs/ssl-session-api.en.html%23c.TSSslSession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ctrTitle"/>
          </p:nvPr>
        </p:nvSpPr>
        <p:spPr>
          <a:xfrm>
            <a:off x="506412" y="2957149"/>
            <a:ext cx="8274300" cy="6189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ATS SSL Updates</a:t>
            </a:r>
            <a:endParaRPr lang="en" dirty="0"/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521933" y="3800769"/>
            <a:ext cx="8258399" cy="339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ATS Summit Spring 2015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Susan Hinrichs</a:t>
            </a:r>
            <a:endParaRPr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DHE Future Changes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Changes beyond 5.2.1?</a:t>
            </a:r>
          </a:p>
          <a:p>
            <a:pPr lvl="1"/>
            <a:r>
              <a:rPr lang="en-US" dirty="0" smtClean="0"/>
              <a:t>No, leave it be</a:t>
            </a:r>
          </a:p>
          <a:p>
            <a:pPr lvl="1"/>
            <a:r>
              <a:rPr lang="en-US" dirty="0" smtClean="0"/>
              <a:t>Add a “Default” option to </a:t>
            </a:r>
            <a:r>
              <a:rPr lang="en-US" dirty="0" err="1" smtClean="0"/>
              <a:t>dhparams</a:t>
            </a:r>
            <a:r>
              <a:rPr lang="en-US" dirty="0" smtClean="0"/>
              <a:t> </a:t>
            </a:r>
            <a:r>
              <a:rPr lang="en-US" dirty="0" err="1" smtClean="0"/>
              <a:t>config</a:t>
            </a:r>
            <a:r>
              <a:rPr lang="en-US" dirty="0" smtClean="0"/>
              <a:t> entry</a:t>
            </a:r>
          </a:p>
          <a:p>
            <a:pPr lvl="1"/>
            <a:r>
              <a:rPr lang="en-US" dirty="0" smtClean="0"/>
              <a:t>Other?</a:t>
            </a:r>
          </a:p>
        </p:txBody>
      </p:sp>
    </p:spTree>
    <p:extLst>
      <p:ext uri="{BB962C8B-B14F-4D97-AF65-F5344CB8AC3E}">
        <p14:creationId xmlns:p14="http://schemas.microsoft.com/office/powerpoint/2010/main" val="1139252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 of Symmetric SSL statistics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TS-3409</a:t>
            </a:r>
          </a:p>
          <a:p>
            <a:pPr lvl="1"/>
            <a:r>
              <a:rPr lang="en-US" dirty="0" smtClean="0"/>
              <a:t>Change </a:t>
            </a:r>
            <a:r>
              <a:rPr lang="en-US" dirty="0" err="1" smtClean="0"/>
              <a:t>proxy.process.ssl.total_success_handshake_count</a:t>
            </a:r>
            <a:r>
              <a:rPr lang="en-US" dirty="0" smtClean="0"/>
              <a:t> to </a:t>
            </a:r>
            <a:r>
              <a:rPr lang="en-US" dirty="0" err="1" smtClean="0"/>
              <a:t>total_success_handshake_count_in</a:t>
            </a:r>
            <a:endParaRPr lang="en-US" dirty="0" smtClean="0"/>
          </a:p>
          <a:p>
            <a:pPr lvl="1"/>
            <a:r>
              <a:rPr lang="en-US" dirty="0" smtClean="0"/>
              <a:t>Added </a:t>
            </a:r>
            <a:r>
              <a:rPr lang="en-US" dirty="0" err="1" smtClean="0"/>
              <a:t>total_success_handshake_count_out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722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SSL Transparent Pass Through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Augment the Transparent Pass through logic to work on SSL as well as HTTP directly over TCP</a:t>
            </a:r>
          </a:p>
          <a:p>
            <a:pPr lvl="1"/>
            <a:r>
              <a:rPr lang="en-US" dirty="0" smtClean="0"/>
              <a:t>TS-3292 – Lev </a:t>
            </a:r>
            <a:r>
              <a:rPr lang="en-US" dirty="0" err="1" smtClean="0"/>
              <a:t>Stipakov</a:t>
            </a:r>
            <a:endParaRPr lang="en-US" dirty="0" smtClean="0"/>
          </a:p>
          <a:p>
            <a:pPr lvl="1"/>
            <a:r>
              <a:rPr lang="en-US" dirty="0" smtClean="0"/>
              <a:t>If </a:t>
            </a:r>
            <a:r>
              <a:rPr lang="en-US" dirty="0" err="1" smtClean="0"/>
              <a:t>tr</a:t>
            </a:r>
            <a:r>
              <a:rPr lang="en-US" dirty="0" smtClean="0"/>
              <a:t>-pass and first packet is not client hello, blind tunnel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96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Various bug fixes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SSL handshake buffer fix TS-3451</a:t>
            </a:r>
          </a:p>
          <a:p>
            <a:pPr lvl="1"/>
            <a:r>
              <a:rPr lang="en-US" dirty="0" smtClean="0"/>
              <a:t>Brian </a:t>
            </a:r>
            <a:r>
              <a:rPr lang="en-US" dirty="0" err="1" smtClean="0"/>
              <a:t>Geffon</a:t>
            </a:r>
            <a:r>
              <a:rPr lang="en-US" dirty="0" smtClean="0"/>
              <a:t> tracking down increase in SSL errors moving from 5.0 to 5.2.0</a:t>
            </a:r>
          </a:p>
          <a:p>
            <a:r>
              <a:rPr lang="en-US" dirty="0" smtClean="0"/>
              <a:t>SNI Callback fix TS-3272</a:t>
            </a:r>
          </a:p>
          <a:p>
            <a:pPr lvl="1"/>
            <a:r>
              <a:rPr lang="en-US" dirty="0" smtClean="0"/>
              <a:t>Lev found CPU spin if SNI callback did not </a:t>
            </a:r>
            <a:r>
              <a:rPr lang="en-US" dirty="0" err="1" smtClean="0"/>
              <a:t>reenable</a:t>
            </a:r>
            <a:endParaRPr lang="en-US" dirty="0" smtClean="0"/>
          </a:p>
          <a:p>
            <a:r>
              <a:rPr lang="en-US" dirty="0" smtClean="0"/>
              <a:t>Certificate Loading Fixes</a:t>
            </a:r>
          </a:p>
          <a:p>
            <a:pPr lvl="1"/>
            <a:r>
              <a:rPr lang="en-US" dirty="0" smtClean="0"/>
              <a:t>Remove spurious warnings on certificate load TS-3243</a:t>
            </a:r>
          </a:p>
          <a:p>
            <a:pPr lvl="1"/>
            <a:r>
              <a:rPr lang="en-US" dirty="0" smtClean="0"/>
              <a:t>Fail system start if certificates do not load TS-3376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0389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960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Leverage New Features of </a:t>
            </a:r>
            <a:r>
              <a:rPr lang="en-US" dirty="0" err="1" smtClean="0"/>
              <a:t>OpenSSL</a:t>
            </a:r>
            <a:r>
              <a:rPr lang="en-US" dirty="0" smtClean="0"/>
              <a:t> 1.0.2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Support multiple certificate chains TS-3131</a:t>
            </a:r>
          </a:p>
          <a:p>
            <a:pPr lvl="1"/>
            <a:r>
              <a:rPr lang="en-US" dirty="0" smtClean="0"/>
              <a:t>Wei Sun addition</a:t>
            </a:r>
          </a:p>
          <a:p>
            <a:pPr lvl="1"/>
            <a:r>
              <a:rPr lang="en-US" dirty="0" smtClean="0"/>
              <a:t>You can specify multiple certificate files in </a:t>
            </a:r>
            <a:r>
              <a:rPr lang="en-US" dirty="0" err="1" smtClean="0"/>
              <a:t>ssl_multicert.config</a:t>
            </a:r>
            <a:r>
              <a:rPr lang="en-US" dirty="0" smtClean="0"/>
              <a:t> by comma separating file names in the </a:t>
            </a:r>
            <a:r>
              <a:rPr lang="en-US" dirty="0" err="1" smtClean="0"/>
              <a:t>ssl_cert_name</a:t>
            </a:r>
            <a:r>
              <a:rPr lang="en-US" dirty="0" smtClean="0"/>
              <a:t> and </a:t>
            </a:r>
            <a:r>
              <a:rPr lang="en-US" dirty="0" err="1" smtClean="0"/>
              <a:t>ssl_key_name</a:t>
            </a:r>
            <a:r>
              <a:rPr lang="en-US" dirty="0" smtClean="0"/>
              <a:t> fields</a:t>
            </a:r>
          </a:p>
          <a:p>
            <a:pPr lvl="2"/>
            <a:r>
              <a:rPr lang="en-US" sz="1200" dirty="0" err="1" smtClean="0">
                <a:latin typeface="Courier New"/>
              </a:rPr>
              <a:t>ssl_cert_name</a:t>
            </a:r>
            <a:r>
              <a:rPr lang="en-US" sz="1200" dirty="0" smtClean="0">
                <a:latin typeface="Courier New"/>
              </a:rPr>
              <a:t>=</a:t>
            </a:r>
            <a:r>
              <a:rPr lang="en-US" sz="1200" dirty="0" err="1" smtClean="0">
                <a:latin typeface="Courier New"/>
              </a:rPr>
              <a:t>ec-safelyfiled.pem,rsa-safelyfiled.pem</a:t>
            </a:r>
            <a:r>
              <a:rPr lang="en-US" sz="1200" dirty="0" smtClean="0">
                <a:latin typeface="Courier New"/>
              </a:rPr>
              <a:t> </a:t>
            </a:r>
            <a:r>
              <a:rPr lang="en-US" sz="1200" dirty="0" err="1" smtClean="0">
                <a:latin typeface="Courier New"/>
              </a:rPr>
              <a:t>ssl_key_name</a:t>
            </a:r>
            <a:r>
              <a:rPr lang="en-US" sz="1200" dirty="0" smtClean="0">
                <a:latin typeface="Courier New"/>
              </a:rPr>
              <a:t>=</a:t>
            </a:r>
            <a:r>
              <a:rPr lang="en-US" sz="1200" dirty="0" err="1" smtClean="0">
                <a:latin typeface="Courier New"/>
              </a:rPr>
              <a:t>ec-privkey.pem,rsa-privkey.pem</a:t>
            </a:r>
            <a:endParaRPr lang="en-US" sz="1200" dirty="0" smtClean="0">
              <a:latin typeface="Courier New"/>
            </a:endParaRPr>
          </a:p>
          <a:p>
            <a:pPr lvl="2"/>
            <a:r>
              <a:rPr lang="en-US" dirty="0" smtClean="0"/>
              <a:t>May want to add some cross algorithm warning checks</a:t>
            </a:r>
          </a:p>
          <a:p>
            <a:r>
              <a:rPr lang="en-US" dirty="0" smtClean="0"/>
              <a:t>Use the certificate callback for the TS API SNI callback TS-3319</a:t>
            </a:r>
          </a:p>
          <a:p>
            <a:pPr lvl="1"/>
            <a:r>
              <a:rPr lang="en-US" dirty="0" smtClean="0"/>
              <a:t>No need for the SNI callback patch to 1.0.1</a:t>
            </a:r>
          </a:p>
          <a:p>
            <a:pPr lvl="1"/>
            <a:r>
              <a:rPr lang="en-US" dirty="0" smtClean="0"/>
              <a:t>The SNI plugin API is unchanged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768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OpenSSL</a:t>
            </a:r>
            <a:r>
              <a:rPr lang="en-US" dirty="0" smtClean="0"/>
              <a:t> 1.1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 no longer reach into the internals</a:t>
            </a:r>
          </a:p>
          <a:p>
            <a:pPr lvl="1"/>
            <a:r>
              <a:rPr lang="en-US" dirty="0" err="1" smtClean="0"/>
              <a:t>OpenSSL</a:t>
            </a:r>
            <a:r>
              <a:rPr lang="en-US" dirty="0" smtClean="0"/>
              <a:t> team added </a:t>
            </a:r>
            <a:r>
              <a:rPr lang="en-US" dirty="0" err="1" smtClean="0"/>
              <a:t>SSL_set_rbio</a:t>
            </a:r>
            <a:r>
              <a:rPr lang="en-US" dirty="0" smtClean="0"/>
              <a:t> for us</a:t>
            </a:r>
          </a:p>
          <a:p>
            <a:r>
              <a:rPr lang="en-US" dirty="0" err="1" smtClean="0"/>
              <a:t>CRYPTO_set_id_callback</a:t>
            </a:r>
            <a:r>
              <a:rPr lang="en-US" dirty="0" smtClean="0"/>
              <a:t> is removed</a:t>
            </a:r>
          </a:p>
          <a:p>
            <a:pPr lvl="1"/>
            <a:r>
              <a:rPr lang="en-US" dirty="0" smtClean="0"/>
              <a:t>Deprecated since 1.0</a:t>
            </a:r>
          </a:p>
          <a:p>
            <a:pPr lvl="1"/>
            <a:r>
              <a:rPr lang="en-US" dirty="0" smtClean="0"/>
              <a:t>Replaced with </a:t>
            </a:r>
            <a:r>
              <a:rPr lang="en-US" dirty="0" err="1" smtClean="0"/>
              <a:t>CRYPTO_THREADID_set_callback</a:t>
            </a:r>
            <a:r>
              <a:rPr lang="en-US" dirty="0" smtClean="0"/>
              <a:t>.  Slightly different way of setting the thread id.</a:t>
            </a:r>
          </a:p>
          <a:p>
            <a:pPr lvl="1"/>
            <a:r>
              <a:rPr lang="en-US" dirty="0" smtClean="0"/>
              <a:t>If we change our lowest supported version of </a:t>
            </a:r>
            <a:r>
              <a:rPr lang="en-US" dirty="0" err="1" smtClean="0"/>
              <a:t>openssl</a:t>
            </a:r>
            <a:r>
              <a:rPr lang="en-US" dirty="0" smtClean="0"/>
              <a:t> to 1.0.0 we can run with only CRYPTO_THREADID versions of the calls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0364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SSL Session Plugin API Proposal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LinkedIn and Yahoo developed Session sharing support in parallel</a:t>
            </a:r>
          </a:p>
          <a:p>
            <a:pPr lvl="1"/>
            <a:r>
              <a:rPr lang="en-US" dirty="0" smtClean="0"/>
              <a:t>Performance problems observed with the default session table in </a:t>
            </a:r>
            <a:r>
              <a:rPr lang="en-US" dirty="0" err="1" smtClean="0"/>
              <a:t>openssl</a:t>
            </a:r>
            <a:endParaRPr lang="en-US" dirty="0" smtClean="0"/>
          </a:p>
          <a:p>
            <a:pPr lvl="1"/>
            <a:r>
              <a:rPr lang="en-US" dirty="0" smtClean="0"/>
              <a:t>LinkedIn committed their solution back to open source</a:t>
            </a:r>
          </a:p>
          <a:p>
            <a:pPr lvl="2"/>
            <a:r>
              <a:rPr lang="en-US" dirty="0" smtClean="0"/>
              <a:t>No cross box communication</a:t>
            </a:r>
          </a:p>
          <a:p>
            <a:pPr lvl="1"/>
            <a:r>
              <a:rPr lang="en-US" dirty="0" smtClean="0"/>
              <a:t>Yahoo solution includes cross ATS communication for session sharing</a:t>
            </a:r>
          </a:p>
          <a:p>
            <a:r>
              <a:rPr lang="en-US" dirty="0" smtClean="0"/>
              <a:t>Propose a plugin API to break out optional communication, analysis, etc.</a:t>
            </a:r>
          </a:p>
          <a:p>
            <a:pPr lvl="1"/>
            <a:r>
              <a:rPr lang="en-US" dirty="0">
                <a:hlinkClick r:id="rId2"/>
              </a:rPr>
              <a:t>http://network-geographics.com/ats/docs/ssl-session-</a:t>
            </a:r>
            <a:r>
              <a:rPr lang="en-US" dirty="0" smtClean="0">
                <a:hlinkClick r:id="rId2"/>
              </a:rPr>
              <a:t>api.en.html</a:t>
            </a:r>
            <a:endParaRPr lang="en-US" dirty="0" smtClean="0"/>
          </a:p>
          <a:p>
            <a:pPr marL="276225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51503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SSL Session Plugin API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hook </a:t>
            </a:r>
            <a:r>
              <a:rPr lang="en-US" dirty="0" smtClean="0"/>
              <a:t>TS_SSL_SESSION_HOOK</a:t>
            </a:r>
          </a:p>
          <a:p>
            <a:r>
              <a:rPr lang="en-US" dirty="0"/>
              <a:t>Triggers </a:t>
            </a:r>
            <a:r>
              <a:rPr lang="en-US" dirty="0" smtClean="0"/>
              <a:t>callback: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/>
              <a:t>SSL_session_callback</a:t>
            </a:r>
            <a:r>
              <a:rPr lang="en-US" dirty="0"/>
              <a:t>(</a:t>
            </a:r>
            <a:r>
              <a:rPr lang="en-US" dirty="0">
                <a:hlinkClick r:id="rId2" tooltip="TSCont"/>
              </a:rPr>
              <a:t>TSCont</a:t>
            </a:r>
            <a:r>
              <a:rPr lang="en-US" i="1" dirty="0"/>
              <a:t> </a:t>
            </a:r>
            <a:r>
              <a:rPr lang="en-US" i="1" dirty="0" err="1"/>
              <a:t>contp</a:t>
            </a:r>
            <a:r>
              <a:rPr lang="en-US" dirty="0"/>
              <a:t>, </a:t>
            </a:r>
            <a:r>
              <a:rPr lang="en-US" dirty="0">
                <a:hlinkClick r:id="rId3" tooltip="TSEvent"/>
              </a:rPr>
              <a:t>TSEvent</a:t>
            </a:r>
            <a:r>
              <a:rPr lang="en-US" i="1" dirty="0"/>
              <a:t> event</a:t>
            </a:r>
            <a:r>
              <a:rPr lang="en-US" dirty="0"/>
              <a:t>, void</a:t>
            </a:r>
            <a:r>
              <a:rPr lang="en-US" i="1" dirty="0"/>
              <a:t> *</a:t>
            </a:r>
            <a:r>
              <a:rPr lang="en-US" i="1" dirty="0" err="1"/>
              <a:t>edata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Where </a:t>
            </a:r>
            <a:r>
              <a:rPr lang="en-US" dirty="0" err="1" smtClean="0"/>
              <a:t>edata</a:t>
            </a:r>
            <a:r>
              <a:rPr lang="en-US" dirty="0" smtClean="0"/>
              <a:t> is a </a:t>
            </a:r>
            <a:r>
              <a:rPr lang="en-US" dirty="0" err="1" smtClean="0"/>
              <a:t>TSSslSessionId</a:t>
            </a:r>
            <a:endParaRPr lang="en-US" dirty="0"/>
          </a:p>
          <a:p>
            <a:pPr lvl="1"/>
            <a:r>
              <a:rPr lang="en-US" dirty="0" smtClean="0"/>
              <a:t>Event is one of</a:t>
            </a:r>
          </a:p>
          <a:p>
            <a:pPr lvl="2"/>
            <a:r>
              <a:rPr lang="en-US" dirty="0" smtClean="0"/>
              <a:t>TS_EVENT_SESSION_NEW – A new session has been added to the session table</a:t>
            </a:r>
          </a:p>
          <a:p>
            <a:pPr lvl="2"/>
            <a:r>
              <a:rPr lang="en-US" dirty="0" smtClean="0"/>
              <a:t>TS_EVENT_SESSION_REMOVE -  A session has been removed from the session table</a:t>
            </a:r>
          </a:p>
          <a:p>
            <a:pPr lvl="2"/>
            <a:r>
              <a:rPr lang="en-US" dirty="0" smtClean="0"/>
              <a:t>TS_EVENT_SESSION_GET – A session has been requested.  Could override decision</a:t>
            </a:r>
          </a:p>
        </p:txBody>
      </p:sp>
    </p:spTree>
    <p:extLst>
      <p:ext uri="{BB962C8B-B14F-4D97-AF65-F5344CB8AC3E}">
        <p14:creationId xmlns:p14="http://schemas.microsoft.com/office/powerpoint/2010/main" val="1316058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SSL Session Plugin API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functions</a:t>
            </a:r>
          </a:p>
          <a:p>
            <a:pPr lvl="1"/>
            <a:r>
              <a:rPr lang="en-US" dirty="0">
                <a:hlinkClick r:id="rId2" tooltip="TSSslSession"/>
              </a:rPr>
              <a:t>TSSslSession</a:t>
            </a:r>
            <a:r>
              <a:rPr lang="en-US" dirty="0"/>
              <a:t> </a:t>
            </a:r>
            <a:r>
              <a:rPr lang="en-US" dirty="0" err="1"/>
              <a:t>TSSslSessionGet</a:t>
            </a:r>
            <a:r>
              <a:rPr lang="en-US" dirty="0"/>
              <a:t>(</a:t>
            </a:r>
            <a:r>
              <a:rPr lang="en-US" dirty="0" err="1"/>
              <a:t>TSSsslSessionId</a:t>
            </a:r>
            <a:r>
              <a:rPr lang="en-US" i="1" dirty="0"/>
              <a:t> </a:t>
            </a:r>
            <a:r>
              <a:rPr lang="en-US" i="1" dirty="0" err="1"/>
              <a:t>sessionid</a:t>
            </a:r>
            <a:r>
              <a:rPr lang="en-US" dirty="0" smtClean="0"/>
              <a:t>)</a:t>
            </a:r>
          </a:p>
          <a:p>
            <a:pPr lvl="1"/>
            <a:r>
              <a:rPr lang="en-US" dirty="0">
                <a:hlinkClick r:id="rId3" tooltip="TSReturnCode"/>
              </a:rPr>
              <a:t>TSReturnCode</a:t>
            </a:r>
            <a:r>
              <a:rPr lang="en-US" dirty="0"/>
              <a:t> </a:t>
            </a:r>
            <a:r>
              <a:rPr lang="en-US" dirty="0" err="1"/>
              <a:t>TSSslSessionCurrentSet</a:t>
            </a:r>
            <a:r>
              <a:rPr lang="en-US" dirty="0"/>
              <a:t>(</a:t>
            </a:r>
            <a:r>
              <a:rPr lang="en-US" dirty="0">
                <a:hlinkClick r:id="rId4" tooltip="TSSslSessionId"/>
              </a:rPr>
              <a:t>TSSslSessionId</a:t>
            </a:r>
            <a:r>
              <a:rPr lang="en-US" i="1" dirty="0"/>
              <a:t> </a:t>
            </a:r>
            <a:r>
              <a:rPr lang="en-US" i="1" dirty="0" err="1"/>
              <a:t>sessionId</a:t>
            </a:r>
            <a:r>
              <a:rPr lang="en-US" dirty="0"/>
              <a:t>, </a:t>
            </a:r>
            <a:r>
              <a:rPr lang="en-US" dirty="0">
                <a:hlinkClick r:id="rId2" tooltip="TSSslSession"/>
              </a:rPr>
              <a:t>TSSslSession</a:t>
            </a:r>
            <a:r>
              <a:rPr lang="en-US" i="1" dirty="0"/>
              <a:t> </a:t>
            </a:r>
            <a:r>
              <a:rPr lang="en-US" i="1" dirty="0" err="1"/>
              <a:t>preferredSession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>
                <a:hlinkClick r:id="rId3" tooltip="TSReturnCode"/>
              </a:rPr>
              <a:t>TSReturnCode</a:t>
            </a:r>
            <a:r>
              <a:rPr lang="en-US" dirty="0" smtClean="0"/>
              <a:t> </a:t>
            </a:r>
            <a:r>
              <a:rPr lang="en-US" dirty="0" err="1"/>
              <a:t>TSSslSessionSet</a:t>
            </a:r>
            <a:r>
              <a:rPr lang="en-US" dirty="0"/>
              <a:t>(</a:t>
            </a:r>
            <a:r>
              <a:rPr lang="en-US" dirty="0">
                <a:hlinkClick r:id="rId4" tooltip="TSSslSessionId"/>
              </a:rPr>
              <a:t>TSSslSessionId</a:t>
            </a:r>
            <a:r>
              <a:rPr lang="en-US" i="1" dirty="0"/>
              <a:t> </a:t>
            </a:r>
            <a:r>
              <a:rPr lang="en-US" i="1" dirty="0" err="1"/>
              <a:t>sessionId</a:t>
            </a:r>
            <a:r>
              <a:rPr lang="en-US" dirty="0"/>
              <a:t>, </a:t>
            </a:r>
            <a:r>
              <a:rPr lang="en-US" dirty="0">
                <a:hlinkClick r:id="rId2" tooltip="TSSslSession"/>
              </a:rPr>
              <a:t>TSSslSession</a:t>
            </a:r>
            <a:r>
              <a:rPr lang="en-US" i="1" dirty="0"/>
              <a:t> </a:t>
            </a:r>
            <a:r>
              <a:rPr lang="en-US" i="1" dirty="0" err="1"/>
              <a:t>addSession</a:t>
            </a:r>
            <a:r>
              <a:rPr lang="en-US" dirty="0" smtClean="0"/>
              <a:t>)</a:t>
            </a:r>
          </a:p>
          <a:p>
            <a:pPr lvl="1"/>
            <a:r>
              <a:rPr lang="en-US" dirty="0">
                <a:hlinkClick r:id="rId3" tooltip="TSReturnCode"/>
              </a:rPr>
              <a:t>TSReturnCode</a:t>
            </a:r>
            <a:r>
              <a:rPr lang="en-US" dirty="0"/>
              <a:t> </a:t>
            </a:r>
            <a:r>
              <a:rPr lang="en-US" dirty="0" err="1"/>
              <a:t>TSSslSessionRemove</a:t>
            </a:r>
            <a:r>
              <a:rPr lang="en-US" dirty="0"/>
              <a:t>(</a:t>
            </a:r>
            <a:r>
              <a:rPr lang="en-US" dirty="0">
                <a:hlinkClick r:id="rId4" tooltip="TSSslSessionId"/>
              </a:rPr>
              <a:t>TSSslSessionId</a:t>
            </a:r>
            <a:r>
              <a:rPr lang="en-US" i="1" dirty="0"/>
              <a:t> </a:t>
            </a:r>
            <a:r>
              <a:rPr lang="en-US" i="1" dirty="0" err="1"/>
              <a:t>sessionId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6236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SSL Session Plugin Use Case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Goal: Share sessions between ATS boxes sitting behind a load balancer</a:t>
            </a:r>
          </a:p>
          <a:p>
            <a:r>
              <a:rPr lang="en-US" dirty="0" smtClean="0"/>
              <a:t>Set up communication with peer ATS boxes</a:t>
            </a:r>
          </a:p>
          <a:p>
            <a:pPr lvl="1"/>
            <a:r>
              <a:rPr lang="en-US" dirty="0" smtClean="0"/>
              <a:t>Use your favorite messaging library</a:t>
            </a:r>
          </a:p>
          <a:p>
            <a:pPr lvl="1"/>
            <a:r>
              <a:rPr lang="en-US" dirty="0" smtClean="0"/>
              <a:t>Peers communicate</a:t>
            </a:r>
          </a:p>
          <a:p>
            <a:pPr lvl="2"/>
            <a:r>
              <a:rPr lang="en-US" dirty="0" smtClean="0"/>
              <a:t>New sessions and removed sessions</a:t>
            </a:r>
          </a:p>
          <a:p>
            <a:pPr lvl="2"/>
            <a:r>
              <a:rPr lang="en-US" dirty="0" smtClean="0"/>
              <a:t>Use </a:t>
            </a:r>
            <a:r>
              <a:rPr lang="en-US" dirty="0" err="1" smtClean="0"/>
              <a:t>TSSslSessionSet</a:t>
            </a:r>
            <a:r>
              <a:rPr lang="en-US" dirty="0" smtClean="0"/>
              <a:t> and </a:t>
            </a:r>
            <a:r>
              <a:rPr lang="en-US" dirty="0" err="1" smtClean="0"/>
              <a:t>TSSslSessionRemove</a:t>
            </a:r>
            <a:r>
              <a:rPr lang="en-US" dirty="0" smtClean="0"/>
              <a:t> to get local copy of session table up to date</a:t>
            </a:r>
          </a:p>
          <a:p>
            <a:r>
              <a:rPr lang="en-US" dirty="0" smtClean="0"/>
              <a:t>Set handler on the TS_SSL_SESSION_HOOK</a:t>
            </a:r>
          </a:p>
          <a:p>
            <a:pPr lvl="1"/>
            <a:r>
              <a:rPr lang="en-US" dirty="0" smtClean="0"/>
              <a:t>On remove, notify peers</a:t>
            </a:r>
          </a:p>
          <a:p>
            <a:pPr lvl="1"/>
            <a:r>
              <a:rPr lang="en-US" dirty="0" smtClean="0"/>
              <a:t>On new, notify peers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32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about session ticket key use case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5.x, you specify ticket key files per </a:t>
            </a:r>
            <a:r>
              <a:rPr lang="en-US" dirty="0" err="1" smtClean="0"/>
              <a:t>ssl_multicert.config</a:t>
            </a:r>
            <a:r>
              <a:rPr lang="en-US" dirty="0" smtClean="0"/>
              <a:t> entry</a:t>
            </a:r>
          </a:p>
          <a:p>
            <a:pPr lvl="1"/>
            <a:r>
              <a:rPr lang="en-US" dirty="0" err="1" smtClean="0"/>
              <a:t>ssl_cert_name</a:t>
            </a:r>
            <a:r>
              <a:rPr lang="en-US" dirty="0" smtClean="0"/>
              <a:t>=</a:t>
            </a:r>
            <a:r>
              <a:rPr lang="en-US" dirty="0" err="1" smtClean="0"/>
              <a:t>safelyfiled.pem</a:t>
            </a:r>
            <a:r>
              <a:rPr lang="en-US" dirty="0" smtClean="0"/>
              <a:t> </a:t>
            </a:r>
            <a:r>
              <a:rPr lang="en-US" dirty="0" err="1" smtClean="0"/>
              <a:t>ssl_key_name</a:t>
            </a:r>
            <a:r>
              <a:rPr lang="en-US" dirty="0" smtClean="0"/>
              <a:t>=</a:t>
            </a:r>
            <a:r>
              <a:rPr lang="en-US" dirty="0" err="1" smtClean="0"/>
              <a:t>privkey.pem</a:t>
            </a:r>
            <a:r>
              <a:rPr lang="en-US" dirty="0" smtClean="0"/>
              <a:t> </a:t>
            </a:r>
            <a:r>
              <a:rPr lang="en-US" dirty="0" err="1" smtClean="0"/>
              <a:t>ssl_ticket_enabled</a:t>
            </a:r>
            <a:r>
              <a:rPr lang="en-US" dirty="0" smtClean="0"/>
              <a:t>=1 </a:t>
            </a:r>
            <a:r>
              <a:rPr lang="en-US" dirty="0" err="1" smtClean="0"/>
              <a:t>ticket_key_name</a:t>
            </a:r>
            <a:r>
              <a:rPr lang="en-US" dirty="0" smtClean="0"/>
              <a:t>=</a:t>
            </a:r>
            <a:r>
              <a:rPr lang="en-US" dirty="0" err="1" smtClean="0"/>
              <a:t>ticket.dat</a:t>
            </a:r>
            <a:endParaRPr lang="en-US" dirty="0" smtClean="0"/>
          </a:p>
          <a:p>
            <a:r>
              <a:rPr lang="en-US" dirty="0" smtClean="0"/>
              <a:t>Is there a major use case to specify different </a:t>
            </a:r>
            <a:r>
              <a:rPr lang="en-US" dirty="0" err="1" smtClean="0"/>
              <a:t>ssl</a:t>
            </a:r>
            <a:r>
              <a:rPr lang="en-US" dirty="0" smtClean="0"/>
              <a:t> session tickets for different origin servers?</a:t>
            </a:r>
          </a:p>
          <a:p>
            <a:pPr lvl="1"/>
            <a:r>
              <a:rPr lang="en-US" dirty="0" smtClean="0"/>
              <a:t>Seems confusing</a:t>
            </a:r>
          </a:p>
          <a:p>
            <a:pPr lvl="1"/>
            <a:r>
              <a:rPr lang="en-US" dirty="0" smtClean="0"/>
              <a:t>Can be difficult to just turn off session tickets TS-3371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063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DHE Issues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DHE support added in 5.2.0</a:t>
            </a:r>
          </a:p>
          <a:p>
            <a:pPr lvl="1"/>
            <a:r>
              <a:rPr lang="en-US" dirty="0" smtClean="0"/>
              <a:t>In addition to adding DHE algorithms in the cipher list, must set DH group parameters via </a:t>
            </a:r>
            <a:r>
              <a:rPr lang="en-US" dirty="0" err="1" smtClean="0"/>
              <a:t>SSL_set_tmp_dh</a:t>
            </a:r>
            <a:endParaRPr lang="en-US" dirty="0" smtClean="0"/>
          </a:p>
          <a:p>
            <a:pPr lvl="1"/>
            <a:r>
              <a:rPr lang="en-US" dirty="0" smtClean="0"/>
              <a:t>Added a </a:t>
            </a:r>
            <a:r>
              <a:rPr lang="en-US" dirty="0" err="1" smtClean="0"/>
              <a:t>dhparams</a:t>
            </a:r>
            <a:r>
              <a:rPr lang="en-US" dirty="0" smtClean="0"/>
              <a:t> to </a:t>
            </a:r>
            <a:r>
              <a:rPr lang="en-US" dirty="0" err="1" smtClean="0"/>
              <a:t>records.config</a:t>
            </a:r>
            <a:endParaRPr lang="en-US" dirty="0" smtClean="0"/>
          </a:p>
          <a:p>
            <a:pPr lvl="1"/>
            <a:r>
              <a:rPr lang="en-US" dirty="0" smtClean="0"/>
              <a:t>If no </a:t>
            </a:r>
            <a:r>
              <a:rPr lang="en-US" dirty="0" err="1" smtClean="0"/>
              <a:t>dhparams</a:t>
            </a:r>
            <a:r>
              <a:rPr lang="en-US" dirty="0" smtClean="0"/>
              <a:t> is present, the patch would automatically use a 2048 bit DH group defined in RFC 5114</a:t>
            </a:r>
          </a:p>
          <a:p>
            <a:pPr lvl="2"/>
            <a:r>
              <a:rPr lang="en-US" dirty="0" smtClean="0"/>
              <a:t>No way to turn off DHE unless you remove the DHE algorithms from the cipher list</a:t>
            </a:r>
          </a:p>
          <a:p>
            <a:pPr lvl="2"/>
            <a:r>
              <a:rPr lang="en-US" dirty="0" smtClean="0"/>
              <a:t>Listed DHE algorithms were useless pre-5.2.0</a:t>
            </a:r>
          </a:p>
          <a:p>
            <a:pPr lvl="1"/>
            <a:r>
              <a:rPr lang="en-US" dirty="0" smtClean="0"/>
              <a:t>LinkedIn noticed an increase in SSL errors that went away in part when the 5.2.0 DH change was removed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11607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Theme">
  <a:themeElements>
    <a:clrScheme name="Yahoo 1309 1">
      <a:dk1>
        <a:srgbClr val="000000"/>
      </a:dk1>
      <a:lt1>
        <a:srgbClr val="FFFFFF"/>
      </a:lt1>
      <a:dk2>
        <a:srgbClr val="7F7F7F"/>
      </a:dk2>
      <a:lt2>
        <a:srgbClr val="FFFFFF"/>
      </a:lt2>
      <a:accent1>
        <a:srgbClr val="400090"/>
      </a:accent1>
      <a:accent2>
        <a:srgbClr val="0000FF"/>
      </a:accent2>
      <a:accent3>
        <a:srgbClr val="7A00A7"/>
      </a:accent3>
      <a:accent4>
        <a:srgbClr val="7300FF"/>
      </a:accent4>
      <a:accent5>
        <a:srgbClr val="0082FF"/>
      </a:accent5>
      <a:accent6>
        <a:srgbClr val="9600FF"/>
      </a:accent6>
      <a:hlink>
        <a:srgbClr val="400090"/>
      </a:hlink>
      <a:folHlink>
        <a:srgbClr val="7A00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Yahoo! 4">
  <a:themeElements>
    <a:clrScheme name="Yahoo 1309 1">
      <a:dk1>
        <a:srgbClr val="000000"/>
      </a:dk1>
      <a:lt1>
        <a:srgbClr val="FFFFFF"/>
      </a:lt1>
      <a:dk2>
        <a:srgbClr val="7F7F7F"/>
      </a:dk2>
      <a:lt2>
        <a:srgbClr val="FFFFFF"/>
      </a:lt2>
      <a:accent1>
        <a:srgbClr val="400090"/>
      </a:accent1>
      <a:accent2>
        <a:srgbClr val="0000FF"/>
      </a:accent2>
      <a:accent3>
        <a:srgbClr val="7A00A7"/>
      </a:accent3>
      <a:accent4>
        <a:srgbClr val="7300FF"/>
      </a:accent4>
      <a:accent5>
        <a:srgbClr val="0082FF"/>
      </a:accent5>
      <a:accent6>
        <a:srgbClr val="9600FF"/>
      </a:accent6>
      <a:hlink>
        <a:srgbClr val="400090"/>
      </a:hlink>
      <a:folHlink>
        <a:srgbClr val="7A00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48489</TotalTime>
  <Words>619</Words>
  <Application>Microsoft Macintosh PowerPoint</Application>
  <PresentationFormat>On-screen Show (16:9)</PresentationFormat>
  <Paragraphs>88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Custom Theme</vt:lpstr>
      <vt:lpstr>Yahoo! 4</vt:lpstr>
      <vt:lpstr>ATS SSL Updates</vt:lpstr>
      <vt:lpstr>Leverage New Features of OpenSSL 1.0.2</vt:lpstr>
      <vt:lpstr>OpenSSL 1.1</vt:lpstr>
      <vt:lpstr>SSL Session Plugin API Proposal</vt:lpstr>
      <vt:lpstr>SSL Session Plugin API</vt:lpstr>
      <vt:lpstr>SSL Session Plugin API</vt:lpstr>
      <vt:lpstr>SSL Session Plugin Use Case</vt:lpstr>
      <vt:lpstr>Question about session ticket key use case</vt:lpstr>
      <vt:lpstr>DHE Issues</vt:lpstr>
      <vt:lpstr>DHE Future Changes</vt:lpstr>
      <vt:lpstr>Addition of Symmetric SSL statistics</vt:lpstr>
      <vt:lpstr>SSL Transparent Pass Through</vt:lpstr>
      <vt:lpstr>Various bug fixes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 Edge Architecture &amp; Roadmap</dc:title>
  <cp:lastModifiedBy>Susan Hinrichs</cp:lastModifiedBy>
  <cp:revision>63</cp:revision>
  <cp:lastPrinted>2015-04-03T17:15:01Z</cp:lastPrinted>
  <dcterms:modified xsi:type="dcterms:W3CDTF">2015-04-16T12:08:48Z</dcterms:modified>
</cp:coreProperties>
</file>