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5.xml" ContentType="application/vnd.openxmlformats-officedocument.presentationml.slide+xml"/>
  <Override PartName="/docProps/app.xml" ContentType="application/vnd.openxmlformats-officedocument.extended-properties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50.xml" ContentType="application/vnd.openxmlformats-officedocument.presentationml.slide+xml"/>
  <Override PartName="/ppt/slides/slide23.xml" ContentType="application/vnd.openxmlformats-officedocument.presentationml.slide+xml"/>
  <Override PartName="/ppt/slides/slide5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s/slide25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49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53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57"/>
  </p:notesMasterIdLst>
  <p:sldIdLst>
    <p:sldId id="256" r:id="rId2"/>
    <p:sldId id="257" r:id="rId3"/>
    <p:sldId id="259" r:id="rId4"/>
    <p:sldId id="260" r:id="rId5"/>
    <p:sldId id="265" r:id="rId6"/>
    <p:sldId id="266" r:id="rId7"/>
    <p:sldId id="321" r:id="rId8"/>
    <p:sldId id="262" r:id="rId9"/>
    <p:sldId id="291" r:id="rId10"/>
    <p:sldId id="268" r:id="rId11"/>
    <p:sldId id="269" r:id="rId12"/>
    <p:sldId id="292" r:id="rId13"/>
    <p:sldId id="301" r:id="rId14"/>
    <p:sldId id="293" r:id="rId15"/>
    <p:sldId id="261" r:id="rId16"/>
    <p:sldId id="264" r:id="rId17"/>
    <p:sldId id="270" r:id="rId18"/>
    <p:sldId id="303" r:id="rId19"/>
    <p:sldId id="305" r:id="rId20"/>
    <p:sldId id="271" r:id="rId21"/>
    <p:sldId id="272" r:id="rId22"/>
    <p:sldId id="276" r:id="rId23"/>
    <p:sldId id="275" r:id="rId24"/>
    <p:sldId id="302" r:id="rId25"/>
    <p:sldId id="277" r:id="rId26"/>
    <p:sldId id="273" r:id="rId27"/>
    <p:sldId id="294" r:id="rId28"/>
    <p:sldId id="295" r:id="rId29"/>
    <p:sldId id="274" r:id="rId30"/>
    <p:sldId id="298" r:id="rId31"/>
    <p:sldId id="296" r:id="rId32"/>
    <p:sldId id="297" r:id="rId33"/>
    <p:sldId id="319" r:id="rId34"/>
    <p:sldId id="285" r:id="rId35"/>
    <p:sldId id="278" r:id="rId36"/>
    <p:sldId id="281" r:id="rId37"/>
    <p:sldId id="318" r:id="rId38"/>
    <p:sldId id="283" r:id="rId39"/>
    <p:sldId id="299" r:id="rId40"/>
    <p:sldId id="306" r:id="rId41"/>
    <p:sldId id="307" r:id="rId42"/>
    <p:sldId id="308" r:id="rId43"/>
    <p:sldId id="320" r:id="rId44"/>
    <p:sldId id="322" r:id="rId45"/>
    <p:sldId id="288" r:id="rId46"/>
    <p:sldId id="280" r:id="rId47"/>
    <p:sldId id="300" r:id="rId48"/>
    <p:sldId id="310" r:id="rId49"/>
    <p:sldId id="287" r:id="rId50"/>
    <p:sldId id="311" r:id="rId51"/>
    <p:sldId id="312" r:id="rId52"/>
    <p:sldId id="313" r:id="rId53"/>
    <p:sldId id="314" r:id="rId54"/>
    <p:sldId id="315" r:id="rId55"/>
    <p:sldId id="317" r:id="rId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408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0" Type="http://schemas.openxmlformats.org/officeDocument/2006/relationships/viewProps" Target="viewProps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printerSettings" Target="printerSettings/printerSettings1.bin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59" Type="http://schemas.openxmlformats.org/officeDocument/2006/relationships/presProps" Target="presProps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tableStyles" Target="tableStyles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theme" Target="theme/theme1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Neue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Neue Light"/>
              </a:defRPr>
            </a:lvl1pPr>
          </a:lstStyle>
          <a:p>
            <a:fld id="{DE140C95-5C9C-9742-8CD7-D9F8C2ACD17C}" type="datetimeFigureOut">
              <a:rPr lang="en-US" smtClean="0"/>
              <a:pPr/>
              <a:t>8/28/12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Neue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Neue Light"/>
              </a:defRPr>
            </a:lvl1pPr>
          </a:lstStyle>
          <a:p>
            <a:fld id="{BED13603-3D56-DD41-8D3D-303B676EBF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Helvetica Neue Ligh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elvetica Neue Ligh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elvetica Neue Ligh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elvetica Neue Ligh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elvetica Neue Ligh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Thousands of data types being rapidly evolved by hundreds</a:t>
            </a:r>
            <a:r>
              <a:rPr lang="en-US" baseline="0" dirty="0" smtClean="0"/>
              <a:t> of engineers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status: works in the lab</a:t>
            </a:r>
          </a:p>
          <a:p>
            <a:r>
              <a:rPr lang="en-US" dirty="0" smtClean="0"/>
              <a:t>Replication</a:t>
            </a:r>
            <a:r>
              <a:rPr lang="en-US" baseline="0" dirty="0" smtClean="0"/>
              <a:t> factor for each topic</a:t>
            </a:r>
          </a:p>
          <a:p>
            <a:r>
              <a:rPr lang="en-US" baseline="0" dirty="0" smtClean="0"/>
              <a:t>Server can block until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part of </a:t>
            </a:r>
            <a:r>
              <a:rPr lang="en-US" dirty="0" err="1" smtClean="0"/>
              <a:t>kafka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 science versus engineering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pPr/>
              <a:t>51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Revolution in data systems:</a:t>
            </a:r>
            <a:r>
              <a:rPr lang="en-US" baseline="0" dirty="0" smtClean="0"/>
              <a:t> more scalable, but more specialized</a:t>
            </a:r>
          </a:p>
          <a:p>
            <a:r>
              <a:rPr lang="en-US" baseline="0" dirty="0" smtClean="0"/>
              <a:t>Systems: Data Warehouse, Stream Processing, Sensor networks, Text search, Scientific databases, Document stores</a:t>
            </a:r>
          </a:p>
          <a:p>
            <a:r>
              <a:rPr lang="en-US" baseline="0" dirty="0" smtClean="0"/>
              <a:t>2005 - ICDE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“Data entry”</a:t>
            </a:r>
          </a:p>
          <a:p>
            <a:r>
              <a:rPr lang="en-US" dirty="0" smtClean="0"/>
              <a:t>IT-centric</a:t>
            </a:r>
          </a:p>
          <a:p>
            <a:r>
              <a:rPr lang="en-US" dirty="0" smtClean="0"/>
              <a:t>“Cleansed and Conformed”</a:t>
            </a:r>
          </a:p>
          <a:p>
            <a:r>
              <a:rPr lang="en-US" dirty="0" smtClean="0"/>
              <a:t>Central ETL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2008</a:t>
            </a:r>
          </a:p>
          <a:p>
            <a:r>
              <a:rPr lang="en-US" dirty="0" smtClean="0"/>
              <a:t>ETL is a huge problem</a:t>
            </a:r>
          </a:p>
          <a:p>
            <a:r>
              <a:rPr lang="en-US" dirty="0" smtClean="0"/>
              <a:t>Everything most things that are batch will eventually become real-time</a:t>
            </a:r>
          </a:p>
          <a:p>
            <a:r>
              <a:rPr lang="en-US" dirty="0" smtClean="0"/>
              <a:t>Data integration is the value</a:t>
            </a:r>
          </a:p>
          <a:p>
            <a:r>
              <a:rPr lang="en-US" dirty="0" smtClean="0"/>
              <a:t>Good way to grow</a:t>
            </a:r>
            <a:r>
              <a:rPr lang="en-US" baseline="0" dirty="0" smtClean="0"/>
              <a:t> a team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Problems: fragile, labor intensive,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unscalable</a:t>
            </a:r>
            <a:r>
              <a:rPr lang="en-US" baseline="0" dirty="0" smtClean="0"/>
              <a:t> at the human layer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Fundamentally </a:t>
            </a:r>
            <a:r>
              <a:rPr lang="en-US" dirty="0" err="1" smtClean="0"/>
              <a:t>unscalable</a:t>
            </a:r>
            <a:r>
              <a:rPr lang="en-US" dirty="0" smtClean="0"/>
              <a:t> in a human way</a:t>
            </a:r>
          </a:p>
          <a:p>
            <a:r>
              <a:rPr lang="en-US" dirty="0" smtClean="0"/>
              <a:t>“What is going on with X”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did </a:t>
            </a:r>
            <a:r>
              <a:rPr lang="en-US" dirty="0" err="1" smtClean="0"/>
              <a:t>google</a:t>
            </a:r>
            <a:r>
              <a:rPr lang="en-US" dirty="0" smtClean="0"/>
              <a:t>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 from messaging:</a:t>
            </a:r>
          </a:p>
          <a:p>
            <a:pPr>
              <a:buFontTx/>
              <a:buChar char="-"/>
            </a:pPr>
            <a:r>
              <a:rPr lang="en-US" dirty="0" smtClean="0"/>
              <a:t> log can be replayed</a:t>
            </a:r>
          </a:p>
          <a:p>
            <a:pPr>
              <a:buFontTx/>
              <a:buChar char="-"/>
            </a:pPr>
            <a:r>
              <a:rPr lang="en-US" dirty="0" smtClean="0"/>
              <a:t> logs are fast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kinds of things:</a:t>
            </a:r>
          </a:p>
          <a:p>
            <a:pPr marL="228600" indent="-228600">
              <a:buAutoNum type="arabicPeriod"/>
            </a:pPr>
            <a:r>
              <a:rPr lang="en-US" dirty="0" smtClean="0"/>
              <a:t>Just apply data to the system for a particular type of</a:t>
            </a:r>
            <a:r>
              <a:rPr lang="en-US" baseline="0" dirty="0" smtClean="0"/>
              <a:t> query</a:t>
            </a:r>
            <a:r>
              <a:rPr lang="en-US" dirty="0" smtClean="0"/>
              <a:t> (no transformation)</a:t>
            </a:r>
          </a:p>
          <a:p>
            <a:pPr marL="228600" indent="-228600">
              <a:buAutoNum type="arabicPeriod"/>
            </a:pPr>
            <a:r>
              <a:rPr lang="en-US" dirty="0" smtClean="0"/>
              <a:t>Data processing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13603-3D56-DD41-8D3D-303B676EBFB1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2D31-08FE-DF4F-891A-129B09C3D711}" type="datetimeFigureOut">
              <a:rPr lang="en-US" smtClean="0"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E1C7-928C-954F-8FA1-E4B04B3B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2D31-08FE-DF4F-891A-129B09C3D711}" type="datetimeFigureOut">
              <a:rPr lang="en-US" smtClean="0"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E1C7-928C-954F-8FA1-E4B04B3B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2D31-08FE-DF4F-891A-129B09C3D711}" type="datetimeFigureOut">
              <a:rPr lang="en-US" smtClean="0"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E1C7-928C-954F-8FA1-E4B04B3B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2D31-08FE-DF4F-891A-129B09C3D711}" type="datetimeFigureOut">
              <a:rPr lang="en-US" smtClean="0"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E1C7-928C-954F-8FA1-E4B04B3B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2D31-08FE-DF4F-891A-129B09C3D711}" type="datetimeFigureOut">
              <a:rPr lang="en-US" smtClean="0"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E1C7-928C-954F-8FA1-E4B04B3B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2D31-08FE-DF4F-891A-129B09C3D711}" type="datetimeFigureOut">
              <a:rPr lang="en-US" smtClean="0"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E1C7-928C-954F-8FA1-E4B04B3B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2D31-08FE-DF4F-891A-129B09C3D711}" type="datetimeFigureOut">
              <a:rPr lang="en-US" smtClean="0"/>
              <a:t>8/27/12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E1C7-928C-954F-8FA1-E4B04B3B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2D31-08FE-DF4F-891A-129B09C3D711}" type="datetimeFigureOut">
              <a:rPr lang="en-US" smtClean="0"/>
              <a:t>8/27/12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E1C7-928C-954F-8FA1-E4B04B3B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2D31-08FE-DF4F-891A-129B09C3D711}" type="datetimeFigureOut">
              <a:rPr lang="en-US" smtClean="0"/>
              <a:t>8/27/12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E1C7-928C-954F-8FA1-E4B04B3B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2D31-08FE-DF4F-891A-129B09C3D711}" type="datetimeFigureOut">
              <a:rPr lang="en-US" smtClean="0"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E1C7-928C-954F-8FA1-E4B04B3B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2D31-08FE-DF4F-891A-129B09C3D711}" type="datetimeFigureOut">
              <a:rPr lang="en-US" smtClean="0"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E1C7-928C-954F-8FA1-E4B04B3B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Neue Light"/>
              </a:defRPr>
            </a:lvl1pPr>
          </a:lstStyle>
          <a:p>
            <a:fld id="{782A2D31-08FE-DF4F-891A-129B09C3D711}" type="datetimeFigureOut">
              <a:rPr lang="en-US" smtClean="0"/>
              <a:pPr/>
              <a:t>8/27/12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Neue Ligh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Neue Light"/>
              </a:defRPr>
            </a:lvl1pPr>
          </a:lstStyle>
          <a:p>
            <a:fld id="{61A5E1C7-928C-954F-8FA1-E4B04B3B4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 Neue Ligh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 Neue Ligh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 Neue Ligh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 Neue Ligh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 Neue Ligh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 Neue Ligh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d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df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d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df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df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d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df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Building LinkedIn’s Real-time Data Pipeline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Jay Kreps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have companies solved this problem?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Enterprise Data Warehouse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680" y="1687830"/>
            <a:ext cx="6654800" cy="4508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warehouse is a batch system</a:t>
            </a:r>
          </a:p>
          <a:p>
            <a:r>
              <a:rPr lang="en-US" dirty="0" smtClean="0"/>
              <a:t>Central team that cleans all data?</a:t>
            </a:r>
          </a:p>
          <a:p>
            <a:r>
              <a:rPr lang="en-US" dirty="0" smtClean="0"/>
              <a:t>One person’s cleaning…</a:t>
            </a:r>
          </a:p>
          <a:p>
            <a:r>
              <a:rPr lang="en-US" dirty="0" smtClean="0"/>
              <a:t>Relational mapping is non-trivial…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Experience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900" y="1417638"/>
            <a:ext cx="6515246" cy="4953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6800"/>
            <a:ext cx="8229600" cy="1143000"/>
          </a:xfrm>
        </p:spPr>
        <p:txBody>
          <a:bodyPr/>
          <a:lstStyle/>
          <a:p>
            <a:r>
              <a:rPr lang="en-US" dirty="0" smtClean="0"/>
              <a:t>LinkedIn’s Pipeline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LinkedIn Circa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Messaging: </a:t>
            </a:r>
            <a:r>
              <a:rPr lang="en-US" dirty="0" err="1" smtClean="0"/>
              <a:t>ActiveMQ</a:t>
            </a:r>
            <a:endParaRPr lang="en-US" dirty="0" smtClean="0"/>
          </a:p>
          <a:p>
            <a:r>
              <a:rPr lang="en-US" dirty="0" smtClean="0"/>
              <a:t>User Activity: In house log aggregation</a:t>
            </a:r>
          </a:p>
          <a:p>
            <a:r>
              <a:rPr lang="en-US" dirty="0" smtClean="0"/>
              <a:t>Logging: </a:t>
            </a:r>
            <a:r>
              <a:rPr lang="en-US" dirty="0" err="1" smtClean="0"/>
              <a:t>Splunk</a:t>
            </a:r>
            <a:endParaRPr lang="en-US" dirty="0" smtClean="0"/>
          </a:p>
          <a:p>
            <a:r>
              <a:rPr lang="en-US" dirty="0" smtClean="0"/>
              <a:t>Metrics: JMX =&gt; </a:t>
            </a:r>
            <a:r>
              <a:rPr lang="en-US" dirty="0" err="1" smtClean="0"/>
              <a:t>Zenoss</a:t>
            </a:r>
            <a:endParaRPr lang="en-US" dirty="0" smtClean="0"/>
          </a:p>
          <a:p>
            <a:r>
              <a:rPr lang="en-US" dirty="0" smtClean="0"/>
              <a:t>Database data: </a:t>
            </a:r>
            <a:r>
              <a:rPr lang="en-US" dirty="0" err="1" smtClean="0"/>
              <a:t>Databus</a:t>
            </a:r>
            <a:r>
              <a:rPr lang="en-US" dirty="0" smtClean="0"/>
              <a:t>, custom ETL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User Activity Data Flow</a:t>
            </a:r>
            <a:endParaRPr lang="en-US" dirty="0"/>
          </a:p>
        </p:txBody>
      </p:sp>
      <p:pic>
        <p:nvPicPr>
          <p:cNvPr id="4" name="Picture 3" descr="tracking_dat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063750" y="1252220"/>
            <a:ext cx="4509770" cy="4498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Fragility</a:t>
            </a:r>
          </a:p>
          <a:p>
            <a:r>
              <a:rPr lang="en-US" dirty="0" smtClean="0"/>
              <a:t>Multi-hour delay</a:t>
            </a:r>
          </a:p>
          <a:p>
            <a:r>
              <a:rPr lang="en-US" dirty="0" smtClean="0"/>
              <a:t>Coverage</a:t>
            </a:r>
          </a:p>
          <a:p>
            <a:r>
              <a:rPr lang="en-US" dirty="0" smtClean="0"/>
              <a:t>Labor intensive</a:t>
            </a:r>
          </a:p>
          <a:p>
            <a:r>
              <a:rPr lang="en-US" dirty="0" smtClean="0"/>
              <a:t>Slow</a:t>
            </a:r>
          </a:p>
          <a:p>
            <a:r>
              <a:rPr lang="en-US" dirty="0" smtClean="0"/>
              <a:t>Does it work?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Central commit </a:t>
            </a:r>
            <a:r>
              <a:rPr lang="en-US" dirty="0"/>
              <a:t>l</a:t>
            </a:r>
            <a:r>
              <a:rPr lang="en-US" dirty="0" smtClean="0"/>
              <a:t>og for all data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Push data cleanliness upstream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O(1) ETL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Evidence-based correctness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Central commit </a:t>
            </a:r>
            <a:r>
              <a:rPr lang="en-US" dirty="0"/>
              <a:t>l</a:t>
            </a:r>
            <a:r>
              <a:rPr lang="en-US" dirty="0" smtClean="0"/>
              <a:t>og for all data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Push data cleanliness upstream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O(1) ETL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Evidence-based correctness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881" y="835660"/>
            <a:ext cx="7472680" cy="5280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29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kind of infrastructure is needed?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confused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Messaging (JMS, AMQP, …)</a:t>
            </a:r>
          </a:p>
          <a:p>
            <a:r>
              <a:rPr lang="en-US" dirty="0" smtClean="0"/>
              <a:t>Log aggregation</a:t>
            </a:r>
          </a:p>
          <a:p>
            <a:r>
              <a:rPr lang="en-US" dirty="0" smtClean="0"/>
              <a:t>CEP, Streaming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72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Attempt: </a:t>
            </a:r>
            <a:br>
              <a:rPr lang="en-US" dirty="0" smtClean="0"/>
            </a:br>
            <a:r>
              <a:rPr lang="en-US" dirty="0" smtClean="0"/>
              <a:t>Don’t reinvent the wheel!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48" y="142240"/>
            <a:ext cx="8822017" cy="6715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Problems With Messaging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Persistence is an afterthought</a:t>
            </a:r>
          </a:p>
          <a:p>
            <a:r>
              <a:rPr lang="en-US" dirty="0" smtClean="0"/>
              <a:t>Ad hoc distribution</a:t>
            </a:r>
          </a:p>
          <a:p>
            <a:r>
              <a:rPr lang="en-US" dirty="0" smtClean="0"/>
              <a:t>Odd semantics</a:t>
            </a:r>
          </a:p>
          <a:p>
            <a:r>
              <a:rPr lang="en-US" dirty="0" err="1" smtClean="0"/>
              <a:t>Featuritis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57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Second Attempt: </a:t>
            </a:r>
            <a:br>
              <a:rPr lang="en-US" dirty="0" smtClean="0"/>
            </a:br>
            <a:r>
              <a:rPr lang="en-US" dirty="0" smtClean="0"/>
              <a:t>Reinvent the wheel!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46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Idea: Central, Distributed</a:t>
            </a:r>
            <a:br>
              <a:rPr lang="en-US" dirty="0" smtClean="0"/>
            </a:br>
            <a:r>
              <a:rPr lang="en-US" dirty="0" smtClean="0"/>
              <a:t> Commit Log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commit log?</a:t>
            </a:r>
            <a:endParaRPr lang="en-US" dirty="0"/>
          </a:p>
        </p:txBody>
      </p:sp>
      <p:pic>
        <p:nvPicPr>
          <p:cNvPr id="4" name="Picture 3" descr="commit_log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99590" y="1993900"/>
            <a:ext cx="5118100" cy="287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doop_pipeline_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57200" y="1713230"/>
            <a:ext cx="8343412" cy="349885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Data 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6160"/>
            <a:ext cx="8229600" cy="1143000"/>
          </a:xfrm>
        </p:spPr>
        <p:txBody>
          <a:bodyPr/>
          <a:lstStyle/>
          <a:p>
            <a:r>
              <a:rPr lang="en-US" dirty="0" smtClean="0"/>
              <a:t>Apache Kafka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8571"/>
            <a:ext cx="8229600" cy="1143000"/>
          </a:xfrm>
        </p:spPr>
        <p:txBody>
          <a:bodyPr/>
          <a:lstStyle/>
          <a:p>
            <a:r>
              <a:rPr lang="en-US" dirty="0" smtClean="0"/>
              <a:t>What is a data pipeline?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Producers send messages to Brokers</a:t>
            </a:r>
          </a:p>
          <a:p>
            <a:r>
              <a:rPr lang="en-US" dirty="0" smtClean="0"/>
              <a:t>Consumers read messages from Brokers</a:t>
            </a:r>
          </a:p>
          <a:p>
            <a:r>
              <a:rPr lang="en-US" dirty="0" smtClean="0"/>
              <a:t>Messages are sent to a Topic</a:t>
            </a:r>
          </a:p>
          <a:p>
            <a:r>
              <a:rPr lang="en-US" dirty="0" smtClean="0"/>
              <a:t>Each topic is broken into one or more ordered partitions of messages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s</a:t>
            </a:r>
            <a:r>
              <a:rPr lang="en-US" sz="2800" dirty="0" err="1" smtClean="0"/>
              <a:t>end(String</a:t>
            </a:r>
            <a:r>
              <a:rPr lang="en-US" sz="2800" dirty="0" smtClean="0"/>
              <a:t> topic, String key, Message message)</a:t>
            </a:r>
          </a:p>
          <a:p>
            <a:r>
              <a:rPr lang="en-US" sz="2800" dirty="0" err="1" smtClean="0"/>
              <a:t>Iterator</a:t>
            </a:r>
            <a:r>
              <a:rPr lang="en-US" sz="2800" dirty="0" smtClean="0"/>
              <a:t>&lt;Message&gt;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Distribution</a:t>
            </a:r>
            <a:endParaRPr lang="en-US" dirty="0"/>
          </a:p>
        </p:txBody>
      </p:sp>
      <p:pic>
        <p:nvPicPr>
          <p:cNvPr id="8" name="Picture 7" descr="physical_vie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625333" y="1417638"/>
            <a:ext cx="5679707" cy="4585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50MB/sec writes</a:t>
            </a:r>
          </a:p>
          <a:p>
            <a:r>
              <a:rPr lang="en-US" dirty="0" smtClean="0"/>
              <a:t>110MB/sec reads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290" y="1574802"/>
            <a:ext cx="6757670" cy="4861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Tricks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Batching</a:t>
            </a:r>
          </a:p>
          <a:p>
            <a:pPr lvl="1"/>
            <a:r>
              <a:rPr lang="en-US" dirty="0" smtClean="0"/>
              <a:t>Producer</a:t>
            </a:r>
          </a:p>
          <a:p>
            <a:pPr lvl="1"/>
            <a:r>
              <a:rPr lang="en-US" dirty="0" smtClean="0"/>
              <a:t>Broker</a:t>
            </a:r>
          </a:p>
          <a:p>
            <a:pPr lvl="1"/>
            <a:r>
              <a:rPr lang="en-US" dirty="0" smtClean="0"/>
              <a:t>Consumer</a:t>
            </a:r>
          </a:p>
          <a:p>
            <a:r>
              <a:rPr lang="en-US" dirty="0" smtClean="0"/>
              <a:t>Avoid large in-memory structures</a:t>
            </a:r>
          </a:p>
          <a:p>
            <a:pPr lvl="1"/>
            <a:r>
              <a:rPr lang="en-US" dirty="0" err="1" smtClean="0"/>
              <a:t>Pagecache</a:t>
            </a:r>
            <a:r>
              <a:rPr lang="en-US" dirty="0" smtClean="0"/>
              <a:t> friendly</a:t>
            </a:r>
          </a:p>
          <a:p>
            <a:r>
              <a:rPr lang="en-US" dirty="0" smtClean="0"/>
              <a:t>Avoid data copying</a:t>
            </a:r>
          </a:p>
          <a:p>
            <a:pPr lvl="1"/>
            <a:r>
              <a:rPr lang="en-US" dirty="0" err="1" smtClean="0"/>
              <a:t>sendfile</a:t>
            </a:r>
            <a:endParaRPr lang="en-US" dirty="0" smtClean="0"/>
          </a:p>
          <a:p>
            <a:r>
              <a:rPr lang="en-US" dirty="0" smtClean="0"/>
              <a:t>Batch Compression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Kafka Replication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0.8 release</a:t>
            </a:r>
          </a:p>
          <a:p>
            <a:r>
              <a:rPr lang="en-US" dirty="0" smtClean="0"/>
              <a:t>Messages are highly available</a:t>
            </a:r>
          </a:p>
          <a:p>
            <a:r>
              <a:rPr lang="en-US" dirty="0" smtClean="0"/>
              <a:t>No centralized master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Kafka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0640" y="1828800"/>
            <a:ext cx="6278880" cy="376904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http://</a:t>
            </a:r>
            <a:r>
              <a:rPr lang="en-US" dirty="0" err="1" smtClean="0"/>
              <a:t>incubator.apache.org/kafka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at LinkedIn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10 billion messages/day</a:t>
            </a:r>
          </a:p>
          <a:p>
            <a:r>
              <a:rPr lang="en-US" dirty="0" smtClean="0"/>
              <a:t>Sustained peak: </a:t>
            </a:r>
          </a:p>
          <a:p>
            <a:pPr lvl="1"/>
            <a:r>
              <a:rPr lang="en-US" dirty="0" smtClean="0"/>
              <a:t>172,000 messages/second written</a:t>
            </a:r>
          </a:p>
          <a:p>
            <a:pPr lvl="1"/>
            <a:r>
              <a:rPr lang="en-US" dirty="0" smtClean="0"/>
              <a:t>950,000 messages/second read</a:t>
            </a:r>
          </a:p>
          <a:p>
            <a:r>
              <a:rPr lang="en-US" dirty="0" smtClean="0"/>
              <a:t>367 topics</a:t>
            </a:r>
          </a:p>
          <a:p>
            <a:r>
              <a:rPr lang="en-US" dirty="0" smtClean="0"/>
              <a:t>40 real-time consumers</a:t>
            </a:r>
          </a:p>
          <a:p>
            <a:r>
              <a:rPr lang="en-US" dirty="0" smtClean="0"/>
              <a:t>Many ad hoc consumers</a:t>
            </a:r>
          </a:p>
          <a:p>
            <a:r>
              <a:rPr lang="en-US" dirty="0" smtClean="0"/>
              <a:t>10k connections/</a:t>
            </a:r>
            <a:r>
              <a:rPr lang="en-US" dirty="0" err="1" smtClean="0"/>
              <a:t>colo</a:t>
            </a:r>
            <a:endParaRPr lang="en-US" dirty="0" smtClean="0"/>
          </a:p>
          <a:p>
            <a:r>
              <a:rPr lang="en-US" dirty="0" smtClean="0"/>
              <a:t>9.5TB log retained</a:t>
            </a:r>
          </a:p>
          <a:p>
            <a:r>
              <a:rPr lang="en-US" dirty="0" smtClean="0"/>
              <a:t>End-to-end delivery time: 10 seconds (</a:t>
            </a:r>
            <a:r>
              <a:rPr lang="en-US" dirty="0" err="1" smtClean="0"/>
              <a:t>avg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Datacenters</a:t>
            </a:r>
            <a:endParaRPr lang="en-US" dirty="0"/>
          </a:p>
        </p:txBody>
      </p:sp>
      <p:pic>
        <p:nvPicPr>
          <p:cNvPr id="4" name="Picture 3" descr="datacenter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02137" y="1417638"/>
            <a:ext cx="6145143" cy="4939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data is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Database data</a:t>
            </a:r>
          </a:p>
          <a:p>
            <a:r>
              <a:rPr lang="en-US" dirty="0" smtClean="0"/>
              <a:t>Activity data</a:t>
            </a:r>
          </a:p>
          <a:p>
            <a:pPr lvl="1"/>
            <a:r>
              <a:rPr lang="en-US" dirty="0" smtClean="0"/>
              <a:t>Page Views, Ad Impressions, etc</a:t>
            </a:r>
          </a:p>
          <a:p>
            <a:r>
              <a:rPr lang="en-US" dirty="0" smtClean="0"/>
              <a:t>Messaging</a:t>
            </a:r>
          </a:p>
          <a:p>
            <a:pPr lvl="1"/>
            <a:r>
              <a:rPr lang="en-US" dirty="0" smtClean="0"/>
              <a:t>JMS, AMQP, etc</a:t>
            </a:r>
          </a:p>
          <a:p>
            <a:r>
              <a:rPr lang="en-US" dirty="0" smtClean="0"/>
              <a:t>Application and System Metrics</a:t>
            </a:r>
          </a:p>
          <a:p>
            <a:pPr lvl="1"/>
            <a:r>
              <a:rPr lang="en-US" dirty="0" err="1" smtClean="0"/>
              <a:t>Rrdtool</a:t>
            </a:r>
            <a:r>
              <a:rPr lang="en-US" dirty="0" smtClean="0"/>
              <a:t>, graphite, etc</a:t>
            </a:r>
          </a:p>
          <a:p>
            <a:r>
              <a:rPr lang="en-US" dirty="0" smtClean="0"/>
              <a:t>Logs</a:t>
            </a:r>
          </a:p>
          <a:p>
            <a:pPr lvl="1"/>
            <a:r>
              <a:rPr lang="en-US" dirty="0" err="1" smtClean="0"/>
              <a:t>Syslog</a:t>
            </a:r>
            <a:r>
              <a:rPr lang="en-US" dirty="0" smtClean="0"/>
              <a:t>, log4j,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Central commit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og for all data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Push data cleanliness upstream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O(1) ETL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Evidence-based correctness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Hundreds of message types</a:t>
            </a:r>
          </a:p>
          <a:p>
            <a:r>
              <a:rPr lang="en-US" dirty="0" smtClean="0"/>
              <a:t>Thousands of fields</a:t>
            </a:r>
          </a:p>
          <a:p>
            <a:r>
              <a:rPr lang="en-US" dirty="0" smtClean="0"/>
              <a:t>What do they all mean?</a:t>
            </a:r>
          </a:p>
          <a:p>
            <a:r>
              <a:rPr lang="en-US" dirty="0" smtClean="0"/>
              <a:t>What happens when they change?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46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Make activity data part of the domain model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 free?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961" y="1417638"/>
            <a:ext cx="4988559" cy="4390769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232661"/>
            <a:ext cx="7640320" cy="1264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Courier"/>
              </a:rPr>
              <a:t>LOAD ‘student’ USING </a:t>
            </a:r>
            <a:r>
              <a:rPr lang="en-US" sz="2400" dirty="0" err="1" smtClean="0">
                <a:latin typeface="Courier"/>
              </a:rPr>
              <a:t>PigStorage</a:t>
            </a:r>
            <a:r>
              <a:rPr lang="en-US" sz="2400" dirty="0" smtClean="0">
                <a:latin typeface="Courier"/>
              </a:rPr>
              <a:t>() </a:t>
            </a:r>
          </a:p>
          <a:p>
            <a:pPr>
              <a:buNone/>
            </a:pPr>
            <a:r>
              <a:rPr lang="en-US" sz="2400" dirty="0" smtClean="0">
                <a:latin typeface="Courier"/>
              </a:rPr>
              <a:t>AS (</a:t>
            </a:r>
            <a:r>
              <a:rPr lang="en-US" sz="2400" dirty="0" err="1" smtClean="0">
                <a:latin typeface="Courier"/>
              </a:rPr>
              <a:t>name:chararray</a:t>
            </a:r>
            <a:r>
              <a:rPr lang="en-US" sz="2400" dirty="0" smtClean="0">
                <a:latin typeface="Courier"/>
              </a:rPr>
              <a:t>, </a:t>
            </a:r>
            <a:r>
              <a:rPr lang="en-US" sz="2400" dirty="0" err="1" smtClean="0">
                <a:latin typeface="Courier"/>
              </a:rPr>
              <a:t>age:int</a:t>
            </a:r>
            <a:r>
              <a:rPr lang="en-US" sz="2400" dirty="0" smtClean="0">
                <a:latin typeface="Courier"/>
              </a:rPr>
              <a:t>, </a:t>
            </a:r>
            <a:r>
              <a:rPr lang="en-US" sz="2400" dirty="0" err="1" smtClean="0">
                <a:latin typeface="Courier"/>
              </a:rPr>
              <a:t>gpa:float</a:t>
            </a:r>
            <a:r>
              <a:rPr lang="en-US" sz="2400" dirty="0" smtClean="0">
                <a:latin typeface="Courier"/>
              </a:rPr>
              <a:t>)</a:t>
            </a:r>
            <a:endParaRPr lang="en-US" sz="2400" dirty="0">
              <a:latin typeface="Courier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 can be exploited</a:t>
            </a:r>
          </a:p>
          <a:p>
            <a:pPr lvl="1"/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Size</a:t>
            </a:r>
          </a:p>
          <a:p>
            <a:r>
              <a:rPr lang="en-US" dirty="0" smtClean="0"/>
              <a:t>Compatibility</a:t>
            </a:r>
          </a:p>
          <a:p>
            <a:r>
              <a:rPr lang="en-US" dirty="0" smtClean="0"/>
              <a:t>Need a formal contract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Avro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Avro – data definition and schema</a:t>
            </a:r>
          </a:p>
          <a:p>
            <a:r>
              <a:rPr lang="en-US" dirty="0" smtClean="0"/>
              <a:t>Central repository of all schemas</a:t>
            </a:r>
          </a:p>
          <a:p>
            <a:r>
              <a:rPr lang="en-US" dirty="0" smtClean="0"/>
              <a:t>Reader always uses same schema as writer</a:t>
            </a:r>
          </a:p>
          <a:p>
            <a:r>
              <a:rPr lang="en-US" dirty="0" err="1" smtClean="0"/>
              <a:t>Programatic</a:t>
            </a:r>
            <a:r>
              <a:rPr lang="en-US" dirty="0" smtClean="0"/>
              <a:t> compatibility model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t="33316" b="31465"/>
          <a:stretch>
            <a:fillRect/>
          </a:stretch>
        </p:blipFill>
        <p:spPr>
          <a:xfrm>
            <a:off x="2260600" y="4141499"/>
            <a:ext cx="3810000" cy="1739851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Check in schema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Code review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Ship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Central commit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og for all data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Push data cleanliness upstream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O(1) ETL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Evidence-based correctness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Hadoop Data 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Map/Reduce job does data load</a:t>
            </a:r>
          </a:p>
          <a:p>
            <a:r>
              <a:rPr lang="en-US" dirty="0" smtClean="0"/>
              <a:t>One job loads all events</a:t>
            </a:r>
          </a:p>
          <a:p>
            <a:r>
              <a:rPr lang="en-US" dirty="0" smtClean="0"/>
              <a:t>Hive registration done automatically</a:t>
            </a:r>
          </a:p>
          <a:p>
            <a:r>
              <a:rPr lang="en-US" dirty="0" smtClean="0"/>
              <a:t>Schema changes handled transparently</a:t>
            </a:r>
          </a:p>
          <a:p>
            <a:r>
              <a:rPr lang="en-US" dirty="0" smtClean="0"/>
              <a:t>~5 minute lag on average to HDFS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563" y="979694"/>
            <a:ext cx="7844185" cy="4694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Central commit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og for all data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Push data cleanliness upstream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O(1) ETL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smtClean="0"/>
              <a:t>Evidence-based correctness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0920"/>
            <a:ext cx="8229600" cy="1143000"/>
          </a:xfrm>
        </p:spPr>
        <p:txBody>
          <a:bodyPr/>
          <a:lstStyle/>
          <a:p>
            <a:r>
              <a:rPr lang="en-US" dirty="0" smtClean="0"/>
              <a:t>Does it work?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85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All messages sent must be delivered to all consumers (quickly)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 Trail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producer, broker, and consumer periodically reports how many messages it saw</a:t>
            </a:r>
          </a:p>
          <a:p>
            <a:r>
              <a:rPr lang="en-US" dirty="0" smtClean="0"/>
              <a:t>Reconcile these counts every few minutes</a:t>
            </a:r>
          </a:p>
          <a:p>
            <a:r>
              <a:rPr lang="en-US" dirty="0" smtClean="0"/>
              <a:t>Graph and alert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40" y="1417638"/>
            <a:ext cx="8330584" cy="42164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Audit Trail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14880"/>
            <a:ext cx="82296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Systems at LinkedIn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Search</a:t>
            </a:r>
          </a:p>
          <a:p>
            <a:r>
              <a:rPr lang="en-US" dirty="0" smtClean="0"/>
              <a:t>Social Graph</a:t>
            </a:r>
          </a:p>
          <a:p>
            <a:r>
              <a:rPr lang="en-US" dirty="0" smtClean="0"/>
              <a:t>Recommendations</a:t>
            </a:r>
          </a:p>
          <a:p>
            <a:r>
              <a:rPr lang="en-US" dirty="0" smtClean="0"/>
              <a:t>Live Storage</a:t>
            </a:r>
          </a:p>
          <a:p>
            <a:r>
              <a:rPr lang="en-US" dirty="0" smtClean="0"/>
              <a:t>Hadoop</a:t>
            </a:r>
          </a:p>
          <a:p>
            <a:r>
              <a:rPr lang="en-US" dirty="0" smtClean="0"/>
              <a:t>Data Warehouse</a:t>
            </a:r>
          </a:p>
          <a:p>
            <a:r>
              <a:rPr lang="en-US" dirty="0" smtClean="0"/>
              <a:t>Monitoring Systems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8240"/>
            <a:ext cx="8229600" cy="1143000"/>
          </a:xfrm>
        </p:spPr>
        <p:txBody>
          <a:bodyPr/>
          <a:lstStyle/>
          <a:p>
            <a:r>
              <a:rPr lang="en-US" dirty="0" smtClean="0"/>
              <a:t>Problem: Data Integration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Point-to-Point Pipelines</a:t>
            </a:r>
            <a:endParaRPr lang="en-US" dirty="0"/>
          </a:p>
        </p:txBody>
      </p:sp>
      <p:pic>
        <p:nvPicPr>
          <p:cNvPr id="4" name="Picture 3" descr="hadoop_pipeline_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2067560"/>
            <a:ext cx="8309692" cy="287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Centralized Pipeline</a:t>
            </a:r>
            <a:endParaRPr lang="en-US" dirty="0"/>
          </a:p>
        </p:txBody>
      </p:sp>
      <p:pic>
        <p:nvPicPr>
          <p:cNvPr id="6" name="Picture 5" descr="hadoop_pipeline_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86130" y="1794510"/>
            <a:ext cx="7646670" cy="3206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3412</TotalTime>
  <Words>855</Words>
  <Application>Microsoft Macintosh PowerPoint</Application>
  <PresentationFormat>On-screen Show (4:3)</PresentationFormat>
  <Paragraphs>208</Paragraphs>
  <Slides>55</Slides>
  <Notes>12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Building LinkedIn’s Real-time Data Pipeline</vt:lpstr>
      <vt:lpstr>Slide 2</vt:lpstr>
      <vt:lpstr>What is a data pipeline?</vt:lpstr>
      <vt:lpstr>What data is there?</vt:lpstr>
      <vt:lpstr>Slide 5</vt:lpstr>
      <vt:lpstr>Data Systems at LinkedIn</vt:lpstr>
      <vt:lpstr>Problem: Data Integration</vt:lpstr>
      <vt:lpstr>Point-to-Point Pipelines</vt:lpstr>
      <vt:lpstr>Centralized Pipeline</vt:lpstr>
      <vt:lpstr>How have companies solved this problem?</vt:lpstr>
      <vt:lpstr>The Enterprise Data Warehouse</vt:lpstr>
      <vt:lpstr>Problems</vt:lpstr>
      <vt:lpstr>My Experience</vt:lpstr>
      <vt:lpstr>LinkedIn’s Pipeline</vt:lpstr>
      <vt:lpstr>LinkedIn Circa 2010</vt:lpstr>
      <vt:lpstr>2010 User Activity Data Flow</vt:lpstr>
      <vt:lpstr>Problems</vt:lpstr>
      <vt:lpstr>Four Ideas</vt:lpstr>
      <vt:lpstr>Four Ideas</vt:lpstr>
      <vt:lpstr>What kind of infrastructure is needed?</vt:lpstr>
      <vt:lpstr>Very confused</vt:lpstr>
      <vt:lpstr>First Attempt:  Don’t reinvent the wheel!</vt:lpstr>
      <vt:lpstr>Slide 23</vt:lpstr>
      <vt:lpstr>Problems With Messaging Systems</vt:lpstr>
      <vt:lpstr>Second Attempt:  Reinvent the wheel!</vt:lpstr>
      <vt:lpstr>Idea: Central, Distributed  Commit Log</vt:lpstr>
      <vt:lpstr>What is a commit log?</vt:lpstr>
      <vt:lpstr>Data Flow</vt:lpstr>
      <vt:lpstr>Apache Kafka</vt:lpstr>
      <vt:lpstr>Some Terminology</vt:lpstr>
      <vt:lpstr>APIs</vt:lpstr>
      <vt:lpstr>Distribution</vt:lpstr>
      <vt:lpstr>Performance</vt:lpstr>
      <vt:lpstr>Performance</vt:lpstr>
      <vt:lpstr>Performance Tricks</vt:lpstr>
      <vt:lpstr>Kafka Replication</vt:lpstr>
      <vt:lpstr>Kafka Info</vt:lpstr>
      <vt:lpstr>Usage at LinkedIn</vt:lpstr>
      <vt:lpstr>Datacenters</vt:lpstr>
      <vt:lpstr>Four Ideas</vt:lpstr>
      <vt:lpstr>Problem</vt:lpstr>
      <vt:lpstr>Make activity data part of the domain model</vt:lpstr>
      <vt:lpstr>Schema free?</vt:lpstr>
      <vt:lpstr>Slide 44</vt:lpstr>
      <vt:lpstr>Schemas</vt:lpstr>
      <vt:lpstr>Avro Schema</vt:lpstr>
      <vt:lpstr>Workflow</vt:lpstr>
      <vt:lpstr>Four Ideas</vt:lpstr>
      <vt:lpstr>Hadoop Data Load</vt:lpstr>
      <vt:lpstr>Four Ideas</vt:lpstr>
      <vt:lpstr>Does it work?</vt:lpstr>
      <vt:lpstr>All messages sent must be delivered to all consumers (quickly)</vt:lpstr>
      <vt:lpstr>Audit Trail</vt:lpstr>
      <vt:lpstr>Audit Trail</vt:lpstr>
      <vt:lpstr>Questions?</vt:lpstr>
    </vt:vector>
  </TitlesOfParts>
  <Company>LinkedIn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LinkedIn’s Real-time Data Pipeline</dc:title>
  <dc:creator>Jay Kreps</dc:creator>
  <cp:lastModifiedBy>Jay Kreps</cp:lastModifiedBy>
  <cp:revision>8</cp:revision>
  <dcterms:created xsi:type="dcterms:W3CDTF">2012-08-27T15:36:44Z</dcterms:created>
  <dcterms:modified xsi:type="dcterms:W3CDTF">2012-08-30T00:28:56Z</dcterms:modified>
</cp:coreProperties>
</file>