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99" r:id="rId2"/>
    <p:sldId id="308" r:id="rId3"/>
    <p:sldId id="309" r:id="rId4"/>
    <p:sldId id="312" r:id="rId5"/>
    <p:sldId id="311" r:id="rId6"/>
    <p:sldId id="313" r:id="rId7"/>
    <p:sldId id="314" r:id="rId8"/>
    <p:sldId id="315" r:id="rId9"/>
    <p:sldId id="316" r:id="rId10"/>
    <p:sldId id="326" r:id="rId11"/>
    <p:sldId id="318" r:id="rId12"/>
    <p:sldId id="317" r:id="rId13"/>
    <p:sldId id="319" r:id="rId14"/>
    <p:sldId id="320" r:id="rId15"/>
    <p:sldId id="322" r:id="rId16"/>
    <p:sldId id="323" r:id="rId17"/>
    <p:sldId id="327" r:id="rId18"/>
    <p:sldId id="324" r:id="rId19"/>
    <p:sldId id="328" r:id="rId20"/>
    <p:sldId id="325" r:id="rId21"/>
    <p:sldId id="329" r:id="rId22"/>
    <p:sldId id="330" r:id="rId23"/>
    <p:sldId id="331" r:id="rId24"/>
    <p:sldId id="332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7515" autoAdjust="0"/>
  </p:normalViewPr>
  <p:slideViewPr>
    <p:cSldViewPr>
      <p:cViewPr varScale="1">
        <p:scale>
          <a:sx n="68" d="100"/>
          <a:sy n="68" d="100"/>
        </p:scale>
        <p:origin x="-159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A63760-3513-4128-88DF-19DF7639BB3A}" type="datetimeFigureOut">
              <a:rPr lang="en-US" smtClean="0"/>
              <a:t>11/9/2012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AB9B8F-347A-4870-88B1-9E5D3A48D3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975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8E7C4-8711-45C3-9244-74EFD6B669B2}" type="datetimeFigureOut">
              <a:rPr lang="en-US" smtClean="0"/>
              <a:t>11/9/2012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F1E31-5F42-446F-8F29-723C1810E4A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cloudstack_logo_transparent_bg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62400" y="5791200"/>
            <a:ext cx="4684066" cy="78572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09600" y="5754097"/>
            <a:ext cx="2861733" cy="859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535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8E7C4-8711-45C3-9244-74EFD6B669B2}" type="datetimeFigureOut">
              <a:rPr lang="en-US" smtClean="0"/>
              <a:t>11/9/2012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F1E31-5F42-446F-8F29-723C1810E4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6119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8E7C4-8711-45C3-9244-74EFD6B669B2}" type="datetimeFigureOut">
              <a:rPr lang="en-US" smtClean="0"/>
              <a:t>11/9/2012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F1E31-5F42-446F-8F29-723C1810E4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34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68362"/>
          </a:xfrm>
        </p:spPr>
        <p:txBody>
          <a:bodyPr>
            <a:normAutofit/>
          </a:bodyPr>
          <a:lstStyle>
            <a:lvl1pPr>
              <a:defRPr sz="4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8E7C4-8711-45C3-9244-74EFD6B669B2}" type="datetimeFigureOut">
              <a:rPr lang="en-US" smtClean="0"/>
              <a:t>11/9/2012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F1E31-5F42-446F-8F29-723C1810E4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8759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8E7C4-8711-45C3-9244-74EFD6B669B2}" type="datetimeFigureOut">
              <a:rPr lang="en-US" smtClean="0"/>
              <a:t>11/9/2012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F1E31-5F42-446F-8F29-723C1810E4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929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8E7C4-8711-45C3-9244-74EFD6B669B2}" type="datetimeFigureOut">
              <a:rPr lang="en-US" smtClean="0"/>
              <a:t>11/9/2012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F1E31-5F42-446F-8F29-723C1810E4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327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8E7C4-8711-45C3-9244-74EFD6B669B2}" type="datetimeFigureOut">
              <a:rPr lang="en-US" smtClean="0"/>
              <a:t>11/9/2012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F1E31-5F42-446F-8F29-723C1810E4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090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8E7C4-8711-45C3-9244-74EFD6B669B2}" type="datetimeFigureOut">
              <a:rPr lang="en-US" smtClean="0"/>
              <a:t>11/9/2012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F1E31-5F42-446F-8F29-723C1810E4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100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8E7C4-8711-45C3-9244-74EFD6B669B2}" type="datetimeFigureOut">
              <a:rPr lang="en-US" smtClean="0"/>
              <a:t>11/9/2012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F1E31-5F42-446F-8F29-723C1810E4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673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8E7C4-8711-45C3-9244-74EFD6B669B2}" type="datetimeFigureOut">
              <a:rPr lang="en-US" smtClean="0"/>
              <a:t>11/9/2012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F1E31-5F42-446F-8F29-723C1810E4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400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8E7C4-8711-45C3-9244-74EFD6B669B2}" type="datetimeFigureOut">
              <a:rPr lang="en-US" smtClean="0"/>
              <a:t>11/9/2012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F1E31-5F42-446F-8F29-723C1810E4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6773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E8E7C4-8711-45C3-9244-74EFD6B669B2}" type="datetimeFigureOut">
              <a:rPr lang="en-US" smtClean="0"/>
              <a:t>11/9/2012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F1E31-5F42-446F-8F29-723C1810E4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625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924800" cy="1470025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Apache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CloudStack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dirty="0" smtClean="0">
                <a:latin typeface="Arial" pitchFamily="34" charset="0"/>
                <a:cs typeface="Arial" pitchFamily="34" charset="0"/>
              </a:rPr>
            </a:br>
            <a:r>
              <a:rPr lang="en-US" dirty="0" smtClean="0">
                <a:latin typeface="Arial" pitchFamily="34" charset="0"/>
                <a:cs typeface="Arial" pitchFamily="34" charset="0"/>
              </a:rPr>
              <a:t>Evolution Proposal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127375"/>
            <a:ext cx="6400800" cy="1752600"/>
          </a:xfrm>
        </p:spPr>
        <p:txBody>
          <a:bodyPr>
            <a:normAutofit/>
          </a:bodyPr>
          <a:lstStyle/>
          <a:p>
            <a:pPr algn="l"/>
            <a:r>
              <a:rPr lang="en-US" sz="2800" dirty="0" smtClean="0">
                <a:latin typeface="Arial" pitchFamily="34" charset="0"/>
                <a:cs typeface="Arial" pitchFamily="34" charset="0"/>
              </a:rPr>
              <a:t>Alex Huang</a:t>
            </a:r>
          </a:p>
          <a:p>
            <a:pPr algn="l"/>
            <a:r>
              <a:rPr lang="en-US" sz="2800" dirty="0" smtClean="0">
                <a:latin typeface="Arial" pitchFamily="34" charset="0"/>
                <a:cs typeface="Arial" pitchFamily="34" charset="0"/>
              </a:rPr>
              <a:t>Software Architect, Citrix Systems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 descr="cloudstack_logo_transparent_b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2400" y="5791200"/>
            <a:ext cx="4684066" cy="78572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5754097"/>
            <a:ext cx="2861733" cy="859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905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Possible Future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4760" y="1784265"/>
            <a:ext cx="8114479" cy="4157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6666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Automation, Orchestration, &amp; Provisioning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8120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the difference?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The key is the data center abstraction layer</a:t>
            </a:r>
          </a:p>
          <a:p>
            <a:pPr lvl="1"/>
            <a:r>
              <a:rPr lang="en-US" dirty="0" smtClean="0"/>
              <a:t>Virtual Machine, Template, </a:t>
            </a:r>
            <a:r>
              <a:rPr lang="en-US" dirty="0" err="1" smtClean="0"/>
              <a:t>Nic</a:t>
            </a:r>
            <a:r>
              <a:rPr lang="en-US" dirty="0" smtClean="0"/>
              <a:t>, IP Address, Volume, Network, Rules, Snapshot</a:t>
            </a:r>
          </a:p>
          <a:p>
            <a:r>
              <a:rPr lang="en-US" dirty="0" smtClean="0"/>
              <a:t>Orchestration orchestrates within this abstraction layer</a:t>
            </a:r>
          </a:p>
          <a:p>
            <a:r>
              <a:rPr lang="en-US" dirty="0" smtClean="0"/>
              <a:t>Provisioning manifests concepts in abstraction layer on physical resources</a:t>
            </a:r>
          </a:p>
          <a:p>
            <a:r>
              <a:rPr lang="en-US" dirty="0" smtClean="0"/>
              <a:t>Automation orchestrates above the data center abstraction layer to bring greater functionality</a:t>
            </a:r>
          </a:p>
        </p:txBody>
      </p:sp>
    </p:spTree>
    <p:extLst>
      <p:ext uri="{BB962C8B-B14F-4D97-AF65-F5344CB8AC3E}">
        <p14:creationId xmlns:p14="http://schemas.microsoft.com/office/powerpoint/2010/main" val="38552330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Orchestration</a:t>
            </a:r>
          </a:p>
          <a:p>
            <a:pPr lvl="1"/>
            <a:r>
              <a:rPr lang="en-US" dirty="0" smtClean="0"/>
              <a:t>VM deploy, Volume creation, Network Creation, Network rules propagation</a:t>
            </a:r>
          </a:p>
          <a:p>
            <a:r>
              <a:rPr lang="en-US" dirty="0" smtClean="0"/>
              <a:t>Provisioning</a:t>
            </a:r>
          </a:p>
          <a:p>
            <a:pPr lvl="1"/>
            <a:r>
              <a:rPr lang="en-US" dirty="0" smtClean="0"/>
              <a:t>Starting a VM on a hypervisor</a:t>
            </a:r>
          </a:p>
          <a:p>
            <a:pPr lvl="1"/>
            <a:r>
              <a:rPr lang="en-US" dirty="0" smtClean="0"/>
              <a:t>The actual movement of a volume from one storage pool to another</a:t>
            </a:r>
          </a:p>
          <a:p>
            <a:r>
              <a:rPr lang="en-US" dirty="0" smtClean="0"/>
              <a:t>Automation</a:t>
            </a:r>
          </a:p>
          <a:p>
            <a:pPr lvl="1"/>
            <a:r>
              <a:rPr lang="en-US" dirty="0" smtClean="0"/>
              <a:t>HA Process</a:t>
            </a:r>
          </a:p>
          <a:p>
            <a:pPr lvl="1"/>
            <a:r>
              <a:rPr lang="en-US" dirty="0" smtClean="0"/>
              <a:t>Putting a resource into maintenance mode</a:t>
            </a:r>
          </a:p>
          <a:p>
            <a:pPr lvl="1"/>
            <a:r>
              <a:rPr lang="en-US" dirty="0" smtClean="0"/>
              <a:t>Uploading and downloading templates</a:t>
            </a:r>
          </a:p>
          <a:p>
            <a:pPr lvl="1"/>
            <a:r>
              <a:rPr lang="en-US" dirty="0" smtClean="0"/>
              <a:t>DR process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87328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is this important?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Cloud-Engine is still too big.  </a:t>
            </a:r>
          </a:p>
          <a:p>
            <a:r>
              <a:rPr lang="en-US" dirty="0" smtClean="0"/>
              <a:t>Plugin partners need </a:t>
            </a:r>
            <a:r>
              <a:rPr lang="en-US" dirty="0" smtClean="0"/>
              <a:t>to clearly see the division in functionality between Cloud-Engine and their </a:t>
            </a:r>
            <a:r>
              <a:rPr lang="en-US" dirty="0" smtClean="0"/>
              <a:t>plugin.</a:t>
            </a:r>
            <a:endParaRPr lang="en-US" dirty="0" smtClean="0"/>
          </a:p>
          <a:p>
            <a:r>
              <a:rPr lang="en-US" dirty="0" smtClean="0"/>
              <a:t>Disaggregating </a:t>
            </a:r>
            <a:r>
              <a:rPr lang="en-US" dirty="0" err="1" smtClean="0"/>
              <a:t>CloudStack</a:t>
            </a:r>
            <a:r>
              <a:rPr lang="en-US" dirty="0" smtClean="0"/>
              <a:t> Services allow </a:t>
            </a:r>
            <a:r>
              <a:rPr lang="en-US" dirty="0" smtClean="0"/>
              <a:t>developers </a:t>
            </a:r>
            <a:r>
              <a:rPr lang="en-US" dirty="0" smtClean="0"/>
              <a:t>to quickly add services utilizing Cloud-Engine</a:t>
            </a:r>
          </a:p>
          <a:p>
            <a:r>
              <a:rPr lang="en-US" dirty="0" smtClean="0"/>
              <a:t>Disaggregating Cloud-Engine allows partners to add more infrastructure to be utilized in the cloud.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0120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Cloud-Engine Components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8049254"/>
              </p:ext>
            </p:extLst>
          </p:nvPr>
        </p:nvGraphicFramePr>
        <p:xfrm>
          <a:off x="457200" y="1600200"/>
          <a:ext cx="8229600" cy="4617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61722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Component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Purpose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Orchestration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 smtClean="0"/>
                        <a:t>Orchestration of the Data</a:t>
                      </a:r>
                      <a:r>
                        <a:rPr lang="en-US" baseline="0" dirty="0" smtClean="0"/>
                        <a:t> Center Abstraction Layer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DeploymentPlanner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 smtClean="0"/>
                        <a:t>Plans the deployment destination for virtual machine</a:t>
                      </a:r>
                      <a:r>
                        <a:rPr lang="en-US" baseline="0" dirty="0" smtClean="0"/>
                        <a:t> and volumes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Compute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 smtClean="0"/>
                        <a:t>Provisioning of the hypervisor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NetworkGuru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baseline="0" dirty="0" smtClean="0"/>
                        <a:t>Provides mapping of Network to physical network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NetworkElement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 smtClean="0"/>
                        <a:t>Provides various network services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Primary</a:t>
                      </a:r>
                      <a:r>
                        <a:rPr lang="en-US" baseline="0" dirty="0" err="1" smtClean="0"/>
                        <a:t>DataStore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 smtClean="0"/>
                        <a:t>Provisioning</a:t>
                      </a:r>
                      <a:r>
                        <a:rPr lang="en-US" baseline="0" dirty="0" smtClean="0"/>
                        <a:t> of storage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ImageStore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 smtClean="0"/>
                        <a:t>Provisioning</a:t>
                      </a:r>
                      <a:r>
                        <a:rPr lang="en-US" baseline="0" dirty="0" smtClean="0"/>
                        <a:t> of templates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BackingStore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baseline="0" dirty="0" smtClean="0"/>
                        <a:t>Provisioning of backup storage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SnapshotService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baseline="0" dirty="0" smtClean="0"/>
                        <a:t>Provides volume snapshots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MotionService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baseline="0" dirty="0" smtClean="0"/>
                        <a:t>Provides data movements between various storage technologies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90477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Cloud-Engine Component Properties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Recommended to have independent life cycles, databases, scaling, and testing. </a:t>
            </a:r>
          </a:p>
          <a:p>
            <a:r>
              <a:rPr lang="en-US" dirty="0" smtClean="0"/>
              <a:t>Utilize </a:t>
            </a:r>
            <a:r>
              <a:rPr lang="en-US" dirty="0" err="1" smtClean="0"/>
              <a:t>CloudStack’s</a:t>
            </a:r>
            <a:r>
              <a:rPr lang="en-US" dirty="0" smtClean="0"/>
              <a:t> plugins to bridge provisioning needed by Cloud-Engine and functionality provided by the component.</a:t>
            </a:r>
          </a:p>
          <a:p>
            <a:r>
              <a:rPr lang="en-US" dirty="0" smtClean="0"/>
              <a:t>All APIs must be asynchronous.</a:t>
            </a:r>
          </a:p>
          <a:p>
            <a:r>
              <a:rPr lang="en-US" dirty="0" smtClean="0"/>
              <a:t>Operations are idempotent.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89882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Cloud-Engine Components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5800" y="1371600"/>
            <a:ext cx="7450963" cy="4754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1869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Changing </a:t>
            </a:r>
            <a:r>
              <a:rPr lang="en-US" dirty="0" err="1" smtClean="0"/>
              <a:t>CloudStack’s</a:t>
            </a:r>
            <a:r>
              <a:rPr lang="en-US" dirty="0" smtClean="0"/>
              <a:t> Deployment Model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1550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Freeform 9"/>
          <p:cNvSpPr>
            <a:spLocks/>
          </p:cNvSpPr>
          <p:nvPr/>
        </p:nvSpPr>
        <p:spPr bwMode="auto">
          <a:xfrm flipV="1">
            <a:off x="2132772" y="1732739"/>
            <a:ext cx="842962" cy="439738"/>
          </a:xfrm>
          <a:custGeom>
            <a:avLst/>
            <a:gdLst>
              <a:gd name="T0" fmla="*/ 0 w 841"/>
              <a:gd name="T1" fmla="*/ 2147483647 h 880"/>
              <a:gd name="T2" fmla="*/ 2147483647 w 841"/>
              <a:gd name="T3" fmla="*/ 2147483647 h 880"/>
              <a:gd name="T4" fmla="*/ 2147483647 w 841"/>
              <a:gd name="T5" fmla="*/ 2147483647 h 880"/>
              <a:gd name="T6" fmla="*/ 2147483647 w 841"/>
              <a:gd name="T7" fmla="*/ 0 h 880"/>
              <a:gd name="T8" fmla="*/ 0 60000 65536"/>
              <a:gd name="T9" fmla="*/ 0 60000 65536"/>
              <a:gd name="T10" fmla="*/ 0 60000 65536"/>
              <a:gd name="T11" fmla="*/ 0 60000 65536"/>
              <a:gd name="T12" fmla="*/ 0 w 841"/>
              <a:gd name="T13" fmla="*/ 0 h 880"/>
              <a:gd name="T14" fmla="*/ 841 w 841"/>
              <a:gd name="T15" fmla="*/ 880 h 88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841" h="880">
                <a:moveTo>
                  <a:pt x="0" y="136"/>
                </a:moveTo>
                <a:cubicBezTo>
                  <a:pt x="63" y="248"/>
                  <a:pt x="256" y="740"/>
                  <a:pt x="376" y="810"/>
                </a:cubicBezTo>
                <a:cubicBezTo>
                  <a:pt x="496" y="880"/>
                  <a:pt x="644" y="690"/>
                  <a:pt x="721" y="555"/>
                </a:cubicBezTo>
                <a:cubicBezTo>
                  <a:pt x="798" y="420"/>
                  <a:pt x="816" y="116"/>
                  <a:pt x="841" y="0"/>
                </a:cubicBez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3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CloudStack</a:t>
            </a:r>
            <a:r>
              <a:rPr lang="en-US" dirty="0" smtClean="0"/>
              <a:t> 4.0</a:t>
            </a:r>
          </a:p>
        </p:txBody>
      </p:sp>
      <p:sp>
        <p:nvSpPr>
          <p:cNvPr id="15365" name="AutoShape 74"/>
          <p:cNvSpPr>
            <a:spLocks noChangeAspect="1" noChangeArrowheads="1" noTextEdit="1"/>
          </p:cNvSpPr>
          <p:nvPr/>
        </p:nvSpPr>
        <p:spPr bwMode="auto">
          <a:xfrm>
            <a:off x="1242185" y="1094564"/>
            <a:ext cx="6772275" cy="545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" name="Rectangle 73"/>
          <p:cNvSpPr>
            <a:spLocks noChangeArrowheads="1"/>
          </p:cNvSpPr>
          <p:nvPr/>
        </p:nvSpPr>
        <p:spPr bwMode="auto">
          <a:xfrm>
            <a:off x="2456622" y="2183591"/>
            <a:ext cx="971550" cy="727075"/>
          </a:xfrm>
          <a:prstGeom prst="rect">
            <a:avLst/>
          </a:prstGeom>
          <a:solidFill>
            <a:schemeClr val="accent2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SimSun" pitchFamily="2" charset="-122"/>
                <a:cs typeface="Times New Roman" pitchFamily="18" charset="0"/>
              </a:rPr>
              <a:t>Region 1 </a:t>
            </a:r>
            <a:r>
              <a:rPr lang="en-US" sz="1000" dirty="0" err="1">
                <a:solidFill>
                  <a:srgbClr val="FFFFFF"/>
                </a:solidFill>
                <a:latin typeface="Calibri" pitchFamily="34" charset="0"/>
                <a:ea typeface="SimSun" pitchFamily="2" charset="-122"/>
                <a:cs typeface="Times New Roman" pitchFamily="18" charset="0"/>
              </a:rPr>
              <a:t>MgmtServer</a:t>
            </a: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SimSun" pitchFamily="2" charset="-122"/>
                <a:cs typeface="Times New Roman" pitchFamily="18" charset="0"/>
              </a:rPr>
              <a:t> Cluster</a:t>
            </a:r>
            <a:endParaRPr lang="en-US" dirty="0">
              <a:ea typeface="SimSun" pitchFamily="2" charset="-122"/>
              <a:cs typeface="Times New Roman" pitchFamily="18" charset="0"/>
            </a:endParaRPr>
          </a:p>
        </p:txBody>
      </p:sp>
      <p:grpSp>
        <p:nvGrpSpPr>
          <p:cNvPr id="15367" name="Group 63"/>
          <p:cNvGrpSpPr>
            <a:grpSpLocks/>
          </p:cNvGrpSpPr>
          <p:nvPr/>
        </p:nvGrpSpPr>
        <p:grpSpPr bwMode="auto">
          <a:xfrm>
            <a:off x="524634" y="1042177"/>
            <a:ext cx="3214688" cy="2603500"/>
            <a:chOff x="5475" y="5880"/>
            <a:chExt cx="3992" cy="3202"/>
          </a:xfrm>
        </p:grpSpPr>
        <p:cxnSp>
          <p:nvCxnSpPr>
            <p:cNvPr id="15433" name="AutoShape 72"/>
            <p:cNvCxnSpPr>
              <a:cxnSpLocks noChangeShapeType="1"/>
            </p:cNvCxnSpPr>
            <p:nvPr/>
          </p:nvCxnSpPr>
          <p:spPr bwMode="auto">
            <a:xfrm>
              <a:off x="5475" y="7035"/>
              <a:ext cx="2" cy="165"/>
            </a:xfrm>
            <a:prstGeom prst="straightConnector1">
              <a:avLst/>
            </a:prstGeom>
            <a:noFill/>
            <a:ln w="9525">
              <a:solidFill>
                <a:srgbClr val="97470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434" name="AutoShape 71"/>
            <p:cNvCxnSpPr>
              <a:cxnSpLocks noChangeShapeType="1"/>
            </p:cNvCxnSpPr>
            <p:nvPr/>
          </p:nvCxnSpPr>
          <p:spPr bwMode="auto">
            <a:xfrm flipH="1">
              <a:off x="5477" y="6060"/>
              <a:ext cx="1995" cy="1155"/>
            </a:xfrm>
            <a:prstGeom prst="straightConnector1">
              <a:avLst/>
            </a:prstGeom>
            <a:noFill/>
            <a:ln w="9525">
              <a:solidFill>
                <a:srgbClr val="97470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435" name="AutoShape 70"/>
            <p:cNvCxnSpPr>
              <a:cxnSpLocks noChangeShapeType="1"/>
            </p:cNvCxnSpPr>
            <p:nvPr/>
          </p:nvCxnSpPr>
          <p:spPr bwMode="auto">
            <a:xfrm>
              <a:off x="9465" y="7035"/>
              <a:ext cx="2" cy="165"/>
            </a:xfrm>
            <a:prstGeom prst="straightConnector1">
              <a:avLst/>
            </a:prstGeom>
            <a:noFill/>
            <a:ln w="9525">
              <a:solidFill>
                <a:srgbClr val="97470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436" name="AutoShape 69"/>
            <p:cNvCxnSpPr>
              <a:cxnSpLocks noChangeShapeType="1"/>
            </p:cNvCxnSpPr>
            <p:nvPr/>
          </p:nvCxnSpPr>
          <p:spPr bwMode="auto">
            <a:xfrm flipH="1">
              <a:off x="5475" y="5880"/>
              <a:ext cx="1995" cy="1155"/>
            </a:xfrm>
            <a:prstGeom prst="straightConnector1">
              <a:avLst/>
            </a:prstGeom>
            <a:noFill/>
            <a:ln w="9525">
              <a:solidFill>
                <a:srgbClr val="97470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437" name="AutoShape 68"/>
            <p:cNvCxnSpPr>
              <a:cxnSpLocks noChangeShapeType="1"/>
            </p:cNvCxnSpPr>
            <p:nvPr/>
          </p:nvCxnSpPr>
          <p:spPr bwMode="auto">
            <a:xfrm>
              <a:off x="7470" y="5880"/>
              <a:ext cx="1995" cy="1155"/>
            </a:xfrm>
            <a:prstGeom prst="straightConnector1">
              <a:avLst/>
            </a:prstGeom>
            <a:noFill/>
            <a:ln w="9525">
              <a:solidFill>
                <a:srgbClr val="97470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438" name="AutoShape 67"/>
            <p:cNvCxnSpPr>
              <a:cxnSpLocks noChangeShapeType="1"/>
            </p:cNvCxnSpPr>
            <p:nvPr/>
          </p:nvCxnSpPr>
          <p:spPr bwMode="auto">
            <a:xfrm>
              <a:off x="7470" y="6060"/>
              <a:ext cx="1995" cy="1155"/>
            </a:xfrm>
            <a:prstGeom prst="straightConnector1">
              <a:avLst/>
            </a:prstGeom>
            <a:noFill/>
            <a:ln w="9525">
              <a:solidFill>
                <a:srgbClr val="97470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439" name="AutoShape 66"/>
            <p:cNvCxnSpPr>
              <a:cxnSpLocks noChangeShapeType="1"/>
            </p:cNvCxnSpPr>
            <p:nvPr/>
          </p:nvCxnSpPr>
          <p:spPr bwMode="auto">
            <a:xfrm>
              <a:off x="5790" y="7035"/>
              <a:ext cx="1" cy="2029"/>
            </a:xfrm>
            <a:prstGeom prst="straightConnector1">
              <a:avLst/>
            </a:prstGeom>
            <a:noFill/>
            <a:ln w="9525">
              <a:solidFill>
                <a:srgbClr val="97470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440" name="AutoShape 65"/>
            <p:cNvCxnSpPr>
              <a:cxnSpLocks noChangeShapeType="1"/>
            </p:cNvCxnSpPr>
            <p:nvPr/>
          </p:nvCxnSpPr>
          <p:spPr bwMode="auto">
            <a:xfrm flipH="1">
              <a:off x="5776" y="9081"/>
              <a:ext cx="3374" cy="1"/>
            </a:xfrm>
            <a:prstGeom prst="straightConnector1">
              <a:avLst/>
            </a:prstGeom>
            <a:noFill/>
            <a:ln w="9525">
              <a:solidFill>
                <a:srgbClr val="97470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441" name="AutoShape 64"/>
            <p:cNvCxnSpPr>
              <a:cxnSpLocks noChangeShapeType="1"/>
            </p:cNvCxnSpPr>
            <p:nvPr/>
          </p:nvCxnSpPr>
          <p:spPr bwMode="auto">
            <a:xfrm>
              <a:off x="9150" y="7035"/>
              <a:ext cx="1" cy="2029"/>
            </a:xfrm>
            <a:prstGeom prst="straightConnector1">
              <a:avLst/>
            </a:prstGeom>
            <a:noFill/>
            <a:ln w="9525">
              <a:solidFill>
                <a:srgbClr val="97470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15368" name="Rectangle 62"/>
          <p:cNvSpPr>
            <a:spLocks noChangeArrowheads="1"/>
          </p:cNvSpPr>
          <p:nvPr/>
        </p:nvSpPr>
        <p:spPr bwMode="auto">
          <a:xfrm>
            <a:off x="1366010" y="2480454"/>
            <a:ext cx="971550" cy="727075"/>
          </a:xfrm>
          <a:prstGeom prst="rect">
            <a:avLst/>
          </a:prstGeom>
          <a:solidFill>
            <a:srgbClr val="1F497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0" hangingPunct="0"/>
            <a:r>
              <a:rPr lang="en-US" sz="1000">
                <a:solidFill>
                  <a:srgbClr val="FFFFFF"/>
                </a:solidFill>
                <a:latin typeface="Calibri" pitchFamily="34" charset="0"/>
                <a:ea typeface="SimSun" pitchFamily="2" charset="-122"/>
                <a:cs typeface="Times New Roman" pitchFamily="18" charset="0"/>
              </a:rPr>
              <a:t>Availability Zone 1</a:t>
            </a:r>
            <a:endParaRPr lang="en-US">
              <a:latin typeface="Calibri" pitchFamily="34" charset="0"/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18" name="Rectangle 61"/>
          <p:cNvSpPr>
            <a:spLocks noChangeArrowheads="1"/>
          </p:cNvSpPr>
          <p:nvPr/>
        </p:nvSpPr>
        <p:spPr bwMode="auto">
          <a:xfrm>
            <a:off x="6290435" y="1859741"/>
            <a:ext cx="971550" cy="727075"/>
          </a:xfrm>
          <a:prstGeom prst="rect">
            <a:avLst/>
          </a:prstGeom>
          <a:solidFill>
            <a:schemeClr val="accent2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SimSun" pitchFamily="2" charset="-122"/>
                <a:cs typeface="Times New Roman" pitchFamily="18" charset="0"/>
              </a:rPr>
              <a:t>Region 2 </a:t>
            </a:r>
            <a:r>
              <a:rPr lang="en-US" sz="1000" dirty="0" err="1">
                <a:solidFill>
                  <a:srgbClr val="FFFFFF"/>
                </a:solidFill>
                <a:latin typeface="Calibri" pitchFamily="34" charset="0"/>
                <a:ea typeface="SimSun" pitchFamily="2" charset="-122"/>
                <a:cs typeface="Times New Roman" pitchFamily="18" charset="0"/>
              </a:rPr>
              <a:t>Mgmt</a:t>
            </a: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SimSun" pitchFamily="2" charset="-122"/>
                <a:cs typeface="Times New Roman" pitchFamily="18" charset="0"/>
              </a:rPr>
              <a:t> Server Cluster</a:t>
            </a:r>
            <a:endParaRPr lang="en-US" dirty="0">
              <a:ea typeface="SimSun" pitchFamily="2" charset="-122"/>
              <a:cs typeface="Times New Roman" pitchFamily="18" charset="0"/>
            </a:endParaRPr>
          </a:p>
        </p:txBody>
      </p:sp>
      <p:grpSp>
        <p:nvGrpSpPr>
          <p:cNvPr id="15370" name="Group 51"/>
          <p:cNvGrpSpPr>
            <a:grpSpLocks/>
          </p:cNvGrpSpPr>
          <p:nvPr/>
        </p:nvGrpSpPr>
        <p:grpSpPr bwMode="auto">
          <a:xfrm>
            <a:off x="5763384" y="1296178"/>
            <a:ext cx="1957388" cy="1595437"/>
            <a:chOff x="5475" y="5880"/>
            <a:chExt cx="3992" cy="3202"/>
          </a:xfrm>
        </p:grpSpPr>
        <p:cxnSp>
          <p:nvCxnSpPr>
            <p:cNvPr id="15424" name="AutoShape 60"/>
            <p:cNvCxnSpPr>
              <a:cxnSpLocks noChangeShapeType="1"/>
            </p:cNvCxnSpPr>
            <p:nvPr/>
          </p:nvCxnSpPr>
          <p:spPr bwMode="auto">
            <a:xfrm>
              <a:off x="5475" y="7035"/>
              <a:ext cx="2" cy="165"/>
            </a:xfrm>
            <a:prstGeom prst="straightConnector1">
              <a:avLst/>
            </a:prstGeom>
            <a:noFill/>
            <a:ln w="9525">
              <a:solidFill>
                <a:srgbClr val="97470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425" name="AutoShape 59"/>
            <p:cNvCxnSpPr>
              <a:cxnSpLocks noChangeShapeType="1"/>
            </p:cNvCxnSpPr>
            <p:nvPr/>
          </p:nvCxnSpPr>
          <p:spPr bwMode="auto">
            <a:xfrm flipH="1">
              <a:off x="5477" y="6060"/>
              <a:ext cx="1995" cy="1155"/>
            </a:xfrm>
            <a:prstGeom prst="straightConnector1">
              <a:avLst/>
            </a:prstGeom>
            <a:noFill/>
            <a:ln w="9525">
              <a:solidFill>
                <a:srgbClr val="97470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426" name="AutoShape 58"/>
            <p:cNvCxnSpPr>
              <a:cxnSpLocks noChangeShapeType="1"/>
            </p:cNvCxnSpPr>
            <p:nvPr/>
          </p:nvCxnSpPr>
          <p:spPr bwMode="auto">
            <a:xfrm>
              <a:off x="9465" y="7035"/>
              <a:ext cx="2" cy="165"/>
            </a:xfrm>
            <a:prstGeom prst="straightConnector1">
              <a:avLst/>
            </a:prstGeom>
            <a:noFill/>
            <a:ln w="9525">
              <a:solidFill>
                <a:srgbClr val="97470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427" name="AutoShape 57"/>
            <p:cNvCxnSpPr>
              <a:cxnSpLocks noChangeShapeType="1"/>
            </p:cNvCxnSpPr>
            <p:nvPr/>
          </p:nvCxnSpPr>
          <p:spPr bwMode="auto">
            <a:xfrm flipH="1">
              <a:off x="5475" y="5880"/>
              <a:ext cx="1995" cy="1155"/>
            </a:xfrm>
            <a:prstGeom prst="straightConnector1">
              <a:avLst/>
            </a:prstGeom>
            <a:noFill/>
            <a:ln w="9525">
              <a:solidFill>
                <a:srgbClr val="97470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428" name="AutoShape 56"/>
            <p:cNvCxnSpPr>
              <a:cxnSpLocks noChangeShapeType="1"/>
            </p:cNvCxnSpPr>
            <p:nvPr/>
          </p:nvCxnSpPr>
          <p:spPr bwMode="auto">
            <a:xfrm>
              <a:off x="7470" y="5880"/>
              <a:ext cx="1995" cy="1155"/>
            </a:xfrm>
            <a:prstGeom prst="straightConnector1">
              <a:avLst/>
            </a:prstGeom>
            <a:noFill/>
            <a:ln w="9525">
              <a:solidFill>
                <a:srgbClr val="97470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429" name="AutoShape 55"/>
            <p:cNvCxnSpPr>
              <a:cxnSpLocks noChangeShapeType="1"/>
            </p:cNvCxnSpPr>
            <p:nvPr/>
          </p:nvCxnSpPr>
          <p:spPr bwMode="auto">
            <a:xfrm>
              <a:off x="7470" y="6060"/>
              <a:ext cx="1995" cy="1155"/>
            </a:xfrm>
            <a:prstGeom prst="straightConnector1">
              <a:avLst/>
            </a:prstGeom>
            <a:noFill/>
            <a:ln w="9525">
              <a:solidFill>
                <a:srgbClr val="97470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430" name="AutoShape 54"/>
            <p:cNvCxnSpPr>
              <a:cxnSpLocks noChangeShapeType="1"/>
            </p:cNvCxnSpPr>
            <p:nvPr/>
          </p:nvCxnSpPr>
          <p:spPr bwMode="auto">
            <a:xfrm>
              <a:off x="5790" y="7035"/>
              <a:ext cx="1" cy="2029"/>
            </a:xfrm>
            <a:prstGeom prst="straightConnector1">
              <a:avLst/>
            </a:prstGeom>
            <a:noFill/>
            <a:ln w="9525">
              <a:solidFill>
                <a:srgbClr val="97470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431" name="AutoShape 53"/>
            <p:cNvCxnSpPr>
              <a:cxnSpLocks noChangeShapeType="1"/>
            </p:cNvCxnSpPr>
            <p:nvPr/>
          </p:nvCxnSpPr>
          <p:spPr bwMode="auto">
            <a:xfrm flipH="1">
              <a:off x="5776" y="9081"/>
              <a:ext cx="3374" cy="1"/>
            </a:xfrm>
            <a:prstGeom prst="straightConnector1">
              <a:avLst/>
            </a:prstGeom>
            <a:noFill/>
            <a:ln w="9525">
              <a:solidFill>
                <a:srgbClr val="97470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432" name="AutoShape 52"/>
            <p:cNvCxnSpPr>
              <a:cxnSpLocks noChangeShapeType="1"/>
            </p:cNvCxnSpPr>
            <p:nvPr/>
          </p:nvCxnSpPr>
          <p:spPr bwMode="auto">
            <a:xfrm>
              <a:off x="9150" y="7035"/>
              <a:ext cx="1" cy="2029"/>
            </a:xfrm>
            <a:prstGeom prst="straightConnector1">
              <a:avLst/>
            </a:prstGeom>
            <a:noFill/>
            <a:ln w="9525">
              <a:solidFill>
                <a:srgbClr val="97470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15371" name="Rectangle 50"/>
          <p:cNvSpPr>
            <a:spLocks noChangeArrowheads="1"/>
          </p:cNvSpPr>
          <p:nvPr/>
        </p:nvSpPr>
        <p:spPr bwMode="auto">
          <a:xfrm>
            <a:off x="1053272" y="4841064"/>
            <a:ext cx="971550" cy="725488"/>
          </a:xfrm>
          <a:prstGeom prst="rect">
            <a:avLst/>
          </a:prstGeom>
          <a:solidFill>
            <a:srgbClr val="1F497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0" hangingPunct="0"/>
            <a:r>
              <a:rPr lang="en-US" sz="1000">
                <a:solidFill>
                  <a:srgbClr val="FFFFFF"/>
                </a:solidFill>
                <a:latin typeface="Calibri" pitchFamily="34" charset="0"/>
                <a:ea typeface="SimSun" pitchFamily="2" charset="-122"/>
                <a:cs typeface="Times New Roman" pitchFamily="18" charset="0"/>
              </a:rPr>
              <a:t>Availability Zone 4</a:t>
            </a:r>
            <a:endParaRPr lang="en-US">
              <a:latin typeface="Calibri" pitchFamily="34" charset="0"/>
              <a:ea typeface="SimSun" pitchFamily="2" charset="-122"/>
              <a:cs typeface="Times New Roman" pitchFamily="18" charset="0"/>
            </a:endParaRPr>
          </a:p>
        </p:txBody>
      </p:sp>
      <p:grpSp>
        <p:nvGrpSpPr>
          <p:cNvPr id="15372" name="Group 40"/>
          <p:cNvGrpSpPr>
            <a:grpSpLocks/>
          </p:cNvGrpSpPr>
          <p:nvPr/>
        </p:nvGrpSpPr>
        <p:grpSpPr bwMode="auto">
          <a:xfrm>
            <a:off x="680210" y="4013977"/>
            <a:ext cx="2600325" cy="2112962"/>
            <a:chOff x="5475" y="5880"/>
            <a:chExt cx="3992" cy="3202"/>
          </a:xfrm>
        </p:grpSpPr>
        <p:cxnSp>
          <p:nvCxnSpPr>
            <p:cNvPr id="15415" name="AutoShape 49"/>
            <p:cNvCxnSpPr>
              <a:cxnSpLocks noChangeShapeType="1"/>
            </p:cNvCxnSpPr>
            <p:nvPr/>
          </p:nvCxnSpPr>
          <p:spPr bwMode="auto">
            <a:xfrm>
              <a:off x="5475" y="7035"/>
              <a:ext cx="2" cy="165"/>
            </a:xfrm>
            <a:prstGeom prst="straightConnector1">
              <a:avLst/>
            </a:prstGeom>
            <a:noFill/>
            <a:ln w="9525">
              <a:solidFill>
                <a:srgbClr val="97470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416" name="AutoShape 48"/>
            <p:cNvCxnSpPr>
              <a:cxnSpLocks noChangeShapeType="1"/>
            </p:cNvCxnSpPr>
            <p:nvPr/>
          </p:nvCxnSpPr>
          <p:spPr bwMode="auto">
            <a:xfrm flipH="1">
              <a:off x="5477" y="6060"/>
              <a:ext cx="1995" cy="1155"/>
            </a:xfrm>
            <a:prstGeom prst="straightConnector1">
              <a:avLst/>
            </a:prstGeom>
            <a:noFill/>
            <a:ln w="9525">
              <a:solidFill>
                <a:srgbClr val="97470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417" name="AutoShape 47"/>
            <p:cNvCxnSpPr>
              <a:cxnSpLocks noChangeShapeType="1"/>
            </p:cNvCxnSpPr>
            <p:nvPr/>
          </p:nvCxnSpPr>
          <p:spPr bwMode="auto">
            <a:xfrm>
              <a:off x="9465" y="7035"/>
              <a:ext cx="2" cy="165"/>
            </a:xfrm>
            <a:prstGeom prst="straightConnector1">
              <a:avLst/>
            </a:prstGeom>
            <a:noFill/>
            <a:ln w="9525">
              <a:solidFill>
                <a:srgbClr val="97470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418" name="AutoShape 46"/>
            <p:cNvCxnSpPr>
              <a:cxnSpLocks noChangeShapeType="1"/>
            </p:cNvCxnSpPr>
            <p:nvPr/>
          </p:nvCxnSpPr>
          <p:spPr bwMode="auto">
            <a:xfrm flipH="1">
              <a:off x="5475" y="5880"/>
              <a:ext cx="1995" cy="1155"/>
            </a:xfrm>
            <a:prstGeom prst="straightConnector1">
              <a:avLst/>
            </a:prstGeom>
            <a:noFill/>
            <a:ln w="9525">
              <a:solidFill>
                <a:srgbClr val="97470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419" name="AutoShape 45"/>
            <p:cNvCxnSpPr>
              <a:cxnSpLocks noChangeShapeType="1"/>
            </p:cNvCxnSpPr>
            <p:nvPr/>
          </p:nvCxnSpPr>
          <p:spPr bwMode="auto">
            <a:xfrm>
              <a:off x="7470" y="5880"/>
              <a:ext cx="1995" cy="1155"/>
            </a:xfrm>
            <a:prstGeom prst="straightConnector1">
              <a:avLst/>
            </a:prstGeom>
            <a:noFill/>
            <a:ln w="9525">
              <a:solidFill>
                <a:srgbClr val="97470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420" name="AutoShape 44"/>
            <p:cNvCxnSpPr>
              <a:cxnSpLocks noChangeShapeType="1"/>
            </p:cNvCxnSpPr>
            <p:nvPr/>
          </p:nvCxnSpPr>
          <p:spPr bwMode="auto">
            <a:xfrm>
              <a:off x="7470" y="6060"/>
              <a:ext cx="1995" cy="1155"/>
            </a:xfrm>
            <a:prstGeom prst="straightConnector1">
              <a:avLst/>
            </a:prstGeom>
            <a:noFill/>
            <a:ln w="9525">
              <a:solidFill>
                <a:srgbClr val="97470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421" name="AutoShape 43"/>
            <p:cNvCxnSpPr>
              <a:cxnSpLocks noChangeShapeType="1"/>
            </p:cNvCxnSpPr>
            <p:nvPr/>
          </p:nvCxnSpPr>
          <p:spPr bwMode="auto">
            <a:xfrm>
              <a:off x="5790" y="7035"/>
              <a:ext cx="1" cy="2029"/>
            </a:xfrm>
            <a:prstGeom prst="straightConnector1">
              <a:avLst/>
            </a:prstGeom>
            <a:noFill/>
            <a:ln w="9525">
              <a:solidFill>
                <a:srgbClr val="97470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422" name="AutoShape 42"/>
            <p:cNvCxnSpPr>
              <a:cxnSpLocks noChangeShapeType="1"/>
            </p:cNvCxnSpPr>
            <p:nvPr/>
          </p:nvCxnSpPr>
          <p:spPr bwMode="auto">
            <a:xfrm flipH="1">
              <a:off x="5776" y="9081"/>
              <a:ext cx="3374" cy="1"/>
            </a:xfrm>
            <a:prstGeom prst="straightConnector1">
              <a:avLst/>
            </a:prstGeom>
            <a:noFill/>
            <a:ln w="9525">
              <a:solidFill>
                <a:srgbClr val="97470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423" name="AutoShape 41"/>
            <p:cNvCxnSpPr>
              <a:cxnSpLocks noChangeShapeType="1"/>
            </p:cNvCxnSpPr>
            <p:nvPr/>
          </p:nvCxnSpPr>
          <p:spPr bwMode="auto">
            <a:xfrm>
              <a:off x="9150" y="7035"/>
              <a:ext cx="1" cy="2029"/>
            </a:xfrm>
            <a:prstGeom prst="straightConnector1">
              <a:avLst/>
            </a:prstGeom>
            <a:noFill/>
            <a:ln w="9525">
              <a:solidFill>
                <a:srgbClr val="97470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15373" name="Rectangle 39"/>
          <p:cNvSpPr>
            <a:spLocks noChangeArrowheads="1"/>
          </p:cNvSpPr>
          <p:nvPr/>
        </p:nvSpPr>
        <p:spPr bwMode="auto">
          <a:xfrm>
            <a:off x="1927984" y="5279214"/>
            <a:ext cx="971550" cy="725488"/>
          </a:xfrm>
          <a:prstGeom prst="rect">
            <a:avLst/>
          </a:prstGeom>
          <a:solidFill>
            <a:srgbClr val="1F497D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en-US" sz="1000">
                <a:solidFill>
                  <a:srgbClr val="FFFFFF"/>
                </a:solidFill>
                <a:latin typeface="Calibri" pitchFamily="34" charset="0"/>
                <a:ea typeface="SimSun" pitchFamily="2" charset="-122"/>
                <a:cs typeface="Times New Roman" pitchFamily="18" charset="0"/>
              </a:rPr>
              <a:t>Availability Zone 5</a:t>
            </a:r>
            <a:endParaRPr lang="en-US">
              <a:latin typeface="Calibri" pitchFamily="34" charset="0"/>
              <a:ea typeface="SimSun" pitchFamily="2" charset="-122"/>
              <a:cs typeface="Times New Roman" pitchFamily="18" charset="0"/>
            </a:endParaRPr>
          </a:p>
        </p:txBody>
      </p:sp>
      <p:grpSp>
        <p:nvGrpSpPr>
          <p:cNvPr id="15374" name="Group 29"/>
          <p:cNvGrpSpPr>
            <a:grpSpLocks/>
          </p:cNvGrpSpPr>
          <p:nvPr/>
        </p:nvGrpSpPr>
        <p:grpSpPr bwMode="auto">
          <a:xfrm>
            <a:off x="3428173" y="4841064"/>
            <a:ext cx="1857375" cy="1633538"/>
            <a:chOff x="5475" y="5880"/>
            <a:chExt cx="3992" cy="3202"/>
          </a:xfrm>
        </p:grpSpPr>
        <p:cxnSp>
          <p:nvCxnSpPr>
            <p:cNvPr id="15406" name="AutoShape 38"/>
            <p:cNvCxnSpPr>
              <a:cxnSpLocks noChangeShapeType="1"/>
            </p:cNvCxnSpPr>
            <p:nvPr/>
          </p:nvCxnSpPr>
          <p:spPr bwMode="auto">
            <a:xfrm>
              <a:off x="5475" y="7035"/>
              <a:ext cx="2" cy="165"/>
            </a:xfrm>
            <a:prstGeom prst="straightConnector1">
              <a:avLst/>
            </a:prstGeom>
            <a:noFill/>
            <a:ln w="9525">
              <a:solidFill>
                <a:srgbClr val="97470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407" name="AutoShape 37"/>
            <p:cNvCxnSpPr>
              <a:cxnSpLocks noChangeShapeType="1"/>
            </p:cNvCxnSpPr>
            <p:nvPr/>
          </p:nvCxnSpPr>
          <p:spPr bwMode="auto">
            <a:xfrm flipH="1">
              <a:off x="5477" y="6060"/>
              <a:ext cx="1995" cy="1155"/>
            </a:xfrm>
            <a:prstGeom prst="straightConnector1">
              <a:avLst/>
            </a:prstGeom>
            <a:noFill/>
            <a:ln w="9525">
              <a:solidFill>
                <a:srgbClr val="97470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408" name="AutoShape 36"/>
            <p:cNvCxnSpPr>
              <a:cxnSpLocks noChangeShapeType="1"/>
            </p:cNvCxnSpPr>
            <p:nvPr/>
          </p:nvCxnSpPr>
          <p:spPr bwMode="auto">
            <a:xfrm>
              <a:off x="9465" y="7035"/>
              <a:ext cx="2" cy="165"/>
            </a:xfrm>
            <a:prstGeom prst="straightConnector1">
              <a:avLst/>
            </a:prstGeom>
            <a:noFill/>
            <a:ln w="9525">
              <a:solidFill>
                <a:srgbClr val="97470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409" name="AutoShape 35"/>
            <p:cNvCxnSpPr>
              <a:cxnSpLocks noChangeShapeType="1"/>
            </p:cNvCxnSpPr>
            <p:nvPr/>
          </p:nvCxnSpPr>
          <p:spPr bwMode="auto">
            <a:xfrm flipH="1">
              <a:off x="5475" y="5880"/>
              <a:ext cx="1995" cy="1155"/>
            </a:xfrm>
            <a:prstGeom prst="straightConnector1">
              <a:avLst/>
            </a:prstGeom>
            <a:noFill/>
            <a:ln w="9525">
              <a:solidFill>
                <a:srgbClr val="97470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410" name="AutoShape 34"/>
            <p:cNvCxnSpPr>
              <a:cxnSpLocks noChangeShapeType="1"/>
            </p:cNvCxnSpPr>
            <p:nvPr/>
          </p:nvCxnSpPr>
          <p:spPr bwMode="auto">
            <a:xfrm>
              <a:off x="7470" y="5880"/>
              <a:ext cx="1995" cy="1155"/>
            </a:xfrm>
            <a:prstGeom prst="straightConnector1">
              <a:avLst/>
            </a:prstGeom>
            <a:noFill/>
            <a:ln w="9525">
              <a:solidFill>
                <a:srgbClr val="97470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411" name="AutoShape 33"/>
            <p:cNvCxnSpPr>
              <a:cxnSpLocks noChangeShapeType="1"/>
            </p:cNvCxnSpPr>
            <p:nvPr/>
          </p:nvCxnSpPr>
          <p:spPr bwMode="auto">
            <a:xfrm>
              <a:off x="7470" y="6060"/>
              <a:ext cx="1995" cy="1155"/>
            </a:xfrm>
            <a:prstGeom prst="straightConnector1">
              <a:avLst/>
            </a:prstGeom>
            <a:noFill/>
            <a:ln w="9525">
              <a:solidFill>
                <a:srgbClr val="97470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412" name="AutoShape 32"/>
            <p:cNvCxnSpPr>
              <a:cxnSpLocks noChangeShapeType="1"/>
            </p:cNvCxnSpPr>
            <p:nvPr/>
          </p:nvCxnSpPr>
          <p:spPr bwMode="auto">
            <a:xfrm>
              <a:off x="5790" y="7035"/>
              <a:ext cx="1" cy="2029"/>
            </a:xfrm>
            <a:prstGeom prst="straightConnector1">
              <a:avLst/>
            </a:prstGeom>
            <a:noFill/>
            <a:ln w="9525">
              <a:solidFill>
                <a:srgbClr val="97470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413" name="AutoShape 31"/>
            <p:cNvCxnSpPr>
              <a:cxnSpLocks noChangeShapeType="1"/>
            </p:cNvCxnSpPr>
            <p:nvPr/>
          </p:nvCxnSpPr>
          <p:spPr bwMode="auto">
            <a:xfrm flipH="1">
              <a:off x="5776" y="9081"/>
              <a:ext cx="3374" cy="1"/>
            </a:xfrm>
            <a:prstGeom prst="straightConnector1">
              <a:avLst/>
            </a:prstGeom>
            <a:noFill/>
            <a:ln w="9525">
              <a:solidFill>
                <a:srgbClr val="97470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414" name="AutoShape 30"/>
            <p:cNvCxnSpPr>
              <a:cxnSpLocks noChangeShapeType="1"/>
            </p:cNvCxnSpPr>
            <p:nvPr/>
          </p:nvCxnSpPr>
          <p:spPr bwMode="auto">
            <a:xfrm>
              <a:off x="9150" y="7035"/>
              <a:ext cx="1" cy="2029"/>
            </a:xfrm>
            <a:prstGeom prst="straightConnector1">
              <a:avLst/>
            </a:prstGeom>
            <a:noFill/>
            <a:ln w="9525">
              <a:solidFill>
                <a:srgbClr val="97470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15375" name="Rectangle 28"/>
          <p:cNvSpPr>
            <a:spLocks noChangeArrowheads="1"/>
          </p:cNvSpPr>
          <p:nvPr/>
        </p:nvSpPr>
        <p:spPr bwMode="auto">
          <a:xfrm>
            <a:off x="3871085" y="5461779"/>
            <a:ext cx="971550" cy="727075"/>
          </a:xfrm>
          <a:prstGeom prst="rect">
            <a:avLst/>
          </a:prstGeom>
          <a:solidFill>
            <a:srgbClr val="1F497D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en-US" sz="1000">
                <a:solidFill>
                  <a:srgbClr val="FFFFFF"/>
                </a:solidFill>
                <a:latin typeface="Calibri" pitchFamily="34" charset="0"/>
                <a:ea typeface="SimSun" pitchFamily="2" charset="-122"/>
                <a:cs typeface="Times New Roman" pitchFamily="18" charset="0"/>
              </a:rPr>
              <a:t>Availability Zone 3</a:t>
            </a:r>
            <a:endParaRPr lang="en-US">
              <a:latin typeface="Calibri" pitchFamily="34" charset="0"/>
              <a:ea typeface="SimSun" pitchFamily="2" charset="-122"/>
              <a:cs typeface="Times New Roman" pitchFamily="18" charset="0"/>
            </a:endParaRPr>
          </a:p>
        </p:txBody>
      </p:sp>
      <p:grpSp>
        <p:nvGrpSpPr>
          <p:cNvPr id="15376" name="Group 18"/>
          <p:cNvGrpSpPr>
            <a:grpSpLocks/>
          </p:cNvGrpSpPr>
          <p:nvPr/>
        </p:nvGrpSpPr>
        <p:grpSpPr bwMode="auto">
          <a:xfrm>
            <a:off x="6284084" y="3452002"/>
            <a:ext cx="2547938" cy="2070100"/>
            <a:chOff x="5475" y="5880"/>
            <a:chExt cx="3992" cy="3202"/>
          </a:xfrm>
        </p:grpSpPr>
        <p:cxnSp>
          <p:nvCxnSpPr>
            <p:cNvPr id="15397" name="AutoShape 27"/>
            <p:cNvCxnSpPr>
              <a:cxnSpLocks noChangeShapeType="1"/>
            </p:cNvCxnSpPr>
            <p:nvPr/>
          </p:nvCxnSpPr>
          <p:spPr bwMode="auto">
            <a:xfrm>
              <a:off x="5475" y="7035"/>
              <a:ext cx="2" cy="165"/>
            </a:xfrm>
            <a:prstGeom prst="straightConnector1">
              <a:avLst/>
            </a:prstGeom>
            <a:noFill/>
            <a:ln w="9525">
              <a:solidFill>
                <a:srgbClr val="97470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398" name="AutoShape 26"/>
            <p:cNvCxnSpPr>
              <a:cxnSpLocks noChangeShapeType="1"/>
            </p:cNvCxnSpPr>
            <p:nvPr/>
          </p:nvCxnSpPr>
          <p:spPr bwMode="auto">
            <a:xfrm flipH="1">
              <a:off x="5477" y="6060"/>
              <a:ext cx="1995" cy="1155"/>
            </a:xfrm>
            <a:prstGeom prst="straightConnector1">
              <a:avLst/>
            </a:prstGeom>
            <a:noFill/>
            <a:ln w="9525">
              <a:solidFill>
                <a:srgbClr val="97470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399" name="AutoShape 25"/>
            <p:cNvCxnSpPr>
              <a:cxnSpLocks noChangeShapeType="1"/>
            </p:cNvCxnSpPr>
            <p:nvPr/>
          </p:nvCxnSpPr>
          <p:spPr bwMode="auto">
            <a:xfrm>
              <a:off x="9465" y="7035"/>
              <a:ext cx="2" cy="165"/>
            </a:xfrm>
            <a:prstGeom prst="straightConnector1">
              <a:avLst/>
            </a:prstGeom>
            <a:noFill/>
            <a:ln w="9525">
              <a:solidFill>
                <a:srgbClr val="97470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400" name="AutoShape 24"/>
            <p:cNvCxnSpPr>
              <a:cxnSpLocks noChangeShapeType="1"/>
            </p:cNvCxnSpPr>
            <p:nvPr/>
          </p:nvCxnSpPr>
          <p:spPr bwMode="auto">
            <a:xfrm flipH="1">
              <a:off x="5475" y="5880"/>
              <a:ext cx="1995" cy="1155"/>
            </a:xfrm>
            <a:prstGeom prst="straightConnector1">
              <a:avLst/>
            </a:prstGeom>
            <a:noFill/>
            <a:ln w="9525">
              <a:solidFill>
                <a:srgbClr val="97470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401" name="AutoShape 23"/>
            <p:cNvCxnSpPr>
              <a:cxnSpLocks noChangeShapeType="1"/>
            </p:cNvCxnSpPr>
            <p:nvPr/>
          </p:nvCxnSpPr>
          <p:spPr bwMode="auto">
            <a:xfrm>
              <a:off x="7470" y="5880"/>
              <a:ext cx="1995" cy="1155"/>
            </a:xfrm>
            <a:prstGeom prst="straightConnector1">
              <a:avLst/>
            </a:prstGeom>
            <a:noFill/>
            <a:ln w="9525">
              <a:solidFill>
                <a:srgbClr val="97470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402" name="AutoShape 22"/>
            <p:cNvCxnSpPr>
              <a:cxnSpLocks noChangeShapeType="1"/>
            </p:cNvCxnSpPr>
            <p:nvPr/>
          </p:nvCxnSpPr>
          <p:spPr bwMode="auto">
            <a:xfrm>
              <a:off x="7470" y="6060"/>
              <a:ext cx="1995" cy="1155"/>
            </a:xfrm>
            <a:prstGeom prst="straightConnector1">
              <a:avLst/>
            </a:prstGeom>
            <a:noFill/>
            <a:ln w="9525">
              <a:solidFill>
                <a:srgbClr val="97470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403" name="AutoShape 21"/>
            <p:cNvCxnSpPr>
              <a:cxnSpLocks noChangeShapeType="1"/>
            </p:cNvCxnSpPr>
            <p:nvPr/>
          </p:nvCxnSpPr>
          <p:spPr bwMode="auto">
            <a:xfrm>
              <a:off x="5790" y="7035"/>
              <a:ext cx="1" cy="2029"/>
            </a:xfrm>
            <a:prstGeom prst="straightConnector1">
              <a:avLst/>
            </a:prstGeom>
            <a:noFill/>
            <a:ln w="9525">
              <a:solidFill>
                <a:srgbClr val="97470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404" name="AutoShape 20"/>
            <p:cNvCxnSpPr>
              <a:cxnSpLocks noChangeShapeType="1"/>
            </p:cNvCxnSpPr>
            <p:nvPr/>
          </p:nvCxnSpPr>
          <p:spPr bwMode="auto">
            <a:xfrm flipH="1">
              <a:off x="5776" y="9081"/>
              <a:ext cx="3374" cy="1"/>
            </a:xfrm>
            <a:prstGeom prst="straightConnector1">
              <a:avLst/>
            </a:prstGeom>
            <a:noFill/>
            <a:ln w="9525">
              <a:solidFill>
                <a:srgbClr val="97470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405" name="AutoShape 19"/>
            <p:cNvCxnSpPr>
              <a:cxnSpLocks noChangeShapeType="1"/>
            </p:cNvCxnSpPr>
            <p:nvPr/>
          </p:nvCxnSpPr>
          <p:spPr bwMode="auto">
            <a:xfrm>
              <a:off x="9150" y="7035"/>
              <a:ext cx="1" cy="2029"/>
            </a:xfrm>
            <a:prstGeom prst="straightConnector1">
              <a:avLst/>
            </a:prstGeom>
            <a:noFill/>
            <a:ln w="9525">
              <a:solidFill>
                <a:srgbClr val="97470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15377" name="Rectangle 17"/>
          <p:cNvSpPr>
            <a:spLocks noChangeArrowheads="1"/>
          </p:cNvSpPr>
          <p:nvPr/>
        </p:nvSpPr>
        <p:spPr bwMode="auto">
          <a:xfrm>
            <a:off x="6601584" y="4252104"/>
            <a:ext cx="971550" cy="725487"/>
          </a:xfrm>
          <a:prstGeom prst="rect">
            <a:avLst/>
          </a:prstGeom>
          <a:solidFill>
            <a:srgbClr val="1F497D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en-US" sz="1000">
                <a:solidFill>
                  <a:srgbClr val="FFFFFF"/>
                </a:solidFill>
                <a:latin typeface="Calibri" pitchFamily="34" charset="0"/>
                <a:ea typeface="SimSun" pitchFamily="2" charset="-122"/>
                <a:cs typeface="Times New Roman" pitchFamily="18" charset="0"/>
              </a:rPr>
              <a:t>Availability Zone 2</a:t>
            </a:r>
            <a:endParaRPr lang="en-US">
              <a:latin typeface="Calibri" pitchFamily="34" charset="0"/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15378" name="Text Box 16"/>
          <p:cNvSpPr txBox="1">
            <a:spLocks noChangeArrowheads="1"/>
          </p:cNvSpPr>
          <p:nvPr/>
        </p:nvSpPr>
        <p:spPr bwMode="auto">
          <a:xfrm>
            <a:off x="1299334" y="3361514"/>
            <a:ext cx="1285875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sz="1000">
                <a:solidFill>
                  <a:srgbClr val="C00000"/>
                </a:solidFill>
                <a:latin typeface="Calibri" pitchFamily="34" charset="0"/>
                <a:ea typeface="SimSun" pitchFamily="2" charset="-122"/>
                <a:cs typeface="Times New Roman" pitchFamily="18" charset="0"/>
              </a:rPr>
              <a:t>Data Center 1</a:t>
            </a:r>
            <a:endParaRPr lang="en-US">
              <a:latin typeface="Calibri" pitchFamily="34" charset="0"/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15379" name="Text Box 15"/>
          <p:cNvSpPr txBox="1">
            <a:spLocks noChangeArrowheads="1"/>
          </p:cNvSpPr>
          <p:nvPr/>
        </p:nvSpPr>
        <p:spPr bwMode="auto">
          <a:xfrm>
            <a:off x="5918959" y="2618564"/>
            <a:ext cx="1285875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sz="1000">
                <a:solidFill>
                  <a:srgbClr val="C00000"/>
                </a:solidFill>
                <a:latin typeface="Calibri" pitchFamily="34" charset="0"/>
                <a:ea typeface="SimSun" pitchFamily="2" charset="-122"/>
                <a:cs typeface="Times New Roman" pitchFamily="18" charset="0"/>
              </a:rPr>
              <a:t>Data Center 2</a:t>
            </a:r>
            <a:endParaRPr lang="en-US">
              <a:latin typeface="Calibri" pitchFamily="34" charset="0"/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15380" name="Text Box 14"/>
          <p:cNvSpPr txBox="1">
            <a:spLocks noChangeArrowheads="1"/>
          </p:cNvSpPr>
          <p:nvPr/>
        </p:nvSpPr>
        <p:spPr bwMode="auto">
          <a:xfrm>
            <a:off x="932622" y="5876114"/>
            <a:ext cx="1285875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sz="1000">
                <a:solidFill>
                  <a:srgbClr val="C00000"/>
                </a:solidFill>
                <a:latin typeface="Calibri" pitchFamily="34" charset="0"/>
                <a:ea typeface="SimSun" pitchFamily="2" charset="-122"/>
                <a:cs typeface="Times New Roman" pitchFamily="18" charset="0"/>
              </a:rPr>
              <a:t>Data Center 5</a:t>
            </a:r>
            <a:endParaRPr lang="en-US">
              <a:latin typeface="Calibri" pitchFamily="34" charset="0"/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15381" name="Text Box 12"/>
          <p:cNvSpPr txBox="1">
            <a:spLocks noChangeArrowheads="1"/>
          </p:cNvSpPr>
          <p:nvPr/>
        </p:nvSpPr>
        <p:spPr bwMode="auto">
          <a:xfrm>
            <a:off x="6444422" y="5188727"/>
            <a:ext cx="1285875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sz="1000">
                <a:solidFill>
                  <a:srgbClr val="C00000"/>
                </a:solidFill>
                <a:latin typeface="Calibri" pitchFamily="34" charset="0"/>
                <a:ea typeface="SimSun" pitchFamily="2" charset="-122"/>
                <a:cs typeface="Times New Roman" pitchFamily="18" charset="0"/>
              </a:rPr>
              <a:t>Data Center 3</a:t>
            </a:r>
            <a:endParaRPr lang="en-US">
              <a:latin typeface="Calibri" pitchFamily="34" charset="0"/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15382" name="Freeform 9"/>
          <p:cNvSpPr>
            <a:spLocks/>
          </p:cNvSpPr>
          <p:nvPr/>
        </p:nvSpPr>
        <p:spPr bwMode="auto">
          <a:xfrm>
            <a:off x="2337559" y="2907489"/>
            <a:ext cx="533400" cy="558800"/>
          </a:xfrm>
          <a:custGeom>
            <a:avLst/>
            <a:gdLst>
              <a:gd name="T0" fmla="*/ 0 w 841"/>
              <a:gd name="T1" fmla="*/ 2147483647 h 880"/>
              <a:gd name="T2" fmla="*/ 2147483647 w 841"/>
              <a:gd name="T3" fmla="*/ 2147483647 h 880"/>
              <a:gd name="T4" fmla="*/ 2147483647 w 841"/>
              <a:gd name="T5" fmla="*/ 2147483647 h 880"/>
              <a:gd name="T6" fmla="*/ 2147483647 w 841"/>
              <a:gd name="T7" fmla="*/ 0 h 880"/>
              <a:gd name="T8" fmla="*/ 0 60000 65536"/>
              <a:gd name="T9" fmla="*/ 0 60000 65536"/>
              <a:gd name="T10" fmla="*/ 0 60000 65536"/>
              <a:gd name="T11" fmla="*/ 0 60000 65536"/>
              <a:gd name="T12" fmla="*/ 0 w 841"/>
              <a:gd name="T13" fmla="*/ 0 h 880"/>
              <a:gd name="T14" fmla="*/ 841 w 841"/>
              <a:gd name="T15" fmla="*/ 880 h 88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841" h="880">
                <a:moveTo>
                  <a:pt x="0" y="136"/>
                </a:moveTo>
                <a:cubicBezTo>
                  <a:pt x="63" y="248"/>
                  <a:pt x="256" y="740"/>
                  <a:pt x="376" y="810"/>
                </a:cubicBezTo>
                <a:cubicBezTo>
                  <a:pt x="496" y="880"/>
                  <a:pt x="644" y="690"/>
                  <a:pt x="721" y="555"/>
                </a:cubicBezTo>
                <a:cubicBezTo>
                  <a:pt x="798" y="420"/>
                  <a:pt x="816" y="116"/>
                  <a:pt x="841" y="0"/>
                </a:cubicBez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83" name="Freeform 8"/>
          <p:cNvSpPr>
            <a:spLocks/>
          </p:cNvSpPr>
          <p:nvPr/>
        </p:nvSpPr>
        <p:spPr bwMode="auto">
          <a:xfrm>
            <a:off x="2024822" y="2907489"/>
            <a:ext cx="893762" cy="2168525"/>
          </a:xfrm>
          <a:custGeom>
            <a:avLst/>
            <a:gdLst>
              <a:gd name="T0" fmla="*/ 0 w 1408"/>
              <a:gd name="T1" fmla="*/ 2147483647 h 3417"/>
              <a:gd name="T2" fmla="*/ 2147483647 w 1408"/>
              <a:gd name="T3" fmla="*/ 2147483647 h 3417"/>
              <a:gd name="T4" fmla="*/ 2147483647 w 1408"/>
              <a:gd name="T5" fmla="*/ 2147483647 h 3417"/>
              <a:gd name="T6" fmla="*/ 2147483647 w 1408"/>
              <a:gd name="T7" fmla="*/ 0 h 3417"/>
              <a:gd name="T8" fmla="*/ 0 60000 65536"/>
              <a:gd name="T9" fmla="*/ 0 60000 65536"/>
              <a:gd name="T10" fmla="*/ 0 60000 65536"/>
              <a:gd name="T11" fmla="*/ 0 60000 65536"/>
              <a:gd name="T12" fmla="*/ 0 w 1408"/>
              <a:gd name="T13" fmla="*/ 0 h 3417"/>
              <a:gd name="T14" fmla="*/ 1408 w 1408"/>
              <a:gd name="T15" fmla="*/ 3417 h 341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408" h="3417">
                <a:moveTo>
                  <a:pt x="0" y="3417"/>
                </a:moveTo>
                <a:cubicBezTo>
                  <a:pt x="130" y="3265"/>
                  <a:pt x="566" y="2880"/>
                  <a:pt x="778" y="2505"/>
                </a:cubicBezTo>
                <a:cubicBezTo>
                  <a:pt x="990" y="2130"/>
                  <a:pt x="1168" y="1587"/>
                  <a:pt x="1273" y="1170"/>
                </a:cubicBezTo>
                <a:cubicBezTo>
                  <a:pt x="1378" y="753"/>
                  <a:pt x="1380" y="244"/>
                  <a:pt x="1408" y="0"/>
                </a:cubicBez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84" name="Freeform 7"/>
          <p:cNvSpPr>
            <a:spLocks/>
          </p:cNvSpPr>
          <p:nvPr/>
        </p:nvSpPr>
        <p:spPr bwMode="auto">
          <a:xfrm>
            <a:off x="2566160" y="2907491"/>
            <a:ext cx="409575" cy="2360613"/>
          </a:xfrm>
          <a:custGeom>
            <a:avLst/>
            <a:gdLst>
              <a:gd name="T0" fmla="*/ 0 w 645"/>
              <a:gd name="T1" fmla="*/ 2147483647 h 3720"/>
              <a:gd name="T2" fmla="*/ 2147483647 w 645"/>
              <a:gd name="T3" fmla="*/ 2147483647 h 3720"/>
              <a:gd name="T4" fmla="*/ 2147483647 w 645"/>
              <a:gd name="T5" fmla="*/ 2147483647 h 3720"/>
              <a:gd name="T6" fmla="*/ 2147483647 w 645"/>
              <a:gd name="T7" fmla="*/ 0 h 3720"/>
              <a:gd name="T8" fmla="*/ 0 60000 65536"/>
              <a:gd name="T9" fmla="*/ 0 60000 65536"/>
              <a:gd name="T10" fmla="*/ 0 60000 65536"/>
              <a:gd name="T11" fmla="*/ 0 60000 65536"/>
              <a:gd name="T12" fmla="*/ 0 w 645"/>
              <a:gd name="T13" fmla="*/ 0 h 3720"/>
              <a:gd name="T14" fmla="*/ 645 w 645"/>
              <a:gd name="T15" fmla="*/ 3720 h 372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45" h="3720">
                <a:moveTo>
                  <a:pt x="0" y="3720"/>
                </a:moveTo>
                <a:cubicBezTo>
                  <a:pt x="47" y="3563"/>
                  <a:pt x="197" y="3155"/>
                  <a:pt x="285" y="2775"/>
                </a:cubicBezTo>
                <a:cubicBezTo>
                  <a:pt x="373" y="2395"/>
                  <a:pt x="465" y="1902"/>
                  <a:pt x="525" y="1440"/>
                </a:cubicBezTo>
                <a:cubicBezTo>
                  <a:pt x="585" y="978"/>
                  <a:pt x="620" y="300"/>
                  <a:pt x="645" y="0"/>
                </a:cubicBez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85" name="Freeform 6"/>
          <p:cNvSpPr>
            <a:spLocks/>
          </p:cNvSpPr>
          <p:nvPr/>
        </p:nvSpPr>
        <p:spPr bwMode="auto">
          <a:xfrm>
            <a:off x="3005897" y="2907489"/>
            <a:ext cx="1008062" cy="2554288"/>
          </a:xfrm>
          <a:custGeom>
            <a:avLst/>
            <a:gdLst>
              <a:gd name="T0" fmla="*/ 2147483647 w 1587"/>
              <a:gd name="T1" fmla="*/ 2147483647 h 4025"/>
              <a:gd name="T2" fmla="*/ 2147483647 w 1587"/>
              <a:gd name="T3" fmla="*/ 2147483647 h 4025"/>
              <a:gd name="T4" fmla="*/ 2147483647 w 1587"/>
              <a:gd name="T5" fmla="*/ 2147483647 h 4025"/>
              <a:gd name="T6" fmla="*/ 2147483647 w 1587"/>
              <a:gd name="T7" fmla="*/ 0 h 4025"/>
              <a:gd name="T8" fmla="*/ 0 60000 65536"/>
              <a:gd name="T9" fmla="*/ 0 60000 65536"/>
              <a:gd name="T10" fmla="*/ 0 60000 65536"/>
              <a:gd name="T11" fmla="*/ 0 60000 65536"/>
              <a:gd name="T12" fmla="*/ 0 w 1587"/>
              <a:gd name="T13" fmla="*/ 0 h 4025"/>
              <a:gd name="T14" fmla="*/ 1587 w 1587"/>
              <a:gd name="T15" fmla="*/ 4025 h 402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587" h="4025">
                <a:moveTo>
                  <a:pt x="1587" y="4025"/>
                </a:moveTo>
                <a:cubicBezTo>
                  <a:pt x="1415" y="3849"/>
                  <a:pt x="802" y="3341"/>
                  <a:pt x="552" y="2970"/>
                </a:cubicBezTo>
                <a:cubicBezTo>
                  <a:pt x="302" y="2599"/>
                  <a:pt x="174" y="2295"/>
                  <a:pt x="87" y="1800"/>
                </a:cubicBezTo>
                <a:cubicBezTo>
                  <a:pt x="0" y="1305"/>
                  <a:pt x="39" y="375"/>
                  <a:pt x="27" y="0"/>
                </a:cubicBez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86" name="Freeform 5"/>
          <p:cNvSpPr>
            <a:spLocks/>
          </p:cNvSpPr>
          <p:nvPr/>
        </p:nvSpPr>
        <p:spPr bwMode="auto">
          <a:xfrm>
            <a:off x="6804785" y="2586814"/>
            <a:ext cx="150813" cy="1665288"/>
          </a:xfrm>
          <a:custGeom>
            <a:avLst/>
            <a:gdLst>
              <a:gd name="T0" fmla="*/ 2147483647 w 3986"/>
              <a:gd name="T1" fmla="*/ 2147483647 h 2235"/>
              <a:gd name="T2" fmla="*/ 2147483647 w 3986"/>
              <a:gd name="T3" fmla="*/ 2147483647 h 2235"/>
              <a:gd name="T4" fmla="*/ 2147483647 w 3986"/>
              <a:gd name="T5" fmla="*/ 2147483647 h 2235"/>
              <a:gd name="T6" fmla="*/ 0 w 3986"/>
              <a:gd name="T7" fmla="*/ 0 h 2235"/>
              <a:gd name="T8" fmla="*/ 0 60000 65536"/>
              <a:gd name="T9" fmla="*/ 0 60000 65536"/>
              <a:gd name="T10" fmla="*/ 0 60000 65536"/>
              <a:gd name="T11" fmla="*/ 0 60000 65536"/>
              <a:gd name="T12" fmla="*/ 0 w 3986"/>
              <a:gd name="T13" fmla="*/ 0 h 2235"/>
              <a:gd name="T14" fmla="*/ 3986 w 3986"/>
              <a:gd name="T15" fmla="*/ 2235 h 223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986" h="2235">
                <a:moveTo>
                  <a:pt x="3986" y="2235"/>
                </a:moveTo>
                <a:cubicBezTo>
                  <a:pt x="3535" y="2138"/>
                  <a:pt x="1892" y="1850"/>
                  <a:pt x="1278" y="1650"/>
                </a:cubicBezTo>
                <a:cubicBezTo>
                  <a:pt x="664" y="1450"/>
                  <a:pt x="516" y="1310"/>
                  <a:pt x="303" y="1035"/>
                </a:cubicBezTo>
                <a:cubicBezTo>
                  <a:pt x="90" y="760"/>
                  <a:pt x="63" y="216"/>
                  <a:pt x="0" y="0"/>
                </a:cubicBez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87" name="Text Box 13"/>
          <p:cNvSpPr txBox="1">
            <a:spLocks noChangeArrowheads="1"/>
          </p:cNvSpPr>
          <p:nvPr/>
        </p:nvSpPr>
        <p:spPr bwMode="auto">
          <a:xfrm>
            <a:off x="3620259" y="6180914"/>
            <a:ext cx="1285875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sz="1000">
                <a:solidFill>
                  <a:srgbClr val="C00000"/>
                </a:solidFill>
                <a:latin typeface="Calibri" pitchFamily="34" charset="0"/>
                <a:ea typeface="SimSun" pitchFamily="2" charset="-122"/>
                <a:cs typeface="Times New Roman" pitchFamily="18" charset="0"/>
              </a:rPr>
              <a:t>Data Center 4</a:t>
            </a:r>
            <a:endParaRPr lang="en-US">
              <a:latin typeface="Calibri" pitchFamily="34" charset="0"/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75" name="Freeform 74"/>
          <p:cNvSpPr/>
          <p:nvPr/>
        </p:nvSpPr>
        <p:spPr>
          <a:xfrm>
            <a:off x="3398010" y="1935939"/>
            <a:ext cx="2897188" cy="939800"/>
          </a:xfrm>
          <a:custGeom>
            <a:avLst/>
            <a:gdLst>
              <a:gd name="connsiteX0" fmla="*/ 0 w 2897746"/>
              <a:gd name="connsiteY0" fmla="*/ 611082 h 939360"/>
              <a:gd name="connsiteX1" fmla="*/ 1120462 w 2897746"/>
              <a:gd name="connsiteY1" fmla="*/ 5775 h 939360"/>
              <a:gd name="connsiteX2" fmla="*/ 1403797 w 2897746"/>
              <a:gd name="connsiteY2" fmla="*/ 933053 h 939360"/>
              <a:gd name="connsiteX3" fmla="*/ 2897746 w 2897746"/>
              <a:gd name="connsiteY3" fmla="*/ 340625 h 939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97746" h="939360">
                <a:moveTo>
                  <a:pt x="0" y="611082"/>
                </a:moveTo>
                <a:cubicBezTo>
                  <a:pt x="443248" y="281597"/>
                  <a:pt x="886496" y="-47887"/>
                  <a:pt x="1120462" y="5775"/>
                </a:cubicBezTo>
                <a:cubicBezTo>
                  <a:pt x="1354428" y="59437"/>
                  <a:pt x="1107583" y="877245"/>
                  <a:pt x="1403797" y="933053"/>
                </a:cubicBezTo>
                <a:cubicBezTo>
                  <a:pt x="1700011" y="988861"/>
                  <a:pt x="2298878" y="664743"/>
                  <a:pt x="2897746" y="340625"/>
                </a:cubicBez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392" name="Rectangle 28"/>
          <p:cNvSpPr>
            <a:spLocks noChangeArrowheads="1"/>
          </p:cNvSpPr>
          <p:nvPr/>
        </p:nvSpPr>
        <p:spPr bwMode="auto">
          <a:xfrm>
            <a:off x="7508047" y="4409266"/>
            <a:ext cx="971550" cy="727075"/>
          </a:xfrm>
          <a:prstGeom prst="rect">
            <a:avLst/>
          </a:prstGeom>
          <a:solidFill>
            <a:srgbClr val="1F497D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en-US" sz="1000">
                <a:solidFill>
                  <a:srgbClr val="FFFFFF"/>
                </a:solidFill>
                <a:latin typeface="Calibri" pitchFamily="34" charset="0"/>
                <a:ea typeface="SimSun" pitchFamily="2" charset="-122"/>
                <a:cs typeface="Times New Roman" pitchFamily="18" charset="0"/>
              </a:rPr>
              <a:t>Availability Zone 6</a:t>
            </a:r>
            <a:endParaRPr lang="en-US">
              <a:latin typeface="Calibri" pitchFamily="34" charset="0"/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15394" name="Freeform 5"/>
          <p:cNvSpPr>
            <a:spLocks/>
          </p:cNvSpPr>
          <p:nvPr/>
        </p:nvSpPr>
        <p:spPr bwMode="auto">
          <a:xfrm>
            <a:off x="7046084" y="2547129"/>
            <a:ext cx="982663" cy="1862137"/>
          </a:xfrm>
          <a:custGeom>
            <a:avLst/>
            <a:gdLst>
              <a:gd name="T0" fmla="*/ 2147483647 w 3986"/>
              <a:gd name="T1" fmla="*/ 2147483647 h 2235"/>
              <a:gd name="T2" fmla="*/ 2147483647 w 3986"/>
              <a:gd name="T3" fmla="*/ 2147483647 h 2235"/>
              <a:gd name="T4" fmla="*/ 2147483647 w 3986"/>
              <a:gd name="T5" fmla="*/ 2147483647 h 2235"/>
              <a:gd name="T6" fmla="*/ 0 w 3986"/>
              <a:gd name="T7" fmla="*/ 0 h 2235"/>
              <a:gd name="T8" fmla="*/ 0 60000 65536"/>
              <a:gd name="T9" fmla="*/ 0 60000 65536"/>
              <a:gd name="T10" fmla="*/ 0 60000 65536"/>
              <a:gd name="T11" fmla="*/ 0 60000 65536"/>
              <a:gd name="T12" fmla="*/ 0 w 3986"/>
              <a:gd name="T13" fmla="*/ 0 h 2235"/>
              <a:gd name="T14" fmla="*/ 3986 w 3986"/>
              <a:gd name="T15" fmla="*/ 2235 h 223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986" h="2235">
                <a:moveTo>
                  <a:pt x="3986" y="2235"/>
                </a:moveTo>
                <a:cubicBezTo>
                  <a:pt x="3535" y="2138"/>
                  <a:pt x="1892" y="1850"/>
                  <a:pt x="1278" y="1650"/>
                </a:cubicBezTo>
                <a:cubicBezTo>
                  <a:pt x="664" y="1450"/>
                  <a:pt x="516" y="1310"/>
                  <a:pt x="303" y="1035"/>
                </a:cubicBezTo>
                <a:cubicBezTo>
                  <a:pt x="90" y="760"/>
                  <a:pt x="63" y="216"/>
                  <a:pt x="0" y="0"/>
                </a:cubicBez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95" name="Rectangle 28"/>
          <p:cNvSpPr>
            <a:spLocks noChangeArrowheads="1"/>
          </p:cNvSpPr>
          <p:nvPr/>
        </p:nvSpPr>
        <p:spPr bwMode="auto">
          <a:xfrm>
            <a:off x="1423160" y="1632729"/>
            <a:ext cx="971550" cy="727075"/>
          </a:xfrm>
          <a:prstGeom prst="rect">
            <a:avLst/>
          </a:prstGeom>
          <a:solidFill>
            <a:srgbClr val="1F497D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en-US" sz="1000">
                <a:solidFill>
                  <a:srgbClr val="FFFFFF"/>
                </a:solidFill>
                <a:latin typeface="Calibri" pitchFamily="34" charset="0"/>
                <a:ea typeface="SimSun" pitchFamily="2" charset="-122"/>
                <a:cs typeface="Times New Roman" pitchFamily="18" charset="0"/>
              </a:rPr>
              <a:t>Availability Zone 7</a:t>
            </a:r>
            <a:endParaRPr lang="en-US">
              <a:latin typeface="Calibri" pitchFamily="34" charset="0"/>
              <a:ea typeface="SimSun" pitchFamily="2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25599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Design Goals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Make it easier for developers to get started</a:t>
            </a:r>
          </a:p>
          <a:p>
            <a:r>
              <a:rPr lang="en-US" dirty="0" smtClean="0"/>
              <a:t>Allow developers with different skill sets to work on different parts of </a:t>
            </a:r>
            <a:r>
              <a:rPr lang="en-US" dirty="0" err="1" smtClean="0"/>
              <a:t>CloudStack</a:t>
            </a:r>
            <a:endParaRPr lang="en-US" dirty="0" smtClean="0"/>
          </a:p>
          <a:p>
            <a:r>
              <a:rPr lang="en-US" dirty="0" smtClean="0"/>
              <a:t>Give operator the choice to deploy only parts of </a:t>
            </a:r>
            <a:r>
              <a:rPr lang="en-US" dirty="0" err="1" smtClean="0"/>
              <a:t>CloudStack</a:t>
            </a:r>
            <a:r>
              <a:rPr lang="en-US" dirty="0" smtClean="0"/>
              <a:t> that they want to use</a:t>
            </a:r>
          </a:p>
          <a:p>
            <a:r>
              <a:rPr lang="en-US" dirty="0" smtClean="0"/>
              <a:t>Allow </a:t>
            </a:r>
            <a:r>
              <a:rPr lang="en-US" dirty="0" err="1" smtClean="0"/>
              <a:t>CloudStack</a:t>
            </a:r>
            <a:r>
              <a:rPr lang="en-US" dirty="0" smtClean="0"/>
              <a:t> components to be written in languages other than Java</a:t>
            </a:r>
          </a:p>
          <a:p>
            <a:r>
              <a:rPr lang="en-US" dirty="0" smtClean="0"/>
              <a:t>Increase deployment’s availability and maintainability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92196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Pros &amp; Cons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Pros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Simple deployment model</a:t>
            </a:r>
          </a:p>
          <a:p>
            <a:r>
              <a:rPr lang="en-US" dirty="0" smtClean="0"/>
              <a:t>Easy to track jobs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Cons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/>
              <a:t>Management plane goes down, the entire cloud is not operable.</a:t>
            </a:r>
          </a:p>
          <a:p>
            <a:r>
              <a:rPr lang="en-US" dirty="0"/>
              <a:t>No fault containment to the availability zone</a:t>
            </a:r>
          </a:p>
          <a:p>
            <a:r>
              <a:rPr lang="en-US" dirty="0"/>
              <a:t>Unable to do a zone by zone upgrade of </a:t>
            </a:r>
            <a:r>
              <a:rPr lang="en-US" dirty="0" err="1"/>
              <a:t>CloudStack</a:t>
            </a:r>
            <a:endParaRPr lang="en-US" dirty="0"/>
          </a:p>
          <a:p>
            <a:r>
              <a:rPr lang="en-US" dirty="0"/>
              <a:t>Cannot guarantee zero downtime upgrades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52022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Deployment Model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646878" y="2474185"/>
            <a:ext cx="3506521" cy="4038600"/>
          </a:xfrm>
          <a:prstGeom prst="rect">
            <a:avLst/>
          </a:prstGeom>
          <a:solidFill>
            <a:schemeClr val="l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sz="1200" dirty="0" smtClean="0">
                <a:solidFill>
                  <a:schemeClr val="accent2">
                    <a:lumMod val="75000"/>
                  </a:schemeClr>
                </a:solidFill>
              </a:rPr>
              <a:t>Data Center n</a:t>
            </a:r>
            <a:endParaRPr lang="en-US" sz="12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33400" y="2438400"/>
            <a:ext cx="3352800" cy="4038600"/>
          </a:xfrm>
          <a:prstGeom prst="rect">
            <a:avLst/>
          </a:prstGeom>
          <a:solidFill>
            <a:schemeClr val="l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sz="1200" dirty="0" smtClean="0">
                <a:solidFill>
                  <a:schemeClr val="accent2">
                    <a:lumMod val="75000"/>
                  </a:schemeClr>
                </a:solidFill>
              </a:rPr>
              <a:t>Data Center 1</a:t>
            </a:r>
            <a:endParaRPr lang="en-US" sz="12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711295" y="4586599"/>
            <a:ext cx="1347387" cy="8766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/>
              <a:t>CloudStack</a:t>
            </a:r>
            <a:r>
              <a:rPr lang="en-US" sz="1200" dirty="0" smtClean="0"/>
              <a:t> Cloud-Engine</a:t>
            </a:r>
            <a:endParaRPr lang="en-US" sz="1200" dirty="0"/>
          </a:p>
        </p:txBody>
      </p:sp>
      <p:sp>
        <p:nvSpPr>
          <p:cNvPr id="9" name="Rounded Rectangle 8"/>
          <p:cNvSpPr/>
          <p:nvPr/>
        </p:nvSpPr>
        <p:spPr>
          <a:xfrm>
            <a:off x="1719840" y="2819398"/>
            <a:ext cx="1338841" cy="85885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Cloud-API</a:t>
            </a:r>
            <a:endParaRPr lang="en-US" sz="1200" dirty="0"/>
          </a:p>
        </p:txBody>
      </p:sp>
      <p:sp>
        <p:nvSpPr>
          <p:cNvPr id="10" name="Rounded Rectangle 9"/>
          <p:cNvSpPr/>
          <p:nvPr/>
        </p:nvSpPr>
        <p:spPr>
          <a:xfrm>
            <a:off x="7123379" y="4038600"/>
            <a:ext cx="914400" cy="4984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Cloud-</a:t>
            </a:r>
            <a:r>
              <a:rPr lang="en-US" sz="1200" dirty="0" err="1" smtClean="0"/>
              <a:t>Acces</a:t>
            </a:r>
            <a:endParaRPr lang="en-US" sz="1200" dirty="0"/>
          </a:p>
        </p:txBody>
      </p:sp>
      <p:sp>
        <p:nvSpPr>
          <p:cNvPr id="11" name="Rounded Rectangle 10"/>
          <p:cNvSpPr/>
          <p:nvPr/>
        </p:nvSpPr>
        <p:spPr>
          <a:xfrm>
            <a:off x="5458373" y="4586599"/>
            <a:ext cx="1323428" cy="8766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/>
              <a:t>CloudStack</a:t>
            </a:r>
            <a:r>
              <a:rPr lang="en-US" sz="1200" dirty="0" smtClean="0"/>
              <a:t> Cloud-Engine</a:t>
            </a:r>
            <a:endParaRPr lang="en-US" sz="1200" dirty="0"/>
          </a:p>
        </p:txBody>
      </p:sp>
      <p:sp>
        <p:nvSpPr>
          <p:cNvPr id="12" name="Rounded Rectangle 11"/>
          <p:cNvSpPr/>
          <p:nvPr/>
        </p:nvSpPr>
        <p:spPr>
          <a:xfrm>
            <a:off x="5078694" y="2819399"/>
            <a:ext cx="1272611" cy="85885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Cloud-API</a:t>
            </a:r>
            <a:endParaRPr lang="en-US" sz="1200" dirty="0"/>
          </a:p>
        </p:txBody>
      </p:sp>
      <p:sp>
        <p:nvSpPr>
          <p:cNvPr id="13" name="Rounded Rectangle 12"/>
          <p:cNvSpPr/>
          <p:nvPr/>
        </p:nvSpPr>
        <p:spPr>
          <a:xfrm>
            <a:off x="6474358" y="2819400"/>
            <a:ext cx="1298042" cy="8588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Cloud-API</a:t>
            </a:r>
            <a:endParaRPr lang="en-US" sz="1200" dirty="0"/>
          </a:p>
        </p:txBody>
      </p:sp>
      <p:sp>
        <p:nvSpPr>
          <p:cNvPr id="14" name="Flowchart: Magnetic Disk 13"/>
          <p:cNvSpPr/>
          <p:nvPr/>
        </p:nvSpPr>
        <p:spPr>
          <a:xfrm>
            <a:off x="1927788" y="5796797"/>
            <a:ext cx="914400" cy="612648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Database</a:t>
            </a:r>
            <a:endParaRPr lang="en-US" sz="1200" dirty="0"/>
          </a:p>
        </p:txBody>
      </p:sp>
      <p:sp>
        <p:nvSpPr>
          <p:cNvPr id="15" name="Flowchart: Magnetic Disk 14"/>
          <p:cNvSpPr/>
          <p:nvPr/>
        </p:nvSpPr>
        <p:spPr>
          <a:xfrm>
            <a:off x="5662887" y="5796797"/>
            <a:ext cx="914400" cy="612648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Database</a:t>
            </a:r>
            <a:endParaRPr lang="en-US" sz="1200" dirty="0"/>
          </a:p>
        </p:txBody>
      </p:sp>
      <p:sp>
        <p:nvSpPr>
          <p:cNvPr id="16" name="Rounded Rectangle 15"/>
          <p:cNvSpPr/>
          <p:nvPr/>
        </p:nvSpPr>
        <p:spPr>
          <a:xfrm>
            <a:off x="805441" y="3901926"/>
            <a:ext cx="914400" cy="4984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Cloud-Access</a:t>
            </a:r>
            <a:endParaRPr lang="en-US" sz="1200" dirty="0"/>
          </a:p>
        </p:txBody>
      </p:sp>
      <p:cxnSp>
        <p:nvCxnSpPr>
          <p:cNvPr id="17" name="Straight Arrow Connector 16"/>
          <p:cNvCxnSpPr/>
          <p:nvPr/>
        </p:nvCxnSpPr>
        <p:spPr>
          <a:xfrm flipH="1">
            <a:off x="1262641" y="3678253"/>
            <a:ext cx="1122347" cy="223673"/>
          </a:xfrm>
          <a:prstGeom prst="straightConnector1">
            <a:avLst/>
          </a:prstGeom>
          <a:ln w="127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2382139" y="3678251"/>
            <a:ext cx="0" cy="908346"/>
          </a:xfrm>
          <a:prstGeom prst="straightConnector1">
            <a:avLst/>
          </a:prstGeom>
          <a:ln w="127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16" idx="2"/>
            <a:endCxn id="8" idx="0"/>
          </p:cNvCxnSpPr>
          <p:nvPr/>
        </p:nvCxnSpPr>
        <p:spPr>
          <a:xfrm>
            <a:off x="1262641" y="4400371"/>
            <a:ext cx="1122348" cy="186228"/>
          </a:xfrm>
          <a:prstGeom prst="straightConnector1">
            <a:avLst/>
          </a:prstGeom>
          <a:ln w="12700">
            <a:solidFill>
              <a:schemeClr val="accent2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endCxn id="14" idx="1"/>
          </p:cNvCxnSpPr>
          <p:nvPr/>
        </p:nvCxnSpPr>
        <p:spPr>
          <a:xfrm>
            <a:off x="2384988" y="5463255"/>
            <a:ext cx="0" cy="333542"/>
          </a:xfrm>
          <a:prstGeom prst="straightConnector1">
            <a:avLst/>
          </a:prstGeom>
          <a:ln w="127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5728530" y="3664007"/>
            <a:ext cx="443670" cy="908346"/>
          </a:xfrm>
          <a:prstGeom prst="straightConnector1">
            <a:avLst/>
          </a:prstGeom>
          <a:ln w="127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H="1">
            <a:off x="6196285" y="3664007"/>
            <a:ext cx="890315" cy="908346"/>
          </a:xfrm>
          <a:prstGeom prst="straightConnector1">
            <a:avLst/>
          </a:prstGeom>
          <a:ln w="127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12" idx="2"/>
            <a:endCxn id="10" idx="1"/>
          </p:cNvCxnSpPr>
          <p:nvPr/>
        </p:nvCxnSpPr>
        <p:spPr>
          <a:xfrm>
            <a:off x="5715000" y="3678252"/>
            <a:ext cx="1408379" cy="609571"/>
          </a:xfrm>
          <a:prstGeom prst="straightConnector1">
            <a:avLst/>
          </a:prstGeom>
          <a:ln w="127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7239000" y="3664007"/>
            <a:ext cx="341579" cy="374593"/>
          </a:xfrm>
          <a:prstGeom prst="straightConnector1">
            <a:avLst/>
          </a:prstGeom>
          <a:ln w="127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2394244" y="3664007"/>
            <a:ext cx="3777956" cy="908346"/>
          </a:xfrm>
          <a:prstGeom prst="straightConnector1">
            <a:avLst/>
          </a:prstGeom>
          <a:ln w="127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H="1">
            <a:off x="2382139" y="3696975"/>
            <a:ext cx="3346391" cy="875378"/>
          </a:xfrm>
          <a:prstGeom prst="straightConnector1">
            <a:avLst/>
          </a:prstGeom>
          <a:ln w="127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H="1">
            <a:off x="2394244" y="3696975"/>
            <a:ext cx="4692356" cy="840070"/>
          </a:xfrm>
          <a:prstGeom prst="straightConnector1">
            <a:avLst/>
          </a:prstGeom>
          <a:ln w="127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endCxn id="15" idx="1"/>
          </p:cNvCxnSpPr>
          <p:nvPr/>
        </p:nvCxnSpPr>
        <p:spPr>
          <a:xfrm>
            <a:off x="6116525" y="5463255"/>
            <a:ext cx="3562" cy="333542"/>
          </a:xfrm>
          <a:prstGeom prst="straightConnector1">
            <a:avLst/>
          </a:prstGeom>
          <a:ln w="127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Flowchart: Magnetic Disk 28"/>
          <p:cNvSpPr/>
          <p:nvPr/>
        </p:nvSpPr>
        <p:spPr>
          <a:xfrm>
            <a:off x="799032" y="4646676"/>
            <a:ext cx="762000" cy="612648"/>
          </a:xfrm>
          <a:prstGeom prst="flowChartMagneticDisk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Account</a:t>
            </a:r>
          </a:p>
          <a:p>
            <a:pPr algn="ctr"/>
            <a:r>
              <a:rPr lang="en-US" sz="1200" dirty="0" smtClean="0"/>
              <a:t>Database</a:t>
            </a:r>
            <a:endParaRPr lang="en-US" sz="1200" dirty="0"/>
          </a:p>
        </p:txBody>
      </p:sp>
      <p:sp>
        <p:nvSpPr>
          <p:cNvPr id="30" name="Flowchart: Magnetic Disk 29"/>
          <p:cNvSpPr/>
          <p:nvPr/>
        </p:nvSpPr>
        <p:spPr>
          <a:xfrm>
            <a:off x="7275779" y="4764793"/>
            <a:ext cx="762000" cy="612648"/>
          </a:xfrm>
          <a:prstGeom prst="flowChartMagneticDisk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Account</a:t>
            </a:r>
          </a:p>
          <a:p>
            <a:pPr algn="ctr"/>
            <a:r>
              <a:rPr lang="en-US" sz="1200" dirty="0" smtClean="0"/>
              <a:t>Database</a:t>
            </a:r>
            <a:endParaRPr lang="en-US" sz="1200" dirty="0"/>
          </a:p>
        </p:txBody>
      </p:sp>
      <p:cxnSp>
        <p:nvCxnSpPr>
          <p:cNvPr id="31" name="Straight Arrow Connector 30"/>
          <p:cNvCxnSpPr>
            <a:endCxn id="29" idx="1"/>
          </p:cNvCxnSpPr>
          <p:nvPr/>
        </p:nvCxnSpPr>
        <p:spPr>
          <a:xfrm flipH="1">
            <a:off x="1180032" y="4394474"/>
            <a:ext cx="82609" cy="252202"/>
          </a:xfrm>
          <a:prstGeom prst="straightConnector1">
            <a:avLst/>
          </a:prstGeom>
          <a:ln w="127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endCxn id="30" idx="1"/>
          </p:cNvCxnSpPr>
          <p:nvPr/>
        </p:nvCxnSpPr>
        <p:spPr>
          <a:xfrm>
            <a:off x="7580579" y="4537045"/>
            <a:ext cx="76200" cy="227748"/>
          </a:xfrm>
          <a:prstGeom prst="straightConnector1">
            <a:avLst/>
          </a:prstGeom>
          <a:ln w="127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endCxn id="9" idx="0"/>
          </p:cNvCxnSpPr>
          <p:nvPr/>
        </p:nvCxnSpPr>
        <p:spPr>
          <a:xfrm flipH="1">
            <a:off x="2389261" y="2474185"/>
            <a:ext cx="1666073" cy="345213"/>
          </a:xfrm>
          <a:prstGeom prst="straightConnector1">
            <a:avLst/>
          </a:prstGeom>
          <a:ln w="127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endCxn id="12" idx="0"/>
          </p:cNvCxnSpPr>
          <p:nvPr/>
        </p:nvCxnSpPr>
        <p:spPr>
          <a:xfrm>
            <a:off x="4060318" y="2474185"/>
            <a:ext cx="1654682" cy="345214"/>
          </a:xfrm>
          <a:prstGeom prst="straightConnector1">
            <a:avLst/>
          </a:prstGeom>
          <a:ln w="127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endCxn id="13" idx="0"/>
          </p:cNvCxnSpPr>
          <p:nvPr/>
        </p:nvCxnSpPr>
        <p:spPr>
          <a:xfrm>
            <a:off x="4114800" y="2438400"/>
            <a:ext cx="3008579" cy="381000"/>
          </a:xfrm>
          <a:prstGeom prst="straightConnector1">
            <a:avLst/>
          </a:prstGeom>
          <a:ln w="127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 35"/>
          <p:cNvSpPr/>
          <p:nvPr/>
        </p:nvSpPr>
        <p:spPr>
          <a:xfrm>
            <a:off x="3352800" y="2185764"/>
            <a:ext cx="15240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GSLB</a:t>
            </a:r>
            <a:endParaRPr lang="en-US" sz="1200" dirty="0"/>
          </a:p>
        </p:txBody>
      </p:sp>
      <p:sp>
        <p:nvSpPr>
          <p:cNvPr id="37" name="Cloud 36"/>
          <p:cNvSpPr/>
          <p:nvPr/>
        </p:nvSpPr>
        <p:spPr>
          <a:xfrm>
            <a:off x="5159018" y="1258544"/>
            <a:ext cx="1315340" cy="914400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rgbClr val="002060"/>
                </a:solidFill>
              </a:rPr>
              <a:t>VM Users</a:t>
            </a:r>
            <a:endParaRPr lang="en-US" sz="1200" dirty="0">
              <a:solidFill>
                <a:srgbClr val="002060"/>
              </a:solidFill>
            </a:endParaRPr>
          </a:p>
        </p:txBody>
      </p:sp>
      <p:cxnSp>
        <p:nvCxnSpPr>
          <p:cNvPr id="38" name="Elbow Connector 37"/>
          <p:cNvCxnSpPr>
            <a:stCxn id="37" idx="2"/>
            <a:endCxn id="36" idx="0"/>
          </p:cNvCxnSpPr>
          <p:nvPr/>
        </p:nvCxnSpPr>
        <p:spPr>
          <a:xfrm rot="10800000" flipV="1">
            <a:off x="4114800" y="1715744"/>
            <a:ext cx="1048298" cy="470020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laptop"/>
          <p:cNvSpPr>
            <a:spLocks noEditPoints="1" noChangeArrowheads="1"/>
          </p:cNvSpPr>
          <p:nvPr/>
        </p:nvSpPr>
        <p:spPr bwMode="auto">
          <a:xfrm>
            <a:off x="3352635" y="4919377"/>
            <a:ext cx="403225" cy="303480"/>
          </a:xfrm>
          <a:custGeom>
            <a:avLst/>
            <a:gdLst>
              <a:gd name="T0" fmla="*/ 3362 w 21600"/>
              <a:gd name="T1" fmla="*/ 0 h 21600"/>
              <a:gd name="T2" fmla="*/ 3362 w 21600"/>
              <a:gd name="T3" fmla="*/ 7173 h 21600"/>
              <a:gd name="T4" fmla="*/ 18327 w 21600"/>
              <a:gd name="T5" fmla="*/ 0 h 21600"/>
              <a:gd name="T6" fmla="*/ 18327 w 21600"/>
              <a:gd name="T7" fmla="*/ 7173 h 21600"/>
              <a:gd name="T8" fmla="*/ 10800 w 21600"/>
              <a:gd name="T9" fmla="*/ 0 h 21600"/>
              <a:gd name="T10" fmla="*/ 10800 w 21600"/>
              <a:gd name="T11" fmla="*/ 21600 h 21600"/>
              <a:gd name="T12" fmla="*/ 0 w 21600"/>
              <a:gd name="T13" fmla="*/ 21600 h 21600"/>
              <a:gd name="T14" fmla="*/ 21600 w 21600"/>
              <a:gd name="T15" fmla="*/ 21600 h 21600"/>
              <a:gd name="T16" fmla="*/ 4445 w 21600"/>
              <a:gd name="T17" fmla="*/ 1858 h 21600"/>
              <a:gd name="T18" fmla="*/ 17311 w 21600"/>
              <a:gd name="T19" fmla="*/ 12323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 extrusionOk="0">
                <a:moveTo>
                  <a:pt x="3362" y="0"/>
                </a:moveTo>
                <a:lnTo>
                  <a:pt x="18327" y="0"/>
                </a:lnTo>
                <a:lnTo>
                  <a:pt x="18327" y="14347"/>
                </a:lnTo>
                <a:lnTo>
                  <a:pt x="3362" y="14347"/>
                </a:lnTo>
                <a:lnTo>
                  <a:pt x="3362" y="0"/>
                </a:lnTo>
                <a:close/>
              </a:path>
              <a:path w="21600" h="21600" extrusionOk="0">
                <a:moveTo>
                  <a:pt x="3340" y="15068"/>
                </a:moveTo>
                <a:lnTo>
                  <a:pt x="0" y="19877"/>
                </a:lnTo>
                <a:lnTo>
                  <a:pt x="21600" y="19877"/>
                </a:lnTo>
                <a:lnTo>
                  <a:pt x="18327" y="15068"/>
                </a:lnTo>
                <a:lnTo>
                  <a:pt x="3340" y="15068"/>
                </a:lnTo>
                <a:close/>
              </a:path>
              <a:path w="21600" h="21600" extrusionOk="0">
                <a:moveTo>
                  <a:pt x="0" y="19877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19877"/>
                </a:lnTo>
                <a:lnTo>
                  <a:pt x="0" y="19877"/>
                </a:lnTo>
                <a:close/>
              </a:path>
              <a:path w="21600" h="21600" extrusionOk="0">
                <a:moveTo>
                  <a:pt x="4186" y="1523"/>
                </a:moveTo>
                <a:lnTo>
                  <a:pt x="17547" y="1523"/>
                </a:lnTo>
                <a:lnTo>
                  <a:pt x="17547" y="12744"/>
                </a:lnTo>
                <a:lnTo>
                  <a:pt x="4186" y="12744"/>
                </a:lnTo>
                <a:lnTo>
                  <a:pt x="4186" y="1523"/>
                </a:lnTo>
                <a:close/>
              </a:path>
              <a:path w="21600" h="21600" extrusionOk="0">
                <a:moveTo>
                  <a:pt x="3318" y="15549"/>
                </a:moveTo>
                <a:lnTo>
                  <a:pt x="2917" y="16110"/>
                </a:lnTo>
                <a:lnTo>
                  <a:pt x="18727" y="16110"/>
                </a:lnTo>
                <a:lnTo>
                  <a:pt x="18327" y="15549"/>
                </a:lnTo>
                <a:lnTo>
                  <a:pt x="3318" y="15549"/>
                </a:lnTo>
                <a:close/>
              </a:path>
              <a:path w="21600" h="21600" extrusionOk="0">
                <a:moveTo>
                  <a:pt x="6213" y="18314"/>
                </a:moveTo>
                <a:lnTo>
                  <a:pt x="5946" y="18875"/>
                </a:lnTo>
                <a:lnTo>
                  <a:pt x="15766" y="18875"/>
                </a:lnTo>
                <a:lnTo>
                  <a:pt x="15499" y="18314"/>
                </a:lnTo>
                <a:lnTo>
                  <a:pt x="6213" y="18314"/>
                </a:lnTo>
                <a:close/>
              </a:path>
              <a:path w="21600" h="21600" extrusionOk="0">
                <a:moveTo>
                  <a:pt x="2828" y="16471"/>
                </a:moveTo>
                <a:lnTo>
                  <a:pt x="2405" y="17072"/>
                </a:lnTo>
                <a:lnTo>
                  <a:pt x="19284" y="17072"/>
                </a:lnTo>
                <a:lnTo>
                  <a:pt x="18839" y="16471"/>
                </a:lnTo>
                <a:lnTo>
                  <a:pt x="2828" y="16471"/>
                </a:lnTo>
                <a:close/>
              </a:path>
              <a:path w="21600" h="21600" extrusionOk="0">
                <a:moveTo>
                  <a:pt x="2316" y="17352"/>
                </a:moveTo>
                <a:lnTo>
                  <a:pt x="1871" y="17953"/>
                </a:lnTo>
                <a:lnTo>
                  <a:pt x="19863" y="17953"/>
                </a:lnTo>
                <a:lnTo>
                  <a:pt x="19395" y="17352"/>
                </a:lnTo>
                <a:lnTo>
                  <a:pt x="2316" y="17352"/>
                </a:lnTo>
                <a:close/>
              </a:path>
            </a:pathLst>
          </a:cu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 dirty="0"/>
          </a:p>
        </p:txBody>
      </p:sp>
      <p:sp>
        <p:nvSpPr>
          <p:cNvPr id="40" name="TextBox 39"/>
          <p:cNvSpPr txBox="1"/>
          <p:nvPr/>
        </p:nvSpPr>
        <p:spPr>
          <a:xfrm>
            <a:off x="3265573" y="5222857"/>
            <a:ext cx="6639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Admin Console</a:t>
            </a:r>
            <a:endParaRPr lang="en-US" sz="1000" dirty="0"/>
          </a:p>
        </p:txBody>
      </p:sp>
      <p:cxnSp>
        <p:nvCxnSpPr>
          <p:cNvPr id="41" name="Straight Arrow Connector 40"/>
          <p:cNvCxnSpPr>
            <a:stCxn id="39" idx="1"/>
            <a:endCxn id="8" idx="3"/>
          </p:cNvCxnSpPr>
          <p:nvPr/>
        </p:nvCxnSpPr>
        <p:spPr>
          <a:xfrm flipH="1">
            <a:off x="3058682" y="5020158"/>
            <a:ext cx="356714" cy="4769"/>
          </a:xfrm>
          <a:prstGeom prst="straightConnector1">
            <a:avLst/>
          </a:prstGeom>
          <a:ln w="127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laptop"/>
          <p:cNvSpPr>
            <a:spLocks noEditPoints="1" noChangeArrowheads="1"/>
          </p:cNvSpPr>
          <p:nvPr/>
        </p:nvSpPr>
        <p:spPr bwMode="auto">
          <a:xfrm>
            <a:off x="4759873" y="4919377"/>
            <a:ext cx="403225" cy="303480"/>
          </a:xfrm>
          <a:custGeom>
            <a:avLst/>
            <a:gdLst>
              <a:gd name="T0" fmla="*/ 3362 w 21600"/>
              <a:gd name="T1" fmla="*/ 0 h 21600"/>
              <a:gd name="T2" fmla="*/ 3362 w 21600"/>
              <a:gd name="T3" fmla="*/ 7173 h 21600"/>
              <a:gd name="T4" fmla="*/ 18327 w 21600"/>
              <a:gd name="T5" fmla="*/ 0 h 21600"/>
              <a:gd name="T6" fmla="*/ 18327 w 21600"/>
              <a:gd name="T7" fmla="*/ 7173 h 21600"/>
              <a:gd name="T8" fmla="*/ 10800 w 21600"/>
              <a:gd name="T9" fmla="*/ 0 h 21600"/>
              <a:gd name="T10" fmla="*/ 10800 w 21600"/>
              <a:gd name="T11" fmla="*/ 21600 h 21600"/>
              <a:gd name="T12" fmla="*/ 0 w 21600"/>
              <a:gd name="T13" fmla="*/ 21600 h 21600"/>
              <a:gd name="T14" fmla="*/ 21600 w 21600"/>
              <a:gd name="T15" fmla="*/ 21600 h 21600"/>
              <a:gd name="T16" fmla="*/ 4445 w 21600"/>
              <a:gd name="T17" fmla="*/ 1858 h 21600"/>
              <a:gd name="T18" fmla="*/ 17311 w 21600"/>
              <a:gd name="T19" fmla="*/ 12323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 extrusionOk="0">
                <a:moveTo>
                  <a:pt x="3362" y="0"/>
                </a:moveTo>
                <a:lnTo>
                  <a:pt x="18327" y="0"/>
                </a:lnTo>
                <a:lnTo>
                  <a:pt x="18327" y="14347"/>
                </a:lnTo>
                <a:lnTo>
                  <a:pt x="3362" y="14347"/>
                </a:lnTo>
                <a:lnTo>
                  <a:pt x="3362" y="0"/>
                </a:lnTo>
                <a:close/>
              </a:path>
              <a:path w="21600" h="21600" extrusionOk="0">
                <a:moveTo>
                  <a:pt x="3340" y="15068"/>
                </a:moveTo>
                <a:lnTo>
                  <a:pt x="0" y="19877"/>
                </a:lnTo>
                <a:lnTo>
                  <a:pt x="21600" y="19877"/>
                </a:lnTo>
                <a:lnTo>
                  <a:pt x="18327" y="15068"/>
                </a:lnTo>
                <a:lnTo>
                  <a:pt x="3340" y="15068"/>
                </a:lnTo>
                <a:close/>
              </a:path>
              <a:path w="21600" h="21600" extrusionOk="0">
                <a:moveTo>
                  <a:pt x="0" y="19877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19877"/>
                </a:lnTo>
                <a:lnTo>
                  <a:pt x="0" y="19877"/>
                </a:lnTo>
                <a:close/>
              </a:path>
              <a:path w="21600" h="21600" extrusionOk="0">
                <a:moveTo>
                  <a:pt x="4186" y="1523"/>
                </a:moveTo>
                <a:lnTo>
                  <a:pt x="17547" y="1523"/>
                </a:lnTo>
                <a:lnTo>
                  <a:pt x="17547" y="12744"/>
                </a:lnTo>
                <a:lnTo>
                  <a:pt x="4186" y="12744"/>
                </a:lnTo>
                <a:lnTo>
                  <a:pt x="4186" y="1523"/>
                </a:lnTo>
                <a:close/>
              </a:path>
              <a:path w="21600" h="21600" extrusionOk="0">
                <a:moveTo>
                  <a:pt x="3318" y="15549"/>
                </a:moveTo>
                <a:lnTo>
                  <a:pt x="2917" y="16110"/>
                </a:lnTo>
                <a:lnTo>
                  <a:pt x="18727" y="16110"/>
                </a:lnTo>
                <a:lnTo>
                  <a:pt x="18327" y="15549"/>
                </a:lnTo>
                <a:lnTo>
                  <a:pt x="3318" y="15549"/>
                </a:lnTo>
                <a:close/>
              </a:path>
              <a:path w="21600" h="21600" extrusionOk="0">
                <a:moveTo>
                  <a:pt x="6213" y="18314"/>
                </a:moveTo>
                <a:lnTo>
                  <a:pt x="5946" y="18875"/>
                </a:lnTo>
                <a:lnTo>
                  <a:pt x="15766" y="18875"/>
                </a:lnTo>
                <a:lnTo>
                  <a:pt x="15499" y="18314"/>
                </a:lnTo>
                <a:lnTo>
                  <a:pt x="6213" y="18314"/>
                </a:lnTo>
                <a:close/>
              </a:path>
              <a:path w="21600" h="21600" extrusionOk="0">
                <a:moveTo>
                  <a:pt x="2828" y="16471"/>
                </a:moveTo>
                <a:lnTo>
                  <a:pt x="2405" y="17072"/>
                </a:lnTo>
                <a:lnTo>
                  <a:pt x="19284" y="17072"/>
                </a:lnTo>
                <a:lnTo>
                  <a:pt x="18839" y="16471"/>
                </a:lnTo>
                <a:lnTo>
                  <a:pt x="2828" y="16471"/>
                </a:lnTo>
                <a:close/>
              </a:path>
              <a:path w="21600" h="21600" extrusionOk="0">
                <a:moveTo>
                  <a:pt x="2316" y="17352"/>
                </a:moveTo>
                <a:lnTo>
                  <a:pt x="1871" y="17953"/>
                </a:lnTo>
                <a:lnTo>
                  <a:pt x="19863" y="17953"/>
                </a:lnTo>
                <a:lnTo>
                  <a:pt x="19395" y="17352"/>
                </a:lnTo>
                <a:lnTo>
                  <a:pt x="2316" y="17352"/>
                </a:lnTo>
                <a:close/>
              </a:path>
            </a:pathLst>
          </a:cu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 dirty="0"/>
          </a:p>
        </p:txBody>
      </p:sp>
      <p:sp>
        <p:nvSpPr>
          <p:cNvPr id="43" name="TextBox 42"/>
          <p:cNvSpPr txBox="1"/>
          <p:nvPr/>
        </p:nvSpPr>
        <p:spPr>
          <a:xfrm>
            <a:off x="4672811" y="5222857"/>
            <a:ext cx="6639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Admin Console</a:t>
            </a:r>
            <a:endParaRPr lang="en-US" sz="1000" dirty="0"/>
          </a:p>
        </p:txBody>
      </p:sp>
      <p:cxnSp>
        <p:nvCxnSpPr>
          <p:cNvPr id="44" name="Straight Arrow Connector 43"/>
          <p:cNvCxnSpPr>
            <a:stCxn id="42" idx="3"/>
            <a:endCxn id="11" idx="1"/>
          </p:cNvCxnSpPr>
          <p:nvPr/>
        </p:nvCxnSpPr>
        <p:spPr>
          <a:xfrm>
            <a:off x="5101998" y="5020158"/>
            <a:ext cx="356375" cy="4769"/>
          </a:xfrm>
          <a:prstGeom prst="straightConnector1">
            <a:avLst/>
          </a:prstGeom>
          <a:ln w="127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75347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Scalability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Cloud-API nodes can be brought up and added to cluster to handle more requests</a:t>
            </a:r>
          </a:p>
          <a:p>
            <a:r>
              <a:rPr lang="en-US" dirty="0" smtClean="0"/>
              <a:t>Cloud-Engine cluster and Cloud-API cluster are scaled independently</a:t>
            </a:r>
          </a:p>
          <a:p>
            <a:pPr lvl="1"/>
            <a:r>
              <a:rPr lang="en-US" dirty="0" smtClean="0"/>
              <a:t>Cloud-Engine cluster to hardware resources</a:t>
            </a:r>
          </a:p>
          <a:p>
            <a:pPr lvl="1"/>
            <a:r>
              <a:rPr lang="en-US" dirty="0" smtClean="0"/>
              <a:t>Cloud-API cluster to incoming requests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180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Availability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Cloud-API Servers can be deployed in geographically remote locations because they don’t share databases</a:t>
            </a:r>
          </a:p>
          <a:p>
            <a:r>
              <a:rPr lang="en-US" dirty="0" smtClean="0"/>
              <a:t>One Cloud-API Server going down only impacts the tasks it is executing</a:t>
            </a:r>
          </a:p>
          <a:p>
            <a:r>
              <a:rPr lang="en-US" dirty="0" smtClean="0"/>
              <a:t>Any number of Cloud-API Servers can be brought up</a:t>
            </a:r>
          </a:p>
          <a:p>
            <a:r>
              <a:rPr lang="en-US" dirty="0" smtClean="0"/>
              <a:t>Cloud-Engine cluster going down means only one zone is down.  Not the whole cloud.</a:t>
            </a:r>
          </a:p>
          <a:p>
            <a:r>
              <a:rPr lang="en-US" dirty="0" smtClean="0"/>
              <a:t>Even if the entire Cloud-API cluster is down, admins can still manage VMs by directly connecting to the Cloud-Engine cluster.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3805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Maintainability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Zones can be individually upgraded</a:t>
            </a:r>
          </a:p>
          <a:p>
            <a:r>
              <a:rPr lang="en-US" dirty="0" smtClean="0"/>
              <a:t>Only the zone being upgraded cannot be provisioned</a:t>
            </a:r>
          </a:p>
          <a:p>
            <a:r>
              <a:rPr lang="en-US" smtClean="0"/>
              <a:t>Cloud-API </a:t>
            </a:r>
            <a:r>
              <a:rPr lang="en-US" dirty="0" smtClean="0"/>
              <a:t>Servers can be brought up with new versions and then the old ones shutdown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679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Action 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Disaggregate </a:t>
            </a:r>
            <a:r>
              <a:rPr lang="en-US" dirty="0" err="1" smtClean="0"/>
              <a:t>CloudStack</a:t>
            </a:r>
            <a:r>
              <a:rPr lang="en-US" dirty="0" smtClean="0"/>
              <a:t> services</a:t>
            </a:r>
            <a:endParaRPr lang="en-US" dirty="0"/>
          </a:p>
          <a:p>
            <a:r>
              <a:rPr lang="en-US" dirty="0" smtClean="0"/>
              <a:t>Clearly differentiate between automation, orchestration, and provisioning</a:t>
            </a:r>
          </a:p>
          <a:p>
            <a:r>
              <a:rPr lang="en-US" dirty="0" smtClean="0"/>
              <a:t>Switch to using well-known frameworks</a:t>
            </a:r>
          </a:p>
          <a:p>
            <a:r>
              <a:rPr lang="en-US" dirty="0" smtClean="0"/>
              <a:t>Allow better composition at the resource layer</a:t>
            </a:r>
          </a:p>
          <a:p>
            <a:r>
              <a:rPr lang="en-US" dirty="0" smtClean="0"/>
              <a:t>Change the deployment model for better resiliency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02562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Disaggregating </a:t>
            </a:r>
            <a:r>
              <a:rPr lang="en-US" dirty="0" err="1" smtClean="0"/>
              <a:t>CloudStack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6820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CloudStack</a:t>
            </a:r>
            <a:r>
              <a:rPr lang="en-US" dirty="0"/>
              <a:t> </a:t>
            </a:r>
            <a:r>
              <a:rPr lang="en-US" dirty="0" smtClean="0"/>
              <a:t>Functional Layers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6" name="Picture 5"/>
          <p:cNvPicPr/>
          <p:nvPr/>
        </p:nvPicPr>
        <p:blipFill>
          <a:blip r:embed="rId2"/>
          <a:stretch>
            <a:fillRect/>
          </a:stretch>
        </p:blipFill>
        <p:spPr>
          <a:xfrm>
            <a:off x="533400" y="1600200"/>
            <a:ext cx="7924800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6244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Pros &amp; Cons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Pros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Easy for a small team to develop in</a:t>
            </a:r>
          </a:p>
          <a:p>
            <a:r>
              <a:rPr lang="en-US" dirty="0" smtClean="0"/>
              <a:t>Easy to deploy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Cons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Interdependency in these layers causes reliability problems.</a:t>
            </a:r>
          </a:p>
          <a:p>
            <a:pPr lvl="1"/>
            <a:r>
              <a:rPr lang="en-US" dirty="0"/>
              <a:t>Contracts between layers cannot be enforced since each layer cannot be individually tested.</a:t>
            </a:r>
          </a:p>
          <a:p>
            <a:r>
              <a:rPr lang="en-US" dirty="0"/>
              <a:t>Developer skill set must range from API design all the way to system level programming to effectively code in </a:t>
            </a:r>
            <a:r>
              <a:rPr lang="en-US" dirty="0" err="1"/>
              <a:t>CloudStack</a:t>
            </a:r>
            <a:endParaRPr lang="en-US" dirty="0"/>
          </a:p>
          <a:p>
            <a:r>
              <a:rPr lang="en-US" dirty="0" err="1"/>
              <a:t>CloudStack</a:t>
            </a:r>
            <a:r>
              <a:rPr lang="en-US" dirty="0"/>
              <a:t> availability and maintainability suffers because layers with different availability and maintainability requirements are deployed in one process.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0798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Action Plan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72452948"/>
              </p:ext>
            </p:extLst>
          </p:nvPr>
        </p:nvGraphicFramePr>
        <p:xfrm>
          <a:off x="457200" y="1600201"/>
          <a:ext cx="8229600" cy="44487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3600"/>
                <a:gridCol w="6096000"/>
              </a:tblGrid>
              <a:tr h="703299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Service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Purpose</a:t>
                      </a:r>
                      <a:endParaRPr lang="en-US" dirty="0"/>
                    </a:p>
                  </a:txBody>
                  <a:tcPr/>
                </a:tc>
              </a:tr>
              <a:tr h="1007189">
                <a:tc>
                  <a:txBody>
                    <a:bodyPr/>
                    <a:lstStyle/>
                    <a:p>
                      <a:r>
                        <a:rPr lang="en-US" dirty="0" smtClean="0"/>
                        <a:t>Cloud-Engine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 smtClean="0"/>
                        <a:t>Presents a</a:t>
                      </a:r>
                      <a:r>
                        <a:rPr lang="en-US" baseline="0" dirty="0" smtClean="0"/>
                        <a:t> data center abstraction layer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baseline="0" dirty="0" smtClean="0"/>
                        <a:t>Orchestration within the data center abstraction layer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baseline="0" dirty="0" smtClean="0"/>
                        <a:t>Provisioning of the physical resources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baseline="0" dirty="0" smtClean="0"/>
                        <a:t>Directory for services and service end points</a:t>
                      </a:r>
                      <a:endParaRPr lang="en-US" dirty="0"/>
                    </a:p>
                  </a:txBody>
                  <a:tcPr/>
                </a:tc>
              </a:tr>
              <a:tr h="1007189">
                <a:tc>
                  <a:txBody>
                    <a:bodyPr/>
                    <a:lstStyle/>
                    <a:p>
                      <a:r>
                        <a:rPr lang="en-US" dirty="0" smtClean="0"/>
                        <a:t>Cloud-Access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baseline="0" dirty="0" smtClean="0"/>
                        <a:t>Account and directory connectors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baseline="0" dirty="0" smtClean="0"/>
                        <a:t>Authentication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baseline="0" dirty="0" smtClean="0"/>
                        <a:t>ACL &amp; Governess</a:t>
                      </a:r>
                      <a:endParaRPr lang="en-US" dirty="0"/>
                    </a:p>
                  </a:txBody>
                  <a:tcPr/>
                </a:tc>
              </a:tr>
              <a:tr h="542333">
                <a:tc>
                  <a:txBody>
                    <a:bodyPr/>
                    <a:lstStyle/>
                    <a:p>
                      <a:r>
                        <a:rPr lang="en-US" dirty="0" smtClean="0"/>
                        <a:t>Cloud-API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 smtClean="0"/>
                        <a:t>End User API &amp; UI</a:t>
                      </a:r>
                    </a:p>
                  </a:txBody>
                  <a:tcPr/>
                </a:tc>
              </a:tr>
              <a:tr h="1007189">
                <a:tc>
                  <a:txBody>
                    <a:bodyPr/>
                    <a:lstStyle/>
                    <a:p>
                      <a:r>
                        <a:rPr lang="en-US" dirty="0" smtClean="0"/>
                        <a:t>Cloud-Management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 smtClean="0"/>
                        <a:t>Management of physical resources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 smtClean="0"/>
                        <a:t>Data Center automation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 smtClean="0"/>
                        <a:t>Admin UI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1638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CloudStack</a:t>
            </a:r>
            <a:r>
              <a:rPr lang="en-US" dirty="0" smtClean="0"/>
              <a:t> Service Properties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Independent life cycle</a:t>
            </a:r>
          </a:p>
          <a:p>
            <a:r>
              <a:rPr lang="en-US" dirty="0" smtClean="0"/>
              <a:t>Independent scaling</a:t>
            </a:r>
          </a:p>
          <a:p>
            <a:r>
              <a:rPr lang="en-US" dirty="0" smtClean="0"/>
              <a:t>Independent testing</a:t>
            </a:r>
          </a:p>
          <a:p>
            <a:r>
              <a:rPr lang="en-US" dirty="0" smtClean="0"/>
              <a:t>RPC through reliable message queue </a:t>
            </a:r>
          </a:p>
          <a:p>
            <a:r>
              <a:rPr lang="en-US" dirty="0" smtClean="0"/>
              <a:t>Notification through event systems</a:t>
            </a:r>
          </a:p>
          <a:p>
            <a:r>
              <a:rPr lang="en-US" dirty="0" smtClean="0"/>
              <a:t>Individual database (even further in the future)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58853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Cloud-Engine </a:t>
            </a:r>
            <a:r>
              <a:rPr lang="en-US" dirty="0" err="1" smtClean="0"/>
              <a:t>vs</a:t>
            </a:r>
            <a:r>
              <a:rPr lang="en-US" dirty="0" smtClean="0"/>
              <a:t> Cloud-API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Data Center Abstraction API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Speaks in virtualization terms (CPU, RAM, </a:t>
            </a:r>
            <a:r>
              <a:rPr lang="en-US" dirty="0" err="1" smtClean="0"/>
              <a:t>etc</a:t>
            </a:r>
            <a:r>
              <a:rPr lang="en-US" dirty="0" smtClean="0"/>
              <a:t>)</a:t>
            </a:r>
          </a:p>
          <a:p>
            <a:r>
              <a:rPr lang="en-US" dirty="0" smtClean="0"/>
              <a:t>Callers can specify deployment destination down to the host</a:t>
            </a:r>
          </a:p>
          <a:p>
            <a:r>
              <a:rPr lang="en-US" dirty="0" smtClean="0"/>
              <a:t>Can be used to deploy service VMs (such as SSVM and VR)</a:t>
            </a:r>
          </a:p>
          <a:p>
            <a:r>
              <a:rPr lang="en-US" dirty="0" smtClean="0"/>
              <a:t>Contains orchestration logic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Cloud API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Speaks in service contracts (service offerings, network offerings, disk offerings)</a:t>
            </a:r>
          </a:p>
          <a:p>
            <a:r>
              <a:rPr lang="en-US" dirty="0" smtClean="0"/>
              <a:t>Callers can only specify deployment destination through resource dedication</a:t>
            </a:r>
          </a:p>
          <a:p>
            <a:r>
              <a:rPr lang="en-US" dirty="0" smtClean="0"/>
              <a:t>Can only deploy user VMs</a:t>
            </a:r>
          </a:p>
          <a:p>
            <a:r>
              <a:rPr lang="en-US" dirty="0" smtClean="0"/>
              <a:t>Contains business logic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16593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879</Words>
  <Application>Microsoft Office PowerPoint</Application>
  <PresentationFormat>On-screen Show (4:3)</PresentationFormat>
  <Paragraphs>176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Apache CloudStack Evolution Proposal</vt:lpstr>
      <vt:lpstr>Design Goals</vt:lpstr>
      <vt:lpstr>Action Plan</vt:lpstr>
      <vt:lpstr>Disaggregating CloudStack</vt:lpstr>
      <vt:lpstr>CloudStack Functional Layers</vt:lpstr>
      <vt:lpstr>Pros &amp; Cons</vt:lpstr>
      <vt:lpstr>Action Plan</vt:lpstr>
      <vt:lpstr>CloudStack Service Properties</vt:lpstr>
      <vt:lpstr>Cloud-Engine vs Cloud-API</vt:lpstr>
      <vt:lpstr>A Possible Future</vt:lpstr>
      <vt:lpstr>Automation, Orchestration, &amp; Provisioning</vt:lpstr>
      <vt:lpstr>What is the difference?</vt:lpstr>
      <vt:lpstr>Examples</vt:lpstr>
      <vt:lpstr>Why is this important?</vt:lpstr>
      <vt:lpstr>Cloud-Engine Components</vt:lpstr>
      <vt:lpstr>Cloud-Engine Component Properties</vt:lpstr>
      <vt:lpstr>Cloud-Engine Components</vt:lpstr>
      <vt:lpstr>Changing CloudStack’s Deployment Model</vt:lpstr>
      <vt:lpstr>CloudStack 4.0</vt:lpstr>
      <vt:lpstr>Pros &amp; Cons</vt:lpstr>
      <vt:lpstr>New Deployment Model</vt:lpstr>
      <vt:lpstr>Scalability</vt:lpstr>
      <vt:lpstr>Availability</vt:lpstr>
      <vt:lpstr>Maintainability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CloudStack Architecture</dc:title>
  <dc:creator>ahuang</dc:creator>
  <cp:lastModifiedBy>ahuang</cp:lastModifiedBy>
  <cp:revision>92</cp:revision>
  <dcterms:created xsi:type="dcterms:W3CDTF">2012-05-23T17:36:29Z</dcterms:created>
  <dcterms:modified xsi:type="dcterms:W3CDTF">2012-11-09T18:49:28Z</dcterms:modified>
</cp:coreProperties>
</file>