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>
          <a:srgbClr val="FF0000"/>
        </p14:laserClr>
      </p:ext>
      <p:ext uri="{2FDB2607-1784-4EEB-B798-7EB5836EED8A}">
        <p14:showMediaCtrls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"/>
      </p:ext>
    </p:extLst>
  </p:showPr>
  <p:clrMru>
    <a:srgbClr val="DE6224"/>
    <a:srgbClr val="5AA9DA"/>
  </p:clrMru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723" autoAdjust="0"/>
    <p:restoredTop sz="95252" autoAdjust="0"/>
  </p:normalViewPr>
  <p:slideViewPr>
    <p:cSldViewPr>
      <p:cViewPr varScale="1">
        <p:scale>
          <a:sx n="122" d="100"/>
          <a:sy n="122" d="100"/>
        </p:scale>
        <p:origin x="-47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B5D62-D453-4925-8E89-B749EA67C117}" type="datetimeFigureOut">
              <a:rPr lang="en-CA" smtClean="0"/>
              <a:pPr/>
              <a:t>6/25/13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B5814A-4C10-4E67-BD58-10DED2B2AB24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0779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5814A-4C10-4E67-BD58-10DED2B2AB24}" type="slidenum">
              <a:rPr lang="en-CA" smtClean="0"/>
              <a:pPr/>
              <a:t>1</a:t>
            </a:fld>
            <a:endParaRPr lang="en-CA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53285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CloudStack</a:t>
            </a:r>
            <a:r>
              <a:rPr lang="en-US" baseline="0" dirty="0" smtClean="0"/>
              <a:t> VR provides DHCP and DNS in this service offering.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5814A-4C10-4E67-BD58-10DED2B2AB24}" type="slidenum">
              <a:rPr lang="en-CA" smtClean="0"/>
              <a:pPr/>
              <a:t>4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5AA9DA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fr-CA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6400800" cy="9829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fr-CA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EAFBC-F58B-432C-A23D-BF2970A7146D}" type="datetimeFigureOut">
              <a:rPr lang="en-CA" smtClean="0"/>
              <a:pPr/>
              <a:t>6/25/13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11F-5574-4258-80C1-5F030396F12D}" type="slidenum">
              <a:rPr lang="en-CA" smtClean="0"/>
              <a:pPr/>
              <a:t>‹#›</a:t>
            </a:fld>
            <a:endParaRPr lang="en-CA"/>
          </a:p>
        </p:txBody>
      </p:sp>
      <p:cxnSp>
        <p:nvCxnSpPr>
          <p:cNvPr id="8" name="Straight Connector 7"/>
          <p:cNvCxnSpPr/>
          <p:nvPr/>
        </p:nvCxnSpPr>
        <p:spPr>
          <a:xfrm>
            <a:off x="467544" y="2060848"/>
            <a:ext cx="8280920" cy="0"/>
          </a:xfrm>
          <a:prstGeom prst="line">
            <a:avLst/>
          </a:prstGeom>
          <a:ln>
            <a:solidFill>
              <a:srgbClr val="5AA9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67544" y="4941168"/>
            <a:ext cx="8280920" cy="0"/>
          </a:xfrm>
          <a:prstGeom prst="line">
            <a:avLst/>
          </a:prstGeom>
          <a:ln>
            <a:solidFill>
              <a:srgbClr val="5AA9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467544" y="2060848"/>
            <a:ext cx="8280920" cy="0"/>
          </a:xfrm>
          <a:prstGeom prst="line">
            <a:avLst/>
          </a:prstGeom>
          <a:ln>
            <a:solidFill>
              <a:srgbClr val="5AA9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67544" y="4941168"/>
            <a:ext cx="8280920" cy="0"/>
          </a:xfrm>
          <a:prstGeom prst="line">
            <a:avLst/>
          </a:prstGeom>
          <a:ln>
            <a:solidFill>
              <a:srgbClr val="5AA9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77352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EAFBC-F58B-432C-A23D-BF2970A7146D}" type="datetimeFigureOut">
              <a:rPr lang="en-CA" smtClean="0"/>
              <a:pPr/>
              <a:t>6/25/13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11F-5574-4258-80C1-5F030396F12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72183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EAFBC-F58B-432C-A23D-BF2970A7146D}" type="datetimeFigureOut">
              <a:rPr lang="en-CA" smtClean="0"/>
              <a:pPr/>
              <a:t>6/25/13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11F-5574-4258-80C1-5F030396F12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65258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3372" y="6550222"/>
            <a:ext cx="9157372" cy="32469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2" name="Rectangle 11"/>
          <p:cNvSpPr/>
          <p:nvPr/>
        </p:nvSpPr>
        <p:spPr>
          <a:xfrm>
            <a:off x="-13372" y="0"/>
            <a:ext cx="9157372" cy="5486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7410"/>
            <a:ext cx="8229600" cy="850106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rgbClr val="5AA9DA"/>
                </a:solidFill>
                <a:latin typeface="Trebuchet MS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fr-CA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>
            <a:lvl1pPr>
              <a:defRPr sz="3200">
                <a:latin typeface="Trebuchet MS" pitchFamily="34" charset="0"/>
              </a:defRPr>
            </a:lvl1pPr>
            <a:lvl2pPr>
              <a:defRPr sz="2800">
                <a:latin typeface="Trebuchet MS" pitchFamily="34" charset="0"/>
              </a:defRPr>
            </a:lvl2pPr>
            <a:lvl3pPr>
              <a:defRPr sz="2400">
                <a:latin typeface="Trebuchet MS" pitchFamily="34" charset="0"/>
              </a:defRPr>
            </a:lvl3pPr>
            <a:lvl4pPr>
              <a:defRPr sz="2000">
                <a:latin typeface="Trebuchet MS" pitchFamily="34" charset="0"/>
              </a:defRPr>
            </a:lvl4pPr>
            <a:lvl5pPr>
              <a:defRPr sz="2000">
                <a:latin typeface="Trebuchet MS" pitchFamily="34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CA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EAFBC-F58B-432C-A23D-BF2970A7146D}" type="datetimeFigureOut">
              <a:rPr lang="en-CA" smtClean="0"/>
              <a:pPr/>
              <a:t>6/25/13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11F-5574-4258-80C1-5F030396F12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0" y="6550223"/>
            <a:ext cx="1119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dirty="0" smtClean="0">
                <a:solidFill>
                  <a:schemeClr val="bg1"/>
                </a:solidFill>
                <a:latin typeface="Trebuchet MS" pitchFamily="34" charset="0"/>
              </a:rPr>
              <a:t>@</a:t>
            </a:r>
            <a:r>
              <a:rPr lang="en-CA" sz="1400" dirty="0" err="1" smtClean="0">
                <a:solidFill>
                  <a:schemeClr val="bg1"/>
                </a:solidFill>
                <a:latin typeface="Trebuchet MS" pitchFamily="34" charset="0"/>
              </a:rPr>
              <a:t>cloudops</a:t>
            </a:r>
            <a:r>
              <a:rPr lang="en-CA" sz="1400" dirty="0" smtClean="0">
                <a:solidFill>
                  <a:schemeClr val="bg1"/>
                </a:solidFill>
                <a:latin typeface="Trebuchet MS" pitchFamily="34" charset="0"/>
              </a:rPr>
              <a:t>_</a:t>
            </a:r>
            <a:endParaRPr lang="en-CA" sz="14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00732" y="6550223"/>
            <a:ext cx="17317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1400" dirty="0" smtClean="0">
                <a:solidFill>
                  <a:schemeClr val="bg1"/>
                </a:solidFill>
                <a:latin typeface="Trebuchet MS" pitchFamily="34" charset="0"/>
              </a:rPr>
              <a:t>www.cloudops.com</a:t>
            </a:r>
            <a:endParaRPr lang="en-CA" sz="1400" dirty="0">
              <a:solidFill>
                <a:schemeClr val="bg1"/>
              </a:solidFill>
              <a:latin typeface="Trebuchet MS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8299321" y="44624"/>
            <a:ext cx="725983" cy="45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65784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0" smtClean="0"/>
              <a:t>Click to edit Master title style</a:t>
            </a:r>
            <a:endParaRPr lang="fr-CA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EAFBC-F58B-432C-A23D-BF2970A7146D}" type="datetimeFigureOut">
              <a:rPr lang="en-CA" smtClean="0"/>
              <a:pPr/>
              <a:t>6/25/13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11F-5574-4258-80C1-5F030396F12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44651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AA9DA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fr-CA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36712"/>
            <a:ext cx="4038600" cy="5289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CA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6712"/>
            <a:ext cx="4038600" cy="5289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CA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EAFBC-F58B-432C-A23D-BF2970A7146D}" type="datetimeFigureOut">
              <a:rPr lang="en-CA" smtClean="0"/>
              <a:pPr/>
              <a:t>6/25/13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11F-5574-4258-80C1-5F030396F12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47965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AA9DA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fr-CA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0486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84784"/>
            <a:ext cx="4040188" cy="46413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CA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80486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84784"/>
            <a:ext cx="4041775" cy="46413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CA" noProof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EAFBC-F58B-432C-A23D-BF2970A7146D}" type="datetimeFigureOut">
              <a:rPr lang="en-CA" smtClean="0"/>
              <a:pPr/>
              <a:t>6/25/13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11F-5574-4258-80C1-5F030396F12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80836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AA9DA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fr-CA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EAFBC-F58B-432C-A23D-BF2970A7146D}" type="datetimeFigureOut">
              <a:rPr lang="en-CA" smtClean="0"/>
              <a:pPr/>
              <a:t>6/25/13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11F-5574-4258-80C1-5F030396F12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01027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EAFBC-F58B-432C-A23D-BF2970A7146D}" type="datetimeFigureOut">
              <a:rPr lang="en-CA" smtClean="0"/>
              <a:pPr/>
              <a:t>6/25/13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11F-5574-4258-80C1-5F030396F12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00664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EAFBC-F58B-432C-A23D-BF2970A7146D}" type="datetimeFigureOut">
              <a:rPr lang="en-CA" smtClean="0"/>
              <a:pPr/>
              <a:t>6/25/13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11F-5574-4258-80C1-5F030396F12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9179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EAFBC-F58B-432C-A23D-BF2970A7146D}" type="datetimeFigureOut">
              <a:rPr lang="en-CA" smtClean="0"/>
              <a:pPr/>
              <a:t>6/25/13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D11F-5574-4258-80C1-5F030396F12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63261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3372" y="6550222"/>
            <a:ext cx="9157372" cy="32469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8" name="Rectangle 7"/>
          <p:cNvSpPr/>
          <p:nvPr/>
        </p:nvSpPr>
        <p:spPr>
          <a:xfrm>
            <a:off x="-13372" y="0"/>
            <a:ext cx="9157372" cy="5486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/>
          <p:cNvSpPr txBox="1"/>
          <p:nvPr/>
        </p:nvSpPr>
        <p:spPr>
          <a:xfrm>
            <a:off x="0" y="6550223"/>
            <a:ext cx="1119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dirty="0" smtClean="0">
                <a:solidFill>
                  <a:schemeClr val="bg1"/>
                </a:solidFill>
                <a:latin typeface="Trebuchet MS" pitchFamily="34" charset="0"/>
              </a:rPr>
              <a:t>@</a:t>
            </a:r>
            <a:r>
              <a:rPr lang="en-CA" sz="1400" dirty="0" err="1" smtClean="0">
                <a:solidFill>
                  <a:schemeClr val="bg1"/>
                </a:solidFill>
                <a:latin typeface="Trebuchet MS" pitchFamily="34" charset="0"/>
              </a:rPr>
              <a:t>cloudops</a:t>
            </a:r>
            <a:r>
              <a:rPr lang="en-CA" sz="1400" dirty="0" smtClean="0">
                <a:solidFill>
                  <a:schemeClr val="bg1"/>
                </a:solidFill>
                <a:latin typeface="Trebuchet MS" pitchFamily="34" charset="0"/>
              </a:rPr>
              <a:t>_</a:t>
            </a:r>
            <a:endParaRPr lang="en-CA" sz="14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00732" y="6550223"/>
            <a:ext cx="17317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1400" dirty="0" smtClean="0">
                <a:solidFill>
                  <a:schemeClr val="bg1"/>
                </a:solidFill>
                <a:latin typeface="Trebuchet MS" pitchFamily="34" charset="0"/>
              </a:rPr>
              <a:t>www.cloudops.com</a:t>
            </a:r>
            <a:endParaRPr lang="en-CA" sz="14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-157410"/>
            <a:ext cx="82296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fr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64704"/>
            <a:ext cx="8229600" cy="5361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CA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EAFBC-F58B-432C-A23D-BF2970A7146D}" type="datetimeFigureOut">
              <a:rPr lang="en-CA" smtClean="0"/>
              <a:pPr/>
              <a:t>6/25/13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6D11F-5574-4258-80C1-5F030396F12D}" type="slidenum">
              <a:rPr lang="en-CA" smtClean="0"/>
              <a:pPr/>
              <a:t>‹#›</a:t>
            </a:fld>
            <a:endParaRPr lang="en-CA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8299321" y="44624"/>
            <a:ext cx="725983" cy="45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8159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rgbClr val="5AA9DA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Palo Alto Networks firewall orchestration using </a:t>
            </a:r>
            <a:r>
              <a:rPr lang="en-CA" dirty="0" err="1" smtClean="0"/>
              <a:t>CloudStack</a:t>
            </a:r>
            <a:r>
              <a:rPr lang="en-CA" dirty="0" smtClean="0"/>
              <a:t> 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6400800" cy="1752600"/>
          </a:xfrm>
        </p:spPr>
        <p:txBody>
          <a:bodyPr/>
          <a:lstStyle/>
          <a:p>
            <a:pPr algn="l"/>
            <a:r>
              <a:rPr lang="en-CA" dirty="0" smtClean="0"/>
              <a:t>June 25</a:t>
            </a:r>
            <a:r>
              <a:rPr lang="en-CA" baseline="30000" dirty="0" smtClean="0"/>
              <a:t>th</a:t>
            </a:r>
            <a:r>
              <a:rPr lang="en-CA" dirty="0" smtClean="0"/>
              <a:t>, 2013</a:t>
            </a:r>
            <a:endParaRPr lang="en-CA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532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Port Forwarding rules</a:t>
            </a:r>
            <a:endParaRPr lang="en-US" dirty="0"/>
          </a:p>
        </p:txBody>
      </p:sp>
      <p:pic>
        <p:nvPicPr>
          <p:cNvPr id="4" name="Content Placeholder 3" descr="pf_rul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80223"/>
            <a:ext cx="8229600" cy="2020377"/>
          </a:xfrm>
        </p:spPr>
      </p:pic>
      <p:pic>
        <p:nvPicPr>
          <p:cNvPr id="5" name="Picture 4" descr="pf_i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33651"/>
            <a:ext cx="9144000" cy="904749"/>
          </a:xfrm>
          <a:prstGeom prst="rect">
            <a:avLst/>
          </a:prstGeom>
        </p:spPr>
      </p:pic>
      <p:pic>
        <p:nvPicPr>
          <p:cNvPr id="6" name="Picture 5" descr="pa_pf_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20586"/>
            <a:ext cx="9144000" cy="1304014"/>
          </a:xfrm>
          <a:prstGeom prst="rect">
            <a:avLst/>
          </a:prstGeom>
        </p:spPr>
      </p:pic>
      <p:pic>
        <p:nvPicPr>
          <p:cNvPr id="7" name="Picture 6" descr="acquire_new_i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636" y="876276"/>
            <a:ext cx="3797564" cy="3429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Pre-configure the Palo Alto device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Setup the Public and Private interfaces on the PA.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Pre-configure the Public interface according to the Public IP range in CS.</a:t>
            </a:r>
            <a:endParaRPr lang="en-US" dirty="0"/>
          </a:p>
        </p:txBody>
      </p:sp>
      <p:pic>
        <p:nvPicPr>
          <p:cNvPr id="6" name="Picture 5" descr="pa_interfac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1524000"/>
            <a:ext cx="5638800" cy="2498203"/>
          </a:xfrm>
          <a:prstGeom prst="rect">
            <a:avLst/>
          </a:prstGeom>
        </p:spPr>
      </p:pic>
      <p:pic>
        <p:nvPicPr>
          <p:cNvPr id="7" name="Picture 6" descr="pub_prv_interfaces_p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22626"/>
            <a:ext cx="9144000" cy="64957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the PA as a service provider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the PA device as</a:t>
            </a:r>
            <a:br>
              <a:rPr lang="en-US" dirty="0" smtClean="0"/>
            </a:br>
            <a:r>
              <a:rPr lang="en-US" dirty="0" smtClean="0"/>
              <a:t>a guest network </a:t>
            </a:r>
            <a:br>
              <a:rPr lang="en-US" dirty="0" smtClean="0"/>
            </a:br>
            <a:r>
              <a:rPr lang="en-US" dirty="0" smtClean="0"/>
              <a:t>service provider.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Enable the provider.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s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38400"/>
            <a:ext cx="2171700" cy="1092200"/>
          </a:xfrm>
          <a:prstGeom prst="rect">
            <a:avLst/>
          </a:prstGeom>
        </p:spPr>
      </p:pic>
      <p:pic>
        <p:nvPicPr>
          <p:cNvPr id="5" name="Picture 4" descr="add_p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609600"/>
            <a:ext cx="3761509" cy="5910943"/>
          </a:xfrm>
          <a:prstGeom prst="rect">
            <a:avLst/>
          </a:prstGeom>
        </p:spPr>
      </p:pic>
      <p:pic>
        <p:nvPicPr>
          <p:cNvPr id="6" name="Picture 5" descr="enable_p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359" y="4648200"/>
            <a:ext cx="5063663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a Network Offering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Expose the PA through</a:t>
            </a:r>
            <a:br>
              <a:rPr lang="en-US" dirty="0" smtClean="0"/>
            </a:br>
            <a:r>
              <a:rPr lang="en-US" dirty="0" smtClean="0"/>
              <a:t>a network offering.</a:t>
            </a:r>
          </a:p>
          <a:p>
            <a:r>
              <a:rPr lang="en-US" dirty="0" smtClean="0"/>
              <a:t>PA provides: Source NAT,</a:t>
            </a:r>
            <a:br>
              <a:rPr lang="en-US" dirty="0" smtClean="0"/>
            </a:br>
            <a:r>
              <a:rPr lang="en-US" dirty="0" smtClean="0"/>
              <a:t>Static NAT, Port Forwarding</a:t>
            </a:r>
            <a:br>
              <a:rPr lang="en-US" dirty="0" smtClean="0"/>
            </a:br>
            <a:r>
              <a:rPr lang="en-US" dirty="0" smtClean="0"/>
              <a:t>and Firewall services.</a:t>
            </a:r>
          </a:p>
          <a:p>
            <a:r>
              <a:rPr lang="en-US" dirty="0" smtClean="0"/>
              <a:t>Enable the new offering.</a:t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4" name="Picture 3" descr="palo_alto_offer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5460" y="533400"/>
            <a:ext cx="3098540" cy="6019800"/>
          </a:xfrm>
          <a:prstGeom prst="rect">
            <a:avLst/>
          </a:prstGeom>
        </p:spPr>
      </p:pic>
      <p:pic>
        <p:nvPicPr>
          <p:cNvPr id="5" name="Picture 4" descr="enable_pa_s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4191000"/>
            <a:ext cx="5822004" cy="212944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the Palo Alto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a network using the service offering.</a:t>
            </a:r>
            <a:endParaRPr lang="en-US" dirty="0" smtClean="0"/>
          </a:p>
          <a:p>
            <a:r>
              <a:rPr lang="en-US" dirty="0" smtClean="0"/>
              <a:t>Launch a </a:t>
            </a:r>
            <a:r>
              <a:rPr lang="en-US" dirty="0" smtClean="0"/>
              <a:t>VM on the new network.</a:t>
            </a:r>
            <a:endParaRPr lang="en-US" dirty="0"/>
          </a:p>
        </p:txBody>
      </p:sp>
      <p:pic>
        <p:nvPicPr>
          <p:cNvPr id="4" name="Picture 3" descr="add_pa_netwo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24" y="2286000"/>
            <a:ext cx="3582276" cy="3810000"/>
          </a:xfrm>
          <a:prstGeom prst="rect">
            <a:avLst/>
          </a:prstGeom>
        </p:spPr>
      </p:pic>
      <p:pic>
        <p:nvPicPr>
          <p:cNvPr id="5" name="Picture 4" descr="create_instanc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2286000"/>
            <a:ext cx="5319316" cy="37966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what happened on the PA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361459"/>
          </a:xfrm>
        </p:spPr>
        <p:txBody>
          <a:bodyPr>
            <a:normAutofit/>
          </a:bodyPr>
          <a:lstStyle/>
          <a:p>
            <a:r>
              <a:rPr lang="en-US" dirty="0" smtClean="0"/>
              <a:t>A Source NAT IP is allocated on ‘ae1’.</a:t>
            </a:r>
          </a:p>
          <a:p>
            <a:r>
              <a:rPr lang="en-US" dirty="0" smtClean="0"/>
              <a:t>A guest network has been setup on ‘ae2’.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 Source NAT rule now connects the guest network to the public IP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 policy isolates the guest network.</a:t>
            </a:r>
          </a:p>
          <a:p>
            <a:endParaRPr lang="en-US" dirty="0" smtClean="0"/>
          </a:p>
        </p:txBody>
      </p:sp>
      <p:pic>
        <p:nvPicPr>
          <p:cNvPr id="4" name="Picture 3" descr="ip_alloc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00"/>
            <a:ext cx="9144000" cy="1051034"/>
          </a:xfrm>
          <a:prstGeom prst="rect">
            <a:avLst/>
          </a:prstGeom>
        </p:spPr>
      </p:pic>
      <p:pic>
        <p:nvPicPr>
          <p:cNvPr id="5" name="Picture 4" descr="src_nat_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97167"/>
            <a:ext cx="9144000" cy="1068667"/>
          </a:xfrm>
          <a:prstGeom prst="rect">
            <a:avLst/>
          </a:prstGeom>
        </p:spPr>
      </p:pic>
      <p:pic>
        <p:nvPicPr>
          <p:cNvPr id="6" name="Picture 5" descr="guest_network_isolatio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87971"/>
            <a:ext cx="9144000" cy="76522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Egress firewall rules	</a:t>
            </a:r>
            <a:endParaRPr lang="en-US" dirty="0"/>
          </a:p>
        </p:txBody>
      </p:sp>
      <p:pic>
        <p:nvPicPr>
          <p:cNvPr id="4" name="Content Placeholder 3" descr="firewall_egress_c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253662"/>
            <a:ext cx="8229600" cy="2708738"/>
          </a:xfrm>
        </p:spPr>
      </p:pic>
      <p:pic>
        <p:nvPicPr>
          <p:cNvPr id="5" name="Picture 4" descr="firewall_egress_p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04830"/>
            <a:ext cx="9144000" cy="7053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Ingress firewall rules</a:t>
            </a:r>
            <a:endParaRPr lang="en-US" dirty="0"/>
          </a:p>
        </p:txBody>
      </p:sp>
      <p:pic>
        <p:nvPicPr>
          <p:cNvPr id="4" name="Content Placeholder 3" descr="firewall_ingress_c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066800"/>
            <a:ext cx="8229600" cy="3225672"/>
          </a:xfrm>
        </p:spPr>
      </p:pic>
      <p:pic>
        <p:nvPicPr>
          <p:cNvPr id="5" name="Picture 4" descr="firewall_ingress_p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04039"/>
            <a:ext cx="9144000" cy="124103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NAT rules</a:t>
            </a:r>
            <a:endParaRPr lang="en-US" dirty="0"/>
          </a:p>
        </p:txBody>
      </p:sp>
      <p:pic>
        <p:nvPicPr>
          <p:cNvPr id="4" name="Content Placeholder 3" descr="stc_nat_rul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4018897"/>
            <a:ext cx="8229600" cy="781703"/>
          </a:xfrm>
        </p:spPr>
      </p:pic>
      <p:pic>
        <p:nvPicPr>
          <p:cNvPr id="5" name="Picture 4" descr="enable_stc_n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47800"/>
            <a:ext cx="7188699" cy="2311560"/>
          </a:xfrm>
          <a:prstGeom prst="rect">
            <a:avLst/>
          </a:prstGeom>
        </p:spPr>
      </p:pic>
      <p:pic>
        <p:nvPicPr>
          <p:cNvPr id="6" name="Picture 5" descr="pa_stc_nat_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94457"/>
            <a:ext cx="9144000" cy="1153943"/>
          </a:xfrm>
          <a:prstGeom prst="rect">
            <a:avLst/>
          </a:prstGeom>
        </p:spPr>
      </p:pic>
      <p:pic>
        <p:nvPicPr>
          <p:cNvPr id="7" name="Picture 6" descr="acquire_new_i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800076"/>
            <a:ext cx="3797564" cy="3429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0121011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20121011 Template</Template>
  <TotalTime>105198</TotalTime>
  <Words>199</Words>
  <Application>Microsoft Office PowerPoint</Application>
  <PresentationFormat>On-screen Show (4:3)</PresentationFormat>
  <Paragraphs>40</Paragraphs>
  <Slides>10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20121011 Template</vt:lpstr>
      <vt:lpstr>Palo Alto Networks firewall orchestration using CloudStack </vt:lpstr>
      <vt:lpstr>Pre-configure the Palo Alto device</vt:lpstr>
      <vt:lpstr>Add the PA as a service provider</vt:lpstr>
      <vt:lpstr>Create a Network Offering </vt:lpstr>
      <vt:lpstr>Use the Palo Alto</vt:lpstr>
      <vt:lpstr>Check what happened on the PA</vt:lpstr>
      <vt:lpstr>Egress firewall rules </vt:lpstr>
      <vt:lpstr>Ingress firewall rules</vt:lpstr>
      <vt:lpstr>Static NAT rules</vt:lpstr>
      <vt:lpstr>Port Forwarding rules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CLOUDOPS Overview</dc:title>
  <dc:creator>pbisaillon</dc:creator>
  <cp:lastModifiedBy>Itsa Eusa</cp:lastModifiedBy>
  <cp:revision>270</cp:revision>
  <cp:lastPrinted>2012-12-19T20:55:40Z</cp:lastPrinted>
  <dcterms:created xsi:type="dcterms:W3CDTF">2013-06-25T13:43:16Z</dcterms:created>
  <dcterms:modified xsi:type="dcterms:W3CDTF">2013-06-25T14:15:48Z</dcterms:modified>
</cp:coreProperties>
</file>