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Lst>
  <p:sldSz cy="5143500" cx="9144000"/>
  <p:notesSz cx="6858000" cy="9144000"/>
  <p:embeddedFontLst>
    <p:embeddedFont>
      <p:font typeface="Montserrat"/>
      <p:regular r:id="rId10"/>
      <p:bold r:id="rId11"/>
      <p:italic r:id="rId12"/>
      <p:boldItalic r:id="rId1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B06628B-AD18-404C-A1E8-06E2BFB7A803}">
  <a:tblStyle styleId="{1B06628B-AD18-404C-A1E8-06E2BFB7A80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Montserrat-bold.fntdata"/><Relationship Id="rId10" Type="http://schemas.openxmlformats.org/officeDocument/2006/relationships/font" Target="fonts/Montserrat-regular.fntdata"/><Relationship Id="rId13" Type="http://schemas.openxmlformats.org/officeDocument/2006/relationships/font" Target="fonts/Montserrat-boldItalic.fntdata"/><Relationship Id="rId12" Type="http://schemas.openxmlformats.org/officeDocument/2006/relationships/font" Target="fonts/Montserrat-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248a1ac5cc7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248a1ac5cc7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50">
                <a:solidFill>
                  <a:srgbClr val="202122"/>
                </a:solidFill>
                <a:highlight>
                  <a:srgbClr val="FFFFFF"/>
                </a:highlight>
              </a:rPr>
              <a:t>From January 2023:</a:t>
            </a:r>
            <a:endParaRPr sz="1050">
              <a:solidFill>
                <a:srgbClr val="202122"/>
              </a:solidFill>
              <a:highlight>
                <a:srgbClr val="FFFFFF"/>
              </a:highlight>
            </a:endParaRPr>
          </a:p>
          <a:p>
            <a:pPr indent="-295275" lvl="0" marL="457200" rtl="0" algn="l">
              <a:spcBef>
                <a:spcPts val="0"/>
              </a:spcBef>
              <a:spcAft>
                <a:spcPts val="0"/>
              </a:spcAft>
              <a:buClr>
                <a:srgbClr val="202122"/>
              </a:buClr>
              <a:buSzPts val="1050"/>
              <a:buChar char="-"/>
            </a:pPr>
            <a:r>
              <a:rPr lang="en" sz="1050">
                <a:solidFill>
                  <a:srgbClr val="202122"/>
                </a:solidFill>
                <a:highlight>
                  <a:srgbClr val="FFFFFF"/>
                </a:highlight>
              </a:rPr>
              <a:t>372M repos including 28M public</a:t>
            </a:r>
            <a:endParaRPr sz="1050">
              <a:solidFill>
                <a:srgbClr val="202122"/>
              </a:solidFill>
              <a:highlight>
                <a:srgbClr val="FFFFFF"/>
              </a:highlight>
            </a:endParaRPr>
          </a:p>
          <a:p>
            <a:pPr indent="-295275" lvl="0" marL="457200" rtl="0" algn="l">
              <a:spcBef>
                <a:spcPts val="0"/>
              </a:spcBef>
              <a:spcAft>
                <a:spcPts val="0"/>
              </a:spcAft>
              <a:buClr>
                <a:srgbClr val="202122"/>
              </a:buClr>
              <a:buSzPts val="1050"/>
              <a:buChar char="-"/>
            </a:pPr>
            <a:r>
              <a:rPr lang="en" sz="1050">
                <a:solidFill>
                  <a:srgbClr val="202122"/>
                </a:solidFill>
                <a:highlight>
                  <a:srgbClr val="FFFFFF"/>
                </a:highlight>
              </a:rPr>
              <a:t>100M developers</a:t>
            </a:r>
            <a:endParaRPr sz="1050">
              <a:solidFill>
                <a:srgbClr val="202122"/>
              </a:solidFill>
              <a:highlight>
                <a:srgbClr val="FFFFFF"/>
              </a:highlight>
            </a:endParaRPr>
          </a:p>
          <a:p>
            <a:pPr indent="-295275" lvl="0" marL="457200" rtl="0" algn="l">
              <a:spcBef>
                <a:spcPts val="0"/>
              </a:spcBef>
              <a:spcAft>
                <a:spcPts val="0"/>
              </a:spcAft>
              <a:buClr>
                <a:srgbClr val="202122"/>
              </a:buClr>
              <a:buSzPts val="1050"/>
              <a:buChar char="-"/>
            </a:pPr>
            <a:r>
              <a:rPr lang="en" sz="1050">
                <a:solidFill>
                  <a:srgbClr val="202122"/>
                </a:solidFill>
                <a:highlight>
                  <a:srgbClr val="FFFFFF"/>
                </a:highlight>
              </a:rPr>
              <a:t>And at ASF there are 300+ projects - why would someone choose yours</a:t>
            </a:r>
            <a:endParaRPr sz="1050">
              <a:solidFill>
                <a:srgbClr val="202122"/>
              </a:solidFill>
              <a:highlight>
                <a:srgbClr val="FFFFFF"/>
              </a:highlight>
            </a:endParaRPr>
          </a:p>
          <a:p>
            <a:pPr indent="0" lvl="0" marL="0" rtl="0" algn="l">
              <a:spcBef>
                <a:spcPts val="0"/>
              </a:spcBef>
              <a:spcAft>
                <a:spcPts val="0"/>
              </a:spcAft>
              <a:buNone/>
            </a:pPr>
            <a:r>
              <a:t/>
            </a:r>
            <a:endParaRPr sz="1050">
              <a:solidFill>
                <a:srgbClr val="202122"/>
              </a:solidFill>
              <a:highlight>
                <a:srgbClr val="FFFFFF"/>
              </a:highlight>
            </a:endParaRPr>
          </a:p>
          <a:p>
            <a:pPr indent="0" lvl="0" marL="0" rtl="0" algn="l">
              <a:spcBef>
                <a:spcPts val="0"/>
              </a:spcBef>
              <a:spcAft>
                <a:spcPts val="0"/>
              </a:spcAft>
              <a:buNone/>
            </a:pPr>
            <a:r>
              <a:t/>
            </a:r>
            <a:endParaRPr sz="1050">
              <a:solidFill>
                <a:srgbClr val="202122"/>
              </a:solidFill>
              <a:highlight>
                <a:srgbClr val="FFFFFF"/>
              </a:highlight>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There are millions of OSS projects with more coming out all the time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How will you attract users and contributors to yours?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Ushering in next generation of maintainers / succession planning</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Bringing new contributions and innovations to the project</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Notes: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There are millions of open source projects that exist today. And there are many more that come out all the time. And regardless of the size of your community or code base, we know from experience as an industry that even the smallest communities can have an outsized impact on the global digital infrastructure that everyone uses. We saw it with Heartbleed for example, very small maintainer team on OpenSSL. Really important code base.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When we consider marketing in open source, the goal really is about how do you attract new contributors to your project, new users to your project, to make sure that your project is sustainable and healthy, long term.</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Even well, established, well known projects can benefit from new contributors. It helps you usher in the next generation of maintainers for your project. It's like succession planning for your project, which is really important. I think as this industry matures, that has become a question that we've grappled with in open source in the past decade. </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How do we think about succession planning, and bringing new contributions and innovations into the project as well?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When we think about marketing and open source it really is about how do you create a healthy long term sustainable community that will support your project, long term, whether you're new and emerging, and trying to just attract a lot of contributors for innovation, creating new things.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Or it's a very well known established project that may already have high adoption, but needs a community to support and make sure that it is maintained to the highest level of quality. So that's what we're going to talk about today.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This is the problem space we’ll discuss today: how you can you leverage marketing to help your project grow </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we'll walk through different types of marketing you can do for projects, depending on what your needs are. And, and then, at the end, we'll talk about ASF marketing and publicity resources that are available to you as a top level project.</a:t>
            </a:r>
            <a:endParaRPr>
              <a:solidFill>
                <a:schemeClr val="dk1"/>
              </a:solidFill>
            </a:endParaRPr>
          </a:p>
          <a:p>
            <a:pPr indent="0" lvl="0" marL="0" rtl="0" algn="l">
              <a:spcBef>
                <a:spcPts val="0"/>
              </a:spcBef>
              <a:spcAft>
                <a:spcPts val="0"/>
              </a:spcAft>
              <a:buNone/>
            </a:pPr>
            <a:r>
              <a:t/>
            </a:r>
            <a:endParaRPr sz="1050">
              <a:solidFill>
                <a:srgbClr val="202122"/>
              </a:solidFill>
              <a:highlight>
                <a:srgbClr val="FFFFFF"/>
              </a:highlight>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2fb94fc5551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2fb94fc5551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50">
                <a:solidFill>
                  <a:srgbClr val="202122"/>
                </a:solidFill>
                <a:highlight>
                  <a:srgbClr val="FFFFFF"/>
                </a:highlight>
              </a:rPr>
              <a:t>From January 2023:</a:t>
            </a:r>
            <a:endParaRPr sz="1050">
              <a:solidFill>
                <a:srgbClr val="202122"/>
              </a:solidFill>
              <a:highlight>
                <a:srgbClr val="FFFFFF"/>
              </a:highlight>
            </a:endParaRPr>
          </a:p>
          <a:p>
            <a:pPr indent="-295275" lvl="0" marL="457200" rtl="0" algn="l">
              <a:spcBef>
                <a:spcPts val="0"/>
              </a:spcBef>
              <a:spcAft>
                <a:spcPts val="0"/>
              </a:spcAft>
              <a:buClr>
                <a:srgbClr val="202122"/>
              </a:buClr>
              <a:buSzPts val="1050"/>
              <a:buChar char="-"/>
            </a:pPr>
            <a:r>
              <a:rPr lang="en" sz="1050">
                <a:solidFill>
                  <a:srgbClr val="202122"/>
                </a:solidFill>
                <a:highlight>
                  <a:srgbClr val="FFFFFF"/>
                </a:highlight>
              </a:rPr>
              <a:t>372M repos including 28M public</a:t>
            </a:r>
            <a:endParaRPr sz="1050">
              <a:solidFill>
                <a:srgbClr val="202122"/>
              </a:solidFill>
              <a:highlight>
                <a:srgbClr val="FFFFFF"/>
              </a:highlight>
            </a:endParaRPr>
          </a:p>
          <a:p>
            <a:pPr indent="-295275" lvl="0" marL="457200" rtl="0" algn="l">
              <a:spcBef>
                <a:spcPts val="0"/>
              </a:spcBef>
              <a:spcAft>
                <a:spcPts val="0"/>
              </a:spcAft>
              <a:buClr>
                <a:srgbClr val="202122"/>
              </a:buClr>
              <a:buSzPts val="1050"/>
              <a:buChar char="-"/>
            </a:pPr>
            <a:r>
              <a:rPr lang="en" sz="1050">
                <a:solidFill>
                  <a:srgbClr val="202122"/>
                </a:solidFill>
                <a:highlight>
                  <a:srgbClr val="FFFFFF"/>
                </a:highlight>
              </a:rPr>
              <a:t>100M developers</a:t>
            </a:r>
            <a:endParaRPr sz="1050">
              <a:solidFill>
                <a:srgbClr val="202122"/>
              </a:solidFill>
              <a:highlight>
                <a:srgbClr val="FFFFFF"/>
              </a:highlight>
            </a:endParaRPr>
          </a:p>
          <a:p>
            <a:pPr indent="-295275" lvl="0" marL="457200" rtl="0" algn="l">
              <a:spcBef>
                <a:spcPts val="0"/>
              </a:spcBef>
              <a:spcAft>
                <a:spcPts val="0"/>
              </a:spcAft>
              <a:buClr>
                <a:srgbClr val="202122"/>
              </a:buClr>
              <a:buSzPts val="1050"/>
              <a:buChar char="-"/>
            </a:pPr>
            <a:r>
              <a:rPr lang="en" sz="1050">
                <a:solidFill>
                  <a:srgbClr val="202122"/>
                </a:solidFill>
                <a:highlight>
                  <a:srgbClr val="FFFFFF"/>
                </a:highlight>
              </a:rPr>
              <a:t>And at ASF there are 300+ projects - why would someone choose yours</a:t>
            </a:r>
            <a:endParaRPr sz="1050">
              <a:solidFill>
                <a:srgbClr val="202122"/>
              </a:solidFill>
              <a:highlight>
                <a:srgbClr val="FFFFFF"/>
              </a:highlight>
            </a:endParaRPr>
          </a:p>
          <a:p>
            <a:pPr indent="0" lvl="0" marL="0" rtl="0" algn="l">
              <a:spcBef>
                <a:spcPts val="0"/>
              </a:spcBef>
              <a:spcAft>
                <a:spcPts val="0"/>
              </a:spcAft>
              <a:buNone/>
            </a:pPr>
            <a:r>
              <a:t/>
            </a:r>
            <a:endParaRPr sz="1050">
              <a:solidFill>
                <a:srgbClr val="202122"/>
              </a:solidFill>
              <a:highlight>
                <a:srgbClr val="FFFFFF"/>
              </a:highlight>
            </a:endParaRPr>
          </a:p>
          <a:p>
            <a:pPr indent="0" lvl="0" marL="0" rtl="0" algn="l">
              <a:spcBef>
                <a:spcPts val="0"/>
              </a:spcBef>
              <a:spcAft>
                <a:spcPts val="0"/>
              </a:spcAft>
              <a:buNone/>
            </a:pPr>
            <a:r>
              <a:t/>
            </a:r>
            <a:endParaRPr sz="1050">
              <a:solidFill>
                <a:srgbClr val="202122"/>
              </a:solidFill>
              <a:highlight>
                <a:srgbClr val="FFFFFF"/>
              </a:highlight>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There are millions of OSS projects with more coming out all the time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How will you attract users and contributors to yours?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Ushering in next generation of maintainers / succession planning</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Bringing new contributions and innovations to the project</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Notes: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There are millions of open source projects that exist today. And there are many more that come out all the time. And regardless of the size of your community or code base, we know from experience as an industry that even the smallest communities can have an outsized impact on the global digital infrastructure that everyone uses. We saw it with Heartbleed for example, very small maintainer team on OpenSSL. Really important code base.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When we consider marketing in open source, the goal really is about how do you attract new contributors to your project, new users to your project, to make sure that your project is sustainable and healthy, long term.</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Even well, established, well known projects can benefit from new contributors. It helps you usher in the next generation of maintainers for your project. It's like succession planning for your project, which is really important. I think as this industry matures, that has become a question that we've grappled with in open source in the past decade. </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How do we think about succession planning, and bringing new contributions and innovations into the project as well?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When we think about marketing and open source it really is about how do you create a healthy long term sustainable community that will support your project, long term, whether you're new and emerging, and trying to just attract a lot of contributors for innovation, creating new things.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Or it's a very well known established project that may already have high adoption, but needs a community to support and make sure that it is maintained to the highest level of quality. So that's what we're going to talk about today.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This is the problem space we’ll discuss today: how you can you leverage marketing to help your project grow </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we'll walk through different types of marketing you can do for projects, depending on what your needs are. And, and then, at the end, we'll talk about ASF marketing and publicity resources that are available to you as a top level project.</a:t>
            </a:r>
            <a:endParaRPr>
              <a:solidFill>
                <a:schemeClr val="dk1"/>
              </a:solidFill>
            </a:endParaRPr>
          </a:p>
          <a:p>
            <a:pPr indent="0" lvl="0" marL="0" rtl="0" algn="l">
              <a:spcBef>
                <a:spcPts val="0"/>
              </a:spcBef>
              <a:spcAft>
                <a:spcPts val="0"/>
              </a:spcAft>
              <a:buNone/>
            </a:pPr>
            <a:r>
              <a:t/>
            </a:r>
            <a:endParaRPr sz="1050">
              <a:solidFill>
                <a:srgbClr val="202122"/>
              </a:solidFill>
              <a:highlight>
                <a:srgbClr val="FFFFFF"/>
              </a:highlight>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jp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b="-869932" l="0" r="0" t="0"/>
          <a:stretch/>
        </p:blipFill>
        <p:spPr>
          <a:xfrm>
            <a:off x="50" y="4546325"/>
            <a:ext cx="9143900" cy="5908600"/>
          </a:xfrm>
          <a:prstGeom prst="rect">
            <a:avLst/>
          </a:prstGeom>
          <a:noFill/>
          <a:ln>
            <a:noFill/>
          </a:ln>
        </p:spPr>
      </p:pic>
      <p:sp>
        <p:nvSpPr>
          <p:cNvPr id="55" name="Google Shape;55;p13"/>
          <p:cNvSpPr txBox="1"/>
          <p:nvPr/>
        </p:nvSpPr>
        <p:spPr>
          <a:xfrm>
            <a:off x="511750" y="1824975"/>
            <a:ext cx="8120400" cy="2265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b="1" sz="5400">
              <a:solidFill>
                <a:srgbClr val="FFFFFF"/>
              </a:solidFill>
              <a:latin typeface="Montserrat"/>
              <a:ea typeface="Montserrat"/>
              <a:cs typeface="Montserrat"/>
              <a:sym typeface="Montserrat"/>
            </a:endParaRPr>
          </a:p>
          <a:p>
            <a:pPr indent="0" lvl="0" marL="0" rtl="0" algn="l">
              <a:lnSpc>
                <a:spcPct val="115000"/>
              </a:lnSpc>
              <a:spcBef>
                <a:spcPts val="0"/>
              </a:spcBef>
              <a:spcAft>
                <a:spcPts val="0"/>
              </a:spcAft>
              <a:buNone/>
            </a:pPr>
            <a:r>
              <a:rPr b="1" lang="en" sz="4500">
                <a:solidFill>
                  <a:srgbClr val="C8318B"/>
                </a:solidFill>
                <a:latin typeface="Montserrat"/>
                <a:ea typeface="Montserrat"/>
                <a:cs typeface="Montserrat"/>
                <a:sym typeface="Montserrat"/>
              </a:rPr>
              <a:t>Title</a:t>
            </a:r>
            <a:endParaRPr b="1" sz="4500">
              <a:solidFill>
                <a:srgbClr val="C8318B"/>
              </a:solidFill>
              <a:latin typeface="Montserrat"/>
              <a:ea typeface="Montserrat"/>
              <a:cs typeface="Montserrat"/>
              <a:sym typeface="Montserrat"/>
            </a:endParaRPr>
          </a:p>
          <a:p>
            <a:pPr indent="0" lvl="0" marL="0" rtl="0" algn="l">
              <a:lnSpc>
                <a:spcPct val="115000"/>
              </a:lnSpc>
              <a:spcBef>
                <a:spcPts val="0"/>
              </a:spcBef>
              <a:spcAft>
                <a:spcPts val="0"/>
              </a:spcAft>
              <a:buNone/>
            </a:pPr>
            <a:r>
              <a:rPr lang="en" sz="1300">
                <a:solidFill>
                  <a:srgbClr val="C8318B"/>
                </a:solidFill>
                <a:latin typeface="Montserrat"/>
                <a:ea typeface="Montserrat"/>
                <a:cs typeface="Montserrat"/>
                <a:sym typeface="Montserrat"/>
              </a:rPr>
              <a:t>Brian Proffitt, ASF Vice President, Marketing &amp; Publicity; Conferences</a:t>
            </a:r>
            <a:endParaRPr sz="1300">
              <a:solidFill>
                <a:srgbClr val="C8318B"/>
              </a:solidFill>
              <a:latin typeface="Montserrat"/>
              <a:ea typeface="Montserrat"/>
              <a:cs typeface="Montserrat"/>
              <a:sym typeface="Montserrat"/>
            </a:endParaRPr>
          </a:p>
          <a:p>
            <a:pPr indent="0" lvl="0" marL="0" rtl="0" algn="l">
              <a:lnSpc>
                <a:spcPct val="115000"/>
              </a:lnSpc>
              <a:spcBef>
                <a:spcPts val="0"/>
              </a:spcBef>
              <a:spcAft>
                <a:spcPts val="0"/>
              </a:spcAft>
              <a:buNone/>
            </a:pPr>
            <a:r>
              <a:t/>
            </a:r>
            <a:endParaRPr sz="1300">
              <a:solidFill>
                <a:srgbClr val="FFFFFF"/>
              </a:solidFill>
              <a:latin typeface="Montserrat"/>
              <a:ea typeface="Montserrat"/>
              <a:cs typeface="Montserrat"/>
              <a:sym typeface="Montserrat"/>
            </a:endParaRPr>
          </a:p>
        </p:txBody>
      </p:sp>
      <p:pic>
        <p:nvPicPr>
          <p:cNvPr id="56" name="Google Shape;56;p13"/>
          <p:cNvPicPr preferRelativeResize="0"/>
          <p:nvPr/>
        </p:nvPicPr>
        <p:blipFill>
          <a:blip r:embed="rId4">
            <a:alphaModFix/>
          </a:blip>
          <a:stretch>
            <a:fillRect/>
          </a:stretch>
        </p:blipFill>
        <p:spPr>
          <a:xfrm>
            <a:off x="6467600" y="453122"/>
            <a:ext cx="2164550" cy="1142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pic>
        <p:nvPicPr>
          <p:cNvPr id="61" name="Google Shape;61;p14"/>
          <p:cNvPicPr preferRelativeResize="0"/>
          <p:nvPr/>
        </p:nvPicPr>
        <p:blipFill rotWithShape="1">
          <a:blip r:embed="rId3">
            <a:alphaModFix/>
          </a:blip>
          <a:srcRect b="-14876" l="0" r="0" t="0"/>
          <a:stretch/>
        </p:blipFill>
        <p:spPr>
          <a:xfrm>
            <a:off x="50" y="4586500"/>
            <a:ext cx="9143900" cy="635325"/>
          </a:xfrm>
          <a:prstGeom prst="rect">
            <a:avLst/>
          </a:prstGeom>
          <a:noFill/>
          <a:ln>
            <a:noFill/>
          </a:ln>
        </p:spPr>
      </p:pic>
      <p:sp>
        <p:nvSpPr>
          <p:cNvPr id="62" name="Google Shape;62;p14"/>
          <p:cNvSpPr txBox="1"/>
          <p:nvPr/>
        </p:nvSpPr>
        <p:spPr>
          <a:xfrm>
            <a:off x="416700" y="256425"/>
            <a:ext cx="8120400" cy="6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C8318B"/>
                </a:solidFill>
                <a:latin typeface="Montserrat"/>
                <a:ea typeface="Montserrat"/>
                <a:cs typeface="Montserrat"/>
                <a:sym typeface="Montserrat"/>
              </a:rPr>
              <a:t>Header</a:t>
            </a:r>
            <a:endParaRPr b="1" sz="2200">
              <a:solidFill>
                <a:srgbClr val="C8318B"/>
              </a:solidFill>
              <a:latin typeface="Montserrat"/>
              <a:ea typeface="Montserrat"/>
              <a:cs typeface="Montserrat"/>
              <a:sym typeface="Montserrat"/>
            </a:endParaRPr>
          </a:p>
        </p:txBody>
      </p:sp>
      <p:sp>
        <p:nvSpPr>
          <p:cNvPr id="63" name="Google Shape;63;p14"/>
          <p:cNvSpPr txBox="1"/>
          <p:nvPr/>
        </p:nvSpPr>
        <p:spPr>
          <a:xfrm>
            <a:off x="3000300" y="1879050"/>
            <a:ext cx="29532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3300">
              <a:solidFill>
                <a:schemeClr val="lt1"/>
              </a:solidFill>
              <a:latin typeface="Montserrat"/>
              <a:ea typeface="Montserrat"/>
              <a:cs typeface="Montserrat"/>
              <a:sym typeface="Montserrat"/>
            </a:endParaRPr>
          </a:p>
        </p:txBody>
      </p:sp>
      <p:pic>
        <p:nvPicPr>
          <p:cNvPr id="64" name="Google Shape;64;p14"/>
          <p:cNvPicPr preferRelativeResize="0"/>
          <p:nvPr/>
        </p:nvPicPr>
        <p:blipFill>
          <a:blip r:embed="rId4">
            <a:alphaModFix/>
          </a:blip>
          <a:stretch>
            <a:fillRect/>
          </a:stretch>
        </p:blipFill>
        <p:spPr>
          <a:xfrm>
            <a:off x="7703150" y="4646087"/>
            <a:ext cx="1185874" cy="4116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pic>
        <p:nvPicPr>
          <p:cNvPr id="69" name="Google Shape;69;p15"/>
          <p:cNvPicPr preferRelativeResize="0"/>
          <p:nvPr/>
        </p:nvPicPr>
        <p:blipFill rotWithShape="1">
          <a:blip r:embed="rId3">
            <a:alphaModFix/>
          </a:blip>
          <a:srcRect b="-14876" l="0" r="0" t="0"/>
          <a:stretch/>
        </p:blipFill>
        <p:spPr>
          <a:xfrm>
            <a:off x="50" y="4586500"/>
            <a:ext cx="9143900" cy="635325"/>
          </a:xfrm>
          <a:prstGeom prst="rect">
            <a:avLst/>
          </a:prstGeom>
          <a:noFill/>
          <a:ln>
            <a:noFill/>
          </a:ln>
        </p:spPr>
      </p:pic>
      <p:sp>
        <p:nvSpPr>
          <p:cNvPr id="70" name="Google Shape;70;p15"/>
          <p:cNvSpPr txBox="1"/>
          <p:nvPr/>
        </p:nvSpPr>
        <p:spPr>
          <a:xfrm>
            <a:off x="416700" y="256425"/>
            <a:ext cx="8120400" cy="6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C8318B"/>
                </a:solidFill>
                <a:latin typeface="Montserrat"/>
                <a:ea typeface="Montserrat"/>
                <a:cs typeface="Montserrat"/>
                <a:sym typeface="Montserrat"/>
              </a:rPr>
              <a:t>Header</a:t>
            </a:r>
            <a:endParaRPr b="1" sz="2200">
              <a:solidFill>
                <a:srgbClr val="C8318B"/>
              </a:solidFill>
              <a:latin typeface="Montserrat"/>
              <a:ea typeface="Montserrat"/>
              <a:cs typeface="Montserrat"/>
              <a:sym typeface="Montserrat"/>
            </a:endParaRPr>
          </a:p>
        </p:txBody>
      </p:sp>
      <p:sp>
        <p:nvSpPr>
          <p:cNvPr id="71" name="Google Shape;71;p15"/>
          <p:cNvSpPr txBox="1"/>
          <p:nvPr/>
        </p:nvSpPr>
        <p:spPr>
          <a:xfrm>
            <a:off x="3000300" y="1879050"/>
            <a:ext cx="29532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3300">
              <a:solidFill>
                <a:schemeClr val="lt1"/>
              </a:solidFill>
              <a:latin typeface="Montserrat"/>
              <a:ea typeface="Montserrat"/>
              <a:cs typeface="Montserrat"/>
              <a:sym typeface="Montserrat"/>
            </a:endParaRPr>
          </a:p>
        </p:txBody>
      </p:sp>
      <p:pic>
        <p:nvPicPr>
          <p:cNvPr id="72" name="Google Shape;72;p15"/>
          <p:cNvPicPr preferRelativeResize="0"/>
          <p:nvPr/>
        </p:nvPicPr>
        <p:blipFill>
          <a:blip r:embed="rId4">
            <a:alphaModFix/>
          </a:blip>
          <a:stretch>
            <a:fillRect/>
          </a:stretch>
        </p:blipFill>
        <p:spPr>
          <a:xfrm>
            <a:off x="7703150" y="4646087"/>
            <a:ext cx="1185874" cy="411699"/>
          </a:xfrm>
          <a:prstGeom prst="rect">
            <a:avLst/>
          </a:prstGeom>
          <a:noFill/>
          <a:ln>
            <a:noFill/>
          </a:ln>
        </p:spPr>
      </p:pic>
      <p:graphicFrame>
        <p:nvGraphicFramePr>
          <p:cNvPr id="73" name="Google Shape;73;p15"/>
          <p:cNvGraphicFramePr/>
          <p:nvPr/>
        </p:nvGraphicFramePr>
        <p:xfrm>
          <a:off x="857400" y="934838"/>
          <a:ext cx="3000000" cy="3000000"/>
        </p:xfrm>
        <a:graphic>
          <a:graphicData uri="http://schemas.openxmlformats.org/drawingml/2006/table">
            <a:tbl>
              <a:tblPr>
                <a:noFill/>
                <a:tableStyleId>{1B06628B-AD18-404C-A1E8-06E2BFB7A803}</a:tableStyleId>
              </a:tblPr>
              <a:tblGrid>
                <a:gridCol w="2557075"/>
                <a:gridCol w="4681925"/>
              </a:tblGrid>
              <a:tr h="381000">
                <a:tc>
                  <a:txBody>
                    <a:bodyPr/>
                    <a:lstStyle/>
                    <a:p>
                      <a:pPr indent="0" lvl="0" marL="0" rtl="0" algn="r">
                        <a:spcBef>
                          <a:spcPts val="0"/>
                        </a:spcBef>
                        <a:spcAft>
                          <a:spcPts val="0"/>
                        </a:spcAft>
                        <a:buNone/>
                      </a:pPr>
                      <a:r>
                        <a:rPr b="1" lang="en">
                          <a:solidFill>
                            <a:srgbClr val="C8318B"/>
                          </a:solidFill>
                          <a:latin typeface="Montserrat"/>
                          <a:ea typeface="Montserrat"/>
                          <a:cs typeface="Montserrat"/>
                          <a:sym typeface="Montserrat"/>
                        </a:rPr>
                        <a:t>Cell 1</a:t>
                      </a:r>
                      <a:endParaRPr b="1">
                        <a:solidFill>
                          <a:srgbClr val="C8318B"/>
                        </a:solidFill>
                        <a:latin typeface="Montserrat"/>
                        <a:ea typeface="Montserrat"/>
                        <a:cs typeface="Montserrat"/>
                        <a:sym typeface="Montserrat"/>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l">
                        <a:spcBef>
                          <a:spcPts val="0"/>
                        </a:spcBef>
                        <a:spcAft>
                          <a:spcPts val="0"/>
                        </a:spcAft>
                        <a:buNone/>
                      </a:pPr>
                      <a:r>
                        <a:rPr lang="en">
                          <a:solidFill>
                            <a:srgbClr val="C8318B"/>
                          </a:solidFill>
                          <a:latin typeface="Montserrat"/>
                          <a:ea typeface="Montserrat"/>
                          <a:cs typeface="Montserrat"/>
                          <a:sym typeface="Montserrat"/>
                        </a:rPr>
                        <a:t>Cell 2</a:t>
                      </a:r>
                      <a:endParaRPr>
                        <a:solidFill>
                          <a:srgbClr val="C8318B"/>
                        </a:solidFill>
                        <a:latin typeface="Montserrat"/>
                        <a:ea typeface="Montserrat"/>
                        <a:cs typeface="Montserrat"/>
                        <a:sym typeface="Montserrat"/>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r>
              <a:tr h="381000">
                <a:tc>
                  <a:txBody>
                    <a:bodyPr/>
                    <a:lstStyle/>
                    <a:p>
                      <a:pPr indent="0" lvl="0" marL="0" rtl="0" algn="r">
                        <a:spcBef>
                          <a:spcPts val="0"/>
                        </a:spcBef>
                        <a:spcAft>
                          <a:spcPts val="0"/>
                        </a:spcAft>
                        <a:buClr>
                          <a:schemeClr val="dk1"/>
                        </a:buClr>
                        <a:buSzPts val="1100"/>
                        <a:buFont typeface="Arial"/>
                        <a:buNone/>
                      </a:pPr>
                      <a:r>
                        <a:rPr b="1" lang="en">
                          <a:solidFill>
                            <a:srgbClr val="C8318B"/>
                          </a:solidFill>
                          <a:latin typeface="Montserrat"/>
                          <a:ea typeface="Montserrat"/>
                          <a:cs typeface="Montserrat"/>
                          <a:sym typeface="Montserrat"/>
                        </a:rPr>
                        <a:t>Cell 3</a:t>
                      </a:r>
                      <a:endParaRPr b="1">
                        <a:solidFill>
                          <a:srgbClr val="C8318B"/>
                        </a:solidFill>
                        <a:latin typeface="Montserrat"/>
                        <a:ea typeface="Montserrat"/>
                        <a:cs typeface="Montserrat"/>
                        <a:sym typeface="Montserrat"/>
                      </a:endParaRPr>
                    </a:p>
                    <a:p>
                      <a:pPr indent="0" lvl="0" marL="0" rtl="0" algn="r">
                        <a:spcBef>
                          <a:spcPts val="0"/>
                        </a:spcBef>
                        <a:spcAft>
                          <a:spcPts val="0"/>
                        </a:spcAft>
                        <a:buNone/>
                      </a:pPr>
                      <a:r>
                        <a:t/>
                      </a:r>
                      <a:endParaRPr b="1">
                        <a:solidFill>
                          <a:srgbClr val="C8318B"/>
                        </a:solidFill>
                        <a:latin typeface="Montserrat"/>
                        <a:ea typeface="Montserrat"/>
                        <a:cs typeface="Montserrat"/>
                        <a:sym typeface="Montserrat"/>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l">
                        <a:spcBef>
                          <a:spcPts val="0"/>
                        </a:spcBef>
                        <a:spcAft>
                          <a:spcPts val="0"/>
                        </a:spcAft>
                        <a:buNone/>
                      </a:pPr>
                      <a:r>
                        <a:rPr lang="en">
                          <a:solidFill>
                            <a:srgbClr val="C8318B"/>
                          </a:solidFill>
                          <a:latin typeface="Montserrat"/>
                          <a:ea typeface="Montserrat"/>
                          <a:cs typeface="Montserrat"/>
                          <a:sym typeface="Montserrat"/>
                        </a:rPr>
                        <a:t>Cell 4</a:t>
                      </a:r>
                      <a:endParaRPr>
                        <a:solidFill>
                          <a:srgbClr val="C8318B"/>
                        </a:solidFill>
                        <a:latin typeface="Montserrat"/>
                        <a:ea typeface="Montserrat"/>
                        <a:cs typeface="Montserrat"/>
                        <a:sym typeface="Montserrat"/>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r>
              <a:tr h="619500">
                <a:tc>
                  <a:txBody>
                    <a:bodyPr/>
                    <a:lstStyle/>
                    <a:p>
                      <a:pPr indent="0" lvl="0" marL="0" rtl="0" algn="r">
                        <a:spcBef>
                          <a:spcPts val="0"/>
                        </a:spcBef>
                        <a:spcAft>
                          <a:spcPts val="0"/>
                        </a:spcAft>
                        <a:buNone/>
                      </a:pPr>
                      <a:r>
                        <a:rPr b="1" lang="en">
                          <a:solidFill>
                            <a:srgbClr val="C8318B"/>
                          </a:solidFill>
                          <a:latin typeface="Montserrat"/>
                          <a:ea typeface="Montserrat"/>
                          <a:cs typeface="Montserrat"/>
                          <a:sym typeface="Montserrat"/>
                        </a:rPr>
                        <a:t>Cell 5</a:t>
                      </a:r>
                      <a:endParaRPr b="1">
                        <a:solidFill>
                          <a:srgbClr val="C8318B"/>
                        </a:solidFill>
                        <a:latin typeface="Montserrat"/>
                        <a:ea typeface="Montserrat"/>
                        <a:cs typeface="Montserrat"/>
                        <a:sym typeface="Montserrat"/>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l">
                        <a:spcBef>
                          <a:spcPts val="0"/>
                        </a:spcBef>
                        <a:spcAft>
                          <a:spcPts val="0"/>
                        </a:spcAft>
                        <a:buNone/>
                      </a:pPr>
                      <a:r>
                        <a:rPr lang="en">
                          <a:solidFill>
                            <a:srgbClr val="C8318B"/>
                          </a:solidFill>
                          <a:latin typeface="Montserrat"/>
                          <a:ea typeface="Montserrat"/>
                          <a:cs typeface="Montserrat"/>
                          <a:sym typeface="Montserrat"/>
                        </a:rPr>
                        <a:t>Cell 6</a:t>
                      </a:r>
                      <a:endParaRPr>
                        <a:solidFill>
                          <a:srgbClr val="C8318B"/>
                        </a:solidFill>
                        <a:latin typeface="Montserrat"/>
                        <a:ea typeface="Montserrat"/>
                        <a:cs typeface="Montserrat"/>
                        <a:sym typeface="Montserrat"/>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r>
              <a:tr h="806075">
                <a:tc>
                  <a:txBody>
                    <a:bodyPr/>
                    <a:lstStyle/>
                    <a:p>
                      <a:pPr indent="0" lvl="0" marL="0" rtl="0" algn="r">
                        <a:spcBef>
                          <a:spcPts val="0"/>
                        </a:spcBef>
                        <a:spcAft>
                          <a:spcPts val="0"/>
                        </a:spcAft>
                        <a:buNone/>
                      </a:pPr>
                      <a:r>
                        <a:rPr b="1" lang="en">
                          <a:solidFill>
                            <a:srgbClr val="C8318B"/>
                          </a:solidFill>
                          <a:latin typeface="Montserrat"/>
                          <a:ea typeface="Montserrat"/>
                          <a:cs typeface="Montserrat"/>
                          <a:sym typeface="Montserrat"/>
                        </a:rPr>
                        <a:t>Cell 7</a:t>
                      </a:r>
                      <a:endParaRPr b="1">
                        <a:solidFill>
                          <a:srgbClr val="C8318B"/>
                        </a:solidFill>
                        <a:latin typeface="Montserrat"/>
                        <a:ea typeface="Montserrat"/>
                        <a:cs typeface="Montserrat"/>
                        <a:sym typeface="Montserrat"/>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l">
                        <a:spcBef>
                          <a:spcPts val="0"/>
                        </a:spcBef>
                        <a:spcAft>
                          <a:spcPts val="0"/>
                        </a:spcAft>
                        <a:buNone/>
                      </a:pPr>
                      <a:r>
                        <a:rPr lang="en">
                          <a:solidFill>
                            <a:srgbClr val="C8318B"/>
                          </a:solidFill>
                          <a:latin typeface="Montserrat"/>
                          <a:ea typeface="Montserrat"/>
                          <a:cs typeface="Montserrat"/>
                          <a:sym typeface="Montserrat"/>
                        </a:rPr>
                        <a:t>Cell 8</a:t>
                      </a:r>
                      <a:endParaRPr>
                        <a:solidFill>
                          <a:srgbClr val="C8318B"/>
                        </a:solidFill>
                        <a:latin typeface="Montserrat"/>
                        <a:ea typeface="Montserrat"/>
                        <a:cs typeface="Montserrat"/>
                        <a:sym typeface="Montserrat"/>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r>
              <a:tr h="370900">
                <a:tc>
                  <a:txBody>
                    <a:bodyPr/>
                    <a:lstStyle/>
                    <a:p>
                      <a:pPr indent="0" lvl="0" marL="0" rtl="0" algn="r">
                        <a:spcBef>
                          <a:spcPts val="0"/>
                        </a:spcBef>
                        <a:spcAft>
                          <a:spcPts val="0"/>
                        </a:spcAft>
                        <a:buNone/>
                      </a:pPr>
                      <a:r>
                        <a:rPr b="1" lang="en">
                          <a:solidFill>
                            <a:srgbClr val="C8318B"/>
                          </a:solidFill>
                          <a:latin typeface="Montserrat"/>
                          <a:ea typeface="Montserrat"/>
                          <a:cs typeface="Montserrat"/>
                          <a:sym typeface="Montserrat"/>
                        </a:rPr>
                        <a:t>Cell 9</a:t>
                      </a:r>
                      <a:endParaRPr b="1">
                        <a:solidFill>
                          <a:srgbClr val="C8318B"/>
                        </a:solidFill>
                        <a:latin typeface="Montserrat"/>
                        <a:ea typeface="Montserrat"/>
                        <a:cs typeface="Montserrat"/>
                        <a:sym typeface="Montserrat"/>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l">
                        <a:spcBef>
                          <a:spcPts val="0"/>
                        </a:spcBef>
                        <a:spcAft>
                          <a:spcPts val="0"/>
                        </a:spcAft>
                        <a:buNone/>
                      </a:pPr>
                      <a:r>
                        <a:rPr lang="en">
                          <a:solidFill>
                            <a:srgbClr val="C8318B"/>
                          </a:solidFill>
                          <a:latin typeface="Montserrat"/>
                          <a:ea typeface="Montserrat"/>
                          <a:cs typeface="Montserrat"/>
                          <a:sym typeface="Montserrat"/>
                        </a:rPr>
                        <a:t>Cell 10</a:t>
                      </a:r>
                      <a:endParaRPr>
                        <a:solidFill>
                          <a:srgbClr val="C8318B"/>
                        </a:solidFill>
                        <a:latin typeface="Montserrat"/>
                        <a:ea typeface="Montserrat"/>
                        <a:cs typeface="Montserrat"/>
                        <a:sym typeface="Montserrat"/>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