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1.xml.rels" ContentType="application/vnd.openxmlformats-package.relationships+xml"/>
  <Override PartName="/ppt/slideLayouts/slideLayout1.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jpeg" ContentType="image/jpeg"/>
  <Override PartName="/ppt/media/image2.png" ContentType="image/png"/>
  <Override PartName="/ppt/media/image3.png" ContentType="image/png"/>
  <Override PartName="/ppt/slides/slide1.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notesSlides/_rels/notesSlide3.xml.rels" ContentType="application/vnd.openxmlformats-package.relationships+xml"/>
  <Override PartName="/ppt/notesSlides/_rels/notesSlide2.xml.rels" ContentType="application/vnd.openxmlformats-package.relationships+xml"/>
  <Override PartName="/ppt/notesSlides/notesSlide2.xml" ContentType="application/vnd.openxmlformats-officedocument.presentationml.notesSlide+xml"/>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Lst>
  <p:sldSz cx="9144000" cy="51435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400" strike="noStrike" u="none">
                <a:solidFill>
                  <a:srgbClr val="000000"/>
                </a:solidFill>
                <a:effectLst/>
                <a:uFillTx/>
                <a:latin typeface="Arial"/>
              </a:rPr>
              <a:t>Click to move the slide</a:t>
            </a:r>
            <a:endParaRPr b="0" lang="en-US" sz="1400" strike="noStrike" u="none">
              <a:solidFill>
                <a:srgbClr val="000000"/>
              </a:solidFill>
              <a:effectLst/>
              <a:uFillTx/>
              <a:latin typeface="Arial"/>
            </a:endParaRPr>
          </a:p>
        </p:txBody>
      </p:sp>
      <p:sp>
        <p:nvSpPr>
          <p:cNvPr id="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en-US" sz="2000" strike="noStrike" u="none">
                <a:solidFill>
                  <a:srgbClr val="000000"/>
                </a:solidFill>
                <a:effectLst/>
                <a:uFillTx/>
                <a:latin typeface="Arial"/>
              </a:rPr>
              <a:t>Click to edit the notes format</a:t>
            </a:r>
            <a:endParaRPr b="0" lang="en-US" sz="2000" strike="noStrike" u="none">
              <a:solidFill>
                <a:srgbClr val="000000"/>
              </a:solidFill>
              <a:effectLst/>
              <a:uFillTx/>
              <a:latin typeface="Arial"/>
            </a:endParaRPr>
          </a:p>
        </p:txBody>
      </p:sp>
      <p:sp>
        <p:nvSpPr>
          <p:cNvPr id="7"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trike="noStrike" u="none">
                <a:solidFill>
                  <a:srgbClr val="000000"/>
                </a:solidFill>
                <a:effectLst/>
                <a:uFillTx/>
                <a:latin typeface="Times New Roman"/>
              </a:rPr>
              <a:t>&lt;header&gt;</a:t>
            </a:r>
            <a:endParaRPr b="0" lang="en-US" sz="1400" strike="noStrike" u="none">
              <a:solidFill>
                <a:srgbClr val="000000"/>
              </a:solidFill>
              <a:effectLst/>
              <a:uFillTx/>
              <a:latin typeface="Times New Roman"/>
            </a:endParaRPr>
          </a:p>
        </p:txBody>
      </p:sp>
      <p:sp>
        <p:nvSpPr>
          <p:cNvPr id="8" name="PlaceHolder 4"/>
          <p:cNvSpPr>
            <a:spLocks noGrp="1"/>
          </p:cNvSpPr>
          <p:nvPr>
            <p:ph type="dt" idx="2"/>
          </p:nvPr>
        </p:nvSpPr>
        <p:spPr>
          <a:xfrm>
            <a:off x="4278960" y="0"/>
            <a:ext cx="3280680" cy="534240"/>
          </a:xfrm>
          <a:prstGeom prst="rect">
            <a:avLst/>
          </a:prstGeom>
          <a:noFill/>
          <a:ln w="0">
            <a:noFill/>
          </a:ln>
        </p:spPr>
        <p:txBody>
          <a:bodyPr lIns="0" rIns="0" tIns="0" bIns="0" anchor="t">
            <a:noAutofit/>
          </a:bodyPr>
          <a:lstStyle>
            <a:lvl1pPr indent="0" algn="r">
              <a:buNone/>
              <a:defRPr b="0" lang="en-US" sz="1400" strike="noStrike" u="none">
                <a:solidFill>
                  <a:srgbClr val="000000"/>
                </a:solidFill>
                <a:effectLst/>
                <a:uFillTx/>
                <a:latin typeface="Times New Roman"/>
              </a:defRPr>
            </a:lvl1pPr>
          </a:lstStyle>
          <a:p>
            <a:pPr indent="0" algn="r">
              <a:buNone/>
            </a:pPr>
            <a:r>
              <a:rPr b="0" lang="en-US" sz="1400" strike="noStrike" u="none">
                <a:solidFill>
                  <a:srgbClr val="000000"/>
                </a:solidFill>
                <a:effectLst/>
                <a:uFillTx/>
                <a:latin typeface="Times New Roman"/>
              </a:rPr>
              <a:t>&lt;date/time&gt;</a:t>
            </a:r>
            <a:endParaRPr b="0" lang="en-US" sz="1400" strike="noStrike" u="none">
              <a:solidFill>
                <a:srgbClr val="000000"/>
              </a:solidFill>
              <a:effectLst/>
              <a:uFillTx/>
              <a:latin typeface="Times New Roman"/>
            </a:endParaRPr>
          </a:p>
        </p:txBody>
      </p:sp>
      <p:sp>
        <p:nvSpPr>
          <p:cNvPr id="9" name="PlaceHolder 5"/>
          <p:cNvSpPr>
            <a:spLocks noGrp="1"/>
          </p:cNvSpPr>
          <p:nvPr>
            <p:ph type="ftr" idx="3"/>
          </p:nvPr>
        </p:nvSpPr>
        <p:spPr>
          <a:xfrm>
            <a:off x="0" y="10157400"/>
            <a:ext cx="3280680" cy="534240"/>
          </a:xfrm>
          <a:prstGeom prst="rect">
            <a:avLst/>
          </a:prstGeom>
          <a:noFill/>
          <a:ln w="0">
            <a:noFill/>
          </a:ln>
        </p:spPr>
        <p:txBody>
          <a:bodyPr lIns="0" rIns="0" tIns="0" bIns="0" anchor="b">
            <a:noAutofit/>
          </a:bodyPr>
          <a:lstStyle>
            <a:lvl1pPr indent="0">
              <a:buNone/>
              <a:defRPr b="0" lang="en-US" sz="1400" strike="noStrike" u="none">
                <a:solidFill>
                  <a:srgbClr val="000000"/>
                </a:solidFill>
                <a:effectLst/>
                <a:uFillTx/>
                <a:latin typeface="Times New Roman"/>
              </a:defRPr>
            </a:lvl1pPr>
          </a:lstStyle>
          <a:p>
            <a:pPr indent="0">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0" name="PlaceHolder 6"/>
          <p:cNvSpPr>
            <a:spLocks noGrp="1"/>
          </p:cNvSpPr>
          <p:nvPr>
            <p:ph type="sldNum" idx="4"/>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trike="noStrike" u="none">
                <a:solidFill>
                  <a:srgbClr val="000000"/>
                </a:solidFill>
                <a:effectLst/>
                <a:uFillTx/>
                <a:latin typeface="Times New Roman"/>
              </a:defRPr>
            </a:lvl1pPr>
          </a:lstStyle>
          <a:p>
            <a:pPr indent="0" algn="r">
              <a:buNone/>
            </a:pPr>
            <a:fld id="{4630072C-04B3-424E-A167-9BF9DF35986B}" type="slidenum">
              <a:rPr b="0" lang="en-US" sz="1400" strike="noStrike" u="none">
                <a:solidFill>
                  <a:srgbClr val="000000"/>
                </a:solidFill>
                <a:effectLst/>
                <a:uFillTx/>
                <a:latin typeface="Times New Roman"/>
              </a:rPr>
              <a:t>&lt;number&gt;</a:t>
            </a:fld>
            <a:endParaRPr b="0" lang="en-US"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sldImg"/>
          </p:nvPr>
        </p:nvSpPr>
        <p:spPr>
          <a:xfrm>
            <a:off x="381240" y="685800"/>
            <a:ext cx="6095520" cy="3428640"/>
          </a:xfrm>
          <a:prstGeom prst="rect">
            <a:avLst/>
          </a:prstGeom>
          <a:ln w="0">
            <a:noFill/>
          </a:ln>
        </p:spPr>
      </p:sp>
      <p:sp>
        <p:nvSpPr>
          <p:cNvPr id="24" name="PlaceHolder 2"/>
          <p:cNvSpPr>
            <a:spLocks noGrp="1"/>
          </p:cNvSpPr>
          <p:nvPr>
            <p:ph type="body"/>
          </p:nvPr>
        </p:nvSpPr>
        <p:spPr>
          <a:xfrm>
            <a:off x="685800" y="4343400"/>
            <a:ext cx="5486040" cy="4114440"/>
          </a:xfrm>
          <a:prstGeom prst="rect">
            <a:avLst/>
          </a:prstGeom>
          <a:noFill/>
          <a:ln w="0">
            <a:noFill/>
          </a:ln>
        </p:spPr>
        <p:txBody>
          <a:bodyPr lIns="91440" rIns="91440" tIns="91440" bIns="91440" anchor="t">
            <a:noAutofit/>
          </a:bodyPr>
          <a:p>
            <a:pPr indent="0">
              <a:lnSpc>
                <a:spcPct val="100000"/>
              </a:lnSpc>
              <a:buNone/>
              <a:tabLst>
                <a:tab algn="l" pos="0"/>
              </a:tabLst>
            </a:pPr>
            <a:r>
              <a:rPr b="0" lang="en-US" sz="1050" strike="noStrike" u="none">
                <a:solidFill>
                  <a:srgbClr val="202122"/>
                </a:solidFill>
                <a:effectLst/>
                <a:uFillTx/>
                <a:latin typeface="Arial"/>
              </a:rPr>
              <a:t>From January 2023:</a:t>
            </a:r>
            <a:endParaRPr b="0" lang="en-US" sz="1050" strike="noStrike" u="none">
              <a:solidFill>
                <a:srgbClr val="000000"/>
              </a:solidFill>
              <a:effectLst/>
              <a:uFillTx/>
              <a:latin typeface="Arial"/>
            </a:endParaRPr>
          </a:p>
          <a:p>
            <a:pPr marL="457200" indent="-294840">
              <a:lnSpc>
                <a:spcPct val="100000"/>
              </a:lnSpc>
              <a:buClr>
                <a:srgbClr val="202122"/>
              </a:buClr>
              <a:buFont typeface="StarSymbol"/>
              <a:buChar char="-"/>
              <a:tabLst>
                <a:tab algn="l" pos="0"/>
              </a:tabLst>
            </a:pPr>
            <a:r>
              <a:rPr b="0" lang="en-US" sz="1050" strike="noStrike" u="none">
                <a:solidFill>
                  <a:srgbClr val="202122"/>
                </a:solidFill>
                <a:effectLst/>
                <a:uFillTx/>
                <a:latin typeface="Arial"/>
              </a:rPr>
              <a:t>372M repos including 28M public</a:t>
            </a:r>
            <a:endParaRPr b="0" lang="en-US" sz="1050" strike="noStrike" u="none">
              <a:solidFill>
                <a:srgbClr val="000000"/>
              </a:solidFill>
              <a:effectLst/>
              <a:uFillTx/>
              <a:latin typeface="Arial"/>
            </a:endParaRPr>
          </a:p>
          <a:p>
            <a:pPr marL="457200" indent="-294840">
              <a:lnSpc>
                <a:spcPct val="100000"/>
              </a:lnSpc>
              <a:buClr>
                <a:srgbClr val="202122"/>
              </a:buClr>
              <a:buFont typeface="StarSymbol"/>
              <a:buChar char="-"/>
              <a:tabLst>
                <a:tab algn="l" pos="0"/>
              </a:tabLst>
            </a:pPr>
            <a:r>
              <a:rPr b="0" lang="en-US" sz="1050" strike="noStrike" u="none">
                <a:solidFill>
                  <a:srgbClr val="202122"/>
                </a:solidFill>
                <a:effectLst/>
                <a:uFillTx/>
                <a:latin typeface="Arial"/>
              </a:rPr>
              <a:t>100M developers</a:t>
            </a:r>
            <a:endParaRPr b="0" lang="en-US" sz="1050" strike="noStrike" u="none">
              <a:solidFill>
                <a:srgbClr val="000000"/>
              </a:solidFill>
              <a:effectLst/>
              <a:uFillTx/>
              <a:latin typeface="Arial"/>
            </a:endParaRPr>
          </a:p>
          <a:p>
            <a:pPr marL="457200" indent="-294840">
              <a:lnSpc>
                <a:spcPct val="100000"/>
              </a:lnSpc>
              <a:buClr>
                <a:srgbClr val="202122"/>
              </a:buClr>
              <a:buFont typeface="StarSymbol"/>
              <a:buChar char="-"/>
              <a:tabLst>
                <a:tab algn="l" pos="0"/>
              </a:tabLst>
            </a:pPr>
            <a:r>
              <a:rPr b="0" lang="en-US" sz="1050" strike="noStrike" u="none">
                <a:solidFill>
                  <a:srgbClr val="202122"/>
                </a:solidFill>
                <a:effectLst/>
                <a:uFillTx/>
                <a:latin typeface="Arial"/>
              </a:rPr>
              <a:t>And at ASF there are 300+ projects - why would someone choose yours</a:t>
            </a:r>
            <a:endParaRPr b="0" lang="en-US" sz="1050" strike="noStrike" u="none">
              <a:solidFill>
                <a:srgbClr val="000000"/>
              </a:solidFill>
              <a:effectLst/>
              <a:uFillTx/>
              <a:latin typeface="Arial"/>
            </a:endParaRPr>
          </a:p>
          <a:p>
            <a:pPr indent="0">
              <a:lnSpc>
                <a:spcPct val="100000"/>
              </a:lnSpc>
              <a:buNone/>
              <a:tabLst>
                <a:tab algn="l" pos="0"/>
              </a:tabLst>
            </a:pPr>
            <a:endParaRPr b="0" lang="en-US" sz="1050" strike="noStrike" u="none">
              <a:solidFill>
                <a:srgbClr val="000000"/>
              </a:solidFill>
              <a:effectLst/>
              <a:uFillTx/>
              <a:latin typeface="Arial"/>
            </a:endParaRPr>
          </a:p>
          <a:p>
            <a:pPr indent="0">
              <a:lnSpc>
                <a:spcPct val="100000"/>
              </a:lnSpc>
              <a:buNone/>
              <a:tabLst>
                <a:tab algn="l" pos="0"/>
              </a:tabLst>
            </a:pPr>
            <a:endParaRPr b="0" lang="en-US" sz="1050" strike="noStrike" u="none">
              <a:solidFill>
                <a:srgbClr val="000000"/>
              </a:solidFill>
              <a:effectLst/>
              <a:uFillTx/>
              <a:latin typeface="Arial"/>
            </a:endParaRPr>
          </a:p>
          <a:p>
            <a:pPr marL="4572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There are millions of OSS projects with more coming out all the time </a:t>
            </a:r>
            <a:endParaRPr b="0" lang="en-US" sz="1100" strike="noStrike" u="none">
              <a:solidFill>
                <a:srgbClr val="000000"/>
              </a:solidFill>
              <a:effectLst/>
              <a:uFillTx/>
              <a:latin typeface="Arial"/>
            </a:endParaRPr>
          </a:p>
          <a:p>
            <a:pPr marL="4572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How will you attract users and contributors to yours?</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Ushering in next generation of maintainers / succession planning</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Bringing new contributions and innovations to the project</a:t>
            </a:r>
            <a:endParaRPr b="0" lang="en-US" sz="1100" strike="noStrike" u="none">
              <a:solidFill>
                <a:srgbClr val="000000"/>
              </a:solidFill>
              <a:effectLst/>
              <a:uFillTx/>
              <a:latin typeface="Arial"/>
            </a:endParaRPr>
          </a:p>
          <a:p>
            <a:pPr indent="0">
              <a:lnSpc>
                <a:spcPct val="115000"/>
              </a:lnSpc>
              <a:buNone/>
              <a:tabLst>
                <a:tab algn="l" pos="0"/>
              </a:tabLst>
            </a:pPr>
            <a:endParaRPr b="0" lang="en-US" sz="1100" strike="noStrike" u="none">
              <a:solidFill>
                <a:srgbClr val="000000"/>
              </a:solidFill>
              <a:effectLst/>
              <a:uFillTx/>
              <a:latin typeface="Arial"/>
            </a:endParaRPr>
          </a:p>
          <a:p>
            <a:pPr indent="0">
              <a:lnSpc>
                <a:spcPct val="115000"/>
              </a:lnSpc>
              <a:buNone/>
              <a:tabLst>
                <a:tab algn="l" pos="0"/>
              </a:tabLst>
            </a:pPr>
            <a:r>
              <a:rPr b="0" lang="en-US" sz="1100" strike="noStrike" u="none">
                <a:solidFill>
                  <a:srgbClr val="000000"/>
                </a:solidFill>
                <a:effectLst/>
                <a:uFillTx/>
                <a:latin typeface="Arial"/>
              </a:rPr>
              <a:t>Notes:</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There are millions of open source projects that exist today. And there are many more that come out all the time. And regardless of the size of your community or code base, we know from experience as an industry that even the smallest communities can have an outsized impact on the global digital infrastructure that everyone uses. We saw it with Heartbleed for example, very small maintainer team on OpenSSL. Really important code base.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When we consider marketing in open source, the goal really is about how do you attract new contributors to your project, new users to your project, to make sure that your project is sustainable and healthy, long term.</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Even well, established, well known projects can benefit from new contributors. It helps you usher in the next generation of maintainers for your project. It's like succession planning for your project, which is really important. I think as this industry matures, that has become a question that we've grappled with in open source in the past decade. </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How do we think about succession planning, and bringing new contributions and innovations into the project as well?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When we think about marketing and open source it really is about how do you create a healthy long term sustainable community that will support your project, long term, whether you're new and emerging, and trying to just attract a lot of contributors for innovation, creating new things.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Or it's a very well known established project that may already have high adoption, but needs a community to support and make sure that it is maintained to the highest level of quality. So that's what we're going to talk about today.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This is the problem space we’ll discuss today: how you can you leverage marketing to help your project grow </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we'll walk through different types of marketing you can do for projects, depending on what your needs are. And, and then, at the end, we'll talk about ASF marketing and publicity resources that are available to you as a top level project.</a:t>
            </a:r>
            <a:endParaRPr b="0" lang="en-US" sz="1100" strike="noStrike" u="none">
              <a:solidFill>
                <a:srgbClr val="000000"/>
              </a:solidFill>
              <a:effectLst/>
              <a:uFillTx/>
              <a:latin typeface="Arial"/>
            </a:endParaRPr>
          </a:p>
          <a:p>
            <a:pPr indent="0">
              <a:lnSpc>
                <a:spcPct val="100000"/>
              </a:lnSpc>
              <a:buNone/>
              <a:tabLst>
                <a:tab algn="l" pos="0"/>
              </a:tabLst>
            </a:pPr>
            <a:endParaRPr b="0" lang="en-US" sz="1050" strike="noStrike" u="none">
              <a:solidFill>
                <a:srgbClr val="000000"/>
              </a:solidFill>
              <a:effectLst/>
              <a:uFillTx/>
              <a:latin typeface="Arial"/>
            </a:endParaRPr>
          </a:p>
          <a:p>
            <a:pPr indent="0">
              <a:lnSpc>
                <a:spcPct val="100000"/>
              </a:lnSpc>
              <a:buNone/>
              <a:tabLst>
                <a:tab algn="l" pos="0"/>
              </a:tabLst>
            </a:pPr>
            <a:endParaRPr b="0" lang="en-US" sz="1100" strike="noStrike" u="none">
              <a:solidFill>
                <a:srgbClr val="000000"/>
              </a:solidFill>
              <a:effectLst/>
              <a:uFillTx/>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sldImg"/>
          </p:nvPr>
        </p:nvSpPr>
        <p:spPr>
          <a:xfrm>
            <a:off x="381240" y="685800"/>
            <a:ext cx="6095520" cy="3428640"/>
          </a:xfrm>
          <a:prstGeom prst="rect">
            <a:avLst/>
          </a:prstGeom>
          <a:ln w="0">
            <a:noFill/>
          </a:ln>
        </p:spPr>
      </p:sp>
      <p:sp>
        <p:nvSpPr>
          <p:cNvPr id="26" name="PlaceHolder 2"/>
          <p:cNvSpPr>
            <a:spLocks noGrp="1"/>
          </p:cNvSpPr>
          <p:nvPr>
            <p:ph type="body"/>
          </p:nvPr>
        </p:nvSpPr>
        <p:spPr>
          <a:xfrm>
            <a:off x="685800" y="4343400"/>
            <a:ext cx="5486040" cy="4114440"/>
          </a:xfrm>
          <a:prstGeom prst="rect">
            <a:avLst/>
          </a:prstGeom>
          <a:noFill/>
          <a:ln w="0">
            <a:noFill/>
          </a:ln>
        </p:spPr>
        <p:txBody>
          <a:bodyPr lIns="91440" rIns="91440" tIns="91440" bIns="91440" anchor="t">
            <a:noAutofit/>
          </a:bodyPr>
          <a:p>
            <a:pPr indent="0">
              <a:lnSpc>
                <a:spcPct val="100000"/>
              </a:lnSpc>
              <a:buNone/>
              <a:tabLst>
                <a:tab algn="l" pos="0"/>
              </a:tabLst>
            </a:pPr>
            <a:r>
              <a:rPr b="0" lang="en-US" sz="1050" strike="noStrike" u="none">
                <a:solidFill>
                  <a:srgbClr val="202122"/>
                </a:solidFill>
                <a:effectLst/>
                <a:uFillTx/>
                <a:latin typeface="Arial"/>
              </a:rPr>
              <a:t>From January 2023:</a:t>
            </a:r>
            <a:endParaRPr b="0" lang="en-US" sz="1050" strike="noStrike" u="none">
              <a:solidFill>
                <a:srgbClr val="000000"/>
              </a:solidFill>
              <a:effectLst/>
              <a:uFillTx/>
              <a:latin typeface="Arial"/>
            </a:endParaRPr>
          </a:p>
          <a:p>
            <a:pPr marL="457200" indent="-294840">
              <a:lnSpc>
                <a:spcPct val="100000"/>
              </a:lnSpc>
              <a:buClr>
                <a:srgbClr val="202122"/>
              </a:buClr>
              <a:buFont typeface="StarSymbol"/>
              <a:buChar char="-"/>
              <a:tabLst>
                <a:tab algn="l" pos="0"/>
              </a:tabLst>
            </a:pPr>
            <a:r>
              <a:rPr b="0" lang="en-US" sz="1050" strike="noStrike" u="none">
                <a:solidFill>
                  <a:srgbClr val="202122"/>
                </a:solidFill>
                <a:effectLst/>
                <a:uFillTx/>
                <a:latin typeface="Arial"/>
              </a:rPr>
              <a:t>372M repos including 28M public</a:t>
            </a:r>
            <a:endParaRPr b="0" lang="en-US" sz="1050" strike="noStrike" u="none">
              <a:solidFill>
                <a:srgbClr val="000000"/>
              </a:solidFill>
              <a:effectLst/>
              <a:uFillTx/>
              <a:latin typeface="Arial"/>
            </a:endParaRPr>
          </a:p>
          <a:p>
            <a:pPr marL="457200" indent="-294840">
              <a:lnSpc>
                <a:spcPct val="100000"/>
              </a:lnSpc>
              <a:buClr>
                <a:srgbClr val="202122"/>
              </a:buClr>
              <a:buFont typeface="StarSymbol"/>
              <a:buChar char="-"/>
              <a:tabLst>
                <a:tab algn="l" pos="0"/>
              </a:tabLst>
            </a:pPr>
            <a:r>
              <a:rPr b="0" lang="en-US" sz="1050" strike="noStrike" u="none">
                <a:solidFill>
                  <a:srgbClr val="202122"/>
                </a:solidFill>
                <a:effectLst/>
                <a:uFillTx/>
                <a:latin typeface="Arial"/>
              </a:rPr>
              <a:t>100M developers</a:t>
            </a:r>
            <a:endParaRPr b="0" lang="en-US" sz="1050" strike="noStrike" u="none">
              <a:solidFill>
                <a:srgbClr val="000000"/>
              </a:solidFill>
              <a:effectLst/>
              <a:uFillTx/>
              <a:latin typeface="Arial"/>
            </a:endParaRPr>
          </a:p>
          <a:p>
            <a:pPr marL="457200" indent="-294840">
              <a:lnSpc>
                <a:spcPct val="100000"/>
              </a:lnSpc>
              <a:buClr>
                <a:srgbClr val="202122"/>
              </a:buClr>
              <a:buFont typeface="StarSymbol"/>
              <a:buChar char="-"/>
              <a:tabLst>
                <a:tab algn="l" pos="0"/>
              </a:tabLst>
            </a:pPr>
            <a:r>
              <a:rPr b="0" lang="en-US" sz="1050" strike="noStrike" u="none">
                <a:solidFill>
                  <a:srgbClr val="202122"/>
                </a:solidFill>
                <a:effectLst/>
                <a:uFillTx/>
                <a:latin typeface="Arial"/>
              </a:rPr>
              <a:t>And at ASF there are 300+ projects - why would someone choose yours</a:t>
            </a:r>
            <a:endParaRPr b="0" lang="en-US" sz="1050" strike="noStrike" u="none">
              <a:solidFill>
                <a:srgbClr val="000000"/>
              </a:solidFill>
              <a:effectLst/>
              <a:uFillTx/>
              <a:latin typeface="Arial"/>
            </a:endParaRPr>
          </a:p>
          <a:p>
            <a:pPr indent="0">
              <a:lnSpc>
                <a:spcPct val="100000"/>
              </a:lnSpc>
              <a:buNone/>
              <a:tabLst>
                <a:tab algn="l" pos="0"/>
              </a:tabLst>
            </a:pPr>
            <a:endParaRPr b="0" lang="en-US" sz="1050" strike="noStrike" u="none">
              <a:solidFill>
                <a:srgbClr val="000000"/>
              </a:solidFill>
              <a:effectLst/>
              <a:uFillTx/>
              <a:latin typeface="Arial"/>
            </a:endParaRPr>
          </a:p>
          <a:p>
            <a:pPr indent="0">
              <a:lnSpc>
                <a:spcPct val="100000"/>
              </a:lnSpc>
              <a:buNone/>
              <a:tabLst>
                <a:tab algn="l" pos="0"/>
              </a:tabLst>
            </a:pPr>
            <a:endParaRPr b="0" lang="en-US" sz="1050" strike="noStrike" u="none">
              <a:solidFill>
                <a:srgbClr val="000000"/>
              </a:solidFill>
              <a:effectLst/>
              <a:uFillTx/>
              <a:latin typeface="Arial"/>
            </a:endParaRPr>
          </a:p>
          <a:p>
            <a:pPr marL="4572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There are millions of OSS projects with more coming out all the time </a:t>
            </a:r>
            <a:endParaRPr b="0" lang="en-US" sz="1100" strike="noStrike" u="none">
              <a:solidFill>
                <a:srgbClr val="000000"/>
              </a:solidFill>
              <a:effectLst/>
              <a:uFillTx/>
              <a:latin typeface="Arial"/>
            </a:endParaRPr>
          </a:p>
          <a:p>
            <a:pPr marL="4572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How will you attract users and contributors to yours?</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Ushering in next generation of maintainers / succession planning</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Bringing new contributions and innovations to the project</a:t>
            </a:r>
            <a:endParaRPr b="0" lang="en-US" sz="1100" strike="noStrike" u="none">
              <a:solidFill>
                <a:srgbClr val="000000"/>
              </a:solidFill>
              <a:effectLst/>
              <a:uFillTx/>
              <a:latin typeface="Arial"/>
            </a:endParaRPr>
          </a:p>
          <a:p>
            <a:pPr indent="0">
              <a:lnSpc>
                <a:spcPct val="115000"/>
              </a:lnSpc>
              <a:buNone/>
              <a:tabLst>
                <a:tab algn="l" pos="0"/>
              </a:tabLst>
            </a:pPr>
            <a:endParaRPr b="0" lang="en-US" sz="1100" strike="noStrike" u="none">
              <a:solidFill>
                <a:srgbClr val="000000"/>
              </a:solidFill>
              <a:effectLst/>
              <a:uFillTx/>
              <a:latin typeface="Arial"/>
            </a:endParaRPr>
          </a:p>
          <a:p>
            <a:pPr indent="0">
              <a:lnSpc>
                <a:spcPct val="115000"/>
              </a:lnSpc>
              <a:buNone/>
              <a:tabLst>
                <a:tab algn="l" pos="0"/>
              </a:tabLst>
            </a:pPr>
            <a:r>
              <a:rPr b="0" lang="en-US" sz="1100" strike="noStrike" u="none">
                <a:solidFill>
                  <a:srgbClr val="000000"/>
                </a:solidFill>
                <a:effectLst/>
                <a:uFillTx/>
                <a:latin typeface="Arial"/>
              </a:rPr>
              <a:t>Notes:</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There are millions of open source projects that exist today. And there are many more that come out all the time. And regardless of the size of your community or code base, we know from experience as an industry that even the smallest communities can have an outsized impact on the global digital infrastructure that everyone uses. We saw it with Heartbleed for example, very small maintainer team on OpenSSL. Really important code base.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When we consider marketing in open source, the goal really is about how do you attract new contributors to your project, new users to your project, to make sure that your project is sustainable and healthy, long term.</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Even well, established, well known projects can benefit from new contributors. It helps you usher in the next generation of maintainers for your project. It's like succession planning for your project, which is really important. I think as this industry matures, that has become a question that we've grappled with in open source in the past decade. </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How do we think about succession planning, and bringing new contributions and innovations into the project as well?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When we think about marketing and open source it really is about how do you create a healthy long term sustainable community that will support your project, long term, whether you're new and emerging, and trying to just attract a lot of contributors for innovation, creating new things.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Or it's a very well known established project that may already have high adoption, but needs a community to support and make sure that it is maintained to the highest level of quality. So that's what we're going to talk about today. </a:t>
            </a:r>
            <a:endParaRPr b="0" lang="en-US" sz="1100" strike="noStrike" u="none">
              <a:solidFill>
                <a:srgbClr val="000000"/>
              </a:solidFill>
              <a:effectLst/>
              <a:uFillTx/>
              <a:latin typeface="Arial"/>
            </a:endParaRPr>
          </a:p>
          <a:p>
            <a:pPr marL="457200" indent="-298080">
              <a:lnSpc>
                <a:spcPct val="115000"/>
              </a:lnSpc>
              <a:buClr>
                <a:srgbClr val="000000"/>
              </a:buClr>
              <a:buFont typeface="Arial"/>
              <a:buChar char="-"/>
              <a:tabLst>
                <a:tab algn="l" pos="0"/>
              </a:tabLst>
            </a:pPr>
            <a:r>
              <a:rPr b="0" lang="en-US" sz="1100" strike="noStrike" u="none">
                <a:solidFill>
                  <a:srgbClr val="000000"/>
                </a:solidFill>
                <a:effectLst/>
                <a:uFillTx/>
                <a:latin typeface="Arial"/>
              </a:rPr>
              <a:t>This is the problem space we’ll discuss today: how you can you leverage marketing to help your project grow </a:t>
            </a:r>
            <a:endParaRPr b="0" lang="en-US" sz="1100" strike="noStrike" u="none">
              <a:solidFill>
                <a:srgbClr val="000000"/>
              </a:solidFill>
              <a:effectLst/>
              <a:uFillTx/>
              <a:latin typeface="Arial"/>
            </a:endParaRPr>
          </a:p>
          <a:p>
            <a:pPr lvl="1" marL="914400" indent="-298080">
              <a:lnSpc>
                <a:spcPct val="115000"/>
              </a:lnSpc>
              <a:buClr>
                <a:srgbClr val="000000"/>
              </a:buClr>
              <a:buFont typeface="StarSymbol"/>
              <a:buChar char="-"/>
              <a:tabLst>
                <a:tab algn="l" pos="0"/>
              </a:tabLst>
            </a:pPr>
            <a:r>
              <a:rPr b="0" lang="en-US" sz="1100" strike="noStrike" u="none">
                <a:solidFill>
                  <a:srgbClr val="000000"/>
                </a:solidFill>
                <a:effectLst/>
                <a:uFillTx/>
                <a:latin typeface="Arial"/>
              </a:rPr>
              <a:t>we'll walk through different types of marketing you can do for projects, depending on what your needs are. And, and then, at the end, we'll talk about ASF marketing and publicity resources that are available to you as a top level project.</a:t>
            </a:r>
            <a:endParaRPr b="0" lang="en-US" sz="1100" strike="noStrike" u="none">
              <a:solidFill>
                <a:srgbClr val="000000"/>
              </a:solidFill>
              <a:effectLst/>
              <a:uFillTx/>
              <a:latin typeface="Arial"/>
            </a:endParaRPr>
          </a:p>
          <a:p>
            <a:pPr indent="0">
              <a:lnSpc>
                <a:spcPct val="100000"/>
              </a:lnSpc>
              <a:buNone/>
              <a:tabLst>
                <a:tab algn="l" pos="0"/>
              </a:tabLst>
            </a:pPr>
            <a:endParaRPr b="0" lang="en-US" sz="1050" strike="noStrike" u="none">
              <a:solidFill>
                <a:srgbClr val="000000"/>
              </a:solidFill>
              <a:effectLst/>
              <a:uFillTx/>
              <a:latin typeface="Arial"/>
            </a:endParaRPr>
          </a:p>
          <a:p>
            <a:pPr indent="0">
              <a:lnSpc>
                <a:spcPct val="100000"/>
              </a:lnSpc>
              <a:buNone/>
              <a:tabLst>
                <a:tab algn="l" pos="0"/>
              </a:tabLst>
            </a:pPr>
            <a:endParaRPr b="0" lang="en-US" sz="1100" strike="noStrike" u="non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744480"/>
            <a:ext cx="8520120" cy="2052360"/>
          </a:xfrm>
          <a:prstGeom prst="rect">
            <a:avLst/>
          </a:prstGeom>
          <a:noFill/>
          <a:ln w="0">
            <a:noFill/>
          </a:ln>
        </p:spPr>
        <p:txBody>
          <a:bodyPr lIns="0" rIns="0" tIns="0" bIns="0" anchor="ctr">
            <a:spAutoFit/>
          </a:bodyPr>
          <a:p>
            <a:pPr indent="0">
              <a:buNone/>
            </a:pPr>
            <a:endParaRPr b="0" lang="en-US" sz="1400" strike="noStrike" u="none">
              <a:solidFill>
                <a:srgbClr val="000000"/>
              </a:solidFill>
              <a:effectLst/>
              <a:uFillTx/>
              <a:latin typeface="Arial"/>
            </a:endParaRPr>
          </a:p>
        </p:txBody>
      </p:sp>
      <p:sp>
        <p:nvSpPr>
          <p:cNvPr id="4" name="PlaceHolder 2"/>
          <p:cNvSpPr>
            <a:spLocks noGrp="1"/>
          </p:cNvSpPr>
          <p:nvPr>
            <p:ph type="subTitle"/>
          </p:nvPr>
        </p:nvSpPr>
        <p:spPr>
          <a:xfrm>
            <a:off x="457200" y="1203480"/>
            <a:ext cx="8229240" cy="2982960"/>
          </a:xfrm>
          <a:prstGeom prst="rect">
            <a:avLst/>
          </a:prstGeom>
          <a:noFill/>
          <a:ln w="0">
            <a:noFill/>
          </a:ln>
        </p:spPr>
        <p:txBody>
          <a:bodyPr lIns="0" rIns="0" tIns="0" bIns="0" anchor="ctr">
            <a:spAutoFit/>
          </a:bodyPr>
          <a:p>
            <a:pPr indent="0" algn="ctr">
              <a:buNone/>
            </a:pPr>
            <a:endParaRPr b="0" lang="en-US" sz="3200" strike="noStrike" u="none">
              <a:solidFill>
                <a:srgbClr val="000000"/>
              </a:solidFill>
              <a:effectLst/>
              <a:uFillTx/>
              <a:latin typeface="Arial"/>
            </a:endParaRPr>
          </a:p>
        </p:txBody>
      </p:sp>
      <p:sp>
        <p:nvSpPr>
          <p:cNvPr id="4" name="PlaceHolder 3"/>
          <p:cNvSpPr>
            <a:spLocks noGrp="1"/>
          </p:cNvSpPr>
          <p:nvPr>
            <p:ph type="sldNum" idx="1"/>
          </p:nvPr>
        </p:nvSpPr>
        <p:spPr/>
        <p:txBody>
          <a:bodyPr/>
          <a:p>
            <a:fld id="{57114095-B12A-4518-AC65-16199642B372}" type="slidenum">
              <a:t>&lt;#&gt;</a:t>
            </a:fld>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311760" y="744480"/>
            <a:ext cx="8520120" cy="2052360"/>
          </a:xfrm>
          <a:prstGeom prst="rect">
            <a:avLst/>
          </a:prstGeom>
          <a:noFill/>
          <a:ln w="0">
            <a:noFill/>
          </a:ln>
        </p:spPr>
        <p:txBody>
          <a:bodyPr lIns="0" rIns="0" tIns="0" bIns="0" anchor="ctr">
            <a:noAutofit/>
          </a:bodyPr>
          <a:p>
            <a:pPr indent="0">
              <a:buNone/>
            </a:pPr>
            <a:r>
              <a:rPr b="0" lang="en-US" sz="1400" strike="noStrike" u="none">
                <a:solidFill>
                  <a:srgbClr val="000000"/>
                </a:solidFill>
                <a:effectLst/>
                <a:uFillTx/>
                <a:latin typeface="Arial"/>
              </a:rPr>
              <a:t>Click to edit the title text format</a:t>
            </a:r>
            <a:endParaRPr b="0" lang="en-US" sz="1400" strike="noStrike" u="none">
              <a:solidFill>
                <a:srgbClr val="000000"/>
              </a:solidFill>
              <a:effectLst/>
              <a:uFillTx/>
              <a:latin typeface="Arial"/>
            </a:endParaRPr>
          </a:p>
        </p:txBody>
      </p:sp>
      <p:sp>
        <p:nvSpPr>
          <p:cNvPr id="1" name="PlaceHolder 2"/>
          <p:cNvSpPr>
            <a:spLocks noGrp="1"/>
          </p:cNvSpPr>
          <p:nvPr>
            <p:ph type="sldNum" idx="1"/>
          </p:nvPr>
        </p:nvSpPr>
        <p:spPr>
          <a:xfrm>
            <a:off x="8472600" y="4663080"/>
            <a:ext cx="548280" cy="393120"/>
          </a:xfrm>
          <a:prstGeom prst="rect">
            <a:avLst/>
          </a:prstGeom>
          <a:noFill/>
          <a:ln w="0">
            <a:noFill/>
          </a:ln>
        </p:spPr>
        <p:txBody>
          <a:bodyPr lIns="91440" rIns="91440" tIns="91440" bIns="91440" anchor="ctr">
            <a:normAutofit/>
          </a:bodyPr>
          <a:lstStyle>
            <a:lvl1pPr indent="0" algn="r">
              <a:lnSpc>
                <a:spcPct val="100000"/>
              </a:lnSpc>
              <a:buNone/>
              <a:tabLst>
                <a:tab algn="l" pos="0"/>
              </a:tabLst>
              <a:defRPr b="0" lang="en-US" sz="1000" strike="noStrike" u="none">
                <a:solidFill>
                  <a:srgbClr val="595959"/>
                </a:solidFill>
                <a:effectLst/>
                <a:uFillTx/>
                <a:latin typeface="Arial"/>
                <a:ea typeface="Arial"/>
              </a:defRPr>
            </a:lvl1pPr>
          </a:lstStyle>
          <a:p>
            <a:pPr indent="0" algn="r">
              <a:lnSpc>
                <a:spcPct val="100000"/>
              </a:lnSpc>
              <a:buNone/>
              <a:tabLst>
                <a:tab algn="l" pos="0"/>
              </a:tabLst>
            </a:pPr>
            <a:fld id="{4F0ED4E3-D1D2-48A3-9CD7-0CE959E6A26E}" type="slidenum">
              <a:rPr b="0" lang="en-US" sz="1000" strike="noStrike" u="none">
                <a:solidFill>
                  <a:srgbClr val="595959"/>
                </a:solidFill>
                <a:effectLst/>
                <a:uFillTx/>
                <a:latin typeface="Arial"/>
                <a:ea typeface="Arial"/>
              </a:rPr>
              <a:t>&lt;number&gt;</a:t>
            </a:fld>
            <a:endParaRPr b="0" lang="en-US" sz="1000" strike="noStrike" u="none">
              <a:solidFill>
                <a:srgbClr val="000000"/>
              </a:solidFill>
              <a:effectLst/>
              <a:uFillTx/>
              <a:latin typeface="Times New Roman"/>
            </a:endParaRPr>
          </a:p>
        </p:txBody>
      </p:sp>
      <p:sp>
        <p:nvSpPr>
          <p:cNvPr id="2" name="PlaceHolder 3"/>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1400" strike="noStrike" u="none">
                <a:solidFill>
                  <a:srgbClr val="000000"/>
                </a:solidFill>
                <a:effectLst/>
                <a:uFillTx/>
                <a:latin typeface="Arial"/>
              </a:rPr>
              <a:t>Click to edit the outline text format</a:t>
            </a:r>
            <a:endParaRPr b="0" lang="en-US" sz="14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n-US" sz="1400" strike="noStrike" u="none">
                <a:solidFill>
                  <a:srgbClr val="000000"/>
                </a:solidFill>
                <a:effectLst/>
                <a:uFillTx/>
                <a:latin typeface="Arial"/>
              </a:rPr>
              <a:t>Second Outline Level</a:t>
            </a:r>
            <a:endParaRPr b="0" lang="en-US" sz="14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n-US" sz="1400" strike="noStrike" u="none">
                <a:solidFill>
                  <a:srgbClr val="000000"/>
                </a:solidFill>
                <a:effectLst/>
                <a:uFillTx/>
                <a:latin typeface="Arial"/>
              </a:rPr>
              <a:t>Third Outline Level</a:t>
            </a:r>
            <a:endParaRPr b="0" lang="en-US" sz="1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n-US" sz="1400" strike="noStrike" u="none">
                <a:solidFill>
                  <a:srgbClr val="000000"/>
                </a:solidFill>
                <a:effectLst/>
                <a:uFillTx/>
                <a:latin typeface="Arial"/>
              </a:rPr>
              <a:t>Fourth Outline Level</a:t>
            </a:r>
            <a:endParaRPr b="0" lang="en-US" sz="14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n-US" sz="2000" strike="noStrike" u="none">
                <a:solidFill>
                  <a:srgbClr val="000000"/>
                </a:solidFill>
                <a:effectLst/>
                <a:uFillTx/>
                <a:latin typeface="Arial"/>
              </a:rPr>
              <a:t>Fifth Outline Level</a:t>
            </a:r>
            <a:endParaRPr b="0" lang="en-US"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n-US" sz="2000" strike="noStrike" u="none">
                <a:solidFill>
                  <a:srgbClr val="000000"/>
                </a:solidFill>
                <a:effectLst/>
                <a:uFillTx/>
                <a:latin typeface="Arial"/>
              </a:rPr>
              <a:t>Sixth Outline Level</a:t>
            </a:r>
            <a:endParaRPr b="0" lang="en-US"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n-US" sz="2000" strike="noStrike" u="none">
                <a:solidFill>
                  <a:srgbClr val="000000"/>
                </a:solidFill>
                <a:effectLst/>
                <a:uFillTx/>
                <a:latin typeface="Arial"/>
              </a:rPr>
              <a:t>Seventh Outline Level</a:t>
            </a:r>
            <a:endParaRPr b="0" lang="en-US" sz="2000" strike="noStrike" u="non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notesSlide" Target="../notesSlides/notesSlide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 name="Google Shape;54;p13" descr=""/>
          <p:cNvPicPr/>
          <p:nvPr/>
        </p:nvPicPr>
        <p:blipFill>
          <a:blip r:embed="rId1"/>
          <a:srcRect l="0" t="0" r="0" b="-869832"/>
          <a:stretch/>
        </p:blipFill>
        <p:spPr>
          <a:xfrm>
            <a:off x="0" y="4546440"/>
            <a:ext cx="9143640" cy="5908320"/>
          </a:xfrm>
          <a:prstGeom prst="rect">
            <a:avLst/>
          </a:prstGeom>
          <a:noFill/>
          <a:ln w="0">
            <a:noFill/>
          </a:ln>
        </p:spPr>
      </p:pic>
      <p:sp>
        <p:nvSpPr>
          <p:cNvPr id="12" name="Google Shape;55;p13"/>
          <p:cNvSpPr/>
          <p:nvPr/>
        </p:nvSpPr>
        <p:spPr>
          <a:xfrm>
            <a:off x="511920" y="1824840"/>
            <a:ext cx="8120160" cy="2265120"/>
          </a:xfrm>
          <a:prstGeom prst="rect">
            <a:avLst/>
          </a:prstGeom>
          <a:noFill/>
          <a:ln w="0">
            <a:noFill/>
          </a:ln>
        </p:spPr>
        <p:style>
          <a:lnRef idx="0"/>
          <a:fillRef idx="0"/>
          <a:effectRef idx="0"/>
          <a:fontRef idx="minor"/>
        </p:style>
        <p:txBody>
          <a:bodyPr tIns="91440" bIns="91440" anchor="t">
            <a:noAutofit/>
          </a:bodyPr>
          <a:p>
            <a:pPr>
              <a:lnSpc>
                <a:spcPct val="115000"/>
              </a:lnSpc>
              <a:tabLst>
                <a:tab algn="l" pos="0"/>
              </a:tabLst>
            </a:pPr>
            <a:endParaRPr b="0" lang="en-US" sz="5400" strike="noStrike" u="none">
              <a:solidFill>
                <a:srgbClr val="000000"/>
              </a:solidFill>
              <a:effectLst/>
              <a:uFillTx/>
              <a:latin typeface="Arial"/>
            </a:endParaRPr>
          </a:p>
          <a:p>
            <a:pPr>
              <a:lnSpc>
                <a:spcPct val="115000"/>
              </a:lnSpc>
              <a:tabLst>
                <a:tab algn="l" pos="0"/>
              </a:tabLst>
            </a:pPr>
            <a:r>
              <a:rPr b="1" lang="en-US" sz="4500" strike="noStrike" u="none">
                <a:solidFill>
                  <a:srgbClr val="c8318b"/>
                </a:solidFill>
                <a:effectLst/>
                <a:uFillTx/>
                <a:latin typeface="Montserrat"/>
                <a:ea typeface="Montserrat"/>
              </a:rPr>
              <a:t>Title</a:t>
            </a:r>
            <a:endParaRPr b="0" lang="en-US" sz="4500" strike="noStrike" u="none">
              <a:solidFill>
                <a:srgbClr val="000000"/>
              </a:solidFill>
              <a:effectLst/>
              <a:uFillTx/>
              <a:latin typeface="Arial"/>
            </a:endParaRPr>
          </a:p>
          <a:p>
            <a:pPr>
              <a:lnSpc>
                <a:spcPct val="115000"/>
              </a:lnSpc>
              <a:tabLst>
                <a:tab algn="l" pos="0"/>
              </a:tabLst>
            </a:pPr>
            <a:r>
              <a:rPr b="0" lang="en-US" sz="1300" strike="noStrike" u="none">
                <a:solidFill>
                  <a:srgbClr val="c8318b"/>
                </a:solidFill>
                <a:effectLst/>
                <a:uFillTx/>
                <a:latin typeface="Montserrat"/>
                <a:ea typeface="Montserrat"/>
              </a:rPr>
              <a:t>Brian Proffitt, ASF Vice President, Marketing &amp; Publicity; Conferences</a:t>
            </a:r>
            <a:endParaRPr b="0" lang="en-US" sz="1300" strike="noStrike" u="none">
              <a:solidFill>
                <a:srgbClr val="000000"/>
              </a:solidFill>
              <a:effectLst/>
              <a:uFillTx/>
              <a:latin typeface="Arial"/>
            </a:endParaRPr>
          </a:p>
          <a:p>
            <a:pPr>
              <a:lnSpc>
                <a:spcPct val="115000"/>
              </a:lnSpc>
              <a:tabLst>
                <a:tab algn="l" pos="0"/>
              </a:tabLst>
            </a:pPr>
            <a:endParaRPr b="0" lang="en-US" sz="1300" strike="noStrike" u="none">
              <a:solidFill>
                <a:srgbClr val="000000"/>
              </a:solidFill>
              <a:effectLst/>
              <a:uFillTx/>
              <a:latin typeface="Arial"/>
            </a:endParaRPr>
          </a:p>
        </p:txBody>
      </p:sp>
      <p:pic>
        <p:nvPicPr>
          <p:cNvPr id="13" name="Google Shape;56;p13" descr=""/>
          <p:cNvPicPr/>
          <p:nvPr/>
        </p:nvPicPr>
        <p:blipFill>
          <a:blip r:embed="rId2"/>
          <a:stretch/>
        </p:blipFill>
        <p:spPr>
          <a:xfrm>
            <a:off x="6467760" y="453240"/>
            <a:ext cx="2164320" cy="1141920"/>
          </a:xfrm>
          <a:prstGeom prst="rect">
            <a:avLst/>
          </a:prstGeom>
          <a:noFill/>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 name="Google Shape;61;p14" descr=""/>
          <p:cNvPicPr/>
          <p:nvPr/>
        </p:nvPicPr>
        <p:blipFill>
          <a:blip r:embed="rId1"/>
          <a:srcRect l="0" t="0" r="0" b="-14873"/>
          <a:stretch/>
        </p:blipFill>
        <p:spPr>
          <a:xfrm>
            <a:off x="0" y="4586400"/>
            <a:ext cx="9143640" cy="635040"/>
          </a:xfrm>
          <a:prstGeom prst="rect">
            <a:avLst/>
          </a:prstGeom>
          <a:noFill/>
          <a:ln w="0">
            <a:noFill/>
          </a:ln>
        </p:spPr>
      </p:pic>
      <p:sp>
        <p:nvSpPr>
          <p:cNvPr id="15" name="Google Shape;62;p14"/>
          <p:cNvSpPr/>
          <p:nvPr/>
        </p:nvSpPr>
        <p:spPr>
          <a:xfrm>
            <a:off x="416880" y="256320"/>
            <a:ext cx="8120160" cy="677520"/>
          </a:xfrm>
          <a:prstGeom prst="rect">
            <a:avLst/>
          </a:prstGeom>
          <a:noFill/>
          <a:ln w="0">
            <a:noFill/>
          </a:ln>
        </p:spPr>
        <p:style>
          <a:lnRef idx="0"/>
          <a:fillRef idx="0"/>
          <a:effectRef idx="0"/>
          <a:fontRef idx="minor"/>
        </p:style>
        <p:txBody>
          <a:bodyPr tIns="91440" bIns="91440" anchor="t">
            <a:noAutofit/>
          </a:bodyPr>
          <a:p>
            <a:pPr>
              <a:lnSpc>
                <a:spcPct val="100000"/>
              </a:lnSpc>
              <a:tabLst>
                <a:tab algn="l" pos="0"/>
              </a:tabLst>
            </a:pPr>
            <a:r>
              <a:rPr b="1" lang="en-US" sz="2200" strike="noStrike" u="none">
                <a:solidFill>
                  <a:srgbClr val="c8318b"/>
                </a:solidFill>
                <a:effectLst/>
                <a:uFillTx/>
                <a:latin typeface="Montserrat"/>
                <a:ea typeface="Montserrat"/>
              </a:rPr>
              <a:t>Header</a:t>
            </a:r>
            <a:endParaRPr b="0" lang="en-US" sz="2200" strike="noStrike" u="none">
              <a:solidFill>
                <a:srgbClr val="000000"/>
              </a:solidFill>
              <a:effectLst/>
              <a:uFillTx/>
              <a:latin typeface="Arial"/>
            </a:endParaRPr>
          </a:p>
        </p:txBody>
      </p:sp>
      <p:sp>
        <p:nvSpPr>
          <p:cNvPr id="16" name="Google Shape;63;p14"/>
          <p:cNvSpPr/>
          <p:nvPr/>
        </p:nvSpPr>
        <p:spPr>
          <a:xfrm>
            <a:off x="3000240" y="1879200"/>
            <a:ext cx="2952720" cy="692280"/>
          </a:xfrm>
          <a:prstGeom prst="rect">
            <a:avLst/>
          </a:prstGeom>
          <a:noFill/>
          <a:ln w="0">
            <a:noFill/>
          </a:ln>
        </p:spPr>
        <p:style>
          <a:lnRef idx="0"/>
          <a:fillRef idx="0"/>
          <a:effectRef idx="0"/>
          <a:fontRef idx="minor"/>
        </p:style>
        <p:txBody>
          <a:bodyPr tIns="91440" bIns="91440" anchor="t">
            <a:spAutoFit/>
          </a:bodyPr>
          <a:p>
            <a:endParaRPr b="0" lang="en-US" sz="1400" strike="noStrike" u="none">
              <a:solidFill>
                <a:srgbClr val="000000"/>
              </a:solidFill>
              <a:effectLst/>
              <a:uFillTx/>
              <a:latin typeface="Arial"/>
            </a:endParaRPr>
          </a:p>
        </p:txBody>
      </p:sp>
      <p:pic>
        <p:nvPicPr>
          <p:cNvPr id="17" name="Google Shape;64;p14" descr=""/>
          <p:cNvPicPr/>
          <p:nvPr/>
        </p:nvPicPr>
        <p:blipFill>
          <a:blip r:embed="rId2"/>
          <a:stretch/>
        </p:blipFill>
        <p:spPr>
          <a:xfrm>
            <a:off x="7703280" y="4646160"/>
            <a:ext cx="1185480" cy="411480"/>
          </a:xfrm>
          <a:prstGeom prst="rect">
            <a:avLst/>
          </a:prstGeom>
          <a:noFill/>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 name="Google Shape;69;p15" descr=""/>
          <p:cNvPicPr/>
          <p:nvPr/>
        </p:nvPicPr>
        <p:blipFill>
          <a:blip r:embed="rId1"/>
          <a:srcRect l="0" t="0" r="0" b="-14873"/>
          <a:stretch/>
        </p:blipFill>
        <p:spPr>
          <a:xfrm>
            <a:off x="0" y="4586400"/>
            <a:ext cx="9143640" cy="635040"/>
          </a:xfrm>
          <a:prstGeom prst="rect">
            <a:avLst/>
          </a:prstGeom>
          <a:noFill/>
          <a:ln w="0">
            <a:noFill/>
          </a:ln>
        </p:spPr>
      </p:pic>
      <p:sp>
        <p:nvSpPr>
          <p:cNvPr id="19" name="Google Shape;70;p15"/>
          <p:cNvSpPr/>
          <p:nvPr/>
        </p:nvSpPr>
        <p:spPr>
          <a:xfrm>
            <a:off x="416880" y="256320"/>
            <a:ext cx="8120160" cy="677520"/>
          </a:xfrm>
          <a:prstGeom prst="rect">
            <a:avLst/>
          </a:prstGeom>
          <a:noFill/>
          <a:ln w="0">
            <a:noFill/>
          </a:ln>
        </p:spPr>
        <p:style>
          <a:lnRef idx="0"/>
          <a:fillRef idx="0"/>
          <a:effectRef idx="0"/>
          <a:fontRef idx="minor"/>
        </p:style>
        <p:txBody>
          <a:bodyPr tIns="91440" bIns="91440" anchor="t">
            <a:noAutofit/>
          </a:bodyPr>
          <a:p>
            <a:pPr>
              <a:lnSpc>
                <a:spcPct val="100000"/>
              </a:lnSpc>
              <a:tabLst>
                <a:tab algn="l" pos="0"/>
              </a:tabLst>
            </a:pPr>
            <a:r>
              <a:rPr b="1" lang="en-US" sz="2200" strike="noStrike" u="none">
                <a:solidFill>
                  <a:srgbClr val="c8318b"/>
                </a:solidFill>
                <a:effectLst/>
                <a:uFillTx/>
                <a:latin typeface="Montserrat"/>
                <a:ea typeface="Montserrat"/>
              </a:rPr>
              <a:t>Header</a:t>
            </a:r>
            <a:endParaRPr b="0" lang="en-US" sz="2200" strike="noStrike" u="none">
              <a:solidFill>
                <a:srgbClr val="000000"/>
              </a:solidFill>
              <a:effectLst/>
              <a:uFillTx/>
              <a:latin typeface="Arial"/>
            </a:endParaRPr>
          </a:p>
        </p:txBody>
      </p:sp>
      <p:sp>
        <p:nvSpPr>
          <p:cNvPr id="20" name="Google Shape;71;p15"/>
          <p:cNvSpPr/>
          <p:nvPr/>
        </p:nvSpPr>
        <p:spPr>
          <a:xfrm>
            <a:off x="3000240" y="1879200"/>
            <a:ext cx="2952720" cy="692280"/>
          </a:xfrm>
          <a:prstGeom prst="rect">
            <a:avLst/>
          </a:prstGeom>
          <a:noFill/>
          <a:ln w="0">
            <a:noFill/>
          </a:ln>
        </p:spPr>
        <p:style>
          <a:lnRef idx="0"/>
          <a:fillRef idx="0"/>
          <a:effectRef idx="0"/>
          <a:fontRef idx="minor"/>
        </p:style>
        <p:txBody>
          <a:bodyPr tIns="91440" bIns="91440" anchor="t">
            <a:spAutoFit/>
          </a:bodyPr>
          <a:p>
            <a:endParaRPr b="0" lang="en-US" sz="1400" strike="noStrike" u="none">
              <a:solidFill>
                <a:srgbClr val="000000"/>
              </a:solidFill>
              <a:effectLst/>
              <a:uFillTx/>
              <a:latin typeface="Arial"/>
            </a:endParaRPr>
          </a:p>
        </p:txBody>
      </p:sp>
      <p:pic>
        <p:nvPicPr>
          <p:cNvPr id="21" name="Google Shape;72;p15" descr=""/>
          <p:cNvPicPr/>
          <p:nvPr/>
        </p:nvPicPr>
        <p:blipFill>
          <a:blip r:embed="rId2"/>
          <a:stretch/>
        </p:blipFill>
        <p:spPr>
          <a:xfrm>
            <a:off x="7703280" y="4646160"/>
            <a:ext cx="1185480" cy="411480"/>
          </a:xfrm>
          <a:prstGeom prst="rect">
            <a:avLst/>
          </a:prstGeom>
          <a:noFill/>
          <a:ln w="0">
            <a:noFill/>
          </a:ln>
        </p:spPr>
      </p:pic>
      <p:graphicFrame>
        <p:nvGraphicFramePr>
          <p:cNvPr id="22" name="Google Shape;73;p15"/>
          <p:cNvGraphicFramePr/>
          <p:nvPr/>
        </p:nvGraphicFramePr>
        <p:xfrm>
          <a:off x="857520" y="934920"/>
          <a:ext cx="7238160" cy="2558160"/>
        </p:xfrm>
        <a:graphic>
          <a:graphicData uri="http://schemas.openxmlformats.org/drawingml/2006/table">
            <a:tbl>
              <a:tblPr/>
              <a:tblGrid>
                <a:gridCol w="2556720"/>
                <a:gridCol w="4681800"/>
              </a:tblGrid>
              <a:tr h="412560">
                <a:tc>
                  <a:txBody>
                    <a:bodyPr lIns="91080" rIns="91080" tIns="91080" bIns="91080" anchor="t">
                      <a:noAutofit/>
                    </a:bodyPr>
                    <a:p>
                      <a:pPr algn="r">
                        <a:lnSpc>
                          <a:spcPct val="100000"/>
                        </a:lnSpc>
                        <a:tabLst>
                          <a:tab algn="l" pos="0"/>
                        </a:tabLst>
                      </a:pPr>
                      <a:r>
                        <a:rPr b="1" lang="en-US" sz="1400" strike="noStrike" u="none">
                          <a:solidFill>
                            <a:srgbClr val="c8318b"/>
                          </a:solidFill>
                          <a:effectLst/>
                          <a:uFillTx/>
                          <a:latin typeface="Montserrat"/>
                          <a:ea typeface="Montserrat"/>
                        </a:rPr>
                        <a:t>Cell 1</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c>
                  <a:txBody>
                    <a:bodyPr lIns="91080" rIns="91080" tIns="91080" bIns="91080" anchor="t">
                      <a:noAutofit/>
                    </a:bodyPr>
                    <a:p>
                      <a:pPr>
                        <a:lnSpc>
                          <a:spcPct val="100000"/>
                        </a:lnSpc>
                        <a:tabLst>
                          <a:tab algn="l" pos="0"/>
                        </a:tabLst>
                      </a:pPr>
                      <a:r>
                        <a:rPr b="0" lang="en-US" sz="1400" strike="noStrike" u="none">
                          <a:solidFill>
                            <a:srgbClr val="c8318b"/>
                          </a:solidFill>
                          <a:effectLst/>
                          <a:uFillTx/>
                          <a:latin typeface="Montserrat"/>
                          <a:ea typeface="Montserrat"/>
                        </a:rPr>
                        <a:t>Cell 2</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r>
              <a:tr h="642600">
                <a:tc>
                  <a:txBody>
                    <a:bodyPr lIns="91080" rIns="91080" tIns="91080" bIns="91080" anchor="t">
                      <a:noAutofit/>
                    </a:bodyPr>
                    <a:p>
                      <a:pPr algn="r">
                        <a:lnSpc>
                          <a:spcPct val="100000"/>
                        </a:lnSpc>
                        <a:tabLst>
                          <a:tab algn="l" pos="0"/>
                        </a:tabLst>
                      </a:pPr>
                      <a:r>
                        <a:rPr b="1" lang="en-US" sz="1400" strike="noStrike" u="none">
                          <a:solidFill>
                            <a:srgbClr val="c8318b"/>
                          </a:solidFill>
                          <a:effectLst/>
                          <a:uFillTx/>
                          <a:latin typeface="Montserrat"/>
                          <a:ea typeface="Montserrat"/>
                        </a:rPr>
                        <a:t>Cell 3</a:t>
                      </a:r>
                      <a:endParaRPr b="0" lang="en-US" sz="1400" strike="noStrike" u="none">
                        <a:solidFill>
                          <a:srgbClr val="000000"/>
                        </a:solidFill>
                        <a:effectLst/>
                        <a:uFillTx/>
                        <a:latin typeface="Arial"/>
                      </a:endParaRPr>
                    </a:p>
                    <a:p>
                      <a:pPr algn="r">
                        <a:lnSpc>
                          <a:spcPct val="100000"/>
                        </a:lnSpc>
                        <a:tabLst>
                          <a:tab algn="l" pos="0"/>
                        </a:tabLst>
                      </a:pP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c>
                  <a:txBody>
                    <a:bodyPr lIns="91080" rIns="91080" tIns="91080" bIns="91080" anchor="t">
                      <a:noAutofit/>
                    </a:bodyPr>
                    <a:p>
                      <a:pPr>
                        <a:lnSpc>
                          <a:spcPct val="100000"/>
                        </a:lnSpc>
                        <a:tabLst>
                          <a:tab algn="l" pos="0"/>
                        </a:tabLst>
                      </a:pPr>
                      <a:r>
                        <a:rPr b="0" lang="en-US" sz="1400" strike="noStrike" u="none">
                          <a:solidFill>
                            <a:srgbClr val="c8318b"/>
                          </a:solidFill>
                          <a:effectLst/>
                          <a:uFillTx/>
                          <a:latin typeface="Montserrat"/>
                          <a:ea typeface="Montserrat"/>
                        </a:rPr>
                        <a:t>Cell 4</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r>
              <a:tr h="473760">
                <a:tc>
                  <a:txBody>
                    <a:bodyPr lIns="91080" rIns="91080" tIns="91080" bIns="91080" anchor="t">
                      <a:noAutofit/>
                    </a:bodyPr>
                    <a:p>
                      <a:pPr algn="r">
                        <a:lnSpc>
                          <a:spcPct val="100000"/>
                        </a:lnSpc>
                        <a:tabLst>
                          <a:tab algn="l" pos="0"/>
                        </a:tabLst>
                      </a:pPr>
                      <a:r>
                        <a:rPr b="1" lang="en-US" sz="1400" strike="noStrike" u="none">
                          <a:solidFill>
                            <a:srgbClr val="c8318b"/>
                          </a:solidFill>
                          <a:effectLst/>
                          <a:uFillTx/>
                          <a:latin typeface="Montserrat"/>
                          <a:ea typeface="Montserrat"/>
                        </a:rPr>
                        <a:t>Cell 5</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c>
                  <a:txBody>
                    <a:bodyPr lIns="91080" rIns="91080" tIns="91080" bIns="91080" anchor="t">
                      <a:noAutofit/>
                    </a:bodyPr>
                    <a:p>
                      <a:pPr>
                        <a:lnSpc>
                          <a:spcPct val="100000"/>
                        </a:lnSpc>
                        <a:tabLst>
                          <a:tab algn="l" pos="0"/>
                        </a:tabLst>
                      </a:pPr>
                      <a:r>
                        <a:rPr b="0" lang="en-US" sz="1400" strike="noStrike" u="none">
                          <a:solidFill>
                            <a:srgbClr val="c8318b"/>
                          </a:solidFill>
                          <a:effectLst/>
                          <a:uFillTx/>
                          <a:latin typeface="Montserrat"/>
                          <a:ea typeface="Montserrat"/>
                        </a:rPr>
                        <a:t>Cell 6</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r>
              <a:tr h="617040">
                <a:tc>
                  <a:txBody>
                    <a:bodyPr lIns="91080" rIns="91080" tIns="91080" bIns="91080" anchor="t">
                      <a:noAutofit/>
                    </a:bodyPr>
                    <a:p>
                      <a:pPr algn="r">
                        <a:lnSpc>
                          <a:spcPct val="100000"/>
                        </a:lnSpc>
                        <a:tabLst>
                          <a:tab algn="l" pos="0"/>
                        </a:tabLst>
                      </a:pPr>
                      <a:r>
                        <a:rPr b="1" lang="en-US" sz="1400" strike="noStrike" u="none">
                          <a:solidFill>
                            <a:srgbClr val="c8318b"/>
                          </a:solidFill>
                          <a:effectLst/>
                          <a:uFillTx/>
                          <a:latin typeface="Montserrat"/>
                          <a:ea typeface="Montserrat"/>
                        </a:rPr>
                        <a:t>Cell 7</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c>
                  <a:txBody>
                    <a:bodyPr lIns="91080" rIns="91080" tIns="91080" bIns="91080" anchor="t">
                      <a:noAutofit/>
                    </a:bodyPr>
                    <a:p>
                      <a:pPr>
                        <a:lnSpc>
                          <a:spcPct val="100000"/>
                        </a:lnSpc>
                        <a:tabLst>
                          <a:tab algn="l" pos="0"/>
                        </a:tabLst>
                      </a:pPr>
                      <a:r>
                        <a:rPr b="0" lang="en-US" sz="1400" strike="noStrike" u="none">
                          <a:solidFill>
                            <a:srgbClr val="c8318b"/>
                          </a:solidFill>
                          <a:effectLst/>
                          <a:uFillTx/>
                          <a:latin typeface="Montserrat"/>
                          <a:ea typeface="Montserrat"/>
                        </a:rPr>
                        <a:t>Cell 8</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r>
              <a:tr h="412560">
                <a:tc>
                  <a:txBody>
                    <a:bodyPr lIns="91080" rIns="91080" tIns="91080" bIns="91080" anchor="t">
                      <a:noAutofit/>
                    </a:bodyPr>
                    <a:p>
                      <a:pPr algn="r">
                        <a:lnSpc>
                          <a:spcPct val="100000"/>
                        </a:lnSpc>
                        <a:tabLst>
                          <a:tab algn="l" pos="0"/>
                        </a:tabLst>
                      </a:pPr>
                      <a:r>
                        <a:rPr b="1" lang="en-US" sz="1400" strike="noStrike" u="none">
                          <a:solidFill>
                            <a:srgbClr val="c8318b"/>
                          </a:solidFill>
                          <a:effectLst/>
                          <a:uFillTx/>
                          <a:latin typeface="Montserrat"/>
                          <a:ea typeface="Montserrat"/>
                        </a:rPr>
                        <a:t>Cell 9</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c>
                  <a:txBody>
                    <a:bodyPr lIns="91080" rIns="91080" tIns="91080" bIns="91080" anchor="t">
                      <a:noAutofit/>
                    </a:bodyPr>
                    <a:p>
                      <a:pPr>
                        <a:lnSpc>
                          <a:spcPct val="100000"/>
                        </a:lnSpc>
                        <a:tabLst>
                          <a:tab algn="l" pos="0"/>
                        </a:tabLst>
                      </a:pPr>
                      <a:r>
                        <a:rPr b="0" lang="en-US" sz="1400" strike="noStrike" u="none">
                          <a:solidFill>
                            <a:srgbClr val="c8318b"/>
                          </a:solidFill>
                          <a:effectLst/>
                          <a:uFillTx/>
                          <a:latin typeface="Montserrat"/>
                          <a:ea typeface="Montserrat"/>
                        </a:rPr>
                        <a:t>Cell 10</a:t>
                      </a:r>
                      <a:endParaRPr b="0" lang="en-US" sz="1400" strike="noStrike" u="none">
                        <a:solidFill>
                          <a:srgbClr val="000000"/>
                        </a:solidFill>
                        <a:effectLst/>
                        <a:uFillTx/>
                        <a:latin typeface="Arial"/>
                      </a:endParaRPr>
                    </a:p>
                  </a:txBody>
                  <a:tcPr anchor="t" marL="91080" marR="91080">
                    <a:lnL w="9360">
                      <a:solidFill>
                        <a:srgbClr val="ffffff"/>
                      </a:solidFill>
                      <a:prstDash val="solid"/>
                    </a:lnL>
                    <a:lnR w="9360">
                      <a:solidFill>
                        <a:srgbClr val="ffffff"/>
                      </a:solidFill>
                      <a:prstDash val="solid"/>
                    </a:lnR>
                    <a:lnT w="9360">
                      <a:solidFill>
                        <a:srgbClr val="ffffff"/>
                      </a:solidFill>
                      <a:prstDash val="solid"/>
                    </a:lnT>
                    <a:lnB w="9360">
                      <a:solidFill>
                        <a:srgbClr val="ffffff"/>
                      </a:solidFill>
                      <a:prstDash val="solid"/>
                    </a:lnB>
                    <a:no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LibreOffice/25.2.5.2$Linux_X86_64 LibreOffice_project/520$Build-2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