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3" r:id="rId2"/>
  </p:sldMasterIdLst>
  <p:sldIdLst>
    <p:sldId id="256" r:id="rId3"/>
    <p:sldId id="288" r:id="rId4"/>
    <p:sldId id="260" r:id="rId5"/>
    <p:sldId id="280" r:id="rId6"/>
    <p:sldId id="281" r:id="rId7"/>
    <p:sldId id="262" r:id="rId8"/>
    <p:sldId id="282" r:id="rId9"/>
    <p:sldId id="283" r:id="rId10"/>
    <p:sldId id="265" r:id="rId11"/>
    <p:sldId id="287" r:id="rId12"/>
    <p:sldId id="267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16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9" d="100"/>
          <a:sy n="129" d="100"/>
        </p:scale>
        <p:origin x="-120" y="-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800" y="287309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CA" sz="4000" b="0" i="0" u="none" strike="noStrike" cap="none" spc="0" baseline="0">
                <a:solidFill>
                  <a:srgbClr val="FFFFFF"/>
                </a:solidFill>
                <a:uFillTx/>
                <a:latin typeface="Helvetica Neue Light"/>
                <a:ea typeface=""/>
                <a:cs typeface="Helvetica Neue Light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74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634602"/>
            <a:ext cx="6667503" cy="857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CA" sz="4000" b="0" i="0" u="none" strike="noStrike" cap="none" spc="0" baseline="0">
                <a:solidFill>
                  <a:srgbClr val="2B577B"/>
                </a:solidFill>
                <a:uFillTx/>
                <a:latin typeface="Helvetica Neue Light"/>
                <a:ea typeface=""/>
                <a:cs typeface="Helvetica Neue Light"/>
              </a:defRPr>
            </a:lvl1pPr>
          </a:lstStyle>
          <a:p>
            <a:pPr lvl="0"/>
            <a:r>
              <a:rPr lang="en-CA"/>
              <a:t>Subsection Title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247104"/>
            <a:ext cx="8229600" cy="341600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342900" marR="0" lvl="0" indent="-342900" defTabSz="457200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/>
              <a:tabLst/>
              <a:defRPr lang="en-CA" sz="2000" b="0" i="0" u="none" strike="noStrike" cap="none" spc="0" baseline="0">
                <a:solidFill>
                  <a:srgbClr val="2B577B"/>
                </a:solidFill>
                <a:uFillTx/>
                <a:latin typeface="Helvetica Neue Light"/>
                <a:ea typeface=""/>
                <a:cs typeface="Helvetica Neue Light"/>
              </a:defRPr>
            </a:lvl1pPr>
            <a:lvl2pPr marL="742950" marR="0" lvl="1" indent="-285750" defTabSz="457200" fontAlgn="auto">
              <a:lnSpc>
                <a:spcPct val="100000"/>
              </a:lnSpc>
              <a:spcAft>
                <a:spcPts val="0"/>
              </a:spcAft>
              <a:buSzPct val="100000"/>
              <a:buFont typeface="Arial"/>
              <a:buChar char="–"/>
              <a:tabLst/>
              <a:defRPr lang="en-CA" sz="2000" b="0" i="0" u="none" strike="noStrike" cap="none" spc="0" baseline="0">
                <a:solidFill>
                  <a:srgbClr val="2B577B"/>
                </a:solidFill>
                <a:uFillTx/>
                <a:latin typeface="Helvetica Neue Light"/>
                <a:ea typeface=""/>
                <a:cs typeface="Helvetica Neue Light"/>
              </a:defRPr>
            </a:lvl2pPr>
            <a:lvl3pPr marR="0" lvl="2" defTabSz="457200" fontAlgn="auto">
              <a:lnSpc>
                <a:spcPct val="100000"/>
              </a:lnSpc>
              <a:spcAft>
                <a:spcPts val="0"/>
              </a:spcAft>
              <a:buSzPct val="100000"/>
              <a:buFont typeface="Arial"/>
              <a:tabLst/>
              <a:defRPr lang="en-CA" b="0" i="0" u="none" strike="noStrike" cap="none" spc="0" baseline="0">
                <a:solidFill>
                  <a:srgbClr val="2B577B"/>
                </a:solidFill>
                <a:uFillTx/>
                <a:latin typeface="Helvetica Neue Light"/>
                <a:ea typeface=""/>
                <a:cs typeface="Helvetica Neue Light"/>
              </a:defRPr>
            </a:lvl3pPr>
            <a:lvl4pPr marR="0" lvl="3" defTabSz="457200" fontAlgn="auto">
              <a:lnSpc>
                <a:spcPct val="100000"/>
              </a:lnSpc>
              <a:spcAft>
                <a:spcPts val="0"/>
              </a:spcAft>
              <a:buSzPct val="100000"/>
              <a:buFont typeface="Arial"/>
              <a:buChar char="–"/>
              <a:tabLst/>
              <a:defRPr lang="en-CA" sz="2000" b="0" i="0" u="none" strike="noStrike" cap="none" spc="0" baseline="0">
                <a:solidFill>
                  <a:srgbClr val="2B577B"/>
                </a:solidFill>
                <a:uFillTx/>
                <a:latin typeface="Helvetica Neue Light"/>
                <a:ea typeface=""/>
                <a:cs typeface="Helvetica Neue Light"/>
              </a:defRPr>
            </a:lvl4pPr>
            <a:lvl5pPr marR="0" lvl="4" defTabSz="457200" fontAlgn="auto">
              <a:lnSpc>
                <a:spcPct val="100000"/>
              </a:lnSpc>
              <a:spcAft>
                <a:spcPts val="0"/>
              </a:spcAft>
              <a:buSzPct val="100000"/>
              <a:buFont typeface="Arial"/>
              <a:buChar char="»"/>
              <a:tabLst/>
              <a:defRPr lang="en-CA" sz="2000" b="0" i="0" u="none" strike="noStrike" cap="none" spc="0" baseline="0">
                <a:solidFill>
                  <a:srgbClr val="2B577B"/>
                </a:solidFill>
                <a:uFillTx/>
                <a:latin typeface="Helvetica Neue Light"/>
                <a:ea typeface=""/>
                <a:cs typeface="Helvetica Neue Light"/>
              </a:defRPr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0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800" y="287309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CA" sz="4000" b="0" i="0" u="none" strike="noStrike" cap="none" spc="0" baseline="0">
                <a:solidFill>
                  <a:srgbClr val="2B577B"/>
                </a:solidFill>
                <a:uFillTx/>
                <a:latin typeface="Helvetica Neue Light"/>
                <a:ea typeface=""/>
                <a:cs typeface="Helvetica Neue Light"/>
              </a:defRPr>
            </a:lvl1pPr>
          </a:lstStyle>
          <a:p>
            <a:pPr lvl="0"/>
            <a:r>
              <a:rPr lang="en-CA"/>
              <a:t>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wiki.apache.org/confluence/display/CLOUDSTACK/CloudStack+IAM+guidelines+for+API+and+Service+Lay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752643" y="2237492"/>
            <a:ext cx="7772400" cy="110251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4000" b="0" i="0" u="none" strike="noStrike" kern="1200" cap="none" spc="0" baseline="0" dirty="0" err="1" smtClean="0">
                <a:solidFill>
                  <a:srgbClr val="FFFFFF"/>
                </a:solidFill>
                <a:uFillTx/>
                <a:latin typeface="Helvetica Neue Light"/>
                <a:ea typeface=""/>
                <a:cs typeface="Helvetica Neue Light"/>
              </a:rPr>
              <a:t>CloudStack</a:t>
            </a:r>
            <a:r>
              <a:rPr lang="en-CA" sz="40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Helvetica Neue Light"/>
                <a:ea typeface=""/>
                <a:cs typeface="Helvetica Neue Light"/>
              </a:rPr>
              <a:t> Identity</a:t>
            </a:r>
            <a:r>
              <a:rPr lang="en-CA" sz="4000" b="0" i="0" u="none" strike="noStrike" kern="1200" cap="none" spc="0" dirty="0" smtClean="0">
                <a:solidFill>
                  <a:srgbClr val="FFFFFF"/>
                </a:solidFill>
                <a:uFillTx/>
                <a:latin typeface="Helvetica Neue Light"/>
                <a:ea typeface=""/>
                <a:cs typeface="Helvetica Neue Light"/>
              </a:rPr>
              <a:t> and Access Management (IAM)</a:t>
            </a:r>
            <a:endParaRPr lang="en-US" sz="4000" b="0" i="0" u="none" strike="noStrike" kern="1200" cap="none" spc="0" baseline="0" dirty="0">
              <a:solidFill>
                <a:srgbClr val="FFFFFF"/>
              </a:solidFill>
              <a:uFillTx/>
              <a:latin typeface="Helvetica Neue Light"/>
              <a:ea typeface=""/>
              <a:cs typeface="Helvetica Neue Light"/>
            </a:endParaRPr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685800" y="3759059"/>
            <a:ext cx="7772400" cy="1102519"/>
          </a:xfrm>
        </p:spPr>
        <p:txBody>
          <a:bodyPr/>
          <a:lstStyle/>
          <a:p>
            <a:pPr lvl="0"/>
            <a:r>
              <a:rPr lang="en-US" sz="2400" dirty="0" smtClean="0"/>
              <a:t>Min Chen		</a:t>
            </a:r>
            <a:r>
              <a:rPr lang="en-US" sz="2400" dirty="0" err="1" smtClean="0"/>
              <a:t>Prachi</a:t>
            </a:r>
            <a:r>
              <a:rPr lang="en-US" sz="2400" dirty="0" smtClean="0"/>
              <a:t> </a:t>
            </a:r>
            <a:r>
              <a:rPr lang="en-US" sz="2400" dirty="0" err="1" smtClean="0"/>
              <a:t>Damle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Citrix 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Background</a:t>
            </a:r>
            <a:endParaRPr lang="en-US" dirty="0" smtClean="0"/>
          </a:p>
          <a:p>
            <a:r>
              <a:rPr lang="en-US" dirty="0" smtClean="0"/>
              <a:t>Our Design Goal</a:t>
            </a:r>
          </a:p>
          <a:p>
            <a:r>
              <a:rPr lang="en-US" dirty="0" smtClean="0"/>
              <a:t>Architecture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Use Cases</a:t>
            </a:r>
          </a:p>
          <a:p>
            <a:r>
              <a:rPr lang="en-US" dirty="0" smtClean="0"/>
              <a:t>Next Steps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1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Limited </a:t>
            </a:r>
            <a:r>
              <a:rPr lang="en-US" dirty="0" smtClean="0"/>
              <a:t>IAM Services</a:t>
            </a:r>
          </a:p>
          <a:p>
            <a:pPr lvl="1"/>
            <a:r>
              <a:rPr lang="en-US" dirty="0" smtClean="0"/>
              <a:t>Out-of-box fixed roles (Root Admin, Domain Admin, User) with prebaked access control.</a:t>
            </a:r>
          </a:p>
          <a:p>
            <a:pPr lvl="1"/>
            <a:r>
              <a:rPr lang="en-US" dirty="0" smtClean="0"/>
              <a:t>No support for customized roles creation.</a:t>
            </a:r>
          </a:p>
          <a:p>
            <a:pPr lvl="1"/>
            <a:r>
              <a:rPr lang="en-US" dirty="0" smtClean="0"/>
              <a:t>Special hard-coded access control logic baked in service layer for some resources like networks, affinity group, etc.</a:t>
            </a:r>
          </a:p>
          <a:p>
            <a:pPr lvl="1"/>
            <a:r>
              <a:rPr lang="en-US" dirty="0" smtClean="0"/>
              <a:t>Granting permissions by dedicated APIs is very restrictive.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36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sz="3200" dirty="0" smtClean="0"/>
              <a:t>Provide </a:t>
            </a:r>
            <a:r>
              <a:rPr lang="en-US" sz="3200" dirty="0"/>
              <a:t>T</a:t>
            </a:r>
            <a:r>
              <a:rPr lang="en-US" sz="3200" dirty="0" smtClean="0"/>
              <a:t>rue Pluggable IAM </a:t>
            </a:r>
            <a:r>
              <a:rPr lang="en-US" sz="3200" dirty="0"/>
              <a:t>S</a:t>
            </a:r>
            <a:r>
              <a:rPr lang="en-US" sz="3200" dirty="0" smtClean="0"/>
              <a:t>ervice</a:t>
            </a:r>
          </a:p>
        </p:txBody>
      </p:sp>
    </p:spTree>
    <p:extLst>
      <p:ext uri="{BB962C8B-B14F-4D97-AF65-F5344CB8AC3E}">
        <p14:creationId xmlns:p14="http://schemas.microsoft.com/office/powerpoint/2010/main" val="116673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sz="3200" dirty="0" smtClean="0"/>
              <a:t>Provide True Pluggable </a:t>
            </a:r>
            <a:r>
              <a:rPr lang="en-US" sz="3200" dirty="0" smtClean="0">
                <a:solidFill>
                  <a:srgbClr val="0000FF"/>
                </a:solidFill>
              </a:rPr>
              <a:t>IAM</a:t>
            </a:r>
            <a:r>
              <a:rPr lang="en-US" sz="3200" dirty="0" smtClean="0"/>
              <a:t> </a:t>
            </a:r>
            <a:r>
              <a:rPr lang="en-US" sz="3200" dirty="0">
                <a:solidFill>
                  <a:srgbClr val="800000"/>
                </a:solidFill>
              </a:rPr>
              <a:t>S</a:t>
            </a:r>
            <a:r>
              <a:rPr lang="en-US" sz="3200" dirty="0" smtClean="0">
                <a:solidFill>
                  <a:srgbClr val="800000"/>
                </a:solidFill>
              </a:rPr>
              <a:t>ervice</a:t>
            </a:r>
          </a:p>
        </p:txBody>
      </p:sp>
    </p:spTree>
    <p:extLst>
      <p:ext uri="{BB962C8B-B14F-4D97-AF65-F5344CB8AC3E}">
        <p14:creationId xmlns:p14="http://schemas.microsoft.com/office/powerpoint/2010/main" val="176950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IAM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mond 3"/>
          <p:cNvSpPr/>
          <p:nvPr/>
        </p:nvSpPr>
        <p:spPr>
          <a:xfrm>
            <a:off x="2261908" y="2179978"/>
            <a:ext cx="739228" cy="575010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69726" y="2047284"/>
            <a:ext cx="808728" cy="5750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AppleColorEmoji"/>
              </a:rPr>
              <a:t>👩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689446" y="2850520"/>
            <a:ext cx="808728" cy="5750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AppleColorEmoji"/>
              </a:rPr>
              <a:t>👨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76803" y="3722513"/>
            <a:ext cx="808728" cy="5750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AppleColorEmoji"/>
              </a:rPr>
              <a:t>👦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4081548" y="1731343"/>
            <a:ext cx="1522683" cy="2837139"/>
            <a:chOff x="3576095" y="2224216"/>
            <a:chExt cx="1522683" cy="2837139"/>
          </a:xfrm>
        </p:grpSpPr>
        <p:sp>
          <p:nvSpPr>
            <p:cNvPr id="9" name="Rounded Rectangle 8"/>
            <p:cNvSpPr/>
            <p:nvPr/>
          </p:nvSpPr>
          <p:spPr>
            <a:xfrm>
              <a:off x="3576095" y="2224216"/>
              <a:ext cx="1522683" cy="283713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715096" y="2465824"/>
              <a:ext cx="1269956" cy="687255"/>
              <a:chOff x="3715096" y="2465824"/>
              <a:chExt cx="1269956" cy="687255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3715096" y="2508562"/>
                <a:ext cx="1269956" cy="644517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722939" y="2465824"/>
                <a:ext cx="1112001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Permission</a:t>
                </a:r>
                <a:endParaRPr lang="en-US" sz="8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005733" y="2647574"/>
                <a:ext cx="758181" cy="46166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 smtClean="0"/>
                  <a:t>Principal</a:t>
                </a:r>
              </a:p>
              <a:p>
                <a:pPr algn="ctr"/>
                <a:r>
                  <a:rPr lang="en-US" sz="800" dirty="0" smtClean="0"/>
                  <a:t>Action</a:t>
                </a:r>
              </a:p>
              <a:p>
                <a:pPr algn="ctr"/>
                <a:r>
                  <a:rPr lang="en-US" sz="800" dirty="0" smtClean="0"/>
                  <a:t>Resource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715860" y="3319610"/>
              <a:ext cx="1269956" cy="687255"/>
              <a:chOff x="3715096" y="2465824"/>
              <a:chExt cx="1269956" cy="687255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3715096" y="2508562"/>
                <a:ext cx="1269956" cy="644517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722939" y="2465824"/>
                <a:ext cx="1112001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Permission</a:t>
                </a:r>
                <a:endParaRPr lang="en-US" sz="8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005733" y="2647574"/>
                <a:ext cx="758181" cy="46166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 smtClean="0"/>
                  <a:t>Principal</a:t>
                </a:r>
              </a:p>
              <a:p>
                <a:pPr algn="ctr"/>
                <a:r>
                  <a:rPr lang="en-US" sz="800" dirty="0" smtClean="0"/>
                  <a:t>Action</a:t>
                </a:r>
              </a:p>
              <a:p>
                <a:pPr algn="ctr"/>
                <a:r>
                  <a:rPr lang="en-US" sz="800" dirty="0" smtClean="0"/>
                  <a:t>Resource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3722178" y="4191604"/>
              <a:ext cx="1269956" cy="687255"/>
              <a:chOff x="3715096" y="2465824"/>
              <a:chExt cx="1269956" cy="687255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3715096" y="2508562"/>
                <a:ext cx="1269956" cy="644517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22939" y="2465824"/>
                <a:ext cx="1112001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Permission</a:t>
                </a:r>
                <a:endParaRPr lang="en-US" sz="8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005733" y="2647574"/>
                <a:ext cx="758181" cy="46166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 smtClean="0"/>
                  <a:t>Principal</a:t>
                </a:r>
              </a:p>
              <a:p>
                <a:pPr algn="ctr"/>
                <a:r>
                  <a:rPr lang="en-US" sz="800" dirty="0" smtClean="0"/>
                  <a:t>Action</a:t>
                </a:r>
              </a:p>
              <a:p>
                <a:pPr algn="ctr"/>
                <a:r>
                  <a:rPr lang="en-US" sz="800" dirty="0" smtClean="0"/>
                  <a:t>Resource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3948869" y="2249491"/>
              <a:ext cx="75818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/>
                <a:t>Policy</a:t>
              </a:r>
              <a:endParaRPr lang="en-US" sz="900" b="1" dirty="0"/>
            </a:p>
          </p:txBody>
        </p:sp>
      </p:grpSp>
      <p:sp>
        <p:nvSpPr>
          <p:cNvPr id="23" name="Cloud Callout 22"/>
          <p:cNvSpPr/>
          <p:nvPr/>
        </p:nvSpPr>
        <p:spPr>
          <a:xfrm>
            <a:off x="2186091" y="3153071"/>
            <a:ext cx="909819" cy="751937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Group</a:t>
            </a:r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829960" y="1813497"/>
            <a:ext cx="688682" cy="467591"/>
            <a:chOff x="6716236" y="1718712"/>
            <a:chExt cx="688682" cy="467591"/>
          </a:xfrm>
        </p:grpSpPr>
        <p:sp>
          <p:nvSpPr>
            <p:cNvPr id="25" name="Magnetic Disk 24"/>
            <p:cNvSpPr/>
            <p:nvPr/>
          </p:nvSpPr>
          <p:spPr>
            <a:xfrm>
              <a:off x="6716236" y="1718712"/>
              <a:ext cx="600228" cy="467591"/>
            </a:xfrm>
            <a:prstGeom prst="flowChartMagneticDisk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722553" y="1864044"/>
              <a:ext cx="68236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/>
                <a:t>Resource</a:t>
              </a:r>
              <a:endParaRPr lang="en-US" sz="9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818088" y="2477719"/>
            <a:ext cx="688682" cy="467591"/>
            <a:chOff x="6716236" y="1718712"/>
            <a:chExt cx="688682" cy="467591"/>
          </a:xfrm>
        </p:grpSpPr>
        <p:sp>
          <p:nvSpPr>
            <p:cNvPr id="28" name="Magnetic Disk 27"/>
            <p:cNvSpPr/>
            <p:nvPr/>
          </p:nvSpPr>
          <p:spPr>
            <a:xfrm>
              <a:off x="6716236" y="1718712"/>
              <a:ext cx="600228" cy="467591"/>
            </a:xfrm>
            <a:prstGeom prst="flowChartMagneticDisk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722553" y="1864044"/>
              <a:ext cx="68236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/>
                <a:t>Resource</a:t>
              </a:r>
              <a:endParaRPr lang="en-US" sz="9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825168" y="3179855"/>
            <a:ext cx="688682" cy="467591"/>
            <a:chOff x="6716236" y="1718712"/>
            <a:chExt cx="688682" cy="467591"/>
          </a:xfrm>
        </p:grpSpPr>
        <p:sp>
          <p:nvSpPr>
            <p:cNvPr id="31" name="Magnetic Disk 30"/>
            <p:cNvSpPr/>
            <p:nvPr/>
          </p:nvSpPr>
          <p:spPr>
            <a:xfrm>
              <a:off x="6716236" y="1718712"/>
              <a:ext cx="600228" cy="467591"/>
            </a:xfrm>
            <a:prstGeom prst="flowChartMagneticDisk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22553" y="1864044"/>
              <a:ext cx="68236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/>
                <a:t>Resource</a:t>
              </a:r>
              <a:endParaRPr lang="en-US" sz="9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819614" y="3957816"/>
            <a:ext cx="688682" cy="467591"/>
            <a:chOff x="6716236" y="1718712"/>
            <a:chExt cx="688682" cy="467591"/>
          </a:xfrm>
        </p:grpSpPr>
        <p:sp>
          <p:nvSpPr>
            <p:cNvPr id="34" name="Magnetic Disk 33"/>
            <p:cNvSpPr/>
            <p:nvPr/>
          </p:nvSpPr>
          <p:spPr>
            <a:xfrm>
              <a:off x="6716236" y="1718712"/>
              <a:ext cx="600228" cy="467591"/>
            </a:xfrm>
            <a:prstGeom prst="flowChartMagneticDisk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22553" y="1864044"/>
              <a:ext cx="68236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/>
                <a:t>Resource</a:t>
              </a:r>
              <a:endParaRPr lang="en-US" sz="900" dirty="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96088" y="2015690"/>
            <a:ext cx="589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rgbClr val="7F1679"/>
                </a:solidFill>
              </a:rPr>
              <a:t>Principal</a:t>
            </a:r>
            <a:endParaRPr lang="en-US" sz="900" dirty="0">
              <a:solidFill>
                <a:srgbClr val="7F1679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3169" y="2825244"/>
            <a:ext cx="589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rgbClr val="7F1679"/>
                </a:solidFill>
              </a:rPr>
              <a:t>Principal</a:t>
            </a:r>
            <a:endParaRPr lang="en-US" sz="900" dirty="0">
              <a:solidFill>
                <a:srgbClr val="7F1679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6024" y="3710624"/>
            <a:ext cx="589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rgbClr val="7F1679"/>
                </a:solidFill>
              </a:rPr>
              <a:t>Principal</a:t>
            </a:r>
            <a:endParaRPr lang="en-US" sz="900" dirty="0">
              <a:solidFill>
                <a:srgbClr val="7F1679"/>
              </a:solidFill>
            </a:endParaRPr>
          </a:p>
        </p:txBody>
      </p:sp>
      <p:cxnSp>
        <p:nvCxnSpPr>
          <p:cNvPr id="39" name="Straight Arrow Connector 38"/>
          <p:cNvCxnSpPr>
            <a:stCxn id="6" idx="6"/>
            <a:endCxn id="23" idx="0"/>
          </p:cNvCxnSpPr>
          <p:nvPr/>
        </p:nvCxnSpPr>
        <p:spPr>
          <a:xfrm>
            <a:off x="1498174" y="3138026"/>
            <a:ext cx="690739" cy="3910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7" idx="6"/>
            <a:endCxn id="23" idx="0"/>
          </p:cNvCxnSpPr>
          <p:nvPr/>
        </p:nvCxnSpPr>
        <p:spPr>
          <a:xfrm flipV="1">
            <a:off x="1485531" y="3529040"/>
            <a:ext cx="703382" cy="4809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394588" y="2312672"/>
            <a:ext cx="865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ppleColorEmoji"/>
              </a:rPr>
              <a:t>👫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432495" y="1965139"/>
            <a:ext cx="3981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/>
              <a:t>Role</a:t>
            </a:r>
            <a:endParaRPr lang="en-US" sz="900" b="1" dirty="0"/>
          </a:p>
        </p:txBody>
      </p:sp>
      <p:cxnSp>
        <p:nvCxnSpPr>
          <p:cNvPr id="43" name="Straight Arrow Connector 42"/>
          <p:cNvCxnSpPr>
            <a:stCxn id="5" idx="6"/>
            <a:endCxn id="4" idx="1"/>
          </p:cNvCxnSpPr>
          <p:nvPr/>
        </p:nvCxnSpPr>
        <p:spPr>
          <a:xfrm>
            <a:off x="1478454" y="2334790"/>
            <a:ext cx="783454" cy="1326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509380">
            <a:off x="1453612" y="2192616"/>
            <a:ext cx="7276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Impersonate</a:t>
            </a:r>
            <a:endParaRPr lang="en-US" sz="800" b="1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975864" y="2464324"/>
            <a:ext cx="1093047" cy="379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3" idx="2"/>
            <a:endCxn id="9" idx="1"/>
          </p:cNvCxnSpPr>
          <p:nvPr/>
        </p:nvCxnSpPr>
        <p:spPr>
          <a:xfrm flipV="1">
            <a:off x="3095152" y="3149913"/>
            <a:ext cx="986396" cy="379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9" idx="3"/>
            <a:endCxn id="26" idx="1"/>
          </p:cNvCxnSpPr>
          <p:nvPr/>
        </p:nvCxnSpPr>
        <p:spPr>
          <a:xfrm flipV="1">
            <a:off x="5604231" y="2074245"/>
            <a:ext cx="1232046" cy="1075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5616868" y="2732148"/>
            <a:ext cx="1188583" cy="4272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5635822" y="3172028"/>
            <a:ext cx="1183027" cy="255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9" idx="3"/>
            <a:endCxn id="34" idx="2"/>
          </p:cNvCxnSpPr>
          <p:nvPr/>
        </p:nvCxnSpPr>
        <p:spPr>
          <a:xfrm>
            <a:off x="5604231" y="3149913"/>
            <a:ext cx="1215383" cy="10416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 rot="1738276">
            <a:off x="1610711" y="3130357"/>
            <a:ext cx="5437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member</a:t>
            </a:r>
            <a:endParaRPr lang="en-US" sz="800" b="1" dirty="0"/>
          </a:p>
        </p:txBody>
      </p:sp>
      <p:sp>
        <p:nvSpPr>
          <p:cNvPr id="54" name="TextBox 53"/>
          <p:cNvSpPr txBox="1"/>
          <p:nvPr/>
        </p:nvSpPr>
        <p:spPr>
          <a:xfrm rot="19620793">
            <a:off x="1617700" y="3699661"/>
            <a:ext cx="5437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member</a:t>
            </a:r>
            <a:endParaRPr lang="en-US" sz="800" b="1" dirty="0"/>
          </a:p>
        </p:txBody>
      </p:sp>
      <p:sp>
        <p:nvSpPr>
          <p:cNvPr id="56" name="TextBox 55"/>
          <p:cNvSpPr txBox="1"/>
          <p:nvPr/>
        </p:nvSpPr>
        <p:spPr>
          <a:xfrm rot="19039149">
            <a:off x="5806182" y="2371373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Allow/Deny</a:t>
            </a:r>
            <a:endParaRPr lang="en-US" sz="800" b="1" dirty="0"/>
          </a:p>
        </p:txBody>
      </p:sp>
      <p:sp>
        <p:nvSpPr>
          <p:cNvPr id="57" name="TextBox 56"/>
          <p:cNvSpPr txBox="1"/>
          <p:nvPr/>
        </p:nvSpPr>
        <p:spPr>
          <a:xfrm rot="20315465">
            <a:off x="5910112" y="2698302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Allow/Deny</a:t>
            </a:r>
            <a:endParaRPr lang="en-US" sz="800" b="1" dirty="0"/>
          </a:p>
        </p:txBody>
      </p:sp>
      <p:sp>
        <p:nvSpPr>
          <p:cNvPr id="58" name="TextBox 57"/>
          <p:cNvSpPr txBox="1"/>
          <p:nvPr/>
        </p:nvSpPr>
        <p:spPr>
          <a:xfrm rot="965102">
            <a:off x="5955875" y="3277291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Allow/Deny</a:t>
            </a:r>
            <a:endParaRPr lang="en-US" sz="800" b="1" dirty="0"/>
          </a:p>
        </p:txBody>
      </p:sp>
      <p:sp>
        <p:nvSpPr>
          <p:cNvPr id="59" name="TextBox 58"/>
          <p:cNvSpPr txBox="1"/>
          <p:nvPr/>
        </p:nvSpPr>
        <p:spPr>
          <a:xfrm rot="2494026">
            <a:off x="5778675" y="3594518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Allow/Deny</a:t>
            </a:r>
            <a:endParaRPr lang="en-US" sz="800" b="1" dirty="0"/>
          </a:p>
        </p:txBody>
      </p:sp>
    </p:spTree>
    <p:extLst>
      <p:ext uri="{BB962C8B-B14F-4D97-AF65-F5344CB8AC3E}">
        <p14:creationId xmlns:p14="http://schemas.microsoft.com/office/powerpoint/2010/main" val="395985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IAM Model</a:t>
            </a:r>
            <a:endParaRPr lang="en-US" dirty="0"/>
          </a:p>
        </p:txBody>
      </p:sp>
      <p:pic>
        <p:nvPicPr>
          <p:cNvPr id="4" name="Content Placeholder 3" descr="iamTaxonomyColor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070" r="-52070"/>
          <a:stretch>
            <a:fillRect/>
          </a:stretch>
        </p:blipFill>
        <p:spPr>
          <a:xfrm>
            <a:off x="-458938" y="1285014"/>
            <a:ext cx="8930240" cy="3706833"/>
          </a:xfrm>
        </p:spPr>
      </p:pic>
    </p:spTree>
    <p:extLst>
      <p:ext uri="{BB962C8B-B14F-4D97-AF65-F5344CB8AC3E}">
        <p14:creationId xmlns:p14="http://schemas.microsoft.com/office/powerpoint/2010/main" val="182186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6672"/>
            <a:ext cx="6667503" cy="857250"/>
          </a:xfrm>
        </p:spPr>
        <p:txBody>
          <a:bodyPr/>
          <a:lstStyle/>
          <a:p>
            <a:pPr lvl="0"/>
            <a:r>
              <a:rPr lang="en-CA" dirty="0"/>
              <a:t>Pluggable IAM Service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pPr marL="457200" lvl="1" indent="0">
              <a:buNone/>
            </a:pPr>
            <a:r>
              <a:rPr lang="en-US" dirty="0"/>
              <a:t>H</a:t>
            </a:r>
            <a:r>
              <a:rPr lang="en-US" dirty="0" smtClean="0"/>
              <a:t>ost IAM </a:t>
            </a:r>
            <a:r>
              <a:rPr lang="en-US" dirty="0"/>
              <a:t>server as an </a:t>
            </a:r>
            <a:r>
              <a:rPr lang="en-US" dirty="0" smtClean="0"/>
              <a:t>Independent Service </a:t>
            </a:r>
            <a:r>
              <a:rPr lang="en-US" dirty="0"/>
              <a:t>listening at an endpoint which </a:t>
            </a:r>
            <a:r>
              <a:rPr lang="en-US" dirty="0" err="1" smtClean="0"/>
              <a:t>CloudStack</a:t>
            </a:r>
            <a:r>
              <a:rPr lang="en-US" dirty="0" smtClean="0"/>
              <a:t> or other portal services call </a:t>
            </a:r>
            <a:r>
              <a:rPr lang="en-US" dirty="0"/>
              <a:t>to do access </a:t>
            </a:r>
            <a:r>
              <a:rPr lang="en-US" dirty="0" smtClean="0"/>
              <a:t>checks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52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 dirty="0"/>
              <a:t>Pluggable IAM </a:t>
            </a:r>
            <a:r>
              <a:rPr lang="en-CA" dirty="0" smtClean="0"/>
              <a:t>Components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dirty="0">
                <a:solidFill>
                  <a:srgbClr val="800000"/>
                </a:solidFill>
              </a:rPr>
              <a:t>Server</a:t>
            </a:r>
          </a:p>
          <a:p>
            <a:pPr lv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dirty="0">
                <a:solidFill>
                  <a:schemeClr val="accent1">
                    <a:lumMod val="50000"/>
                  </a:schemeClr>
                </a:solidFill>
              </a:rPr>
              <a:t>An implementation of pure IAM taxonomy independent of </a:t>
            </a:r>
            <a:r>
              <a:rPr lang="en-CA" dirty="0" err="1">
                <a:solidFill>
                  <a:schemeClr val="accent1">
                    <a:lumMod val="50000"/>
                  </a:schemeClr>
                </a:solidFill>
              </a:rPr>
              <a:t>CloudStack</a:t>
            </a:r>
            <a:r>
              <a:rPr lang="en-CA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lv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dirty="0">
                <a:solidFill>
                  <a:schemeClr val="accent1">
                    <a:lumMod val="50000"/>
                  </a:schemeClr>
                </a:solidFill>
              </a:rPr>
              <a:t>Out-of-box IAM server implementation based on our IAM schema </a:t>
            </a:r>
            <a:endParaRPr lang="en-CA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dirty="0" smtClean="0">
                <a:solidFill>
                  <a:schemeClr val="accent1">
                    <a:lumMod val="50000"/>
                  </a:schemeClr>
                </a:solidFill>
              </a:rPr>
              <a:t>Provide </a:t>
            </a:r>
            <a:r>
              <a:rPr lang="en-CA" dirty="0">
                <a:solidFill>
                  <a:schemeClr val="accent1">
                    <a:lumMod val="50000"/>
                  </a:schemeClr>
                </a:solidFill>
              </a:rPr>
              <a:t>IAM server interface for third-party (LDAP/AD based) to </a:t>
            </a:r>
            <a:r>
              <a:rPr lang="en-CA" dirty="0" smtClean="0">
                <a:solidFill>
                  <a:schemeClr val="accent1">
                    <a:lumMod val="50000"/>
                  </a:schemeClr>
                </a:solidFill>
              </a:rPr>
              <a:t>implement </a:t>
            </a:r>
            <a:r>
              <a:rPr lang="en-CA" dirty="0">
                <a:solidFill>
                  <a:schemeClr val="accent1">
                    <a:lumMod val="50000"/>
                  </a:schemeClr>
                </a:solidFill>
              </a:rPr>
              <a:t>a different IAM </a:t>
            </a:r>
            <a:r>
              <a:rPr lang="en-CA" dirty="0" smtClean="0">
                <a:solidFill>
                  <a:schemeClr val="accent1">
                    <a:lumMod val="50000"/>
                  </a:schemeClr>
                </a:solidFill>
              </a:rPr>
              <a:t>server.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dirty="0">
                <a:solidFill>
                  <a:srgbClr val="800000"/>
                </a:solidFill>
              </a:rPr>
              <a:t>Plugin</a:t>
            </a:r>
          </a:p>
          <a:p>
            <a:pPr marL="800100" lv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dirty="0">
                <a:solidFill>
                  <a:schemeClr val="accent1">
                    <a:lumMod val="50000"/>
                  </a:schemeClr>
                </a:solidFill>
              </a:rPr>
              <a:t>A plugin integrated with </a:t>
            </a:r>
            <a:r>
              <a:rPr lang="en-CA" dirty="0" err="1">
                <a:solidFill>
                  <a:schemeClr val="accent1">
                    <a:lumMod val="50000"/>
                  </a:schemeClr>
                </a:solidFill>
              </a:rPr>
              <a:t>CloudStack</a:t>
            </a:r>
            <a:r>
              <a:rPr lang="en-CA" dirty="0">
                <a:solidFill>
                  <a:schemeClr val="accent1">
                    <a:lumMod val="50000"/>
                  </a:schemeClr>
                </a:solidFill>
              </a:rPr>
              <a:t> through adapter interfaces:</a:t>
            </a:r>
          </a:p>
          <a:p>
            <a:pPr marL="1200150" lvl="2" indent="-2857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dirty="0" err="1">
                <a:solidFill>
                  <a:schemeClr val="accent1">
                    <a:lumMod val="50000"/>
                  </a:schemeClr>
                </a:solidFill>
              </a:rPr>
              <a:t>APIChecker</a:t>
            </a:r>
            <a:endParaRPr lang="en-CA" dirty="0">
              <a:solidFill>
                <a:schemeClr val="accent1">
                  <a:lumMod val="50000"/>
                </a:schemeClr>
              </a:solidFill>
            </a:endParaRPr>
          </a:p>
          <a:p>
            <a:pPr marL="1200150" lvl="2" indent="-2857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dirty="0" err="1">
                <a:solidFill>
                  <a:schemeClr val="accent1">
                    <a:lumMod val="50000"/>
                  </a:schemeClr>
                </a:solidFill>
              </a:rPr>
              <a:t>SecurityChecker</a:t>
            </a:r>
            <a:endParaRPr lang="en-CA" dirty="0">
              <a:solidFill>
                <a:schemeClr val="accent1">
                  <a:lumMod val="50000"/>
                </a:schemeClr>
              </a:solidFill>
            </a:endParaRPr>
          </a:p>
          <a:p>
            <a:pPr marL="1200150" lvl="2" indent="-2857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dirty="0" err="1">
                <a:solidFill>
                  <a:schemeClr val="accent1">
                    <a:lumMod val="50000"/>
                  </a:schemeClr>
                </a:solidFill>
              </a:rPr>
              <a:t>QuerySelector</a:t>
            </a:r>
            <a:endParaRPr lang="en-CA" dirty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dirty="0">
                <a:solidFill>
                  <a:schemeClr val="accent1">
                    <a:lumMod val="50000"/>
                  </a:schemeClr>
                </a:solidFill>
              </a:rPr>
              <a:t>Serve new IAM API requests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46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IAM Component Diagram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87178" y="1741963"/>
            <a:ext cx="1935892" cy="275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1977" y="1723424"/>
            <a:ext cx="1326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CloudStack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18981" y="2092756"/>
            <a:ext cx="1318055" cy="14495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loud-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api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90148" y="3778079"/>
            <a:ext cx="1573427" cy="3446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385723"/>
                </a:solidFill>
              </a:rPr>
              <a:t>cloud-server</a:t>
            </a:r>
            <a:endParaRPr lang="en-US" dirty="0">
              <a:solidFill>
                <a:srgbClr val="385723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206842" y="3542270"/>
            <a:ext cx="0" cy="2358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485500" y="1723424"/>
            <a:ext cx="4469029" cy="275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898124" y="1626283"/>
            <a:ext cx="164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IAM Service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5308995" y="1970904"/>
            <a:ext cx="1617643" cy="21517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385723"/>
                </a:solidFill>
              </a:rPr>
              <a:t>cloud-plugin-</a:t>
            </a:r>
            <a:r>
              <a:rPr lang="en-US" sz="1400" dirty="0" err="1" smtClean="0">
                <a:solidFill>
                  <a:srgbClr val="385723"/>
                </a:solidFill>
              </a:rPr>
              <a:t>iam</a:t>
            </a:r>
            <a:endParaRPr lang="en-US" sz="1400" dirty="0">
              <a:solidFill>
                <a:srgbClr val="385723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721709" y="2261287"/>
            <a:ext cx="1400432" cy="23889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APIChecker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721709" y="2695836"/>
            <a:ext cx="1400432" cy="21315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rgbClr val="000000"/>
                </a:solidFill>
              </a:rPr>
              <a:t>SecurityChecker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721709" y="3101892"/>
            <a:ext cx="1400432" cy="2316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rgbClr val="000000"/>
                </a:solidFill>
              </a:rPr>
              <a:t>QuerySelector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785284" y="2261286"/>
            <a:ext cx="1891195" cy="2388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rgbClr val="000000"/>
                </a:solidFill>
              </a:rPr>
              <a:t>RoleBasedAPIChecker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785285" y="2698064"/>
            <a:ext cx="1891194" cy="2388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rgbClr val="000000"/>
                </a:solidFill>
              </a:rPr>
              <a:t>RoleBasedEntityChecker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768809" y="3241249"/>
            <a:ext cx="1907670" cy="2388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rgbClr val="000000"/>
                </a:solidFill>
              </a:rPr>
              <a:t>RoleBasedQuerySelector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3768809" y="3695015"/>
            <a:ext cx="1907671" cy="2388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IAM Plugin APIs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7294604" y="2563772"/>
            <a:ext cx="1563970" cy="9660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385723"/>
                </a:solidFill>
              </a:rPr>
              <a:t>cloud-</a:t>
            </a:r>
            <a:r>
              <a:rPr lang="en-US" sz="1400" dirty="0" err="1" smtClean="0">
                <a:solidFill>
                  <a:srgbClr val="385723"/>
                </a:solidFill>
              </a:rPr>
              <a:t>iam</a:t>
            </a:r>
            <a:r>
              <a:rPr lang="en-US" sz="1400" dirty="0" smtClean="0">
                <a:solidFill>
                  <a:srgbClr val="385723"/>
                </a:solidFill>
              </a:rPr>
              <a:t>-server</a:t>
            </a:r>
            <a:endParaRPr lang="en-US" sz="1400" dirty="0">
              <a:solidFill>
                <a:srgbClr val="385723"/>
              </a:solidFill>
            </a:endParaRPr>
          </a:p>
        </p:txBody>
      </p:sp>
      <p:cxnSp>
        <p:nvCxnSpPr>
          <p:cNvPr id="4" name="Straight Arrow Connector 3"/>
          <p:cNvCxnSpPr>
            <a:stCxn id="35" idx="1"/>
            <a:endCxn id="30" idx="3"/>
          </p:cNvCxnSpPr>
          <p:nvPr/>
        </p:nvCxnSpPr>
        <p:spPr>
          <a:xfrm flipH="1">
            <a:off x="3122141" y="2380735"/>
            <a:ext cx="663143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36" idx="1"/>
            <a:endCxn id="33" idx="3"/>
          </p:cNvCxnSpPr>
          <p:nvPr/>
        </p:nvCxnSpPr>
        <p:spPr>
          <a:xfrm flipH="1" flipV="1">
            <a:off x="3122141" y="2802412"/>
            <a:ext cx="663144" cy="15101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37" idx="1"/>
            <a:endCxn id="34" idx="3"/>
          </p:cNvCxnSpPr>
          <p:nvPr/>
        </p:nvCxnSpPr>
        <p:spPr>
          <a:xfrm flipH="1" flipV="1">
            <a:off x="3122141" y="3217737"/>
            <a:ext cx="646668" cy="142961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7532350" y="2422166"/>
            <a:ext cx="1114826" cy="3022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IAM Server APIs</a:t>
            </a:r>
            <a:endParaRPr lang="en-US" sz="1100" dirty="0">
              <a:solidFill>
                <a:srgbClr val="000000"/>
              </a:solidFill>
            </a:endParaRPr>
          </a:p>
        </p:txBody>
      </p:sp>
      <p:cxnSp>
        <p:nvCxnSpPr>
          <p:cNvPr id="24" name="Straight Arrow Connector 23"/>
          <p:cNvCxnSpPr>
            <a:stCxn id="21" idx="3"/>
          </p:cNvCxnSpPr>
          <p:nvPr/>
        </p:nvCxnSpPr>
        <p:spPr>
          <a:xfrm>
            <a:off x="6926638" y="3046801"/>
            <a:ext cx="343969" cy="73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1" idx="3"/>
            <a:endCxn id="39" idx="1"/>
          </p:cNvCxnSpPr>
          <p:nvPr/>
        </p:nvCxnSpPr>
        <p:spPr>
          <a:xfrm>
            <a:off x="6926638" y="3046801"/>
            <a:ext cx="367966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66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891" y="566217"/>
            <a:ext cx="6667503" cy="857250"/>
          </a:xfrm>
        </p:spPr>
        <p:txBody>
          <a:bodyPr/>
          <a:lstStyle/>
          <a:p>
            <a:r>
              <a:rPr lang="en-US" dirty="0" smtClean="0"/>
              <a:t>IAM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IAM Schema</a:t>
            </a:r>
          </a:p>
          <a:p>
            <a:r>
              <a:rPr lang="en-US" dirty="0" smtClean="0"/>
              <a:t>Implement </a:t>
            </a:r>
            <a:r>
              <a:rPr lang="en-US" smtClean="0"/>
              <a:t>IAM Server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interface to provide your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own 3</a:t>
            </a:r>
            <a:r>
              <a:rPr lang="en-US" baseline="30000" dirty="0" smtClean="0"/>
              <a:t>rd</a:t>
            </a:r>
            <a:r>
              <a:rPr lang="en-US" dirty="0" smtClean="0"/>
              <a:t>-party IAM server.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iam_schem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083" y="781538"/>
            <a:ext cx="4205475" cy="428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3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IAM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7918"/>
            <a:ext cx="8229600" cy="333519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/>
              <a:t>IAM </a:t>
            </a:r>
            <a:r>
              <a:rPr lang="en-US" dirty="0" smtClean="0"/>
              <a:t>APIs </a:t>
            </a:r>
            <a:endParaRPr lang="en-US" dirty="0"/>
          </a:p>
          <a:p>
            <a:r>
              <a:rPr lang="en-US" dirty="0" smtClean="0"/>
              <a:t>Adapters</a:t>
            </a:r>
          </a:p>
          <a:p>
            <a:pPr lvl="1"/>
            <a:r>
              <a:rPr lang="en-US" dirty="0" err="1" smtClean="0"/>
              <a:t>APIChecker</a:t>
            </a:r>
            <a:endParaRPr lang="en-US" dirty="0" smtClean="0"/>
          </a:p>
          <a:p>
            <a:pPr lvl="1"/>
            <a:r>
              <a:rPr lang="en-US" dirty="0" err="1" smtClean="0"/>
              <a:t>SecurityChecker</a:t>
            </a:r>
            <a:endParaRPr lang="en-US" dirty="0" smtClean="0"/>
          </a:p>
          <a:p>
            <a:pPr lvl="2"/>
            <a:r>
              <a:rPr lang="en-US" dirty="0" err="1" smtClean="0"/>
              <a:t>AccessType</a:t>
            </a:r>
            <a:endParaRPr lang="en-US" dirty="0" smtClean="0"/>
          </a:p>
          <a:p>
            <a:pPr lvl="1"/>
            <a:r>
              <a:rPr lang="en-US" dirty="0" err="1" smtClean="0"/>
              <a:t>QuerySelector</a:t>
            </a:r>
            <a:endParaRPr lang="en-US" dirty="0"/>
          </a:p>
          <a:p>
            <a:r>
              <a:rPr lang="en-US" dirty="0" smtClean="0"/>
              <a:t>Plugin understands </a:t>
            </a:r>
            <a:r>
              <a:rPr lang="en-US" dirty="0" err="1" smtClean="0"/>
              <a:t>CloudStack’s</a:t>
            </a:r>
            <a:r>
              <a:rPr lang="en-US" dirty="0" smtClean="0"/>
              <a:t> terminology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4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351362" y="1083733"/>
            <a:ext cx="8542867" cy="40064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IAM APIs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378198" y="1320800"/>
            <a:ext cx="1845733" cy="91440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createIAMGroup</a:t>
            </a:r>
            <a:endParaRPr lang="en-US" sz="1600" dirty="0"/>
          </a:p>
          <a:p>
            <a:pPr algn="ctr"/>
            <a:r>
              <a:rPr lang="en-US" sz="1600" dirty="0" err="1"/>
              <a:t>deleteIAMGroup</a:t>
            </a:r>
            <a:endParaRPr lang="en-US" sz="1600" dirty="0"/>
          </a:p>
          <a:p>
            <a:pPr algn="ctr"/>
            <a:r>
              <a:rPr lang="en-US" sz="1600" dirty="0" err="1"/>
              <a:t>listIAMGroups</a:t>
            </a:r>
            <a:endParaRPr lang="en-US" sz="1600" dirty="0"/>
          </a:p>
        </p:txBody>
      </p:sp>
      <p:sp>
        <p:nvSpPr>
          <p:cNvPr id="10" name="Rounded Rectangle 9"/>
          <p:cNvSpPr/>
          <p:nvPr/>
        </p:nvSpPr>
        <p:spPr>
          <a:xfrm>
            <a:off x="3340096" y="3479799"/>
            <a:ext cx="1921935" cy="1159934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createIAMPolicy</a:t>
            </a:r>
            <a:endParaRPr lang="en-US" sz="1600" dirty="0"/>
          </a:p>
          <a:p>
            <a:pPr algn="ctr"/>
            <a:r>
              <a:rPr lang="en-US" sz="1600" dirty="0" err="1"/>
              <a:t>deleteIAMPolicy</a:t>
            </a:r>
            <a:endParaRPr lang="en-US" sz="1600" dirty="0"/>
          </a:p>
          <a:p>
            <a:pPr algn="ctr"/>
            <a:r>
              <a:rPr lang="en-US" sz="1600" dirty="0" err="1"/>
              <a:t>listIAMPolicies</a:t>
            </a:r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5367867" y="3666064"/>
            <a:ext cx="3014133" cy="872067"/>
          </a:xfrm>
          <a:prstGeom prst="roundRect">
            <a:avLst/>
          </a:prstGeom>
          <a:solidFill>
            <a:srgbClr val="AA85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addIAMPermissionToIAMPolicy</a:t>
            </a:r>
            <a:endParaRPr lang="en-US" sz="1400" dirty="0" smtClean="0"/>
          </a:p>
          <a:p>
            <a:pPr algn="ctr"/>
            <a:r>
              <a:rPr lang="en-US" sz="1400" dirty="0" err="1" smtClean="0"/>
              <a:t>removeIAMPermissionFromIAMPolicy</a:t>
            </a:r>
            <a:endParaRPr lang="en-US" sz="1400" dirty="0"/>
          </a:p>
        </p:txBody>
      </p:sp>
      <p:sp>
        <p:nvSpPr>
          <p:cNvPr id="17" name="Rounded Rectangle 16"/>
          <p:cNvSpPr/>
          <p:nvPr/>
        </p:nvSpPr>
        <p:spPr>
          <a:xfrm>
            <a:off x="626528" y="1409697"/>
            <a:ext cx="2599267" cy="82550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addAccountToIAMGroup</a:t>
            </a:r>
            <a:endParaRPr lang="en-US" sz="1400" dirty="0"/>
          </a:p>
          <a:p>
            <a:pPr algn="ctr"/>
            <a:r>
              <a:rPr lang="en-US" sz="1400" dirty="0" err="1"/>
              <a:t>removeAccountFromIAMGroup</a:t>
            </a:r>
            <a:endParaRPr lang="en-US" sz="1400" dirty="0"/>
          </a:p>
        </p:txBody>
      </p:sp>
      <p:sp>
        <p:nvSpPr>
          <p:cNvPr id="18" name="Rounded Rectangle 17"/>
          <p:cNvSpPr/>
          <p:nvPr/>
        </p:nvSpPr>
        <p:spPr>
          <a:xfrm>
            <a:off x="626529" y="3572933"/>
            <a:ext cx="2599267" cy="914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attachIAMPolicyToAccount</a:t>
            </a:r>
            <a:endParaRPr lang="en-US" sz="1400" dirty="0"/>
          </a:p>
          <a:p>
            <a:pPr algn="ctr"/>
            <a:r>
              <a:rPr lang="en-US" sz="1400" dirty="0" err="1"/>
              <a:t>removeIAMPolicyFromAccount</a:t>
            </a:r>
            <a:endParaRPr lang="en-US" sz="1400" dirty="0"/>
          </a:p>
        </p:txBody>
      </p:sp>
      <p:sp>
        <p:nvSpPr>
          <p:cNvPr id="19" name="Rounded Rectangle 18"/>
          <p:cNvSpPr/>
          <p:nvPr/>
        </p:nvSpPr>
        <p:spPr>
          <a:xfrm>
            <a:off x="3047996" y="2472267"/>
            <a:ext cx="2709339" cy="82126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attachIAMPolicyToIAMGroup</a:t>
            </a:r>
            <a:endParaRPr lang="en-US" sz="1400" dirty="0"/>
          </a:p>
          <a:p>
            <a:pPr algn="ctr"/>
            <a:r>
              <a:rPr lang="en-US" sz="1400" dirty="0" err="1"/>
              <a:t>removeIAMPolicyFromIAMGroup</a:t>
            </a:r>
            <a:endParaRPr lang="en-US" sz="14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1469787" y="2472267"/>
            <a:ext cx="824680" cy="914400"/>
            <a:chOff x="580788" y="1764764"/>
            <a:chExt cx="680402" cy="725740"/>
          </a:xfrm>
          <a:solidFill>
            <a:schemeClr val="accent4">
              <a:lumMod val="75000"/>
            </a:schemeClr>
          </a:solidFill>
        </p:grpSpPr>
        <p:sp>
          <p:nvSpPr>
            <p:cNvPr id="23" name="Oval 22"/>
            <p:cNvSpPr/>
            <p:nvPr/>
          </p:nvSpPr>
          <p:spPr>
            <a:xfrm>
              <a:off x="580788" y="1764764"/>
              <a:ext cx="680402" cy="72574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black"/>
                  </a:solidFill>
                  <a:latin typeface="AppleColorEmoji"/>
                </a:rPr>
                <a:t>👩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3069" y="1840129"/>
              <a:ext cx="595839" cy="2198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rgbClr val="7F1679"/>
                  </a:solidFill>
                </a:rPr>
                <a:t> </a:t>
              </a:r>
              <a:r>
                <a:rPr lang="en-US" sz="1200" dirty="0" smtClean="0">
                  <a:solidFill>
                    <a:srgbClr val="7F1679"/>
                  </a:solidFill>
                </a:rPr>
                <a:t>Account</a:t>
              </a:r>
              <a:endParaRPr lang="en-US" sz="1200" dirty="0">
                <a:solidFill>
                  <a:srgbClr val="7F167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559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351" y="519272"/>
            <a:ext cx="6667503" cy="857250"/>
          </a:xfrm>
        </p:spPr>
        <p:txBody>
          <a:bodyPr/>
          <a:lstStyle/>
          <a:p>
            <a:r>
              <a:rPr lang="en-US" dirty="0" err="1" smtClean="0"/>
              <a:t>APIChecker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209" y="1202724"/>
            <a:ext cx="8229600" cy="3830595"/>
          </a:xfrm>
        </p:spPr>
        <p:txBody>
          <a:bodyPr>
            <a:normAutofit/>
          </a:bodyPr>
          <a:lstStyle/>
          <a:p>
            <a:r>
              <a:rPr lang="en-US" dirty="0" smtClean="0"/>
              <a:t>CS </a:t>
            </a:r>
            <a:r>
              <a:rPr lang="en-US" dirty="0" err="1" smtClean="0"/>
              <a:t>APIChecker</a:t>
            </a:r>
            <a:r>
              <a:rPr lang="en-US" dirty="0" smtClean="0"/>
              <a:t> interface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commands.properties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RoleBasedAPIAccessChecker</a:t>
            </a:r>
            <a:endParaRPr lang="en-US" dirty="0"/>
          </a:p>
          <a:p>
            <a:pPr lvl="1"/>
            <a:r>
              <a:rPr lang="en-US" sz="1600" dirty="0"/>
              <a:t>On startup loads permissions from </a:t>
            </a:r>
            <a:r>
              <a:rPr lang="en-US" sz="1600" dirty="0" err="1"/>
              <a:t>commands.properties</a:t>
            </a:r>
            <a:r>
              <a:rPr lang="en-US" sz="1600" dirty="0"/>
              <a:t> </a:t>
            </a:r>
          </a:p>
          <a:p>
            <a:pPr lvl="1"/>
            <a:r>
              <a:rPr lang="en-US" sz="1600" dirty="0" err="1" smtClean="0"/>
              <a:t>checkAccess</a:t>
            </a:r>
            <a:r>
              <a:rPr lang="en-US" sz="1600" dirty="0" smtClean="0"/>
              <a:t> by listing policy permissions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5646" y="1668295"/>
            <a:ext cx="7755186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public </a:t>
            </a:r>
            <a:r>
              <a:rPr lang="en-US" sz="1400" dirty="0"/>
              <a:t>interface </a:t>
            </a:r>
            <a:r>
              <a:rPr lang="en-US" sz="1400" dirty="0" err="1"/>
              <a:t>APIChecker</a:t>
            </a:r>
            <a:r>
              <a:rPr lang="en-US" sz="1400" dirty="0"/>
              <a:t> extends Adapter {</a:t>
            </a:r>
          </a:p>
          <a:p>
            <a:r>
              <a:rPr lang="en-US" sz="1400" dirty="0" smtClean="0"/>
              <a:t>    </a:t>
            </a:r>
            <a:r>
              <a:rPr lang="en-US" sz="1400" dirty="0" err="1" smtClean="0"/>
              <a:t>boolean</a:t>
            </a:r>
            <a:r>
              <a:rPr lang="en-US" sz="1400" dirty="0" smtClean="0"/>
              <a:t> </a:t>
            </a:r>
            <a:r>
              <a:rPr lang="en-US" sz="1400" dirty="0" err="1" smtClean="0"/>
              <a:t>checkAccess</a:t>
            </a:r>
            <a:r>
              <a:rPr lang="en-US" sz="1400" dirty="0" smtClean="0"/>
              <a:t>(User </a:t>
            </a:r>
            <a:r>
              <a:rPr lang="en-US" sz="1400" dirty="0" err="1" smtClean="0"/>
              <a:t>user</a:t>
            </a:r>
            <a:r>
              <a:rPr lang="en-US" sz="1400" dirty="0" smtClean="0"/>
              <a:t>,  String </a:t>
            </a:r>
            <a:r>
              <a:rPr lang="en-US" sz="1400" dirty="0" err="1" smtClean="0"/>
              <a:t>apiCommandName</a:t>
            </a:r>
            <a:r>
              <a:rPr lang="en-US" sz="1400" dirty="0" smtClean="0"/>
              <a:t>) throws  </a:t>
            </a:r>
            <a:r>
              <a:rPr lang="en-US" sz="1400" dirty="0" err="1" smtClean="0"/>
              <a:t>PermissionDeniedException</a:t>
            </a:r>
            <a:r>
              <a:rPr lang="en-US" sz="1400" dirty="0" smtClean="0"/>
              <a:t>; }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0337" y="2815517"/>
            <a:ext cx="7845803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1</a:t>
            </a:r>
            <a:r>
              <a:rPr lang="en-US" sz="1400" dirty="0"/>
              <a:t> = </a:t>
            </a:r>
            <a:r>
              <a:rPr lang="en-US" sz="1100" dirty="0"/>
              <a:t>ADMIN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2</a:t>
            </a:r>
            <a:r>
              <a:rPr lang="en-US" sz="1400" dirty="0"/>
              <a:t> = </a:t>
            </a:r>
            <a:r>
              <a:rPr lang="en-US" sz="1100" dirty="0"/>
              <a:t>RESOURCE_DOMAIN_ADMIN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4</a:t>
            </a:r>
            <a:r>
              <a:rPr lang="en-US" sz="1400" dirty="0"/>
              <a:t> = </a:t>
            </a:r>
            <a:r>
              <a:rPr lang="en-US" sz="1100" dirty="0"/>
              <a:t>DOMAIN_ADMIN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B050"/>
                </a:solidFill>
              </a:rPr>
              <a:t>8</a:t>
            </a:r>
            <a:r>
              <a:rPr lang="en-US" sz="1400" dirty="0"/>
              <a:t> = </a:t>
            </a:r>
            <a:r>
              <a:rPr lang="en-US" sz="1100" dirty="0"/>
              <a:t>USER</a:t>
            </a:r>
          </a:p>
          <a:p>
            <a:r>
              <a:rPr lang="en-US" sz="1400" dirty="0" err="1" smtClean="0"/>
              <a:t>startVirtualMachine</a:t>
            </a:r>
            <a:r>
              <a:rPr lang="en-US" sz="1400" dirty="0" smtClean="0"/>
              <a:t>=15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8983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847" y="873437"/>
            <a:ext cx="7158251" cy="1972579"/>
          </a:xfrm>
        </p:spPr>
        <p:txBody>
          <a:bodyPr/>
          <a:lstStyle/>
          <a:p>
            <a:r>
              <a:rPr lang="en-US" dirty="0" smtClean="0"/>
              <a:t>Default CloudStack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40" y="1282890"/>
            <a:ext cx="8843748" cy="391008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pSp>
        <p:nvGrpSpPr>
          <p:cNvPr id="96" name="Group 95"/>
          <p:cNvGrpSpPr/>
          <p:nvPr/>
        </p:nvGrpSpPr>
        <p:grpSpPr>
          <a:xfrm>
            <a:off x="578012" y="3367758"/>
            <a:ext cx="2056933" cy="1412577"/>
            <a:chOff x="1095698" y="3383662"/>
            <a:chExt cx="2056933" cy="1412577"/>
          </a:xfrm>
        </p:grpSpPr>
        <p:sp>
          <p:nvSpPr>
            <p:cNvPr id="95" name="Rounded Rectangle 94"/>
            <p:cNvSpPr/>
            <p:nvPr/>
          </p:nvSpPr>
          <p:spPr>
            <a:xfrm>
              <a:off x="1491958" y="3383662"/>
              <a:ext cx="1660673" cy="9144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1095698" y="3677863"/>
              <a:ext cx="1706925" cy="1118376"/>
              <a:chOff x="5626401" y="2542425"/>
              <a:chExt cx="1706925" cy="1118376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5626401" y="2542425"/>
                <a:ext cx="1706925" cy="1118376"/>
                <a:chOff x="5619285" y="2444571"/>
                <a:chExt cx="1706925" cy="581762"/>
              </a:xfrm>
            </p:grpSpPr>
            <p:sp>
              <p:nvSpPr>
                <p:cNvPr id="86" name="Rounded Rectangle 85"/>
                <p:cNvSpPr/>
                <p:nvPr/>
              </p:nvSpPr>
              <p:spPr>
                <a:xfrm>
                  <a:off x="5619285" y="2464257"/>
                  <a:ext cx="1706925" cy="562076"/>
                </a:xfrm>
                <a:prstGeom prst="round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5885563" y="2444571"/>
                  <a:ext cx="1262586" cy="1280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 smtClean="0"/>
                    <a:t>User Policy</a:t>
                  </a:r>
                  <a:endParaRPr lang="en-US" sz="1000" dirty="0"/>
                </a:p>
              </p:txBody>
            </p:sp>
          </p:grpSp>
          <p:grpSp>
            <p:nvGrpSpPr>
              <p:cNvPr id="77" name="Group 76"/>
              <p:cNvGrpSpPr/>
              <p:nvPr/>
            </p:nvGrpSpPr>
            <p:grpSpPr>
              <a:xfrm>
                <a:off x="5677605" y="2796807"/>
                <a:ext cx="1597683" cy="809555"/>
                <a:chOff x="5216364" y="2724535"/>
                <a:chExt cx="1597683" cy="809555"/>
              </a:xfrm>
            </p:grpSpPr>
            <p:sp>
              <p:nvSpPr>
                <p:cNvPr id="78" name="Rounded Rectangle 77"/>
                <p:cNvSpPr/>
                <p:nvPr/>
              </p:nvSpPr>
              <p:spPr>
                <a:xfrm>
                  <a:off x="5243675" y="2724535"/>
                  <a:ext cx="1570372" cy="80955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5441673" y="2936218"/>
                  <a:ext cx="1222159" cy="541081"/>
                </a:xfrm>
                <a:prstGeom prst="rect">
                  <a:avLst/>
                </a:prstGeom>
                <a:solidFill>
                  <a:schemeClr val="accent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5468963" y="2883730"/>
                  <a:ext cx="129998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dirty="0" err="1" smtClean="0"/>
                    <a:t>startVirtualMachine</a:t>
                  </a:r>
                  <a:endParaRPr lang="en-US" sz="900" dirty="0" smtClean="0"/>
                </a:p>
                <a:p>
                  <a:pPr algn="ctr"/>
                  <a:r>
                    <a:rPr lang="en-US" sz="900" dirty="0" err="1" smtClean="0"/>
                    <a:t>VirtualMachine</a:t>
                  </a:r>
                  <a:r>
                    <a:rPr lang="en-US" sz="900" dirty="0" smtClean="0"/>
                    <a:t/>
                  </a:r>
                  <a:br>
                    <a:rPr lang="en-US" sz="900" dirty="0" smtClean="0"/>
                  </a:br>
                  <a:r>
                    <a:rPr lang="en-US" sz="900" dirty="0" smtClean="0"/>
                    <a:t>ACCOUNT</a:t>
                  </a:r>
                </a:p>
                <a:p>
                  <a:pPr algn="ctr"/>
                  <a:r>
                    <a:rPr lang="en-US" sz="900" dirty="0" smtClean="0"/>
                    <a:t>$</a:t>
                  </a:r>
                  <a:r>
                    <a:rPr lang="en-US" sz="900" dirty="0" err="1" smtClean="0"/>
                    <a:t>accountId</a:t>
                  </a:r>
                  <a:endParaRPr lang="en-US" sz="900" dirty="0"/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5216364" y="2724537"/>
                  <a:ext cx="71187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 smtClean="0"/>
                    <a:t>Permission</a:t>
                  </a:r>
                  <a:endParaRPr lang="en-US" sz="900" b="1" dirty="0"/>
                </a:p>
              </p:txBody>
            </p:sp>
          </p:grpSp>
        </p:grpSp>
        <p:sp>
          <p:nvSpPr>
            <p:cNvPr id="103" name="TextBox 102"/>
            <p:cNvSpPr txBox="1"/>
            <p:nvPr/>
          </p:nvSpPr>
          <p:spPr>
            <a:xfrm>
              <a:off x="1494309" y="3448458"/>
              <a:ext cx="1262586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User Group</a:t>
              </a:r>
              <a:endParaRPr lang="en-US" sz="10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242836" y="2850190"/>
            <a:ext cx="2067811" cy="2154927"/>
            <a:chOff x="3242836" y="2850190"/>
            <a:chExt cx="2067811" cy="2154927"/>
          </a:xfrm>
        </p:grpSpPr>
        <p:grpSp>
          <p:nvGrpSpPr>
            <p:cNvPr id="97" name="Group 96"/>
            <p:cNvGrpSpPr/>
            <p:nvPr/>
          </p:nvGrpSpPr>
          <p:grpSpPr>
            <a:xfrm>
              <a:off x="3242836" y="2850190"/>
              <a:ext cx="2067811" cy="2154927"/>
              <a:chOff x="3472263" y="2418891"/>
              <a:chExt cx="2067811" cy="2154927"/>
            </a:xfrm>
          </p:grpSpPr>
          <p:sp>
            <p:nvSpPr>
              <p:cNvPr id="105" name="Rounded Rectangle 104"/>
              <p:cNvSpPr/>
              <p:nvPr/>
            </p:nvSpPr>
            <p:spPr>
              <a:xfrm>
                <a:off x="3879401" y="2418891"/>
                <a:ext cx="1660673" cy="91440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5" name="Group 54"/>
              <p:cNvGrpSpPr/>
              <p:nvPr/>
            </p:nvGrpSpPr>
            <p:grpSpPr>
              <a:xfrm>
                <a:off x="3472263" y="2765727"/>
                <a:ext cx="1706925" cy="1808091"/>
                <a:chOff x="5626401" y="2398032"/>
                <a:chExt cx="1706925" cy="1786210"/>
              </a:xfrm>
            </p:grpSpPr>
            <p:grpSp>
              <p:nvGrpSpPr>
                <p:cNvPr id="56" name="Group 55"/>
                <p:cNvGrpSpPr/>
                <p:nvPr/>
              </p:nvGrpSpPr>
              <p:grpSpPr>
                <a:xfrm>
                  <a:off x="5626401" y="2398032"/>
                  <a:ext cx="1706925" cy="1786210"/>
                  <a:chOff x="5619285" y="2369460"/>
                  <a:chExt cx="1706925" cy="929159"/>
                </a:xfrm>
              </p:grpSpPr>
              <p:sp>
                <p:nvSpPr>
                  <p:cNvPr id="72" name="Rounded Rectangle 71"/>
                  <p:cNvSpPr/>
                  <p:nvPr/>
                </p:nvSpPr>
                <p:spPr>
                  <a:xfrm>
                    <a:off x="5619285" y="2369460"/>
                    <a:ext cx="1706925" cy="929159"/>
                  </a:xfrm>
                  <a:prstGeom prst="roundRect">
                    <a:avLst/>
                  </a:prstGeom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5825094" y="2444571"/>
                    <a:ext cx="1323055" cy="1280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smtClean="0"/>
                      <a:t>Domain Admin Policy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58" name="Group 57"/>
                <p:cNvGrpSpPr/>
                <p:nvPr/>
              </p:nvGrpSpPr>
              <p:grpSpPr>
                <a:xfrm>
                  <a:off x="5677605" y="2796808"/>
                  <a:ext cx="1597683" cy="883554"/>
                  <a:chOff x="5216364" y="2724536"/>
                  <a:chExt cx="1597683" cy="883554"/>
                </a:xfrm>
              </p:grpSpPr>
              <p:sp>
                <p:nvSpPr>
                  <p:cNvPr id="64" name="Rounded Rectangle 63"/>
                  <p:cNvSpPr/>
                  <p:nvPr/>
                </p:nvSpPr>
                <p:spPr>
                  <a:xfrm>
                    <a:off x="5243675" y="2724536"/>
                    <a:ext cx="1570372" cy="88355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5" name="Rectangle 64"/>
                  <p:cNvSpPr/>
                  <p:nvPr/>
                </p:nvSpPr>
                <p:spPr>
                  <a:xfrm>
                    <a:off x="5441673" y="2936218"/>
                    <a:ext cx="1222159" cy="605702"/>
                  </a:xfrm>
                  <a:prstGeom prst="rect">
                    <a:avLst/>
                  </a:prstGeom>
                  <a:solidFill>
                    <a:schemeClr val="accent2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TextBox 65"/>
                  <p:cNvSpPr txBox="1"/>
                  <p:nvPr/>
                </p:nvSpPr>
                <p:spPr>
                  <a:xfrm>
                    <a:off x="5447681" y="2936218"/>
                    <a:ext cx="1299980" cy="63850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 dirty="0" err="1" smtClean="0"/>
                      <a:t>startVirtualMachine</a:t>
                    </a:r>
                    <a:endParaRPr lang="en-US" sz="900" dirty="0" smtClean="0"/>
                  </a:p>
                  <a:p>
                    <a:pPr algn="ctr"/>
                    <a:r>
                      <a:rPr lang="en-US" sz="900" dirty="0" err="1" smtClean="0"/>
                      <a:t>VirtualMachine</a:t>
                    </a:r>
                    <a:endParaRPr lang="en-US" sz="900" dirty="0" smtClean="0"/>
                  </a:p>
                  <a:p>
                    <a:pPr algn="ctr"/>
                    <a:r>
                      <a:rPr lang="en-US" sz="900" dirty="0" smtClean="0"/>
                      <a:t>DOMAIN</a:t>
                    </a:r>
                    <a:br>
                      <a:rPr lang="en-US" sz="900" dirty="0" smtClean="0"/>
                    </a:br>
                    <a:r>
                      <a:rPr lang="en-US" sz="900" dirty="0" smtClean="0"/>
                      <a:t>$</a:t>
                    </a:r>
                    <a:r>
                      <a:rPr lang="en-US" sz="900" dirty="0" err="1" smtClean="0"/>
                      <a:t>domainId</a:t>
                    </a:r>
                    <a:endParaRPr lang="en-US" sz="900" dirty="0"/>
                  </a:p>
                </p:txBody>
              </p:sp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5216364" y="2724537"/>
                    <a:ext cx="71187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b="1" dirty="0" smtClean="0"/>
                      <a:t>Permission</a:t>
                    </a:r>
                    <a:endParaRPr lang="en-US" sz="900" b="1" dirty="0"/>
                  </a:p>
                </p:txBody>
              </p:sp>
            </p:grpSp>
          </p:grpSp>
        </p:grpSp>
        <p:sp>
          <p:nvSpPr>
            <p:cNvPr id="106" name="TextBox 105"/>
            <p:cNvSpPr txBox="1"/>
            <p:nvPr/>
          </p:nvSpPr>
          <p:spPr>
            <a:xfrm>
              <a:off x="3726470" y="2915439"/>
              <a:ext cx="14292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Domain Admin Group</a:t>
              </a:r>
              <a:endParaRPr lang="en-US" sz="1000" dirty="0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5839741" y="2388817"/>
            <a:ext cx="2067812" cy="2681373"/>
            <a:chOff x="6300665" y="2411179"/>
            <a:chExt cx="2067812" cy="2681373"/>
          </a:xfrm>
        </p:grpSpPr>
        <p:grpSp>
          <p:nvGrpSpPr>
            <p:cNvPr id="98" name="Group 97"/>
            <p:cNvGrpSpPr/>
            <p:nvPr/>
          </p:nvGrpSpPr>
          <p:grpSpPr>
            <a:xfrm>
              <a:off x="6300665" y="2411179"/>
              <a:ext cx="2067812" cy="2681373"/>
              <a:chOff x="5900757" y="2411937"/>
              <a:chExt cx="2067812" cy="2681373"/>
            </a:xfrm>
          </p:grpSpPr>
          <p:sp>
            <p:nvSpPr>
              <p:cNvPr id="108" name="Rounded Rectangle 107"/>
              <p:cNvSpPr/>
              <p:nvPr/>
            </p:nvSpPr>
            <p:spPr>
              <a:xfrm>
                <a:off x="6307896" y="2411937"/>
                <a:ext cx="1660673" cy="91440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5900757" y="2785999"/>
                <a:ext cx="1706925" cy="2307311"/>
                <a:chOff x="5626401" y="2398029"/>
                <a:chExt cx="1706925" cy="2307311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5626401" y="2398029"/>
                  <a:ext cx="1706925" cy="2307311"/>
                  <a:chOff x="5619285" y="2369459"/>
                  <a:chExt cx="1706925" cy="1200228"/>
                </a:xfrm>
              </p:grpSpPr>
              <p:sp>
                <p:nvSpPr>
                  <p:cNvPr id="16" name="Rounded Rectangle 15"/>
                  <p:cNvSpPr/>
                  <p:nvPr/>
                </p:nvSpPr>
                <p:spPr>
                  <a:xfrm>
                    <a:off x="5619285" y="2369459"/>
                    <a:ext cx="1706925" cy="1200228"/>
                  </a:xfrm>
                  <a:prstGeom prst="roundRect">
                    <a:avLst/>
                  </a:prstGeom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5885563" y="2444571"/>
                    <a:ext cx="1167537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smtClean="0"/>
                      <a:t>Root Admin Policy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26" name="Group 25"/>
                <p:cNvGrpSpPr/>
                <p:nvPr/>
              </p:nvGrpSpPr>
              <p:grpSpPr>
                <a:xfrm>
                  <a:off x="5704916" y="2796808"/>
                  <a:ext cx="1511139" cy="915960"/>
                  <a:chOff x="5243675" y="2724536"/>
                  <a:chExt cx="1511139" cy="915960"/>
                </a:xfrm>
              </p:grpSpPr>
              <p:sp>
                <p:nvSpPr>
                  <p:cNvPr id="27" name="Rounded Rectangle 26"/>
                  <p:cNvSpPr/>
                  <p:nvPr/>
                </p:nvSpPr>
                <p:spPr>
                  <a:xfrm>
                    <a:off x="5243675" y="2724536"/>
                    <a:ext cx="1511139" cy="915960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" name="Rectangle 27"/>
                  <p:cNvSpPr/>
                  <p:nvPr/>
                </p:nvSpPr>
                <p:spPr>
                  <a:xfrm>
                    <a:off x="5431438" y="2972114"/>
                    <a:ext cx="1222159" cy="593989"/>
                  </a:xfrm>
                  <a:prstGeom prst="rect">
                    <a:avLst/>
                  </a:prstGeom>
                  <a:solidFill>
                    <a:schemeClr val="accent2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5365216" y="3015194"/>
                    <a:ext cx="1299980" cy="5078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 dirty="0" err="1" smtClean="0"/>
                      <a:t>startVirtualMachine</a:t>
                    </a:r>
                    <a:endParaRPr lang="en-US" sz="900" dirty="0" smtClean="0"/>
                  </a:p>
                  <a:p>
                    <a:pPr algn="ctr"/>
                    <a:r>
                      <a:rPr lang="en-US" sz="900" dirty="0" err="1" smtClean="0"/>
                      <a:t>VirtualMachine</a:t>
                    </a:r>
                    <a:r>
                      <a:rPr lang="en-US" sz="900" dirty="0" smtClean="0"/>
                      <a:t/>
                    </a:r>
                    <a:br>
                      <a:rPr lang="en-US" sz="900" dirty="0" smtClean="0"/>
                    </a:br>
                    <a:r>
                      <a:rPr lang="en-US" sz="900" dirty="0" smtClean="0"/>
                      <a:t>Scope: ALL</a:t>
                    </a:r>
                    <a:endParaRPr lang="en-US" sz="900" dirty="0"/>
                  </a:p>
                </p:txBody>
              </p:sp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5371072" y="2724538"/>
                    <a:ext cx="71187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b="1" dirty="0" smtClean="0"/>
                      <a:t>Permission</a:t>
                    </a:r>
                    <a:endParaRPr lang="en-US" sz="900" b="1" dirty="0"/>
                  </a:p>
                </p:txBody>
              </p:sp>
            </p:grpSp>
            <p:grpSp>
              <p:nvGrpSpPr>
                <p:cNvPr id="31" name="Group 30"/>
                <p:cNvGrpSpPr/>
                <p:nvPr/>
              </p:nvGrpSpPr>
              <p:grpSpPr>
                <a:xfrm>
                  <a:off x="5697595" y="3856778"/>
                  <a:ext cx="1570372" cy="546872"/>
                  <a:chOff x="5216364" y="2368792"/>
                  <a:chExt cx="1570372" cy="942321"/>
                </a:xfrm>
              </p:grpSpPr>
              <p:sp>
                <p:nvSpPr>
                  <p:cNvPr id="32" name="Rounded Rectangle 31"/>
                  <p:cNvSpPr/>
                  <p:nvPr/>
                </p:nvSpPr>
                <p:spPr>
                  <a:xfrm>
                    <a:off x="5216364" y="2368792"/>
                    <a:ext cx="1570372" cy="942321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3" name="Rectangle 32"/>
                  <p:cNvSpPr/>
                  <p:nvPr/>
                </p:nvSpPr>
                <p:spPr>
                  <a:xfrm>
                    <a:off x="5423047" y="2880368"/>
                    <a:ext cx="1222159" cy="259476"/>
                  </a:xfrm>
                  <a:prstGeom prst="rect">
                    <a:avLst/>
                  </a:prstGeom>
                  <a:solidFill>
                    <a:schemeClr val="accent2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5377085" y="2839954"/>
                    <a:ext cx="1299980" cy="3977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 dirty="0" err="1" smtClean="0"/>
                      <a:t>migrateVirtualMachine</a:t>
                    </a:r>
                    <a:endParaRPr lang="en-US" sz="900" dirty="0" smtClean="0"/>
                  </a:p>
                </p:txBody>
              </p: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5248134" y="2443079"/>
                    <a:ext cx="711872" cy="2308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b="1" dirty="0" smtClean="0"/>
                      <a:t>Permission</a:t>
                    </a:r>
                    <a:endParaRPr lang="en-US" sz="900" b="1" dirty="0"/>
                  </a:p>
                </p:txBody>
              </p:sp>
            </p:grpSp>
          </p:grpSp>
        </p:grpSp>
        <p:sp>
          <p:nvSpPr>
            <p:cNvPr id="109" name="TextBox 108"/>
            <p:cNvSpPr txBox="1"/>
            <p:nvPr/>
          </p:nvSpPr>
          <p:spPr>
            <a:xfrm>
              <a:off x="6823508" y="2512866"/>
              <a:ext cx="14292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Root Admin Group</a:t>
              </a:r>
              <a:endParaRPr lang="en-US" sz="1000" dirty="0"/>
            </a:p>
          </p:txBody>
        </p:sp>
      </p:grpSp>
      <p:sp>
        <p:nvSpPr>
          <p:cNvPr id="99" name="Rounded Rectangle 98"/>
          <p:cNvSpPr/>
          <p:nvPr/>
        </p:nvSpPr>
        <p:spPr>
          <a:xfrm>
            <a:off x="3525357" y="1830381"/>
            <a:ext cx="1490622" cy="3809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IAM </a:t>
            </a:r>
            <a:r>
              <a:rPr lang="en-US" sz="1400" dirty="0" err="1" smtClean="0"/>
              <a:t>APIChecker</a:t>
            </a:r>
            <a:endParaRPr lang="en-US" sz="1400" dirty="0"/>
          </a:p>
        </p:txBody>
      </p:sp>
      <p:pic>
        <p:nvPicPr>
          <p:cNvPr id="1033" name="Picture 9" descr="C:\Users\Prachi Damle\AppData\Local\Microsoft\Windows\Temporary Internet Files\Content.IE5\N8X5X3C5\MC900250879[2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134" y="823181"/>
            <a:ext cx="490654" cy="56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Left-Right-Up Arrow 121"/>
          <p:cNvSpPr/>
          <p:nvPr/>
        </p:nvSpPr>
        <p:spPr>
          <a:xfrm rot="10800000">
            <a:off x="3668666" y="2342689"/>
            <a:ext cx="1216152" cy="44255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Down Arrow 122"/>
          <p:cNvSpPr/>
          <p:nvPr/>
        </p:nvSpPr>
        <p:spPr>
          <a:xfrm>
            <a:off x="4190367" y="1459412"/>
            <a:ext cx="121158" cy="2990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Callout 5"/>
          <p:cNvSpPr/>
          <p:nvPr/>
        </p:nvSpPr>
        <p:spPr>
          <a:xfrm>
            <a:off x="3726470" y="-91219"/>
            <a:ext cx="2316695" cy="9144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err="1" smtClean="0"/>
              <a:t>startVirtualMachine</a:t>
            </a:r>
            <a:r>
              <a:rPr lang="en-US" sz="1100" b="1" dirty="0" smtClean="0"/>
              <a:t> = 15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419230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9" grpId="0" animBg="1"/>
      <p:bldP spid="122" grpId="0" animBg="1"/>
      <p:bldP spid="123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8984"/>
            <a:ext cx="6667503" cy="849300"/>
          </a:xfrm>
        </p:spPr>
        <p:txBody>
          <a:bodyPr/>
          <a:lstStyle/>
          <a:p>
            <a:r>
              <a:rPr lang="en-US" dirty="0" err="1" smtClean="0"/>
              <a:t>SecurityChecker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7103"/>
            <a:ext cx="8229600" cy="359102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CS </a:t>
            </a:r>
            <a:r>
              <a:rPr lang="en-US" dirty="0" err="1" smtClean="0"/>
              <a:t>SecurityChecker</a:t>
            </a:r>
            <a:r>
              <a:rPr lang="en-US" dirty="0" smtClean="0"/>
              <a:t> interface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RoleBasedEntityAccessChecker</a:t>
            </a: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Check Policy permissions for the entity and action/</a:t>
            </a:r>
            <a:r>
              <a:rPr lang="en-US" sz="1600" dirty="0" err="1"/>
              <a:t>accessType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Only work with ‘Allow’. No ‘Deny’ in this phase.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err="1" smtClean="0"/>
              <a:t>AccessType</a:t>
            </a:r>
            <a:endParaRPr lang="en-US" dirty="0"/>
          </a:p>
          <a:p>
            <a:pPr lvl="2"/>
            <a:r>
              <a:rPr lang="en-CA" sz="1600" dirty="0" err="1"/>
              <a:t>ListEntry</a:t>
            </a:r>
            <a:r>
              <a:rPr lang="en-CA" sz="1600" dirty="0"/>
              <a:t>  (read-only access)</a:t>
            </a:r>
          </a:p>
          <a:p>
            <a:pPr lvl="2"/>
            <a:r>
              <a:rPr lang="en-CA" sz="1600" dirty="0" err="1"/>
              <a:t>UseEntry</a:t>
            </a:r>
            <a:r>
              <a:rPr lang="en-CA" sz="1600" dirty="0"/>
              <a:t> (read and use access)</a:t>
            </a:r>
          </a:p>
          <a:p>
            <a:pPr lvl="2"/>
            <a:r>
              <a:rPr lang="en-CA" sz="1600" dirty="0" err="1"/>
              <a:t>OperateEntry</a:t>
            </a:r>
            <a:r>
              <a:rPr lang="en-CA" sz="1600" dirty="0"/>
              <a:t> (operate access)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9509" y="1589466"/>
            <a:ext cx="7920114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public interface </a:t>
            </a:r>
            <a:r>
              <a:rPr lang="en-US" sz="1400" dirty="0" err="1"/>
              <a:t>SecurityChecker</a:t>
            </a:r>
            <a:r>
              <a:rPr lang="en-US" sz="1400" dirty="0"/>
              <a:t> extends Adapter {</a:t>
            </a:r>
          </a:p>
          <a:p>
            <a:pPr lvl="1"/>
            <a:r>
              <a:rPr lang="en-US" sz="1400" dirty="0" err="1" smtClean="0"/>
              <a:t>boolean</a:t>
            </a:r>
            <a:r>
              <a:rPr lang="en-US" sz="1400" dirty="0" smtClean="0"/>
              <a:t> </a:t>
            </a:r>
            <a:r>
              <a:rPr lang="en-US" sz="1400" dirty="0" err="1"/>
              <a:t>checkAccess</a:t>
            </a:r>
            <a:r>
              <a:rPr lang="en-US" sz="1400" dirty="0"/>
              <a:t>(Account caller, </a:t>
            </a:r>
            <a:r>
              <a:rPr lang="en-US" sz="1400" dirty="0" smtClean="0"/>
              <a:t> </a:t>
            </a:r>
            <a:r>
              <a:rPr lang="en-US" sz="1400" dirty="0" err="1" smtClean="0"/>
              <a:t>ControlledEntity</a:t>
            </a:r>
            <a:r>
              <a:rPr lang="en-US" sz="1400" dirty="0" smtClean="0"/>
              <a:t> </a:t>
            </a:r>
            <a:r>
              <a:rPr lang="en-US" sz="1400" dirty="0"/>
              <a:t>entity, </a:t>
            </a:r>
            <a:r>
              <a:rPr lang="en-US" sz="1400" dirty="0" smtClean="0"/>
              <a:t> </a:t>
            </a:r>
            <a:r>
              <a:rPr lang="en-US" sz="1400" dirty="0" err="1" smtClean="0"/>
              <a:t>AccessType</a:t>
            </a:r>
            <a:r>
              <a:rPr lang="en-US" sz="1400" dirty="0" smtClean="0"/>
              <a:t> </a:t>
            </a:r>
            <a:r>
              <a:rPr lang="en-US" sz="1400" dirty="0" err="1"/>
              <a:t>accessType</a:t>
            </a:r>
            <a:r>
              <a:rPr lang="en-US" sz="1400" dirty="0"/>
              <a:t>, String action) throws </a:t>
            </a:r>
            <a:r>
              <a:rPr lang="en-US" sz="1400" dirty="0" err="1"/>
              <a:t>PermissionDeniedException</a:t>
            </a:r>
            <a:r>
              <a:rPr lang="en-US" sz="1400" dirty="0"/>
              <a:t>;</a:t>
            </a:r>
          </a:p>
          <a:p>
            <a:r>
              <a:rPr lang="en-US" sz="1400" dirty="0" smtClean="0"/>
              <a:t>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4277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847" y="873437"/>
            <a:ext cx="7158251" cy="1972579"/>
          </a:xfrm>
        </p:spPr>
        <p:txBody>
          <a:bodyPr/>
          <a:lstStyle/>
          <a:p>
            <a:r>
              <a:rPr lang="en-US" dirty="0" smtClean="0"/>
              <a:t>Access Check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40" y="1282890"/>
            <a:ext cx="8843748" cy="391008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122" name="Left-Right-Up Arrow 121"/>
          <p:cNvSpPr/>
          <p:nvPr/>
        </p:nvSpPr>
        <p:spPr>
          <a:xfrm rot="10800000">
            <a:off x="3743151" y="2342689"/>
            <a:ext cx="1216152" cy="44255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4" name="Group 1073"/>
          <p:cNvGrpSpPr/>
          <p:nvPr/>
        </p:nvGrpSpPr>
        <p:grpSpPr>
          <a:xfrm>
            <a:off x="606525" y="870032"/>
            <a:ext cx="680402" cy="725740"/>
            <a:chOff x="417451" y="1724609"/>
            <a:chExt cx="680402" cy="725740"/>
          </a:xfrm>
        </p:grpSpPr>
        <p:sp>
          <p:nvSpPr>
            <p:cNvPr id="134" name="Oval 133"/>
            <p:cNvSpPr/>
            <p:nvPr/>
          </p:nvSpPr>
          <p:spPr>
            <a:xfrm>
              <a:off x="417451" y="1724609"/>
              <a:ext cx="680402" cy="7257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black"/>
                  </a:solidFill>
                  <a:latin typeface="AppleColorEmoji"/>
                </a:rPr>
                <a:t>👩</a:t>
              </a:r>
              <a:endParaRPr lang="en-US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60136" y="1762353"/>
              <a:ext cx="45878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rgbClr val="7F1679"/>
                  </a:solidFill>
                </a:rPr>
                <a:t>User1</a:t>
              </a:r>
              <a:endParaRPr lang="en-US" sz="900" dirty="0">
                <a:solidFill>
                  <a:srgbClr val="7F1679"/>
                </a:solidFill>
              </a:endParaRPr>
            </a:p>
          </p:txBody>
        </p:sp>
      </p:grpSp>
      <p:grpSp>
        <p:nvGrpSpPr>
          <p:cNvPr id="1075" name="Group 1074"/>
          <p:cNvGrpSpPr/>
          <p:nvPr/>
        </p:nvGrpSpPr>
        <p:grpSpPr>
          <a:xfrm>
            <a:off x="1279568" y="938854"/>
            <a:ext cx="2169078" cy="228381"/>
            <a:chOff x="1261190" y="1685888"/>
            <a:chExt cx="2285469" cy="228381"/>
          </a:xfrm>
        </p:grpSpPr>
        <p:cxnSp>
          <p:nvCxnSpPr>
            <p:cNvPr id="142" name="Straight Arrow Connector 141"/>
            <p:cNvCxnSpPr/>
            <p:nvPr/>
          </p:nvCxnSpPr>
          <p:spPr>
            <a:xfrm flipV="1">
              <a:off x="1261190" y="1901335"/>
              <a:ext cx="2285469" cy="1293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TextBox 146"/>
            <p:cNvSpPr txBox="1"/>
            <p:nvPr/>
          </p:nvSpPr>
          <p:spPr>
            <a:xfrm>
              <a:off x="1653644" y="1685888"/>
              <a:ext cx="13102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err="1" smtClean="0"/>
                <a:t>startVirtualMachine</a:t>
              </a:r>
              <a:r>
                <a:rPr lang="en-US" sz="800" dirty="0" smtClean="0"/>
                <a:t> ‘Foo’</a:t>
              </a:r>
              <a:endParaRPr lang="en-US" sz="800" dirty="0"/>
            </a:p>
          </p:txBody>
        </p:sp>
      </p:grpSp>
      <p:grpSp>
        <p:nvGrpSpPr>
          <p:cNvPr id="1077" name="Group 1076"/>
          <p:cNvGrpSpPr/>
          <p:nvPr/>
        </p:nvGrpSpPr>
        <p:grpSpPr>
          <a:xfrm>
            <a:off x="1580201" y="1267010"/>
            <a:ext cx="1864076" cy="365676"/>
            <a:chOff x="1648445" y="1962725"/>
            <a:chExt cx="1864076" cy="365676"/>
          </a:xfrm>
        </p:grpSpPr>
        <p:cxnSp>
          <p:nvCxnSpPr>
            <p:cNvPr id="180" name="Straight Arrow Connector 179"/>
            <p:cNvCxnSpPr>
              <a:endCxn id="1071" idx="3"/>
            </p:cNvCxnSpPr>
            <p:nvPr/>
          </p:nvCxnSpPr>
          <p:spPr>
            <a:xfrm flipH="1">
              <a:off x="2014121" y="2145563"/>
              <a:ext cx="1498400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71" name="Picture 10" descr="C:\Users\Prachi Damle\AppData\Local\Microsoft\Windows\Temporary Internet Files\Content.IE5\1ICWTURR\MC900434805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8445" y="1962725"/>
              <a:ext cx="365676" cy="3656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47861" y="1764764"/>
            <a:ext cx="1254261" cy="725740"/>
            <a:chOff x="47861" y="1764764"/>
            <a:chExt cx="1254261" cy="725740"/>
          </a:xfrm>
        </p:grpSpPr>
        <p:grpSp>
          <p:nvGrpSpPr>
            <p:cNvPr id="76" name="Group 75"/>
            <p:cNvGrpSpPr/>
            <p:nvPr/>
          </p:nvGrpSpPr>
          <p:grpSpPr>
            <a:xfrm>
              <a:off x="621720" y="1764764"/>
              <a:ext cx="680402" cy="725740"/>
              <a:chOff x="580788" y="1764764"/>
              <a:chExt cx="680402" cy="725740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580788" y="1764764"/>
                <a:ext cx="680402" cy="72574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prstClr val="black"/>
                    </a:solidFill>
                    <a:latin typeface="AppleColorEmoji"/>
                  </a:rPr>
                  <a:t>👩</a:t>
                </a:r>
                <a:endParaRPr lang="en-US" dirty="0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720453" y="1798853"/>
                <a:ext cx="45878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7F1679"/>
                    </a:solidFill>
                  </a:rPr>
                  <a:t>User2</a:t>
                </a:r>
                <a:endParaRPr lang="en-US" sz="900" dirty="0">
                  <a:solidFill>
                    <a:srgbClr val="7F1679"/>
                  </a:solidFill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47861" y="1925913"/>
              <a:ext cx="626863" cy="512828"/>
              <a:chOff x="47861" y="1925913"/>
              <a:chExt cx="626863" cy="512828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47861" y="2038631"/>
                <a:ext cx="43384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AppleColorEmoji"/>
                  </a:rPr>
                  <a:t>💻</a:t>
                </a:r>
                <a:endParaRPr lang="en-US" dirty="0"/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315299" y="1925913"/>
                <a:ext cx="35942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 smtClean="0"/>
                  <a:t>Foo</a:t>
                </a:r>
                <a:endParaRPr lang="en-US" sz="900" b="1" dirty="0"/>
              </a:p>
            </p:txBody>
          </p:sp>
          <p:cxnSp>
            <p:nvCxnSpPr>
              <p:cNvPr id="88" name="Straight Connector 87"/>
              <p:cNvCxnSpPr>
                <a:endCxn id="82" idx="2"/>
              </p:cNvCxnSpPr>
              <p:nvPr/>
            </p:nvCxnSpPr>
            <p:spPr>
              <a:xfrm flipV="1">
                <a:off x="417840" y="2127634"/>
                <a:ext cx="203880" cy="31846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24"/>
          <p:cNvGrpSpPr/>
          <p:nvPr/>
        </p:nvGrpSpPr>
        <p:grpSpPr>
          <a:xfrm>
            <a:off x="3448645" y="840259"/>
            <a:ext cx="1963614" cy="1378973"/>
            <a:chOff x="3448645" y="840259"/>
            <a:chExt cx="1963614" cy="1378973"/>
          </a:xfrm>
        </p:grpSpPr>
        <p:sp>
          <p:nvSpPr>
            <p:cNvPr id="4" name="Rounded Rectangle 3"/>
            <p:cNvSpPr/>
            <p:nvPr/>
          </p:nvSpPr>
          <p:spPr>
            <a:xfrm>
              <a:off x="3448645" y="840259"/>
              <a:ext cx="1963614" cy="137897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3649974" y="973646"/>
              <a:ext cx="1490622" cy="38099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IAM API Checker</a:t>
              </a:r>
              <a:endParaRPr lang="en-US" sz="1400" dirty="0"/>
            </a:p>
          </p:txBody>
        </p:sp>
        <p:sp>
          <p:nvSpPr>
            <p:cNvPr id="89" name="Rounded Rectangle 88"/>
            <p:cNvSpPr/>
            <p:nvPr/>
          </p:nvSpPr>
          <p:spPr>
            <a:xfrm>
              <a:off x="3649974" y="1589143"/>
              <a:ext cx="1490622" cy="42133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IAM </a:t>
              </a:r>
              <a:r>
                <a:rPr lang="en-US" sz="1400" dirty="0" err="1" smtClean="0"/>
                <a:t>SecurityChecker</a:t>
              </a:r>
              <a:endParaRPr lang="en-US" sz="1400" dirty="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82150" y="3380607"/>
            <a:ext cx="2081171" cy="1551084"/>
            <a:chOff x="1095698" y="3383662"/>
            <a:chExt cx="2056933" cy="1458047"/>
          </a:xfrm>
        </p:grpSpPr>
        <p:sp>
          <p:nvSpPr>
            <p:cNvPr id="91" name="Rounded Rectangle 90"/>
            <p:cNvSpPr/>
            <p:nvPr/>
          </p:nvSpPr>
          <p:spPr>
            <a:xfrm>
              <a:off x="1491958" y="3383662"/>
              <a:ext cx="1660673" cy="9144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2" name="Group 91"/>
            <p:cNvGrpSpPr/>
            <p:nvPr/>
          </p:nvGrpSpPr>
          <p:grpSpPr>
            <a:xfrm>
              <a:off x="1095698" y="3694679"/>
              <a:ext cx="1833498" cy="1147030"/>
              <a:chOff x="5626401" y="2559241"/>
              <a:chExt cx="1833498" cy="1147030"/>
            </a:xfrm>
          </p:grpSpPr>
          <p:grpSp>
            <p:nvGrpSpPr>
              <p:cNvPr id="94" name="Group 93"/>
              <p:cNvGrpSpPr/>
              <p:nvPr/>
            </p:nvGrpSpPr>
            <p:grpSpPr>
              <a:xfrm>
                <a:off x="5626401" y="2559241"/>
                <a:ext cx="1833498" cy="1147030"/>
                <a:chOff x="5619285" y="2453317"/>
                <a:chExt cx="1833498" cy="596667"/>
              </a:xfrm>
            </p:grpSpPr>
            <p:sp>
              <p:nvSpPr>
                <p:cNvPr id="110" name="Rounded Rectangle 109"/>
                <p:cNvSpPr/>
                <p:nvPr/>
              </p:nvSpPr>
              <p:spPr>
                <a:xfrm>
                  <a:off x="5619285" y="2464256"/>
                  <a:ext cx="1833498" cy="585728"/>
                </a:xfrm>
                <a:prstGeom prst="round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5697800" y="2453317"/>
                  <a:ext cx="1262586" cy="1280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 smtClean="0"/>
                    <a:t>User Policy</a:t>
                  </a:r>
                  <a:endParaRPr lang="en-US" sz="1000" dirty="0"/>
                </a:p>
              </p:txBody>
            </p:sp>
          </p:grpSp>
          <p:grpSp>
            <p:nvGrpSpPr>
              <p:cNvPr id="100" name="Group 99"/>
              <p:cNvGrpSpPr/>
              <p:nvPr/>
            </p:nvGrpSpPr>
            <p:grpSpPr>
              <a:xfrm>
                <a:off x="5677605" y="2796807"/>
                <a:ext cx="1597683" cy="809555"/>
                <a:chOff x="5216364" y="2724535"/>
                <a:chExt cx="1597683" cy="809555"/>
              </a:xfrm>
            </p:grpSpPr>
            <p:sp>
              <p:nvSpPr>
                <p:cNvPr id="101" name="Rounded Rectangle 100"/>
                <p:cNvSpPr/>
                <p:nvPr/>
              </p:nvSpPr>
              <p:spPr>
                <a:xfrm>
                  <a:off x="5243675" y="2724535"/>
                  <a:ext cx="1570372" cy="80955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" name="Rectangle 101"/>
                <p:cNvSpPr/>
                <p:nvPr/>
              </p:nvSpPr>
              <p:spPr>
                <a:xfrm>
                  <a:off x="5441673" y="2936218"/>
                  <a:ext cx="1222159" cy="541081"/>
                </a:xfrm>
                <a:prstGeom prst="rect">
                  <a:avLst/>
                </a:prstGeom>
                <a:solidFill>
                  <a:schemeClr val="accent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TextBox 103"/>
                <p:cNvSpPr txBox="1"/>
                <p:nvPr/>
              </p:nvSpPr>
              <p:spPr>
                <a:xfrm>
                  <a:off x="5468963" y="2883730"/>
                  <a:ext cx="129998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dirty="0" err="1" smtClean="0"/>
                    <a:t>startVirtualMachine</a:t>
                  </a:r>
                  <a:endParaRPr lang="en-US" sz="900" dirty="0" smtClean="0"/>
                </a:p>
                <a:p>
                  <a:pPr algn="ctr"/>
                  <a:r>
                    <a:rPr lang="en-US" sz="900" dirty="0" err="1" smtClean="0"/>
                    <a:t>VirtualMachine</a:t>
                  </a:r>
                  <a:r>
                    <a:rPr lang="en-US" sz="900" dirty="0" smtClean="0"/>
                    <a:t/>
                  </a:r>
                  <a:br>
                    <a:rPr lang="en-US" sz="900" dirty="0" smtClean="0"/>
                  </a:br>
                  <a:r>
                    <a:rPr lang="en-US" sz="900" dirty="0" smtClean="0"/>
                    <a:t>ACCOUNT</a:t>
                  </a:r>
                </a:p>
                <a:p>
                  <a:pPr algn="ctr"/>
                  <a:r>
                    <a:rPr lang="en-US" sz="900" dirty="0" smtClean="0"/>
                    <a:t>$</a:t>
                  </a:r>
                  <a:r>
                    <a:rPr lang="en-US" sz="900" dirty="0" err="1" smtClean="0"/>
                    <a:t>accountId</a:t>
                  </a:r>
                  <a:endParaRPr lang="en-US" sz="900" dirty="0"/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5216364" y="2724537"/>
                  <a:ext cx="71187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 smtClean="0"/>
                    <a:t>Permission</a:t>
                  </a:r>
                  <a:endParaRPr lang="en-US" sz="900" b="1" dirty="0"/>
                </a:p>
              </p:txBody>
            </p:sp>
          </p:grpSp>
        </p:grpSp>
        <p:sp>
          <p:nvSpPr>
            <p:cNvPr id="93" name="TextBox 92"/>
            <p:cNvSpPr txBox="1"/>
            <p:nvPr/>
          </p:nvSpPr>
          <p:spPr>
            <a:xfrm>
              <a:off x="1494309" y="3448458"/>
              <a:ext cx="1262586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User Group</a:t>
              </a:r>
              <a:endParaRPr lang="en-US" sz="1000" dirty="0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3242836" y="3017561"/>
            <a:ext cx="2067811" cy="1914802"/>
            <a:chOff x="3242836" y="2850190"/>
            <a:chExt cx="2067811" cy="2154927"/>
          </a:xfrm>
        </p:grpSpPr>
        <p:grpSp>
          <p:nvGrpSpPr>
            <p:cNvPr id="113" name="Group 112"/>
            <p:cNvGrpSpPr/>
            <p:nvPr/>
          </p:nvGrpSpPr>
          <p:grpSpPr>
            <a:xfrm>
              <a:off x="3242836" y="2850190"/>
              <a:ext cx="2067811" cy="2154927"/>
              <a:chOff x="3472263" y="2418891"/>
              <a:chExt cx="2067811" cy="2154927"/>
            </a:xfrm>
          </p:grpSpPr>
          <p:sp>
            <p:nvSpPr>
              <p:cNvPr id="115" name="Rounded Rectangle 114"/>
              <p:cNvSpPr/>
              <p:nvPr/>
            </p:nvSpPr>
            <p:spPr>
              <a:xfrm>
                <a:off x="3879401" y="2418891"/>
                <a:ext cx="1660673" cy="91440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3472263" y="2765727"/>
                <a:ext cx="1706925" cy="1808091"/>
                <a:chOff x="5626401" y="2398032"/>
                <a:chExt cx="1706925" cy="1786210"/>
              </a:xfrm>
            </p:grpSpPr>
            <p:grpSp>
              <p:nvGrpSpPr>
                <p:cNvPr id="117" name="Group 116"/>
                <p:cNvGrpSpPr/>
                <p:nvPr/>
              </p:nvGrpSpPr>
              <p:grpSpPr>
                <a:xfrm>
                  <a:off x="5626401" y="2398032"/>
                  <a:ext cx="1706925" cy="1786210"/>
                  <a:chOff x="5619285" y="2369460"/>
                  <a:chExt cx="1706925" cy="929159"/>
                </a:xfrm>
              </p:grpSpPr>
              <p:sp>
                <p:nvSpPr>
                  <p:cNvPr id="126" name="Rounded Rectangle 125"/>
                  <p:cNvSpPr/>
                  <p:nvPr/>
                </p:nvSpPr>
                <p:spPr>
                  <a:xfrm>
                    <a:off x="5619285" y="2369460"/>
                    <a:ext cx="1706925" cy="929159"/>
                  </a:xfrm>
                  <a:prstGeom prst="roundRect">
                    <a:avLst/>
                  </a:prstGeom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" name="TextBox 126"/>
                  <p:cNvSpPr txBox="1"/>
                  <p:nvPr/>
                </p:nvSpPr>
                <p:spPr>
                  <a:xfrm>
                    <a:off x="5825094" y="2444571"/>
                    <a:ext cx="1323055" cy="1280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smtClean="0"/>
                      <a:t>Domain Admin Policy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118" name="Group 117"/>
                <p:cNvGrpSpPr/>
                <p:nvPr/>
              </p:nvGrpSpPr>
              <p:grpSpPr>
                <a:xfrm>
                  <a:off x="5677605" y="2796808"/>
                  <a:ext cx="1597683" cy="883554"/>
                  <a:chOff x="5216364" y="2724536"/>
                  <a:chExt cx="1597683" cy="883554"/>
                </a:xfrm>
              </p:grpSpPr>
              <p:sp>
                <p:nvSpPr>
                  <p:cNvPr id="119" name="Rounded Rectangle 118"/>
                  <p:cNvSpPr/>
                  <p:nvPr/>
                </p:nvSpPr>
                <p:spPr>
                  <a:xfrm>
                    <a:off x="5243675" y="2724536"/>
                    <a:ext cx="1570372" cy="88355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0" name="Rectangle 119"/>
                  <p:cNvSpPr/>
                  <p:nvPr/>
                </p:nvSpPr>
                <p:spPr>
                  <a:xfrm>
                    <a:off x="5441673" y="2936218"/>
                    <a:ext cx="1222159" cy="605702"/>
                  </a:xfrm>
                  <a:prstGeom prst="rect">
                    <a:avLst/>
                  </a:prstGeom>
                  <a:solidFill>
                    <a:schemeClr val="accent2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1" name="TextBox 120"/>
                  <p:cNvSpPr txBox="1"/>
                  <p:nvPr/>
                </p:nvSpPr>
                <p:spPr>
                  <a:xfrm>
                    <a:off x="5447681" y="2936218"/>
                    <a:ext cx="1299980" cy="63850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 dirty="0" err="1" smtClean="0"/>
                      <a:t>startVirtualMachine</a:t>
                    </a:r>
                    <a:endParaRPr lang="en-US" sz="900" dirty="0" smtClean="0"/>
                  </a:p>
                  <a:p>
                    <a:pPr algn="ctr"/>
                    <a:r>
                      <a:rPr lang="en-US" sz="900" dirty="0" err="1" smtClean="0"/>
                      <a:t>VirtualMachine</a:t>
                    </a:r>
                    <a:endParaRPr lang="en-US" sz="900" dirty="0" smtClean="0"/>
                  </a:p>
                  <a:p>
                    <a:pPr algn="ctr"/>
                    <a:r>
                      <a:rPr lang="en-US" sz="900" dirty="0" smtClean="0"/>
                      <a:t>DOMAIN</a:t>
                    </a:r>
                    <a:br>
                      <a:rPr lang="en-US" sz="900" dirty="0" smtClean="0"/>
                    </a:br>
                    <a:r>
                      <a:rPr lang="en-US" sz="900" dirty="0" smtClean="0"/>
                      <a:t>$</a:t>
                    </a:r>
                    <a:r>
                      <a:rPr lang="en-US" sz="900" dirty="0" err="1" smtClean="0"/>
                      <a:t>domainId</a:t>
                    </a:r>
                    <a:endParaRPr lang="en-US" sz="900" dirty="0"/>
                  </a:p>
                </p:txBody>
              </p:sp>
              <p:sp>
                <p:nvSpPr>
                  <p:cNvPr id="125" name="TextBox 124"/>
                  <p:cNvSpPr txBox="1"/>
                  <p:nvPr/>
                </p:nvSpPr>
                <p:spPr>
                  <a:xfrm>
                    <a:off x="5216364" y="2724537"/>
                    <a:ext cx="71187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b="1" dirty="0" smtClean="0"/>
                      <a:t>Permission</a:t>
                    </a:r>
                    <a:endParaRPr lang="en-US" sz="900" b="1" dirty="0"/>
                  </a:p>
                </p:txBody>
              </p:sp>
            </p:grpSp>
          </p:grpSp>
        </p:grpSp>
        <p:sp>
          <p:nvSpPr>
            <p:cNvPr id="114" name="TextBox 113"/>
            <p:cNvSpPr txBox="1"/>
            <p:nvPr/>
          </p:nvSpPr>
          <p:spPr>
            <a:xfrm>
              <a:off x="3726470" y="2915439"/>
              <a:ext cx="14292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Domain Admin Group</a:t>
              </a:r>
              <a:endParaRPr lang="en-US" sz="1000" dirty="0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5834607" y="2990587"/>
            <a:ext cx="2067812" cy="2014531"/>
            <a:chOff x="6300665" y="2500455"/>
            <a:chExt cx="2067812" cy="1960918"/>
          </a:xfrm>
        </p:grpSpPr>
        <p:grpSp>
          <p:nvGrpSpPr>
            <p:cNvPr id="129" name="Group 128"/>
            <p:cNvGrpSpPr/>
            <p:nvPr/>
          </p:nvGrpSpPr>
          <p:grpSpPr>
            <a:xfrm>
              <a:off x="6300665" y="2500455"/>
              <a:ext cx="2067812" cy="1960918"/>
              <a:chOff x="5900757" y="2501213"/>
              <a:chExt cx="2067812" cy="1960918"/>
            </a:xfrm>
          </p:grpSpPr>
          <p:sp>
            <p:nvSpPr>
              <p:cNvPr id="131" name="Rounded Rectangle 130"/>
              <p:cNvSpPr/>
              <p:nvPr/>
            </p:nvSpPr>
            <p:spPr>
              <a:xfrm>
                <a:off x="6307896" y="2501213"/>
                <a:ext cx="1660673" cy="91440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2" name="Group 131"/>
              <p:cNvGrpSpPr/>
              <p:nvPr/>
            </p:nvGrpSpPr>
            <p:grpSpPr>
              <a:xfrm>
                <a:off x="5900757" y="2785998"/>
                <a:ext cx="1706925" cy="1676133"/>
                <a:chOff x="5626401" y="2398028"/>
                <a:chExt cx="1706925" cy="1676133"/>
              </a:xfrm>
            </p:grpSpPr>
            <p:grpSp>
              <p:nvGrpSpPr>
                <p:cNvPr id="133" name="Group 132"/>
                <p:cNvGrpSpPr/>
                <p:nvPr/>
              </p:nvGrpSpPr>
              <p:grpSpPr>
                <a:xfrm>
                  <a:off x="5626401" y="2398028"/>
                  <a:ext cx="1706925" cy="1676133"/>
                  <a:chOff x="5619285" y="2369459"/>
                  <a:chExt cx="1706925" cy="871899"/>
                </a:xfrm>
              </p:grpSpPr>
              <p:sp>
                <p:nvSpPr>
                  <p:cNvPr id="148" name="Rounded Rectangle 147"/>
                  <p:cNvSpPr/>
                  <p:nvPr/>
                </p:nvSpPr>
                <p:spPr>
                  <a:xfrm>
                    <a:off x="5619285" y="2369459"/>
                    <a:ext cx="1706925" cy="871899"/>
                  </a:xfrm>
                  <a:prstGeom prst="roundRect">
                    <a:avLst/>
                  </a:prstGeom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0" name="TextBox 149"/>
                  <p:cNvSpPr txBox="1"/>
                  <p:nvPr/>
                </p:nvSpPr>
                <p:spPr>
                  <a:xfrm>
                    <a:off x="5885563" y="2444571"/>
                    <a:ext cx="1167537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smtClean="0"/>
                      <a:t>Root Admin Policy</a:t>
                    </a:r>
                    <a:endParaRPr lang="en-US" sz="1000" dirty="0"/>
                  </a:p>
                </p:txBody>
              </p:sp>
            </p:grpSp>
            <p:grpSp>
              <p:nvGrpSpPr>
                <p:cNvPr id="135" name="Group 134"/>
                <p:cNvGrpSpPr/>
                <p:nvPr/>
              </p:nvGrpSpPr>
              <p:grpSpPr>
                <a:xfrm>
                  <a:off x="5704916" y="2796808"/>
                  <a:ext cx="1511139" cy="915960"/>
                  <a:chOff x="5243675" y="2724536"/>
                  <a:chExt cx="1511139" cy="915960"/>
                </a:xfrm>
              </p:grpSpPr>
              <p:sp>
                <p:nvSpPr>
                  <p:cNvPr id="143" name="Rounded Rectangle 142"/>
                  <p:cNvSpPr/>
                  <p:nvPr/>
                </p:nvSpPr>
                <p:spPr>
                  <a:xfrm>
                    <a:off x="5243675" y="2724536"/>
                    <a:ext cx="1511139" cy="915960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4" name="Rectangle 143"/>
                  <p:cNvSpPr/>
                  <p:nvPr/>
                </p:nvSpPr>
                <p:spPr>
                  <a:xfrm>
                    <a:off x="5431438" y="2972114"/>
                    <a:ext cx="1222159" cy="593989"/>
                  </a:xfrm>
                  <a:prstGeom prst="rect">
                    <a:avLst/>
                  </a:prstGeom>
                  <a:solidFill>
                    <a:schemeClr val="accent2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TextBox 144"/>
                  <p:cNvSpPr txBox="1"/>
                  <p:nvPr/>
                </p:nvSpPr>
                <p:spPr>
                  <a:xfrm>
                    <a:off x="5365216" y="3015194"/>
                    <a:ext cx="1299980" cy="5078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 dirty="0" err="1" smtClean="0"/>
                      <a:t>startVirtualMachine</a:t>
                    </a:r>
                    <a:endParaRPr lang="en-US" sz="900" dirty="0" smtClean="0"/>
                  </a:p>
                  <a:p>
                    <a:pPr algn="ctr"/>
                    <a:r>
                      <a:rPr lang="en-US" sz="900" dirty="0" err="1" smtClean="0"/>
                      <a:t>VirtualMachine</a:t>
                    </a:r>
                    <a:r>
                      <a:rPr lang="en-US" sz="900" dirty="0" smtClean="0"/>
                      <a:t/>
                    </a:r>
                    <a:br>
                      <a:rPr lang="en-US" sz="900" dirty="0" smtClean="0"/>
                    </a:br>
                    <a:r>
                      <a:rPr lang="en-US" sz="900" dirty="0" smtClean="0"/>
                      <a:t>Scope: ALL</a:t>
                    </a:r>
                    <a:endParaRPr lang="en-US" sz="900" dirty="0"/>
                  </a:p>
                </p:txBody>
              </p:sp>
              <p:sp>
                <p:nvSpPr>
                  <p:cNvPr id="146" name="TextBox 145"/>
                  <p:cNvSpPr txBox="1"/>
                  <p:nvPr/>
                </p:nvSpPr>
                <p:spPr>
                  <a:xfrm>
                    <a:off x="5371072" y="2724538"/>
                    <a:ext cx="71187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b="1" dirty="0" smtClean="0"/>
                      <a:t>Permission</a:t>
                    </a:r>
                    <a:endParaRPr lang="en-US" sz="900" b="1" dirty="0"/>
                  </a:p>
                </p:txBody>
              </p:sp>
            </p:grpSp>
          </p:grpSp>
        </p:grpSp>
        <p:sp>
          <p:nvSpPr>
            <p:cNvPr id="130" name="TextBox 129"/>
            <p:cNvSpPr txBox="1"/>
            <p:nvPr/>
          </p:nvSpPr>
          <p:spPr>
            <a:xfrm>
              <a:off x="6823508" y="2512866"/>
              <a:ext cx="14292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Root Admin Group</a:t>
              </a:r>
              <a:endParaRPr lang="en-US" sz="1000" dirty="0"/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1207990" y="1668384"/>
            <a:ext cx="2205549" cy="228381"/>
            <a:chOff x="1261190" y="1685888"/>
            <a:chExt cx="2285469" cy="228381"/>
          </a:xfrm>
        </p:grpSpPr>
        <p:cxnSp>
          <p:nvCxnSpPr>
            <p:cNvPr id="152" name="Straight Arrow Connector 151"/>
            <p:cNvCxnSpPr/>
            <p:nvPr/>
          </p:nvCxnSpPr>
          <p:spPr>
            <a:xfrm flipV="1">
              <a:off x="1261190" y="1901335"/>
              <a:ext cx="2285469" cy="1293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/>
            <p:cNvSpPr txBox="1"/>
            <p:nvPr/>
          </p:nvSpPr>
          <p:spPr>
            <a:xfrm>
              <a:off x="1653644" y="1685888"/>
              <a:ext cx="13102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err="1" smtClean="0"/>
                <a:t>startVirtualMachine</a:t>
              </a:r>
              <a:r>
                <a:rPr lang="en-US" sz="800" dirty="0" smtClean="0"/>
                <a:t> ‘Foo’</a:t>
              </a:r>
              <a:endParaRPr lang="en-US" sz="800" dirty="0"/>
            </a:p>
          </p:txBody>
        </p:sp>
      </p:grpSp>
      <p:grpSp>
        <p:nvGrpSpPr>
          <p:cNvPr id="8" name="Group 7"/>
          <p:cNvGrpSpPr/>
          <p:nvPr/>
        </p:nvGrpSpPr>
        <p:grpSpPr>
          <a:xfrm rot="10800000">
            <a:off x="5412320" y="1674279"/>
            <a:ext cx="2157350" cy="453355"/>
            <a:chOff x="1286927" y="1935462"/>
            <a:chExt cx="2157350" cy="453355"/>
          </a:xfrm>
        </p:grpSpPr>
        <p:cxnSp>
          <p:nvCxnSpPr>
            <p:cNvPr id="155" name="Straight Arrow Connector 154"/>
            <p:cNvCxnSpPr/>
            <p:nvPr/>
          </p:nvCxnSpPr>
          <p:spPr>
            <a:xfrm flipH="1">
              <a:off x="1762638" y="2095761"/>
              <a:ext cx="1681639" cy="0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26" name="Picture 2" descr="C:\Users\Prachi Damle\AppData\Local\Microsoft\Windows\Temporary Internet Files\Content.IE5\7OSZTEJ1\MC900441310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286927" y="1935462"/>
              <a:ext cx="475711" cy="4533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7" name="Group 156"/>
          <p:cNvGrpSpPr/>
          <p:nvPr/>
        </p:nvGrpSpPr>
        <p:grpSpPr>
          <a:xfrm>
            <a:off x="7587068" y="1338714"/>
            <a:ext cx="925586" cy="788920"/>
            <a:chOff x="580788" y="1764764"/>
            <a:chExt cx="742511" cy="725740"/>
          </a:xfrm>
        </p:grpSpPr>
        <p:sp>
          <p:nvSpPr>
            <p:cNvPr id="158" name="Oval 157"/>
            <p:cNvSpPr/>
            <p:nvPr/>
          </p:nvSpPr>
          <p:spPr>
            <a:xfrm>
              <a:off x="580789" y="1764764"/>
              <a:ext cx="618235" cy="7257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black"/>
                  </a:solidFill>
                  <a:latin typeface="AppleColorEmoji"/>
                </a:rPr>
                <a:t>👩</a:t>
              </a:r>
              <a:endParaRPr lang="en-US" dirty="0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580788" y="1798853"/>
              <a:ext cx="74251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rgbClr val="7F1679"/>
                  </a:solidFill>
                </a:rPr>
                <a:t>Root Admin</a:t>
              </a:r>
              <a:endParaRPr lang="en-US" sz="900" dirty="0">
                <a:solidFill>
                  <a:srgbClr val="7F1679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 rot="10800000">
            <a:off x="5477493" y="1326587"/>
            <a:ext cx="2092177" cy="262556"/>
            <a:chOff x="972431" y="1874851"/>
            <a:chExt cx="2204441" cy="262556"/>
          </a:xfrm>
        </p:grpSpPr>
        <p:cxnSp>
          <p:nvCxnSpPr>
            <p:cNvPr id="161" name="Straight Arrow Connector 160"/>
            <p:cNvCxnSpPr/>
            <p:nvPr/>
          </p:nvCxnSpPr>
          <p:spPr>
            <a:xfrm rot="10800000" flipH="1" flipV="1">
              <a:off x="972431" y="1874851"/>
              <a:ext cx="2204441" cy="1603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Box 161"/>
            <p:cNvSpPr txBox="1"/>
            <p:nvPr/>
          </p:nvSpPr>
          <p:spPr>
            <a:xfrm rot="10800000">
              <a:off x="1526831" y="1921963"/>
              <a:ext cx="15412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err="1" smtClean="0"/>
                <a:t>startVirtualMachine</a:t>
              </a:r>
              <a:r>
                <a:rPr lang="en-US" sz="800" dirty="0" smtClean="0"/>
                <a:t> ‘Foo’</a:t>
              </a:r>
              <a:endParaRPr lang="en-US" sz="800" dirty="0"/>
            </a:p>
          </p:txBody>
        </p:sp>
      </p:grpSp>
      <p:grpSp>
        <p:nvGrpSpPr>
          <p:cNvPr id="163" name="Group 162"/>
          <p:cNvGrpSpPr/>
          <p:nvPr/>
        </p:nvGrpSpPr>
        <p:grpSpPr>
          <a:xfrm>
            <a:off x="1439327" y="2087862"/>
            <a:ext cx="2157350" cy="453355"/>
            <a:chOff x="1286927" y="1935462"/>
            <a:chExt cx="2157350" cy="453355"/>
          </a:xfrm>
        </p:grpSpPr>
        <p:cxnSp>
          <p:nvCxnSpPr>
            <p:cNvPr id="164" name="Straight Arrow Connector 163"/>
            <p:cNvCxnSpPr/>
            <p:nvPr/>
          </p:nvCxnSpPr>
          <p:spPr>
            <a:xfrm flipH="1">
              <a:off x="1762638" y="2095761"/>
              <a:ext cx="1681639" cy="0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5" name="Picture 2" descr="C:\Users\Prachi Damle\AppData\Local\Microsoft\Windows\Temporary Internet Files\Content.IE5\7OSZTEJ1\MC900441310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6927" y="1935462"/>
              <a:ext cx="475711" cy="4533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054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219" y="624105"/>
            <a:ext cx="6667503" cy="857250"/>
          </a:xfrm>
        </p:spPr>
        <p:txBody>
          <a:bodyPr/>
          <a:lstStyle/>
          <a:p>
            <a:r>
              <a:rPr lang="en-US" dirty="0" smtClean="0"/>
              <a:t>IAM </a:t>
            </a:r>
            <a:r>
              <a:rPr lang="en-US" dirty="0" err="1" smtClean="0"/>
              <a:t>QuerySelector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47104"/>
            <a:ext cx="8229600" cy="3416006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QuerySelector</a:t>
            </a:r>
            <a:r>
              <a:rPr lang="en-US" dirty="0" smtClean="0"/>
              <a:t> =&gt; </a:t>
            </a:r>
            <a:r>
              <a:rPr lang="en-US" dirty="0" err="1" smtClean="0"/>
              <a:t>RoleBasedQuerySelector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96120" y="2178625"/>
            <a:ext cx="8547880" cy="1908215"/>
          </a:xfrm>
          <a:prstGeom prst="rect">
            <a:avLst/>
          </a:prstGeom>
          <a:solidFill>
            <a:srgbClr val="FFE699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public </a:t>
            </a:r>
            <a:r>
              <a:rPr lang="en-US" dirty="0"/>
              <a:t>interface </a:t>
            </a:r>
            <a:r>
              <a:rPr lang="en-US" dirty="0" err="1"/>
              <a:t>QuerySelector</a:t>
            </a:r>
            <a:r>
              <a:rPr lang="en-US" dirty="0"/>
              <a:t> extends Adapter </a:t>
            </a:r>
            <a:r>
              <a:rPr lang="en-US" dirty="0" smtClean="0"/>
              <a:t>{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List&lt;Long</a:t>
            </a:r>
            <a:r>
              <a:rPr lang="en-US" sz="1600" dirty="0"/>
              <a:t>&gt; </a:t>
            </a:r>
            <a:r>
              <a:rPr lang="en-US" sz="1600" dirty="0" err="1"/>
              <a:t>getAuthorizedDomains</a:t>
            </a:r>
            <a:r>
              <a:rPr lang="en-US" sz="1600" dirty="0"/>
              <a:t>(Account caller, String </a:t>
            </a:r>
            <a:r>
              <a:rPr lang="en-US" sz="1600" dirty="0" err="1" smtClean="0"/>
              <a:t>entityType</a:t>
            </a:r>
            <a:r>
              <a:rPr lang="en-US" sz="1600" dirty="0"/>
              <a:t>, </a:t>
            </a:r>
            <a:r>
              <a:rPr lang="en-US" sz="1600" dirty="0" err="1"/>
              <a:t>AccessType</a:t>
            </a:r>
            <a:r>
              <a:rPr lang="en-US" sz="1600" dirty="0"/>
              <a:t> </a:t>
            </a:r>
            <a:r>
              <a:rPr lang="en-US" sz="1600" dirty="0" err="1"/>
              <a:t>accessType</a:t>
            </a:r>
            <a:r>
              <a:rPr lang="en-US" sz="1600" dirty="0" smtClean="0"/>
              <a:t>);</a:t>
            </a:r>
            <a:endParaRPr lang="en-US" sz="1600" dirty="0"/>
          </a:p>
          <a:p>
            <a:r>
              <a:rPr lang="en-US" sz="1600" dirty="0" smtClean="0"/>
              <a:t>      List&lt;Long</a:t>
            </a:r>
            <a:r>
              <a:rPr lang="en-US" sz="1600" dirty="0"/>
              <a:t>&gt; </a:t>
            </a:r>
            <a:r>
              <a:rPr lang="en-US" sz="1600" dirty="0" err="1"/>
              <a:t>getAuthorizedAccounts</a:t>
            </a:r>
            <a:r>
              <a:rPr lang="en-US" sz="1600" dirty="0"/>
              <a:t>(Account caller, String </a:t>
            </a:r>
            <a:r>
              <a:rPr lang="en-US" sz="1600" dirty="0" err="1" smtClean="0"/>
              <a:t>entityType</a:t>
            </a:r>
            <a:r>
              <a:rPr lang="en-US" sz="1600" dirty="0"/>
              <a:t>, </a:t>
            </a:r>
            <a:r>
              <a:rPr lang="en-US" sz="1600" dirty="0" err="1"/>
              <a:t>AccessType</a:t>
            </a:r>
            <a:r>
              <a:rPr lang="en-US" sz="1600" dirty="0"/>
              <a:t> </a:t>
            </a:r>
            <a:r>
              <a:rPr lang="en-US" sz="1600" dirty="0" err="1"/>
              <a:t>accessType</a:t>
            </a:r>
            <a:r>
              <a:rPr lang="en-US" sz="1600" dirty="0" smtClean="0"/>
              <a:t>);</a:t>
            </a:r>
            <a:endParaRPr lang="en-US" sz="1600" dirty="0"/>
          </a:p>
          <a:p>
            <a:r>
              <a:rPr lang="en-US" sz="1600" dirty="0" smtClean="0"/>
              <a:t>      List&lt;Long</a:t>
            </a:r>
            <a:r>
              <a:rPr lang="en-US" sz="1600" dirty="0"/>
              <a:t>&gt; </a:t>
            </a:r>
            <a:r>
              <a:rPr lang="en-US" sz="1600" dirty="0" err="1"/>
              <a:t>getAuthorizedResources</a:t>
            </a:r>
            <a:r>
              <a:rPr lang="en-US" sz="1600" dirty="0"/>
              <a:t>(Account caller, String </a:t>
            </a:r>
            <a:r>
              <a:rPr lang="en-US" sz="1600" dirty="0" err="1" smtClean="0"/>
              <a:t>entityType</a:t>
            </a:r>
            <a:r>
              <a:rPr lang="en-US" sz="1600" dirty="0"/>
              <a:t>, </a:t>
            </a:r>
            <a:r>
              <a:rPr lang="en-US" sz="1600" dirty="0" err="1"/>
              <a:t>AccessType</a:t>
            </a:r>
            <a:r>
              <a:rPr lang="en-US" sz="1600" dirty="0"/>
              <a:t> </a:t>
            </a:r>
            <a:r>
              <a:rPr lang="en-US" sz="1600" dirty="0" err="1"/>
              <a:t>accessType</a:t>
            </a:r>
            <a:r>
              <a:rPr lang="en-US" sz="1600" dirty="0" smtClean="0"/>
              <a:t>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boolean</a:t>
            </a:r>
            <a:r>
              <a:rPr lang="en-US" sz="1600" dirty="0" smtClean="0"/>
              <a:t> </a:t>
            </a:r>
            <a:r>
              <a:rPr lang="en-US" sz="1600" dirty="0" err="1"/>
              <a:t>isGrantedAll</a:t>
            </a:r>
            <a:r>
              <a:rPr lang="en-US" sz="1600" dirty="0"/>
              <a:t>(Account caller, String action, </a:t>
            </a:r>
            <a:r>
              <a:rPr lang="en-US" sz="1600" dirty="0" err="1"/>
              <a:t>AccessType</a:t>
            </a:r>
            <a:r>
              <a:rPr lang="en-US" sz="1600" dirty="0"/>
              <a:t> </a:t>
            </a:r>
            <a:r>
              <a:rPr lang="en-US" sz="1600" dirty="0" err="1"/>
              <a:t>accessType</a:t>
            </a:r>
            <a:r>
              <a:rPr lang="en-US" sz="1600" dirty="0" smtClean="0"/>
              <a:t>);</a:t>
            </a:r>
          </a:p>
          <a:p>
            <a:r>
              <a:rPr lang="en-US" sz="1600" dirty="0" smtClean="0"/>
              <a:t>      List&lt;String</a:t>
            </a:r>
            <a:r>
              <a:rPr lang="en-US" sz="1600" dirty="0"/>
              <a:t>&gt; </a:t>
            </a:r>
            <a:r>
              <a:rPr lang="en-US" sz="1600" dirty="0" err="1"/>
              <a:t>listIAMGroupsByAccount</a:t>
            </a:r>
            <a:r>
              <a:rPr lang="en-US" sz="1600" dirty="0"/>
              <a:t>(long </a:t>
            </a:r>
            <a:r>
              <a:rPr lang="en-US" sz="1600" dirty="0" err="1"/>
              <a:t>accountId</a:t>
            </a:r>
            <a:r>
              <a:rPr lang="en-US" sz="1600" dirty="0"/>
              <a:t>); </a:t>
            </a:r>
            <a:endParaRPr lang="en-US" dirty="0" smtClean="0"/>
          </a:p>
          <a:p>
            <a:r>
              <a:rPr lang="en-US" dirty="0" smtClean="0"/>
              <a:t>}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7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889" y="1253932"/>
            <a:ext cx="8229600" cy="3416006"/>
          </a:xfrm>
        </p:spPr>
        <p:txBody>
          <a:bodyPr/>
          <a:lstStyle/>
          <a:p>
            <a:r>
              <a:rPr lang="en-US" dirty="0" smtClean="0"/>
              <a:t>Use Case: Domain admin wants to grant “read only access” to all VMs of his domain to some service desk accounts.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2758392" y="2690393"/>
            <a:ext cx="1235814" cy="914400"/>
            <a:chOff x="2758392" y="2690393"/>
            <a:chExt cx="1235814" cy="914400"/>
          </a:xfrm>
        </p:grpSpPr>
        <p:sp>
          <p:nvSpPr>
            <p:cNvPr id="4" name="Cloud 3"/>
            <p:cNvSpPr/>
            <p:nvPr/>
          </p:nvSpPr>
          <p:spPr>
            <a:xfrm>
              <a:off x="2833496" y="2690393"/>
              <a:ext cx="1160710" cy="91440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758392" y="2908903"/>
              <a:ext cx="122215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>
                  <a:solidFill>
                    <a:prstClr val="black"/>
                  </a:solidFill>
                </a:rPr>
                <a:t>Service Desk</a:t>
              </a:r>
            </a:p>
            <a:p>
              <a:pPr algn="ctr"/>
              <a:r>
                <a:rPr lang="en-US" sz="1100" dirty="0" smtClean="0">
                  <a:solidFill>
                    <a:prstClr val="black"/>
                  </a:solidFill>
                </a:rPr>
                <a:t>Group</a:t>
              </a:r>
              <a:endParaRPr 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619285" y="2369459"/>
            <a:ext cx="1706925" cy="1666132"/>
            <a:chOff x="5619285" y="2369459"/>
            <a:chExt cx="1706925" cy="1666132"/>
          </a:xfrm>
        </p:grpSpPr>
        <p:sp>
          <p:nvSpPr>
            <p:cNvPr id="6" name="Rounded Rectangle 5"/>
            <p:cNvSpPr/>
            <p:nvPr/>
          </p:nvSpPr>
          <p:spPr>
            <a:xfrm>
              <a:off x="5619285" y="2369459"/>
              <a:ext cx="1706925" cy="166613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85563" y="2444571"/>
              <a:ext cx="11675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>
                  <a:solidFill>
                    <a:prstClr val="black"/>
                  </a:solidFill>
                </a:rPr>
                <a:t>ReadOnlyPolicy</a:t>
              </a:r>
              <a:endParaRPr lang="en-US" sz="1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680734" y="2799646"/>
            <a:ext cx="1597683" cy="942321"/>
            <a:chOff x="5216364" y="2724535"/>
            <a:chExt cx="1597683" cy="942321"/>
          </a:xfrm>
        </p:grpSpPr>
        <p:sp>
          <p:nvSpPr>
            <p:cNvPr id="8" name="Rounded Rectangle 7"/>
            <p:cNvSpPr/>
            <p:nvPr/>
          </p:nvSpPr>
          <p:spPr>
            <a:xfrm>
              <a:off x="5243675" y="2724535"/>
              <a:ext cx="1570372" cy="94232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441673" y="2936218"/>
              <a:ext cx="1222159" cy="635042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434844" y="2902075"/>
              <a:ext cx="1215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 err="1" smtClean="0">
                  <a:solidFill>
                    <a:prstClr val="black"/>
                  </a:solidFill>
                </a:rPr>
                <a:t>listVirtualMachines</a:t>
              </a:r>
              <a:endParaRPr lang="en-US" sz="90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900" dirty="0" err="1" smtClean="0">
                  <a:solidFill>
                    <a:prstClr val="black"/>
                  </a:solidFill>
                </a:rPr>
                <a:t>VirtualMachine</a:t>
              </a:r>
              <a:endParaRPr lang="en-US" sz="90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</a:rPr>
                <a:t>DOMAIN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</a:rPr>
                <a:t>$</a:t>
              </a:r>
              <a:r>
                <a:rPr lang="en-US" sz="900" dirty="0" err="1" smtClean="0">
                  <a:solidFill>
                    <a:prstClr val="black"/>
                  </a:solidFill>
                </a:rPr>
                <a:t>domainId</a:t>
              </a:r>
              <a:endParaRPr lang="en-US" sz="900" dirty="0">
                <a:solidFill>
                  <a:prstClr val="black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16364" y="2724537"/>
              <a:ext cx="71187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solidFill>
                    <a:prstClr val="black"/>
                  </a:solidFill>
                </a:rPr>
                <a:t>Permission</a:t>
              </a:r>
              <a:endParaRPr lang="en-US" sz="9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358558" y="2149710"/>
            <a:ext cx="823149" cy="2074745"/>
            <a:chOff x="1358558" y="2149710"/>
            <a:chExt cx="823149" cy="2074745"/>
          </a:xfrm>
        </p:grpSpPr>
        <p:sp>
          <p:nvSpPr>
            <p:cNvPr id="15" name="Oval 14"/>
            <p:cNvSpPr/>
            <p:nvPr/>
          </p:nvSpPr>
          <p:spPr>
            <a:xfrm>
              <a:off x="1372979" y="2149710"/>
              <a:ext cx="808728" cy="575011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black"/>
                  </a:solidFill>
                  <a:latin typeface="AppleColorEmoji"/>
                </a:rPr>
                <a:t>👩</a:t>
              </a: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358558" y="3649444"/>
              <a:ext cx="808728" cy="575011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black"/>
                  </a:solidFill>
                  <a:latin typeface="AppleColorEmoji"/>
                </a:rPr>
                <a:t>👨</a:t>
              </a: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454301" y="2437216"/>
            <a:ext cx="1304091" cy="1499734"/>
            <a:chOff x="1454301" y="2437216"/>
            <a:chExt cx="1304091" cy="1499734"/>
          </a:xfrm>
        </p:grpSpPr>
        <p:cxnSp>
          <p:nvCxnSpPr>
            <p:cNvPr id="25" name="Straight Arrow Connector 24"/>
            <p:cNvCxnSpPr>
              <a:stCxn id="15" idx="6"/>
              <a:endCxn id="5" idx="1"/>
            </p:cNvCxnSpPr>
            <p:nvPr/>
          </p:nvCxnSpPr>
          <p:spPr>
            <a:xfrm>
              <a:off x="2181707" y="2437216"/>
              <a:ext cx="576685" cy="68713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6" idx="6"/>
              <a:endCxn id="5" idx="1"/>
            </p:cNvCxnSpPr>
            <p:nvPr/>
          </p:nvCxnSpPr>
          <p:spPr>
            <a:xfrm flipV="1">
              <a:off x="2167286" y="3124347"/>
              <a:ext cx="591106" cy="812603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 rot="364398">
              <a:off x="1454301" y="2977185"/>
              <a:ext cx="1283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err="1">
                  <a:solidFill>
                    <a:srgbClr val="800000"/>
                  </a:solidFill>
                </a:rPr>
                <a:t>a</a:t>
              </a:r>
              <a:r>
                <a:rPr lang="en-US" sz="800" b="1" dirty="0" err="1" smtClean="0">
                  <a:solidFill>
                    <a:srgbClr val="800000"/>
                  </a:solidFill>
                </a:rPr>
                <a:t>ddAccountToIAMGroup</a:t>
              </a:r>
              <a:endParaRPr lang="en-US" sz="800" b="1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980550" y="2917922"/>
            <a:ext cx="1638735" cy="284603"/>
            <a:chOff x="3980550" y="2917922"/>
            <a:chExt cx="1638735" cy="284603"/>
          </a:xfrm>
        </p:grpSpPr>
        <p:cxnSp>
          <p:nvCxnSpPr>
            <p:cNvPr id="14" name="Straight Arrow Connector 13"/>
            <p:cNvCxnSpPr>
              <a:stCxn id="6" idx="1"/>
              <a:endCxn id="5" idx="3"/>
            </p:cNvCxnSpPr>
            <p:nvPr/>
          </p:nvCxnSpPr>
          <p:spPr>
            <a:xfrm flipH="1" flipV="1">
              <a:off x="3980550" y="3124347"/>
              <a:ext cx="1638735" cy="7817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 rot="232703">
              <a:off x="4082968" y="2917922"/>
              <a:ext cx="14679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err="1">
                  <a:solidFill>
                    <a:srgbClr val="800000"/>
                  </a:solidFill>
                </a:rPr>
                <a:t>a</a:t>
              </a:r>
              <a:r>
                <a:rPr lang="en-US" sz="800" b="1" dirty="0" err="1" smtClean="0">
                  <a:solidFill>
                    <a:srgbClr val="800000"/>
                  </a:solidFill>
                </a:rPr>
                <a:t>ttachIAMPolicyToIAMGroup</a:t>
              </a:r>
              <a:endParaRPr lang="en-US" sz="800" b="1" dirty="0">
                <a:solidFill>
                  <a:srgbClr val="8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661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2919099" y="2410430"/>
            <a:ext cx="4051985" cy="2246546"/>
            <a:chOff x="2919099" y="2410430"/>
            <a:chExt cx="4051985" cy="2246546"/>
          </a:xfrm>
        </p:grpSpPr>
        <p:grpSp>
          <p:nvGrpSpPr>
            <p:cNvPr id="26" name="Group 25"/>
            <p:cNvGrpSpPr/>
            <p:nvPr/>
          </p:nvGrpSpPr>
          <p:grpSpPr>
            <a:xfrm>
              <a:off x="4083052" y="2410430"/>
              <a:ext cx="2888032" cy="2246546"/>
              <a:chOff x="5619285" y="2369459"/>
              <a:chExt cx="1706925" cy="1666132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5619285" y="2369459"/>
                <a:ext cx="1706925" cy="1666132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853281" y="2393931"/>
                <a:ext cx="1167537" cy="18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 err="1" smtClean="0">
                    <a:solidFill>
                      <a:prstClr val="black"/>
                    </a:solidFill>
                  </a:rPr>
                  <a:t>VMOpPolicy</a:t>
                </a:r>
                <a:endParaRPr lang="en-US" sz="1000" dirty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18" name="Straight Arrow Connector 17"/>
            <p:cNvCxnSpPr>
              <a:stCxn id="47" idx="6"/>
              <a:endCxn id="29" idx="1"/>
            </p:cNvCxnSpPr>
            <p:nvPr/>
          </p:nvCxnSpPr>
          <p:spPr>
            <a:xfrm>
              <a:off x="2919099" y="2724009"/>
              <a:ext cx="1163953" cy="80969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 rot="2086563">
              <a:off x="2991959" y="2867105"/>
              <a:ext cx="106746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err="1" smtClean="0">
                  <a:solidFill>
                    <a:srgbClr val="800000"/>
                  </a:solidFill>
                </a:rPr>
                <a:t>CreateIAMPolicy</a:t>
              </a:r>
              <a:endParaRPr lang="en-US" sz="900" dirty="0">
                <a:solidFill>
                  <a:srgbClr val="800000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Cross-Account Grant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889" y="1253932"/>
            <a:ext cx="8229600" cy="3416006"/>
          </a:xfrm>
        </p:spPr>
        <p:txBody>
          <a:bodyPr/>
          <a:lstStyle/>
          <a:p>
            <a:r>
              <a:rPr lang="en-US" dirty="0" smtClean="0"/>
              <a:t>Use Case: Account A has a VM foo, and she wants to grant Account B to Start/Stop her VM foo.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4185467" y="2690395"/>
            <a:ext cx="1597683" cy="942321"/>
            <a:chOff x="5216364" y="2724535"/>
            <a:chExt cx="1597683" cy="942321"/>
          </a:xfrm>
        </p:grpSpPr>
        <p:sp>
          <p:nvSpPr>
            <p:cNvPr id="37" name="Rounded Rectangle 36"/>
            <p:cNvSpPr/>
            <p:nvPr/>
          </p:nvSpPr>
          <p:spPr>
            <a:xfrm>
              <a:off x="5243675" y="2724535"/>
              <a:ext cx="1570372" cy="94232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441673" y="2936218"/>
              <a:ext cx="1222159" cy="635042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434844" y="2902075"/>
              <a:ext cx="1215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 err="1" smtClean="0">
                  <a:solidFill>
                    <a:prstClr val="black"/>
                  </a:solidFill>
                </a:rPr>
                <a:t>startVirtualMachine</a:t>
              </a:r>
              <a:endParaRPr lang="en-US" sz="90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900" dirty="0" err="1" smtClean="0">
                  <a:solidFill>
                    <a:prstClr val="black"/>
                  </a:solidFill>
                </a:rPr>
                <a:t>VirtualMachine</a:t>
              </a:r>
              <a:endParaRPr lang="en-US" sz="90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</a:rPr>
                <a:t>RESOURCE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</a:rPr>
                <a:t>foo</a:t>
              </a:r>
              <a:endParaRPr lang="en-US" sz="900" dirty="0">
                <a:solidFill>
                  <a:prstClr val="black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216364" y="2724537"/>
              <a:ext cx="71187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solidFill>
                    <a:prstClr val="black"/>
                  </a:solidFill>
                </a:rPr>
                <a:t>Permission</a:t>
              </a:r>
              <a:endParaRPr lang="en-US" sz="9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239116" y="3655372"/>
            <a:ext cx="1597683" cy="942321"/>
            <a:chOff x="5216364" y="2724535"/>
            <a:chExt cx="1597683" cy="942321"/>
          </a:xfrm>
        </p:grpSpPr>
        <p:sp>
          <p:nvSpPr>
            <p:cNvPr id="42" name="Rounded Rectangle 41"/>
            <p:cNvSpPr/>
            <p:nvPr/>
          </p:nvSpPr>
          <p:spPr>
            <a:xfrm>
              <a:off x="5243675" y="2724535"/>
              <a:ext cx="1570372" cy="94232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441673" y="2936218"/>
              <a:ext cx="1222159" cy="635042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434844" y="2902075"/>
              <a:ext cx="1215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 err="1" smtClean="0">
                  <a:solidFill>
                    <a:prstClr val="black"/>
                  </a:solidFill>
                </a:rPr>
                <a:t>stopVirtualMachine</a:t>
              </a:r>
              <a:endParaRPr lang="en-US" sz="90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900" dirty="0" err="1" smtClean="0">
                  <a:solidFill>
                    <a:prstClr val="black"/>
                  </a:solidFill>
                </a:rPr>
                <a:t>VirtualMachine</a:t>
              </a:r>
              <a:endParaRPr lang="en-US" sz="90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</a:rPr>
                <a:t>RESOURCE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</a:rPr>
                <a:t>foo</a:t>
              </a:r>
              <a:endParaRPr lang="en-US" sz="900" dirty="0">
                <a:solidFill>
                  <a:prstClr val="black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216364" y="2724537"/>
              <a:ext cx="71187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solidFill>
                    <a:prstClr val="black"/>
                  </a:solidFill>
                </a:rPr>
                <a:t>Permission</a:t>
              </a:r>
              <a:endParaRPr lang="en-US" sz="9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47" name="Oval 46"/>
          <p:cNvSpPr/>
          <p:nvPr/>
        </p:nvSpPr>
        <p:spPr>
          <a:xfrm>
            <a:off x="2110371" y="2436503"/>
            <a:ext cx="808728" cy="5750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AppleColorEmoji"/>
              </a:rPr>
              <a:t>👩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2095950" y="3936237"/>
            <a:ext cx="808728" cy="5750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AppleColorEmoji"/>
              </a:rPr>
              <a:t>👨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61965" y="2403600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A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036845" y="396265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B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2731076" y="3533703"/>
            <a:ext cx="1454244" cy="690040"/>
            <a:chOff x="2731076" y="3533703"/>
            <a:chExt cx="1454244" cy="690040"/>
          </a:xfrm>
        </p:grpSpPr>
        <p:cxnSp>
          <p:nvCxnSpPr>
            <p:cNvPr id="20" name="Straight Arrow Connector 19"/>
            <p:cNvCxnSpPr>
              <a:stCxn id="29" idx="1"/>
              <a:endCxn id="48" idx="6"/>
            </p:cNvCxnSpPr>
            <p:nvPr/>
          </p:nvCxnSpPr>
          <p:spPr>
            <a:xfrm flipH="1">
              <a:off x="2904678" y="3533703"/>
              <a:ext cx="1178374" cy="69004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 rot="19835851">
              <a:off x="2731076" y="3612231"/>
              <a:ext cx="145424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err="1" smtClean="0">
                  <a:solidFill>
                    <a:srgbClr val="800000"/>
                  </a:solidFill>
                </a:rPr>
                <a:t>attachIAMPolicyToAccount</a:t>
              </a:r>
              <a:endParaRPr lang="en-US" sz="900" dirty="0">
                <a:solidFill>
                  <a:srgbClr val="800000"/>
                </a:solidFill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1416468" y="2496436"/>
            <a:ext cx="433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ppleColorEmoji"/>
              </a:rPr>
              <a:t>💻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95268" y="2355803"/>
            <a:ext cx="3594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prstClr val="black"/>
                </a:solidFill>
              </a:rPr>
              <a:t>Foo</a:t>
            </a:r>
            <a:endParaRPr lang="en-US" sz="900" b="1" dirty="0">
              <a:solidFill>
                <a:prstClr val="black"/>
              </a:solidFill>
            </a:endParaRPr>
          </a:p>
        </p:txBody>
      </p:sp>
      <p:cxnSp>
        <p:nvCxnSpPr>
          <p:cNvPr id="56" name="Straight Connector 55"/>
          <p:cNvCxnSpPr>
            <a:endCxn id="47" idx="2"/>
          </p:cNvCxnSpPr>
          <p:nvPr/>
        </p:nvCxnSpPr>
        <p:spPr>
          <a:xfrm>
            <a:off x="1795686" y="2710879"/>
            <a:ext cx="314685" cy="13130"/>
          </a:xfrm>
          <a:prstGeom prst="line">
            <a:avLst/>
          </a:prstGeom>
          <a:ln>
            <a:solidFill>
              <a:srgbClr val="0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640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Integrate IAM model with all </a:t>
            </a:r>
            <a:r>
              <a:rPr lang="en-US" dirty="0" err="1" smtClean="0"/>
              <a:t>CloudStack</a:t>
            </a:r>
            <a:r>
              <a:rPr lang="en-US" dirty="0"/>
              <a:t> </a:t>
            </a:r>
            <a:r>
              <a:rPr lang="en-US" dirty="0" smtClean="0"/>
              <a:t>access control logic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hared </a:t>
            </a:r>
            <a:r>
              <a:rPr lang="en-US" dirty="0"/>
              <a:t>and isolated networks</a:t>
            </a:r>
          </a:p>
          <a:p>
            <a:pPr lvl="1"/>
            <a:r>
              <a:rPr lang="en-US" dirty="0" smtClean="0"/>
              <a:t>Handle non </a:t>
            </a:r>
            <a:r>
              <a:rPr lang="en-US" dirty="0" err="1"/>
              <a:t>ControlledEntity</a:t>
            </a:r>
            <a:r>
              <a:rPr lang="en-US" dirty="0"/>
              <a:t> like </a:t>
            </a:r>
            <a:r>
              <a:rPr lang="en-US" dirty="0" smtClean="0"/>
              <a:t>Zone </a:t>
            </a:r>
            <a:r>
              <a:rPr lang="en-US" dirty="0"/>
              <a:t>and </a:t>
            </a:r>
            <a:r>
              <a:rPr lang="en-US" dirty="0" smtClean="0"/>
              <a:t>Service Offering</a:t>
            </a:r>
            <a:r>
              <a:rPr lang="en-US" dirty="0"/>
              <a:t>(Disk offering, Network Offering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edicated </a:t>
            </a:r>
            <a:r>
              <a:rPr lang="en-US" dirty="0"/>
              <a:t>resource feature </a:t>
            </a:r>
          </a:p>
          <a:p>
            <a:r>
              <a:rPr lang="en-US" dirty="0" smtClean="0"/>
              <a:t>Provide UI support for IAM APIs.</a:t>
            </a:r>
          </a:p>
          <a:p>
            <a:r>
              <a:rPr lang="en-US" dirty="0" smtClean="0"/>
              <a:t>Handle JSON based policy definition.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83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 Spec: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https://cwiki.apache.org/confluence/display/CLOUDSTACK/CloudStack+IAM+guidelines+for+API+and+Service+</a:t>
            </a:r>
            <a:r>
              <a:rPr lang="en-US" dirty="0" smtClean="0">
                <a:hlinkClick r:id="rId2"/>
              </a:rPr>
              <a:t>Layer</a:t>
            </a:r>
            <a:endParaRPr lang="en-US" dirty="0" smtClean="0"/>
          </a:p>
          <a:p>
            <a:r>
              <a:rPr lang="en-US" dirty="0" smtClean="0"/>
              <a:t>Guidelines for Developers: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cwiki.apache.org</a:t>
            </a:r>
            <a:r>
              <a:rPr lang="en-US" dirty="0">
                <a:hlinkClick r:id="rId2"/>
              </a:rPr>
              <a:t>/confluence/display/CLOUDSTACK/</a:t>
            </a:r>
            <a:r>
              <a:rPr lang="en-US" dirty="0" err="1">
                <a:hlinkClick r:id="rId2"/>
              </a:rPr>
              <a:t>CloudStack+IAM+guidelines+for+API+and+Service+Layer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9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loudStack14_16x9 (1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CloudStack14_16x9 (1).potx</Template>
  <TotalTime>1350</TotalTime>
  <Words>805</Words>
  <Application>Microsoft Macintosh PowerPoint</Application>
  <PresentationFormat>On-screen Show (16:9)</PresentationFormat>
  <Paragraphs>272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CloudStack14_16x9 (1)</vt:lpstr>
      <vt:lpstr>2_Custom Design</vt:lpstr>
      <vt:lpstr>Min Chen  Prachi Damle Citrix </vt:lpstr>
      <vt:lpstr>Agenda</vt:lpstr>
      <vt:lpstr>Background</vt:lpstr>
      <vt:lpstr>Our Goal</vt:lpstr>
      <vt:lpstr>Our Goal</vt:lpstr>
      <vt:lpstr>What is IAM  </vt:lpstr>
      <vt:lpstr>Our IAM Model</vt:lpstr>
      <vt:lpstr>Pluggable IAM Service </vt:lpstr>
      <vt:lpstr>Pluggable IAM Components </vt:lpstr>
      <vt:lpstr>IAM Component Diagram</vt:lpstr>
      <vt:lpstr>IAM Server</vt:lpstr>
      <vt:lpstr>IAM Plugin</vt:lpstr>
      <vt:lpstr>IAM APIs</vt:lpstr>
      <vt:lpstr>APIChecker</vt:lpstr>
      <vt:lpstr>Default CloudStack Policies</vt:lpstr>
      <vt:lpstr>SecurityChecker</vt:lpstr>
      <vt:lpstr>Access Check Flow</vt:lpstr>
      <vt:lpstr>IAM QuerySelector</vt:lpstr>
      <vt:lpstr>Custom Policy</vt:lpstr>
      <vt:lpstr>Cross-Account Grant</vt:lpstr>
      <vt:lpstr>Next Step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thre3</dc:creator>
  <cp:lastModifiedBy>Min Chen</cp:lastModifiedBy>
  <cp:revision>83</cp:revision>
  <dcterms:created xsi:type="dcterms:W3CDTF">2014-03-07T15:03:49Z</dcterms:created>
  <dcterms:modified xsi:type="dcterms:W3CDTF">2014-04-11T17:33:40Z</dcterms:modified>
</cp:coreProperties>
</file>