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19"/>
  </p:notesMasterIdLst>
  <p:handoutMasterIdLst>
    <p:handoutMasterId r:id="rId20"/>
  </p:handoutMasterIdLst>
  <p:sldIdLst>
    <p:sldId id="256" r:id="rId2"/>
    <p:sldId id="264" r:id="rId3"/>
    <p:sldId id="268" r:id="rId4"/>
    <p:sldId id="267" r:id="rId5"/>
    <p:sldId id="272" r:id="rId6"/>
    <p:sldId id="273" r:id="rId7"/>
    <p:sldId id="258" r:id="rId8"/>
    <p:sldId id="259" r:id="rId9"/>
    <p:sldId id="261" r:id="rId10"/>
    <p:sldId id="265" r:id="rId11"/>
    <p:sldId id="262" r:id="rId12"/>
    <p:sldId id="269" r:id="rId13"/>
    <p:sldId id="274" r:id="rId14"/>
    <p:sldId id="263" r:id="rId15"/>
    <p:sldId id="270" r:id="rId16"/>
    <p:sldId id="266" r:id="rId17"/>
    <p:sldId id="271" r:id="rId18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5AA9DA"/>
    <a:srgbClr val="595959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723" autoAdjust="0"/>
    <p:restoredTop sz="90360" autoAdjust="0"/>
  </p:normalViewPr>
  <p:slideViewPr>
    <p:cSldViewPr>
      <p:cViewPr varScale="1">
        <p:scale>
          <a:sx n="98" d="100"/>
          <a:sy n="98" d="100"/>
        </p:scale>
        <p:origin x="-520" y="-112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8BD74-1ECD-47D4-9E4E-4240419AFE28}" type="datetimeFigureOut">
              <a:rPr lang="en-CA" smtClean="0"/>
              <a:pPr/>
              <a:t>11/30/12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58933-BE3B-4539-96B4-0EB89C9E70B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90831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B5D62-D453-4925-8E89-B749EA67C117}" type="datetimeFigureOut">
              <a:rPr lang="en-CA" smtClean="0"/>
              <a:pPr/>
              <a:t>11/30/12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21188"/>
            <a:ext cx="5619750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B5814A-4C10-4E67-BD58-10DED2B2AB24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0779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5814A-4C10-4E67-BD58-10DED2B2AB24}" type="slidenum">
              <a:rPr lang="en-CA" smtClean="0"/>
              <a:pPr/>
              <a:t>1</a:t>
            </a:fld>
            <a:endParaRPr lang="en-CA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3285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130425"/>
            <a:ext cx="8305800" cy="147002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5AA9DA"/>
                </a:solidFill>
              </a:defRPr>
            </a:lvl1pPr>
          </a:lstStyle>
          <a:p>
            <a:r>
              <a:rPr lang="fr-CA" noProof="0" dirty="0" smtClean="0"/>
              <a:t>Swift UI in </a:t>
            </a:r>
            <a:r>
              <a:rPr lang="fr-CA" noProof="0" dirty="0" err="1" smtClean="0"/>
              <a:t>CloudStack</a:t>
            </a:r>
            <a:r>
              <a:rPr lang="fr-CA" noProof="0" dirty="0" smtClean="0"/>
              <a:t> </a:t>
            </a:r>
            <a:r>
              <a:rPr lang="fr-CA" noProof="0" dirty="0" err="1" smtClean="0"/>
              <a:t>with</a:t>
            </a:r>
            <a:r>
              <a:rPr lang="fr-CA" noProof="0" dirty="0" smtClean="0"/>
              <a:t> Single </a:t>
            </a:r>
            <a:r>
              <a:rPr lang="fr-CA" noProof="0" dirty="0" err="1" smtClean="0"/>
              <a:t>Sign-On</a:t>
            </a:r>
            <a:endParaRPr lang="fr-CA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886200"/>
            <a:ext cx="7772400" cy="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noProof="0" dirty="0" smtClean="0"/>
              <a:t>by Will Stevens</a:t>
            </a:r>
            <a:endParaRPr lang="fr-CA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67544" y="2060848"/>
            <a:ext cx="8280920" cy="0"/>
          </a:xfrm>
          <a:prstGeom prst="line">
            <a:avLst/>
          </a:prstGeom>
          <a:ln>
            <a:solidFill>
              <a:srgbClr val="5AA9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467544" y="4941168"/>
            <a:ext cx="8280920" cy="0"/>
          </a:xfrm>
          <a:prstGeom prst="line">
            <a:avLst/>
          </a:prstGeom>
          <a:ln>
            <a:solidFill>
              <a:srgbClr val="5AA9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7352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AFBC-F58B-432C-A23D-BF2970A7146D}" type="datetimeFigureOut">
              <a:rPr lang="en-CA" smtClean="0"/>
              <a:pPr/>
              <a:t>11/30/12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D11F-5574-4258-80C1-5F030396F12D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72183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AFBC-F58B-432C-A23D-BF2970A7146D}" type="datetimeFigureOut">
              <a:rPr lang="en-CA" smtClean="0"/>
              <a:pPr/>
              <a:t>11/30/12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D11F-5574-4258-80C1-5F030396F12D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65258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3372" y="6550222"/>
            <a:ext cx="9157372" cy="32469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-13372" y="0"/>
            <a:ext cx="9157372" cy="5486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/>
          <p:cNvSpPr/>
          <p:nvPr userDrawn="1"/>
        </p:nvSpPr>
        <p:spPr>
          <a:xfrm>
            <a:off x="-13372" y="548680"/>
            <a:ext cx="9157372" cy="60015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7410"/>
            <a:ext cx="8229600" cy="850106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rgbClr val="5AA9DA"/>
                </a:solidFill>
                <a:latin typeface="Trebuchet MS" pitchFamily="34" charset="0"/>
              </a:defRPr>
            </a:lvl1pPr>
          </a:lstStyle>
          <a:p>
            <a:r>
              <a:rPr lang="fr-CA" noProof="0" dirty="0" smtClean="0"/>
              <a:t>Click to </a:t>
            </a:r>
            <a:r>
              <a:rPr lang="fr-CA" noProof="0" dirty="0" err="1" smtClean="0"/>
              <a:t>edit</a:t>
            </a:r>
            <a:r>
              <a:rPr lang="fr-CA" noProof="0" dirty="0" smtClean="0"/>
              <a:t> Master </a:t>
            </a:r>
            <a:r>
              <a:rPr lang="fr-CA" noProof="0" dirty="0" err="1" smtClean="0"/>
              <a:t>title</a:t>
            </a:r>
            <a:r>
              <a:rPr lang="fr-CA" noProof="0" dirty="0" smtClean="0"/>
              <a:t> style</a:t>
            </a:r>
            <a:endParaRPr lang="fr-CA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>
            <a:lvl1pPr>
              <a:defRPr sz="3200">
                <a:latin typeface="Trebuchet MS" pitchFamily="34" charset="0"/>
              </a:defRPr>
            </a:lvl1pPr>
            <a:lvl2pPr>
              <a:defRPr sz="2800">
                <a:latin typeface="Trebuchet MS" pitchFamily="34" charset="0"/>
              </a:defRPr>
            </a:lvl2pPr>
            <a:lvl3pPr>
              <a:defRPr sz="2400">
                <a:latin typeface="Trebuchet MS" pitchFamily="34" charset="0"/>
              </a:defRPr>
            </a:lvl3pPr>
            <a:lvl4pPr>
              <a:defRPr sz="2000">
                <a:latin typeface="Trebuchet MS" pitchFamily="34" charset="0"/>
              </a:defRPr>
            </a:lvl4pPr>
            <a:lvl5pPr>
              <a:defRPr sz="2000">
                <a:latin typeface="Trebuchet MS" pitchFamily="34" charset="0"/>
              </a:defRPr>
            </a:lvl5pPr>
          </a:lstStyle>
          <a:p>
            <a:pPr lvl="0"/>
            <a:r>
              <a:rPr lang="fr-CA" noProof="0" dirty="0" smtClean="0"/>
              <a:t>Click to </a:t>
            </a:r>
            <a:r>
              <a:rPr lang="fr-CA" noProof="0" dirty="0" err="1" smtClean="0"/>
              <a:t>edit</a:t>
            </a:r>
            <a:r>
              <a:rPr lang="fr-CA" noProof="0" dirty="0" smtClean="0"/>
              <a:t> Master </a:t>
            </a:r>
            <a:r>
              <a:rPr lang="fr-CA" noProof="0" dirty="0" err="1" smtClean="0"/>
              <a:t>text</a:t>
            </a:r>
            <a:r>
              <a:rPr lang="fr-CA" noProof="0" dirty="0" smtClean="0"/>
              <a:t> styles</a:t>
            </a:r>
          </a:p>
          <a:p>
            <a:pPr lvl="1"/>
            <a:r>
              <a:rPr lang="fr-CA" noProof="0" dirty="0" smtClean="0"/>
              <a:t>Second </a:t>
            </a:r>
            <a:r>
              <a:rPr lang="fr-CA" noProof="0" dirty="0" err="1" smtClean="0"/>
              <a:t>level</a:t>
            </a:r>
            <a:endParaRPr lang="fr-CA" noProof="0" dirty="0" smtClean="0"/>
          </a:p>
          <a:p>
            <a:pPr lvl="2"/>
            <a:r>
              <a:rPr lang="fr-CA" noProof="0" dirty="0" err="1" smtClean="0"/>
              <a:t>Third</a:t>
            </a:r>
            <a:r>
              <a:rPr lang="fr-CA" noProof="0" dirty="0" smtClean="0"/>
              <a:t> </a:t>
            </a:r>
            <a:r>
              <a:rPr lang="fr-CA" noProof="0" dirty="0" err="1" smtClean="0"/>
              <a:t>level</a:t>
            </a:r>
            <a:endParaRPr lang="fr-CA" noProof="0" dirty="0" smtClean="0"/>
          </a:p>
          <a:p>
            <a:pPr lvl="3"/>
            <a:r>
              <a:rPr lang="fr-CA" noProof="0" dirty="0" err="1" smtClean="0"/>
              <a:t>Fourth</a:t>
            </a:r>
            <a:r>
              <a:rPr lang="fr-CA" noProof="0" dirty="0" smtClean="0"/>
              <a:t> </a:t>
            </a:r>
            <a:r>
              <a:rPr lang="fr-CA" noProof="0" dirty="0" err="1" smtClean="0"/>
              <a:t>level</a:t>
            </a:r>
            <a:endParaRPr lang="fr-CA" noProof="0" dirty="0" smtClean="0"/>
          </a:p>
          <a:p>
            <a:pPr lvl="4"/>
            <a:r>
              <a:rPr lang="fr-CA" noProof="0" dirty="0" err="1" smtClean="0"/>
              <a:t>Fifth</a:t>
            </a:r>
            <a:r>
              <a:rPr lang="fr-CA" noProof="0" dirty="0" smtClean="0"/>
              <a:t> </a:t>
            </a:r>
            <a:r>
              <a:rPr lang="fr-CA" noProof="0" dirty="0" err="1" smtClean="0"/>
              <a:t>level</a:t>
            </a:r>
            <a:endParaRPr lang="fr-CA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AFBC-F58B-432C-A23D-BF2970A7146D}" type="datetimeFigureOut">
              <a:rPr lang="en-CA" smtClean="0"/>
              <a:pPr/>
              <a:t>11/30/12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D11F-5574-4258-80C1-5F030396F12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550223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>
                <a:solidFill>
                  <a:schemeClr val="bg1"/>
                </a:solidFill>
                <a:latin typeface="Trebuchet MS" pitchFamily="34" charset="0"/>
              </a:rPr>
              <a:t>@</a:t>
            </a:r>
            <a:r>
              <a:rPr lang="en-CA" sz="1400" dirty="0" err="1" smtClean="0">
                <a:solidFill>
                  <a:schemeClr val="bg1"/>
                </a:solidFill>
                <a:latin typeface="Trebuchet MS" pitchFamily="34" charset="0"/>
              </a:rPr>
              <a:t>CloudOps</a:t>
            </a:r>
            <a:r>
              <a:rPr lang="en-CA" sz="1400" dirty="0" smtClean="0">
                <a:solidFill>
                  <a:schemeClr val="bg1"/>
                </a:solidFill>
                <a:latin typeface="Trebuchet MS" pitchFamily="34" charset="0"/>
              </a:rPr>
              <a:t>_</a:t>
            </a:r>
            <a:endParaRPr lang="en-CA" sz="14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400732" y="6550223"/>
            <a:ext cx="1731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400" dirty="0" smtClean="0">
                <a:solidFill>
                  <a:schemeClr val="bg1"/>
                </a:solidFill>
                <a:latin typeface="Trebuchet MS" pitchFamily="34" charset="0"/>
              </a:rPr>
              <a:t>www.cloudops.com</a:t>
            </a:r>
            <a:endParaRPr lang="en-CA" sz="14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9321" y="44624"/>
            <a:ext cx="725983" cy="45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5784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noProof="0" smtClean="0"/>
              <a:t>Click to edit Master title style</a:t>
            </a:r>
            <a:endParaRPr lang="fr-CA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noProof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AFBC-F58B-432C-A23D-BF2970A7146D}" type="datetimeFigureOut">
              <a:rPr lang="en-CA" smtClean="0"/>
              <a:pPr/>
              <a:t>11/30/12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D11F-5574-4258-80C1-5F030396F12D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4651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AA9DA"/>
                </a:solidFill>
              </a:defRPr>
            </a:lvl1pPr>
          </a:lstStyle>
          <a:p>
            <a:r>
              <a:rPr lang="fr-CA" noProof="0" smtClean="0"/>
              <a:t>Click to edit Master title style</a:t>
            </a:r>
            <a:endParaRPr lang="fr-CA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289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noProof="0" smtClean="0"/>
              <a:t>Click to edit Master text styles</a:t>
            </a:r>
          </a:p>
          <a:p>
            <a:pPr lvl="1"/>
            <a:r>
              <a:rPr lang="fr-CA" noProof="0" smtClean="0"/>
              <a:t>Second level</a:t>
            </a:r>
          </a:p>
          <a:p>
            <a:pPr lvl="2"/>
            <a:r>
              <a:rPr lang="fr-CA" noProof="0" smtClean="0"/>
              <a:t>Third level</a:t>
            </a:r>
          </a:p>
          <a:p>
            <a:pPr lvl="3"/>
            <a:r>
              <a:rPr lang="fr-CA" noProof="0" smtClean="0"/>
              <a:t>Fourth level</a:t>
            </a:r>
          </a:p>
          <a:p>
            <a:pPr lvl="4"/>
            <a:r>
              <a:rPr lang="fr-CA" noProof="0" smtClean="0"/>
              <a:t>Fifth level</a:t>
            </a:r>
            <a:endParaRPr lang="fr-CA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noProof="0" smtClean="0"/>
              <a:t>Click to edit Master text styles</a:t>
            </a:r>
          </a:p>
          <a:p>
            <a:pPr lvl="1"/>
            <a:r>
              <a:rPr lang="fr-CA" noProof="0" smtClean="0"/>
              <a:t>Second level</a:t>
            </a:r>
          </a:p>
          <a:p>
            <a:pPr lvl="2"/>
            <a:r>
              <a:rPr lang="fr-CA" noProof="0" smtClean="0"/>
              <a:t>Third level</a:t>
            </a:r>
          </a:p>
          <a:p>
            <a:pPr lvl="3"/>
            <a:r>
              <a:rPr lang="fr-CA" noProof="0" smtClean="0"/>
              <a:t>Fourth level</a:t>
            </a:r>
          </a:p>
          <a:p>
            <a:pPr lvl="4"/>
            <a:r>
              <a:rPr lang="fr-CA" noProof="0" smtClean="0"/>
              <a:t>Fifth level</a:t>
            </a:r>
            <a:endParaRPr lang="fr-CA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AFBC-F58B-432C-A23D-BF2970A7146D}" type="datetimeFigureOut">
              <a:rPr lang="en-CA" smtClean="0"/>
              <a:pPr/>
              <a:t>11/30/12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D11F-5574-4258-80C1-5F030396F12D}" type="slidenum">
              <a:rPr lang="en-CA" smtClean="0"/>
              <a:pPr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67544" y="6165304"/>
            <a:ext cx="8280920" cy="0"/>
          </a:xfrm>
          <a:prstGeom prst="line">
            <a:avLst/>
          </a:prstGeom>
          <a:ln>
            <a:solidFill>
              <a:srgbClr val="5AA9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47965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AA9DA"/>
                </a:solidFill>
              </a:defRPr>
            </a:lvl1pPr>
          </a:lstStyle>
          <a:p>
            <a:r>
              <a:rPr lang="fr-CA" noProof="0" smtClean="0"/>
              <a:t>Click to edit Master title style</a:t>
            </a:r>
            <a:endParaRPr lang="fr-CA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0486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84784"/>
            <a:ext cx="4040188" cy="46413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noProof="0" dirty="0" smtClean="0"/>
              <a:t>Click to </a:t>
            </a:r>
            <a:r>
              <a:rPr lang="fr-CA" noProof="0" dirty="0" err="1" smtClean="0"/>
              <a:t>edit</a:t>
            </a:r>
            <a:r>
              <a:rPr lang="fr-CA" noProof="0" dirty="0" smtClean="0"/>
              <a:t> Master </a:t>
            </a:r>
            <a:r>
              <a:rPr lang="fr-CA" noProof="0" dirty="0" err="1" smtClean="0"/>
              <a:t>text</a:t>
            </a:r>
            <a:r>
              <a:rPr lang="fr-CA" noProof="0" dirty="0" smtClean="0"/>
              <a:t> styles</a:t>
            </a:r>
          </a:p>
          <a:p>
            <a:pPr lvl="1"/>
            <a:r>
              <a:rPr lang="fr-CA" noProof="0" dirty="0" smtClean="0"/>
              <a:t>Second </a:t>
            </a:r>
            <a:r>
              <a:rPr lang="fr-CA" noProof="0" dirty="0" err="1" smtClean="0"/>
              <a:t>level</a:t>
            </a:r>
            <a:endParaRPr lang="fr-CA" noProof="0" dirty="0" smtClean="0"/>
          </a:p>
          <a:p>
            <a:pPr lvl="2"/>
            <a:r>
              <a:rPr lang="fr-CA" noProof="0" dirty="0" err="1" smtClean="0"/>
              <a:t>Third</a:t>
            </a:r>
            <a:r>
              <a:rPr lang="fr-CA" noProof="0" dirty="0" smtClean="0"/>
              <a:t> </a:t>
            </a:r>
            <a:r>
              <a:rPr lang="fr-CA" noProof="0" dirty="0" err="1" smtClean="0"/>
              <a:t>level</a:t>
            </a:r>
            <a:endParaRPr lang="fr-CA" noProof="0" dirty="0" smtClean="0"/>
          </a:p>
          <a:p>
            <a:pPr lvl="3"/>
            <a:r>
              <a:rPr lang="fr-CA" noProof="0" dirty="0" err="1" smtClean="0"/>
              <a:t>Fourth</a:t>
            </a:r>
            <a:r>
              <a:rPr lang="fr-CA" noProof="0" dirty="0" smtClean="0"/>
              <a:t> </a:t>
            </a:r>
            <a:r>
              <a:rPr lang="fr-CA" noProof="0" dirty="0" err="1" smtClean="0"/>
              <a:t>level</a:t>
            </a:r>
            <a:endParaRPr lang="fr-CA" noProof="0" dirty="0" smtClean="0"/>
          </a:p>
          <a:p>
            <a:pPr lvl="4"/>
            <a:r>
              <a:rPr lang="fr-CA" noProof="0" dirty="0" err="1" smtClean="0"/>
              <a:t>Fifth</a:t>
            </a:r>
            <a:r>
              <a:rPr lang="fr-CA" noProof="0" dirty="0" smtClean="0"/>
              <a:t> </a:t>
            </a:r>
            <a:r>
              <a:rPr lang="fr-CA" noProof="0" dirty="0" err="1" smtClean="0"/>
              <a:t>level</a:t>
            </a:r>
            <a:endParaRPr lang="fr-CA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80486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041775" cy="46413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noProof="0" smtClean="0"/>
              <a:t>Click to edit Master text styles</a:t>
            </a:r>
          </a:p>
          <a:p>
            <a:pPr lvl="1"/>
            <a:r>
              <a:rPr lang="fr-CA" noProof="0" smtClean="0"/>
              <a:t>Second level</a:t>
            </a:r>
          </a:p>
          <a:p>
            <a:pPr lvl="2"/>
            <a:r>
              <a:rPr lang="fr-CA" noProof="0" smtClean="0"/>
              <a:t>Third level</a:t>
            </a:r>
          </a:p>
          <a:p>
            <a:pPr lvl="3"/>
            <a:r>
              <a:rPr lang="fr-CA" noProof="0" smtClean="0"/>
              <a:t>Fourth level</a:t>
            </a:r>
          </a:p>
          <a:p>
            <a:pPr lvl="4"/>
            <a:r>
              <a:rPr lang="fr-CA" noProof="0" smtClean="0"/>
              <a:t>Fifth level</a:t>
            </a:r>
            <a:endParaRPr lang="fr-CA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AFBC-F58B-432C-A23D-BF2970A7146D}" type="datetimeFigureOut">
              <a:rPr lang="en-CA" smtClean="0"/>
              <a:pPr/>
              <a:t>11/30/12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D11F-5574-4258-80C1-5F030396F12D}" type="slidenum">
              <a:rPr lang="en-CA" smtClean="0"/>
              <a:pPr/>
              <a:t>‹#›</a:t>
            </a:fld>
            <a:endParaRPr lang="en-CA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67544" y="6165304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467544" y="1484784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80836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AA9DA"/>
                </a:solidFill>
              </a:defRPr>
            </a:lvl1pPr>
          </a:lstStyle>
          <a:p>
            <a:r>
              <a:rPr lang="fr-CA" noProof="0" smtClean="0"/>
              <a:t>Click to edit Master title style</a:t>
            </a:r>
            <a:endParaRPr lang="fr-CA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AFBC-F58B-432C-A23D-BF2970A7146D}" type="datetimeFigureOut">
              <a:rPr lang="en-CA" smtClean="0"/>
              <a:pPr/>
              <a:t>11/30/12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D11F-5574-4258-80C1-5F030396F12D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102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AFBC-F58B-432C-A23D-BF2970A7146D}" type="datetimeFigureOut">
              <a:rPr lang="en-CA" smtClean="0"/>
              <a:pPr/>
              <a:t>11/30/12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D11F-5574-4258-80C1-5F030396F12D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066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AFBC-F58B-432C-A23D-BF2970A7146D}" type="datetimeFigureOut">
              <a:rPr lang="en-CA" smtClean="0"/>
              <a:pPr/>
              <a:t>11/30/12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D11F-5574-4258-80C1-5F030396F12D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9179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AFBC-F58B-432C-A23D-BF2970A7146D}" type="datetimeFigureOut">
              <a:rPr lang="en-CA" smtClean="0"/>
              <a:pPr/>
              <a:t>11/30/12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D11F-5574-4258-80C1-5F030396F12D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6326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3372" y="6550222"/>
            <a:ext cx="9157372" cy="32469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3372" y="0"/>
            <a:ext cx="9157372" cy="5486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 userDrawn="1"/>
        </p:nvSpPr>
        <p:spPr>
          <a:xfrm>
            <a:off x="-13372" y="548680"/>
            <a:ext cx="9157372" cy="60015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6550223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>
                <a:solidFill>
                  <a:schemeClr val="bg1"/>
                </a:solidFill>
                <a:latin typeface="Trebuchet MS" pitchFamily="34" charset="0"/>
              </a:rPr>
              <a:t>@</a:t>
            </a:r>
            <a:r>
              <a:rPr lang="en-CA" sz="1400" dirty="0" err="1" smtClean="0">
                <a:solidFill>
                  <a:schemeClr val="bg1"/>
                </a:solidFill>
                <a:latin typeface="Trebuchet MS" pitchFamily="34" charset="0"/>
              </a:rPr>
              <a:t>CloudOps</a:t>
            </a:r>
            <a:r>
              <a:rPr lang="en-CA" sz="1400" dirty="0" smtClean="0">
                <a:solidFill>
                  <a:schemeClr val="bg1"/>
                </a:solidFill>
                <a:latin typeface="Trebuchet MS" pitchFamily="34" charset="0"/>
              </a:rPr>
              <a:t>_</a:t>
            </a:r>
            <a:endParaRPr lang="en-CA" sz="14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400732" y="6550223"/>
            <a:ext cx="1731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400" dirty="0" smtClean="0">
                <a:solidFill>
                  <a:schemeClr val="bg1"/>
                </a:solidFill>
                <a:latin typeface="Trebuchet MS" pitchFamily="34" charset="0"/>
              </a:rPr>
              <a:t>www.cloudops.com</a:t>
            </a:r>
            <a:endParaRPr lang="en-CA" sz="14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-157410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noProof="0" dirty="0" smtClean="0"/>
              <a:t>Click to </a:t>
            </a:r>
            <a:r>
              <a:rPr lang="fr-CA" noProof="0" dirty="0" err="1" smtClean="0"/>
              <a:t>edit</a:t>
            </a:r>
            <a:r>
              <a:rPr lang="fr-CA" noProof="0" dirty="0" smtClean="0"/>
              <a:t> Master </a:t>
            </a:r>
            <a:r>
              <a:rPr lang="fr-CA" noProof="0" dirty="0" err="1" smtClean="0"/>
              <a:t>title</a:t>
            </a:r>
            <a:r>
              <a:rPr lang="fr-CA" noProof="0" dirty="0" smtClean="0"/>
              <a:t> style</a:t>
            </a:r>
            <a:endParaRPr lang="fr-CA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4704"/>
            <a:ext cx="8229600" cy="5361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noProof="0" dirty="0" smtClean="0"/>
              <a:t>Click to </a:t>
            </a:r>
            <a:r>
              <a:rPr lang="fr-CA" noProof="0" dirty="0" err="1" smtClean="0"/>
              <a:t>edit</a:t>
            </a:r>
            <a:r>
              <a:rPr lang="fr-CA" noProof="0" dirty="0" smtClean="0"/>
              <a:t> Master </a:t>
            </a:r>
            <a:r>
              <a:rPr lang="fr-CA" noProof="0" dirty="0" err="1" smtClean="0"/>
              <a:t>text</a:t>
            </a:r>
            <a:r>
              <a:rPr lang="fr-CA" noProof="0" dirty="0" smtClean="0"/>
              <a:t> styles</a:t>
            </a:r>
          </a:p>
          <a:p>
            <a:pPr lvl="1"/>
            <a:r>
              <a:rPr lang="fr-CA" noProof="0" dirty="0" smtClean="0"/>
              <a:t>Second </a:t>
            </a:r>
            <a:r>
              <a:rPr lang="fr-CA" noProof="0" dirty="0" err="1" smtClean="0"/>
              <a:t>level</a:t>
            </a:r>
            <a:endParaRPr lang="fr-CA" noProof="0" dirty="0" smtClean="0"/>
          </a:p>
          <a:p>
            <a:pPr lvl="2"/>
            <a:r>
              <a:rPr lang="fr-CA" noProof="0" dirty="0" err="1" smtClean="0"/>
              <a:t>Third</a:t>
            </a:r>
            <a:r>
              <a:rPr lang="fr-CA" noProof="0" dirty="0" smtClean="0"/>
              <a:t> </a:t>
            </a:r>
            <a:r>
              <a:rPr lang="fr-CA" noProof="0" dirty="0" err="1" smtClean="0"/>
              <a:t>level</a:t>
            </a:r>
            <a:endParaRPr lang="fr-CA" noProof="0" dirty="0" smtClean="0"/>
          </a:p>
          <a:p>
            <a:pPr lvl="3"/>
            <a:r>
              <a:rPr lang="fr-CA" noProof="0" dirty="0" err="1" smtClean="0"/>
              <a:t>Fourth</a:t>
            </a:r>
            <a:r>
              <a:rPr lang="fr-CA" noProof="0" dirty="0" smtClean="0"/>
              <a:t> </a:t>
            </a:r>
            <a:r>
              <a:rPr lang="fr-CA" noProof="0" dirty="0" err="1" smtClean="0"/>
              <a:t>level</a:t>
            </a:r>
            <a:endParaRPr lang="fr-CA" noProof="0" dirty="0" smtClean="0"/>
          </a:p>
          <a:p>
            <a:pPr lvl="4"/>
            <a:r>
              <a:rPr lang="fr-CA" noProof="0" dirty="0" err="1" smtClean="0"/>
              <a:t>Fifth</a:t>
            </a:r>
            <a:r>
              <a:rPr lang="fr-CA" noProof="0" dirty="0" smtClean="0"/>
              <a:t> </a:t>
            </a:r>
            <a:r>
              <a:rPr lang="fr-CA" noProof="0" dirty="0" err="1" smtClean="0"/>
              <a:t>level</a:t>
            </a:r>
            <a:endParaRPr lang="fr-CA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EAFBC-F58B-432C-A23D-BF2970A7146D}" type="datetimeFigureOut">
              <a:rPr lang="fr-CA" noProof="0" smtClean="0"/>
              <a:pPr/>
              <a:t>11/30/12</a:t>
            </a:fld>
            <a:endParaRPr lang="fr-CA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6D11F-5574-4258-80C1-5F030396F12D}" type="slidenum">
              <a:rPr lang="fr-CA" noProof="0" smtClean="0"/>
              <a:pPr/>
              <a:t>‹#›</a:t>
            </a:fld>
            <a:endParaRPr lang="fr-CA" noProof="0"/>
          </a:p>
        </p:txBody>
      </p:sp>
      <p:pic>
        <p:nvPicPr>
          <p:cNvPr id="20482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9321" y="44624"/>
            <a:ext cx="725983" cy="45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159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5AA9DA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df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cloudop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df"/><Relationship Id="rId3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oudops.com" TargetMode="External"/><Relationship Id="rId4" Type="http://schemas.openxmlformats.org/officeDocument/2006/relationships/hyperlink" Target="http://www.swillops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wstevens@cloudops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a.movember.com/team/788849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53400" cy="1470025"/>
          </a:xfrm>
        </p:spPr>
        <p:txBody>
          <a:bodyPr/>
          <a:lstStyle/>
          <a:p>
            <a:r>
              <a:rPr lang="fr-CA" dirty="0" smtClean="0"/>
              <a:t>Swift UI in </a:t>
            </a:r>
            <a:r>
              <a:rPr lang="fr-CA" dirty="0" err="1" smtClean="0"/>
              <a:t>CloudStack</a:t>
            </a:r>
            <a:r>
              <a:rPr lang="fr-CA" dirty="0" smtClean="0"/>
              <a:t> </a:t>
            </a:r>
            <a:r>
              <a:rPr lang="fr-CA" dirty="0" err="1" smtClean="0"/>
              <a:t>with</a:t>
            </a:r>
            <a:r>
              <a:rPr lang="fr-CA" dirty="0" smtClean="0"/>
              <a:t> Single </a:t>
            </a:r>
            <a:r>
              <a:rPr lang="fr-CA" dirty="0" err="1" smtClean="0"/>
              <a:t>Sign-On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6400800" cy="2495128"/>
          </a:xfrm>
        </p:spPr>
        <p:txBody>
          <a:bodyPr>
            <a:normAutofit/>
          </a:bodyPr>
          <a:lstStyle/>
          <a:p>
            <a:pPr algn="l"/>
            <a:r>
              <a:rPr lang="fr-CA" sz="2400" dirty="0" err="1" smtClean="0"/>
              <a:t>CloudStack</a:t>
            </a:r>
            <a:r>
              <a:rPr lang="fr-CA" sz="2400" dirty="0" smtClean="0"/>
              <a:t> Collaboration </a:t>
            </a:r>
            <a:r>
              <a:rPr lang="fr-CA" sz="2400" dirty="0" err="1" smtClean="0"/>
              <a:t>Conference</a:t>
            </a:r>
            <a:r>
              <a:rPr lang="fr-CA" sz="2400" dirty="0" smtClean="0"/>
              <a:t> 2012</a:t>
            </a:r>
            <a:endParaRPr lang="fr-CA" sz="24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6692" y="5013176"/>
            <a:ext cx="2282968" cy="143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32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Swift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spcAft>
                <a:spcPts val="3000"/>
              </a:spcAft>
            </a:pPr>
            <a:r>
              <a:rPr lang="en-US" dirty="0" smtClean="0"/>
              <a:t>Swift auth via </a:t>
            </a:r>
            <a:r>
              <a:rPr lang="en-US" dirty="0" err="1" smtClean="0">
                <a:latin typeface="Courier New"/>
                <a:cs typeface="Courier New"/>
              </a:rPr>
              <a:t>cs_auth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or </a:t>
            </a:r>
            <a:r>
              <a:rPr lang="en-US" dirty="0" err="1" smtClean="0">
                <a:latin typeface="Courier New"/>
                <a:cs typeface="Courier New"/>
              </a:rPr>
              <a:t>mauth</a:t>
            </a:r>
            <a:endParaRPr lang="en-US" dirty="0" smtClean="0">
              <a:latin typeface="Courier New"/>
              <a:cs typeface="Courier New"/>
            </a:endParaRPr>
          </a:p>
          <a:p>
            <a:pPr>
              <a:spcAft>
                <a:spcPts val="3000"/>
              </a:spcAft>
            </a:pPr>
            <a:r>
              <a:rPr lang="en-US" dirty="0" smtClean="0"/>
              <a:t>I developed these at </a:t>
            </a:r>
            <a:r>
              <a:rPr lang="en-US" dirty="0" err="1" smtClean="0"/>
              <a:t>CloudOps</a:t>
            </a:r>
            <a:endParaRPr lang="en-US" dirty="0" smtClean="0"/>
          </a:p>
          <a:p>
            <a:pPr>
              <a:spcAft>
                <a:spcPts val="3000"/>
              </a:spcAft>
            </a:pPr>
            <a:r>
              <a:rPr lang="en-US" dirty="0" smtClean="0"/>
              <a:t>Get the code at: </a:t>
            </a:r>
            <a:r>
              <a:rPr lang="en-US" dirty="0" smtClean="0">
                <a:hlinkClick r:id="rId2"/>
              </a:rPr>
              <a:t>github.com/cloudops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57200" y="3886200"/>
            <a:ext cx="8229600" cy="224209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Swift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Both </a:t>
            </a:r>
            <a:r>
              <a:rPr lang="en-US" dirty="0" err="1" smtClean="0">
                <a:latin typeface="Courier New"/>
                <a:cs typeface="Courier New"/>
              </a:rPr>
              <a:t>cs_auth</a:t>
            </a:r>
            <a:r>
              <a:rPr lang="en-US" dirty="0" smtClean="0">
                <a:latin typeface="Trebuchet MS"/>
                <a:cs typeface="Trebuchet MS"/>
              </a:rPr>
              <a:t> </a:t>
            </a:r>
            <a:r>
              <a:rPr lang="en-US" dirty="0" smtClean="0"/>
              <a:t>and </a:t>
            </a:r>
            <a:r>
              <a:rPr lang="en-US" dirty="0" err="1" smtClean="0">
                <a:latin typeface="Courier New"/>
                <a:cs typeface="Courier New"/>
              </a:rPr>
              <a:t>mauth</a:t>
            </a:r>
            <a:r>
              <a:rPr lang="en-US" dirty="0" smtClean="0"/>
              <a:t> enable Swift to authenticate </a:t>
            </a:r>
            <a:r>
              <a:rPr lang="en-US" dirty="0" err="1" smtClean="0"/>
              <a:t>CloudStack</a:t>
            </a:r>
            <a:r>
              <a:rPr lang="en-US" dirty="0" smtClean="0"/>
              <a:t> users</a:t>
            </a:r>
          </a:p>
          <a:p>
            <a:pPr>
              <a:spcAft>
                <a:spcPts val="1800"/>
              </a:spcAft>
            </a:pPr>
            <a:r>
              <a:rPr lang="en-US" dirty="0" err="1" smtClean="0">
                <a:latin typeface="Courier New"/>
                <a:cs typeface="Courier New"/>
              </a:rPr>
              <a:t>mauth</a:t>
            </a:r>
            <a:r>
              <a:rPr lang="en-US" dirty="0" smtClean="0"/>
              <a:t> is extensible, CS is the default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Caches CS users to limit network usage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No syncing of users between systems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Role based ACL, including public access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Supports the S3 API through </a:t>
            </a:r>
            <a:r>
              <a:rPr lang="en-US" dirty="0" smtClean="0">
                <a:latin typeface="Courier New"/>
                <a:cs typeface="Courier New"/>
              </a:rPr>
              <a:t>swift3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Swift </a:t>
            </a:r>
            <a:r>
              <a:rPr lang="en-US" dirty="0" smtClean="0"/>
              <a:t>Auth Flow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1015" y="838200"/>
            <a:ext cx="9155015" cy="5410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‘identity’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0135"/>
            <a:ext cx="9144000" cy="297773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Balancer Tweaks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URL routing with </a:t>
            </a:r>
            <a:r>
              <a:rPr lang="en-US" dirty="0" err="1" smtClean="0"/>
              <a:t>HAProxy</a:t>
            </a:r>
            <a:endParaRPr lang="en-US" dirty="0" smtClean="0"/>
          </a:p>
          <a:p>
            <a:pPr lvl="1">
              <a:spcAft>
                <a:spcPts val="600"/>
              </a:spcAft>
            </a:pPr>
            <a:r>
              <a:rPr lang="en-US" dirty="0" smtClean="0"/>
              <a:t>Handles both </a:t>
            </a:r>
            <a:r>
              <a:rPr lang="en-US" dirty="0" err="1" smtClean="0"/>
              <a:t>CloudStack</a:t>
            </a:r>
            <a:r>
              <a:rPr lang="en-US" dirty="0" smtClean="0"/>
              <a:t> API and Swift API 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URLs starting with /v1.0 and /v1 go to Swift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All other URLs go to </a:t>
            </a:r>
            <a:r>
              <a:rPr lang="en-US" dirty="0" err="1" smtClean="0"/>
              <a:t>CloudStack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3414772"/>
            <a:ext cx="8229600" cy="275742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Balancer </a:t>
            </a:r>
            <a:r>
              <a:rPr lang="en-US" dirty="0" smtClean="0"/>
              <a:t>Tweaks </a:t>
            </a:r>
            <a:r>
              <a:rPr lang="en-US" sz="3200" dirty="0" smtClean="0"/>
              <a:t>(</a:t>
            </a:r>
            <a:r>
              <a:rPr lang="en-US" sz="3200" dirty="0" err="1" smtClean="0"/>
              <a:t>haproxy.cfg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1229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Browser support for PUT requests</a:t>
            </a:r>
          </a:p>
          <a:p>
            <a:pPr>
              <a:buNone/>
            </a:pPr>
            <a:r>
              <a:rPr lang="en-US" sz="1600" b="1" dirty="0" err="1" smtClean="0">
                <a:latin typeface="Courier New"/>
                <a:cs typeface="Courier New"/>
              </a:rPr>
              <a:t>frontend</a:t>
            </a:r>
            <a:r>
              <a:rPr lang="en-US" sz="1600" b="1" dirty="0" smtClean="0">
                <a:latin typeface="Courier New"/>
                <a:cs typeface="Courier New"/>
              </a:rPr>
              <a:t> Public-HTTP</a:t>
            </a:r>
          </a:p>
          <a:p>
            <a:pPr>
              <a:buNone/>
            </a:pPr>
            <a:r>
              <a:rPr lang="en-US" sz="1600" b="1" dirty="0" smtClean="0">
                <a:latin typeface="Courier New"/>
                <a:cs typeface="Courier New"/>
              </a:rPr>
              <a:t>mode http</a:t>
            </a:r>
          </a:p>
          <a:p>
            <a:pPr>
              <a:buNone/>
            </a:pPr>
            <a:r>
              <a:rPr lang="en-US" sz="1600" b="1" dirty="0" smtClean="0">
                <a:latin typeface="Courier New"/>
                <a:cs typeface="Courier New"/>
              </a:rPr>
              <a:t>bind *:80</a:t>
            </a:r>
          </a:p>
          <a:p>
            <a:pPr>
              <a:buNone/>
            </a:pPr>
            <a:r>
              <a:rPr lang="en-US" sz="1600" b="1" dirty="0" err="1" smtClean="0">
                <a:latin typeface="Courier New"/>
                <a:cs typeface="Courier New"/>
              </a:rPr>
              <a:t>acl</a:t>
            </a:r>
            <a:r>
              <a:rPr lang="en-US" sz="1600" b="1" dirty="0" smtClean="0">
                <a:latin typeface="Courier New"/>
                <a:cs typeface="Courier New"/>
              </a:rPr>
              <a:t> </a:t>
            </a:r>
            <a:r>
              <a:rPr lang="en-US" sz="1600" b="1" dirty="0" err="1" smtClean="0">
                <a:latin typeface="Courier New"/>
                <a:cs typeface="Courier New"/>
              </a:rPr>
              <a:t>swift_path</a:t>
            </a:r>
            <a:r>
              <a:rPr lang="en-US" sz="1600" b="1" dirty="0" smtClean="0">
                <a:latin typeface="Courier New"/>
                <a:cs typeface="Courier New"/>
              </a:rPr>
              <a:t> </a:t>
            </a:r>
            <a:r>
              <a:rPr lang="en-US" sz="1600" b="1" dirty="0" err="1" smtClean="0">
                <a:latin typeface="Courier New"/>
                <a:cs typeface="Courier New"/>
              </a:rPr>
              <a:t>path_beg</a:t>
            </a:r>
            <a:r>
              <a:rPr lang="en-US" sz="1600" b="1" dirty="0" smtClean="0">
                <a:latin typeface="Courier New"/>
                <a:cs typeface="Courier New"/>
              </a:rPr>
              <a:t> /v1 /v1.0</a:t>
            </a:r>
          </a:p>
          <a:p>
            <a:pPr>
              <a:buNone/>
            </a:pPr>
            <a:r>
              <a:rPr lang="en-US" sz="1600" b="1" dirty="0" err="1" smtClean="0">
                <a:latin typeface="Courier New"/>
                <a:cs typeface="Courier New"/>
              </a:rPr>
              <a:t>use_backend</a:t>
            </a:r>
            <a:r>
              <a:rPr lang="en-US" sz="1600" b="1" dirty="0" smtClean="0">
                <a:latin typeface="Courier New"/>
                <a:cs typeface="Courier New"/>
              </a:rPr>
              <a:t> swift if </a:t>
            </a:r>
            <a:r>
              <a:rPr lang="en-US" sz="1600" b="1" dirty="0" err="1" smtClean="0">
                <a:latin typeface="Courier New"/>
                <a:cs typeface="Courier New"/>
              </a:rPr>
              <a:t>swift_path</a:t>
            </a:r>
            <a:endParaRPr lang="en-US" sz="1600" b="1" dirty="0" smtClean="0">
              <a:latin typeface="Courier New"/>
              <a:cs typeface="Courier New"/>
            </a:endParaRPr>
          </a:p>
          <a:p>
            <a:pPr>
              <a:buNone/>
            </a:pPr>
            <a:r>
              <a:rPr lang="en-US" sz="1600" b="1" dirty="0" err="1" smtClean="0">
                <a:latin typeface="Courier New"/>
                <a:cs typeface="Courier New"/>
              </a:rPr>
              <a:t>default_backend</a:t>
            </a:r>
            <a:r>
              <a:rPr lang="en-US" sz="1600" b="1" dirty="0" smtClean="0">
                <a:latin typeface="Courier New"/>
                <a:cs typeface="Courier New"/>
              </a:rPr>
              <a:t> </a:t>
            </a:r>
            <a:r>
              <a:rPr lang="en-US" sz="1600" b="1" dirty="0" err="1" smtClean="0">
                <a:latin typeface="Courier New"/>
                <a:cs typeface="Courier New"/>
              </a:rPr>
              <a:t>cloudstack</a:t>
            </a:r>
            <a:endParaRPr lang="en-US" sz="1600" b="1" dirty="0" smtClean="0">
              <a:latin typeface="Courier New"/>
              <a:cs typeface="Courier New"/>
            </a:endParaRPr>
          </a:p>
          <a:p>
            <a:pPr>
              <a:buNone/>
            </a:pPr>
            <a:endParaRPr lang="en-US" sz="1600" b="1" dirty="0" smtClean="0">
              <a:latin typeface="Courier New"/>
              <a:cs typeface="Courier New"/>
            </a:endParaRPr>
          </a:p>
          <a:p>
            <a:pPr>
              <a:buNone/>
            </a:pPr>
            <a:r>
              <a:rPr lang="en-US" sz="1600" b="1" dirty="0" smtClean="0">
                <a:latin typeface="Courier New"/>
                <a:cs typeface="Courier New"/>
              </a:rPr>
              <a:t>backend swift</a:t>
            </a:r>
          </a:p>
          <a:p>
            <a:pPr>
              <a:buNone/>
            </a:pPr>
            <a:r>
              <a:rPr lang="en-US" sz="1600" b="1" dirty="0" smtClean="0">
                <a:latin typeface="Courier New"/>
                <a:cs typeface="Courier New"/>
              </a:rPr>
              <a:t>mode http</a:t>
            </a:r>
          </a:p>
          <a:p>
            <a:pPr>
              <a:buNone/>
            </a:pPr>
            <a:r>
              <a:rPr lang="en-US" sz="1600" b="1" dirty="0" smtClean="0">
                <a:latin typeface="Courier New"/>
                <a:cs typeface="Courier New"/>
              </a:rPr>
              <a:t>server swift_proxy_1 </a:t>
            </a:r>
            <a:r>
              <a:rPr lang="en-US" sz="1600" b="1" dirty="0" smtClean="0">
                <a:latin typeface="Courier New"/>
                <a:cs typeface="Courier New"/>
              </a:rPr>
              <a:t>10.100.1.100</a:t>
            </a:r>
            <a:endParaRPr lang="en-US" sz="1600" b="1" dirty="0" smtClean="0">
              <a:latin typeface="Courier New"/>
              <a:cs typeface="Courier New"/>
            </a:endParaRPr>
          </a:p>
          <a:p>
            <a:pPr>
              <a:buNone/>
            </a:pPr>
            <a:r>
              <a:rPr lang="en-US" sz="1600" b="1" dirty="0" smtClean="0">
                <a:latin typeface="Courier New"/>
                <a:cs typeface="Courier New"/>
              </a:rPr>
              <a:t>server swift_proxy_2 </a:t>
            </a:r>
            <a:r>
              <a:rPr lang="en-US" sz="1600" b="1" dirty="0" smtClean="0">
                <a:latin typeface="Courier New"/>
                <a:cs typeface="Courier New"/>
              </a:rPr>
              <a:t>10.100.1.101</a:t>
            </a:r>
            <a:endParaRPr lang="en-US" sz="1600" b="1" dirty="0" smtClean="0">
              <a:latin typeface="Courier New"/>
              <a:cs typeface="Courier New"/>
            </a:endParaRPr>
          </a:p>
          <a:p>
            <a:pPr>
              <a:buNone/>
            </a:pPr>
            <a:r>
              <a:rPr lang="en-US" sz="1600" b="1" dirty="0" smtClean="0">
                <a:latin typeface="Courier New"/>
                <a:cs typeface="Courier New"/>
              </a:rPr>
              <a:t>option </a:t>
            </a:r>
            <a:r>
              <a:rPr lang="en-US" sz="1600" b="1" dirty="0" err="1" smtClean="0">
                <a:latin typeface="Courier New"/>
                <a:cs typeface="Courier New"/>
              </a:rPr>
              <a:t>httpchk</a:t>
            </a:r>
            <a:endParaRPr lang="en-US" sz="1600" b="1" dirty="0" smtClean="0">
              <a:latin typeface="Courier New"/>
              <a:cs typeface="Courier New"/>
            </a:endParaRPr>
          </a:p>
          <a:p>
            <a:pPr>
              <a:buNone/>
            </a:pPr>
            <a:r>
              <a:rPr lang="en-US" sz="1600" b="1" dirty="0" err="1" smtClean="0">
                <a:latin typeface="Courier New"/>
                <a:cs typeface="Courier New"/>
              </a:rPr>
              <a:t>reqirep</a:t>
            </a:r>
            <a:r>
              <a:rPr lang="en-US" sz="1600" b="1" dirty="0" smtClean="0">
                <a:latin typeface="Courier New"/>
                <a:cs typeface="Courier New"/>
              </a:rPr>
              <a:t> ^POST\</a:t>
            </a:r>
            <a:r>
              <a:rPr lang="en-US" sz="1600" b="1" dirty="0" err="1" smtClean="0">
                <a:latin typeface="Courier New"/>
                <a:cs typeface="Courier New"/>
              </a:rPr>
              <a:t>s</a:t>
            </a:r>
            <a:r>
              <a:rPr lang="en-US" sz="1600" b="1" dirty="0" smtClean="0">
                <a:latin typeface="Courier New"/>
                <a:cs typeface="Courier New"/>
              </a:rPr>
              <a:t>+(.*)$ PUT\ \1</a:t>
            </a:r>
          </a:p>
          <a:p>
            <a:pPr>
              <a:buNone/>
            </a:pPr>
            <a:endParaRPr lang="en-US" sz="1600" b="1" dirty="0" smtClean="0">
              <a:latin typeface="Courier New"/>
              <a:cs typeface="Courier New"/>
            </a:endParaRPr>
          </a:p>
          <a:p>
            <a:pPr>
              <a:buNone/>
            </a:pPr>
            <a:r>
              <a:rPr lang="en-US" sz="1600" b="1" dirty="0" smtClean="0">
                <a:latin typeface="Courier New"/>
                <a:cs typeface="Courier New"/>
              </a:rPr>
              <a:t>backend </a:t>
            </a:r>
            <a:r>
              <a:rPr lang="en-US" sz="1600" b="1" dirty="0" err="1" smtClean="0">
                <a:latin typeface="Courier New"/>
                <a:cs typeface="Courier New"/>
              </a:rPr>
              <a:t>cloudstack</a:t>
            </a:r>
            <a:endParaRPr lang="en-US" sz="1600" b="1" dirty="0" smtClean="0">
              <a:latin typeface="Courier New"/>
              <a:cs typeface="Courier New"/>
            </a:endParaRPr>
          </a:p>
          <a:p>
            <a:pPr>
              <a:buNone/>
            </a:pPr>
            <a:r>
              <a:rPr lang="en-US" sz="1600" b="1" dirty="0" smtClean="0">
                <a:latin typeface="Courier New"/>
                <a:cs typeface="Courier New"/>
              </a:rPr>
              <a:t>mode http</a:t>
            </a:r>
          </a:p>
          <a:p>
            <a:pPr>
              <a:buNone/>
            </a:pPr>
            <a:r>
              <a:rPr lang="en-US" sz="1600" b="1" dirty="0" smtClean="0">
                <a:latin typeface="Courier New"/>
                <a:cs typeface="Courier New"/>
              </a:rPr>
              <a:t>server </a:t>
            </a:r>
            <a:r>
              <a:rPr lang="en-US" sz="1600" b="1" dirty="0" err="1" smtClean="0">
                <a:latin typeface="Courier New"/>
                <a:cs typeface="Courier New"/>
              </a:rPr>
              <a:t>cloudstack</a:t>
            </a:r>
            <a:r>
              <a:rPr lang="en-US" sz="1600" b="1" dirty="0" smtClean="0">
                <a:latin typeface="Courier New"/>
                <a:cs typeface="Courier New"/>
              </a:rPr>
              <a:t> </a:t>
            </a:r>
            <a:r>
              <a:rPr lang="en-US" sz="1600" b="1" dirty="0" smtClean="0">
                <a:latin typeface="Courier New"/>
                <a:cs typeface="Courier New"/>
              </a:rPr>
              <a:t>10.100.1.50:</a:t>
            </a:r>
            <a:r>
              <a:rPr lang="en-US" sz="1600" b="1" dirty="0" smtClean="0">
                <a:latin typeface="Courier New"/>
                <a:cs typeface="Courier New"/>
              </a:rPr>
              <a:t>8080</a:t>
            </a:r>
          </a:p>
          <a:p>
            <a:pPr>
              <a:spcAft>
                <a:spcPts val="600"/>
              </a:spcAft>
              <a:buNone/>
            </a:pPr>
            <a:endParaRPr lang="en-US" sz="12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7" descr="swift_setup_with_cloudstac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84960"/>
            <a:ext cx="8229600" cy="4663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dirty="0" smtClean="0"/>
              <a:t> </a:t>
            </a:r>
            <a:r>
              <a:rPr lang="en-US" dirty="0" smtClean="0"/>
              <a:t>Final </a:t>
            </a:r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dirty="0" smtClean="0"/>
              <a:t>Putting it all together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buNone/>
            </a:pPr>
            <a:r>
              <a:rPr lang="en-US" sz="20000" dirty="0" smtClean="0">
                <a:latin typeface="American Typewriter"/>
                <a:cs typeface="American Typewriter"/>
              </a:rPr>
              <a:t>     ?</a:t>
            </a:r>
          </a:p>
          <a:p>
            <a:pPr>
              <a:buNone/>
            </a:pPr>
            <a:endParaRPr lang="en-US" sz="2000" dirty="0" smtClean="0">
              <a:latin typeface="American Typewriter"/>
              <a:cs typeface="American Typewriter"/>
            </a:endParaRPr>
          </a:p>
          <a:p>
            <a:pPr>
              <a:buNone/>
            </a:pPr>
            <a:r>
              <a:rPr lang="en-US" sz="2000" b="1" dirty="0" smtClean="0">
                <a:latin typeface="American Typewriter"/>
                <a:cs typeface="American Typewriter"/>
              </a:rPr>
              <a:t>Will Stevens</a:t>
            </a:r>
          </a:p>
          <a:p>
            <a:pPr>
              <a:buNone/>
            </a:pPr>
            <a:r>
              <a:rPr lang="en-US" sz="2000" dirty="0" smtClean="0">
                <a:latin typeface="American Typewriter"/>
                <a:cs typeface="American Typewriter"/>
              </a:rPr>
              <a:t>Email: </a:t>
            </a:r>
            <a:r>
              <a:rPr lang="en-US" sz="2000" dirty="0" smtClean="0">
                <a:latin typeface="American Typewriter"/>
                <a:cs typeface="American Typewriter"/>
                <a:hlinkClick r:id="rId2"/>
              </a:rPr>
              <a:t>wstevens@cloudops.com</a:t>
            </a:r>
            <a:endParaRPr lang="en-US" sz="2000" dirty="0" smtClean="0">
              <a:latin typeface="American Typewriter"/>
              <a:cs typeface="American Typewriter"/>
            </a:endParaRPr>
          </a:p>
          <a:p>
            <a:pPr>
              <a:buNone/>
            </a:pPr>
            <a:r>
              <a:rPr lang="en-US" sz="2000" dirty="0" smtClean="0">
                <a:latin typeface="American Typewriter"/>
                <a:cs typeface="American Typewriter"/>
              </a:rPr>
              <a:t>Company: </a:t>
            </a:r>
            <a:r>
              <a:rPr lang="en-US" sz="2000" dirty="0" smtClean="0">
                <a:latin typeface="American Typewriter"/>
                <a:cs typeface="American Typewriter"/>
                <a:hlinkClick r:id="rId3"/>
              </a:rPr>
              <a:t>www.cloudops.com</a:t>
            </a:r>
            <a:endParaRPr lang="en-US" sz="2000" dirty="0" smtClean="0">
              <a:latin typeface="American Typewriter"/>
              <a:cs typeface="American Typewriter"/>
            </a:endParaRPr>
          </a:p>
          <a:p>
            <a:pPr>
              <a:buNone/>
            </a:pPr>
            <a:r>
              <a:rPr lang="en-US" sz="2000" dirty="0" err="1" smtClean="0">
                <a:latin typeface="American Typewriter"/>
                <a:cs typeface="American Typewriter"/>
              </a:rPr>
              <a:t>Blog</a:t>
            </a:r>
            <a:r>
              <a:rPr lang="en-US" sz="2000" dirty="0" smtClean="0">
                <a:latin typeface="American Typewriter"/>
                <a:cs typeface="American Typewriter"/>
              </a:rPr>
              <a:t>: </a:t>
            </a:r>
            <a:r>
              <a:rPr lang="en-US" sz="2000" dirty="0" smtClean="0">
                <a:latin typeface="American Typewriter"/>
                <a:cs typeface="American Typewriter"/>
                <a:hlinkClick r:id="rId4"/>
              </a:rPr>
              <a:t>www.swillops.com</a:t>
            </a:r>
            <a:endParaRPr lang="en-US" sz="2000" dirty="0" smtClean="0">
              <a:latin typeface="American Typewriter"/>
              <a:cs typeface="American Typewriter"/>
            </a:endParaRPr>
          </a:p>
          <a:p>
            <a:pPr>
              <a:buNone/>
            </a:pPr>
            <a:r>
              <a:rPr lang="en-US" sz="2000" dirty="0" smtClean="0">
                <a:latin typeface="American Typewriter"/>
                <a:cs typeface="American Typewriter"/>
              </a:rPr>
              <a:t>Twitter: </a:t>
            </a:r>
            <a:r>
              <a:rPr lang="en-US" sz="2000" dirty="0" err="1" smtClean="0">
                <a:latin typeface="American Typewriter"/>
                <a:cs typeface="American Typewriter"/>
              </a:rPr>
              <a:t>swillops</a:t>
            </a:r>
            <a:endParaRPr lang="en-US" sz="2000" dirty="0" smtClean="0">
              <a:latin typeface="American Typewriter"/>
              <a:cs typeface="American Typewriter"/>
            </a:endParaRPr>
          </a:p>
          <a:p>
            <a:pPr>
              <a:buNone/>
            </a:pPr>
            <a:endParaRPr lang="en-US" sz="2000" dirty="0" smtClean="0">
              <a:latin typeface="American Typewriter"/>
              <a:cs typeface="American Typewri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275856" y="939934"/>
            <a:ext cx="2448272" cy="573306"/>
          </a:xfrm>
          <a:prstGeom prst="roundRect">
            <a:avLst/>
          </a:prstGeom>
          <a:gradFill flip="none" rotWithShape="1">
            <a:gsLst>
              <a:gs pos="0">
                <a:srgbClr val="5AA9DA">
                  <a:shade val="30000"/>
                  <a:satMod val="115000"/>
                </a:srgbClr>
              </a:gs>
              <a:gs pos="50000">
                <a:srgbClr val="5AA9DA">
                  <a:shade val="67500"/>
                  <a:satMod val="115000"/>
                </a:srgbClr>
              </a:gs>
              <a:gs pos="100000">
                <a:srgbClr val="5AA9DA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reflection stA="520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dirty="0" smtClean="0">
                <a:latin typeface="Trebuchet MS" pitchFamily="34" charset="0"/>
              </a:rPr>
              <a:t>Professional Services</a:t>
            </a:r>
            <a:endParaRPr lang="fr-CA" sz="1600" dirty="0">
              <a:latin typeface="Trebuchet MS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2264" y="939934"/>
            <a:ext cx="2448272" cy="573306"/>
          </a:xfrm>
          <a:prstGeom prst="roundRect">
            <a:avLst/>
          </a:prstGeom>
          <a:gradFill flip="none" rotWithShape="1">
            <a:gsLst>
              <a:gs pos="0">
                <a:srgbClr val="5AA9DA">
                  <a:shade val="30000"/>
                  <a:satMod val="115000"/>
                </a:srgbClr>
              </a:gs>
              <a:gs pos="50000">
                <a:srgbClr val="5AA9DA">
                  <a:shade val="67500"/>
                  <a:satMod val="115000"/>
                </a:srgbClr>
              </a:gs>
              <a:gs pos="100000">
                <a:srgbClr val="5AA9DA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dirty="0" err="1" smtClean="0">
                <a:latin typeface="Trebuchet MS" pitchFamily="34" charset="0"/>
              </a:rPr>
              <a:t>Managed</a:t>
            </a:r>
            <a:r>
              <a:rPr lang="fr-CA" sz="1600" dirty="0" smtClean="0">
                <a:latin typeface="Trebuchet MS" pitchFamily="34" charset="0"/>
              </a:rPr>
              <a:t> </a:t>
            </a:r>
            <a:r>
              <a:rPr lang="fr-CA" sz="1600" dirty="0" smtClean="0">
                <a:latin typeface="Trebuchet MS" pitchFamily="34" charset="0"/>
              </a:rPr>
              <a:t>Services</a:t>
            </a:r>
            <a:endParaRPr lang="fr-CA" sz="1600" dirty="0">
              <a:latin typeface="Trebuchet MS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Who</a:t>
            </a:r>
            <a:r>
              <a:rPr lang="en-CA" dirty="0" smtClean="0"/>
              <a:t> </a:t>
            </a:r>
            <a:r>
              <a:rPr lang="en-CA" dirty="0" smtClean="0"/>
              <a:t>is </a:t>
            </a:r>
            <a:r>
              <a:rPr lang="en-CA" dirty="0" err="1" smtClean="0"/>
              <a:t>CloudOps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775574"/>
            <a:ext cx="3052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 dirty="0" err="1" smtClean="0">
                <a:latin typeface="Trebuchet MS" pitchFamily="34" charset="0"/>
              </a:rPr>
              <a:t>Private</a:t>
            </a:r>
            <a:r>
              <a:rPr lang="fr-CA" sz="1600" b="1" dirty="0" smtClean="0">
                <a:latin typeface="Trebuchet MS" pitchFamily="34" charset="0"/>
              </a:rPr>
              <a:t> </a:t>
            </a:r>
            <a:r>
              <a:rPr lang="fr-CA" sz="1600" b="1" dirty="0" err="1" smtClean="0">
                <a:latin typeface="Trebuchet MS" pitchFamily="34" charset="0"/>
              </a:rPr>
              <a:t>cloud</a:t>
            </a:r>
            <a:r>
              <a:rPr lang="fr-CA" sz="1600" b="1" dirty="0" smtClean="0">
                <a:latin typeface="Trebuchet MS" pitchFamily="34" charset="0"/>
              </a:rPr>
              <a:t> management</a:t>
            </a:r>
            <a:endParaRPr lang="fr-CA" sz="1600" b="1" dirty="0"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5689" y="1775574"/>
            <a:ext cx="2872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 err="1" smtClean="0">
                <a:latin typeface="Trebuchet MS" pitchFamily="34" charset="0"/>
              </a:rPr>
              <a:t>CloudOps</a:t>
            </a:r>
            <a:r>
              <a:rPr lang="fr-CA" sz="1600" dirty="0" smtClean="0">
                <a:latin typeface="Trebuchet MS" pitchFamily="34" charset="0"/>
              </a:rPr>
              <a:t> </a:t>
            </a:r>
            <a:r>
              <a:rPr lang="fr-CA" sz="1600" dirty="0" err="1" smtClean="0">
                <a:latin typeface="Trebuchet MS" pitchFamily="34" charset="0"/>
              </a:rPr>
              <a:t>Lead</a:t>
            </a:r>
            <a:r>
              <a:rPr lang="fr-CA" sz="1600" dirty="0" smtClean="0">
                <a:latin typeface="Trebuchet MS" pitchFamily="34" charset="0"/>
              </a:rPr>
              <a:t> </a:t>
            </a:r>
            <a:r>
              <a:rPr lang="fr-CA" sz="1600" dirty="0" err="1" smtClean="0">
                <a:latin typeface="Trebuchet MS" pitchFamily="34" charset="0"/>
              </a:rPr>
              <a:t>Developer</a:t>
            </a:r>
            <a:endParaRPr lang="fr-CA" sz="1600" dirty="0">
              <a:latin typeface="Trebuchet MS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83453" y="1775574"/>
            <a:ext cx="3052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 dirty="0" smtClean="0">
                <a:latin typeface="Trebuchet MS" pitchFamily="34" charset="0"/>
              </a:rPr>
              <a:t>Cloud building</a:t>
            </a:r>
            <a:endParaRPr lang="fr-CA" sz="1600" b="1" dirty="0">
              <a:latin typeface="Trebuchet MS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235689" y="1447800"/>
            <a:ext cx="2448272" cy="65440"/>
          </a:xfrm>
          <a:prstGeom prst="roundRect">
            <a:avLst/>
          </a:prstGeom>
          <a:gradFill flip="none" rotWithShape="1">
            <a:gsLst>
              <a:gs pos="0">
                <a:srgbClr val="5AA9DA">
                  <a:shade val="30000"/>
                  <a:satMod val="115000"/>
                </a:srgbClr>
              </a:gs>
              <a:gs pos="50000">
                <a:srgbClr val="5AA9DA">
                  <a:shade val="67500"/>
                  <a:satMod val="115000"/>
                </a:srgbClr>
              </a:gs>
              <a:gs pos="100000">
                <a:srgbClr val="5AA9DA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600" dirty="0">
              <a:latin typeface="Trebuchet MS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3771419"/>
            <a:ext cx="3052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 dirty="0" smtClean="0">
                <a:latin typeface="Trebuchet MS" pitchFamily="34" charset="0"/>
              </a:rPr>
              <a:t>Public </a:t>
            </a:r>
            <a:r>
              <a:rPr lang="fr-CA" sz="1600" b="1" dirty="0" err="1" smtClean="0">
                <a:latin typeface="Trebuchet MS" pitchFamily="34" charset="0"/>
              </a:rPr>
              <a:t>cloud</a:t>
            </a:r>
            <a:r>
              <a:rPr lang="fr-CA" sz="1600" b="1" dirty="0" smtClean="0">
                <a:latin typeface="Trebuchet MS" pitchFamily="34" charset="0"/>
              </a:rPr>
              <a:t> management</a:t>
            </a:r>
            <a:endParaRPr lang="fr-CA" sz="1600" b="1" dirty="0"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83453" y="3733800"/>
            <a:ext cx="3052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latin typeface="Trebuchet MS" pitchFamily="34" charset="0"/>
              </a:defRPr>
            </a:lvl1pPr>
          </a:lstStyle>
          <a:p>
            <a:r>
              <a:rPr lang="fr-CA" sz="1600" b="1" dirty="0" smtClean="0"/>
              <a:t>Cloud Architecture</a:t>
            </a:r>
            <a:endParaRPr lang="fr-CA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3528" y="2060848"/>
            <a:ext cx="28006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fr-FR" sz="1400" dirty="0" smtClean="0">
                <a:latin typeface="Trebuchet MS" pitchFamily="34" charset="0"/>
              </a:rPr>
              <a:t>Management of </a:t>
            </a:r>
            <a:r>
              <a:rPr lang="fr-FR" sz="1400" dirty="0" err="1" smtClean="0">
                <a:latin typeface="Trebuchet MS" pitchFamily="34" charset="0"/>
              </a:rPr>
              <a:t>private</a:t>
            </a:r>
            <a:r>
              <a:rPr lang="fr-FR" sz="1400" dirty="0" smtClean="0">
                <a:latin typeface="Trebuchet MS" pitchFamily="34" charset="0"/>
              </a:rPr>
              <a:t> </a:t>
            </a:r>
            <a:r>
              <a:rPr lang="fr-FR" sz="1400" dirty="0" err="1" smtClean="0">
                <a:latin typeface="Trebuchet MS" pitchFamily="34" charset="0"/>
              </a:rPr>
              <a:t>clouds</a:t>
            </a:r>
            <a:r>
              <a:rPr lang="fr-FR" sz="1400" dirty="0" smtClean="0">
                <a:latin typeface="Trebuchet MS" pitchFamily="34" charset="0"/>
              </a:rPr>
              <a:t> </a:t>
            </a:r>
            <a:r>
              <a:rPr lang="fr-FR" sz="1400" dirty="0" err="1" smtClean="0">
                <a:latin typeface="Trebuchet MS" pitchFamily="34" charset="0"/>
              </a:rPr>
              <a:t>based</a:t>
            </a:r>
            <a:r>
              <a:rPr lang="fr-FR" sz="1400" dirty="0" smtClean="0">
                <a:latin typeface="Trebuchet MS" pitchFamily="34" charset="0"/>
              </a:rPr>
              <a:t> </a:t>
            </a:r>
            <a:r>
              <a:rPr lang="fr-FR" sz="1400" dirty="0" smtClean="0">
                <a:latin typeface="Trebuchet MS" pitchFamily="34" charset="0"/>
              </a:rPr>
              <a:t>on 5 </a:t>
            </a:r>
            <a:r>
              <a:rPr lang="fr-FR" sz="1400" dirty="0" err="1" smtClean="0">
                <a:latin typeface="Trebuchet MS" pitchFamily="34" charset="0"/>
              </a:rPr>
              <a:t>years</a:t>
            </a:r>
            <a:r>
              <a:rPr lang="fr-FR" sz="1400" dirty="0" smtClean="0">
                <a:latin typeface="Trebuchet MS" pitchFamily="34" charset="0"/>
              </a:rPr>
              <a:t> </a:t>
            </a:r>
            <a:r>
              <a:rPr lang="fr-FR" sz="1400" dirty="0" err="1" smtClean="0">
                <a:latin typeface="Trebuchet MS" pitchFamily="34" charset="0"/>
              </a:rPr>
              <a:t>experience</a:t>
            </a:r>
            <a:endParaRPr lang="fr-FR" sz="1400" dirty="0" smtClean="0">
              <a:latin typeface="Trebuchet MS" pitchFamily="34" charset="0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fr-FR" sz="1400" dirty="0" err="1" smtClean="0">
                <a:latin typeface="Trebuchet MS" pitchFamily="34" charset="0"/>
              </a:rPr>
              <a:t>Affordable</a:t>
            </a:r>
            <a:r>
              <a:rPr lang="fr-FR" sz="1400" dirty="0" smtClean="0">
                <a:latin typeface="Trebuchet MS" pitchFamily="34" charset="0"/>
              </a:rPr>
              <a:t> </a:t>
            </a:r>
            <a:r>
              <a:rPr lang="fr-FR" sz="1400" dirty="0" smtClean="0">
                <a:latin typeface="Trebuchet MS" pitchFamily="34" charset="0"/>
              </a:rPr>
              <a:t>solutions </a:t>
            </a:r>
            <a:r>
              <a:rPr lang="fr-FR" sz="1400" dirty="0" err="1" smtClean="0">
                <a:latin typeface="Trebuchet MS" pitchFamily="34" charset="0"/>
              </a:rPr>
              <a:t>based</a:t>
            </a:r>
            <a:r>
              <a:rPr lang="fr-FR" sz="1400" dirty="0" smtClean="0">
                <a:latin typeface="Trebuchet MS" pitchFamily="34" charset="0"/>
              </a:rPr>
              <a:t> on </a:t>
            </a:r>
            <a:r>
              <a:rPr lang="fr-FR" sz="1400" dirty="0" err="1" smtClean="0">
                <a:latin typeface="Trebuchet MS" pitchFamily="34" charset="0"/>
              </a:rPr>
              <a:t>open</a:t>
            </a:r>
            <a:r>
              <a:rPr lang="fr-FR" sz="1400" dirty="0" err="1" smtClean="0">
                <a:latin typeface="Trebuchet MS" pitchFamily="34" charset="0"/>
              </a:rPr>
              <a:t>-core</a:t>
            </a:r>
            <a:r>
              <a:rPr lang="fr-FR" sz="1400" dirty="0" smtClean="0">
                <a:latin typeface="Trebuchet MS" pitchFamily="34" charset="0"/>
              </a:rPr>
              <a:t> technologies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fr-FR" sz="1400" dirty="0" smtClean="0">
                <a:latin typeface="Trebuchet MS" pitchFamily="34" charset="0"/>
              </a:rPr>
              <a:t>24</a:t>
            </a:r>
            <a:r>
              <a:rPr lang="fr-FR" sz="1400" dirty="0" smtClean="0">
                <a:latin typeface="Trebuchet MS" pitchFamily="34" charset="0"/>
              </a:rPr>
              <a:t>/</a:t>
            </a:r>
            <a:r>
              <a:rPr lang="fr-FR" sz="1400" dirty="0" smtClean="0">
                <a:latin typeface="Trebuchet MS" pitchFamily="34" charset="0"/>
              </a:rPr>
              <a:t>7 management </a:t>
            </a:r>
            <a:r>
              <a:rPr lang="fr-FR" sz="1400" dirty="0" smtClean="0">
                <a:latin typeface="Trebuchet MS" pitchFamily="34" charset="0"/>
              </a:rPr>
              <a:t>(servers</a:t>
            </a:r>
            <a:r>
              <a:rPr lang="fr-FR" sz="1400" dirty="0" smtClean="0">
                <a:latin typeface="Trebuchet MS" pitchFamily="34" charset="0"/>
              </a:rPr>
              <a:t>, </a:t>
            </a:r>
            <a:r>
              <a:rPr lang="fr-FR" sz="1400" dirty="0" err="1" smtClean="0">
                <a:latin typeface="Trebuchet MS" pitchFamily="34" charset="0"/>
              </a:rPr>
              <a:t>resources</a:t>
            </a:r>
            <a:r>
              <a:rPr lang="fr-FR" sz="1400" dirty="0" smtClean="0">
                <a:latin typeface="Trebuchet MS" pitchFamily="34" charset="0"/>
              </a:rPr>
              <a:t>)</a:t>
            </a:r>
            <a:endParaRPr lang="fr-CA" sz="1400" dirty="0">
              <a:latin typeface="Trebuchet MS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83453" y="2060848"/>
            <a:ext cx="26846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1400" dirty="0" smtClean="0">
                <a:latin typeface="Trebuchet MS" pitchFamily="34" charset="0"/>
              </a:rPr>
              <a:t>Design and</a:t>
            </a:r>
            <a:r>
              <a:rPr lang="fr-FR" sz="1400" dirty="0" smtClean="0">
                <a:latin typeface="Trebuchet MS" pitchFamily="34" charset="0"/>
              </a:rPr>
              <a:t> </a:t>
            </a:r>
            <a:r>
              <a:rPr lang="fr-FR" sz="1400" dirty="0" err="1" smtClean="0">
                <a:latin typeface="Trebuchet MS" pitchFamily="34" charset="0"/>
              </a:rPr>
              <a:t>build-out</a:t>
            </a:r>
            <a:r>
              <a:rPr lang="fr-FR" sz="1400" dirty="0" smtClean="0">
                <a:latin typeface="Trebuchet MS" pitchFamily="34" charset="0"/>
              </a:rPr>
              <a:t> of </a:t>
            </a:r>
            <a:r>
              <a:rPr lang="fr-FR" sz="1400" dirty="0" err="1" smtClean="0">
                <a:latin typeface="Trebuchet MS" pitchFamily="34" charset="0"/>
              </a:rPr>
              <a:t>clouds</a:t>
            </a:r>
            <a:r>
              <a:rPr lang="fr-FR" sz="1400" dirty="0" smtClean="0">
                <a:latin typeface="Trebuchet MS" pitchFamily="34" charset="0"/>
              </a:rPr>
              <a:t> </a:t>
            </a:r>
            <a:r>
              <a:rPr lang="fr-FR" sz="1400" dirty="0" err="1" smtClean="0">
                <a:latin typeface="Trebuchet MS" pitchFamily="34" charset="0"/>
              </a:rPr>
              <a:t>tailored</a:t>
            </a:r>
            <a:r>
              <a:rPr lang="fr-FR" sz="1400" dirty="0" smtClean="0">
                <a:latin typeface="Trebuchet MS" pitchFamily="34" charset="0"/>
              </a:rPr>
              <a:t> </a:t>
            </a:r>
            <a:r>
              <a:rPr lang="fr-FR" sz="1400" dirty="0" smtClean="0">
                <a:latin typeface="Trebuchet MS" pitchFamily="34" charset="0"/>
              </a:rPr>
              <a:t>to </a:t>
            </a:r>
            <a:r>
              <a:rPr lang="fr-FR" sz="1400" dirty="0" err="1" smtClean="0">
                <a:latin typeface="Trebuchet MS" pitchFamily="34" charset="0"/>
              </a:rPr>
              <a:t>enterprises</a:t>
            </a:r>
            <a:r>
              <a:rPr lang="fr-FR" sz="1400" dirty="0" smtClean="0">
                <a:latin typeface="Trebuchet MS" pitchFamily="34" charset="0"/>
              </a:rPr>
              <a:t> and </a:t>
            </a:r>
            <a:r>
              <a:rPr lang="fr-FR" sz="1400" dirty="0" err="1" smtClean="0">
                <a:latin typeface="Trebuchet MS" pitchFamily="34" charset="0"/>
              </a:rPr>
              <a:t>cloud</a:t>
            </a:r>
            <a:r>
              <a:rPr lang="fr-FR" sz="1400" dirty="0" smtClean="0">
                <a:latin typeface="Trebuchet MS" pitchFamily="34" charset="0"/>
              </a:rPr>
              <a:t> service providers</a:t>
            </a:r>
            <a:endParaRPr lang="fr-CA" sz="1400" dirty="0">
              <a:latin typeface="Trebuchet MS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4138136"/>
            <a:ext cx="26846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1400" dirty="0" smtClean="0">
                <a:latin typeface="Trebuchet MS" pitchFamily="34" charset="0"/>
              </a:rPr>
              <a:t>24</a:t>
            </a:r>
            <a:r>
              <a:rPr lang="fr-FR" sz="1400" dirty="0" smtClean="0">
                <a:latin typeface="Trebuchet MS" pitchFamily="34" charset="0"/>
              </a:rPr>
              <a:t>/</a:t>
            </a:r>
            <a:r>
              <a:rPr lang="fr-FR" sz="1400" dirty="0" smtClean="0">
                <a:latin typeface="Trebuchet MS" pitchFamily="34" charset="0"/>
              </a:rPr>
              <a:t>7 management of </a:t>
            </a:r>
            <a:r>
              <a:rPr lang="fr-FR" sz="1400" dirty="0" err="1" smtClean="0">
                <a:latin typeface="Trebuchet MS" pitchFamily="34" charset="0"/>
              </a:rPr>
              <a:t>customer’s</a:t>
            </a:r>
            <a:r>
              <a:rPr lang="fr-FR" sz="1400" dirty="0" smtClean="0">
                <a:latin typeface="Trebuchet MS" pitchFamily="34" charset="0"/>
              </a:rPr>
              <a:t> solutions on </a:t>
            </a:r>
            <a:r>
              <a:rPr lang="en-CA" sz="1400" i="1" dirty="0" smtClean="0">
                <a:latin typeface="Trebuchet MS" pitchFamily="34" charset="0"/>
              </a:rPr>
              <a:t>Amazon </a:t>
            </a:r>
            <a:r>
              <a:rPr lang="en-CA" sz="1400" i="1" dirty="0" smtClean="0">
                <a:latin typeface="Trebuchet MS" pitchFamily="34" charset="0"/>
              </a:rPr>
              <a:t>Web Services</a:t>
            </a:r>
            <a:endParaRPr lang="fr-CA" sz="1400" dirty="0">
              <a:latin typeface="Trebuchet MS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83453" y="4114800"/>
            <a:ext cx="2684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latin typeface="Trebuchet MS" pitchFamily="34" charset="0"/>
              </a:defRPr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fr-FR" sz="1400" dirty="0" smtClean="0"/>
              <a:t>Application</a:t>
            </a:r>
            <a:r>
              <a:rPr lang="fr-FR" sz="1400" dirty="0" smtClean="0"/>
              <a:t> </a:t>
            </a:r>
            <a:r>
              <a:rPr lang="fr-FR" sz="1400" dirty="0" smtClean="0"/>
              <a:t>a</a:t>
            </a:r>
            <a:r>
              <a:rPr lang="fr-FR" sz="1400" dirty="0" smtClean="0"/>
              <a:t>rchitecture </a:t>
            </a:r>
            <a:r>
              <a:rPr lang="fr-FR" sz="1400" dirty="0" err="1" smtClean="0"/>
              <a:t>optimized</a:t>
            </a:r>
            <a:r>
              <a:rPr lang="fr-FR" sz="1400" dirty="0" smtClean="0"/>
              <a:t> </a:t>
            </a:r>
            <a:r>
              <a:rPr lang="fr-FR" sz="1400" dirty="0" smtClean="0"/>
              <a:t>for the </a:t>
            </a:r>
            <a:r>
              <a:rPr lang="fr-FR" sz="1400" dirty="0" err="1" smtClean="0"/>
              <a:t>cloud</a:t>
            </a:r>
            <a:endParaRPr lang="fr-FR" sz="1400" dirty="0" smtClean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907595"/>
            <a:ext cx="9144000" cy="168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3375" y="2395308"/>
            <a:ext cx="1678625" cy="2329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271185" y="1066800"/>
            <a:ext cx="2415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600" dirty="0" smtClean="0">
                <a:latin typeface="Trebuchet MS" pitchFamily="34" charset="0"/>
              </a:rPr>
              <a:t>Will Stevens</a:t>
            </a:r>
            <a:endParaRPr lang="fr-CA" sz="16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 shout out…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3500" dirty="0" smtClean="0"/>
              <a:t> </a:t>
            </a:r>
            <a:r>
              <a:rPr lang="en-US" dirty="0" smtClean="0"/>
              <a:t> </a:t>
            </a:r>
            <a:r>
              <a:rPr lang="en-US" sz="3500" dirty="0" smtClean="0"/>
              <a:t> </a:t>
            </a:r>
            <a:r>
              <a:rPr lang="en-US" dirty="0" smtClean="0"/>
              <a:t> </a:t>
            </a:r>
            <a:r>
              <a:rPr lang="en-US" sz="3500" dirty="0" smtClean="0"/>
              <a:t> </a:t>
            </a:r>
            <a:r>
              <a:rPr lang="en-US" sz="3500" dirty="0" smtClean="0">
                <a:hlinkClick r:id="rId2"/>
              </a:rPr>
              <a:t>ca.movember.com</a:t>
            </a:r>
            <a:r>
              <a:rPr lang="en-US" sz="3500" dirty="0" smtClean="0">
                <a:hlinkClick r:id="rId2"/>
              </a:rPr>
              <a:t>/team/788849</a:t>
            </a:r>
            <a:endParaRPr lang="en-US" sz="35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6" y="1219200"/>
            <a:ext cx="9417963" cy="3352800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60000" spc="-300" dirty="0" smtClean="0">
                <a:latin typeface="Clarendon"/>
                <a:cs typeface="Clarendon"/>
              </a:rPr>
              <a:t>{</a:t>
            </a:r>
            <a:endParaRPr lang="en-US" sz="60000" spc="-300" dirty="0">
              <a:latin typeface="Clarendon"/>
              <a:cs typeface="Clarend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Let’s </a:t>
            </a:r>
            <a:r>
              <a:rPr lang="en-CA" dirty="0" smtClean="0"/>
              <a:t>jump right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Swift UI integrated into </a:t>
            </a:r>
            <a:r>
              <a:rPr lang="en-US" dirty="0" err="1" smtClean="0"/>
              <a:t>CloudStack</a:t>
            </a:r>
            <a:endParaRPr lang="en-US" dirty="0"/>
          </a:p>
        </p:txBody>
      </p:sp>
      <p:pic>
        <p:nvPicPr>
          <p:cNvPr id="4" name="Content Placeholder 3" descr="swift_ui_in_c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52600"/>
            <a:ext cx="8229600" cy="4120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Some Examples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028700"/>
            <a:ext cx="1816100" cy="571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498335"/>
            <a:ext cx="3733800" cy="13451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4757386"/>
            <a:ext cx="4114800" cy="12493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990600"/>
            <a:ext cx="1778000" cy="647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000" y="2243282"/>
            <a:ext cx="3949700" cy="17953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3000" y="4711326"/>
            <a:ext cx="3937000" cy="1308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Some Examples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172" y="749300"/>
            <a:ext cx="1752600" cy="698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72" y="1676400"/>
            <a:ext cx="3905428" cy="914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372" y="2819400"/>
            <a:ext cx="3886200" cy="3505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1261" y="1676400"/>
            <a:ext cx="4464139" cy="32619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Two </a:t>
            </a:r>
            <a:r>
              <a:rPr lang="en-US" dirty="0" smtClean="0"/>
              <a:t>main components of the implementation</a:t>
            </a:r>
          </a:p>
          <a:p>
            <a:pPr lvl="1">
              <a:spcAft>
                <a:spcPts val="1800"/>
              </a:spcAft>
            </a:pPr>
            <a:r>
              <a:rPr lang="en-US" dirty="0" smtClean="0"/>
              <a:t>The actual UI for Swift integrated into </a:t>
            </a:r>
            <a:r>
              <a:rPr lang="en-US" dirty="0" err="1" smtClean="0"/>
              <a:t>CloudStack</a:t>
            </a:r>
            <a:endParaRPr lang="en-US" dirty="0" smtClean="0"/>
          </a:p>
          <a:p>
            <a:pPr lvl="1">
              <a:spcAft>
                <a:spcPts val="1800"/>
              </a:spcAft>
            </a:pPr>
            <a:r>
              <a:rPr lang="en-US" dirty="0" smtClean="0"/>
              <a:t>The Swift auth middleware which allows Swift to authenticate against </a:t>
            </a:r>
            <a:r>
              <a:rPr lang="en-US" dirty="0" err="1" smtClean="0"/>
              <a:t>CloudStack</a:t>
            </a:r>
            <a:r>
              <a:rPr lang="en-US" dirty="0" smtClean="0"/>
              <a:t> users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Swift 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The Swift UI is integrated directly into the </a:t>
            </a:r>
            <a:r>
              <a:rPr lang="en-US" dirty="0" err="1" smtClean="0"/>
              <a:t>CloudStack</a:t>
            </a:r>
            <a:r>
              <a:rPr lang="en-US" dirty="0" smtClean="0"/>
              <a:t> UI </a:t>
            </a:r>
            <a:endParaRPr lang="en-US" dirty="0" smtClean="0"/>
          </a:p>
          <a:p>
            <a:pPr>
              <a:spcAft>
                <a:spcPts val="1800"/>
              </a:spcAft>
            </a:pPr>
            <a:r>
              <a:rPr lang="en-US" dirty="0" smtClean="0"/>
              <a:t>Development sponsored by </a:t>
            </a:r>
            <a:r>
              <a:rPr lang="en-US" dirty="0" err="1" smtClean="0"/>
              <a:t>CloudOps</a:t>
            </a:r>
            <a:endParaRPr lang="en-US" dirty="0" smtClean="0"/>
          </a:p>
          <a:p>
            <a:pPr>
              <a:spcAft>
                <a:spcPts val="1800"/>
              </a:spcAft>
            </a:pPr>
            <a:r>
              <a:rPr lang="en-US" dirty="0" smtClean="0"/>
              <a:t>We are in the process of Open Sourcing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3889537"/>
            <a:ext cx="8229600" cy="228266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Swift 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36096"/>
          </a:xfrm>
        </p:spPr>
        <p:txBody>
          <a:bodyPr>
            <a:normAutofit fontScale="32500" lnSpcReduction="20000"/>
          </a:bodyPr>
          <a:lstStyle/>
          <a:p>
            <a:pPr>
              <a:spcAft>
                <a:spcPts val="600"/>
              </a:spcAft>
            </a:pPr>
            <a:r>
              <a:rPr lang="en-US" sz="9846" dirty="0" smtClean="0"/>
              <a:t>Implemented entirely in the UI, no Java</a:t>
            </a:r>
          </a:p>
          <a:p>
            <a:pPr>
              <a:spcAft>
                <a:spcPts val="600"/>
              </a:spcAft>
            </a:pPr>
            <a:r>
              <a:rPr lang="en-US" sz="9846" dirty="0" smtClean="0"/>
              <a:t>Thin JS wrapper around the Swift API</a:t>
            </a:r>
          </a:p>
          <a:p>
            <a:pPr>
              <a:spcAft>
                <a:spcPts val="600"/>
              </a:spcAft>
            </a:pPr>
            <a:r>
              <a:rPr lang="en-US" sz="9846" dirty="0" smtClean="0"/>
              <a:t>Supports public and private containers</a:t>
            </a:r>
          </a:p>
          <a:p>
            <a:pPr>
              <a:spcAft>
                <a:spcPts val="600"/>
              </a:spcAft>
            </a:pPr>
            <a:r>
              <a:rPr lang="en-US" sz="9846" dirty="0" smtClean="0"/>
              <a:t>Supports virtual </a:t>
            </a:r>
            <a:r>
              <a:rPr lang="en-US" sz="9846" dirty="0" smtClean="0"/>
              <a:t>directories</a:t>
            </a:r>
          </a:p>
          <a:p>
            <a:pPr>
              <a:spcAft>
                <a:spcPts val="600"/>
              </a:spcAft>
            </a:pPr>
            <a:r>
              <a:rPr lang="en-US" sz="9846" dirty="0" smtClean="0"/>
              <a:t>Supports cascade deletes</a:t>
            </a:r>
            <a:endParaRPr lang="en-US" sz="9846" dirty="0" smtClean="0"/>
          </a:p>
          <a:p>
            <a:pPr>
              <a:spcAft>
                <a:spcPts val="600"/>
              </a:spcAft>
            </a:pPr>
            <a:r>
              <a:rPr lang="en-US" sz="9846" dirty="0" smtClean="0"/>
              <a:t>Multilingual support</a:t>
            </a:r>
          </a:p>
          <a:p>
            <a:pPr>
              <a:spcAft>
                <a:spcPts val="600"/>
              </a:spcAft>
            </a:pPr>
            <a:r>
              <a:rPr lang="en-US" sz="9846" dirty="0" smtClean="0"/>
              <a:t>Cross browser support using </a:t>
            </a:r>
            <a:r>
              <a:rPr lang="en-US" sz="9846" dirty="0" err="1" smtClean="0"/>
              <a:t>Plupload</a:t>
            </a:r>
            <a:r>
              <a:rPr lang="en-US" sz="9846" dirty="0" smtClean="0"/>
              <a:t> </a:t>
            </a:r>
            <a:endParaRPr lang="en-US" sz="9846" dirty="0" smtClean="0"/>
          </a:p>
          <a:p>
            <a:pPr>
              <a:spcAft>
                <a:spcPts val="600"/>
              </a:spcAft>
              <a:buNone/>
            </a:pPr>
            <a:endParaRPr lang="en-US" sz="9846" dirty="0" smtClean="0"/>
          </a:p>
          <a:p>
            <a:pPr>
              <a:spcAft>
                <a:spcPts val="600"/>
              </a:spcAft>
              <a:buNone/>
            </a:pPr>
            <a:r>
              <a:rPr lang="en-US" sz="8615" dirty="0" smtClean="0"/>
              <a:t>     (Requires </a:t>
            </a:r>
            <a:r>
              <a:rPr lang="en-US" sz="8615" dirty="0" smtClean="0"/>
              <a:t>some configuration in </a:t>
            </a:r>
            <a:r>
              <a:rPr lang="en-US" sz="8615" dirty="0" err="1" smtClean="0"/>
              <a:t>HAProxy</a:t>
            </a:r>
            <a:r>
              <a:rPr lang="en-US" sz="8615" dirty="0" smtClean="0"/>
              <a:t>)</a:t>
            </a:r>
          </a:p>
          <a:p>
            <a:pPr>
              <a:spcAft>
                <a:spcPts val="600"/>
              </a:spcAft>
              <a:buNone/>
            </a:pPr>
            <a:r>
              <a:rPr lang="en-US" dirty="0" smtClean="0"/>
              <a:t> 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3669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103031</TotalTime>
  <Words>416</Words>
  <Application>Microsoft Office PowerPoint</Application>
  <PresentationFormat>On-screen Show (4:3)</PresentationFormat>
  <Paragraphs>97</Paragraphs>
  <Slides>17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Swift UI in CloudStack with Single Sign-On</vt:lpstr>
      <vt:lpstr>Who is CloudOps</vt:lpstr>
      <vt:lpstr>A shout out…</vt:lpstr>
      <vt:lpstr>Let’s jump right in</vt:lpstr>
      <vt:lpstr>Some Examples</vt:lpstr>
      <vt:lpstr>Some Examples</vt:lpstr>
      <vt:lpstr>The Basics</vt:lpstr>
      <vt:lpstr>The Swift UI</vt:lpstr>
      <vt:lpstr>The Swift UI</vt:lpstr>
      <vt:lpstr>Swift Authentication</vt:lpstr>
      <vt:lpstr>Swift Authentication</vt:lpstr>
      <vt:lpstr>Swift Auth Flow</vt:lpstr>
      <vt:lpstr>The ‘identity’</vt:lpstr>
      <vt:lpstr>Load Balancer Tweaks</vt:lpstr>
      <vt:lpstr>Load Balancer Tweaks (haproxy.cfg)</vt:lpstr>
      <vt:lpstr>The Final Configuration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CLOUDOPS Overview</dc:title>
  <dc:creator>pbisaillon</dc:creator>
  <cp:lastModifiedBy>Ima Eusa</cp:lastModifiedBy>
  <cp:revision>519</cp:revision>
  <cp:lastPrinted>2012-10-10T17:50:04Z</cp:lastPrinted>
  <dcterms:created xsi:type="dcterms:W3CDTF">2012-11-30T17:17:49Z</dcterms:created>
  <dcterms:modified xsi:type="dcterms:W3CDTF">2012-12-01T17:07:18Z</dcterms:modified>
</cp:coreProperties>
</file>