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266" r:id="rId3"/>
    <p:sldId id="276" r:id="rId4"/>
    <p:sldId id="265" r:id="rId5"/>
    <p:sldId id="262" r:id="rId6"/>
    <p:sldId id="264" r:id="rId7"/>
    <p:sldId id="263" r:id="rId8"/>
    <p:sldId id="274" r:id="rId9"/>
    <p:sldId id="268" r:id="rId10"/>
    <p:sldId id="269" r:id="rId11"/>
    <p:sldId id="277" r:id="rId12"/>
    <p:sldId id="273" r:id="rId13"/>
    <p:sldId id="270" r:id="rId14"/>
    <p:sldId id="271" r:id="rId15"/>
    <p:sldId id="275" r:id="rId16"/>
    <p:sldId id="261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2F007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75797" autoAdjust="0"/>
  </p:normalViewPr>
  <p:slideViewPr>
    <p:cSldViewPr snapToObjects="1">
      <p:cViewPr varScale="1">
        <p:scale>
          <a:sx n="91" d="100"/>
          <a:sy n="91" d="100"/>
        </p:scale>
        <p:origin x="-136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3E93C-21AE-D04B-B668-EE353BD90470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32E82-10DE-1144-ABA2-90310D035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56175-2868-A94D-B312-AFC2EA8830B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2CB06-C1CA-944C-B6B2-7DD0B768A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Hi, My name is kit.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2CB06-C1CA-944C-B6B2-7DD0B768A89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PANIC: unprotected error in call to </a:t>
            </a:r>
            <a:r>
              <a:rPr lang="en-US" dirty="0" err="1" smtClean="0"/>
              <a:t>Lua</a:t>
            </a:r>
            <a:r>
              <a:rPr lang="en-US" dirty="0" smtClean="0"/>
              <a:t> API (not enough memory)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2CB06-C1CA-944C-B6B2-7DD0B768A8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201" y="685800"/>
            <a:ext cx="7772400" cy="110251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0201" y="1788319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100">
                <a:solidFill>
                  <a:srgbClr val="2F007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692475"/>
            <a:ext cx="8686800" cy="596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3457"/>
            <a:ext cx="8229600" cy="3474244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7129" y="228600"/>
            <a:ext cx="8229600" cy="59412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856654"/>
            <a:ext cx="8686800" cy="596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rot="5400000" flipH="1" flipV="1">
            <a:off x="7338416" y="2605684"/>
            <a:ext cx="4526363" cy="794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29" y="228600"/>
            <a:ext cx="8229600" cy="59412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129" y="948928"/>
            <a:ext cx="8229600" cy="368022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856654"/>
            <a:ext cx="8686800" cy="596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t-1024x768_inside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6" y="0"/>
            <a:ext cx="9141767" cy="514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468041"/>
            <a:ext cx="7772400" cy="1021556"/>
          </a:xfrm>
        </p:spPr>
        <p:txBody>
          <a:bodyPr anchor="t">
            <a:normAutofit/>
          </a:bodyPr>
          <a:lstStyle>
            <a:lvl1pPr algn="r">
              <a:defRPr sz="3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2901"/>
            <a:ext cx="7772400" cy="1125140"/>
          </a:xfrm>
        </p:spPr>
        <p:txBody>
          <a:bodyPr anchor="b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88066" y="4765940"/>
            <a:ext cx="161713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71332" y="4765940"/>
            <a:ext cx="838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1FCB5469-0877-7B43-8C92-8DE960312E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662" y="948928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48928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7129" y="228600"/>
            <a:ext cx="8229600" cy="59412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856654"/>
            <a:ext cx="8686800" cy="596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530" y="859236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530" y="137358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0356" y="859236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0356" y="137358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47129" y="228600"/>
            <a:ext cx="8229600" cy="59412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856654"/>
            <a:ext cx="8686800" cy="596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7129" y="228600"/>
            <a:ext cx="8229600" cy="59412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856654"/>
            <a:ext cx="8686800" cy="596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3426619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285750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00400" y="385167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lide_4x3_interior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" y="0"/>
            <a:ext cx="9141767" cy="51434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7022"/>
            <a:ext cx="8229600" cy="3680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88066" y="4765940"/>
            <a:ext cx="161713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71332" y="4765940"/>
            <a:ext cx="838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fld id="{1FCB5469-0877-7B43-8C92-8DE960312E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2F007E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600" kern="1200">
          <a:solidFill>
            <a:srgbClr val="2F007E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100" kern="1200">
          <a:solidFill>
            <a:srgbClr val="2F007E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2F007E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2F007E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2F007E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zety.com/2014/06/11/interview-founder-of-varnish-software/" TargetMode="External"/><Relationship Id="rId13" Type="http://schemas.openxmlformats.org/officeDocument/2006/relationships/hyperlink" Target="http://luajit.org/luajit.html" TargetMode="External"/><Relationship Id="rId3" Type="http://schemas.openxmlformats.org/officeDocument/2006/relationships/hyperlink" Target="https://docs.trafficserver.apache.org/en/latest/sdk/how-to-create-trafficserver-plugins.en.html" TargetMode="External"/><Relationship Id="rId7" Type="http://schemas.openxmlformats.org/officeDocument/2006/relationships/hyperlink" Target="https://www.varnish-cache.org/docs/4.0/users-guide/vcl.html" TargetMode="External"/><Relationship Id="rId12" Type="http://schemas.openxmlformats.org/officeDocument/2006/relationships/hyperlink" Target="https://docs.trafficserver.apache.org/en/latest/reference/plugins/ts_lua.en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hyperlink" Target="https://www.varnish-cache.org/" TargetMode="External"/><Relationship Id="rId11" Type="http://schemas.openxmlformats.org/officeDocument/2006/relationships/hyperlink" Target="https://issues.apache.org/jira/browse/TS-2555" TargetMode="External"/><Relationship Id="rId5" Type="http://schemas.openxmlformats.org/officeDocument/2006/relationships/hyperlink" Target="https://docs.trafficserver.apache.org/en/latest/reference/plugins/header_rewrite.en.html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s://issues.apache.org/jira/browse/TS-2335" TargetMode="External"/><Relationship Id="rId4" Type="http://schemas.openxmlformats.org/officeDocument/2006/relationships/hyperlink" Target="http://www.jquigley.com/files/talks/continuations.pdf" TargetMode="External"/><Relationship Id="rId9" Type="http://schemas.openxmlformats.org/officeDocument/2006/relationships/hyperlink" Target="http://www.lua.org/" TargetMode="External"/><Relationship Id="rId14" Type="http://schemas.openxmlformats.org/officeDocument/2006/relationships/hyperlink" Target="http://www.mroth.net/lunit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ATS </a:t>
            </a:r>
            <a:r>
              <a:rPr lang="en-US" dirty="0" err="1" smtClean="0"/>
              <a:t>Lua</a:t>
            </a:r>
            <a:r>
              <a:rPr lang="en-US" dirty="0" smtClean="0"/>
              <a:t> </a:t>
            </a:r>
            <a:r>
              <a:rPr lang="en-US" dirty="0" err="1" smtClean="0"/>
              <a:t>Plugin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Kit Chan (kichan@yahoo-inc.com)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 advTm="658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Coding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the 2GB limit with </a:t>
            </a:r>
            <a:r>
              <a:rPr lang="en-US" dirty="0" err="1" smtClean="0"/>
              <a:t>luajit</a:t>
            </a:r>
            <a:r>
              <a:rPr lang="en-US" dirty="0" smtClean="0"/>
              <a:t>, we should not keep large amount of data in arrays</a:t>
            </a:r>
          </a:p>
          <a:p>
            <a:r>
              <a:rPr lang="en-US" dirty="0" smtClean="0"/>
              <a:t>Functionality should be grouped in module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Shape 111"/>
          <p:cNvSpPr txBox="1"/>
          <p:nvPr/>
        </p:nvSpPr>
        <p:spPr>
          <a:xfrm>
            <a:off x="618058" y="2038350"/>
            <a:ext cx="7958671" cy="2727590"/>
          </a:xfrm>
          <a:prstGeom prst="rect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-- cors_lib.lua contains module for adding CORS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resp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header for a request with matching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header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local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= {}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function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cors_lib.send_response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ts.client_response.header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['Access-Control-Allow-Origin'] = ts.ctx['origin‘]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return 0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function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cors_lib.execute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local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ts.client_request.header.Referer</a:t>
            </a:r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if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~= nil then 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ts.ctx['origin'] =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string.match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, "http://%a+.yahoo.com")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if ts.ctx['origin'] ~= nil then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ts.hook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(TS_LUA_HOOK_SEND_RESPONSE_HDR,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send_response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end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end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return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</a:t>
            </a:r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advTm="3167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Coding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main </a:t>
            </a:r>
            <a:r>
              <a:rPr lang="en-US" dirty="0" err="1" smtClean="0"/>
              <a:t>lua</a:t>
            </a:r>
            <a:r>
              <a:rPr lang="en-US" dirty="0" smtClean="0"/>
              <a:t> script can then be used to add these modules and use their function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Shape 111"/>
          <p:cNvSpPr txBox="1"/>
          <p:nvPr/>
        </p:nvSpPr>
        <p:spPr>
          <a:xfrm>
            <a:off x="618058" y="1733550"/>
            <a:ext cx="7958671" cy="1905000"/>
          </a:xfrm>
          <a:prstGeom prst="rect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-- main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lua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script to be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refererd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by ATS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-- read in the module defined in separate files</a:t>
            </a:r>
          </a:p>
          <a:p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ts.add_package_path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('/home/y/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/media/cors_lib.lua')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local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= require “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"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function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do_global_read_request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cors_lib.execute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return 0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advTm="1354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Test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lunit</a:t>
            </a:r>
            <a:r>
              <a:rPr lang="en-US" dirty="0" smtClean="0"/>
              <a:t> [</a:t>
            </a:r>
            <a:r>
              <a:rPr lang="en-US" dirty="0" smtClean="0"/>
              <a:t>13]</a:t>
            </a:r>
            <a:endParaRPr lang="en-US" dirty="0" smtClean="0"/>
          </a:p>
          <a:p>
            <a:r>
              <a:rPr lang="en-US" dirty="0" smtClean="0"/>
              <a:t>Need to provide stubs/mocks for functions in ‘</a:t>
            </a:r>
            <a:r>
              <a:rPr lang="en-US" dirty="0" err="1" smtClean="0"/>
              <a:t>ts’</a:t>
            </a:r>
            <a:r>
              <a:rPr lang="en-US" dirty="0" smtClean="0"/>
              <a:t> module (ts.lua)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Shape 111"/>
          <p:cNvSpPr txBox="1"/>
          <p:nvPr/>
        </p:nvSpPr>
        <p:spPr>
          <a:xfrm>
            <a:off x="618058" y="1901560"/>
            <a:ext cx="7958671" cy="2727590"/>
          </a:xfrm>
          <a:prstGeom prst="rect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require "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lunit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"</a:t>
            </a:r>
          </a:p>
          <a:p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= require '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ts'</a:t>
            </a:r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local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= require ‘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'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module( “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cors_testcase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",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lunit.testcase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)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function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test_failure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ts.client_request.header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[‘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’] = ‘http://news.yahoo.com’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cors_lib.execute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assert_equal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(‘http://news.yahoo.com’, 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ts.client_response.header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[‘Access-Control-Allow-Origin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‘Matched’)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advTm="2885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Implication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setup</a:t>
            </a:r>
          </a:p>
          <a:p>
            <a:pPr lvl="1"/>
            <a:r>
              <a:rPr lang="en-US" dirty="0" err="1" smtClean="0"/>
              <a:t>proxying</a:t>
            </a:r>
            <a:r>
              <a:rPr lang="en-US" dirty="0" smtClean="0"/>
              <a:t> 6K object for Origin server with sufficient capacity</a:t>
            </a:r>
          </a:p>
          <a:p>
            <a:pPr lvl="1"/>
            <a:r>
              <a:rPr lang="en-US" dirty="0" err="1" smtClean="0"/>
              <a:t>header_rewrite</a:t>
            </a:r>
            <a:r>
              <a:rPr lang="en-US" dirty="0" smtClean="0"/>
              <a:t> / </a:t>
            </a:r>
            <a:r>
              <a:rPr lang="en-US" dirty="0" err="1" smtClean="0"/>
              <a:t>lua</a:t>
            </a:r>
            <a:r>
              <a:rPr lang="en-US" dirty="0" smtClean="0"/>
              <a:t> scripts provided to add response header </a:t>
            </a:r>
          </a:p>
          <a:p>
            <a:r>
              <a:rPr lang="en-US" dirty="0" smtClean="0"/>
              <a:t>Performance Implication is negligible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2448984"/>
          <a:ext cx="86106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1981200"/>
                <a:gridCol w="2057400"/>
                <a:gridCol w="16764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Requests/s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Latency (ms)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CPU </a:t>
                      </a:r>
                      <a:r>
                        <a:rPr lang="en-US" dirty="0" err="1" smtClean="0"/>
                        <a:t>Util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ATS4 (No </a:t>
                      </a:r>
                      <a:r>
                        <a:rPr lang="en-US" dirty="0" err="1" smtClean="0"/>
                        <a:t>Plugin</a:t>
                      </a:r>
                      <a:r>
                        <a:rPr lang="en-US" dirty="0" smtClean="0"/>
                        <a:t>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ATS4 with </a:t>
                      </a:r>
                      <a:r>
                        <a:rPr lang="en-US" dirty="0" err="1" smtClean="0"/>
                        <a:t>header_rewrite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ATS4 with </a:t>
                      </a:r>
                      <a:r>
                        <a:rPr lang="en-US" dirty="0" err="1" smtClean="0"/>
                        <a:t>Lua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ATS5 (No </a:t>
                      </a:r>
                      <a:r>
                        <a:rPr lang="en-US" dirty="0" err="1" smtClean="0"/>
                        <a:t>plugin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ATS5 with </a:t>
                      </a:r>
                      <a:r>
                        <a:rPr lang="en-US" dirty="0" err="1" smtClean="0"/>
                        <a:t>header_rewrite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ATS5</a:t>
                      </a:r>
                      <a:r>
                        <a:rPr lang="en-US" baseline="0" dirty="0" smtClean="0"/>
                        <a:t> with </a:t>
                      </a:r>
                      <a:r>
                        <a:rPr lang="en-US" baseline="0" dirty="0" err="1" smtClean="0"/>
                        <a:t>Lua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5095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term </a:t>
            </a:r>
          </a:p>
          <a:p>
            <a:pPr lvl="1"/>
            <a:r>
              <a:rPr lang="en-US" dirty="0" smtClean="0"/>
              <a:t>More </a:t>
            </a:r>
            <a:r>
              <a:rPr lang="en-US" dirty="0" err="1" smtClean="0"/>
              <a:t>Lua</a:t>
            </a:r>
            <a:r>
              <a:rPr lang="en-US" dirty="0" smtClean="0"/>
              <a:t> functions covering more ATS C APIs</a:t>
            </a:r>
          </a:p>
          <a:p>
            <a:pPr lvl="1"/>
            <a:r>
              <a:rPr lang="en-US" dirty="0" smtClean="0"/>
              <a:t>Security/Sandbox/safety?</a:t>
            </a:r>
          </a:p>
          <a:p>
            <a:pPr lvl="1"/>
            <a:r>
              <a:rPr lang="en-US" dirty="0" smtClean="0"/>
              <a:t>More performance analysis – when will GC run? / </a:t>
            </a:r>
            <a:r>
              <a:rPr lang="en-US" smtClean="0"/>
              <a:t>Best Practices</a:t>
            </a:r>
            <a:endParaRPr lang="en-US" dirty="0" smtClean="0"/>
          </a:p>
          <a:p>
            <a:r>
              <a:rPr lang="en-US" dirty="0" smtClean="0"/>
              <a:t>Longer term</a:t>
            </a:r>
          </a:p>
          <a:p>
            <a:pPr lvl="1"/>
            <a:r>
              <a:rPr lang="en-US" dirty="0" smtClean="0"/>
              <a:t>Deeper integration with the ATS core for </a:t>
            </a:r>
            <a:r>
              <a:rPr lang="en-US" dirty="0" err="1" smtClean="0"/>
              <a:t>Lua</a:t>
            </a:r>
            <a:endParaRPr lang="en-US" dirty="0" smtClean="0"/>
          </a:p>
          <a:p>
            <a:pPr lvl="1"/>
            <a:r>
              <a:rPr lang="en-US" dirty="0" smtClean="0"/>
              <a:t>Replace configuration files for ATS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~PP2574.WAV">
            <a:hlinkClick r:id="" action="ppaction://media"/>
          </p:cNvPr>
          <p:cNvPicPr>
            <a:picLocks noRot="1" noChangeAspect="1"/>
          </p:cNvPicPr>
          <p:nvPr>
            <a:wavAudioFile r:embed="rId1" name="~PP2574.WAV"/>
          </p:nvPr>
        </p:nvPicPr>
        <p:blipFill>
          <a:blip r:embed="rId3"/>
          <a:stretch>
            <a:fillRect/>
          </a:stretch>
        </p:blipFill>
        <p:spPr>
          <a:xfrm>
            <a:off x="8748713" y="474821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9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Refereces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ATS - </a:t>
            </a:r>
            <a:r>
              <a:rPr lang="en-US" dirty="0" smtClean="0">
                <a:hlinkClick r:id="rId3"/>
              </a:rPr>
              <a:t>https://docs.trafficserver.apache.org/en/latest/sdk/how-to-create-trafficserver-plugins.en.html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Computational Continuations - </a:t>
            </a:r>
            <a:r>
              <a:rPr lang="en-US" dirty="0" smtClean="0">
                <a:hlinkClick r:id="rId4"/>
              </a:rPr>
              <a:t>http://www.jquigley.com/files/talks/continuations.pdf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err="1" smtClean="0"/>
              <a:t>header_rewrite</a:t>
            </a:r>
            <a:r>
              <a:rPr lang="en-US" dirty="0" smtClean="0"/>
              <a:t> - </a:t>
            </a:r>
            <a:r>
              <a:rPr lang="en-US" dirty="0" smtClean="0">
                <a:hlinkClick r:id="rId5"/>
              </a:rPr>
              <a:t>https://docs.trafficserver.apache.org/en/latest/reference/plugins/header_rewrite.en.html</a:t>
            </a: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Varnish - </a:t>
            </a:r>
            <a:r>
              <a:rPr lang="en-US" dirty="0" smtClean="0">
                <a:hlinkClick r:id="rId6"/>
              </a:rPr>
              <a:t>https://www.varnish-cache.org/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VCL - </a:t>
            </a:r>
            <a:r>
              <a:rPr lang="en-US" dirty="0" smtClean="0">
                <a:hlinkClick r:id="rId7"/>
              </a:rPr>
              <a:t>https://www.varnish-cache.org/docs/4.0/users-guide/vcl.html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http://www.slideshare.net/bryan_call/choosing-a-proxy-server-apachecon-2014  (Slides 47)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hlinkClick r:id="rId8"/>
              </a:rPr>
              <a:t>http://www.bizety.com/2014/06/11/interview-founder-of-varnish-software/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err="1" smtClean="0"/>
              <a:t>Lua</a:t>
            </a:r>
            <a:r>
              <a:rPr lang="en-US" dirty="0" smtClean="0"/>
              <a:t> - </a:t>
            </a:r>
            <a:r>
              <a:rPr lang="en-US" dirty="0" smtClean="0">
                <a:hlinkClick r:id="rId9"/>
              </a:rPr>
              <a:t>http://www.lua.org/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TS-2335 - </a:t>
            </a:r>
            <a:r>
              <a:rPr lang="en-US" dirty="0" smtClean="0">
                <a:hlinkClick r:id="rId10"/>
              </a:rPr>
              <a:t>https://issues.apache.org/jira/browse/TS-2335</a:t>
            </a: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TS-2555 - </a:t>
            </a:r>
            <a:r>
              <a:rPr lang="en-US" dirty="0" smtClean="0">
                <a:hlinkClick r:id="rId11"/>
              </a:rPr>
              <a:t>https://issues.apache.org/jira/browse/TS-2555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ATS </a:t>
            </a:r>
            <a:r>
              <a:rPr lang="en-US" dirty="0" err="1" smtClean="0"/>
              <a:t>Lua</a:t>
            </a:r>
            <a:r>
              <a:rPr lang="en-US" dirty="0" smtClean="0"/>
              <a:t> </a:t>
            </a:r>
            <a:r>
              <a:rPr lang="en-US" dirty="0" err="1" smtClean="0"/>
              <a:t>Pugin</a:t>
            </a:r>
            <a:r>
              <a:rPr lang="en-US" dirty="0" smtClean="0"/>
              <a:t> Documentation - </a:t>
            </a:r>
            <a:r>
              <a:rPr lang="en-US" dirty="0" smtClean="0">
                <a:hlinkClick r:id="rId12"/>
              </a:rPr>
              <a:t>https://docs.trafficserver.apache.org/en/latest/reference/plugins/ts_lua.en.html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err="1" smtClean="0"/>
              <a:t>Luajit</a:t>
            </a:r>
            <a:r>
              <a:rPr lang="en-US" dirty="0" smtClean="0"/>
              <a:t> </a:t>
            </a:r>
            <a:r>
              <a:rPr lang="en-US" dirty="0" smtClean="0"/>
              <a:t>- </a:t>
            </a:r>
            <a:r>
              <a:rPr lang="en-US" dirty="0" smtClean="0">
                <a:hlinkClick r:id="rId13"/>
              </a:rPr>
              <a:t>http://luajit.org/luajit.html</a:t>
            </a: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r>
              <a:rPr lang="en-US" dirty="0" err="1" smtClean="0"/>
              <a:t>Lunit</a:t>
            </a:r>
            <a:r>
              <a:rPr lang="en-US" dirty="0" smtClean="0"/>
              <a:t> - </a:t>
            </a:r>
            <a:r>
              <a:rPr lang="en-US" dirty="0" smtClean="0">
                <a:hlinkClick r:id="rId14"/>
              </a:rPr>
              <a:t>http://www.mroth.net/lunit/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~PP29.WAV">
            <a:hlinkClick r:id="" action="ppaction://media"/>
          </p:cNvPr>
          <p:cNvPicPr>
            <a:picLocks noRot="1" noChangeAspect="1"/>
          </p:cNvPicPr>
          <p:nvPr>
            <a:wavAudioFile r:embed="rId1" name="~PP29.WAV"/>
          </p:nvPr>
        </p:nvPicPr>
        <p:blipFill>
          <a:blip r:embed="rId15"/>
          <a:stretch>
            <a:fillRect/>
          </a:stretch>
        </p:blipFill>
        <p:spPr>
          <a:xfrm>
            <a:off x="8748713" y="474821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CONFIDENTIAL &amp; PROPRIETARY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Apache Traffic Server [1]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218" name="Picture 2" descr="https://lh5.googleusercontent.com/Y7-I3Z7rIpxRE169incvm8lP5zahX_KXoFUB0gMuJM1xigqbHZv5sBU59TNsfQxmXmgYfPF4dhEHdO32IAjkCJBYy3P3qv3yB7ua188TsqfGhmYoJDEc7vRFuOMrI4pREk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8998" y="948928"/>
            <a:ext cx="5765002" cy="381701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129" y="948928"/>
            <a:ext cx="3310471" cy="3680222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/>
              <a:t>ATS - fast, scalable and extensible HTTP/1.1 compliant caching proxy server</a:t>
            </a:r>
          </a:p>
          <a:p>
            <a:r>
              <a:rPr lang="en-US" dirty="0" smtClean="0"/>
              <a:t>C APIs</a:t>
            </a:r>
          </a:p>
          <a:p>
            <a:pPr lvl="1" fontAlgn="base"/>
            <a:r>
              <a:rPr lang="en-US" dirty="0" smtClean="0"/>
              <a:t>Http Header Manipulation </a:t>
            </a:r>
          </a:p>
          <a:p>
            <a:pPr lvl="1" fontAlgn="base"/>
            <a:r>
              <a:rPr lang="en-US" dirty="0" smtClean="0"/>
              <a:t>Http Transaction</a:t>
            </a:r>
          </a:p>
          <a:p>
            <a:pPr lvl="1" fontAlgn="base"/>
            <a:r>
              <a:rPr lang="en-US" dirty="0" smtClean="0"/>
              <a:t>Statistics</a:t>
            </a:r>
          </a:p>
          <a:p>
            <a:pPr lvl="1" fontAlgn="base"/>
            <a:r>
              <a:rPr lang="en-US" dirty="0" smtClean="0"/>
              <a:t>Management</a:t>
            </a:r>
          </a:p>
          <a:p>
            <a:pPr lvl="1" fontAlgn="base"/>
            <a:r>
              <a:rPr lang="en-US" dirty="0" smtClean="0"/>
              <a:t>More!!!</a:t>
            </a:r>
          </a:p>
        </p:txBody>
      </p:sp>
    </p:spTree>
  </p:cSld>
  <p:clrMapOvr>
    <a:masterClrMapping/>
  </p:clrMapOvr>
  <p:transition advTm="2906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Hooks &amp; </a:t>
            </a:r>
            <a:r>
              <a:rPr lang="en-US" dirty="0" err="1" smtClean="0"/>
              <a:t>Plugins</a:t>
            </a:r>
            <a:r>
              <a:rPr lang="en-US" dirty="0" smtClean="0"/>
              <a:t> [1]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4820" name="Picture 4" descr="API Hooks Corresponding to States Listed 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948928"/>
            <a:ext cx="5715000" cy="334327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129" y="948928"/>
            <a:ext cx="3539071" cy="3680222"/>
          </a:xfrm>
        </p:spPr>
        <p:txBody>
          <a:bodyPr/>
          <a:lstStyle/>
          <a:p>
            <a:r>
              <a:rPr lang="en-US" dirty="0" err="1" smtClean="0"/>
              <a:t>Plugins</a:t>
            </a:r>
            <a:r>
              <a:rPr lang="en-US" dirty="0" smtClean="0"/>
              <a:t> – implemented as Continuations</a:t>
            </a:r>
          </a:p>
          <a:p>
            <a:r>
              <a:rPr lang="en-US" dirty="0" smtClean="0"/>
              <a:t>Triggered into Activity through Hooks attached to various state of HTTP transaction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2499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</a:t>
            </a:r>
            <a:r>
              <a:rPr lang="en-US" dirty="0" err="1" smtClean="0"/>
              <a:t>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129" y="948928"/>
            <a:ext cx="8492071" cy="3680222"/>
          </a:xfrm>
        </p:spPr>
        <p:txBody>
          <a:bodyPr>
            <a:normAutofit/>
          </a:bodyPr>
          <a:lstStyle/>
          <a:p>
            <a:r>
              <a:rPr lang="en-US" dirty="0" smtClean="0"/>
              <a:t>Continuation is hard to follow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Gotos</a:t>
            </a:r>
            <a:r>
              <a:rPr lang="en-US" dirty="0" smtClean="0"/>
              <a:t> with arguments” [2]</a:t>
            </a:r>
          </a:p>
          <a:p>
            <a:r>
              <a:rPr lang="en-US" dirty="0" smtClean="0"/>
              <a:t>C/C++ code</a:t>
            </a:r>
          </a:p>
          <a:p>
            <a:pPr lvl="1"/>
            <a:r>
              <a:rPr lang="en-US" dirty="0" smtClean="0"/>
              <a:t>Memory management</a:t>
            </a:r>
          </a:p>
          <a:p>
            <a:pPr lvl="1" fontAlgn="base"/>
            <a:r>
              <a:rPr lang="en-US" dirty="0" smtClean="0"/>
              <a:t>Complex data structure</a:t>
            </a:r>
          </a:p>
          <a:p>
            <a:r>
              <a:rPr lang="en-US" dirty="0" err="1" smtClean="0"/>
              <a:t>header_rewrite</a:t>
            </a:r>
            <a:r>
              <a:rPr lang="en-US" dirty="0" smtClean="0"/>
              <a:t> </a:t>
            </a:r>
            <a:r>
              <a:rPr lang="en-US" dirty="0" err="1" smtClean="0"/>
              <a:t>plugin</a:t>
            </a:r>
            <a:r>
              <a:rPr lang="en-US" dirty="0" smtClean="0"/>
              <a:t> [3]</a:t>
            </a:r>
          </a:p>
          <a:p>
            <a:pPr lvl="1"/>
            <a:r>
              <a:rPr lang="en-US" dirty="0" smtClean="0"/>
              <a:t>Attempt to save you from writing </a:t>
            </a:r>
            <a:r>
              <a:rPr lang="en-US" dirty="0" err="1" smtClean="0"/>
              <a:t>plugins</a:t>
            </a:r>
            <a:r>
              <a:rPr lang="en-US" dirty="0" smtClean="0"/>
              <a:t> for simple tasks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config</a:t>
            </a:r>
            <a:r>
              <a:rPr lang="en-US" dirty="0" smtClean="0"/>
              <a:t> files to do simple tasks, such as adding/removing headers</a:t>
            </a:r>
          </a:p>
          <a:p>
            <a:pPr lvl="1"/>
            <a:r>
              <a:rPr lang="en-US" dirty="0" smtClean="0"/>
              <a:t>No unit test framework</a:t>
            </a:r>
          </a:p>
          <a:p>
            <a:pPr lvl="1"/>
            <a:r>
              <a:rPr lang="en-US" dirty="0" smtClean="0"/>
              <a:t>Hard to use – not a real language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Shape 111"/>
          <p:cNvSpPr txBox="1"/>
          <p:nvPr/>
        </p:nvSpPr>
        <p:spPr>
          <a:xfrm>
            <a:off x="3886200" y="1657350"/>
            <a:ext cx="4953000" cy="1219200"/>
          </a:xfrm>
          <a:prstGeom prst="rect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# sample header_rewrite conf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# add Cache-Control header</a:t>
            </a:r>
          </a:p>
          <a:p>
            <a:pPr rtl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c</a:t>
            </a:r>
            <a:r>
              <a:rPr lang="en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ond %{READ_RESPONSE_HEADER_HOOK} [AND]</a:t>
            </a:r>
          </a:p>
          <a:p>
            <a:pPr rtl="0">
              <a:spcBef>
                <a:spcPts val="0"/>
              </a:spcBef>
              <a:buNone/>
            </a:pP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rm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-header Cache-Control</a:t>
            </a:r>
          </a:p>
          <a:p>
            <a:pPr rtl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add-header</a:t>
            </a:r>
            <a:r>
              <a:rPr lang="en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Cache-Control “max-age=0, public” [L]</a:t>
            </a:r>
            <a:endParaRPr lang="en" sz="1200" dirty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advTm="5805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Varnish &amp; VCL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Varnish [4] – another popular HTTP caching proxy server</a:t>
            </a:r>
          </a:p>
          <a:p>
            <a:pPr lvl="1"/>
            <a:r>
              <a:rPr lang="en-US" dirty="0" smtClean="0"/>
              <a:t>Major competitor to ATS</a:t>
            </a:r>
          </a:p>
          <a:p>
            <a:r>
              <a:rPr lang="en-US" dirty="0" smtClean="0"/>
              <a:t>VCL [5] – Varnish Configuration Language</a:t>
            </a:r>
          </a:p>
          <a:p>
            <a:pPr lvl="1"/>
            <a:r>
              <a:rPr lang="en-US" dirty="0" smtClean="0"/>
              <a:t>DSL to configure Varnish</a:t>
            </a:r>
          </a:p>
          <a:p>
            <a:pPr lvl="1"/>
            <a:r>
              <a:rPr lang="en-US" dirty="0" smtClean="0"/>
              <a:t>Things you can do</a:t>
            </a:r>
          </a:p>
          <a:p>
            <a:pPr lvl="2"/>
            <a:r>
              <a:rPr lang="en-US" dirty="0" smtClean="0"/>
              <a:t>“direct certain requests to </a:t>
            </a:r>
            <a:r>
              <a:rPr lang="en-US" dirty="0" err="1" smtClean="0"/>
              <a:t>certains</a:t>
            </a:r>
            <a:r>
              <a:rPr lang="en-US" dirty="0" smtClean="0"/>
              <a:t> </a:t>
            </a:r>
            <a:r>
              <a:rPr lang="en-US" dirty="0" err="1" smtClean="0"/>
              <a:t>backends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“alter the requests and the responses”</a:t>
            </a:r>
          </a:p>
          <a:p>
            <a:pPr lvl="1"/>
            <a:r>
              <a:rPr lang="en-US" dirty="0" smtClean="0"/>
              <a:t>Major advantage over others !!! [6] [7]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Shape 111"/>
          <p:cNvSpPr txBox="1"/>
          <p:nvPr/>
        </p:nvSpPr>
        <p:spPr>
          <a:xfrm>
            <a:off x="5300129" y="3105150"/>
            <a:ext cx="3276600" cy="1524000"/>
          </a:xfrm>
          <a:prstGeom prst="rect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//sample VCL to 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//remove cookie from image reqs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sub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vcl_recv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if (req.url ~ "^/images") {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unset </a:t>
            </a:r>
            <a:r>
              <a:rPr lang="en-US" sz="12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req.http.cookie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</a:p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" sz="1200" dirty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advTm="3319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Leveling the Playing Field – </a:t>
            </a:r>
            <a:r>
              <a:rPr lang="en-US" dirty="0" err="1" smtClean="0"/>
              <a:t>Lua</a:t>
            </a:r>
            <a:r>
              <a:rPr lang="en-US" dirty="0" smtClean="0"/>
              <a:t> [8]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266" name="Picture 2" descr="The Programming Language L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327540"/>
            <a:ext cx="2438400" cy="24384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 smtClean="0"/>
              <a:t>Scripting Language</a:t>
            </a:r>
          </a:p>
          <a:p>
            <a:pPr lvl="1" fontAlgn="base"/>
            <a:r>
              <a:rPr lang="en-US" dirty="0" smtClean="0"/>
              <a:t>Simple to learn and use</a:t>
            </a:r>
          </a:p>
          <a:p>
            <a:pPr lvl="1" fontAlgn="base"/>
            <a:r>
              <a:rPr lang="en-US" dirty="0" smtClean="0"/>
              <a:t>Abstract user from variable types and memory management</a:t>
            </a:r>
          </a:p>
          <a:p>
            <a:pPr fontAlgn="base"/>
            <a:r>
              <a:rPr lang="en-US" dirty="0" smtClean="0"/>
              <a:t>Light weight library ~ 200KB</a:t>
            </a:r>
          </a:p>
          <a:p>
            <a:pPr fontAlgn="base"/>
            <a:r>
              <a:rPr lang="en-US" dirty="0" smtClean="0"/>
              <a:t>Extensible through C APIs</a:t>
            </a:r>
          </a:p>
          <a:p>
            <a:pPr fontAlgn="base"/>
            <a:r>
              <a:rPr lang="en-US" dirty="0" smtClean="0"/>
              <a:t>Easy to be embedded into applications, such as ATS</a:t>
            </a:r>
          </a:p>
          <a:p>
            <a:pPr fontAlgn="base"/>
            <a:r>
              <a:rPr lang="en-US" dirty="0" smtClean="0"/>
              <a:t>Uses – </a:t>
            </a:r>
            <a:r>
              <a:rPr lang="en-US" dirty="0" err="1" smtClean="0"/>
              <a:t>Redis</a:t>
            </a:r>
            <a:r>
              <a:rPr lang="en-US" dirty="0" smtClean="0"/>
              <a:t>, </a:t>
            </a:r>
            <a:r>
              <a:rPr lang="en-US" dirty="0" err="1" smtClean="0"/>
              <a:t>MySQL</a:t>
            </a:r>
            <a:r>
              <a:rPr lang="en-US" dirty="0" smtClean="0"/>
              <a:t> Proxy, many game engines</a:t>
            </a:r>
          </a:p>
          <a:p>
            <a:endParaRPr lang="en-US" dirty="0"/>
          </a:p>
        </p:txBody>
      </p:sp>
    </p:spTree>
  </p:cSld>
  <p:clrMapOvr>
    <a:masterClrMapping/>
  </p:clrMapOvr>
  <p:transition advTm="5603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Plugin</a:t>
            </a:r>
            <a:r>
              <a:rPr lang="en-US" dirty="0" smtClean="0"/>
              <a:t> Implementation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ATS C APIs are exposed as </a:t>
            </a:r>
            <a:r>
              <a:rPr lang="en-US" dirty="0" err="1" smtClean="0"/>
              <a:t>Lua</a:t>
            </a:r>
            <a:r>
              <a:rPr lang="en-US" dirty="0" smtClean="0"/>
              <a:t> Functions under the ‘</a:t>
            </a:r>
            <a:r>
              <a:rPr lang="en-US" dirty="0" err="1" smtClean="0"/>
              <a:t>ts’</a:t>
            </a:r>
            <a:r>
              <a:rPr lang="en-US" dirty="0" smtClean="0"/>
              <a:t> module</a:t>
            </a:r>
          </a:p>
          <a:p>
            <a:pPr lvl="1"/>
            <a:r>
              <a:rPr lang="en-US" dirty="0" smtClean="0"/>
              <a:t>Loaded as library to the core</a:t>
            </a:r>
          </a:p>
          <a:p>
            <a:r>
              <a:rPr lang="en-US" dirty="0" smtClean="0"/>
              <a:t>When ATS starts,</a:t>
            </a:r>
          </a:p>
          <a:p>
            <a:pPr lvl="1"/>
            <a:r>
              <a:rPr lang="en-US" dirty="0" smtClean="0"/>
              <a:t>ATS Creates and </a:t>
            </a:r>
            <a:r>
              <a:rPr lang="en-US" dirty="0" err="1" smtClean="0"/>
              <a:t>inits</a:t>
            </a:r>
            <a:r>
              <a:rPr lang="en-US" dirty="0" smtClean="0"/>
              <a:t> </a:t>
            </a:r>
            <a:r>
              <a:rPr lang="en-US" dirty="0" err="1" smtClean="0"/>
              <a:t>Lua</a:t>
            </a:r>
            <a:r>
              <a:rPr lang="en-US" dirty="0" smtClean="0"/>
              <a:t> VM</a:t>
            </a:r>
          </a:p>
          <a:p>
            <a:pPr lvl="1"/>
            <a:r>
              <a:rPr lang="en-US" dirty="0" smtClean="0"/>
              <a:t>Load the specified </a:t>
            </a:r>
            <a:r>
              <a:rPr lang="en-US" dirty="0" err="1" smtClean="0"/>
              <a:t>Lua</a:t>
            </a:r>
            <a:r>
              <a:rPr lang="en-US" dirty="0" smtClean="0"/>
              <a:t> script and registered its global functions and variables in </a:t>
            </a:r>
            <a:r>
              <a:rPr lang="en-US" dirty="0" err="1" smtClean="0"/>
              <a:t>Lua</a:t>
            </a:r>
            <a:r>
              <a:rPr lang="en-US" dirty="0" smtClean="0"/>
              <a:t> VM</a:t>
            </a:r>
          </a:p>
          <a:p>
            <a:pPr lvl="1"/>
            <a:r>
              <a:rPr lang="en-US" dirty="0" smtClean="0"/>
              <a:t>Register hooks with specific or designated functions in the </a:t>
            </a:r>
            <a:r>
              <a:rPr lang="en-US" dirty="0" err="1" smtClean="0"/>
              <a:t>Lua</a:t>
            </a:r>
            <a:r>
              <a:rPr lang="en-US" dirty="0" smtClean="0"/>
              <a:t> script</a:t>
            </a:r>
          </a:p>
          <a:p>
            <a:r>
              <a:rPr lang="en-US" dirty="0" smtClean="0"/>
              <a:t>During a HTTP transaction handled by ATS,</a:t>
            </a:r>
          </a:p>
          <a:p>
            <a:pPr lvl="1"/>
            <a:r>
              <a:rPr lang="en-US" dirty="0" smtClean="0"/>
              <a:t>Registered  </a:t>
            </a:r>
            <a:r>
              <a:rPr lang="en-US" dirty="0" err="1" smtClean="0"/>
              <a:t>Lua</a:t>
            </a:r>
            <a:r>
              <a:rPr lang="en-US" dirty="0" smtClean="0"/>
              <a:t> functions for HTTP transaction hooks will be triggered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 advTm="5388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Source</a:t>
            </a:r>
          </a:p>
          <a:p>
            <a:pPr lvl="1"/>
            <a:r>
              <a:rPr lang="en-US" dirty="0" smtClean="0"/>
              <a:t>Contributed by Yahoo and </a:t>
            </a:r>
            <a:r>
              <a:rPr lang="en-US" dirty="0" err="1" smtClean="0"/>
              <a:t>Taobao</a:t>
            </a:r>
            <a:r>
              <a:rPr lang="en-US" dirty="0" smtClean="0"/>
              <a:t> [9][10]</a:t>
            </a:r>
          </a:p>
          <a:p>
            <a:pPr lvl="1"/>
            <a:r>
              <a:rPr lang="en-US" dirty="0" smtClean="0"/>
              <a:t>Adoptions by community is increasing</a:t>
            </a:r>
          </a:p>
          <a:p>
            <a:r>
              <a:rPr lang="en-US" dirty="0" smtClean="0"/>
              <a:t>Documentation [11]</a:t>
            </a:r>
          </a:p>
          <a:p>
            <a:r>
              <a:rPr lang="en-US" dirty="0" smtClean="0"/>
              <a:t>ATS 4</a:t>
            </a:r>
          </a:p>
          <a:p>
            <a:pPr lvl="1"/>
            <a:r>
              <a:rPr lang="en-US" dirty="0" smtClean="0"/>
              <a:t>Required </a:t>
            </a:r>
            <a:r>
              <a:rPr lang="en-US" dirty="0" err="1" smtClean="0"/>
              <a:t>lua</a:t>
            </a:r>
            <a:r>
              <a:rPr lang="en-US" dirty="0" smtClean="0"/>
              <a:t> 5.1.4 shared library</a:t>
            </a:r>
          </a:p>
          <a:p>
            <a:r>
              <a:rPr lang="en-US" dirty="0" smtClean="0"/>
              <a:t>ATS </a:t>
            </a:r>
            <a:r>
              <a:rPr lang="en-US" dirty="0" smtClean="0"/>
              <a:t>5</a:t>
            </a:r>
          </a:p>
          <a:p>
            <a:pPr lvl="1"/>
            <a:r>
              <a:rPr lang="en-US" dirty="0" err="1" smtClean="0"/>
              <a:t>Luajit</a:t>
            </a:r>
            <a:r>
              <a:rPr lang="en-US" dirty="0" smtClean="0"/>
              <a:t> 2.0.3 [</a:t>
            </a:r>
            <a:r>
              <a:rPr lang="en-US" dirty="0" smtClean="0"/>
              <a:t>12] </a:t>
            </a:r>
            <a:r>
              <a:rPr lang="en-US" dirty="0" smtClean="0"/>
              <a:t>is compiled into ATS core </a:t>
            </a:r>
            <a:endParaRPr lang="en-US" dirty="0" smtClean="0"/>
          </a:p>
          <a:p>
            <a:pPr lvl="1"/>
            <a:r>
              <a:rPr lang="en-US" dirty="0" smtClean="0"/>
              <a:t>Compatible </a:t>
            </a:r>
            <a:r>
              <a:rPr lang="en-US" dirty="0" smtClean="0"/>
              <a:t>with </a:t>
            </a:r>
            <a:r>
              <a:rPr lang="en-US" dirty="0" err="1" smtClean="0"/>
              <a:t>lua</a:t>
            </a:r>
            <a:r>
              <a:rPr lang="en-US" dirty="0" smtClean="0"/>
              <a:t> </a:t>
            </a:r>
            <a:r>
              <a:rPr lang="en-US" dirty="0" smtClean="0"/>
              <a:t>5.1.x</a:t>
            </a:r>
            <a:endParaRPr lang="en-US" dirty="0" smtClean="0"/>
          </a:p>
          <a:p>
            <a:pPr lvl="1"/>
            <a:r>
              <a:rPr lang="en-US" dirty="0" err="1" smtClean="0"/>
              <a:t>Luajit</a:t>
            </a:r>
            <a:r>
              <a:rPr lang="en-US" dirty="0" smtClean="0"/>
              <a:t> has better performance but a 2GB limit on memory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 advTm="7570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</a:t>
            </a:r>
            <a:r>
              <a:rPr lang="en-US" dirty="0" err="1" smtClean="0"/>
              <a:t>Lua</a:t>
            </a:r>
            <a:r>
              <a:rPr lang="en-US" dirty="0" smtClean="0"/>
              <a:t> Scripts for ATS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F8C4-CBE5-3E44-9BDB-000563175E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Shape 111"/>
          <p:cNvSpPr txBox="1"/>
          <p:nvPr/>
        </p:nvSpPr>
        <p:spPr>
          <a:xfrm>
            <a:off x="1295400" y="1123950"/>
            <a:ext cx="6781800" cy="3429000"/>
          </a:xfrm>
          <a:prstGeom prst="rect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--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Lua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script to add CORS header to response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-- for a request with matching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header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function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send_response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if ts.ctx['origin'] == nil then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ts.debug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("invalid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");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ts.client_response.header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['Access-Control-Allow-Origin'] = ts.ctx['origin']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end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return 0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function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do_global_read_request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local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ts.client_request.header.Referer</a:t>
            </a:r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if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== nil then 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  ts.ctx['origin'] = nil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  ts.ctx['origin'] =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string.match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referer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, "http://%a+.yahoo.com")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end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ts.hook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(TS_LUA_HOOK_SEND_RESPONSE_HDR, </a:t>
            </a:r>
            <a:r>
              <a:rPr lang="en-US" sz="1000" dirty="0" err="1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send_response</a:t>
            </a: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return 0</a:t>
            </a:r>
          </a:p>
          <a:p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endParaRPr lang="en-US" sz="1000" dirty="0" smtClean="0">
              <a:solidFill>
                <a:schemeClr val="accent6">
                  <a:lumMod val="50000"/>
                </a:schemeClr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advTm="4247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6539</TotalTime>
  <Words>1019</Words>
  <Application>Microsoft Office PowerPoint</Application>
  <PresentationFormat>On-screen Show (16:9)</PresentationFormat>
  <Paragraphs>222</Paragraphs>
  <Slides>16</Slides>
  <Notes>2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ATS Lua Plugin</vt:lpstr>
      <vt:lpstr>Apache Traffic Server [1]</vt:lpstr>
      <vt:lpstr>Hooks &amp; Plugins [1]</vt:lpstr>
      <vt:lpstr>Writing Plugins</vt:lpstr>
      <vt:lpstr>Varnish &amp; VCL</vt:lpstr>
      <vt:lpstr>Leveling the Playing Field – Lua [8]</vt:lpstr>
      <vt:lpstr>Plugin Implementation Details</vt:lpstr>
      <vt:lpstr>More Details</vt:lpstr>
      <vt:lpstr>Sample Lua Scripts for ATS</vt:lpstr>
      <vt:lpstr>Coding Guidelines</vt:lpstr>
      <vt:lpstr>Coding Guidelines</vt:lpstr>
      <vt:lpstr>Unit Test Framework</vt:lpstr>
      <vt:lpstr>Performance Implication</vt:lpstr>
      <vt:lpstr>Futures</vt:lpstr>
      <vt:lpstr>Refereces</vt:lpstr>
      <vt:lpstr>Slide 16</vt:lpstr>
    </vt:vector>
  </TitlesOfParts>
  <Company>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melissa mecca</dc:creator>
  <cp:lastModifiedBy>Shu Kit Francis Chan</cp:lastModifiedBy>
  <cp:revision>380</cp:revision>
  <dcterms:created xsi:type="dcterms:W3CDTF">2014-05-13T17:17:41Z</dcterms:created>
  <dcterms:modified xsi:type="dcterms:W3CDTF">2014-11-12T22:00:15Z</dcterms:modified>
</cp:coreProperties>
</file>