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handoutMasterIdLst>
    <p:handoutMasterId r:id="rId48"/>
  </p:handoutMasterIdLst>
  <p:sldIdLst>
    <p:sldId id="256" r:id="rId2"/>
    <p:sldId id="257" r:id="rId3"/>
    <p:sldId id="315" r:id="rId4"/>
    <p:sldId id="339" r:id="rId5"/>
    <p:sldId id="259" r:id="rId6"/>
    <p:sldId id="341" r:id="rId7"/>
    <p:sldId id="357" r:id="rId8"/>
    <p:sldId id="373" r:id="rId9"/>
    <p:sldId id="379" r:id="rId10"/>
    <p:sldId id="368" r:id="rId11"/>
    <p:sldId id="381" r:id="rId12"/>
    <p:sldId id="358" r:id="rId13"/>
    <p:sldId id="369" r:id="rId14"/>
    <p:sldId id="370" r:id="rId15"/>
    <p:sldId id="380" r:id="rId16"/>
    <p:sldId id="359" r:id="rId17"/>
    <p:sldId id="374" r:id="rId18"/>
    <p:sldId id="340" r:id="rId19"/>
    <p:sldId id="352" r:id="rId20"/>
    <p:sldId id="360" r:id="rId21"/>
    <p:sldId id="273" r:id="rId22"/>
    <p:sldId id="353" r:id="rId23"/>
    <p:sldId id="361" r:id="rId24"/>
    <p:sldId id="342" r:id="rId25"/>
    <p:sldId id="355" r:id="rId26"/>
    <p:sldId id="343" r:id="rId27"/>
    <p:sldId id="344" r:id="rId28"/>
    <p:sldId id="375" r:id="rId29"/>
    <p:sldId id="377" r:id="rId30"/>
    <p:sldId id="338" r:id="rId31"/>
    <p:sldId id="268" r:id="rId32"/>
    <p:sldId id="349" r:id="rId33"/>
    <p:sldId id="350" r:id="rId34"/>
    <p:sldId id="376" r:id="rId35"/>
    <p:sldId id="345" r:id="rId36"/>
    <p:sldId id="348" r:id="rId37"/>
    <p:sldId id="347" r:id="rId38"/>
    <p:sldId id="362" r:id="rId39"/>
    <p:sldId id="371" r:id="rId40"/>
    <p:sldId id="356" r:id="rId41"/>
    <p:sldId id="364" r:id="rId42"/>
    <p:sldId id="331" r:id="rId43"/>
    <p:sldId id="363" r:id="rId44"/>
    <p:sldId id="378" r:id="rId45"/>
    <p:sldId id="317" r:id="rId46"/>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37BC11F-96AA-4A51-9F85-0D6B2D53CA3D}">
          <p14:sldIdLst>
            <p14:sldId id="256"/>
            <p14:sldId id="257"/>
            <p14:sldId id="315"/>
            <p14:sldId id="339"/>
            <p14:sldId id="259"/>
            <p14:sldId id="341"/>
            <p14:sldId id="357"/>
            <p14:sldId id="373"/>
            <p14:sldId id="379"/>
            <p14:sldId id="368"/>
            <p14:sldId id="381"/>
            <p14:sldId id="358"/>
            <p14:sldId id="369"/>
            <p14:sldId id="370"/>
            <p14:sldId id="380"/>
            <p14:sldId id="359"/>
            <p14:sldId id="374"/>
            <p14:sldId id="340"/>
            <p14:sldId id="352"/>
            <p14:sldId id="360"/>
            <p14:sldId id="273"/>
            <p14:sldId id="353"/>
            <p14:sldId id="361"/>
            <p14:sldId id="342"/>
            <p14:sldId id="355"/>
            <p14:sldId id="343"/>
            <p14:sldId id="344"/>
            <p14:sldId id="375"/>
            <p14:sldId id="377"/>
            <p14:sldId id="338"/>
            <p14:sldId id="268"/>
            <p14:sldId id="349"/>
            <p14:sldId id="350"/>
            <p14:sldId id="376"/>
            <p14:sldId id="345"/>
            <p14:sldId id="348"/>
            <p14:sldId id="347"/>
            <p14:sldId id="362"/>
            <p14:sldId id="371"/>
            <p14:sldId id="356"/>
            <p14:sldId id="364"/>
            <p14:sldId id="331"/>
            <p14:sldId id="363"/>
            <p14:sldId id="378"/>
            <p14:sldId id="31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73" autoAdjust="0"/>
  </p:normalViewPr>
  <p:slideViewPr>
    <p:cSldViewPr>
      <p:cViewPr varScale="1">
        <p:scale>
          <a:sx n="91" d="100"/>
          <a:sy n="91" d="100"/>
        </p:scale>
        <p:origin x="855" y="54"/>
      </p:cViewPr>
      <p:guideLst>
        <p:guide orient="horz" pos="2160"/>
        <p:guide pos="2880"/>
      </p:guideLst>
    </p:cSldViewPr>
  </p:slideViewPr>
  <p:outlineViewPr>
    <p:cViewPr>
      <p:scale>
        <a:sx n="33" d="100"/>
        <a:sy n="33" d="100"/>
      </p:scale>
      <p:origin x="0" y="4338"/>
    </p:cViewPr>
  </p:outlineViewPr>
  <p:notesTextViewPr>
    <p:cViewPr>
      <p:scale>
        <a:sx n="1" d="1"/>
        <a:sy n="1" d="1"/>
      </p:scale>
      <p:origin x="0" y="0"/>
    </p:cViewPr>
  </p:notesTextViewPr>
  <p:sorterViewPr>
    <p:cViewPr>
      <p:scale>
        <a:sx n="100" d="100"/>
        <a:sy n="100" d="100"/>
      </p:scale>
      <p:origin x="0" y="218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sz="quarter" idx="1"/>
          </p:nvPr>
        </p:nvSpPr>
        <p:spPr>
          <a:xfrm>
            <a:off x="4023092" y="0"/>
            <a:ext cx="3077739" cy="471054"/>
          </a:xfrm>
          <a:prstGeom prst="rect">
            <a:avLst/>
          </a:prstGeom>
        </p:spPr>
        <p:txBody>
          <a:bodyPr vert="horz" lIns="94229" tIns="47114" rIns="94229" bIns="47114" rtlCol="0"/>
          <a:lstStyle>
            <a:lvl1pPr algn="r">
              <a:defRPr sz="1200"/>
            </a:lvl1pPr>
          </a:lstStyle>
          <a:p>
            <a:fld id="{06A6427E-A52B-4455-8ABD-F7AA0760C7E2}" type="datetimeFigureOut">
              <a:rPr lang="en-US" smtClean="0"/>
              <a:t>4/10/2014</a:t>
            </a:fld>
            <a:endParaRPr lang="en-US"/>
          </a:p>
        </p:txBody>
      </p:sp>
      <p:sp>
        <p:nvSpPr>
          <p:cNvPr id="4" name="Footer Placeholder 3"/>
          <p:cNvSpPr>
            <a:spLocks noGrp="1"/>
          </p:cNvSpPr>
          <p:nvPr>
            <p:ph type="ftr" sz="quarter" idx="2"/>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5" name="Slide Number Placeholder 4"/>
          <p:cNvSpPr>
            <a:spLocks noGrp="1"/>
          </p:cNvSpPr>
          <p:nvPr>
            <p:ph type="sldNum" sz="quarter" idx="3"/>
          </p:nvPr>
        </p:nvSpPr>
        <p:spPr>
          <a:xfrm>
            <a:off x="4023092" y="8917422"/>
            <a:ext cx="3077739" cy="471053"/>
          </a:xfrm>
          <a:prstGeom prst="rect">
            <a:avLst/>
          </a:prstGeom>
        </p:spPr>
        <p:txBody>
          <a:bodyPr vert="horz" lIns="94229" tIns="47114" rIns="94229" bIns="47114" rtlCol="0" anchor="b"/>
          <a:lstStyle>
            <a:lvl1pPr algn="r">
              <a:defRPr sz="1200"/>
            </a:lvl1pPr>
          </a:lstStyle>
          <a:p>
            <a:fld id="{EEAA5223-F2C4-4838-A154-BA1310DBC025}" type="slidenum">
              <a:rPr lang="en-US" smtClean="0"/>
              <a:t>‹#›</a:t>
            </a:fld>
            <a:endParaRPr lang="en-US"/>
          </a:p>
        </p:txBody>
      </p:sp>
    </p:spTree>
    <p:extLst>
      <p:ext uri="{BB962C8B-B14F-4D97-AF65-F5344CB8AC3E}">
        <p14:creationId xmlns:p14="http://schemas.microsoft.com/office/powerpoint/2010/main" val="120977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69424"/>
          </a:xfrm>
          <a:prstGeom prst="rect">
            <a:avLst/>
          </a:prstGeom>
        </p:spPr>
        <p:txBody>
          <a:bodyPr vert="horz" lIns="94229" tIns="47114" rIns="94229" bIns="47114" rtlCol="0"/>
          <a:lstStyle>
            <a:lvl1pPr algn="r">
              <a:defRPr sz="1200"/>
            </a:lvl1pPr>
          </a:lstStyle>
          <a:p>
            <a:fld id="{79D878B9-19FA-4568-91DD-9B83BB679DFE}" type="datetimeFigureOut">
              <a:rPr lang="en-US" smtClean="0"/>
              <a:t>4/10/2014</a:t>
            </a:fld>
            <a:endParaRPr lang="en-US"/>
          </a:p>
        </p:txBody>
      </p:sp>
      <p:sp>
        <p:nvSpPr>
          <p:cNvPr id="4" name="Slide Image Placeholder 3"/>
          <p:cNvSpPr>
            <a:spLocks noGrp="1" noRot="1" noChangeAspect="1"/>
          </p:cNvSpPr>
          <p:nvPr>
            <p:ph type="sldImg" idx="2"/>
          </p:nvPr>
        </p:nvSpPr>
        <p:spPr>
          <a:xfrm>
            <a:off x="1204913" y="704850"/>
            <a:ext cx="4692650" cy="3519488"/>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459526"/>
            <a:ext cx="5681980" cy="4224814"/>
          </a:xfrm>
          <a:prstGeom prst="rect">
            <a:avLst/>
          </a:prstGeom>
        </p:spPr>
        <p:txBody>
          <a:bodyPr vert="horz" lIns="94229" tIns="47114" rIns="94229" bIns="4711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69424"/>
          </a:xfrm>
          <a:prstGeom prst="rect">
            <a:avLst/>
          </a:prstGeom>
        </p:spPr>
        <p:txBody>
          <a:bodyPr vert="horz" lIns="94229" tIns="47114" rIns="94229" bIns="47114" rtlCol="0" anchor="b"/>
          <a:lstStyle>
            <a:lvl1pPr algn="r">
              <a:defRPr sz="1200"/>
            </a:lvl1pPr>
          </a:lstStyle>
          <a:p>
            <a:fld id="{7BD2EF23-4716-4C48-ABDB-7B8BEA9F657B}" type="slidenum">
              <a:rPr lang="en-US" smtClean="0"/>
              <a:t>‹#›</a:t>
            </a:fld>
            <a:endParaRPr lang="en-US"/>
          </a:p>
        </p:txBody>
      </p:sp>
    </p:spTree>
    <p:extLst>
      <p:ext uri="{BB962C8B-B14F-4D97-AF65-F5344CB8AC3E}">
        <p14:creationId xmlns:p14="http://schemas.microsoft.com/office/powerpoint/2010/main" val="508038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Expect</a:t>
            </a:r>
            <a:r>
              <a:rPr lang="en-US" baseline="0" dirty="0" smtClean="0"/>
              <a:t> cache volumes to become increasingly obsolete, but have the problem of how to split spans in to stripes without them.</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5</a:t>
            </a:fld>
            <a:endParaRPr lang="en-US"/>
          </a:p>
        </p:txBody>
      </p:sp>
    </p:spTree>
    <p:extLst>
      <p:ext uri="{BB962C8B-B14F-4D97-AF65-F5344CB8AC3E}">
        <p14:creationId xmlns:p14="http://schemas.microsoft.com/office/powerpoint/2010/main" val="2389925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Integrating</a:t>
            </a:r>
            <a:r>
              <a:rPr lang="en-US" baseline="0" dirty="0" smtClean="0"/>
              <a:t> the ram cache makes tiered storage even better.</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29</a:t>
            </a:fld>
            <a:endParaRPr lang="en-US"/>
          </a:p>
        </p:txBody>
      </p:sp>
    </p:spTree>
    <p:extLst>
      <p:ext uri="{BB962C8B-B14F-4D97-AF65-F5344CB8AC3E}">
        <p14:creationId xmlns:p14="http://schemas.microsoft.com/office/powerpoint/2010/main" val="30194493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Iptables</a:t>
            </a:r>
            <a:r>
              <a:rPr lang="en-US" dirty="0" smtClean="0"/>
              <a:t> –list -v -x</a:t>
            </a:r>
            <a:r>
              <a:rPr lang="en-US" baseline="0" dirty="0" smtClean="0"/>
              <a:t> # –</a:t>
            </a:r>
            <a:r>
              <a:rPr lang="en-US" baseline="0" dirty="0" err="1" smtClean="0"/>
              <a:t>vv</a:t>
            </a:r>
            <a:r>
              <a:rPr lang="en-US" baseline="0" dirty="0" smtClean="0"/>
              <a:t> for lots of data</a:t>
            </a:r>
          </a:p>
          <a:p>
            <a:r>
              <a:rPr lang="en-US" baseline="0" dirty="0" err="1" smtClean="0"/>
              <a:t>Ebtables</a:t>
            </a:r>
            <a:r>
              <a:rPr lang="en-US" baseline="0" dirty="0" smtClean="0"/>
              <a:t> –t </a:t>
            </a:r>
            <a:r>
              <a:rPr lang="en-US" baseline="0" dirty="0" err="1" smtClean="0"/>
              <a:t>broute</a:t>
            </a:r>
            <a:r>
              <a:rPr lang="en-US" baseline="0" dirty="0" smtClean="0"/>
              <a:t> –L –</a:t>
            </a:r>
            <a:r>
              <a:rPr lang="en-US" baseline="0" dirty="0" err="1" smtClean="0"/>
              <a:t>Lc</a:t>
            </a:r>
            <a:endParaRPr lang="en-US" baseline="0" dirty="0" smtClean="0"/>
          </a:p>
          <a:p>
            <a:r>
              <a:rPr lang="en-US" baseline="0" dirty="0" err="1" smtClean="0"/>
              <a:t>Tcpdump</a:t>
            </a:r>
            <a:r>
              <a:rPr lang="en-US" baseline="0" dirty="0" smtClean="0"/>
              <a:t> –w &lt;file&gt;</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31</a:t>
            </a:fld>
            <a:endParaRPr lang="en-US"/>
          </a:p>
        </p:txBody>
      </p:sp>
    </p:spTree>
    <p:extLst>
      <p:ext uri="{BB962C8B-B14F-4D97-AF65-F5344CB8AC3E}">
        <p14:creationId xmlns:p14="http://schemas.microsoft.com/office/powerpoint/2010/main" val="41022656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big deal for users who want</a:t>
            </a:r>
            <a:r>
              <a:rPr lang="en-US" baseline="0" dirty="0" smtClean="0"/>
              <a:t> to get the most out of their cache.</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32</a:t>
            </a:fld>
            <a:endParaRPr lang="en-US"/>
          </a:p>
        </p:txBody>
      </p:sp>
    </p:spTree>
    <p:extLst>
      <p:ext uri="{BB962C8B-B14F-4D97-AF65-F5344CB8AC3E}">
        <p14:creationId xmlns:p14="http://schemas.microsoft.com/office/powerpoint/2010/main" val="38587256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Custom tags &amp; tables can be used</a:t>
            </a:r>
            <a:r>
              <a:rPr lang="en-US" baseline="0" dirty="0" smtClean="0"/>
              <a:t> to provide alternative lookup mechanisms, or even things like tagged purge.</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34</a:t>
            </a:fld>
            <a:endParaRPr lang="en-US"/>
          </a:p>
        </p:txBody>
      </p:sp>
    </p:spTree>
    <p:extLst>
      <p:ext uri="{BB962C8B-B14F-4D97-AF65-F5344CB8AC3E}">
        <p14:creationId xmlns:p14="http://schemas.microsoft.com/office/powerpoint/2010/main" val="21900491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to be able to retry</a:t>
            </a:r>
            <a:r>
              <a:rPr lang="en-US" baseline="0" dirty="0" smtClean="0"/>
              <a:t> as late as right after alternate selection – select “retry” instead of any alternate</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38</a:t>
            </a:fld>
            <a:endParaRPr lang="en-US"/>
          </a:p>
        </p:txBody>
      </p:sp>
    </p:spTree>
    <p:extLst>
      <p:ext uri="{BB962C8B-B14F-4D97-AF65-F5344CB8AC3E}">
        <p14:creationId xmlns:p14="http://schemas.microsoft.com/office/powerpoint/2010/main" val="30959739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Import can be done via PUSH,</a:t>
            </a:r>
            <a:r>
              <a:rPr lang="en-US" baseline="0" dirty="0" smtClean="0"/>
              <a:t> or synthetic fetches. Annoying but doable. Export in contrast is effectively impossible with the current release.</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40</a:t>
            </a:fld>
            <a:endParaRPr lang="en-US"/>
          </a:p>
        </p:txBody>
      </p:sp>
    </p:spTree>
    <p:extLst>
      <p:ext uri="{BB962C8B-B14F-4D97-AF65-F5344CB8AC3E}">
        <p14:creationId xmlns:p14="http://schemas.microsoft.com/office/powerpoint/2010/main" val="6922409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BD2EF23-4716-4C48-ABDB-7B8BEA9F657B}" type="slidenum">
              <a:rPr lang="en-US" smtClean="0"/>
              <a:t>45</a:t>
            </a:fld>
            <a:endParaRPr lang="en-US"/>
          </a:p>
        </p:txBody>
      </p:sp>
    </p:spTree>
    <p:extLst>
      <p:ext uri="{BB962C8B-B14F-4D97-AF65-F5344CB8AC3E}">
        <p14:creationId xmlns:p14="http://schemas.microsoft.com/office/powerpoint/2010/main" val="1955625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a:t>
            </a:r>
            <a:r>
              <a:rPr lang="en-US" baseline="0" dirty="0" smtClean="0"/>
              <a:t> Doc and Earliest Doc can be the same fragment only if the object has only one alternate and only one fragment.</a:t>
            </a:r>
          </a:p>
          <a:p>
            <a:r>
              <a:rPr lang="en-US" baseline="0" dirty="0" smtClean="0"/>
              <a:t>The directory ordering is arbitrary (hash) but the storage layout is representative.</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14</a:t>
            </a:fld>
            <a:endParaRPr lang="en-US"/>
          </a:p>
        </p:txBody>
      </p:sp>
    </p:spTree>
    <p:extLst>
      <p:ext uri="{BB962C8B-B14F-4D97-AF65-F5344CB8AC3E}">
        <p14:creationId xmlns:p14="http://schemas.microsoft.com/office/powerpoint/2010/main" val="35810642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Scan is only across the</a:t>
            </a:r>
            <a:r>
              <a:rPr lang="en-US" baseline="0" dirty="0" smtClean="0"/>
              <a:t> entire cache. Access to header information </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16</a:t>
            </a:fld>
            <a:endParaRPr lang="en-US"/>
          </a:p>
        </p:txBody>
      </p:sp>
    </p:spTree>
    <p:extLst>
      <p:ext uri="{BB962C8B-B14F-4D97-AF65-F5344CB8AC3E}">
        <p14:creationId xmlns:p14="http://schemas.microsoft.com/office/powerpoint/2010/main" val="6509065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problem with maintenance is it doesn’t end,</a:t>
            </a:r>
            <a:r>
              <a:rPr lang="en-US" baseline="0" dirty="0" smtClean="0"/>
              <a:t> even if the original developer switches to new / different technology.</a:t>
            </a:r>
          </a:p>
          <a:p>
            <a:r>
              <a:rPr lang="en-US" baseline="0" dirty="0" smtClean="0"/>
              <a:t>For testing it is about testing in situations where the developer doesn’t need it to work at all, and if no one else is going to use it, that’s entirely wasted effort.</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19</a:t>
            </a:fld>
            <a:endParaRPr lang="en-US"/>
          </a:p>
        </p:txBody>
      </p:sp>
    </p:spTree>
    <p:extLst>
      <p:ext uri="{BB962C8B-B14F-4D97-AF65-F5344CB8AC3E}">
        <p14:creationId xmlns:p14="http://schemas.microsoft.com/office/powerpoint/2010/main" val="29010011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Really, expensive</a:t>
            </a:r>
            <a:r>
              <a:rPr lang="en-US" baseline="0" dirty="0" smtClean="0"/>
              <a:t> expertise like me should be </a:t>
            </a:r>
            <a:r>
              <a:rPr lang="en-US" dirty="0" smtClean="0"/>
              <a:t>just “me”. There’s no other expert on the ATS cache. So I suppose</a:t>
            </a:r>
            <a:r>
              <a:rPr lang="en-US" baseline="0" dirty="0" smtClean="0"/>
              <a:t> the reluctance might not be only the money.</a:t>
            </a:r>
          </a:p>
        </p:txBody>
      </p:sp>
      <p:sp>
        <p:nvSpPr>
          <p:cNvPr id="4" name="Slide Number Placeholder 3"/>
          <p:cNvSpPr>
            <a:spLocks noGrp="1"/>
          </p:cNvSpPr>
          <p:nvPr>
            <p:ph type="sldNum" sz="quarter" idx="10"/>
          </p:nvPr>
        </p:nvSpPr>
        <p:spPr/>
        <p:txBody>
          <a:bodyPr/>
          <a:lstStyle/>
          <a:p>
            <a:fld id="{7BD2EF23-4716-4C48-ABDB-7B8BEA9F657B}" type="slidenum">
              <a:rPr lang="en-US" smtClean="0"/>
              <a:t>20</a:t>
            </a:fld>
            <a:endParaRPr lang="en-US"/>
          </a:p>
        </p:txBody>
      </p:sp>
    </p:spTree>
    <p:extLst>
      <p:ext uri="{BB962C8B-B14F-4D97-AF65-F5344CB8AC3E}">
        <p14:creationId xmlns:p14="http://schemas.microsoft.com/office/powerpoint/2010/main" val="8132109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found out</a:t>
            </a:r>
            <a:r>
              <a:rPr lang="en-US" baseline="0" dirty="0" smtClean="0"/>
              <a:t> what an “active” community was at that summit.</a:t>
            </a:r>
            <a:endParaRPr lang="en-US" dirty="0" smtClean="0"/>
          </a:p>
          <a:p>
            <a:r>
              <a:rPr lang="en-US" dirty="0" smtClean="0"/>
              <a:t>I like minimalistic,</a:t>
            </a:r>
            <a:r>
              <a:rPr lang="en-US" baseline="0" dirty="0" smtClean="0"/>
              <a:t> orthogonal base APIs with more complex things layered on top.</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21</a:t>
            </a:fld>
            <a:endParaRPr lang="en-US"/>
          </a:p>
        </p:txBody>
      </p:sp>
    </p:spTree>
    <p:extLst>
      <p:ext uri="{BB962C8B-B14F-4D97-AF65-F5344CB8AC3E}">
        <p14:creationId xmlns:p14="http://schemas.microsoft.com/office/powerpoint/2010/main" val="2572985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Emphasize loop between abstract design and user / community requirements</a:t>
            </a:r>
            <a:r>
              <a:rPr lang="en-US" baseline="0" dirty="0" smtClean="0"/>
              <a:t> and feedback.</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23</a:t>
            </a:fld>
            <a:endParaRPr lang="en-US"/>
          </a:p>
        </p:txBody>
      </p:sp>
    </p:spTree>
    <p:extLst>
      <p:ext uri="{BB962C8B-B14F-4D97-AF65-F5344CB8AC3E}">
        <p14:creationId xmlns:p14="http://schemas.microsoft.com/office/powerpoint/2010/main" val="1162909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a:t>
            </a:r>
            <a:r>
              <a:rPr lang="en-US" baseline="0" dirty="0" smtClean="0"/>
              <a:t> a blend of both visibility and overriding cache operations. Being able to do interesting instrumentation in hooks is a key part of cache visibility.</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25</a:t>
            </a:fld>
            <a:endParaRPr lang="en-US"/>
          </a:p>
        </p:txBody>
      </p:sp>
    </p:spTree>
    <p:extLst>
      <p:ext uri="{BB962C8B-B14F-4D97-AF65-F5344CB8AC3E}">
        <p14:creationId xmlns:p14="http://schemas.microsoft.com/office/powerpoint/2010/main" val="6059179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Seems somewhat</a:t>
            </a:r>
            <a:r>
              <a:rPr lang="en-US" baseline="0" dirty="0" smtClean="0"/>
              <a:t> trivial but enables very powerful capabilities.</a:t>
            </a:r>
          </a:p>
          <a:p>
            <a:r>
              <a:rPr lang="en-US" dirty="0" smtClean="0"/>
              <a:t>Really</a:t>
            </a:r>
            <a:r>
              <a:rPr lang="en-US" baseline="0" dirty="0" smtClean="0"/>
              <a:t> the heart of the entire project.</a:t>
            </a:r>
            <a:endParaRPr lang="en-US" dirty="0"/>
          </a:p>
        </p:txBody>
      </p:sp>
      <p:sp>
        <p:nvSpPr>
          <p:cNvPr id="4" name="Slide Number Placeholder 3"/>
          <p:cNvSpPr>
            <a:spLocks noGrp="1"/>
          </p:cNvSpPr>
          <p:nvPr>
            <p:ph type="sldNum" sz="quarter" idx="10"/>
          </p:nvPr>
        </p:nvSpPr>
        <p:spPr/>
        <p:txBody>
          <a:bodyPr/>
          <a:lstStyle/>
          <a:p>
            <a:fld id="{7BD2EF23-4716-4C48-ABDB-7B8BEA9F657B}" type="slidenum">
              <a:rPr lang="en-US" smtClean="0"/>
              <a:t>26</a:t>
            </a:fld>
            <a:endParaRPr lang="en-US"/>
          </a:p>
        </p:txBody>
      </p:sp>
    </p:spTree>
    <p:extLst>
      <p:ext uri="{BB962C8B-B14F-4D97-AF65-F5344CB8AC3E}">
        <p14:creationId xmlns:p14="http://schemas.microsoft.com/office/powerpoint/2010/main" val="1217956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a:p>
        </p:txBody>
      </p:sp>
      <p:sp>
        <p:nvSpPr>
          <p:cNvPr id="6" name="Slide Number Placeholder 5"/>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4069617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a:p>
        </p:txBody>
      </p:sp>
      <p:sp>
        <p:nvSpPr>
          <p:cNvPr id="6" name="Slide Number Placeholder 5"/>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418897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9 Apr 2014</a:t>
            </a:r>
            <a:endParaRPr lang="en-US"/>
          </a:p>
        </p:txBody>
      </p:sp>
      <p:sp>
        <p:nvSpPr>
          <p:cNvPr id="4" name="Footer Placeholder 3"/>
          <p:cNvSpPr>
            <a:spLocks noGrp="1"/>
          </p:cNvSpPr>
          <p:nvPr>
            <p:ph type="ftr" sz="quarter" idx="11"/>
          </p:nvPr>
        </p:nvSpPr>
        <p:spPr>
          <a:xfrm>
            <a:off x="3048000" y="6356350"/>
            <a:ext cx="3048000" cy="365125"/>
          </a:xfrm>
        </p:spPr>
        <p:txBody>
          <a:bodyPr/>
          <a:lstStyle/>
          <a:p>
            <a:r>
              <a:rPr lang="en-US" smtClean="0"/>
              <a:t>Network Geographics at ApacheCon NA 2014</a:t>
            </a:r>
            <a:endParaRPr lang="en-US" dirty="0"/>
          </a:p>
        </p:txBody>
      </p:sp>
      <p:sp>
        <p:nvSpPr>
          <p:cNvPr id="5" name="Slide Number Placeholder 4"/>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37361527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a:p>
        </p:txBody>
      </p:sp>
      <p:sp>
        <p:nvSpPr>
          <p:cNvPr id="6" name="Slide Number Placeholder 5"/>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1277537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a:xfrm>
            <a:off x="3048000" y="6400800"/>
            <a:ext cx="3048000" cy="276999"/>
          </a:xfrm>
        </p:spPr>
        <p:txBody>
          <a:bodyPr>
            <a:spAutoFit/>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270063395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a:p>
        </p:txBody>
      </p:sp>
      <p:sp>
        <p:nvSpPr>
          <p:cNvPr id="6" name="Slide Number Placeholder 5"/>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1235028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9 Apr 2014</a:t>
            </a:r>
            <a:endParaRPr lang="en-US"/>
          </a:p>
        </p:txBody>
      </p:sp>
      <p:sp>
        <p:nvSpPr>
          <p:cNvPr id="6" name="Footer Placeholder 5"/>
          <p:cNvSpPr>
            <a:spLocks noGrp="1"/>
          </p:cNvSpPr>
          <p:nvPr>
            <p:ph type="ftr" sz="quarter" idx="11"/>
          </p:nvPr>
        </p:nvSpPr>
        <p:spPr/>
        <p:txBody>
          <a:bodyPr/>
          <a:lstStyle/>
          <a:p>
            <a:r>
              <a:rPr lang="en-US" smtClean="0"/>
              <a:t>Network Geographics at ApacheCon NA 2014</a:t>
            </a:r>
            <a:endParaRPr lang="en-US"/>
          </a:p>
        </p:txBody>
      </p:sp>
      <p:sp>
        <p:nvSpPr>
          <p:cNvPr id="7" name="Slide Number Placeholder 6"/>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2900257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9 Apr 2014</a:t>
            </a:r>
            <a:endParaRPr lang="en-US"/>
          </a:p>
        </p:txBody>
      </p:sp>
      <p:sp>
        <p:nvSpPr>
          <p:cNvPr id="8" name="Footer Placeholder 7"/>
          <p:cNvSpPr>
            <a:spLocks noGrp="1"/>
          </p:cNvSpPr>
          <p:nvPr>
            <p:ph type="ftr" sz="quarter" idx="11"/>
          </p:nvPr>
        </p:nvSpPr>
        <p:spPr/>
        <p:txBody>
          <a:bodyPr/>
          <a:lstStyle/>
          <a:p>
            <a:r>
              <a:rPr lang="en-US" smtClean="0"/>
              <a:t>Network Geographics at ApacheCon NA 2014</a:t>
            </a:r>
            <a:endParaRPr lang="en-US"/>
          </a:p>
        </p:txBody>
      </p:sp>
      <p:sp>
        <p:nvSpPr>
          <p:cNvPr id="9" name="Slide Number Placeholder 8"/>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3956378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9 Apr 2014</a:t>
            </a:r>
            <a:endParaRPr lang="en-US"/>
          </a:p>
        </p:txBody>
      </p:sp>
      <p:sp>
        <p:nvSpPr>
          <p:cNvPr id="4" name="Footer Placeholder 3"/>
          <p:cNvSpPr>
            <a:spLocks noGrp="1"/>
          </p:cNvSpPr>
          <p:nvPr>
            <p:ph type="ftr" sz="quarter" idx="11"/>
          </p:nvPr>
        </p:nvSpPr>
        <p:spPr/>
        <p:txBody>
          <a:bodyPr/>
          <a:lstStyle/>
          <a:p>
            <a:r>
              <a:rPr lang="en-US" smtClean="0"/>
              <a:t>Network Geographics at ApacheCon NA 2014</a:t>
            </a:r>
            <a:endParaRPr lang="en-US"/>
          </a:p>
        </p:txBody>
      </p:sp>
      <p:sp>
        <p:nvSpPr>
          <p:cNvPr id="5" name="Slide Number Placeholder 4"/>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1985368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9 Apr 2014</a:t>
            </a:r>
            <a:endParaRPr lang="en-US"/>
          </a:p>
        </p:txBody>
      </p:sp>
      <p:sp>
        <p:nvSpPr>
          <p:cNvPr id="3" name="Footer Placeholder 2"/>
          <p:cNvSpPr>
            <a:spLocks noGrp="1"/>
          </p:cNvSpPr>
          <p:nvPr>
            <p:ph type="ftr" sz="quarter" idx="11"/>
          </p:nvPr>
        </p:nvSpPr>
        <p:spPr>
          <a:xfrm>
            <a:off x="3048000" y="6356350"/>
            <a:ext cx="3048000" cy="365125"/>
          </a:xfrm>
        </p:spPr>
        <p:txBody>
          <a:bodyPr/>
          <a:lstStyle/>
          <a:p>
            <a:r>
              <a:rPr lang="en-US" smtClean="0"/>
              <a:t>Network Geographics at ApacheCon NA 2014</a:t>
            </a:r>
            <a:endParaRPr lang="en-US" dirty="0"/>
          </a:p>
        </p:txBody>
      </p:sp>
      <p:sp>
        <p:nvSpPr>
          <p:cNvPr id="4" name="Slide Number Placeholder 3"/>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29613966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9 Apr 2014</a:t>
            </a:r>
            <a:endParaRPr lang="en-US"/>
          </a:p>
        </p:txBody>
      </p:sp>
      <p:sp>
        <p:nvSpPr>
          <p:cNvPr id="6" name="Footer Placeholder 5"/>
          <p:cNvSpPr>
            <a:spLocks noGrp="1"/>
          </p:cNvSpPr>
          <p:nvPr>
            <p:ph type="ftr" sz="quarter" idx="11"/>
          </p:nvPr>
        </p:nvSpPr>
        <p:spPr>
          <a:xfrm>
            <a:off x="3048000" y="6356350"/>
            <a:ext cx="3048000" cy="365125"/>
          </a:xfrm>
        </p:spPr>
        <p:txBody>
          <a:bodyPr/>
          <a:lstStyle/>
          <a:p>
            <a:r>
              <a:rPr lang="en-US" smtClean="0"/>
              <a:t>Network Geographics at ApacheCon NA 2014</a:t>
            </a:r>
            <a:endParaRPr lang="en-US" dirty="0"/>
          </a:p>
        </p:txBody>
      </p:sp>
      <p:sp>
        <p:nvSpPr>
          <p:cNvPr id="7" name="Slide Number Placeholder 6"/>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1916919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9 Apr 2014</a:t>
            </a:r>
            <a:endParaRPr lang="en-US"/>
          </a:p>
        </p:txBody>
      </p:sp>
      <p:sp>
        <p:nvSpPr>
          <p:cNvPr id="6" name="Footer Placeholder 5"/>
          <p:cNvSpPr>
            <a:spLocks noGrp="1"/>
          </p:cNvSpPr>
          <p:nvPr>
            <p:ph type="ftr" sz="quarter" idx="11"/>
          </p:nvPr>
        </p:nvSpPr>
        <p:spPr>
          <a:xfrm>
            <a:off x="3048000" y="6356350"/>
            <a:ext cx="3048000" cy="365125"/>
          </a:xfrm>
        </p:spPr>
        <p:txBody>
          <a:bodyPr/>
          <a:lstStyle/>
          <a:p>
            <a:r>
              <a:rPr lang="en-US" smtClean="0"/>
              <a:t>Network Geographics at ApacheCon NA 2014</a:t>
            </a:r>
            <a:endParaRPr lang="en-US"/>
          </a:p>
        </p:txBody>
      </p:sp>
      <p:sp>
        <p:nvSpPr>
          <p:cNvPr id="7" name="Slide Number Placeholder 6"/>
          <p:cNvSpPr>
            <a:spLocks noGrp="1"/>
          </p:cNvSpPr>
          <p:nvPr>
            <p:ph type="sldNum" sz="quarter" idx="12"/>
          </p:nvPr>
        </p:nvSpPr>
        <p:spPr/>
        <p:txBody>
          <a:bodyPr/>
          <a:lstStyle/>
          <a:p>
            <a:fld id="{C8A5BD80-B0FA-4364-8F81-A150986F363E}" type="slidenum">
              <a:rPr lang="en-US" smtClean="0"/>
              <a:t>‹#›</a:t>
            </a:fld>
            <a:endParaRPr lang="en-US"/>
          </a:p>
        </p:txBody>
      </p:sp>
    </p:spTree>
    <p:extLst>
      <p:ext uri="{BB962C8B-B14F-4D97-AF65-F5344CB8AC3E}">
        <p14:creationId xmlns:p14="http://schemas.microsoft.com/office/powerpoint/2010/main" val="2822123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9 Apr 2014</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Network Geographics at ApacheCon NA 2014</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A5BD80-B0FA-4364-8F81-A150986F363E}" type="slidenum">
              <a:rPr lang="en-US" smtClean="0"/>
              <a:t>‹#›</a:t>
            </a:fld>
            <a:endParaRPr lang="en-US"/>
          </a:p>
        </p:txBody>
      </p:sp>
    </p:spTree>
    <p:extLst>
      <p:ext uri="{BB962C8B-B14F-4D97-AF65-F5344CB8AC3E}">
        <p14:creationId xmlns:p14="http://schemas.microsoft.com/office/powerpoint/2010/main" val="27229670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 id="2147483659" r:id="rId12"/>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trafficserver.apache.org/"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90800" y="5736915"/>
            <a:ext cx="3657600" cy="1097280"/>
          </a:xfrm>
          <a:prstGeom prst="rect">
            <a:avLst/>
          </a:prstGeom>
        </p:spPr>
      </p:pic>
      <p:sp>
        <p:nvSpPr>
          <p:cNvPr id="2" name="Title 1"/>
          <p:cNvSpPr>
            <a:spLocks noGrp="1"/>
          </p:cNvSpPr>
          <p:nvPr>
            <p:ph type="ctrTitle"/>
          </p:nvPr>
        </p:nvSpPr>
        <p:spPr/>
        <p:txBody>
          <a:bodyPr/>
          <a:lstStyle/>
          <a:p>
            <a:r>
              <a:rPr lang="en-US" dirty="0" smtClean="0"/>
              <a:t>Apache Traffic Server</a:t>
            </a:r>
            <a:br>
              <a:rPr lang="en-US" dirty="0" smtClean="0"/>
            </a:br>
            <a:r>
              <a:rPr lang="en-US" dirty="0" smtClean="0"/>
              <a:t>Cache Toolkit API</a:t>
            </a:r>
            <a:endParaRPr lang="en-US" dirty="0"/>
          </a:p>
        </p:txBody>
      </p:sp>
      <p:sp>
        <p:nvSpPr>
          <p:cNvPr id="3" name="Subtitle 2"/>
          <p:cNvSpPr>
            <a:spLocks noGrp="1"/>
          </p:cNvSpPr>
          <p:nvPr>
            <p:ph type="subTitle" idx="1"/>
          </p:nvPr>
        </p:nvSpPr>
        <p:spPr/>
        <p:txBody>
          <a:bodyPr/>
          <a:lstStyle/>
          <a:p>
            <a:endParaRPr lang="en-US"/>
          </a:p>
        </p:txBody>
      </p:sp>
      <p:sp>
        <p:nvSpPr>
          <p:cNvPr id="4" name="Date Placeholder 3"/>
          <p:cNvSpPr>
            <a:spLocks noGrp="1"/>
          </p:cNvSpPr>
          <p:nvPr>
            <p:ph type="dt" sz="half" idx="10"/>
          </p:nvPr>
        </p:nvSpPr>
        <p:spPr/>
        <p:txBody>
          <a:bodyPr/>
          <a:lstStyle/>
          <a:p>
            <a:r>
              <a:rPr lang="en-US" smtClean="0"/>
              <a:t>9 Apr 2014</a:t>
            </a:r>
            <a:endParaRPr lang="en-US" dirty="0"/>
          </a:p>
        </p:txBody>
      </p:sp>
      <p:sp>
        <p:nvSpPr>
          <p:cNvPr id="5" name="Footer Placeholder 4"/>
          <p:cNvSpPr>
            <a:spLocks noGrp="1"/>
          </p:cNvSpPr>
          <p:nvPr>
            <p:ph type="ftr" sz="quarter" idx="11"/>
          </p:nvPr>
        </p:nvSpPr>
        <p:spPr>
          <a:xfrm>
            <a:off x="3048000" y="6400800"/>
            <a:ext cx="3048000" cy="320675"/>
          </a:xfrm>
        </p:spPr>
        <p:txBody>
          <a:bodyPr/>
          <a:lstStyle/>
          <a:p>
            <a:r>
              <a:rPr lang="en-US" dirty="0" smtClean="0"/>
              <a:t>at </a:t>
            </a:r>
            <a:r>
              <a:rPr lang="en-US" dirty="0" err="1" smtClean="0"/>
              <a:t>ApacheCon</a:t>
            </a:r>
            <a:r>
              <a:rPr lang="en-US" dirty="0" smtClean="0"/>
              <a:t>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1</a:t>
            </a:fld>
            <a:endParaRPr lang="en-US" dirty="0"/>
          </a:p>
        </p:txBody>
      </p:sp>
    </p:spTree>
    <p:extLst>
      <p:ext uri="{BB962C8B-B14F-4D97-AF65-F5344CB8AC3E}">
        <p14:creationId xmlns:p14="http://schemas.microsoft.com/office/powerpoint/2010/main" val="14394427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a:t>
            </a:r>
            <a:endParaRPr lang="en-US" dirty="0"/>
          </a:p>
        </p:txBody>
      </p:sp>
      <p:sp>
        <p:nvSpPr>
          <p:cNvPr id="3" name="Content Placeholder 2"/>
          <p:cNvSpPr>
            <a:spLocks noGrp="1"/>
          </p:cNvSpPr>
          <p:nvPr>
            <p:ph idx="1"/>
          </p:nvPr>
        </p:nvSpPr>
        <p:spPr/>
        <p:txBody>
          <a:bodyPr>
            <a:normAutofit/>
          </a:bodyPr>
          <a:lstStyle/>
          <a:p>
            <a:r>
              <a:rPr lang="en-US" dirty="0"/>
              <a:t>Cache misses are usually fast, no I/O required.</a:t>
            </a:r>
          </a:p>
          <a:p>
            <a:r>
              <a:rPr lang="en-US" dirty="0" smtClean="0"/>
              <a:t>Objects can be evicted from cache due to overwrite via the circular buffer.</a:t>
            </a:r>
          </a:p>
          <a:p>
            <a:pPr lvl="1"/>
            <a:r>
              <a:rPr lang="en-US" dirty="0" smtClean="0"/>
              <a:t>But, no fragmentation or GC issues.</a:t>
            </a:r>
          </a:p>
          <a:p>
            <a:pPr lvl="1"/>
            <a:r>
              <a:rPr lang="en-US" dirty="0" smtClean="0"/>
              <a:t>No concept of “full” or “empty”.</a:t>
            </a:r>
          </a:p>
          <a:p>
            <a:r>
              <a:rPr lang="en-US" dirty="0" smtClean="0"/>
              <a:t>Data is never updated, only written anew.</a:t>
            </a:r>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10</a:t>
            </a:fld>
            <a:endParaRPr lang="en-US"/>
          </a:p>
        </p:txBody>
      </p:sp>
    </p:spTree>
    <p:extLst>
      <p:ext uri="{BB962C8B-B14F-4D97-AF65-F5344CB8AC3E}">
        <p14:creationId xmlns:p14="http://schemas.microsoft.com/office/powerpoint/2010/main" val="21049636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Fragments</a:t>
            </a:r>
            <a:endParaRPr lang="en-US" dirty="0"/>
          </a:p>
        </p:txBody>
      </p:sp>
      <p:sp>
        <p:nvSpPr>
          <p:cNvPr id="3" name="Content Placeholder 2"/>
          <p:cNvSpPr>
            <a:spLocks noGrp="1"/>
          </p:cNvSpPr>
          <p:nvPr>
            <p:ph idx="1"/>
          </p:nvPr>
        </p:nvSpPr>
        <p:spPr/>
        <p:txBody>
          <a:bodyPr/>
          <a:lstStyle/>
          <a:p>
            <a:r>
              <a:rPr lang="en-US" dirty="0"/>
              <a:t>Serialized object data is stored in a </a:t>
            </a:r>
            <a:r>
              <a:rPr lang="en-US" i="1" dirty="0"/>
              <a:t>fragment</a:t>
            </a:r>
            <a:r>
              <a:rPr lang="en-US" dirty="0"/>
              <a:t>.</a:t>
            </a:r>
          </a:p>
          <a:p>
            <a:r>
              <a:rPr lang="en-US" dirty="0"/>
              <a:t>Fragments are grouped for write if small but read individually</a:t>
            </a:r>
            <a:r>
              <a:rPr lang="en-US" dirty="0" smtClean="0"/>
              <a:t>.</a:t>
            </a:r>
          </a:p>
          <a:p>
            <a:r>
              <a:rPr lang="en-US" dirty="0" smtClean="0"/>
              <a:t>Each fragment has a </a:t>
            </a:r>
            <a:r>
              <a:rPr lang="en-US" i="1" dirty="0" smtClean="0"/>
              <a:t>Doc</a:t>
            </a:r>
            <a:r>
              <a:rPr lang="en-US" dirty="0"/>
              <a:t> </a:t>
            </a:r>
            <a:r>
              <a:rPr lang="en-US" dirty="0" smtClean="0"/>
              <a:t>which is the header.</a:t>
            </a:r>
          </a:p>
          <a:p>
            <a:r>
              <a:rPr lang="en-US" dirty="0" smtClean="0"/>
              <a:t>All metadata for an object is stored in the first fragment.</a:t>
            </a:r>
          </a:p>
          <a:p>
            <a:r>
              <a:rPr lang="en-US" dirty="0" smtClean="0"/>
              <a:t>Every stored fragment has an entry in the stripe directory.</a:t>
            </a:r>
            <a:endParaRPr lang="en-US"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11</a:t>
            </a:fld>
            <a:endParaRPr lang="en-US"/>
          </a:p>
        </p:txBody>
      </p:sp>
    </p:spTree>
    <p:extLst>
      <p:ext uri="{BB962C8B-B14F-4D97-AF65-F5344CB8AC3E}">
        <p14:creationId xmlns:p14="http://schemas.microsoft.com/office/powerpoint/2010/main" val="34315221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Stripe Directory</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71153" y="1629257"/>
            <a:ext cx="6401693" cy="4467849"/>
          </a:xfrm>
        </p:spPr>
      </p:pic>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12</a:t>
            </a:fld>
            <a:endParaRPr lang="en-US"/>
          </a:p>
        </p:txBody>
      </p:sp>
    </p:spTree>
    <p:extLst>
      <p:ext uri="{BB962C8B-B14F-4D97-AF65-F5344CB8AC3E}">
        <p14:creationId xmlns:p14="http://schemas.microsoft.com/office/powerpoint/2010/main" val="4009740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Large Objects</a:t>
            </a:r>
            <a:endParaRPr lang="en-US" dirty="0"/>
          </a:p>
        </p:txBody>
      </p:sp>
      <p:sp>
        <p:nvSpPr>
          <p:cNvPr id="3" name="Content Placeholder 2"/>
          <p:cNvSpPr>
            <a:spLocks noGrp="1"/>
          </p:cNvSpPr>
          <p:nvPr>
            <p:ph idx="1"/>
          </p:nvPr>
        </p:nvSpPr>
        <p:spPr/>
        <p:txBody>
          <a:bodyPr>
            <a:normAutofit lnSpcReduction="10000"/>
          </a:bodyPr>
          <a:lstStyle/>
          <a:p>
            <a:r>
              <a:rPr lang="en-US" dirty="0"/>
              <a:t>Large objects are stored in multiple chained fragments in a single stripe</a:t>
            </a:r>
            <a:r>
              <a:rPr lang="en-US" dirty="0" smtClean="0"/>
              <a:t>.</a:t>
            </a:r>
          </a:p>
          <a:p>
            <a:pPr lvl="1"/>
            <a:r>
              <a:rPr lang="en-US" dirty="0" smtClean="0"/>
              <a:t>There is a target maximum fragment size</a:t>
            </a:r>
            <a:endParaRPr lang="en-US" dirty="0"/>
          </a:p>
          <a:p>
            <a:r>
              <a:rPr lang="en-US" dirty="0" smtClean="0"/>
              <a:t>Because </a:t>
            </a:r>
            <a:r>
              <a:rPr lang="en-US" dirty="0"/>
              <a:t>an object is always in a single stripe, </a:t>
            </a:r>
            <a:r>
              <a:rPr lang="en-US" dirty="0" smtClean="0"/>
              <a:t>object size is limited by stripe size, not volume size.</a:t>
            </a:r>
          </a:p>
          <a:p>
            <a:pPr lvl="1"/>
            <a:r>
              <a:rPr lang="en-US" dirty="0" smtClean="0"/>
              <a:t>Therefore also by cache span size.</a:t>
            </a:r>
          </a:p>
          <a:p>
            <a:pPr lvl="1"/>
            <a:r>
              <a:rPr lang="en-US" dirty="0" smtClean="0"/>
              <a:t>Therefore adding disks doesn’t let you store </a:t>
            </a:r>
            <a:r>
              <a:rPr lang="en-US" i="1" dirty="0" smtClean="0"/>
              <a:t>larger</a:t>
            </a:r>
            <a:r>
              <a:rPr lang="en-US" dirty="0" smtClean="0"/>
              <a:t> objects, only </a:t>
            </a:r>
            <a:r>
              <a:rPr lang="en-US" i="1" dirty="0" smtClean="0"/>
              <a:t>more</a:t>
            </a:r>
            <a:r>
              <a:rPr lang="en-US" dirty="0" smtClean="0"/>
              <a:t> objects.</a:t>
            </a:r>
            <a:endParaRPr lang="en-US"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13</a:t>
            </a:fld>
            <a:endParaRPr lang="en-US"/>
          </a:p>
        </p:txBody>
      </p:sp>
    </p:spTree>
    <p:extLst>
      <p:ext uri="{BB962C8B-B14F-4D97-AF65-F5344CB8AC3E}">
        <p14:creationId xmlns:p14="http://schemas.microsoft.com/office/powerpoint/2010/main" val="14866876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smtClean="0"/>
              <a:t>Multi-Fragment Object</a:t>
            </a:r>
            <a:endParaRPr lang="en-US" dirty="0"/>
          </a:p>
        </p:txBody>
      </p:sp>
      <p:sp>
        <p:nvSpPr>
          <p:cNvPr id="12" name="Text Placeholder 11"/>
          <p:cNvSpPr>
            <a:spLocks noGrp="1"/>
          </p:cNvSpPr>
          <p:nvPr>
            <p:ph type="body" sz="half" idx="2"/>
          </p:nvPr>
        </p:nvSpPr>
        <p:spPr/>
        <p:txBody>
          <a:bodyPr>
            <a:normAutofit/>
          </a:bodyPr>
          <a:lstStyle/>
          <a:p>
            <a:r>
              <a:rPr lang="en-US" sz="2000" dirty="0" smtClean="0"/>
              <a:t>The cache key is converted to a cache ID which is then used to locate a directory entry (“</a:t>
            </a:r>
            <a:r>
              <a:rPr lang="en-US" sz="2000" dirty="0" err="1" smtClean="0"/>
              <a:t>Dir</a:t>
            </a:r>
            <a:r>
              <a:rPr lang="en-US" sz="2000" dirty="0" smtClean="0"/>
              <a:t>”). This in turn is used to locate the first fragment with the metadata (“First Doc”) for the object. “Earliest Doc” is the first fragment with content. Each alternate has a different Earliest Doc.</a:t>
            </a:r>
            <a:endParaRPr lang="en-US" sz="2000"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14</a:t>
            </a:fld>
            <a:endParaRPr lang="en-US"/>
          </a:p>
        </p:txBody>
      </p:sp>
      <p:pic>
        <p:nvPicPr>
          <p:cNvPr id="18" name="Content Placeholder 17"/>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601544" y="1143000"/>
            <a:ext cx="5258922" cy="3962400"/>
          </a:xfrm>
        </p:spPr>
      </p:pic>
    </p:spTree>
    <p:extLst>
      <p:ext uri="{BB962C8B-B14F-4D97-AF65-F5344CB8AC3E}">
        <p14:creationId xmlns:p14="http://schemas.microsoft.com/office/powerpoint/2010/main" val="29646725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Alternates</a:t>
            </a:r>
            <a:endParaRPr lang="en-US" dirty="0"/>
          </a:p>
        </p:txBody>
      </p:sp>
      <p:sp>
        <p:nvSpPr>
          <p:cNvPr id="9" name="Content Placeholder 8"/>
          <p:cNvSpPr>
            <a:spLocks noGrp="1"/>
          </p:cNvSpPr>
          <p:nvPr>
            <p:ph idx="1"/>
          </p:nvPr>
        </p:nvSpPr>
        <p:spPr/>
        <p:txBody>
          <a:bodyPr/>
          <a:lstStyle/>
          <a:p>
            <a:r>
              <a:rPr lang="en-US" dirty="0" smtClean="0"/>
              <a:t>An object can have multiple stored versions.</a:t>
            </a:r>
          </a:p>
          <a:p>
            <a:r>
              <a:rPr lang="en-US" dirty="0" smtClean="0"/>
              <a:t>Each version is an </a:t>
            </a:r>
            <a:r>
              <a:rPr lang="en-US" i="1" dirty="0" smtClean="0"/>
              <a:t>alternate</a:t>
            </a:r>
            <a:r>
              <a:rPr lang="en-US" dirty="0" smtClean="0"/>
              <a:t>.</a:t>
            </a:r>
          </a:p>
          <a:p>
            <a:r>
              <a:rPr lang="en-US" dirty="0" smtClean="0"/>
              <a:t>Alternates </a:t>
            </a:r>
            <a:r>
              <a:rPr lang="en-US" dirty="0" smtClean="0"/>
              <a:t>default based </a:t>
            </a:r>
            <a:r>
              <a:rPr lang="en-US" dirty="0" smtClean="0"/>
              <a:t>on the Vary field</a:t>
            </a:r>
            <a:r>
              <a:rPr lang="en-US" dirty="0" smtClean="0"/>
              <a:t>.</a:t>
            </a:r>
          </a:p>
          <a:p>
            <a:pPr lvl="1"/>
            <a:r>
              <a:rPr lang="en-US" dirty="0" smtClean="0"/>
              <a:t>Can be changed via configuration or plugin.</a:t>
            </a:r>
            <a:endParaRPr lang="en-US" dirty="0" smtClean="0"/>
          </a:p>
          <a:p>
            <a:r>
              <a:rPr lang="en-US" dirty="0" smtClean="0"/>
              <a:t>Alternates have the same first fragment but different earliest fragments.</a:t>
            </a:r>
          </a:p>
        </p:txBody>
      </p:sp>
      <p:sp>
        <p:nvSpPr>
          <p:cNvPr id="5" name="Date Placeholder 4"/>
          <p:cNvSpPr>
            <a:spLocks noGrp="1"/>
          </p:cNvSpPr>
          <p:nvPr>
            <p:ph type="dt" sz="half" idx="10"/>
          </p:nvPr>
        </p:nvSpPr>
        <p:spPr/>
        <p:txBody>
          <a:bodyPr/>
          <a:lstStyle/>
          <a:p>
            <a:r>
              <a:rPr lang="en-US" smtClean="0"/>
              <a:t>9 Apr 2014</a:t>
            </a:r>
            <a:endParaRPr lang="en-US"/>
          </a:p>
        </p:txBody>
      </p:sp>
      <p:sp>
        <p:nvSpPr>
          <p:cNvPr id="6" name="Footer Placeholder 5"/>
          <p:cNvSpPr>
            <a:spLocks noGrp="1"/>
          </p:cNvSpPr>
          <p:nvPr>
            <p:ph type="ftr" sz="quarter" idx="11"/>
          </p:nvPr>
        </p:nvSpPr>
        <p:spPr/>
        <p:txBody>
          <a:bodyPr/>
          <a:lstStyle/>
          <a:p>
            <a:r>
              <a:rPr lang="en-US" smtClean="0"/>
              <a:t>Network Geographics at ApacheCon NA 2014</a:t>
            </a:r>
            <a:endParaRPr lang="en-US" dirty="0"/>
          </a:p>
        </p:txBody>
      </p:sp>
      <p:sp>
        <p:nvSpPr>
          <p:cNvPr id="7" name="Slide Number Placeholder 6"/>
          <p:cNvSpPr>
            <a:spLocks noGrp="1"/>
          </p:cNvSpPr>
          <p:nvPr>
            <p:ph type="sldNum" sz="quarter" idx="12"/>
          </p:nvPr>
        </p:nvSpPr>
        <p:spPr/>
        <p:txBody>
          <a:bodyPr/>
          <a:lstStyle/>
          <a:p>
            <a:fld id="{C8A5BD80-B0FA-4364-8F81-A150986F363E}" type="slidenum">
              <a:rPr lang="en-US" smtClean="0"/>
              <a:t>15</a:t>
            </a:fld>
            <a:endParaRPr lang="en-US"/>
          </a:p>
        </p:txBody>
      </p:sp>
    </p:spTree>
    <p:extLst>
      <p:ext uri="{BB962C8B-B14F-4D97-AF65-F5344CB8AC3E}">
        <p14:creationId xmlns:p14="http://schemas.microsoft.com/office/powerpoint/2010/main" val="8775811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API</a:t>
            </a:r>
            <a:endParaRPr lang="en-US" dirty="0"/>
          </a:p>
        </p:txBody>
      </p:sp>
      <p:sp>
        <p:nvSpPr>
          <p:cNvPr id="3" name="Content Placeholder 2"/>
          <p:cNvSpPr>
            <a:spLocks noGrp="1"/>
          </p:cNvSpPr>
          <p:nvPr>
            <p:ph idx="1"/>
          </p:nvPr>
        </p:nvSpPr>
        <p:spPr/>
        <p:txBody>
          <a:bodyPr>
            <a:normAutofit/>
          </a:bodyPr>
          <a:lstStyle/>
          <a:p>
            <a:r>
              <a:rPr lang="en-US" dirty="0" err="1" smtClean="0"/>
              <a:t>Cacheability</a:t>
            </a:r>
            <a:r>
              <a:rPr lang="en-US" dirty="0" smtClean="0"/>
              <a:t>.</a:t>
            </a:r>
          </a:p>
          <a:p>
            <a:r>
              <a:rPr lang="en-US" dirty="0" smtClean="0"/>
              <a:t>Cache key.</a:t>
            </a:r>
          </a:p>
          <a:p>
            <a:r>
              <a:rPr lang="en-US" dirty="0" smtClean="0"/>
              <a:t>Alternate selection.</a:t>
            </a:r>
          </a:p>
          <a:p>
            <a:r>
              <a:rPr lang="en-US" dirty="0" smtClean="0"/>
              <a:t>Limited ability to scan objects.</a:t>
            </a:r>
          </a:p>
          <a:p>
            <a:pPr lvl="1"/>
            <a:r>
              <a:rPr lang="en-US" dirty="0" smtClean="0"/>
              <a:t>Metadata (</a:t>
            </a:r>
            <a:r>
              <a:rPr lang="en-US" dirty="0" err="1" smtClean="0"/>
              <a:t>HttpInfo</a:t>
            </a:r>
            <a:r>
              <a:rPr lang="en-US" dirty="0" smtClean="0"/>
              <a:t>) API appears unimplemented.</a:t>
            </a:r>
          </a:p>
          <a:p>
            <a:r>
              <a:rPr lang="en-US" dirty="0" smtClean="0"/>
              <a:t>No access to cache data structures.</a:t>
            </a:r>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16</a:t>
            </a:fld>
            <a:endParaRPr lang="en-US"/>
          </a:p>
        </p:txBody>
      </p:sp>
    </p:spTree>
    <p:extLst>
      <p:ext uri="{BB962C8B-B14F-4D97-AF65-F5344CB8AC3E}">
        <p14:creationId xmlns:p14="http://schemas.microsoft.com/office/powerpoint/2010/main" val="19653893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API Problems</a:t>
            </a:r>
            <a:endParaRPr lang="en-US" dirty="0"/>
          </a:p>
        </p:txBody>
      </p:sp>
      <p:sp>
        <p:nvSpPr>
          <p:cNvPr id="3" name="Content Placeholder 2"/>
          <p:cNvSpPr>
            <a:spLocks noGrp="1"/>
          </p:cNvSpPr>
          <p:nvPr>
            <p:ph idx="1"/>
          </p:nvPr>
        </p:nvSpPr>
        <p:spPr/>
        <p:txBody>
          <a:bodyPr/>
          <a:lstStyle/>
          <a:p>
            <a:r>
              <a:rPr lang="en-US" dirty="0" smtClean="0"/>
              <a:t>Can’t interact with stripes.</a:t>
            </a:r>
          </a:p>
          <a:p>
            <a:r>
              <a:rPr lang="en-US" dirty="0" smtClean="0"/>
              <a:t>Very limited inspection of cache state.</a:t>
            </a:r>
          </a:p>
          <a:p>
            <a:r>
              <a:rPr lang="en-US" dirty="0" smtClean="0"/>
              <a:t>Unstable, partially implemented, and undocumented.</a:t>
            </a:r>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17</a:t>
            </a:fld>
            <a:endParaRPr lang="en-US"/>
          </a:p>
        </p:txBody>
      </p:sp>
    </p:spTree>
    <p:extLst>
      <p:ext uri="{BB962C8B-B14F-4D97-AF65-F5344CB8AC3E}">
        <p14:creationId xmlns:p14="http://schemas.microsoft.com/office/powerpoint/2010/main" val="13083441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Cache Toolkit API</a:t>
            </a:r>
            <a:endParaRPr lang="en-US" dirty="0"/>
          </a:p>
        </p:txBody>
      </p:sp>
      <p:sp>
        <p:nvSpPr>
          <p:cNvPr id="8" name="Text Placeholder 7"/>
          <p:cNvSpPr>
            <a:spLocks noGrp="1"/>
          </p:cNvSpPr>
          <p:nvPr>
            <p:ph type="body" idx="1"/>
          </p:nvPr>
        </p:nvSpPr>
        <p:spPr/>
        <p:txBody>
          <a:bodyPr/>
          <a:lstStyle/>
          <a:p>
            <a:r>
              <a:rPr lang="en-US" dirty="0" smtClean="0"/>
              <a:t>What to build</a:t>
            </a:r>
            <a:endParaRPr lang="en-US"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a:xfrm>
            <a:off x="2971800" y="6356350"/>
            <a:ext cx="3048000" cy="365125"/>
          </a:xfrm>
        </p:spPr>
        <p:txBody>
          <a:bodyPr/>
          <a:lstStyle/>
          <a:p>
            <a:r>
              <a:rPr lang="en-US" dirty="0" smtClean="0"/>
              <a:t>Network </a:t>
            </a:r>
            <a:r>
              <a:rPr lang="en-US" dirty="0" err="1" smtClean="0"/>
              <a:t>Geographics</a:t>
            </a:r>
            <a:r>
              <a:rPr lang="en-US" dirty="0" smtClean="0"/>
              <a:t> at </a:t>
            </a:r>
            <a:r>
              <a:rPr lang="en-US" dirty="0" err="1" smtClean="0"/>
              <a:t>ApacheCon</a:t>
            </a:r>
            <a:r>
              <a:rPr lang="en-US" dirty="0" smtClean="0"/>
              <a:t>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18</a:t>
            </a:fld>
            <a:endParaRPr lang="en-US"/>
          </a:p>
        </p:txBody>
      </p:sp>
    </p:spTree>
    <p:extLst>
      <p:ext uri="{BB962C8B-B14F-4D97-AF65-F5344CB8AC3E}">
        <p14:creationId xmlns:p14="http://schemas.microsoft.com/office/powerpoint/2010/main" val="9884346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Motivations</a:t>
            </a:r>
            <a:endParaRPr lang="en-US" dirty="0"/>
          </a:p>
        </p:txBody>
      </p:sp>
      <p:sp>
        <p:nvSpPr>
          <p:cNvPr id="3" name="Content Placeholder 2"/>
          <p:cNvSpPr>
            <a:spLocks noGrp="1"/>
          </p:cNvSpPr>
          <p:nvPr>
            <p:ph idx="1"/>
          </p:nvPr>
        </p:nvSpPr>
        <p:spPr/>
        <p:txBody>
          <a:bodyPr/>
          <a:lstStyle/>
          <a:p>
            <a:r>
              <a:rPr lang="en-US" dirty="0" smtClean="0"/>
              <a:t>Inadequacies of current API</a:t>
            </a:r>
          </a:p>
          <a:p>
            <a:r>
              <a:rPr lang="en-US" dirty="0" smtClean="0"/>
              <a:t>Traffic </a:t>
            </a:r>
            <a:r>
              <a:rPr lang="en-US" dirty="0"/>
              <a:t>Server increasingly used in more specialized / vertical ways</a:t>
            </a:r>
          </a:p>
          <a:p>
            <a:pPr lvl="1"/>
            <a:r>
              <a:rPr lang="en-US" dirty="0" smtClean="0"/>
              <a:t>Leads to desire for very custom extensions</a:t>
            </a:r>
          </a:p>
          <a:p>
            <a:r>
              <a:rPr lang="en-US" dirty="0" smtClean="0"/>
              <a:t>Always good to get increased code cleanliness and modularity</a:t>
            </a:r>
          </a:p>
          <a:p>
            <a:pPr lvl="1"/>
            <a:r>
              <a:rPr lang="en-US" dirty="0" smtClean="0"/>
              <a:t>Mechanisms used for the API can also be used by the core for better modularity.</a:t>
            </a:r>
          </a:p>
          <a:p>
            <a:pPr lvl="1"/>
            <a:endParaRPr lang="en-US" dirty="0" smtClean="0"/>
          </a:p>
          <a:p>
            <a:pPr lvl="1"/>
            <a:endParaRPr lang="en-US" dirty="0" smtClean="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19</a:t>
            </a:fld>
            <a:endParaRPr lang="en-US"/>
          </a:p>
        </p:txBody>
      </p:sp>
    </p:spTree>
    <p:extLst>
      <p:ext uri="{BB962C8B-B14F-4D97-AF65-F5344CB8AC3E}">
        <p14:creationId xmlns:p14="http://schemas.microsoft.com/office/powerpoint/2010/main" val="37690639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Speaker</a:t>
            </a:r>
            <a:endParaRPr lang="en-US" dirty="0"/>
          </a:p>
        </p:txBody>
      </p:sp>
      <p:sp>
        <p:nvSpPr>
          <p:cNvPr id="3" name="Content Placeholder 2"/>
          <p:cNvSpPr>
            <a:spLocks noGrp="1"/>
          </p:cNvSpPr>
          <p:nvPr>
            <p:ph idx="1"/>
          </p:nvPr>
        </p:nvSpPr>
        <p:spPr/>
        <p:txBody>
          <a:bodyPr/>
          <a:lstStyle/>
          <a:p>
            <a:r>
              <a:rPr lang="en-US" dirty="0" smtClean="0"/>
              <a:t>Alan M. Carroll, Apache Member, PMC</a:t>
            </a:r>
          </a:p>
          <a:p>
            <a:pPr lvl="1"/>
            <a:r>
              <a:rPr lang="en-US" dirty="0" smtClean="0"/>
              <a:t>Started working on Traffic Server in summer 2010.</a:t>
            </a:r>
          </a:p>
          <a:p>
            <a:pPr lvl="1"/>
            <a:r>
              <a:rPr lang="en-US" dirty="0" smtClean="0"/>
              <a:t>Implemented</a:t>
            </a:r>
          </a:p>
          <a:p>
            <a:pPr lvl="2"/>
            <a:r>
              <a:rPr lang="en-US" dirty="0" smtClean="0"/>
              <a:t>Transparency, IPv6, other stuff (like cache!)</a:t>
            </a:r>
          </a:p>
          <a:p>
            <a:pPr lvl="1"/>
            <a:r>
              <a:rPr lang="en-US" dirty="0" smtClean="0"/>
              <a:t>Works for Network </a:t>
            </a:r>
            <a:r>
              <a:rPr lang="en-US" dirty="0" err="1" smtClean="0"/>
              <a:t>Geographics</a:t>
            </a:r>
            <a:endParaRPr lang="en-US" dirty="0" smtClean="0"/>
          </a:p>
          <a:p>
            <a:pPr lvl="2"/>
            <a:r>
              <a:rPr lang="en-US" dirty="0" smtClean="0"/>
              <a:t>Provides ATS and other development services</a:t>
            </a:r>
            <a:endParaRPr lang="en-US" dirty="0"/>
          </a:p>
        </p:txBody>
      </p:sp>
      <p:sp>
        <p:nvSpPr>
          <p:cNvPr id="4" name="Date Placeholder 3"/>
          <p:cNvSpPr>
            <a:spLocks noGrp="1"/>
          </p:cNvSpPr>
          <p:nvPr>
            <p:ph type="dt" sz="half" idx="10"/>
          </p:nvPr>
        </p:nvSpPr>
        <p:spPr/>
        <p:txBody>
          <a:bodyPr/>
          <a:lstStyle/>
          <a:p>
            <a:r>
              <a:rPr lang="en-US" smtClean="0"/>
              <a:t>9 Apr 2014</a:t>
            </a:r>
            <a:endParaRPr lang="en-US" dirty="0"/>
          </a:p>
        </p:txBody>
      </p:sp>
      <p:sp>
        <p:nvSpPr>
          <p:cNvPr id="5" name="Footer Placeholder 4"/>
          <p:cNvSpPr>
            <a:spLocks noGrp="1"/>
          </p:cNvSpPr>
          <p:nvPr>
            <p:ph type="ftr" sz="quarter" idx="11"/>
          </p:nvPr>
        </p:nvSpPr>
        <p:spPr/>
        <p:txBody>
          <a:bodyPr/>
          <a:lstStyle/>
          <a:p>
            <a:r>
              <a:rPr lang="en-US" dirty="0" smtClean="0"/>
              <a:t>Network </a:t>
            </a:r>
            <a:r>
              <a:rPr lang="en-US" dirty="0" err="1" smtClean="0"/>
              <a:t>Geographics</a:t>
            </a:r>
            <a:r>
              <a:rPr lang="en-US" dirty="0" smtClean="0"/>
              <a:t> at </a:t>
            </a:r>
            <a:r>
              <a:rPr lang="en-US" dirty="0" err="1" smtClean="0"/>
              <a:t>ApacheCon</a:t>
            </a:r>
            <a:r>
              <a:rPr lang="en-US" dirty="0" smtClean="0"/>
              <a:t>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2</a:t>
            </a:fld>
            <a:endParaRPr lang="en-US"/>
          </a:p>
        </p:txBody>
      </p:sp>
    </p:spTree>
    <p:extLst>
      <p:ext uri="{BB962C8B-B14F-4D97-AF65-F5344CB8AC3E}">
        <p14:creationId xmlns:p14="http://schemas.microsoft.com/office/powerpoint/2010/main" val="18175674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Demotivations</a:t>
            </a:r>
            <a:endParaRPr lang="en-US" dirty="0"/>
          </a:p>
        </p:txBody>
      </p:sp>
      <p:sp>
        <p:nvSpPr>
          <p:cNvPr id="3" name="Content Placeholder 2"/>
          <p:cNvSpPr>
            <a:spLocks noGrp="1"/>
          </p:cNvSpPr>
          <p:nvPr>
            <p:ph idx="1"/>
          </p:nvPr>
        </p:nvSpPr>
        <p:spPr/>
        <p:txBody>
          <a:bodyPr>
            <a:normAutofit lnSpcReduction="10000"/>
          </a:bodyPr>
          <a:lstStyle/>
          <a:p>
            <a:r>
              <a:rPr lang="en-US" dirty="0" smtClean="0"/>
              <a:t>Users </a:t>
            </a:r>
            <a:r>
              <a:rPr lang="en-US" dirty="0"/>
              <a:t>don’t want</a:t>
            </a:r>
          </a:p>
          <a:p>
            <a:pPr lvl="1"/>
            <a:r>
              <a:rPr lang="en-US" dirty="0" smtClean="0"/>
              <a:t>Extra </a:t>
            </a:r>
            <a:r>
              <a:rPr lang="en-US" dirty="0"/>
              <a:t>testing and design for the general </a:t>
            </a:r>
            <a:r>
              <a:rPr lang="en-US" dirty="0" smtClean="0"/>
              <a:t>case.</a:t>
            </a:r>
          </a:p>
          <a:p>
            <a:pPr lvl="1"/>
            <a:r>
              <a:rPr lang="en-US" dirty="0" smtClean="0"/>
              <a:t>Constantly porting changes to new versions.</a:t>
            </a:r>
            <a:endParaRPr lang="en-US" dirty="0"/>
          </a:p>
          <a:p>
            <a:pPr lvl="1"/>
            <a:r>
              <a:rPr lang="en-US" dirty="0"/>
              <a:t>Publishing </a:t>
            </a:r>
            <a:r>
              <a:rPr lang="en-US" dirty="0" smtClean="0"/>
              <a:t>code</a:t>
            </a:r>
          </a:p>
          <a:p>
            <a:pPr lvl="1"/>
            <a:r>
              <a:rPr lang="en-US" dirty="0" smtClean="0"/>
              <a:t>Legacy maintenance</a:t>
            </a:r>
          </a:p>
          <a:p>
            <a:pPr lvl="1"/>
            <a:r>
              <a:rPr lang="en-US" dirty="0" smtClean="0"/>
              <a:t>Hiring expensive expertise like me</a:t>
            </a:r>
            <a:endParaRPr lang="en-US" dirty="0"/>
          </a:p>
          <a:p>
            <a:r>
              <a:rPr lang="en-US" dirty="0"/>
              <a:t>We don’t want</a:t>
            </a:r>
          </a:p>
          <a:p>
            <a:pPr lvl="1"/>
            <a:r>
              <a:rPr lang="en-US" dirty="0"/>
              <a:t>Code complexity used </a:t>
            </a:r>
            <a:r>
              <a:rPr lang="en-US" dirty="0" smtClean="0"/>
              <a:t>in just one deployment</a:t>
            </a:r>
          </a:p>
          <a:p>
            <a:pPr lvl="1"/>
            <a:r>
              <a:rPr lang="en-US" dirty="0" smtClean="0"/>
              <a:t>Similarly for configuration complexity</a:t>
            </a:r>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20</a:t>
            </a:fld>
            <a:endParaRPr lang="en-US"/>
          </a:p>
        </p:txBody>
      </p:sp>
    </p:spTree>
    <p:extLst>
      <p:ext uri="{BB962C8B-B14F-4D97-AF65-F5344CB8AC3E}">
        <p14:creationId xmlns:p14="http://schemas.microsoft.com/office/powerpoint/2010/main" val="12263771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Story</a:t>
            </a:r>
            <a:endParaRPr lang="en-US" dirty="0"/>
          </a:p>
        </p:txBody>
      </p:sp>
      <p:sp>
        <p:nvSpPr>
          <p:cNvPr id="3" name="Content Placeholder 2"/>
          <p:cNvSpPr>
            <a:spLocks noGrp="1"/>
          </p:cNvSpPr>
          <p:nvPr>
            <p:ph idx="1"/>
          </p:nvPr>
        </p:nvSpPr>
        <p:spPr/>
        <p:txBody>
          <a:bodyPr>
            <a:normAutofit/>
          </a:bodyPr>
          <a:lstStyle/>
          <a:p>
            <a:r>
              <a:rPr lang="en-US" dirty="0" smtClean="0"/>
              <a:t>History</a:t>
            </a:r>
          </a:p>
          <a:p>
            <a:pPr lvl="1"/>
            <a:r>
              <a:rPr lang="en-US" dirty="0" smtClean="0"/>
              <a:t>Started as tiered storage design effort.</a:t>
            </a:r>
          </a:p>
          <a:p>
            <a:pPr lvl="2"/>
            <a:r>
              <a:rPr lang="en-US" dirty="0" smtClean="0"/>
              <a:t>Initial concept at previous ATS Denver Summit.</a:t>
            </a:r>
          </a:p>
          <a:p>
            <a:pPr lvl="1"/>
            <a:r>
              <a:rPr lang="en-US" dirty="0" smtClean="0"/>
              <a:t>Presented at Yahoo! ATS Summit.</a:t>
            </a:r>
          </a:p>
          <a:p>
            <a:pPr lvl="2"/>
            <a:r>
              <a:rPr lang="en-US" dirty="0" smtClean="0"/>
              <a:t>Everyone wanted different tiered features.</a:t>
            </a:r>
          </a:p>
          <a:p>
            <a:pPr lvl="2"/>
            <a:r>
              <a:rPr lang="en-US" dirty="0" smtClean="0"/>
              <a:t>Then they wanted different cache features.</a:t>
            </a:r>
          </a:p>
          <a:p>
            <a:r>
              <a:rPr lang="en-US" dirty="0" smtClean="0"/>
              <a:t>Since I made the mistake of learning a little bit of  how the cache worked, I was assigned to do this.</a:t>
            </a:r>
          </a:p>
          <a:p>
            <a:pPr lvl="1"/>
            <a:endParaRPr lang="en-US" dirty="0" smtClean="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a:p>
        </p:txBody>
      </p:sp>
      <p:sp>
        <p:nvSpPr>
          <p:cNvPr id="6" name="Slide Number Placeholder 5"/>
          <p:cNvSpPr>
            <a:spLocks noGrp="1"/>
          </p:cNvSpPr>
          <p:nvPr>
            <p:ph type="sldNum" sz="quarter" idx="12"/>
          </p:nvPr>
        </p:nvSpPr>
        <p:spPr/>
        <p:txBody>
          <a:bodyPr/>
          <a:lstStyle/>
          <a:p>
            <a:fld id="{C8A5BD80-B0FA-4364-8F81-A150986F363E}" type="slidenum">
              <a:rPr lang="en-US" smtClean="0"/>
              <a:t>21</a:t>
            </a:fld>
            <a:endParaRPr lang="en-US"/>
          </a:p>
        </p:txBody>
      </p:sp>
    </p:spTree>
    <p:extLst>
      <p:ext uri="{BB962C8B-B14F-4D97-AF65-F5344CB8AC3E}">
        <p14:creationId xmlns:p14="http://schemas.microsoft.com/office/powerpoint/2010/main" val="19052706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Brilliant Idea</a:t>
            </a:r>
            <a:endParaRPr lang="en-US" dirty="0"/>
          </a:p>
        </p:txBody>
      </p:sp>
      <p:sp>
        <p:nvSpPr>
          <p:cNvPr id="3" name="Content Placeholder 2"/>
          <p:cNvSpPr>
            <a:spLocks noGrp="1"/>
          </p:cNvSpPr>
          <p:nvPr>
            <p:ph idx="1"/>
          </p:nvPr>
        </p:nvSpPr>
        <p:spPr/>
        <p:txBody>
          <a:bodyPr/>
          <a:lstStyle/>
          <a:p>
            <a:r>
              <a:rPr lang="en-US" dirty="0" smtClean="0"/>
              <a:t>Avoid these issues and get the good stuff with a general (“toolkit”) API for the cache that can be used with plugins.</a:t>
            </a:r>
          </a:p>
          <a:p>
            <a:pPr lvl="2"/>
            <a:r>
              <a:rPr lang="en-US" dirty="0" smtClean="0"/>
              <a:t>“Brilliant!” – Leif</a:t>
            </a:r>
          </a:p>
          <a:p>
            <a:pPr lvl="2"/>
            <a:r>
              <a:rPr lang="en-US" dirty="0" smtClean="0"/>
              <a:t>“Supremely clever!” – Brian</a:t>
            </a:r>
          </a:p>
          <a:p>
            <a:pPr lvl="2"/>
            <a:r>
              <a:rPr lang="en-US" dirty="0" smtClean="0"/>
              <a:t>“Inspired!” – James</a:t>
            </a:r>
          </a:p>
          <a:p>
            <a:pPr lvl="2"/>
            <a:r>
              <a:rPr lang="en-US" dirty="0" smtClean="0"/>
              <a:t>“Is it done yet?” - users</a:t>
            </a:r>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22</a:t>
            </a:fld>
            <a:endParaRPr lang="en-US"/>
          </a:p>
        </p:txBody>
      </p:sp>
    </p:spTree>
    <p:extLst>
      <p:ext uri="{BB962C8B-B14F-4D97-AF65-F5344CB8AC3E}">
        <p14:creationId xmlns:p14="http://schemas.microsoft.com/office/powerpoint/2010/main" val="13366315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a:t>
            </a:r>
            <a:endParaRPr lang="en-US" dirty="0"/>
          </a:p>
        </p:txBody>
      </p:sp>
      <p:sp>
        <p:nvSpPr>
          <p:cNvPr id="3" name="Content Placeholder 2"/>
          <p:cNvSpPr>
            <a:spLocks noGrp="1"/>
          </p:cNvSpPr>
          <p:nvPr>
            <p:ph idx="1"/>
          </p:nvPr>
        </p:nvSpPr>
        <p:spPr/>
        <p:txBody>
          <a:bodyPr/>
          <a:lstStyle/>
          <a:p>
            <a:r>
              <a:rPr lang="en-US" dirty="0" smtClean="0"/>
              <a:t>Make cache state, data, operations visible.</a:t>
            </a:r>
          </a:p>
          <a:p>
            <a:r>
              <a:rPr lang="en-US" dirty="0" smtClean="0"/>
              <a:t>Override cache actions dynamically.</a:t>
            </a:r>
          </a:p>
          <a:p>
            <a:r>
              <a:rPr lang="en-US" dirty="0" smtClean="0"/>
              <a:t>Initiate cache actions.</a:t>
            </a:r>
            <a:br>
              <a:rPr lang="en-US" dirty="0" smtClean="0"/>
            </a:br>
            <a:endParaRPr lang="en-US" dirty="0" smtClean="0"/>
          </a:p>
          <a:p>
            <a:r>
              <a:rPr lang="en-US" dirty="0" smtClean="0"/>
              <a:t>Provides the tools for users to build the cache feature they want.</a:t>
            </a:r>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23</a:t>
            </a:fld>
            <a:endParaRPr lang="en-US"/>
          </a:p>
        </p:txBody>
      </p:sp>
    </p:spTree>
    <p:extLst>
      <p:ext uri="{BB962C8B-B14F-4D97-AF65-F5344CB8AC3E}">
        <p14:creationId xmlns:p14="http://schemas.microsoft.com/office/powerpoint/2010/main" val="16746236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Visibility</a:t>
            </a:r>
            <a:br>
              <a:rPr lang="en-US" dirty="0" smtClean="0"/>
            </a:br>
            <a:r>
              <a:rPr lang="en-US" sz="2200" i="1" dirty="0" smtClean="0"/>
              <a:t>making what was unseen visible</a:t>
            </a:r>
            <a:endParaRPr lang="en-US" i="1" dirty="0"/>
          </a:p>
        </p:txBody>
      </p:sp>
      <p:sp>
        <p:nvSpPr>
          <p:cNvPr id="3" name="Content Placeholder 2"/>
          <p:cNvSpPr>
            <a:spLocks noGrp="1"/>
          </p:cNvSpPr>
          <p:nvPr>
            <p:ph idx="1"/>
          </p:nvPr>
        </p:nvSpPr>
        <p:spPr/>
        <p:txBody>
          <a:bodyPr/>
          <a:lstStyle/>
          <a:p>
            <a:r>
              <a:rPr lang="en-US" dirty="0" smtClean="0"/>
              <a:t>Expose internal structures</a:t>
            </a:r>
          </a:p>
          <a:p>
            <a:pPr lvl="1"/>
            <a:r>
              <a:rPr lang="en-US" dirty="0" smtClean="0"/>
              <a:t>Directories, directory entries.</a:t>
            </a:r>
          </a:p>
          <a:p>
            <a:pPr lvl="1"/>
            <a:r>
              <a:rPr lang="en-US" dirty="0"/>
              <a:t>C</a:t>
            </a:r>
            <a:r>
              <a:rPr lang="en-US" dirty="0" smtClean="0"/>
              <a:t>ache volumes, disks, stripes.</a:t>
            </a:r>
          </a:p>
          <a:p>
            <a:r>
              <a:rPr lang="en-US" dirty="0" smtClean="0"/>
              <a:t>Opaque pointer with </a:t>
            </a:r>
            <a:r>
              <a:rPr lang="en-US" dirty="0" err="1" smtClean="0"/>
              <a:t>accessor</a:t>
            </a:r>
            <a:r>
              <a:rPr lang="en-US" dirty="0" smtClean="0"/>
              <a:t> functions.</a:t>
            </a:r>
          </a:p>
          <a:p>
            <a:pPr lvl="1"/>
            <a:r>
              <a:rPr lang="en-US" dirty="0" smtClean="0"/>
              <a:t>Plugin gets pointer then calls functions for data.</a:t>
            </a:r>
            <a:endParaRPr lang="en-US" dirty="0" smtClean="0"/>
          </a:p>
          <a:p>
            <a:r>
              <a:rPr lang="en-US" dirty="0" smtClean="0"/>
              <a:t>Iteration </a:t>
            </a:r>
            <a:r>
              <a:rPr lang="en-US" dirty="0" smtClean="0"/>
              <a:t>functions for search.</a:t>
            </a:r>
          </a:p>
          <a:p>
            <a:r>
              <a:rPr lang="en-US" dirty="0" smtClean="0"/>
              <a:t>Useful itself but also required by rest of API.</a:t>
            </a:r>
          </a:p>
          <a:p>
            <a:endParaRPr lang="en-US"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24</a:t>
            </a:fld>
            <a:endParaRPr lang="en-US"/>
          </a:p>
        </p:txBody>
      </p:sp>
    </p:spTree>
    <p:extLst>
      <p:ext uri="{BB962C8B-B14F-4D97-AF65-F5344CB8AC3E}">
        <p14:creationId xmlns:p14="http://schemas.microsoft.com/office/powerpoint/2010/main" val="23960938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Hooks</a:t>
            </a:r>
            <a:br>
              <a:rPr lang="en-US" dirty="0" smtClean="0"/>
            </a:br>
            <a:r>
              <a:rPr lang="en-US" sz="2200" i="1" dirty="0" smtClean="0"/>
              <a:t>Getting in to the action</a:t>
            </a:r>
            <a:endParaRPr lang="en-US" i="1" dirty="0"/>
          </a:p>
        </p:txBody>
      </p:sp>
      <p:sp>
        <p:nvSpPr>
          <p:cNvPr id="3" name="Content Placeholder 2"/>
          <p:cNvSpPr>
            <a:spLocks noGrp="1"/>
          </p:cNvSpPr>
          <p:nvPr>
            <p:ph idx="1"/>
          </p:nvPr>
        </p:nvSpPr>
        <p:spPr/>
        <p:txBody>
          <a:bodyPr/>
          <a:lstStyle/>
          <a:p>
            <a:r>
              <a:rPr lang="en-US" dirty="0" smtClean="0"/>
              <a:t>Cache events</a:t>
            </a:r>
          </a:p>
          <a:p>
            <a:pPr lvl="1"/>
            <a:r>
              <a:rPr lang="en-US" dirty="0" smtClean="0"/>
              <a:t>Wrap, disk fail, life cycle, etc.</a:t>
            </a:r>
          </a:p>
          <a:p>
            <a:r>
              <a:rPr lang="en-US" dirty="0" smtClean="0"/>
              <a:t>Object events</a:t>
            </a:r>
          </a:p>
          <a:p>
            <a:pPr lvl="1"/>
            <a:r>
              <a:rPr lang="en-US" dirty="0" smtClean="0"/>
              <a:t>Directory miss, disk miss, evacuation, delete (?)</a:t>
            </a:r>
          </a:p>
          <a:p>
            <a:r>
              <a:rPr lang="en-US" dirty="0" smtClean="0"/>
              <a:t>Special case support for pure statistic hook?</a:t>
            </a:r>
          </a:p>
          <a:p>
            <a:r>
              <a:rPr lang="en-US" dirty="0" smtClean="0"/>
              <a:t>Stripe assignment.</a:t>
            </a:r>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25</a:t>
            </a:fld>
            <a:endParaRPr lang="en-US"/>
          </a:p>
        </p:txBody>
      </p:sp>
    </p:spTree>
    <p:extLst>
      <p:ext uri="{BB962C8B-B14F-4D97-AF65-F5344CB8AC3E}">
        <p14:creationId xmlns:p14="http://schemas.microsoft.com/office/powerpoint/2010/main" val="25617417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Stripe Assignment</a:t>
            </a:r>
            <a:endParaRPr lang="en-US" dirty="0"/>
          </a:p>
        </p:txBody>
      </p:sp>
      <p:sp>
        <p:nvSpPr>
          <p:cNvPr id="3" name="Content Placeholder 2"/>
          <p:cNvSpPr>
            <a:spLocks noGrp="1"/>
          </p:cNvSpPr>
          <p:nvPr>
            <p:ph idx="1"/>
          </p:nvPr>
        </p:nvSpPr>
        <p:spPr/>
        <p:txBody>
          <a:bodyPr/>
          <a:lstStyle/>
          <a:p>
            <a:r>
              <a:rPr lang="en-US" dirty="0" smtClean="0"/>
              <a:t>Stripe assignment controls accessibility and storage for objects.</a:t>
            </a:r>
          </a:p>
          <a:p>
            <a:r>
              <a:rPr lang="en-US" dirty="0" smtClean="0"/>
              <a:t>Parallel write.</a:t>
            </a:r>
          </a:p>
          <a:p>
            <a:r>
              <a:rPr lang="en-US" dirty="0" smtClean="0"/>
              <a:t>Parallel search on multiple stripes for read.</a:t>
            </a:r>
          </a:p>
          <a:p>
            <a:pPr lvl="1"/>
            <a:r>
              <a:rPr lang="en-US" dirty="0" smtClean="0"/>
              <a:t>Callback per read complete, can accept or wait.</a:t>
            </a:r>
          </a:p>
          <a:p>
            <a:r>
              <a:rPr lang="en-US" dirty="0" smtClean="0"/>
              <a:t>Retry option for read</a:t>
            </a:r>
          </a:p>
          <a:p>
            <a:pPr lvl="1"/>
            <a:r>
              <a:rPr lang="en-US" dirty="0"/>
              <a:t>S</a:t>
            </a:r>
            <a:r>
              <a:rPr lang="en-US" dirty="0" smtClean="0"/>
              <a:t>equential stripe searching.</a:t>
            </a:r>
          </a:p>
          <a:p>
            <a:pPr lvl="1"/>
            <a:r>
              <a:rPr lang="en-US" dirty="0" smtClean="0"/>
              <a:t>Alternate key searches.</a:t>
            </a:r>
            <a:endParaRPr lang="en-US"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26</a:t>
            </a:fld>
            <a:endParaRPr lang="en-US"/>
          </a:p>
        </p:txBody>
      </p:sp>
    </p:spTree>
    <p:extLst>
      <p:ext uri="{BB962C8B-B14F-4D97-AF65-F5344CB8AC3E}">
        <p14:creationId xmlns:p14="http://schemas.microsoft.com/office/powerpoint/2010/main" val="28268919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Cache Operations</a:t>
            </a:r>
            <a:endParaRPr lang="en-US" dirty="0"/>
          </a:p>
        </p:txBody>
      </p:sp>
      <p:sp>
        <p:nvSpPr>
          <p:cNvPr id="3" name="Content Placeholder 2"/>
          <p:cNvSpPr>
            <a:spLocks noGrp="1"/>
          </p:cNvSpPr>
          <p:nvPr>
            <p:ph idx="1"/>
          </p:nvPr>
        </p:nvSpPr>
        <p:spPr/>
        <p:txBody>
          <a:bodyPr/>
          <a:lstStyle/>
          <a:p>
            <a:r>
              <a:rPr lang="en-US" dirty="0" smtClean="0"/>
              <a:t>Copy objects from stripe A to stripe B</a:t>
            </a:r>
          </a:p>
          <a:p>
            <a:pPr lvl="1"/>
            <a:r>
              <a:rPr lang="en-US" dirty="0" smtClean="0"/>
              <a:t>More efficient to parallel store if possible</a:t>
            </a:r>
          </a:p>
          <a:p>
            <a:r>
              <a:rPr lang="en-US" dirty="0" smtClean="0"/>
              <a:t>Probe, delete directory entries.</a:t>
            </a:r>
          </a:p>
          <a:p>
            <a:r>
              <a:rPr lang="en-US" dirty="0" smtClean="0"/>
              <a:t>Evacuation marking.</a:t>
            </a:r>
          </a:p>
          <a:p>
            <a:r>
              <a:rPr lang="en-US" dirty="0" smtClean="0"/>
              <a:t>Read, write cache objects.</a:t>
            </a:r>
          </a:p>
          <a:p>
            <a:r>
              <a:rPr lang="en-US" dirty="0" smtClean="0"/>
              <a:t>Alternate control.</a:t>
            </a:r>
            <a:endParaRPr lang="en-US" dirty="0"/>
          </a:p>
        </p:txBody>
      </p:sp>
      <p:sp>
        <p:nvSpPr>
          <p:cNvPr id="4" name="Date Placeholder 3"/>
          <p:cNvSpPr>
            <a:spLocks noGrp="1"/>
          </p:cNvSpPr>
          <p:nvPr>
            <p:ph type="dt" sz="half" idx="10"/>
          </p:nvPr>
        </p:nvSpPr>
        <p:spPr/>
        <p:txBody>
          <a:bodyPr/>
          <a:lstStyle/>
          <a:p>
            <a:r>
              <a:rPr lang="en-US" smtClean="0"/>
              <a:t>9 Apr 2014</a:t>
            </a:r>
            <a:endParaRPr lang="en-US" dirty="0"/>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27</a:t>
            </a:fld>
            <a:endParaRPr lang="en-US"/>
          </a:p>
        </p:txBody>
      </p:sp>
    </p:spTree>
    <p:extLst>
      <p:ext uri="{BB962C8B-B14F-4D97-AF65-F5344CB8AC3E}">
        <p14:creationId xmlns:p14="http://schemas.microsoft.com/office/powerpoint/2010/main" val="28770684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Reading from Cache</a:t>
            </a:r>
            <a:endParaRPr lang="en-US" dirty="0"/>
          </a:p>
        </p:txBody>
      </p:sp>
      <p:pic>
        <p:nvPicPr>
          <p:cNvPr id="10" name="Content Placeholder 9"/>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840045" y="1727918"/>
            <a:ext cx="4581760" cy="2943376"/>
          </a:xfrm>
        </p:spPr>
      </p:pic>
      <p:sp>
        <p:nvSpPr>
          <p:cNvPr id="9" name="Text Placeholder 8"/>
          <p:cNvSpPr>
            <a:spLocks noGrp="1"/>
          </p:cNvSpPr>
          <p:nvPr>
            <p:ph type="body" sz="half" idx="2"/>
          </p:nvPr>
        </p:nvSpPr>
        <p:spPr/>
        <p:txBody>
          <a:bodyPr>
            <a:noAutofit/>
          </a:bodyPr>
          <a:lstStyle/>
          <a:p>
            <a:r>
              <a:rPr lang="en-US" sz="1800" dirty="0" smtClean="0"/>
              <a:t>The plugin is called once the client request has been parsed. It should then initiate cache reads (or fail and mark the request as a cache miss).</a:t>
            </a:r>
          </a:p>
          <a:p>
            <a:endParaRPr lang="en-US" sz="1800" dirty="0"/>
          </a:p>
          <a:p>
            <a:r>
              <a:rPr lang="en-US" sz="1800" dirty="0" smtClean="0"/>
              <a:t>When a read completes the plugin can accept that as that source for a cache hit, discard the read, and/or initiate additional read operations. The plugin can reject any completed read as a miss.</a:t>
            </a:r>
            <a:endParaRPr lang="en-US" sz="1800"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28</a:t>
            </a:fld>
            <a:endParaRPr lang="en-US"/>
          </a:p>
        </p:txBody>
      </p:sp>
    </p:spTree>
    <p:extLst>
      <p:ext uri="{BB962C8B-B14F-4D97-AF65-F5344CB8AC3E}">
        <p14:creationId xmlns:p14="http://schemas.microsoft.com/office/powerpoint/2010/main" val="30011692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Miscellaneous</a:t>
            </a:r>
            <a:endParaRPr lang="en-US" dirty="0"/>
          </a:p>
        </p:txBody>
      </p:sp>
      <p:sp>
        <p:nvSpPr>
          <p:cNvPr id="3" name="Content Placeholder 2"/>
          <p:cNvSpPr>
            <a:spLocks noGrp="1"/>
          </p:cNvSpPr>
          <p:nvPr>
            <p:ph idx="1"/>
          </p:nvPr>
        </p:nvSpPr>
        <p:spPr/>
        <p:txBody>
          <a:bodyPr/>
          <a:lstStyle/>
          <a:p>
            <a:r>
              <a:rPr lang="en-US" dirty="0" smtClean="0"/>
              <a:t>Allow storage and volume definitions to have key/value pairs that are visible to the API.</a:t>
            </a:r>
          </a:p>
          <a:p>
            <a:r>
              <a:rPr lang="en-US" dirty="0" smtClean="0"/>
              <a:t>Cache key / ID control</a:t>
            </a:r>
          </a:p>
          <a:p>
            <a:pPr lvl="1"/>
            <a:r>
              <a:rPr lang="en-US" dirty="0" smtClean="0"/>
              <a:t>General string input.</a:t>
            </a:r>
          </a:p>
          <a:p>
            <a:pPr lvl="1"/>
            <a:r>
              <a:rPr lang="en-US" dirty="0" smtClean="0"/>
              <a:t>Alternative hashing.</a:t>
            </a:r>
          </a:p>
          <a:p>
            <a:r>
              <a:rPr lang="en-US" dirty="0" smtClean="0"/>
              <a:t>Enable stripes made out of ram.</a:t>
            </a:r>
          </a:p>
          <a:p>
            <a:pPr lvl="1"/>
            <a:r>
              <a:rPr lang="en-US" dirty="0" smtClean="0"/>
              <a:t>Potentially run </a:t>
            </a:r>
            <a:r>
              <a:rPr lang="en-US" smtClean="0"/>
              <a:t>no-disk cache.</a:t>
            </a:r>
            <a:endParaRPr lang="en-US"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29</a:t>
            </a:fld>
            <a:endParaRPr lang="en-US"/>
          </a:p>
        </p:txBody>
      </p:sp>
    </p:spTree>
    <p:extLst>
      <p:ext uri="{BB962C8B-B14F-4D97-AF65-F5344CB8AC3E}">
        <p14:creationId xmlns:p14="http://schemas.microsoft.com/office/powerpoint/2010/main" val="39916618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Basics of the current cache and API</a:t>
            </a:r>
          </a:p>
          <a:p>
            <a:r>
              <a:rPr lang="en-US" dirty="0" smtClean="0"/>
              <a:t>The Cache Toolkit API</a:t>
            </a:r>
          </a:p>
          <a:p>
            <a:r>
              <a:rPr lang="en-US" dirty="0" smtClean="0"/>
              <a:t>In practice – using the toolkit to build solutions to current user issues.</a:t>
            </a:r>
          </a:p>
          <a:p>
            <a:endParaRPr lang="en-US" dirty="0" smtClean="0"/>
          </a:p>
          <a:p>
            <a:pPr marL="0" indent="0">
              <a:buNone/>
            </a:pPr>
            <a:endParaRPr lang="en-US"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3</a:t>
            </a:fld>
            <a:endParaRPr lang="en-US"/>
          </a:p>
        </p:txBody>
      </p:sp>
    </p:spTree>
    <p:extLst>
      <p:ext uri="{BB962C8B-B14F-4D97-AF65-F5344CB8AC3E}">
        <p14:creationId xmlns:p14="http://schemas.microsoft.com/office/powerpoint/2010/main" val="18575246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Use Cases</a:t>
            </a:r>
            <a:endParaRPr lang="en-US" dirty="0"/>
          </a:p>
        </p:txBody>
      </p:sp>
      <p:sp>
        <p:nvSpPr>
          <p:cNvPr id="8" name="Text Placeholder 7"/>
          <p:cNvSpPr>
            <a:spLocks noGrp="1"/>
          </p:cNvSpPr>
          <p:nvPr>
            <p:ph type="body" idx="1"/>
          </p:nvPr>
        </p:nvSpPr>
        <p:spPr/>
        <p:txBody>
          <a:bodyPr/>
          <a:lstStyle/>
          <a:p>
            <a:r>
              <a:rPr lang="en-US" dirty="0" smtClean="0"/>
              <a:t>Out in the fields</a:t>
            </a:r>
            <a:endParaRPr lang="en-US"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a:xfrm>
            <a:off x="2971800" y="6356350"/>
            <a:ext cx="3048000" cy="365125"/>
          </a:xfrm>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30</a:t>
            </a:fld>
            <a:endParaRPr lang="en-US"/>
          </a:p>
        </p:txBody>
      </p:sp>
    </p:spTree>
    <p:extLst>
      <p:ext uri="{BB962C8B-B14F-4D97-AF65-F5344CB8AC3E}">
        <p14:creationId xmlns:p14="http://schemas.microsoft.com/office/powerpoint/2010/main" val="25158385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Awesome Yet Practical</a:t>
            </a:r>
            <a:endParaRPr lang="en-US" dirty="0"/>
          </a:p>
        </p:txBody>
      </p:sp>
      <p:sp>
        <p:nvSpPr>
          <p:cNvPr id="3" name="Content Placeholder 2"/>
          <p:cNvSpPr>
            <a:spLocks noGrp="1"/>
          </p:cNvSpPr>
          <p:nvPr>
            <p:ph idx="1"/>
          </p:nvPr>
        </p:nvSpPr>
        <p:spPr/>
        <p:txBody>
          <a:bodyPr>
            <a:normAutofit/>
          </a:bodyPr>
          <a:lstStyle/>
          <a:p>
            <a:r>
              <a:rPr lang="en-US" dirty="0" smtClean="0"/>
              <a:t>Not just a cool API, but useful for actual deployment problems!</a:t>
            </a:r>
          </a:p>
          <a:p>
            <a:r>
              <a:rPr lang="en-US" dirty="0" smtClean="0"/>
              <a:t>Design was use case driven.</a:t>
            </a:r>
          </a:p>
          <a:p>
            <a:r>
              <a:rPr lang="en-US" dirty="0" smtClean="0"/>
              <a:t>So let’s look at some of them.</a:t>
            </a:r>
          </a:p>
          <a:p>
            <a:pPr lvl="2"/>
            <a:endParaRPr lang="en-US" dirty="0" smtClean="0"/>
          </a:p>
          <a:p>
            <a:pPr lvl="1"/>
            <a:endParaRPr lang="en-US" dirty="0" smtClean="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a:p>
        </p:txBody>
      </p:sp>
      <p:sp>
        <p:nvSpPr>
          <p:cNvPr id="6" name="Slide Number Placeholder 5"/>
          <p:cNvSpPr>
            <a:spLocks noGrp="1"/>
          </p:cNvSpPr>
          <p:nvPr>
            <p:ph type="sldNum" sz="quarter" idx="12"/>
          </p:nvPr>
        </p:nvSpPr>
        <p:spPr/>
        <p:txBody>
          <a:bodyPr/>
          <a:lstStyle/>
          <a:p>
            <a:fld id="{C8A5BD80-B0FA-4364-8F81-A150986F363E}" type="slidenum">
              <a:rPr lang="en-US" smtClean="0"/>
              <a:t>31</a:t>
            </a:fld>
            <a:endParaRPr lang="en-US"/>
          </a:p>
        </p:txBody>
      </p:sp>
    </p:spTree>
    <p:extLst>
      <p:ext uri="{BB962C8B-B14F-4D97-AF65-F5344CB8AC3E}">
        <p14:creationId xmlns:p14="http://schemas.microsoft.com/office/powerpoint/2010/main" val="38271178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a:t>
            </a:r>
            <a:endParaRPr lang="en-US" dirty="0"/>
          </a:p>
        </p:txBody>
      </p:sp>
      <p:sp>
        <p:nvSpPr>
          <p:cNvPr id="3" name="Content Placeholder 2"/>
          <p:cNvSpPr>
            <a:spLocks noGrp="1"/>
          </p:cNvSpPr>
          <p:nvPr>
            <p:ph idx="1"/>
          </p:nvPr>
        </p:nvSpPr>
        <p:spPr/>
        <p:txBody>
          <a:bodyPr>
            <a:normAutofit/>
          </a:bodyPr>
          <a:lstStyle/>
          <a:p>
            <a:r>
              <a:rPr lang="en-US" dirty="0" smtClean="0"/>
              <a:t>Problem: Can’t optimize cache use if we have no knowledge of what’s happening</a:t>
            </a:r>
          </a:p>
          <a:p>
            <a:r>
              <a:rPr lang="en-US" dirty="0" smtClean="0"/>
              <a:t>How </a:t>
            </a:r>
            <a:r>
              <a:rPr lang="en-US" dirty="0"/>
              <a:t>much of my content is still valid?</a:t>
            </a:r>
          </a:p>
          <a:p>
            <a:r>
              <a:rPr lang="en-US" dirty="0"/>
              <a:t>How many directory misses with disk I/O are </a:t>
            </a:r>
            <a:r>
              <a:rPr lang="en-US"/>
              <a:t>occurring</a:t>
            </a:r>
            <a:r>
              <a:rPr lang="en-US" smtClean="0"/>
              <a:t>?</a:t>
            </a:r>
          </a:p>
          <a:p>
            <a:r>
              <a:rPr lang="en-US" smtClean="0"/>
              <a:t>What is the average chain length in the directory?</a:t>
            </a:r>
            <a:endParaRPr lang="en-US" dirty="0" smtClean="0"/>
          </a:p>
          <a:p>
            <a:r>
              <a:rPr lang="en-US" dirty="0" smtClean="0"/>
              <a:t>How are objects distributed across stripes?</a:t>
            </a:r>
            <a:endParaRPr lang="en-US"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32</a:t>
            </a:fld>
            <a:endParaRPr lang="en-US"/>
          </a:p>
        </p:txBody>
      </p:sp>
    </p:spTree>
    <p:extLst>
      <p:ext uri="{BB962C8B-B14F-4D97-AF65-F5344CB8AC3E}">
        <p14:creationId xmlns:p14="http://schemas.microsoft.com/office/powerpoint/2010/main" val="26946592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a:t>
            </a:r>
            <a:endParaRPr lang="en-US" dirty="0"/>
          </a:p>
        </p:txBody>
      </p:sp>
      <p:sp>
        <p:nvSpPr>
          <p:cNvPr id="3" name="Content Placeholder 2"/>
          <p:cNvSpPr>
            <a:spLocks noGrp="1"/>
          </p:cNvSpPr>
          <p:nvPr>
            <p:ph idx="1"/>
          </p:nvPr>
        </p:nvSpPr>
        <p:spPr/>
        <p:txBody>
          <a:bodyPr>
            <a:normAutofit lnSpcReduction="10000"/>
          </a:bodyPr>
          <a:lstStyle/>
          <a:p>
            <a:r>
              <a:rPr lang="en-US" dirty="0" smtClean="0"/>
              <a:t>Solution</a:t>
            </a:r>
            <a:r>
              <a:rPr lang="en-US" dirty="0"/>
              <a:t>: Use API to explore / monitor cache state.</a:t>
            </a:r>
          </a:p>
          <a:p>
            <a:pPr lvl="1"/>
            <a:r>
              <a:rPr lang="en-US" dirty="0"/>
              <a:t>Hooks </a:t>
            </a:r>
            <a:r>
              <a:rPr lang="en-US" dirty="0" smtClean="0"/>
              <a:t>to</a:t>
            </a:r>
          </a:p>
          <a:p>
            <a:pPr lvl="2"/>
            <a:r>
              <a:rPr lang="en-US" dirty="0"/>
              <a:t>W</a:t>
            </a:r>
            <a:r>
              <a:rPr lang="en-US" dirty="0" smtClean="0"/>
              <a:t>atch </a:t>
            </a:r>
            <a:r>
              <a:rPr lang="en-US" dirty="0"/>
              <a:t>for interesting </a:t>
            </a:r>
            <a:r>
              <a:rPr lang="en-US" dirty="0" smtClean="0"/>
              <a:t>events.</a:t>
            </a:r>
          </a:p>
          <a:p>
            <a:pPr lvl="2"/>
            <a:r>
              <a:rPr lang="en-US" dirty="0"/>
              <a:t>G</a:t>
            </a:r>
            <a:r>
              <a:rPr lang="en-US" dirty="0" smtClean="0"/>
              <a:t>enerate statistics.</a:t>
            </a:r>
          </a:p>
          <a:p>
            <a:pPr lvl="2"/>
            <a:r>
              <a:rPr lang="en-US" dirty="0" smtClean="0"/>
              <a:t>Generate logging data for post processing.</a:t>
            </a:r>
            <a:endParaRPr lang="en-US" dirty="0"/>
          </a:p>
          <a:p>
            <a:pPr lvl="1"/>
            <a:r>
              <a:rPr lang="en-US" dirty="0" smtClean="0"/>
              <a:t>API to examine </a:t>
            </a:r>
            <a:r>
              <a:rPr lang="en-US" dirty="0"/>
              <a:t>raw cache </a:t>
            </a:r>
            <a:r>
              <a:rPr lang="en-US" dirty="0" smtClean="0"/>
              <a:t>state</a:t>
            </a:r>
          </a:p>
          <a:p>
            <a:pPr lvl="2"/>
            <a:r>
              <a:rPr lang="en-US" dirty="0" smtClean="0"/>
              <a:t>One off plugins for debugging.</a:t>
            </a:r>
          </a:p>
          <a:p>
            <a:pPr lvl="2"/>
            <a:r>
              <a:rPr lang="en-US" dirty="0" smtClean="0"/>
              <a:t>Build external tools for examination.</a:t>
            </a:r>
            <a:br>
              <a:rPr lang="en-US" dirty="0" smtClean="0"/>
            </a:br>
            <a:r>
              <a:rPr lang="en-US" sz="1600" i="1" dirty="0" smtClean="0"/>
              <a:t>(product idea, don’t steal!)</a:t>
            </a:r>
            <a:endParaRPr lang="en-US" i="1" dirty="0"/>
          </a:p>
          <a:p>
            <a:endParaRPr lang="en-US"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33</a:t>
            </a:fld>
            <a:endParaRPr lang="en-US"/>
          </a:p>
        </p:txBody>
      </p:sp>
    </p:spTree>
    <p:extLst>
      <p:ext uri="{BB962C8B-B14F-4D97-AF65-F5344CB8AC3E}">
        <p14:creationId xmlns:p14="http://schemas.microsoft.com/office/powerpoint/2010/main" val="366271155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Annotation</a:t>
            </a:r>
            <a:endParaRPr lang="en-US" dirty="0"/>
          </a:p>
        </p:txBody>
      </p:sp>
      <p:sp>
        <p:nvSpPr>
          <p:cNvPr id="3" name="Content Placeholder 2"/>
          <p:cNvSpPr>
            <a:spLocks noGrp="1"/>
          </p:cNvSpPr>
          <p:nvPr>
            <p:ph idx="1"/>
          </p:nvPr>
        </p:nvSpPr>
        <p:spPr/>
        <p:txBody>
          <a:bodyPr/>
          <a:lstStyle/>
          <a:p>
            <a:r>
              <a:rPr lang="en-US" dirty="0" smtClean="0"/>
              <a:t>Problem: want better information about cache contents.</a:t>
            </a:r>
          </a:p>
          <a:p>
            <a:r>
              <a:rPr lang="en-US" dirty="0" smtClean="0"/>
              <a:t>Monitoring can be used to accumulate more extensive data about cache contents.</a:t>
            </a:r>
          </a:p>
          <a:p>
            <a:pPr lvl="1"/>
            <a:r>
              <a:rPr lang="en-US" dirty="0" smtClean="0"/>
              <a:t>Live information.</a:t>
            </a:r>
          </a:p>
          <a:p>
            <a:pPr lvl="2"/>
            <a:r>
              <a:rPr lang="en-US" dirty="0" smtClean="0"/>
              <a:t>TS data.</a:t>
            </a:r>
          </a:p>
          <a:p>
            <a:pPr lvl="2"/>
            <a:r>
              <a:rPr lang="en-US" dirty="0" smtClean="0"/>
              <a:t>Custom tags/tables.</a:t>
            </a:r>
          </a:p>
          <a:p>
            <a:pPr lvl="1"/>
            <a:r>
              <a:rPr lang="en-US" dirty="0" smtClean="0"/>
              <a:t>Offline log processing.</a:t>
            </a:r>
            <a:endParaRPr lang="en-US"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34</a:t>
            </a:fld>
            <a:endParaRPr lang="en-US"/>
          </a:p>
        </p:txBody>
      </p:sp>
    </p:spTree>
    <p:extLst>
      <p:ext uri="{BB962C8B-B14F-4D97-AF65-F5344CB8AC3E}">
        <p14:creationId xmlns:p14="http://schemas.microsoft.com/office/powerpoint/2010/main" val="401787294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Tiered Storage</a:t>
            </a:r>
            <a:endParaRPr lang="en-US" dirty="0"/>
          </a:p>
        </p:txBody>
      </p:sp>
      <p:sp>
        <p:nvSpPr>
          <p:cNvPr id="3" name="Content Placeholder 2"/>
          <p:cNvSpPr>
            <a:spLocks noGrp="1"/>
          </p:cNvSpPr>
          <p:nvPr>
            <p:ph idx="1"/>
          </p:nvPr>
        </p:nvSpPr>
        <p:spPr/>
        <p:txBody>
          <a:bodyPr>
            <a:normAutofit/>
          </a:bodyPr>
          <a:lstStyle/>
          <a:p>
            <a:r>
              <a:rPr lang="en-US" dirty="0" smtClean="0"/>
              <a:t>Problem:</a:t>
            </a:r>
          </a:p>
          <a:p>
            <a:pPr lvl="1"/>
            <a:r>
              <a:rPr lang="en-US" dirty="0" smtClean="0"/>
              <a:t>Two or more types of storage of significantly different access speeds.</a:t>
            </a:r>
          </a:p>
          <a:p>
            <a:pPr lvl="1"/>
            <a:r>
              <a:rPr lang="en-US" dirty="0" smtClean="0"/>
              <a:t>Want to control content location</a:t>
            </a:r>
          </a:p>
          <a:p>
            <a:r>
              <a:rPr lang="en-US" dirty="0" smtClean="0"/>
              <a:t>Solution:</a:t>
            </a:r>
          </a:p>
          <a:p>
            <a:pPr lvl="1"/>
            <a:r>
              <a:rPr lang="en-US" dirty="0" smtClean="0"/>
              <a:t>Create cache volumes based on storage type</a:t>
            </a:r>
          </a:p>
          <a:p>
            <a:pPr lvl="1"/>
            <a:r>
              <a:rPr lang="en-US" dirty="0" smtClean="0"/>
              <a:t>Assign objects to stripes based on type of object and stripe storage.</a:t>
            </a:r>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35</a:t>
            </a:fld>
            <a:endParaRPr lang="en-US"/>
          </a:p>
        </p:txBody>
      </p:sp>
    </p:spTree>
    <p:extLst>
      <p:ext uri="{BB962C8B-B14F-4D97-AF65-F5344CB8AC3E}">
        <p14:creationId xmlns:p14="http://schemas.microsoft.com/office/powerpoint/2010/main" val="29104901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Tiered Storage 2</a:t>
            </a:r>
            <a:endParaRPr lang="en-US" dirty="0"/>
          </a:p>
        </p:txBody>
      </p:sp>
      <p:sp>
        <p:nvSpPr>
          <p:cNvPr id="3" name="Content Placeholder 2"/>
          <p:cNvSpPr>
            <a:spLocks noGrp="1"/>
          </p:cNvSpPr>
          <p:nvPr>
            <p:ph idx="1"/>
          </p:nvPr>
        </p:nvSpPr>
        <p:spPr/>
        <p:txBody>
          <a:bodyPr/>
          <a:lstStyle/>
          <a:p>
            <a:r>
              <a:rPr lang="en-US" dirty="0" smtClean="0"/>
              <a:t>Can use multiple write to store on multiple tiers.</a:t>
            </a:r>
          </a:p>
          <a:p>
            <a:pPr lvl="1"/>
            <a:r>
              <a:rPr lang="en-US" dirty="0" smtClean="0"/>
              <a:t>Demoting means just delete in directory (no I/O)</a:t>
            </a:r>
          </a:p>
          <a:p>
            <a:r>
              <a:rPr lang="en-US" dirty="0" smtClean="0"/>
              <a:t>Can still copy if needed.</a:t>
            </a:r>
          </a:p>
          <a:p>
            <a:r>
              <a:rPr lang="en-US" dirty="0" smtClean="0"/>
              <a:t>Can search tiers in parallel or serial</a:t>
            </a:r>
            <a:endParaRPr lang="en-US"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36</a:t>
            </a:fld>
            <a:endParaRPr lang="en-US"/>
          </a:p>
        </p:txBody>
      </p:sp>
    </p:spTree>
    <p:extLst>
      <p:ext uri="{BB962C8B-B14F-4D97-AF65-F5344CB8AC3E}">
        <p14:creationId xmlns:p14="http://schemas.microsoft.com/office/powerpoint/2010/main" val="372497384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Persistence Control</a:t>
            </a:r>
            <a:endParaRPr lang="en-US" dirty="0"/>
          </a:p>
        </p:txBody>
      </p:sp>
      <p:sp>
        <p:nvSpPr>
          <p:cNvPr id="3" name="Content Placeholder 2"/>
          <p:cNvSpPr>
            <a:spLocks noGrp="1"/>
          </p:cNvSpPr>
          <p:nvPr>
            <p:ph idx="1"/>
          </p:nvPr>
        </p:nvSpPr>
        <p:spPr/>
        <p:txBody>
          <a:bodyPr/>
          <a:lstStyle/>
          <a:p>
            <a:r>
              <a:rPr lang="en-US" dirty="0" smtClean="0"/>
              <a:t>Problem: some content should be kept for long periods, longer than a stripe wrap.</a:t>
            </a:r>
          </a:p>
          <a:p>
            <a:r>
              <a:rPr lang="en-US" dirty="0" smtClean="0"/>
              <a:t>Solution: segregate content by persistent vs. transitory across stripes.</a:t>
            </a:r>
          </a:p>
          <a:p>
            <a:pPr lvl="1"/>
            <a:r>
              <a:rPr lang="en-US" dirty="0" smtClean="0"/>
              <a:t>Large stable objects only evicted by other large stable objects, not small temporary objects.</a:t>
            </a:r>
          </a:p>
          <a:p>
            <a:pPr lvl="1"/>
            <a:r>
              <a:rPr lang="en-US" dirty="0" smtClean="0"/>
              <a:t>Can read failover from long term to short term</a:t>
            </a:r>
          </a:p>
          <a:p>
            <a:pPr lvl="1"/>
            <a:r>
              <a:rPr lang="en-US" dirty="0" smtClean="0"/>
              <a:t>Potentially do generational GC</a:t>
            </a:r>
            <a:endParaRPr lang="en-US"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37</a:t>
            </a:fld>
            <a:endParaRPr lang="en-US"/>
          </a:p>
        </p:txBody>
      </p:sp>
    </p:spTree>
    <p:extLst>
      <p:ext uri="{BB962C8B-B14F-4D97-AF65-F5344CB8AC3E}">
        <p14:creationId xmlns:p14="http://schemas.microsoft.com/office/powerpoint/2010/main" val="94024789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Cache Key Flexibility</a:t>
            </a:r>
            <a:endParaRPr lang="en-US" dirty="0"/>
          </a:p>
        </p:txBody>
      </p:sp>
      <p:sp>
        <p:nvSpPr>
          <p:cNvPr id="3" name="Content Placeholder 2"/>
          <p:cNvSpPr>
            <a:spLocks noGrp="1"/>
          </p:cNvSpPr>
          <p:nvPr>
            <p:ph idx="1"/>
          </p:nvPr>
        </p:nvSpPr>
        <p:spPr/>
        <p:txBody>
          <a:bodyPr/>
          <a:lstStyle/>
          <a:p>
            <a:r>
              <a:rPr lang="en-US" dirty="0" smtClean="0"/>
              <a:t>Problem: Cache lookup commits to a single stripe.</a:t>
            </a:r>
          </a:p>
          <a:p>
            <a:pPr lvl="1"/>
            <a:r>
              <a:rPr lang="en-US" dirty="0" smtClean="0"/>
              <a:t>Variant keys can causes misses</a:t>
            </a:r>
          </a:p>
          <a:p>
            <a:pPr lvl="1"/>
            <a:r>
              <a:rPr lang="en-US" dirty="0" smtClean="0"/>
              <a:t>Any change in stripe assignment hides objects</a:t>
            </a:r>
          </a:p>
          <a:p>
            <a:r>
              <a:rPr lang="en-US" dirty="0" smtClean="0"/>
              <a:t>Solution: Use parallel read or retry</a:t>
            </a:r>
          </a:p>
          <a:p>
            <a:pPr lvl="1"/>
            <a:r>
              <a:rPr lang="en-US" dirty="0" smtClean="0"/>
              <a:t>Read from a different stripe</a:t>
            </a:r>
          </a:p>
          <a:p>
            <a:pPr lvl="1"/>
            <a:r>
              <a:rPr lang="en-US" dirty="0" smtClean="0"/>
              <a:t>Use a different key</a:t>
            </a:r>
            <a:endParaRPr lang="en-US"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38</a:t>
            </a:fld>
            <a:endParaRPr lang="en-US"/>
          </a:p>
        </p:txBody>
      </p:sp>
    </p:spTree>
    <p:extLst>
      <p:ext uri="{BB962C8B-B14F-4D97-AF65-F5344CB8AC3E}">
        <p14:creationId xmlns:p14="http://schemas.microsoft.com/office/powerpoint/2010/main" val="406089815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Large Hot Objects</a:t>
            </a:r>
            <a:endParaRPr lang="en-US" dirty="0"/>
          </a:p>
        </p:txBody>
      </p:sp>
      <p:sp>
        <p:nvSpPr>
          <p:cNvPr id="3" name="Content Placeholder 2"/>
          <p:cNvSpPr>
            <a:spLocks noGrp="1"/>
          </p:cNvSpPr>
          <p:nvPr>
            <p:ph idx="1"/>
          </p:nvPr>
        </p:nvSpPr>
        <p:spPr/>
        <p:txBody>
          <a:bodyPr/>
          <a:lstStyle/>
          <a:p>
            <a:r>
              <a:rPr lang="en-US" dirty="0" smtClean="0"/>
              <a:t>Problem: A small number of large objects that are frequently accessed, causing excessive disk load on a stripe.</a:t>
            </a:r>
          </a:p>
          <a:p>
            <a:r>
              <a:rPr lang="en-US" dirty="0" smtClean="0"/>
              <a:t>Solution: Write the objects to multiple stripes and use stripe assignment to rotate access across the stripes.</a:t>
            </a:r>
            <a:endParaRPr lang="en-US"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39</a:t>
            </a:fld>
            <a:endParaRPr lang="en-US"/>
          </a:p>
        </p:txBody>
      </p:sp>
    </p:spTree>
    <p:extLst>
      <p:ext uri="{BB962C8B-B14F-4D97-AF65-F5344CB8AC3E}">
        <p14:creationId xmlns:p14="http://schemas.microsoft.com/office/powerpoint/2010/main" val="1614363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CURRENT CACHE AND API</a:t>
            </a:r>
            <a:endParaRPr lang="en-US" dirty="0"/>
          </a:p>
        </p:txBody>
      </p:sp>
      <p:sp>
        <p:nvSpPr>
          <p:cNvPr id="8" name="Text Placeholder 7"/>
          <p:cNvSpPr>
            <a:spLocks noGrp="1"/>
          </p:cNvSpPr>
          <p:nvPr>
            <p:ph type="body" idx="1"/>
          </p:nvPr>
        </p:nvSpPr>
        <p:spPr/>
        <p:txBody>
          <a:bodyPr/>
          <a:lstStyle/>
          <a:p>
            <a:r>
              <a:rPr lang="en-US" dirty="0" smtClean="0"/>
              <a:t>What do we have now?</a:t>
            </a:r>
            <a:endParaRPr lang="en-US"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a:xfrm>
            <a:off x="2971800" y="6356350"/>
            <a:ext cx="3048000" cy="365125"/>
          </a:xfrm>
        </p:spPr>
        <p:txBody>
          <a:bodyPr/>
          <a:lstStyle/>
          <a:p>
            <a:r>
              <a:rPr lang="en-US" dirty="0" smtClean="0"/>
              <a:t>Network </a:t>
            </a:r>
            <a:r>
              <a:rPr lang="en-US" dirty="0" err="1" smtClean="0"/>
              <a:t>Geographics</a:t>
            </a:r>
            <a:r>
              <a:rPr lang="en-US" dirty="0" smtClean="0"/>
              <a:t> at </a:t>
            </a:r>
            <a:r>
              <a:rPr lang="en-US" dirty="0" err="1" smtClean="0"/>
              <a:t>ApacheCon</a:t>
            </a:r>
            <a:r>
              <a:rPr lang="en-US" dirty="0" smtClean="0"/>
              <a:t>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4</a:t>
            </a:fld>
            <a:endParaRPr lang="en-US"/>
          </a:p>
        </p:txBody>
      </p:sp>
    </p:spTree>
    <p:extLst>
      <p:ext uri="{BB962C8B-B14F-4D97-AF65-F5344CB8AC3E}">
        <p14:creationId xmlns:p14="http://schemas.microsoft.com/office/powerpoint/2010/main" val="307764378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Export</a:t>
            </a:r>
            <a:endParaRPr lang="en-US" dirty="0"/>
          </a:p>
        </p:txBody>
      </p:sp>
      <p:sp>
        <p:nvSpPr>
          <p:cNvPr id="3" name="Content Placeholder 2"/>
          <p:cNvSpPr>
            <a:spLocks noGrp="1"/>
          </p:cNvSpPr>
          <p:nvPr>
            <p:ph idx="1"/>
          </p:nvPr>
        </p:nvSpPr>
        <p:spPr/>
        <p:txBody>
          <a:bodyPr/>
          <a:lstStyle/>
          <a:p>
            <a:r>
              <a:rPr lang="en-US" dirty="0" smtClean="0"/>
              <a:t>If you can examine the cache via an API, you can export it.</a:t>
            </a:r>
          </a:p>
          <a:p>
            <a:r>
              <a:rPr lang="en-US" dirty="0" smtClean="0"/>
              <a:t>Cache state is becoming valuable to many users, export can preserve or copy it.</a:t>
            </a:r>
          </a:p>
          <a:p>
            <a:r>
              <a:rPr lang="en-US" dirty="0" smtClean="0"/>
              <a:t>Import can be done without changes, if with difficulty</a:t>
            </a:r>
          </a:p>
          <a:p>
            <a:pPr lvl="1"/>
            <a:r>
              <a:rPr lang="en-US" dirty="0" smtClean="0"/>
              <a:t>But should try to make it easier</a:t>
            </a:r>
            <a:endParaRPr lang="en-US"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40</a:t>
            </a:fld>
            <a:endParaRPr lang="en-US"/>
          </a:p>
        </p:txBody>
      </p:sp>
    </p:spTree>
    <p:extLst>
      <p:ext uri="{BB962C8B-B14F-4D97-AF65-F5344CB8AC3E}">
        <p14:creationId xmlns:p14="http://schemas.microsoft.com/office/powerpoint/2010/main" val="247205175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Cache Cleaning</a:t>
            </a:r>
            <a:endParaRPr lang="en-US" dirty="0"/>
          </a:p>
        </p:txBody>
      </p:sp>
      <p:sp>
        <p:nvSpPr>
          <p:cNvPr id="3" name="Content Placeholder 2"/>
          <p:cNvSpPr>
            <a:spLocks noGrp="1"/>
          </p:cNvSpPr>
          <p:nvPr>
            <p:ph idx="1"/>
          </p:nvPr>
        </p:nvSpPr>
        <p:spPr/>
        <p:txBody>
          <a:bodyPr/>
          <a:lstStyle/>
          <a:p>
            <a:r>
              <a:rPr lang="en-US" dirty="0" smtClean="0"/>
              <a:t>Problem: clean non-stale objects</a:t>
            </a:r>
          </a:p>
          <a:p>
            <a:r>
              <a:rPr lang="en-US" dirty="0" smtClean="0"/>
              <a:t>Solutions:</a:t>
            </a:r>
          </a:p>
          <a:p>
            <a:pPr lvl="1"/>
            <a:r>
              <a:rPr lang="en-US" dirty="0" smtClean="0"/>
              <a:t>List of URLs (or URL regex) to purge.</a:t>
            </a:r>
          </a:p>
          <a:p>
            <a:pPr lvl="1"/>
            <a:r>
              <a:rPr lang="en-US" dirty="0" smtClean="0"/>
              <a:t>Force cache miss on read if URL match.</a:t>
            </a:r>
          </a:p>
          <a:p>
            <a:pPr lvl="1"/>
            <a:r>
              <a:rPr lang="en-US" dirty="0" smtClean="0"/>
              <a:t>Background scan to pre-emptively delete.</a:t>
            </a:r>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41</a:t>
            </a:fld>
            <a:endParaRPr lang="en-US"/>
          </a:p>
        </p:txBody>
      </p:sp>
      <p:sp>
        <p:nvSpPr>
          <p:cNvPr id="8" name="Snip and Round Single Corner Rectangle 7"/>
          <p:cNvSpPr/>
          <p:nvPr/>
        </p:nvSpPr>
        <p:spPr>
          <a:xfrm>
            <a:off x="1905000" y="4800600"/>
            <a:ext cx="4495800" cy="1037432"/>
          </a:xfrm>
          <a:prstGeom prst="snip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Note: This can be done in the current API. It will </a:t>
            </a:r>
            <a:r>
              <a:rPr lang="en-US" smtClean="0"/>
              <a:t>just become much easier.</a:t>
            </a:r>
            <a:endParaRPr lang="en-US" dirty="0"/>
          </a:p>
        </p:txBody>
      </p:sp>
    </p:spTree>
    <p:extLst>
      <p:ext uri="{BB962C8B-B14F-4D97-AF65-F5344CB8AC3E}">
        <p14:creationId xmlns:p14="http://schemas.microsoft.com/office/powerpoint/2010/main" val="317435743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Appendix</a:t>
            </a:r>
            <a:endParaRPr lang="en-US" dirty="0"/>
          </a:p>
        </p:txBody>
      </p:sp>
      <p:sp>
        <p:nvSpPr>
          <p:cNvPr id="8" name="Text Placeholder 7"/>
          <p:cNvSpPr>
            <a:spLocks noGrp="1"/>
          </p:cNvSpPr>
          <p:nvPr>
            <p:ph type="body" idx="1"/>
          </p:nvPr>
        </p:nvSpPr>
        <p:spPr/>
        <p:txBody>
          <a:bodyPr/>
          <a:lstStyle/>
          <a:p>
            <a:r>
              <a:rPr lang="en-US" dirty="0" smtClean="0"/>
              <a:t>Scripts and Resources</a:t>
            </a:r>
            <a:endParaRPr lang="en-US"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a:xfrm>
            <a:off x="2971800" y="6356350"/>
            <a:ext cx="3048000" cy="365125"/>
          </a:xfrm>
        </p:spPr>
        <p:txBody>
          <a:bodyPr/>
          <a:lstStyle/>
          <a:p>
            <a:r>
              <a:rPr lang="en-US" dirty="0" smtClean="0"/>
              <a:t>Network </a:t>
            </a:r>
            <a:r>
              <a:rPr lang="en-US" dirty="0" err="1" smtClean="0"/>
              <a:t>Geographics</a:t>
            </a:r>
            <a:r>
              <a:rPr lang="en-US" dirty="0" smtClean="0"/>
              <a:t> at </a:t>
            </a:r>
            <a:r>
              <a:rPr lang="en-US" dirty="0" err="1" smtClean="0"/>
              <a:t>ApacheCon</a:t>
            </a:r>
            <a:r>
              <a:rPr lang="en-US" dirty="0" smtClean="0"/>
              <a:t>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42</a:t>
            </a:fld>
            <a:endParaRPr lang="en-US"/>
          </a:p>
        </p:txBody>
      </p:sp>
    </p:spTree>
    <p:extLst>
      <p:ext uri="{BB962C8B-B14F-4D97-AF65-F5344CB8AC3E}">
        <p14:creationId xmlns:p14="http://schemas.microsoft.com/office/powerpoint/2010/main" val="101821054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of Development</a:t>
            </a:r>
            <a:endParaRPr lang="en-US" dirty="0"/>
          </a:p>
        </p:txBody>
      </p:sp>
      <p:sp>
        <p:nvSpPr>
          <p:cNvPr id="3" name="Content Placeholder 2"/>
          <p:cNvSpPr>
            <a:spLocks noGrp="1"/>
          </p:cNvSpPr>
          <p:nvPr>
            <p:ph idx="1"/>
          </p:nvPr>
        </p:nvSpPr>
        <p:spPr/>
        <p:txBody>
          <a:bodyPr/>
          <a:lstStyle/>
          <a:p>
            <a:r>
              <a:rPr lang="en-US" dirty="0" smtClean="0"/>
              <a:t>Some work has been done on prototyping some of the features.</a:t>
            </a:r>
          </a:p>
          <a:p>
            <a:pPr lvl="1"/>
            <a:r>
              <a:rPr lang="en-US" dirty="0" smtClean="0"/>
              <a:t>Learned much about the cache implementation</a:t>
            </a:r>
          </a:p>
          <a:p>
            <a:r>
              <a:rPr lang="en-US" dirty="0" smtClean="0"/>
              <a:t>Design is mostly finalized.</a:t>
            </a:r>
          </a:p>
          <a:p>
            <a:r>
              <a:rPr lang="en-US" dirty="0" smtClean="0"/>
              <a:t>Positive response so far from the community.</a:t>
            </a:r>
          </a:p>
          <a:p>
            <a:r>
              <a:rPr lang="en-US" dirty="0" smtClean="0"/>
              <a:t>Project is funded </a:t>
            </a:r>
            <a:r>
              <a:rPr lang="en-US" smtClean="0"/>
              <a:t>by Comcast.</a:t>
            </a:r>
            <a:endParaRPr lang="en-US" dirty="0" smtClean="0"/>
          </a:p>
          <a:p>
            <a:r>
              <a:rPr lang="en-US" dirty="0" smtClean="0"/>
              <a:t>Development should start late spring this year.</a:t>
            </a:r>
            <a:endParaRPr lang="en-US"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43</a:t>
            </a:fld>
            <a:endParaRPr lang="en-US"/>
          </a:p>
        </p:txBody>
      </p:sp>
    </p:spTree>
    <p:extLst>
      <p:ext uri="{BB962C8B-B14F-4D97-AF65-F5344CB8AC3E}">
        <p14:creationId xmlns:p14="http://schemas.microsoft.com/office/powerpoint/2010/main" val="101697654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Versioning / Custom Metadata</a:t>
            </a:r>
            <a:endParaRPr lang="en-US" dirty="0"/>
          </a:p>
        </p:txBody>
      </p:sp>
      <p:sp>
        <p:nvSpPr>
          <p:cNvPr id="3" name="Content Placeholder 2"/>
          <p:cNvSpPr>
            <a:spLocks noGrp="1"/>
          </p:cNvSpPr>
          <p:nvPr>
            <p:ph idx="1"/>
          </p:nvPr>
        </p:nvSpPr>
        <p:spPr/>
        <p:txBody>
          <a:bodyPr/>
          <a:lstStyle/>
          <a:p>
            <a:r>
              <a:rPr lang="en-US" dirty="0" smtClean="0"/>
              <a:t>Speculative feature!</a:t>
            </a:r>
          </a:p>
          <a:p>
            <a:r>
              <a:rPr lang="en-US" dirty="0" smtClean="0"/>
              <a:t>Fragment type is not really used currently</a:t>
            </a:r>
          </a:p>
          <a:p>
            <a:pPr lvl="1"/>
            <a:r>
              <a:rPr lang="en-US" dirty="0" smtClean="0"/>
              <a:t>Overload it to allow custom parsing of metadata</a:t>
            </a:r>
          </a:p>
          <a:p>
            <a:pPr lvl="1"/>
            <a:r>
              <a:rPr lang="en-US" dirty="0" smtClean="0"/>
              <a:t>Use it to version objects/stripes.</a:t>
            </a:r>
          </a:p>
          <a:p>
            <a:pPr lvl="2"/>
            <a:r>
              <a:rPr lang="en-US" dirty="0" smtClean="0"/>
              <a:t>Need _</a:t>
            </a:r>
            <a:r>
              <a:rPr lang="en-US" dirty="0" err="1" smtClean="0"/>
              <a:t>flen</a:t>
            </a:r>
            <a:r>
              <a:rPr lang="en-US" dirty="0" smtClean="0"/>
              <a:t> too, but that’s OK.</a:t>
            </a:r>
          </a:p>
          <a:p>
            <a:r>
              <a:rPr lang="en-US" dirty="0" smtClean="0"/>
              <a:t>This would be quite complex</a:t>
            </a:r>
          </a:p>
          <a:p>
            <a:pPr lvl="1"/>
            <a:r>
              <a:rPr lang="en-US" dirty="0" smtClean="0"/>
              <a:t>Need API to </a:t>
            </a:r>
            <a:r>
              <a:rPr lang="en-US" smtClean="0"/>
              <a:t>unpack alternates.</a:t>
            </a:r>
            <a:endParaRPr lang="en-US"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44</a:t>
            </a:fld>
            <a:endParaRPr lang="en-US"/>
          </a:p>
        </p:txBody>
      </p:sp>
    </p:spTree>
    <p:extLst>
      <p:ext uri="{BB962C8B-B14F-4D97-AF65-F5344CB8AC3E}">
        <p14:creationId xmlns:p14="http://schemas.microsoft.com/office/powerpoint/2010/main" val="255803065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Resources</a:t>
            </a:r>
            <a:endParaRPr lang="en-US" dirty="0"/>
          </a:p>
        </p:txBody>
      </p:sp>
      <p:sp>
        <p:nvSpPr>
          <p:cNvPr id="8" name="Content Placeholder 7"/>
          <p:cNvSpPr>
            <a:spLocks noGrp="1"/>
          </p:cNvSpPr>
          <p:nvPr>
            <p:ph idx="1"/>
          </p:nvPr>
        </p:nvSpPr>
        <p:spPr/>
        <p:txBody>
          <a:bodyPr/>
          <a:lstStyle/>
          <a:p>
            <a:r>
              <a:rPr lang="en-US" dirty="0" smtClean="0"/>
              <a:t>ATS has online documentation, a wiki, mailing lists, bug tracker, and IRC channel. Access these via</a:t>
            </a:r>
          </a:p>
          <a:p>
            <a:pPr lvl="1"/>
            <a:r>
              <a:rPr lang="en-US" sz="2400" dirty="0" smtClean="0">
                <a:latin typeface="Courier New" pitchFamily="49" charset="0"/>
                <a:cs typeface="Courier New" pitchFamily="49" charset="0"/>
                <a:hlinkClick r:id="rId3"/>
              </a:rPr>
              <a:t>http://trafficserver.apache.org</a:t>
            </a:r>
            <a:endParaRPr lang="en-US" sz="2400" dirty="0" smtClean="0">
              <a:latin typeface="Courier New" pitchFamily="49" charset="0"/>
              <a:cs typeface="Courier New" pitchFamily="49" charset="0"/>
            </a:endParaRPr>
          </a:p>
          <a:p>
            <a:r>
              <a:rPr lang="en-US" smtClean="0"/>
              <a:t>Active </a:t>
            </a:r>
            <a:r>
              <a:rPr lang="en-US" dirty="0" smtClean="0"/>
              <a:t>community – become involved!</a:t>
            </a:r>
            <a:endParaRPr lang="en-US" dirty="0" smtClean="0">
              <a:latin typeface="Courier New" pitchFamily="49" charset="0"/>
              <a:cs typeface="Courier New" pitchFamily="49" charset="0"/>
            </a:endParaRPr>
          </a:p>
          <a:p>
            <a:r>
              <a:rPr lang="en-US" dirty="0" smtClean="0"/>
              <a:t>NG Consulting services</a:t>
            </a:r>
          </a:p>
          <a:p>
            <a:pPr lvl="1"/>
            <a:r>
              <a:rPr lang="en-US" sz="2400" dirty="0">
                <a:latin typeface="Courier New" pitchFamily="49" charset="0"/>
                <a:cs typeface="Courier New" pitchFamily="49" charset="0"/>
              </a:rPr>
              <a:t>http://network-geographics.com</a:t>
            </a:r>
          </a:p>
        </p:txBody>
      </p:sp>
      <p:sp>
        <p:nvSpPr>
          <p:cNvPr id="2" name="Date Placeholder 1"/>
          <p:cNvSpPr>
            <a:spLocks noGrp="1"/>
          </p:cNvSpPr>
          <p:nvPr>
            <p:ph type="dt" sz="half" idx="10"/>
          </p:nvPr>
        </p:nvSpPr>
        <p:spPr/>
        <p:txBody>
          <a:bodyPr/>
          <a:lstStyle/>
          <a:p>
            <a:r>
              <a:rPr lang="en-US" smtClean="0"/>
              <a:t>9 Apr 2014</a:t>
            </a:r>
            <a:endParaRPr lang="en-US"/>
          </a:p>
        </p:txBody>
      </p:sp>
      <p:sp>
        <p:nvSpPr>
          <p:cNvPr id="3" name="Footer Placeholder 2"/>
          <p:cNvSpPr>
            <a:spLocks noGrp="1"/>
          </p:cNvSpPr>
          <p:nvPr>
            <p:ph type="ftr" sz="quarter" idx="11"/>
          </p:nvPr>
        </p:nvSpPr>
        <p:spPr/>
        <p:txBody>
          <a:bodyPr/>
          <a:lstStyle/>
          <a:p>
            <a:r>
              <a:rPr lang="en-US" smtClean="0"/>
              <a:t>Network Geographics at ApacheCon NA 2014</a:t>
            </a:r>
            <a:endParaRPr lang="en-US" dirty="0"/>
          </a:p>
        </p:txBody>
      </p:sp>
      <p:sp>
        <p:nvSpPr>
          <p:cNvPr id="4" name="Slide Number Placeholder 3"/>
          <p:cNvSpPr>
            <a:spLocks noGrp="1"/>
          </p:cNvSpPr>
          <p:nvPr>
            <p:ph type="sldNum" sz="quarter" idx="12"/>
          </p:nvPr>
        </p:nvSpPr>
        <p:spPr/>
        <p:txBody>
          <a:bodyPr/>
          <a:lstStyle/>
          <a:p>
            <a:fld id="{C8A5BD80-B0FA-4364-8F81-A150986F363E}" type="slidenum">
              <a:rPr lang="en-US" smtClean="0"/>
              <a:t>45</a:t>
            </a:fld>
            <a:endParaRPr lang="en-US"/>
          </a:p>
        </p:txBody>
      </p:sp>
    </p:spTree>
    <p:extLst>
      <p:ext uri="{BB962C8B-B14F-4D97-AF65-F5344CB8AC3E}">
        <p14:creationId xmlns:p14="http://schemas.microsoft.com/office/powerpoint/2010/main" val="19270593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Cache Structure</a:t>
            </a:r>
            <a:endParaRPr lang="en-US" dirty="0"/>
          </a:p>
        </p:txBody>
      </p:sp>
      <p:sp>
        <p:nvSpPr>
          <p:cNvPr id="3" name="Content Placeholder 2"/>
          <p:cNvSpPr>
            <a:spLocks noGrp="1"/>
          </p:cNvSpPr>
          <p:nvPr>
            <p:ph idx="1"/>
          </p:nvPr>
        </p:nvSpPr>
        <p:spPr/>
        <p:txBody>
          <a:bodyPr/>
          <a:lstStyle/>
          <a:p>
            <a:r>
              <a:rPr lang="en-US" dirty="0" smtClean="0"/>
              <a:t>Cache span – storage on a specific physical device or file.</a:t>
            </a:r>
          </a:p>
          <a:p>
            <a:r>
              <a:rPr lang="en-US" dirty="0" smtClean="0"/>
              <a:t>Cache volume – administrative unit of cache storage</a:t>
            </a:r>
          </a:p>
          <a:p>
            <a:r>
              <a:rPr lang="en-US" dirty="0" smtClean="0"/>
              <a:t>Cache stripe – intersection of cache span and cache volume</a:t>
            </a:r>
          </a:p>
          <a:p>
            <a:pPr marL="0" indent="0">
              <a:buNone/>
            </a:pPr>
            <a:endParaRPr lang="en-US"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a:p>
        </p:txBody>
      </p:sp>
      <p:sp>
        <p:nvSpPr>
          <p:cNvPr id="6" name="Slide Number Placeholder 5"/>
          <p:cNvSpPr>
            <a:spLocks noGrp="1"/>
          </p:cNvSpPr>
          <p:nvPr>
            <p:ph type="sldNum" sz="quarter" idx="12"/>
          </p:nvPr>
        </p:nvSpPr>
        <p:spPr/>
        <p:txBody>
          <a:bodyPr/>
          <a:lstStyle/>
          <a:p>
            <a:fld id="{C8A5BD80-B0FA-4364-8F81-A150986F363E}" type="slidenum">
              <a:rPr lang="en-US" smtClean="0"/>
              <a:t>5</a:t>
            </a:fld>
            <a:endParaRPr lang="en-US"/>
          </a:p>
        </p:txBody>
      </p:sp>
    </p:spTree>
    <p:extLst>
      <p:ext uri="{BB962C8B-B14F-4D97-AF65-F5344CB8AC3E}">
        <p14:creationId xmlns:p14="http://schemas.microsoft.com/office/powerpoint/2010/main" val="36567747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Spans, Volumes, Stripes</a:t>
            </a:r>
            <a:endParaRPr lang="en-US" dirty="0"/>
          </a:p>
        </p:txBody>
      </p:sp>
      <p:pic>
        <p:nvPicPr>
          <p:cNvPr id="22" name="Content Placeholder 2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4158" y="1303867"/>
            <a:ext cx="4353533" cy="3791479"/>
          </a:xfrm>
        </p:spPr>
      </p:pic>
      <p:sp>
        <p:nvSpPr>
          <p:cNvPr id="23" name="Text Placeholder 22"/>
          <p:cNvSpPr>
            <a:spLocks noGrp="1"/>
          </p:cNvSpPr>
          <p:nvPr>
            <p:ph type="body" sz="half" idx="2"/>
          </p:nvPr>
        </p:nvSpPr>
        <p:spPr/>
        <p:txBody>
          <a:bodyPr>
            <a:noAutofit/>
          </a:bodyPr>
          <a:lstStyle/>
          <a:p>
            <a:r>
              <a:rPr lang="en-US" sz="2400" dirty="0" smtClean="0"/>
              <a:t>The default is to split each physical span in to a stripe for each volume. The volumes can be differently sized leading to differently sized stripes. The stripes are not currently visible from outside the ATS core, administrative control is of volumes.</a:t>
            </a:r>
            <a:endParaRPr lang="en-US" sz="2400" dirty="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6</a:t>
            </a:fld>
            <a:endParaRPr lang="en-US"/>
          </a:p>
        </p:txBody>
      </p:sp>
    </p:spTree>
    <p:extLst>
      <p:ext uri="{BB962C8B-B14F-4D97-AF65-F5344CB8AC3E}">
        <p14:creationId xmlns:p14="http://schemas.microsoft.com/office/powerpoint/2010/main" val="31256885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Stripes</a:t>
            </a:r>
            <a:endParaRPr lang="en-US" dirty="0"/>
          </a:p>
        </p:txBody>
      </p:sp>
      <p:sp>
        <p:nvSpPr>
          <p:cNvPr id="3" name="Content Placeholder 2"/>
          <p:cNvSpPr>
            <a:spLocks noGrp="1"/>
          </p:cNvSpPr>
          <p:nvPr>
            <p:ph idx="1"/>
          </p:nvPr>
        </p:nvSpPr>
        <p:spPr/>
        <p:txBody>
          <a:bodyPr/>
          <a:lstStyle/>
          <a:p>
            <a:r>
              <a:rPr lang="en-US" dirty="0" smtClean="0"/>
              <a:t>Cache stripes are the internal base storage.</a:t>
            </a:r>
          </a:p>
          <a:p>
            <a:r>
              <a:rPr lang="en-US" dirty="0" smtClean="0"/>
              <a:t>Each stripe has its own directory of objects.</a:t>
            </a:r>
          </a:p>
          <a:p>
            <a:r>
              <a:rPr lang="en-US" dirty="0" smtClean="0"/>
              <a:t>Object storage is a circular buffer.</a:t>
            </a:r>
          </a:p>
          <a:p>
            <a:r>
              <a:rPr lang="en-US" dirty="0" smtClean="0"/>
              <a:t>Each object is stored entirely in a single stripe.</a:t>
            </a:r>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7</a:t>
            </a:fld>
            <a:endParaRPr lang="en-US"/>
          </a:p>
        </p:txBody>
      </p:sp>
    </p:spTree>
    <p:extLst>
      <p:ext uri="{BB962C8B-B14F-4D97-AF65-F5344CB8AC3E}">
        <p14:creationId xmlns:p14="http://schemas.microsoft.com/office/powerpoint/2010/main" val="28936355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Stripe Assignment</a:t>
            </a:r>
            <a:endParaRPr lang="en-US" dirty="0"/>
          </a:p>
        </p:txBody>
      </p:sp>
      <p:sp>
        <p:nvSpPr>
          <p:cNvPr id="3" name="Content Placeholder 2"/>
          <p:cNvSpPr>
            <a:spLocks noGrp="1"/>
          </p:cNvSpPr>
          <p:nvPr>
            <p:ph idx="1"/>
          </p:nvPr>
        </p:nvSpPr>
        <p:spPr/>
        <p:txBody>
          <a:bodyPr>
            <a:normAutofit/>
          </a:bodyPr>
          <a:lstStyle/>
          <a:p>
            <a:r>
              <a:rPr lang="en-US" dirty="0" smtClean="0"/>
              <a:t>Storing an object requires selecting the stripe. This is called </a:t>
            </a:r>
            <a:r>
              <a:rPr lang="en-US" i="1" dirty="0" smtClean="0"/>
              <a:t>stripe assignment</a:t>
            </a:r>
            <a:r>
              <a:rPr lang="en-US" dirty="0" smtClean="0"/>
              <a:t>.</a:t>
            </a:r>
          </a:p>
          <a:p>
            <a:r>
              <a:rPr lang="en-US" dirty="0" smtClean="0"/>
              <a:t>Reading an object requires remembering where it was assigned for writing.</a:t>
            </a:r>
          </a:p>
          <a:p>
            <a:endParaRPr lang="en-US" dirty="0" smtClean="0"/>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8</a:t>
            </a:fld>
            <a:endParaRPr lang="en-US"/>
          </a:p>
        </p:txBody>
      </p:sp>
    </p:spTree>
    <p:extLst>
      <p:ext uri="{BB962C8B-B14F-4D97-AF65-F5344CB8AC3E}">
        <p14:creationId xmlns:p14="http://schemas.microsoft.com/office/powerpoint/2010/main" val="36922046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Keys and IDs</a:t>
            </a:r>
            <a:endParaRPr lang="en-US" dirty="0"/>
          </a:p>
        </p:txBody>
      </p:sp>
      <p:sp>
        <p:nvSpPr>
          <p:cNvPr id="3" name="Content Placeholder 2"/>
          <p:cNvSpPr>
            <a:spLocks noGrp="1"/>
          </p:cNvSpPr>
          <p:nvPr>
            <p:ph idx="1"/>
          </p:nvPr>
        </p:nvSpPr>
        <p:spPr/>
        <p:txBody>
          <a:bodyPr/>
          <a:lstStyle/>
          <a:p>
            <a:r>
              <a:rPr lang="en-US" dirty="0"/>
              <a:t>Each object has a </a:t>
            </a:r>
            <a:r>
              <a:rPr lang="en-US" i="1" dirty="0"/>
              <a:t>cache key</a:t>
            </a:r>
            <a:r>
              <a:rPr lang="en-US" dirty="0"/>
              <a:t> which is a string</a:t>
            </a:r>
            <a:r>
              <a:rPr lang="en-US" dirty="0" smtClean="0"/>
              <a:t>.</a:t>
            </a:r>
          </a:p>
          <a:p>
            <a:pPr lvl="1"/>
            <a:r>
              <a:rPr lang="en-US" dirty="0" smtClean="0"/>
              <a:t>Default is the URL for the object.</a:t>
            </a:r>
            <a:endParaRPr lang="en-US" dirty="0"/>
          </a:p>
          <a:p>
            <a:r>
              <a:rPr lang="en-US" dirty="0"/>
              <a:t>Cache keys are hashed to create a </a:t>
            </a:r>
            <a:r>
              <a:rPr lang="en-US" i="1" dirty="0"/>
              <a:t>cache id</a:t>
            </a:r>
            <a:r>
              <a:rPr lang="en-US" dirty="0"/>
              <a:t>.</a:t>
            </a:r>
          </a:p>
          <a:p>
            <a:r>
              <a:rPr lang="en-US" dirty="0"/>
              <a:t>The cache id is used as a </a:t>
            </a:r>
            <a:r>
              <a:rPr lang="en-US" dirty="0" smtClean="0"/>
              <a:t>locator in a stripe directory.</a:t>
            </a:r>
            <a:endParaRPr lang="en-US" dirty="0"/>
          </a:p>
          <a:p>
            <a:r>
              <a:rPr lang="en-US" dirty="0"/>
              <a:t>Stripe assignment is </a:t>
            </a:r>
            <a:r>
              <a:rPr lang="en-US" b="1" dirty="0"/>
              <a:t>independent</a:t>
            </a:r>
            <a:r>
              <a:rPr lang="en-US" dirty="0"/>
              <a:t> of cache keys and cache ids.</a:t>
            </a:r>
          </a:p>
        </p:txBody>
      </p:sp>
      <p:sp>
        <p:nvSpPr>
          <p:cNvPr id="4" name="Date Placeholder 3"/>
          <p:cNvSpPr>
            <a:spLocks noGrp="1"/>
          </p:cNvSpPr>
          <p:nvPr>
            <p:ph type="dt" sz="half" idx="10"/>
          </p:nvPr>
        </p:nvSpPr>
        <p:spPr/>
        <p:txBody>
          <a:bodyPr/>
          <a:lstStyle/>
          <a:p>
            <a:r>
              <a:rPr lang="en-US" smtClean="0"/>
              <a:t>9 Apr 2014</a:t>
            </a:r>
            <a:endParaRPr lang="en-US"/>
          </a:p>
        </p:txBody>
      </p:sp>
      <p:sp>
        <p:nvSpPr>
          <p:cNvPr id="5" name="Footer Placeholder 4"/>
          <p:cNvSpPr>
            <a:spLocks noGrp="1"/>
          </p:cNvSpPr>
          <p:nvPr>
            <p:ph type="ftr" sz="quarter" idx="11"/>
          </p:nvPr>
        </p:nvSpPr>
        <p:spPr/>
        <p:txBody>
          <a:bodyPr/>
          <a:lstStyle/>
          <a:p>
            <a:r>
              <a:rPr lang="en-US" smtClean="0"/>
              <a:t>Network Geographics at ApacheCon NA 2014</a:t>
            </a:r>
            <a:endParaRPr lang="en-US" dirty="0"/>
          </a:p>
        </p:txBody>
      </p:sp>
      <p:sp>
        <p:nvSpPr>
          <p:cNvPr id="6" name="Slide Number Placeholder 5"/>
          <p:cNvSpPr>
            <a:spLocks noGrp="1"/>
          </p:cNvSpPr>
          <p:nvPr>
            <p:ph type="sldNum" sz="quarter" idx="12"/>
          </p:nvPr>
        </p:nvSpPr>
        <p:spPr/>
        <p:txBody>
          <a:bodyPr/>
          <a:lstStyle/>
          <a:p>
            <a:fld id="{C8A5BD80-B0FA-4364-8F81-A150986F363E}" type="slidenum">
              <a:rPr lang="en-US" smtClean="0"/>
              <a:t>9</a:t>
            </a:fld>
            <a:endParaRPr lang="en-US"/>
          </a:p>
        </p:txBody>
      </p:sp>
    </p:spTree>
    <p:extLst>
      <p:ext uri="{BB962C8B-B14F-4D97-AF65-F5344CB8AC3E}">
        <p14:creationId xmlns:p14="http://schemas.microsoft.com/office/powerpoint/2010/main" val="23766017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34743</TotalTime>
  <Words>2582</Words>
  <Application>Microsoft Office PowerPoint</Application>
  <PresentationFormat>On-screen Show (4:3)</PresentationFormat>
  <Paragraphs>413</Paragraphs>
  <Slides>45</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45</vt:i4>
      </vt:variant>
    </vt:vector>
  </HeadingPairs>
  <TitlesOfParts>
    <vt:vector size="49" baseType="lpstr">
      <vt:lpstr>Arial</vt:lpstr>
      <vt:lpstr>Calibri</vt:lpstr>
      <vt:lpstr>Courier New</vt:lpstr>
      <vt:lpstr>Office Theme</vt:lpstr>
      <vt:lpstr>Apache Traffic Server Cache Toolkit API</vt:lpstr>
      <vt:lpstr>Speaker</vt:lpstr>
      <vt:lpstr>Outline</vt:lpstr>
      <vt:lpstr>CURRENT CACHE AND API</vt:lpstr>
      <vt:lpstr>Cache Structure</vt:lpstr>
      <vt:lpstr>Spans, Volumes, Stripes</vt:lpstr>
      <vt:lpstr>Stripes</vt:lpstr>
      <vt:lpstr>Stripe Assignment</vt:lpstr>
      <vt:lpstr>Keys and IDs</vt:lpstr>
      <vt:lpstr>Notes</vt:lpstr>
      <vt:lpstr>Fragments</vt:lpstr>
      <vt:lpstr>Stripe Directory</vt:lpstr>
      <vt:lpstr>Large Objects</vt:lpstr>
      <vt:lpstr>Multi-Fragment Object</vt:lpstr>
      <vt:lpstr>Alternates</vt:lpstr>
      <vt:lpstr>Current API</vt:lpstr>
      <vt:lpstr>API Problems</vt:lpstr>
      <vt:lpstr>Cache Toolkit API</vt:lpstr>
      <vt:lpstr>Motivations</vt:lpstr>
      <vt:lpstr>Demotivations</vt:lpstr>
      <vt:lpstr>Back Story</vt:lpstr>
      <vt:lpstr>A Brilliant Idea</vt:lpstr>
      <vt:lpstr>Goals</vt:lpstr>
      <vt:lpstr>Visibility making what was unseen visible</vt:lpstr>
      <vt:lpstr>Hooks Getting in to the action</vt:lpstr>
      <vt:lpstr>Stripe Assignment</vt:lpstr>
      <vt:lpstr>Cache Operations</vt:lpstr>
      <vt:lpstr>Reading from Cache</vt:lpstr>
      <vt:lpstr>Miscellaneous</vt:lpstr>
      <vt:lpstr>Use Cases</vt:lpstr>
      <vt:lpstr>Awesome Yet Practical</vt:lpstr>
      <vt:lpstr>Monitoring</vt:lpstr>
      <vt:lpstr>Monitoring</vt:lpstr>
      <vt:lpstr>Annotation</vt:lpstr>
      <vt:lpstr>Tiered Storage</vt:lpstr>
      <vt:lpstr>Tiered Storage 2</vt:lpstr>
      <vt:lpstr>Persistence Control</vt:lpstr>
      <vt:lpstr>Cache Key Flexibility</vt:lpstr>
      <vt:lpstr>Large Hot Objects</vt:lpstr>
      <vt:lpstr>Export</vt:lpstr>
      <vt:lpstr>Cache Cleaning</vt:lpstr>
      <vt:lpstr>Appendix</vt:lpstr>
      <vt:lpstr>State of Development</vt:lpstr>
      <vt:lpstr>Versioning / Custom Metadata</vt:lpstr>
      <vt:lpstr>Resources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amc</dc:creator>
  <cp:lastModifiedBy>Alan M Carroll</cp:lastModifiedBy>
  <cp:revision>328</cp:revision>
  <cp:lastPrinted>2014-03-14T17:59:37Z</cp:lastPrinted>
  <dcterms:created xsi:type="dcterms:W3CDTF">2013-02-01T21:33:53Z</dcterms:created>
  <dcterms:modified xsi:type="dcterms:W3CDTF">2014-04-10T17:42:20Z</dcterms:modified>
</cp:coreProperties>
</file>