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57" r:id="rId3"/>
    <p:sldId id="315" r:id="rId4"/>
    <p:sldId id="339" r:id="rId5"/>
    <p:sldId id="259" r:id="rId6"/>
    <p:sldId id="403" r:id="rId7"/>
    <p:sldId id="386" r:id="rId8"/>
    <p:sldId id="363" r:id="rId9"/>
    <p:sldId id="381" r:id="rId10"/>
    <p:sldId id="387" r:id="rId11"/>
    <p:sldId id="340" r:id="rId12"/>
    <p:sldId id="399" r:id="rId13"/>
    <p:sldId id="273" r:id="rId14"/>
    <p:sldId id="366" r:id="rId15"/>
    <p:sldId id="401" r:id="rId16"/>
    <p:sldId id="402" r:id="rId17"/>
    <p:sldId id="364" r:id="rId18"/>
    <p:sldId id="365" r:id="rId19"/>
    <p:sldId id="396" r:id="rId20"/>
    <p:sldId id="367" r:id="rId21"/>
    <p:sldId id="395" r:id="rId22"/>
    <p:sldId id="388" r:id="rId23"/>
    <p:sldId id="370" r:id="rId24"/>
    <p:sldId id="377" r:id="rId25"/>
    <p:sldId id="368" r:id="rId26"/>
    <p:sldId id="369" r:id="rId27"/>
    <p:sldId id="400" r:id="rId28"/>
    <p:sldId id="392" r:id="rId29"/>
    <p:sldId id="393" r:id="rId30"/>
    <p:sldId id="382" r:id="rId31"/>
    <p:sldId id="383" r:id="rId32"/>
    <p:sldId id="385" r:id="rId33"/>
    <p:sldId id="384" r:id="rId34"/>
    <p:sldId id="371" r:id="rId35"/>
    <p:sldId id="338" r:id="rId36"/>
    <p:sldId id="268" r:id="rId37"/>
    <p:sldId id="372" r:id="rId38"/>
    <p:sldId id="373" r:id="rId39"/>
    <p:sldId id="398" r:id="rId40"/>
    <p:sldId id="374" r:id="rId41"/>
    <p:sldId id="379" r:id="rId42"/>
    <p:sldId id="375" r:id="rId43"/>
    <p:sldId id="376" r:id="rId44"/>
    <p:sldId id="389" r:id="rId45"/>
    <p:sldId id="391" r:id="rId46"/>
    <p:sldId id="378" r:id="rId47"/>
    <p:sldId id="331" r:id="rId48"/>
    <p:sldId id="390" r:id="rId49"/>
    <p:sldId id="394" r:id="rId50"/>
    <p:sldId id="405" r:id="rId51"/>
    <p:sldId id="317" r:id="rId5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7BC11F-96AA-4A51-9F85-0D6B2D53CA3D}">
          <p14:sldIdLst>
            <p14:sldId id="256"/>
            <p14:sldId id="257"/>
            <p14:sldId id="315"/>
            <p14:sldId id="339"/>
            <p14:sldId id="259"/>
            <p14:sldId id="403"/>
            <p14:sldId id="386"/>
            <p14:sldId id="363"/>
            <p14:sldId id="381"/>
            <p14:sldId id="387"/>
            <p14:sldId id="340"/>
            <p14:sldId id="399"/>
            <p14:sldId id="273"/>
            <p14:sldId id="366"/>
            <p14:sldId id="401"/>
            <p14:sldId id="402"/>
            <p14:sldId id="364"/>
            <p14:sldId id="365"/>
            <p14:sldId id="396"/>
            <p14:sldId id="367"/>
            <p14:sldId id="395"/>
            <p14:sldId id="388"/>
            <p14:sldId id="370"/>
            <p14:sldId id="377"/>
            <p14:sldId id="368"/>
            <p14:sldId id="369"/>
            <p14:sldId id="400"/>
            <p14:sldId id="392"/>
            <p14:sldId id="393"/>
            <p14:sldId id="382"/>
            <p14:sldId id="383"/>
            <p14:sldId id="385"/>
            <p14:sldId id="384"/>
            <p14:sldId id="371"/>
            <p14:sldId id="338"/>
            <p14:sldId id="268"/>
            <p14:sldId id="372"/>
            <p14:sldId id="373"/>
            <p14:sldId id="398"/>
            <p14:sldId id="374"/>
            <p14:sldId id="379"/>
            <p14:sldId id="375"/>
            <p14:sldId id="376"/>
            <p14:sldId id="389"/>
            <p14:sldId id="391"/>
            <p14:sldId id="378"/>
            <p14:sldId id="331"/>
            <p14:sldId id="390"/>
            <p14:sldId id="394"/>
            <p14:sldId id="405"/>
            <p14:sldId id="31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73" autoAdjust="0"/>
  </p:normalViewPr>
  <p:slideViewPr>
    <p:cSldViewPr>
      <p:cViewPr varScale="1">
        <p:scale>
          <a:sx n="91" d="100"/>
          <a:sy n="91" d="100"/>
        </p:scale>
        <p:origin x="855" y="54"/>
      </p:cViewPr>
      <p:guideLst>
        <p:guide orient="horz" pos="2160"/>
        <p:guide pos="2880"/>
      </p:guideLst>
    </p:cSldViewPr>
  </p:slideViewPr>
  <p:outlineViewPr>
    <p:cViewPr>
      <p:scale>
        <a:sx n="33" d="100"/>
        <a:sy n="33" d="100"/>
      </p:scale>
      <p:origin x="0" y="4338"/>
    </p:cViewPr>
  </p:outlineViewPr>
  <p:notesTextViewPr>
    <p:cViewPr>
      <p:scale>
        <a:sx n="1" d="1"/>
        <a:sy n="1" d="1"/>
      </p:scale>
      <p:origin x="0" y="0"/>
    </p:cViewPr>
  </p:notesTextViewPr>
  <p:sorterViewPr>
    <p:cViewPr>
      <p:scale>
        <a:sx n="100" d="100"/>
        <a:sy n="100" d="100"/>
      </p:scale>
      <p:origin x="0" y="21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B5D6CF3C-7495-4DD0-82EA-4B5385B893A4}" type="datetimeFigureOut">
              <a:rPr lang="en-US" smtClean="0"/>
              <a:t>4/12/2014</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2C7354FC-6FA4-482A-85FD-C8C4051EFFED}" type="slidenum">
              <a:rPr lang="en-US" smtClean="0"/>
              <a:t>‹#›</a:t>
            </a:fld>
            <a:endParaRPr lang="en-US"/>
          </a:p>
        </p:txBody>
      </p:sp>
    </p:spTree>
    <p:extLst>
      <p:ext uri="{BB962C8B-B14F-4D97-AF65-F5344CB8AC3E}">
        <p14:creationId xmlns:p14="http://schemas.microsoft.com/office/powerpoint/2010/main" val="3437821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9D878B9-19FA-4568-91DD-9B83BB679DFE}" type="datetimeFigureOut">
              <a:rPr lang="en-US" smtClean="0"/>
              <a:t>4/12/2014</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7BD2EF23-4716-4C48-ABDB-7B8BEA9F657B}" type="slidenum">
              <a:rPr lang="en-US" smtClean="0"/>
              <a:t>‹#›</a:t>
            </a:fld>
            <a:endParaRPr lang="en-US"/>
          </a:p>
        </p:txBody>
      </p:sp>
    </p:spTree>
    <p:extLst>
      <p:ext uri="{BB962C8B-B14F-4D97-AF65-F5344CB8AC3E}">
        <p14:creationId xmlns:p14="http://schemas.microsoft.com/office/powerpoint/2010/main" val="508038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D2EF23-4716-4C48-ABDB-7B8BEA9F657B}" type="slidenum">
              <a:rPr lang="en-US" smtClean="0"/>
              <a:t>1</a:t>
            </a:fld>
            <a:endParaRPr lang="en-US"/>
          </a:p>
        </p:txBody>
      </p:sp>
    </p:spTree>
    <p:extLst>
      <p:ext uri="{BB962C8B-B14F-4D97-AF65-F5344CB8AC3E}">
        <p14:creationId xmlns:p14="http://schemas.microsoft.com/office/powerpoint/2010/main" val="3758600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Limiting HQD size</a:t>
            </a:r>
            <a:r>
              <a:rPr lang="en-US" baseline="0" dirty="0" smtClean="0"/>
              <a:t> is critical for forward proxies.</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17</a:t>
            </a:fld>
            <a:endParaRPr lang="en-US"/>
          </a:p>
        </p:txBody>
      </p:sp>
    </p:spTree>
    <p:extLst>
      <p:ext uri="{BB962C8B-B14F-4D97-AF65-F5344CB8AC3E}">
        <p14:creationId xmlns:p14="http://schemas.microsoft.com/office/powerpoint/2010/main" val="2275181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from</a:t>
            </a:r>
            <a:r>
              <a:rPr lang="en-US" baseline="0" dirty="0" smtClean="0"/>
              <a:t> later slides – a DNS provider will store its results in the HQD and higher level providers will retrieve those results from the HQD.</a:t>
            </a:r>
          </a:p>
          <a:p>
            <a:r>
              <a:rPr lang="en-US" baseline="0" dirty="0" smtClean="0"/>
              <a:t>Historical Note: The original design was to have uniform API so that each provider would pull addresses the same way the state machine does but it just doesn’t work well in practice – it would be very common to grab all addresses immediately and store them independently, which is ugly.</a:t>
            </a:r>
          </a:p>
          <a:p>
            <a:r>
              <a:rPr lang="en-US" baseline="0" dirty="0" smtClean="0"/>
              <a:t>Overall the HQD solves multiple problems and simplifies the overall API.</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18</a:t>
            </a:fld>
            <a:endParaRPr lang="en-US"/>
          </a:p>
        </p:txBody>
      </p:sp>
    </p:spTree>
    <p:extLst>
      <p:ext uri="{BB962C8B-B14F-4D97-AF65-F5344CB8AC3E}">
        <p14:creationId xmlns:p14="http://schemas.microsoft.com/office/powerpoint/2010/main" val="71196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a:t>
            </a:r>
            <a:r>
              <a:rPr lang="en-US" baseline="0" dirty="0" smtClean="0"/>
              <a:t> The </a:t>
            </a:r>
            <a:r>
              <a:rPr lang="en-US" baseline="0" dirty="0" err="1" smtClean="0"/>
              <a:t>nameserver</a:t>
            </a:r>
            <a:r>
              <a:rPr lang="en-US" baseline="0" dirty="0" smtClean="0"/>
              <a:t> for a DNS instance.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22</a:t>
            </a:fld>
            <a:endParaRPr lang="en-US"/>
          </a:p>
        </p:txBody>
      </p:sp>
    </p:spTree>
    <p:extLst>
      <p:ext uri="{BB962C8B-B14F-4D97-AF65-F5344CB8AC3E}">
        <p14:creationId xmlns:p14="http://schemas.microsoft.com/office/powerpoint/2010/main" val="2492203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a:t>
            </a:r>
            <a:r>
              <a:rPr lang="en-US" baseline="0" dirty="0" smtClean="0"/>
              <a:t> similar to class memory layout logic.</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23</a:t>
            </a:fld>
            <a:endParaRPr lang="en-US"/>
          </a:p>
        </p:txBody>
      </p:sp>
    </p:spTree>
    <p:extLst>
      <p:ext uri="{BB962C8B-B14F-4D97-AF65-F5344CB8AC3E}">
        <p14:creationId xmlns:p14="http://schemas.microsoft.com/office/powerpoint/2010/main" val="2004249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As noted, the query state data is expected to be fixed size.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24</a:t>
            </a:fld>
            <a:endParaRPr lang="en-US"/>
          </a:p>
        </p:txBody>
      </p:sp>
    </p:spTree>
    <p:extLst>
      <p:ext uri="{BB962C8B-B14F-4D97-AF65-F5344CB8AC3E}">
        <p14:creationId xmlns:p14="http://schemas.microsoft.com/office/powerpoint/2010/main" val="3542657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forward multiple</a:t>
            </a:r>
            <a:r>
              <a:rPr lang="en-US" baseline="0" dirty="0" smtClean="0"/>
              <a:t> times to the same provider but this is not useful and difficult to handle.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28</a:t>
            </a:fld>
            <a:endParaRPr lang="en-US"/>
          </a:p>
        </p:txBody>
      </p:sp>
    </p:spTree>
    <p:extLst>
      <p:ext uri="{BB962C8B-B14F-4D97-AF65-F5344CB8AC3E}">
        <p14:creationId xmlns:p14="http://schemas.microsoft.com/office/powerpoint/2010/main" val="615313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30</a:t>
            </a:fld>
            <a:endParaRPr lang="en-US"/>
          </a:p>
        </p:txBody>
      </p:sp>
    </p:spTree>
    <p:extLst>
      <p:ext uri="{BB962C8B-B14F-4D97-AF65-F5344CB8AC3E}">
        <p14:creationId xmlns:p14="http://schemas.microsoft.com/office/powerpoint/2010/main" val="1915304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Iptables</a:t>
            </a:r>
            <a:r>
              <a:rPr lang="en-US" dirty="0" smtClean="0"/>
              <a:t> –list -v -x</a:t>
            </a:r>
            <a:r>
              <a:rPr lang="en-US" baseline="0" dirty="0" smtClean="0"/>
              <a:t> # –</a:t>
            </a:r>
            <a:r>
              <a:rPr lang="en-US" baseline="0" dirty="0" err="1" smtClean="0"/>
              <a:t>vv</a:t>
            </a:r>
            <a:r>
              <a:rPr lang="en-US" baseline="0" dirty="0" smtClean="0"/>
              <a:t> for lots of data</a:t>
            </a:r>
          </a:p>
          <a:p>
            <a:r>
              <a:rPr lang="en-US" baseline="0" dirty="0" err="1" smtClean="0"/>
              <a:t>Ebtables</a:t>
            </a:r>
            <a:r>
              <a:rPr lang="en-US" baseline="0" dirty="0" smtClean="0"/>
              <a:t> –t </a:t>
            </a:r>
            <a:r>
              <a:rPr lang="en-US" baseline="0" dirty="0" err="1" smtClean="0"/>
              <a:t>broute</a:t>
            </a:r>
            <a:r>
              <a:rPr lang="en-US" baseline="0" dirty="0" smtClean="0"/>
              <a:t> –L –</a:t>
            </a:r>
            <a:r>
              <a:rPr lang="en-US" baseline="0" dirty="0" err="1" smtClean="0"/>
              <a:t>Lc</a:t>
            </a:r>
            <a:endParaRPr lang="en-US" baseline="0" dirty="0" smtClean="0"/>
          </a:p>
          <a:p>
            <a:r>
              <a:rPr lang="en-US" baseline="0" dirty="0" err="1" smtClean="0"/>
              <a:t>Tcpdump</a:t>
            </a:r>
            <a:r>
              <a:rPr lang="en-US" baseline="0" dirty="0" smtClean="0"/>
              <a:t> –w &lt;file&gt;</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36</a:t>
            </a:fld>
            <a:endParaRPr lang="en-US"/>
          </a:p>
        </p:txBody>
      </p:sp>
    </p:spTree>
    <p:extLst>
      <p:ext uri="{BB962C8B-B14F-4D97-AF65-F5344CB8AC3E}">
        <p14:creationId xmlns:p14="http://schemas.microsoft.com/office/powerpoint/2010/main" val="4102265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D2EF23-4716-4C48-ABDB-7B8BEA9F657B}" type="slidenum">
              <a:rPr lang="en-US" smtClean="0"/>
              <a:t>2</a:t>
            </a:fld>
            <a:endParaRPr lang="en-US"/>
          </a:p>
        </p:txBody>
      </p:sp>
    </p:spTree>
    <p:extLst>
      <p:ext uri="{BB962C8B-B14F-4D97-AF65-F5344CB8AC3E}">
        <p14:creationId xmlns:p14="http://schemas.microsoft.com/office/powerpoint/2010/main" val="1539831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Design driven by trying to</a:t>
            </a:r>
            <a:r>
              <a:rPr lang="en-US" baseline="0" dirty="0" smtClean="0"/>
              <a:t> make sure use cases could be implemented.</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a:t>
            </a:fld>
            <a:endParaRPr lang="en-US"/>
          </a:p>
        </p:txBody>
      </p:sp>
    </p:spTree>
    <p:extLst>
      <p:ext uri="{BB962C8B-B14F-4D97-AF65-F5344CB8AC3E}">
        <p14:creationId xmlns:p14="http://schemas.microsoft.com/office/powerpoint/2010/main" val="2593190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5</a:t>
            </a:fld>
            <a:endParaRPr lang="en-US"/>
          </a:p>
        </p:txBody>
      </p:sp>
    </p:spTree>
    <p:extLst>
      <p:ext uri="{BB962C8B-B14F-4D97-AF65-F5344CB8AC3E}">
        <p14:creationId xmlns:p14="http://schemas.microsoft.com/office/powerpoint/2010/main" val="2389925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“specialized” I mean Traffic Server may need to interact with DNS in a way different</a:t>
            </a:r>
            <a:r>
              <a:rPr lang="en-US" baseline="0" dirty="0" smtClean="0"/>
              <a:t> from the host OS.</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7</a:t>
            </a:fld>
            <a:endParaRPr lang="en-US"/>
          </a:p>
        </p:txBody>
      </p:sp>
    </p:spTree>
    <p:extLst>
      <p:ext uri="{BB962C8B-B14F-4D97-AF65-F5344CB8AC3E}">
        <p14:creationId xmlns:p14="http://schemas.microsoft.com/office/powerpoint/2010/main" val="102874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types</a:t>
            </a:r>
            <a:r>
              <a:rPr lang="en-US" baseline="0" dirty="0" smtClean="0"/>
              <a:t> separated by playing games with the hash. No one really understands how the code works.</a:t>
            </a:r>
          </a:p>
          <a:p>
            <a:r>
              <a:rPr lang="en-US" baseline="0" dirty="0" smtClean="0"/>
              <a:t>TS-1422: Apparent DOS with transparency and dead server.</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8</a:t>
            </a:fld>
            <a:endParaRPr lang="en-US"/>
          </a:p>
        </p:txBody>
      </p:sp>
    </p:spTree>
    <p:extLst>
      <p:ext uri="{BB962C8B-B14F-4D97-AF65-F5344CB8AC3E}">
        <p14:creationId xmlns:p14="http://schemas.microsoft.com/office/powerpoint/2010/main" val="2508545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personal as</a:t>
            </a:r>
            <a:r>
              <a:rPr lang="en-US" baseline="0" dirty="0" smtClean="0"/>
              <a:t> well, I get tagged with most of the problems in this area.</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9</a:t>
            </a:fld>
            <a:endParaRPr lang="en-US"/>
          </a:p>
        </p:txBody>
      </p:sp>
    </p:spTree>
    <p:extLst>
      <p:ext uri="{BB962C8B-B14F-4D97-AF65-F5344CB8AC3E}">
        <p14:creationId xmlns:p14="http://schemas.microsoft.com/office/powerpoint/2010/main" val="1001808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Filtering and re-ordering is the most desired feature by</a:t>
            </a:r>
            <a:r>
              <a:rPr lang="en-US" baseline="0" dirty="0" smtClean="0"/>
              <a:t> users.</a:t>
            </a:r>
          </a:p>
          <a:p>
            <a:r>
              <a:rPr lang="en-US" baseline="0" dirty="0" smtClean="0"/>
              <a:t>Added /</a:t>
            </a:r>
            <a:r>
              <a:rPr lang="en-US" baseline="0" dirty="0" err="1" smtClean="0"/>
              <a:t>etc</a:t>
            </a:r>
            <a:r>
              <a:rPr lang="en-US" baseline="0" dirty="0" smtClean="0"/>
              <a:t>/hosts support, made me want to rewrite this all.</a:t>
            </a:r>
          </a:p>
          <a:p>
            <a:r>
              <a:rPr lang="en-US" baseline="0" dirty="0" smtClean="0"/>
              <a:t>Extensible data is also a big issue, makes moving core to plugin easier.</a:t>
            </a:r>
          </a:p>
        </p:txBody>
      </p:sp>
      <p:sp>
        <p:nvSpPr>
          <p:cNvPr id="4" name="Slide Number Placeholder 3"/>
          <p:cNvSpPr>
            <a:spLocks noGrp="1"/>
          </p:cNvSpPr>
          <p:nvPr>
            <p:ph type="sldNum" sz="quarter" idx="10"/>
          </p:nvPr>
        </p:nvSpPr>
        <p:spPr/>
        <p:txBody>
          <a:bodyPr/>
          <a:lstStyle/>
          <a:p>
            <a:fld id="{7BD2EF23-4716-4C48-ABDB-7B8BEA9F657B}" type="slidenum">
              <a:rPr lang="en-US" smtClean="0"/>
              <a:t>10</a:t>
            </a:fld>
            <a:endParaRPr lang="en-US"/>
          </a:p>
        </p:txBody>
      </p:sp>
    </p:spTree>
    <p:extLst>
      <p:ext uri="{BB962C8B-B14F-4D97-AF65-F5344CB8AC3E}">
        <p14:creationId xmlns:p14="http://schemas.microsoft.com/office/powerpoint/2010/main" val="1768807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One feature that may be dropped is persistence.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13</a:t>
            </a:fld>
            <a:endParaRPr lang="en-US"/>
          </a:p>
        </p:txBody>
      </p:sp>
    </p:spTree>
    <p:extLst>
      <p:ext uri="{BB962C8B-B14F-4D97-AF65-F5344CB8AC3E}">
        <p14:creationId xmlns:p14="http://schemas.microsoft.com/office/powerpoint/2010/main" val="2572985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4069617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418897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 Apr 2014</a:t>
            </a:r>
            <a:endParaRPr lang="en-US"/>
          </a:p>
        </p:txBody>
      </p:sp>
      <p:sp>
        <p:nvSpPr>
          <p:cNvPr id="4" name="Footer Placeholder 3"/>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5" name="Slide Number Placeholder 4"/>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3736152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27753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3048000" y="6400800"/>
            <a:ext cx="3048000" cy="276999"/>
          </a:xfrm>
        </p:spPr>
        <p:txBody>
          <a:bodyPr>
            <a:spAutoFit/>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7006339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235028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p:txBody>
          <a:bodyPr/>
          <a:lstStyle/>
          <a:p>
            <a:r>
              <a:rPr lang="en-US" smtClean="0"/>
              <a:t>Network Geographics at ApacheCon NA 2014</a:t>
            </a:r>
            <a:endParaRPr lang="en-US"/>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900257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9 Apr 2014</a:t>
            </a:r>
            <a:endParaRPr lang="en-US"/>
          </a:p>
        </p:txBody>
      </p:sp>
      <p:sp>
        <p:nvSpPr>
          <p:cNvPr id="8" name="Footer Placeholder 7"/>
          <p:cNvSpPr>
            <a:spLocks noGrp="1"/>
          </p:cNvSpPr>
          <p:nvPr>
            <p:ph type="ftr" sz="quarter" idx="11"/>
          </p:nvPr>
        </p:nvSpPr>
        <p:spPr/>
        <p:txBody>
          <a:bodyPr/>
          <a:lstStyle/>
          <a:p>
            <a:r>
              <a:rPr lang="en-US" smtClean="0"/>
              <a:t>Network Geographics at ApacheCon NA 2014</a:t>
            </a:r>
            <a:endParaRPr lang="en-US"/>
          </a:p>
        </p:txBody>
      </p:sp>
      <p:sp>
        <p:nvSpPr>
          <p:cNvPr id="9" name="Slide Number Placeholder 8"/>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3956378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 Apr 2014</a:t>
            </a:r>
            <a:endParaRPr lang="en-US"/>
          </a:p>
        </p:txBody>
      </p:sp>
      <p:sp>
        <p:nvSpPr>
          <p:cNvPr id="4" name="Footer Placeholder 3"/>
          <p:cNvSpPr>
            <a:spLocks noGrp="1"/>
          </p:cNvSpPr>
          <p:nvPr>
            <p:ph type="ftr" sz="quarter" idx="11"/>
          </p:nvPr>
        </p:nvSpPr>
        <p:spPr/>
        <p:txBody>
          <a:bodyPr/>
          <a:lstStyle/>
          <a:p>
            <a:r>
              <a:rPr lang="en-US" smtClean="0"/>
              <a:t>Network Geographics at ApacheCon NA 2014</a:t>
            </a:r>
            <a:endParaRPr lang="en-US"/>
          </a:p>
        </p:txBody>
      </p:sp>
      <p:sp>
        <p:nvSpPr>
          <p:cNvPr id="5" name="Slide Number Placeholder 4"/>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98536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 Apr 2014</a:t>
            </a:r>
            <a:endParaRPr lang="en-US"/>
          </a:p>
        </p:txBody>
      </p:sp>
      <p:sp>
        <p:nvSpPr>
          <p:cNvPr id="3" name="Footer Placeholder 2"/>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4" name="Slide Number Placeholder 3"/>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961396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91691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a:xfrm>
            <a:off x="3048000" y="6356350"/>
            <a:ext cx="3048000" cy="365125"/>
          </a:xfrm>
        </p:spPr>
        <p:txBody>
          <a:bodyPr/>
          <a:lstStyle/>
          <a:p>
            <a:r>
              <a:rPr lang="en-US" smtClean="0"/>
              <a:t>Network Geographics at ApacheCon NA 2014</a:t>
            </a:r>
            <a:endParaRPr lang="en-US"/>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822123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 Apr 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Network Geographics at ApacheCon NA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5BD80-B0FA-4364-8F81-A150986F363E}" type="slidenum">
              <a:rPr lang="en-US" smtClean="0"/>
              <a:t>‹#›</a:t>
            </a:fld>
            <a:endParaRPr lang="en-US"/>
          </a:p>
        </p:txBody>
      </p:sp>
    </p:spTree>
    <p:extLst>
      <p:ext uri="{BB962C8B-B14F-4D97-AF65-F5344CB8AC3E}">
        <p14:creationId xmlns:p14="http://schemas.microsoft.com/office/powerpoint/2010/main" val="2722967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59"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trafficserver.apach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5736915"/>
            <a:ext cx="3657600" cy="1097280"/>
          </a:xfrm>
          <a:prstGeom prst="rect">
            <a:avLst/>
          </a:prstGeom>
        </p:spPr>
      </p:pic>
      <p:sp>
        <p:nvSpPr>
          <p:cNvPr id="2" name="Title 1"/>
          <p:cNvSpPr>
            <a:spLocks noGrp="1"/>
          </p:cNvSpPr>
          <p:nvPr>
            <p:ph type="ctrTitle"/>
          </p:nvPr>
        </p:nvSpPr>
        <p:spPr/>
        <p:txBody>
          <a:bodyPr/>
          <a:lstStyle/>
          <a:p>
            <a:r>
              <a:rPr lang="en-US" dirty="0" smtClean="0"/>
              <a:t>Apache Traffic Server</a:t>
            </a:r>
            <a:br>
              <a:rPr lang="en-US" dirty="0" smtClean="0"/>
            </a:br>
            <a:r>
              <a:rPr lang="en-US" dirty="0" smtClean="0"/>
              <a:t>Extensible Host Resolution</a:t>
            </a:r>
            <a:endParaRPr lang="en-US" dirty="0"/>
          </a:p>
        </p:txBody>
      </p:sp>
      <p:sp>
        <p:nvSpPr>
          <p:cNvPr id="3" name="Subtitle 2"/>
          <p:cNvSpPr>
            <a:spLocks noGrp="1"/>
          </p:cNvSpPr>
          <p:nvPr>
            <p:ph type="subTitle" idx="1"/>
          </p:nvPr>
        </p:nvSpPr>
        <p:spPr/>
        <p:txBody>
          <a:bodyPr/>
          <a:lstStyle/>
          <a:p>
            <a:endParaRPr lang="en-US"/>
          </a:p>
        </p:txBody>
      </p:sp>
      <p:sp>
        <p:nvSpPr>
          <p:cNvPr id="7" name="Footer Placeholder 6"/>
          <p:cNvSpPr>
            <a:spLocks noGrp="1"/>
          </p:cNvSpPr>
          <p:nvPr>
            <p:ph type="ftr" sz="quarter" idx="11"/>
          </p:nvPr>
        </p:nvSpPr>
        <p:spPr/>
        <p:txBody>
          <a:bodyPr/>
          <a:lstStyle/>
          <a:p>
            <a:r>
              <a:rPr lang="en-US" dirty="0" smtClean="0"/>
              <a:t>at </a:t>
            </a:r>
            <a:r>
              <a:rPr lang="en-US" dirty="0" err="1" smtClean="0"/>
              <a:t>ApacheCon</a:t>
            </a:r>
            <a:r>
              <a:rPr lang="en-US" dirty="0" smtClean="0"/>
              <a:t> NA 2014</a:t>
            </a:r>
            <a:endParaRPr lang="en-US" dirty="0"/>
          </a:p>
        </p:txBody>
      </p:sp>
    </p:spTree>
    <p:extLst>
      <p:ext uri="{BB962C8B-B14F-4D97-AF65-F5344CB8AC3E}">
        <p14:creationId xmlns:p14="http://schemas.microsoft.com/office/powerpoint/2010/main" val="1439442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Doing Better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Remove address resolution state from HTTP state machine.</a:t>
            </a:r>
          </a:p>
          <a:p>
            <a:r>
              <a:rPr lang="en-US" dirty="0" smtClean="0"/>
              <a:t>Plugin address provisioning.</a:t>
            </a:r>
          </a:p>
          <a:p>
            <a:pPr lvl="1"/>
            <a:r>
              <a:rPr lang="en-US" dirty="0" smtClean="0"/>
              <a:t>Customized DNS querying.</a:t>
            </a:r>
          </a:p>
          <a:p>
            <a:pPr lvl="1"/>
            <a:r>
              <a:rPr lang="en-US" dirty="0" smtClean="0"/>
              <a:t>Other address sources (file/database/YP/etc.).</a:t>
            </a:r>
          </a:p>
          <a:p>
            <a:r>
              <a:rPr lang="en-US" dirty="0" smtClean="0"/>
              <a:t>Filter and re-order addresses.</a:t>
            </a:r>
          </a:p>
          <a:p>
            <a:r>
              <a:rPr lang="en-US" dirty="0" smtClean="0"/>
              <a:t>Extensible data associated with addresses or FQDN.</a:t>
            </a:r>
          </a:p>
          <a:p>
            <a:r>
              <a:rPr lang="en-US" dirty="0" smtClean="0"/>
              <a:t>Remove requirement for core expertise.</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10</a:t>
            </a:fld>
            <a:endParaRPr lang="en-US"/>
          </a:p>
        </p:txBody>
      </p:sp>
    </p:spTree>
    <p:extLst>
      <p:ext uri="{BB962C8B-B14F-4D97-AF65-F5344CB8AC3E}">
        <p14:creationId xmlns:p14="http://schemas.microsoft.com/office/powerpoint/2010/main" val="1997890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Host Resolution Architecture</a:t>
            </a:r>
            <a:endParaRPr lang="en-US" dirty="0"/>
          </a:p>
        </p:txBody>
      </p:sp>
      <p:sp>
        <p:nvSpPr>
          <p:cNvPr id="8" name="Text Placeholder 7"/>
          <p:cNvSpPr>
            <a:spLocks noGrp="1"/>
          </p:cNvSpPr>
          <p:nvPr>
            <p:ph type="body" idx="1"/>
          </p:nvPr>
        </p:nvSpPr>
        <p:spPr/>
        <p:txBody>
          <a:bodyPr/>
          <a:lstStyle/>
          <a:p>
            <a:r>
              <a:rPr lang="en-US" dirty="0" smtClean="0"/>
              <a:t>Take a bow for the new Resolution</a:t>
            </a:r>
            <a:endParaRPr lang="en-US" dirty="0"/>
          </a:p>
        </p:txBody>
      </p:sp>
      <p:sp>
        <p:nvSpPr>
          <p:cNvPr id="2" name="Footer Placeholder 1"/>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11</a:t>
            </a:fld>
            <a:endParaRPr lang="en-US"/>
          </a:p>
        </p:txBody>
      </p:sp>
    </p:spTree>
    <p:extLst>
      <p:ext uri="{BB962C8B-B14F-4D97-AF65-F5344CB8AC3E}">
        <p14:creationId xmlns:p14="http://schemas.microsoft.com/office/powerpoint/2010/main" val="988434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a:t>
            </a:r>
            <a:endParaRPr lang="en-US" dirty="0"/>
          </a:p>
        </p:txBody>
      </p:sp>
      <p:sp>
        <p:nvSpPr>
          <p:cNvPr id="3" name="Content Placeholder 2"/>
          <p:cNvSpPr>
            <a:spLocks noGrp="1"/>
          </p:cNvSpPr>
          <p:nvPr>
            <p:ph idx="1"/>
          </p:nvPr>
        </p:nvSpPr>
        <p:spPr/>
        <p:txBody>
          <a:bodyPr/>
          <a:lstStyle/>
          <a:p>
            <a:r>
              <a:rPr lang="en-US" dirty="0" smtClean="0"/>
              <a:t>API</a:t>
            </a:r>
          </a:p>
          <a:p>
            <a:pPr lvl="1"/>
            <a:r>
              <a:rPr lang="en-US" dirty="0" smtClean="0"/>
              <a:t>Minimal.</a:t>
            </a:r>
          </a:p>
          <a:p>
            <a:pPr lvl="1"/>
            <a:r>
              <a:rPr lang="en-US" dirty="0" smtClean="0"/>
              <a:t>Orthogonal.</a:t>
            </a:r>
          </a:p>
          <a:p>
            <a:pPr lvl="1"/>
            <a:r>
              <a:rPr lang="en-US" dirty="0" smtClean="0"/>
              <a:t>Consistent.</a:t>
            </a:r>
          </a:p>
          <a:p>
            <a:r>
              <a:rPr lang="en-US" dirty="0" smtClean="0"/>
              <a:t>No limits on extensions.</a:t>
            </a:r>
          </a:p>
          <a:p>
            <a:r>
              <a:rPr lang="en-US" dirty="0" smtClean="0"/>
              <a:t>Maintainable.</a:t>
            </a:r>
          </a:p>
          <a:p>
            <a:r>
              <a:rPr lang="en-US" dirty="0" smtClean="0"/>
              <a:t>Clean separation of framework from function.</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12</a:t>
            </a:fld>
            <a:endParaRPr lang="en-US"/>
          </a:p>
        </p:txBody>
      </p:sp>
    </p:spTree>
    <p:extLst>
      <p:ext uri="{BB962C8B-B14F-4D97-AF65-F5344CB8AC3E}">
        <p14:creationId xmlns:p14="http://schemas.microsoft.com/office/powerpoint/2010/main" val="1291070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idx="1"/>
          </p:nvPr>
        </p:nvSpPr>
        <p:spPr/>
        <p:txBody>
          <a:bodyPr>
            <a:normAutofit/>
          </a:bodyPr>
          <a:lstStyle/>
          <a:p>
            <a:r>
              <a:rPr lang="en-US" dirty="0" smtClean="0"/>
              <a:t>Plugins for host resolution.</a:t>
            </a:r>
          </a:p>
          <a:p>
            <a:pPr lvl="1"/>
            <a:r>
              <a:rPr lang="en-US" dirty="0"/>
              <a:t>A</a:t>
            </a:r>
            <a:r>
              <a:rPr lang="en-US" dirty="0" smtClean="0"/>
              <a:t>ccess to external address data.</a:t>
            </a:r>
          </a:p>
          <a:p>
            <a:pPr lvl="1"/>
            <a:r>
              <a:rPr lang="en-US" dirty="0" smtClean="0"/>
              <a:t>Filtering and control of resolved addresses.</a:t>
            </a:r>
          </a:p>
          <a:p>
            <a:r>
              <a:rPr lang="en-US" dirty="0" smtClean="0"/>
              <a:t>Simple interface for HTTP state machine</a:t>
            </a:r>
          </a:p>
          <a:p>
            <a:pPr lvl="1"/>
            <a:r>
              <a:rPr lang="en-US" dirty="0" smtClean="0"/>
              <a:t>Generator / forward iterator style.</a:t>
            </a:r>
          </a:p>
          <a:p>
            <a:r>
              <a:rPr lang="en-US" dirty="0" smtClean="0"/>
              <a:t>Maintain current functionality, modularized.</a:t>
            </a:r>
          </a:p>
          <a:p>
            <a:r>
              <a:rPr lang="en-US" dirty="0" smtClean="0"/>
              <a:t>Minimize performance loss.</a:t>
            </a:r>
          </a:p>
          <a:p>
            <a:r>
              <a:rPr lang="en-US" dirty="0" smtClean="0"/>
              <a:t>Asynchronous.</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13</a:t>
            </a:fld>
            <a:endParaRPr lang="en-US"/>
          </a:p>
        </p:txBody>
      </p:sp>
    </p:spTree>
    <p:extLst>
      <p:ext uri="{BB962C8B-B14F-4D97-AF65-F5344CB8AC3E}">
        <p14:creationId xmlns:p14="http://schemas.microsoft.com/office/powerpoint/2010/main" val="19052706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Elements</a:t>
            </a:r>
            <a:endParaRPr lang="en-US" dirty="0"/>
          </a:p>
        </p:txBody>
      </p:sp>
      <p:sp>
        <p:nvSpPr>
          <p:cNvPr id="3" name="Content Placeholder 2"/>
          <p:cNvSpPr>
            <a:spLocks noGrp="1"/>
          </p:cNvSpPr>
          <p:nvPr>
            <p:ph idx="1"/>
          </p:nvPr>
        </p:nvSpPr>
        <p:spPr/>
        <p:txBody>
          <a:bodyPr/>
          <a:lstStyle/>
          <a:p>
            <a:r>
              <a:rPr lang="en-US" dirty="0" smtClean="0"/>
              <a:t>Framework – Traffic Server core.</a:t>
            </a:r>
          </a:p>
          <a:p>
            <a:r>
              <a:rPr lang="en-US" dirty="0" smtClean="0"/>
              <a:t>Host Query Database – Traffic Server core.</a:t>
            </a:r>
          </a:p>
          <a:p>
            <a:r>
              <a:rPr lang="en-US" dirty="0" smtClean="0"/>
              <a:t>Host Resolution Provider – plugin.</a:t>
            </a:r>
          </a:p>
          <a:p>
            <a:r>
              <a:rPr lang="en-US" dirty="0" smtClean="0"/>
              <a:t>Host Resolver – rooted tree of providers.</a:t>
            </a:r>
          </a:p>
          <a:p>
            <a:endParaRPr lang="en-US" dirty="0" smtClean="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14</a:t>
            </a:fld>
            <a:endParaRPr lang="en-US"/>
          </a:p>
        </p:txBody>
      </p:sp>
    </p:spTree>
    <p:extLst>
      <p:ext uri="{BB962C8B-B14F-4D97-AF65-F5344CB8AC3E}">
        <p14:creationId xmlns:p14="http://schemas.microsoft.com/office/powerpoint/2010/main" val="3873745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Package Layout</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1713478"/>
            <a:ext cx="5111750" cy="2972256"/>
          </a:xfrm>
        </p:spPr>
      </p:pic>
      <p:sp>
        <p:nvSpPr>
          <p:cNvPr id="8" name="Text Placeholder 7"/>
          <p:cNvSpPr>
            <a:spLocks noGrp="1"/>
          </p:cNvSpPr>
          <p:nvPr>
            <p:ph type="body" sz="half" idx="2"/>
          </p:nvPr>
        </p:nvSpPr>
        <p:spPr/>
        <p:txBody>
          <a:bodyPr>
            <a:normAutofit/>
          </a:bodyPr>
          <a:lstStyle/>
          <a:p>
            <a:r>
              <a:rPr lang="en-US" sz="2200" dirty="0" smtClean="0"/>
              <a:t>The ATS core has the framework and the HQD. Providers are contained in user created plugins.</a:t>
            </a:r>
            <a:endParaRPr lang="en-US" sz="2200" dirty="0"/>
          </a:p>
        </p:txBody>
      </p:sp>
      <p:sp>
        <p:nvSpPr>
          <p:cNvPr id="4" name="Footer Placeholder 3"/>
          <p:cNvSpPr>
            <a:spLocks noGrp="1"/>
          </p:cNvSpPr>
          <p:nvPr>
            <p:ph type="ftr" sz="quarter" idx="11"/>
          </p:nvPr>
        </p:nvSpPr>
        <p:spPr/>
        <p:txBody>
          <a:bodyPr/>
          <a:lstStyle/>
          <a:p>
            <a:r>
              <a:rPr lang="en-US" smtClean="0"/>
              <a:t>Network Geographics at ApacheCon NA 2014</a:t>
            </a:r>
            <a:endParaRPr lang="en-US" dirty="0"/>
          </a:p>
        </p:txBody>
      </p:sp>
      <p:sp>
        <p:nvSpPr>
          <p:cNvPr id="5" name="Slide Number Placeholder 4"/>
          <p:cNvSpPr>
            <a:spLocks noGrp="1"/>
          </p:cNvSpPr>
          <p:nvPr>
            <p:ph type="sldNum" sz="quarter" idx="12"/>
          </p:nvPr>
        </p:nvSpPr>
        <p:spPr/>
        <p:txBody>
          <a:bodyPr/>
          <a:lstStyle/>
          <a:p>
            <a:fld id="{C8A5BD80-B0FA-4364-8F81-A150986F363E}" type="slidenum">
              <a:rPr lang="en-US" smtClean="0"/>
              <a:t>15</a:t>
            </a:fld>
            <a:endParaRPr lang="en-US"/>
          </a:p>
        </p:txBody>
      </p:sp>
    </p:spTree>
    <p:extLst>
      <p:ext uri="{BB962C8B-B14F-4D97-AF65-F5344CB8AC3E}">
        <p14:creationId xmlns:p14="http://schemas.microsoft.com/office/powerpoint/2010/main" val="2707981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Resolver</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97296" y="1547007"/>
            <a:ext cx="4467258" cy="3305199"/>
          </a:xfrm>
        </p:spPr>
      </p:pic>
      <p:sp>
        <p:nvSpPr>
          <p:cNvPr id="4" name="Text Placeholder 3"/>
          <p:cNvSpPr>
            <a:spLocks noGrp="1"/>
          </p:cNvSpPr>
          <p:nvPr>
            <p:ph type="body" sz="half" idx="2"/>
          </p:nvPr>
        </p:nvSpPr>
        <p:spPr/>
        <p:txBody>
          <a:bodyPr>
            <a:normAutofit/>
          </a:bodyPr>
          <a:lstStyle/>
          <a:p>
            <a:r>
              <a:rPr lang="en-US" sz="2200" dirty="0" smtClean="0"/>
              <a:t>A host resolver is a tree of providers with a root. The root serves as the external interface of the resolver.</a:t>
            </a:r>
            <a:endParaRPr lang="en-US" sz="2200" dirty="0"/>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16</a:t>
            </a:fld>
            <a:endParaRPr lang="en-US"/>
          </a:p>
        </p:txBody>
      </p:sp>
    </p:spTree>
    <p:extLst>
      <p:ext uri="{BB962C8B-B14F-4D97-AF65-F5344CB8AC3E}">
        <p14:creationId xmlns:p14="http://schemas.microsoft.com/office/powerpoint/2010/main" val="2271446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Query Database</a:t>
            </a:r>
            <a:endParaRPr lang="en-US" dirty="0"/>
          </a:p>
        </p:txBody>
      </p:sp>
      <p:sp>
        <p:nvSpPr>
          <p:cNvPr id="3" name="Content Placeholder 2"/>
          <p:cNvSpPr>
            <a:spLocks noGrp="1"/>
          </p:cNvSpPr>
          <p:nvPr>
            <p:ph idx="1"/>
          </p:nvPr>
        </p:nvSpPr>
        <p:spPr/>
        <p:txBody>
          <a:bodyPr/>
          <a:lstStyle/>
          <a:p>
            <a:r>
              <a:rPr lang="en-US" dirty="0" smtClean="0"/>
              <a:t>Indexed by FQDN.</a:t>
            </a:r>
          </a:p>
          <a:p>
            <a:r>
              <a:rPr lang="en-US" dirty="0" smtClean="0"/>
              <a:t>Record is set of key/value pairs plus fixed metadata.</a:t>
            </a:r>
          </a:p>
          <a:p>
            <a:r>
              <a:rPr lang="en-US" dirty="0" smtClean="0"/>
              <a:t>Plugins must register keys.</a:t>
            </a:r>
          </a:p>
          <a:p>
            <a:r>
              <a:rPr lang="en-US" dirty="0" smtClean="0"/>
              <a:t>Values are plugin formatted, opaque to framework.</a:t>
            </a:r>
          </a:p>
          <a:p>
            <a:r>
              <a:rPr lang="en-US" dirty="0" smtClean="0"/>
              <a:t>Expiration / reaping by framework.</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17</a:t>
            </a:fld>
            <a:endParaRPr lang="en-US"/>
          </a:p>
        </p:txBody>
      </p:sp>
    </p:spTree>
    <p:extLst>
      <p:ext uri="{BB962C8B-B14F-4D97-AF65-F5344CB8AC3E}">
        <p14:creationId xmlns:p14="http://schemas.microsoft.com/office/powerpoint/2010/main" val="1736460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Query Database 2</a:t>
            </a:r>
            <a:endParaRPr lang="en-US" dirty="0"/>
          </a:p>
        </p:txBody>
      </p:sp>
      <p:sp>
        <p:nvSpPr>
          <p:cNvPr id="3" name="Content Placeholder 2"/>
          <p:cNvSpPr>
            <a:spLocks noGrp="1"/>
          </p:cNvSpPr>
          <p:nvPr>
            <p:ph idx="1"/>
          </p:nvPr>
        </p:nvSpPr>
        <p:spPr/>
        <p:txBody>
          <a:bodyPr/>
          <a:lstStyle/>
          <a:p>
            <a:r>
              <a:rPr lang="en-US" dirty="0"/>
              <a:t>A process persistent </a:t>
            </a:r>
            <a:r>
              <a:rPr lang="en-US" dirty="0" smtClean="0"/>
              <a:t>store</a:t>
            </a:r>
          </a:p>
          <a:p>
            <a:pPr lvl="1"/>
            <a:r>
              <a:rPr lang="en-US" dirty="0" smtClean="0"/>
              <a:t>Each provider can store data in a record.</a:t>
            </a:r>
          </a:p>
          <a:p>
            <a:pPr lvl="1"/>
            <a:r>
              <a:rPr lang="en-US" dirty="0" smtClean="0"/>
              <a:t>This is similar to what is done now but more elegantly, explicitly, and </a:t>
            </a:r>
            <a:r>
              <a:rPr lang="en-US" dirty="0" err="1" smtClean="0"/>
              <a:t>extensibly</a:t>
            </a:r>
            <a:r>
              <a:rPr lang="en-US" dirty="0" smtClean="0"/>
              <a:t>.</a:t>
            </a:r>
          </a:p>
          <a:p>
            <a:r>
              <a:rPr lang="en-US" dirty="0" smtClean="0"/>
              <a:t>A </a:t>
            </a:r>
            <a:r>
              <a:rPr lang="en-US" dirty="0"/>
              <a:t>communication </a:t>
            </a:r>
            <a:r>
              <a:rPr lang="en-US" dirty="0" smtClean="0"/>
              <a:t>channel.</a:t>
            </a:r>
            <a:endParaRPr lang="en-US" dirty="0"/>
          </a:p>
          <a:p>
            <a:pPr lvl="1"/>
            <a:r>
              <a:rPr lang="en-US" dirty="0" smtClean="0"/>
              <a:t>Values are cooperative data – no access controls.</a:t>
            </a:r>
          </a:p>
          <a:p>
            <a:pPr lvl="1"/>
            <a:r>
              <a:rPr lang="en-US" dirty="0" smtClean="0"/>
              <a:t>Providers are expected to share data via the HQD.</a:t>
            </a:r>
          </a:p>
          <a:p>
            <a:pPr lvl="2"/>
            <a:r>
              <a:rPr lang="en-US" dirty="0" smtClean="0"/>
              <a:t>Core plugins will document value format</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18</a:t>
            </a:fld>
            <a:endParaRPr lang="en-US"/>
          </a:p>
        </p:txBody>
      </p:sp>
    </p:spTree>
    <p:extLst>
      <p:ext uri="{BB962C8B-B14F-4D97-AF65-F5344CB8AC3E}">
        <p14:creationId xmlns:p14="http://schemas.microsoft.com/office/powerpoint/2010/main" val="2145744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HQD Record</a:t>
            </a:r>
            <a:endParaRPr lang="en-US" dirty="0"/>
          </a:p>
        </p:txBody>
      </p:sp>
      <p:sp>
        <p:nvSpPr>
          <p:cNvPr id="9" name="Text Placeholder 8"/>
          <p:cNvSpPr>
            <a:spLocks noGrp="1"/>
          </p:cNvSpPr>
          <p:nvPr>
            <p:ph type="body" sz="half" idx="2"/>
          </p:nvPr>
        </p:nvSpPr>
        <p:spPr/>
        <p:txBody>
          <a:bodyPr>
            <a:normAutofit/>
          </a:bodyPr>
          <a:lstStyle/>
          <a:p>
            <a:r>
              <a:rPr lang="en-US" sz="2200" dirty="0" smtClean="0"/>
              <a:t>Simple hash table mapping from FQDN to a set of key / value pairs.</a:t>
            </a:r>
            <a:endParaRPr lang="en-US" sz="2200" dirty="0"/>
          </a:p>
        </p:txBody>
      </p:sp>
      <p:pic>
        <p:nvPicPr>
          <p:cNvPr id="12" name="Content Placeholder 1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40045" y="865861"/>
            <a:ext cx="4581760" cy="4667490"/>
          </a:xfrm>
        </p:spPr>
      </p:pic>
      <p:sp>
        <p:nvSpPr>
          <p:cNvPr id="2" name="Footer Placeholder 1"/>
          <p:cNvSpPr>
            <a:spLocks noGrp="1"/>
          </p:cNvSpPr>
          <p:nvPr>
            <p:ph type="ftr" sz="quarter" idx="11"/>
          </p:nvPr>
        </p:nvSpPr>
        <p:spPr/>
        <p:txBody>
          <a:bodyPr/>
          <a:lstStyle/>
          <a:p>
            <a:r>
              <a:rPr lang="en-US" smtClean="0"/>
              <a:t>Network Geographics at ApacheCon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19</a:t>
            </a:fld>
            <a:endParaRPr lang="en-US"/>
          </a:p>
        </p:txBody>
      </p:sp>
    </p:spTree>
    <p:extLst>
      <p:ext uri="{BB962C8B-B14F-4D97-AF65-F5344CB8AC3E}">
        <p14:creationId xmlns:p14="http://schemas.microsoft.com/office/powerpoint/2010/main" val="3538445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Speaker</a:t>
            </a:r>
            <a:endParaRPr lang="en-US" dirty="0"/>
          </a:p>
        </p:txBody>
      </p:sp>
      <p:sp>
        <p:nvSpPr>
          <p:cNvPr id="3" name="Content Placeholder 2"/>
          <p:cNvSpPr>
            <a:spLocks noGrp="1"/>
          </p:cNvSpPr>
          <p:nvPr>
            <p:ph idx="1"/>
          </p:nvPr>
        </p:nvSpPr>
        <p:spPr/>
        <p:txBody>
          <a:bodyPr/>
          <a:lstStyle/>
          <a:p>
            <a:r>
              <a:rPr lang="en-US" dirty="0" smtClean="0"/>
              <a:t>Alan M. Carroll, Apache Member, PMC</a:t>
            </a:r>
          </a:p>
          <a:p>
            <a:pPr lvl="1"/>
            <a:r>
              <a:rPr lang="en-US" dirty="0" smtClean="0"/>
              <a:t>Started working on Traffic Server in summer 2010.</a:t>
            </a:r>
          </a:p>
          <a:p>
            <a:pPr lvl="1"/>
            <a:r>
              <a:rPr lang="en-US" dirty="0" smtClean="0"/>
              <a:t>Implemented</a:t>
            </a:r>
          </a:p>
          <a:p>
            <a:pPr lvl="2"/>
            <a:r>
              <a:rPr lang="en-US" dirty="0" smtClean="0"/>
              <a:t>Transparency, IPv6, range acceleration, </a:t>
            </a:r>
            <a:r>
              <a:rPr lang="en-US" dirty="0" err="1" smtClean="0"/>
              <a:t>yada</a:t>
            </a:r>
            <a:r>
              <a:rPr lang="en-US" dirty="0" smtClean="0"/>
              <a:t> </a:t>
            </a:r>
            <a:r>
              <a:rPr lang="en-US" dirty="0" err="1" smtClean="0"/>
              <a:t>yada</a:t>
            </a:r>
            <a:r>
              <a:rPr lang="en-US" dirty="0" smtClean="0"/>
              <a:t> </a:t>
            </a:r>
            <a:r>
              <a:rPr lang="en-US" dirty="0" err="1" smtClean="0"/>
              <a:t>yada</a:t>
            </a:r>
            <a:endParaRPr lang="en-US" dirty="0" smtClean="0"/>
          </a:p>
          <a:p>
            <a:pPr lvl="1"/>
            <a:r>
              <a:rPr lang="en-US" dirty="0" smtClean="0"/>
              <a:t>Works for Network </a:t>
            </a:r>
            <a:r>
              <a:rPr lang="en-US" dirty="0" err="1" smtClean="0"/>
              <a:t>Geographics</a:t>
            </a:r>
            <a:endParaRPr lang="en-US" dirty="0" smtClean="0"/>
          </a:p>
          <a:p>
            <a:pPr lvl="2"/>
            <a:r>
              <a:rPr lang="en-US" dirty="0" smtClean="0"/>
              <a:t>Provides ATS and other development services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a:t>
            </a:fld>
            <a:endParaRPr lang="en-US"/>
          </a:p>
        </p:txBody>
      </p:sp>
    </p:spTree>
    <p:extLst>
      <p:ext uri="{BB962C8B-B14F-4D97-AF65-F5344CB8AC3E}">
        <p14:creationId xmlns:p14="http://schemas.microsoft.com/office/powerpoint/2010/main" val="18175674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Provider</a:t>
            </a:r>
            <a:endParaRPr lang="en-US" dirty="0"/>
          </a:p>
        </p:txBody>
      </p:sp>
      <p:sp>
        <p:nvSpPr>
          <p:cNvPr id="3" name="Content Placeholder 2"/>
          <p:cNvSpPr>
            <a:spLocks noGrp="1"/>
          </p:cNvSpPr>
          <p:nvPr>
            <p:ph idx="1"/>
          </p:nvPr>
        </p:nvSpPr>
        <p:spPr/>
        <p:txBody>
          <a:bodyPr>
            <a:normAutofit lnSpcReduction="10000"/>
          </a:bodyPr>
          <a:lstStyle/>
          <a:p>
            <a:r>
              <a:rPr lang="en-US" dirty="0" smtClean="0"/>
              <a:t>Interface </a:t>
            </a:r>
            <a:r>
              <a:rPr lang="en-US" dirty="0"/>
              <a:t>between framework and plugin</a:t>
            </a:r>
            <a:r>
              <a:rPr lang="en-US" dirty="0" smtClean="0"/>
              <a:t>.</a:t>
            </a:r>
          </a:p>
          <a:p>
            <a:pPr lvl="1"/>
            <a:r>
              <a:rPr lang="en-US" dirty="0" smtClean="0"/>
              <a:t>Framework calls the plugin via provider instance.</a:t>
            </a:r>
            <a:endParaRPr lang="en-US" dirty="0"/>
          </a:p>
          <a:p>
            <a:r>
              <a:rPr lang="en-US" dirty="0"/>
              <a:t>All </a:t>
            </a:r>
            <a:r>
              <a:rPr lang="en-US" dirty="0" smtClean="0"/>
              <a:t>providers must have the address iterator </a:t>
            </a:r>
            <a:r>
              <a:rPr lang="en-US" dirty="0"/>
              <a:t>interface</a:t>
            </a:r>
            <a:r>
              <a:rPr lang="en-US" dirty="0" smtClean="0"/>
              <a:t>.</a:t>
            </a:r>
          </a:p>
          <a:p>
            <a:r>
              <a:rPr lang="en-US" dirty="0" smtClean="0"/>
              <a:t>Provider state.</a:t>
            </a:r>
          </a:p>
          <a:p>
            <a:pPr lvl="1"/>
            <a:r>
              <a:rPr lang="en-US" dirty="0" smtClean="0"/>
              <a:t>Plugin </a:t>
            </a:r>
            <a:r>
              <a:rPr lang="en-US" dirty="0" err="1" smtClean="0"/>
              <a:t>globals</a:t>
            </a:r>
            <a:r>
              <a:rPr lang="en-US" dirty="0" smtClean="0"/>
              <a:t>.</a:t>
            </a:r>
          </a:p>
          <a:p>
            <a:pPr lvl="1"/>
            <a:r>
              <a:rPr lang="en-US" dirty="0" smtClean="0"/>
              <a:t>Provider instance.</a:t>
            </a:r>
          </a:p>
          <a:p>
            <a:pPr lvl="1"/>
            <a:r>
              <a:rPr lang="en-US" dirty="0" smtClean="0"/>
              <a:t>HQD</a:t>
            </a:r>
            <a:r>
              <a:rPr lang="en-US" dirty="0"/>
              <a:t> </a:t>
            </a:r>
            <a:r>
              <a:rPr lang="en-US" dirty="0" smtClean="0"/>
              <a:t>record.</a:t>
            </a:r>
          </a:p>
          <a:p>
            <a:pPr lvl="1"/>
            <a:r>
              <a:rPr lang="en-US" dirty="0" smtClean="0"/>
              <a:t>Query in HTTP state machine.</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20</a:t>
            </a:fld>
            <a:endParaRPr lang="en-US"/>
          </a:p>
        </p:txBody>
      </p:sp>
    </p:spTree>
    <p:extLst>
      <p:ext uri="{BB962C8B-B14F-4D97-AF65-F5344CB8AC3E}">
        <p14:creationId xmlns:p14="http://schemas.microsoft.com/office/powerpoint/2010/main" val="26649708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State data diagram</a:t>
            </a:r>
            <a:endParaRPr lang="en-US" dirty="0"/>
          </a:p>
        </p:txBody>
      </p:sp>
      <p:pic>
        <p:nvPicPr>
          <p:cNvPr id="11" name="Content Placehold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75050" y="1435100"/>
            <a:ext cx="5250758" cy="3437995"/>
          </a:xfrm>
        </p:spPr>
      </p:pic>
      <p:sp>
        <p:nvSpPr>
          <p:cNvPr id="9" name="Text Placeholder 8"/>
          <p:cNvSpPr>
            <a:spLocks noGrp="1"/>
          </p:cNvSpPr>
          <p:nvPr>
            <p:ph type="body" sz="half" idx="2"/>
          </p:nvPr>
        </p:nvSpPr>
        <p:spPr/>
        <p:txBody>
          <a:bodyPr>
            <a:normAutofit/>
          </a:bodyPr>
          <a:lstStyle/>
          <a:p>
            <a:r>
              <a:rPr lang="en-US" sz="2200" dirty="0" smtClean="0"/>
              <a:t>Providers can access data in the plugin (dynamic library) and any internally defined local state. Data for the FQDN of the query is available and a fixed amount of space in the HTTP state machine (transaction) instance.</a:t>
            </a:r>
            <a:endParaRPr lang="en-US" sz="2200" dirty="0"/>
          </a:p>
        </p:txBody>
      </p:sp>
      <p:sp>
        <p:nvSpPr>
          <p:cNvPr id="2" name="Footer Placeholder 1"/>
          <p:cNvSpPr>
            <a:spLocks noGrp="1"/>
          </p:cNvSpPr>
          <p:nvPr>
            <p:ph type="ftr" sz="quarter" idx="11"/>
          </p:nvPr>
        </p:nvSpPr>
        <p:spPr/>
        <p:txBody>
          <a:bodyPr/>
          <a:lstStyle/>
          <a:p>
            <a:r>
              <a:rPr lang="en-US" smtClean="0"/>
              <a:t>Network Geographics at ApacheCon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21</a:t>
            </a:fld>
            <a:endParaRPr lang="en-US"/>
          </a:p>
        </p:txBody>
      </p:sp>
    </p:spTree>
    <p:extLst>
      <p:ext uri="{BB962C8B-B14F-4D97-AF65-F5344CB8AC3E}">
        <p14:creationId xmlns:p14="http://schemas.microsoft.com/office/powerpoint/2010/main" val="1707368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Provider Instance State</a:t>
            </a:r>
            <a:endParaRPr lang="en-US" dirty="0"/>
          </a:p>
        </p:txBody>
      </p:sp>
      <p:sp>
        <p:nvSpPr>
          <p:cNvPr id="3" name="Content Placeholder 2"/>
          <p:cNvSpPr>
            <a:spLocks noGrp="1"/>
          </p:cNvSpPr>
          <p:nvPr>
            <p:ph idx="1"/>
          </p:nvPr>
        </p:nvSpPr>
        <p:spPr/>
        <p:txBody>
          <a:bodyPr/>
          <a:lstStyle/>
          <a:p>
            <a:r>
              <a:rPr lang="en-US" dirty="0" smtClean="0"/>
              <a:t>Support multiple instances of the same underlying provider with distinct configuration.</a:t>
            </a:r>
          </a:p>
          <a:p>
            <a:r>
              <a:rPr lang="en-US" dirty="0" smtClean="0"/>
              <a:t>Expected to be relatively inexpensive to have multiple instances of a provider.</a:t>
            </a:r>
          </a:p>
          <a:p>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22</a:t>
            </a:fld>
            <a:endParaRPr lang="en-US"/>
          </a:p>
        </p:txBody>
      </p:sp>
    </p:spTree>
    <p:extLst>
      <p:ext uri="{BB962C8B-B14F-4D97-AF65-F5344CB8AC3E}">
        <p14:creationId xmlns:p14="http://schemas.microsoft.com/office/powerpoint/2010/main" val="38647751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Provider Query state</a:t>
            </a:r>
            <a:endParaRPr lang="en-US" dirty="0"/>
          </a:p>
        </p:txBody>
      </p:sp>
      <p:sp>
        <p:nvSpPr>
          <p:cNvPr id="3" name="Content Placeholder 2"/>
          <p:cNvSpPr>
            <a:spLocks noGrp="1"/>
          </p:cNvSpPr>
          <p:nvPr>
            <p:ph idx="1"/>
          </p:nvPr>
        </p:nvSpPr>
        <p:spPr/>
        <p:txBody>
          <a:bodyPr>
            <a:normAutofit/>
          </a:bodyPr>
          <a:lstStyle/>
          <a:p>
            <a:r>
              <a:rPr lang="en-US" dirty="0" smtClean="0"/>
              <a:t>Need state for each query.</a:t>
            </a:r>
          </a:p>
          <a:p>
            <a:r>
              <a:rPr lang="en-US" dirty="0" smtClean="0"/>
              <a:t>Want to avoid allocation, even class allocator.</a:t>
            </a:r>
          </a:p>
          <a:p>
            <a:r>
              <a:rPr lang="en-US" dirty="0" smtClean="0"/>
              <a:t>Most providers should need a fixed amount of query state.</a:t>
            </a:r>
          </a:p>
          <a:p>
            <a:r>
              <a:rPr lang="en-US" dirty="0" smtClean="0"/>
              <a:t>Provider must export amount of query state required.</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23</a:t>
            </a:fld>
            <a:endParaRPr lang="en-US"/>
          </a:p>
        </p:txBody>
      </p:sp>
    </p:spTree>
    <p:extLst>
      <p:ext uri="{BB962C8B-B14F-4D97-AF65-F5344CB8AC3E}">
        <p14:creationId xmlns:p14="http://schemas.microsoft.com/office/powerpoint/2010/main" val="1940510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 Query State</a:t>
            </a:r>
            <a:endParaRPr lang="en-US" dirty="0"/>
          </a:p>
        </p:txBody>
      </p:sp>
      <p:sp>
        <p:nvSpPr>
          <p:cNvPr id="3" name="Content Placeholder 2"/>
          <p:cNvSpPr>
            <a:spLocks noGrp="1"/>
          </p:cNvSpPr>
          <p:nvPr>
            <p:ph idx="1"/>
          </p:nvPr>
        </p:nvSpPr>
        <p:spPr/>
        <p:txBody>
          <a:bodyPr>
            <a:normAutofit/>
          </a:bodyPr>
          <a:lstStyle/>
          <a:p>
            <a:r>
              <a:rPr lang="en-US" dirty="0"/>
              <a:t>Therefore – we can provide a static buffer in the state machine instance for the query.</a:t>
            </a:r>
          </a:p>
          <a:p>
            <a:pPr lvl="1"/>
            <a:r>
              <a:rPr lang="en-US" dirty="0" smtClean="0"/>
              <a:t>Buffer </a:t>
            </a:r>
            <a:r>
              <a:rPr lang="en-US" dirty="0"/>
              <a:t>size build time configurable</a:t>
            </a:r>
            <a:r>
              <a:rPr lang="en-US" dirty="0" smtClean="0"/>
              <a:t>.</a:t>
            </a:r>
          </a:p>
          <a:p>
            <a:pPr lvl="1"/>
            <a:r>
              <a:rPr lang="en-US" dirty="0" smtClean="0"/>
              <a:t>Obvious error message if exceeded.</a:t>
            </a:r>
          </a:p>
          <a:p>
            <a:pPr lvl="1"/>
            <a:r>
              <a:rPr lang="en-US" dirty="0"/>
              <a:t>Dynamic storage must be allocated</a:t>
            </a:r>
            <a:r>
              <a:rPr lang="en-US" dirty="0" smtClean="0"/>
              <a:t>.</a:t>
            </a:r>
          </a:p>
          <a:p>
            <a:r>
              <a:rPr lang="en-US" dirty="0"/>
              <a:t>Framework handles doling out memory </a:t>
            </a:r>
            <a:r>
              <a:rPr lang="en-US" dirty="0" smtClean="0"/>
              <a:t>to each provider.</a:t>
            </a:r>
            <a:endParaRPr lang="en-US" dirty="0"/>
          </a:p>
          <a:p>
            <a:r>
              <a:rPr lang="en-US" dirty="0" smtClean="0"/>
              <a:t>Framework will call provider for cleanup.</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24</a:t>
            </a:fld>
            <a:endParaRPr lang="en-US"/>
          </a:p>
        </p:txBody>
      </p:sp>
    </p:spTree>
    <p:extLst>
      <p:ext uri="{BB962C8B-B14F-4D97-AF65-F5344CB8AC3E}">
        <p14:creationId xmlns:p14="http://schemas.microsoft.com/office/powerpoint/2010/main" val="3489506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Resolver</a:t>
            </a:r>
            <a:endParaRPr lang="en-US" dirty="0"/>
          </a:p>
        </p:txBody>
      </p:sp>
      <p:sp>
        <p:nvSpPr>
          <p:cNvPr id="3" name="Content Placeholder 2"/>
          <p:cNvSpPr>
            <a:spLocks noGrp="1"/>
          </p:cNvSpPr>
          <p:nvPr>
            <p:ph idx="1"/>
          </p:nvPr>
        </p:nvSpPr>
        <p:spPr/>
        <p:txBody>
          <a:bodyPr/>
          <a:lstStyle/>
          <a:p>
            <a:r>
              <a:rPr lang="en-US" dirty="0" smtClean="0"/>
              <a:t>Resolver is a rooted tree of providers.</a:t>
            </a:r>
          </a:p>
          <a:p>
            <a:r>
              <a:rPr lang="en-US" dirty="0" smtClean="0"/>
              <a:t>HTTP State machine talks to root provider.</a:t>
            </a:r>
          </a:p>
          <a:p>
            <a:r>
              <a:rPr lang="en-US" dirty="0" smtClean="0"/>
              <a:t>Root provider can pass query to </a:t>
            </a:r>
            <a:r>
              <a:rPr lang="en-US" dirty="0" err="1" smtClean="0"/>
              <a:t>descendents</a:t>
            </a:r>
            <a:r>
              <a:rPr lang="en-US" dirty="0" smtClean="0"/>
              <a:t>.</a:t>
            </a:r>
          </a:p>
          <a:p>
            <a:r>
              <a:rPr lang="en-US" dirty="0" smtClean="0"/>
              <a:t>Each provider has complete control of whether any descendent provider is used.</a:t>
            </a:r>
          </a:p>
          <a:p>
            <a:r>
              <a:rPr lang="en-US" dirty="0" smtClean="0"/>
              <a:t>Providers share data via the HQD.</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25</a:t>
            </a:fld>
            <a:endParaRPr lang="en-US"/>
          </a:p>
        </p:txBody>
      </p:sp>
    </p:spTree>
    <p:extLst>
      <p:ext uri="{BB962C8B-B14F-4D97-AF65-F5344CB8AC3E}">
        <p14:creationId xmlns:p14="http://schemas.microsoft.com/office/powerpoint/2010/main" val="1272847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Actions</a:t>
            </a:r>
            <a:endParaRPr lang="en-US" dirty="0"/>
          </a:p>
        </p:txBody>
      </p:sp>
      <p:sp>
        <p:nvSpPr>
          <p:cNvPr id="3" name="Content Placeholder 2"/>
          <p:cNvSpPr>
            <a:spLocks noGrp="1"/>
          </p:cNvSpPr>
          <p:nvPr>
            <p:ph idx="1"/>
          </p:nvPr>
        </p:nvSpPr>
        <p:spPr/>
        <p:txBody>
          <a:bodyPr>
            <a:normAutofit lnSpcReduction="10000"/>
          </a:bodyPr>
          <a:lstStyle/>
          <a:p>
            <a:r>
              <a:rPr lang="en-US" dirty="0" smtClean="0"/>
              <a:t>State machine initiates query by invoking framework.</a:t>
            </a:r>
          </a:p>
          <a:p>
            <a:r>
              <a:rPr lang="en-US" dirty="0" smtClean="0"/>
              <a:t>Framework locates the HQD record and passes it and the query to root provider.</a:t>
            </a:r>
          </a:p>
          <a:p>
            <a:r>
              <a:rPr lang="en-US" dirty="0" smtClean="0"/>
              <a:t>Root provider can provide addresses out of current data or make requests to </a:t>
            </a:r>
            <a:r>
              <a:rPr lang="en-US" dirty="0" err="1" smtClean="0"/>
              <a:t>descendents</a:t>
            </a:r>
            <a:r>
              <a:rPr lang="en-US" dirty="0" smtClean="0"/>
              <a:t>.</a:t>
            </a:r>
          </a:p>
          <a:p>
            <a:r>
              <a:rPr lang="en-US" dirty="0" smtClean="0"/>
              <a:t>Framework also sends</a:t>
            </a:r>
          </a:p>
          <a:p>
            <a:pPr lvl="1"/>
            <a:r>
              <a:rPr lang="en-US" dirty="0" smtClean="0"/>
              <a:t>IP family preference.</a:t>
            </a:r>
          </a:p>
          <a:p>
            <a:pPr lvl="1"/>
            <a:r>
              <a:rPr lang="en-US" dirty="0" smtClean="0"/>
              <a:t>ATS HTTP Transaction handle.</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26</a:t>
            </a:fld>
            <a:endParaRPr lang="en-US"/>
          </a:p>
        </p:txBody>
      </p:sp>
    </p:spTree>
    <p:extLst>
      <p:ext uri="{BB962C8B-B14F-4D97-AF65-F5344CB8AC3E}">
        <p14:creationId xmlns:p14="http://schemas.microsoft.com/office/powerpoint/2010/main" val="40545797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Results</a:t>
            </a:r>
            <a:endParaRPr lang="en-US" dirty="0"/>
          </a:p>
        </p:txBody>
      </p:sp>
      <p:sp>
        <p:nvSpPr>
          <p:cNvPr id="3" name="Content Placeholder 2"/>
          <p:cNvSpPr>
            <a:spLocks noGrp="1"/>
          </p:cNvSpPr>
          <p:nvPr>
            <p:ph idx="1"/>
          </p:nvPr>
        </p:nvSpPr>
        <p:spPr/>
        <p:txBody>
          <a:bodyPr/>
          <a:lstStyle/>
          <a:p>
            <a:r>
              <a:rPr lang="en-US" dirty="0" smtClean="0"/>
              <a:t>Root provider streams addresses to HTTP state machine.</a:t>
            </a:r>
          </a:p>
          <a:p>
            <a:r>
              <a:rPr lang="en-US" dirty="0" smtClean="0"/>
              <a:t>HTTP state machine gets addresses as needed.</a:t>
            </a:r>
          </a:p>
          <a:p>
            <a:pPr lvl="1"/>
            <a:r>
              <a:rPr lang="en-US" dirty="0" smtClean="0"/>
              <a:t>Provider can defer decisions until asked.</a:t>
            </a:r>
          </a:p>
          <a:p>
            <a:r>
              <a:rPr lang="en-US" dirty="0" smtClean="0"/>
              <a:t>TBD: does state machine provide feedback to provider on failed addresses?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27</a:t>
            </a:fld>
            <a:endParaRPr lang="en-US"/>
          </a:p>
        </p:txBody>
      </p:sp>
    </p:spTree>
    <p:extLst>
      <p:ext uri="{BB962C8B-B14F-4D97-AF65-F5344CB8AC3E}">
        <p14:creationId xmlns:p14="http://schemas.microsoft.com/office/powerpoint/2010/main" val="40194228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Asynchronicity</a:t>
            </a:r>
            <a:endParaRPr lang="en-US" dirty="0"/>
          </a:p>
        </p:txBody>
      </p:sp>
      <p:sp>
        <p:nvSpPr>
          <p:cNvPr id="3" name="Content Placeholder 2"/>
          <p:cNvSpPr>
            <a:spLocks noGrp="1"/>
          </p:cNvSpPr>
          <p:nvPr>
            <p:ph idx="1"/>
          </p:nvPr>
        </p:nvSpPr>
        <p:spPr/>
        <p:txBody>
          <a:bodyPr/>
          <a:lstStyle/>
          <a:p>
            <a:r>
              <a:rPr lang="en-US" dirty="0" smtClean="0"/>
              <a:t>Provider can return “blocked”.</a:t>
            </a:r>
          </a:p>
          <a:p>
            <a:r>
              <a:rPr lang="en-US" dirty="0" smtClean="0"/>
              <a:t>Therefore queries forwarded to descendent providers can block.</a:t>
            </a:r>
          </a:p>
          <a:p>
            <a:r>
              <a:rPr lang="en-US" dirty="0" smtClean="0"/>
              <a:t>Provider can forward multiple blocked queries to different descendent providers.</a:t>
            </a:r>
          </a:p>
          <a:p>
            <a:pPr lvl="1"/>
            <a:r>
              <a:rPr lang="en-US" dirty="0" smtClean="0"/>
              <a:t>This is how parallelism is done.</a:t>
            </a:r>
          </a:p>
          <a:p>
            <a:r>
              <a:rPr lang="en-US" dirty="0" smtClean="0"/>
              <a:t>Provider “resume” called for each completion</a:t>
            </a:r>
            <a:r>
              <a:rPr lang="en-US" dirty="0"/>
              <a:t> </a:t>
            </a:r>
            <a:r>
              <a:rPr lang="en-US" dirty="0" smtClean="0"/>
              <a:t>on ancestor providers of blocking provider.</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28</a:t>
            </a:fld>
            <a:endParaRPr lang="en-US"/>
          </a:p>
        </p:txBody>
      </p:sp>
    </p:spTree>
    <p:extLst>
      <p:ext uri="{BB962C8B-B14F-4D97-AF65-F5344CB8AC3E}">
        <p14:creationId xmlns:p14="http://schemas.microsoft.com/office/powerpoint/2010/main" val="21284921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Asynchronicity</a:t>
            </a:r>
            <a:r>
              <a:rPr lang="en-US" dirty="0" smtClean="0"/>
              <a:t> 2</a:t>
            </a:r>
            <a:endParaRPr lang="en-US" dirty="0"/>
          </a:p>
        </p:txBody>
      </p:sp>
      <p:sp>
        <p:nvSpPr>
          <p:cNvPr id="3" name="Content Placeholder 2"/>
          <p:cNvSpPr>
            <a:spLocks noGrp="1"/>
          </p:cNvSpPr>
          <p:nvPr>
            <p:ph idx="1"/>
          </p:nvPr>
        </p:nvSpPr>
        <p:spPr/>
        <p:txBody>
          <a:bodyPr/>
          <a:lstStyle/>
          <a:p>
            <a:r>
              <a:rPr lang="en-US" dirty="0" smtClean="0"/>
              <a:t>Provider that blocks handles continuation and resumption.</a:t>
            </a:r>
          </a:p>
          <a:p>
            <a:r>
              <a:rPr lang="en-US" dirty="0" smtClean="0"/>
              <a:t>Must notify framework of resume.</a:t>
            </a:r>
          </a:p>
          <a:p>
            <a:r>
              <a:rPr lang="en-US" dirty="0" smtClean="0"/>
              <a:t>Framework calls standard “resume” method on ancestor providers.</a:t>
            </a:r>
          </a:p>
          <a:p>
            <a:r>
              <a:rPr lang="en-US" dirty="0" smtClean="0"/>
              <a:t>The “resume” method can return “blocked” to indicate the framework should wait for further continuation completions.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29</a:t>
            </a:fld>
            <a:endParaRPr lang="en-US"/>
          </a:p>
        </p:txBody>
      </p:sp>
    </p:spTree>
    <p:extLst>
      <p:ext uri="{BB962C8B-B14F-4D97-AF65-F5344CB8AC3E}">
        <p14:creationId xmlns:p14="http://schemas.microsoft.com/office/powerpoint/2010/main" val="2402570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Current state of things.</a:t>
            </a:r>
          </a:p>
          <a:p>
            <a:r>
              <a:rPr lang="en-US" dirty="0" smtClean="0"/>
              <a:t>Design and Implementation.</a:t>
            </a:r>
          </a:p>
          <a:p>
            <a:pPr lvl="1"/>
            <a:r>
              <a:rPr lang="en-US" dirty="0" smtClean="0"/>
              <a:t>Not just an API upgrade.</a:t>
            </a:r>
          </a:p>
          <a:p>
            <a:r>
              <a:rPr lang="en-US" dirty="0" smtClean="0"/>
              <a:t>Example extensions / use cases.</a:t>
            </a:r>
          </a:p>
          <a:p>
            <a:endParaRPr lang="en-US" dirty="0" smtClean="0"/>
          </a:p>
          <a:p>
            <a:pPr marL="0" indent="0">
              <a:buNone/>
            </a:pP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a:t>
            </a:fld>
            <a:endParaRPr lang="en-US"/>
          </a:p>
        </p:txBody>
      </p:sp>
    </p:spTree>
    <p:extLst>
      <p:ext uri="{BB962C8B-B14F-4D97-AF65-F5344CB8AC3E}">
        <p14:creationId xmlns:p14="http://schemas.microsoft.com/office/powerpoint/2010/main" val="18575246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Locking</a:t>
            </a:r>
            <a:endParaRPr lang="en-US" dirty="0"/>
          </a:p>
        </p:txBody>
      </p:sp>
      <p:sp>
        <p:nvSpPr>
          <p:cNvPr id="3" name="Content Placeholder 2"/>
          <p:cNvSpPr>
            <a:spLocks noGrp="1"/>
          </p:cNvSpPr>
          <p:nvPr>
            <p:ph idx="1"/>
          </p:nvPr>
        </p:nvSpPr>
        <p:spPr/>
        <p:txBody>
          <a:bodyPr/>
          <a:lstStyle/>
          <a:p>
            <a:r>
              <a:rPr lang="en-US" dirty="0" smtClean="0"/>
              <a:t>Global lock for HQD for table lookup/modify.</a:t>
            </a:r>
          </a:p>
          <a:p>
            <a:r>
              <a:rPr lang="en-US" dirty="0" smtClean="0"/>
              <a:t>Per record lock for local access.</a:t>
            </a:r>
          </a:p>
          <a:p>
            <a:r>
              <a:rPr lang="en-US" dirty="0" smtClean="0"/>
              <a:t>Lock is held for query by framework.</a:t>
            </a:r>
          </a:p>
          <a:p>
            <a:r>
              <a:rPr lang="en-US" dirty="0" smtClean="0"/>
              <a:t>Lock is released if root provider is blocked.</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30</a:t>
            </a:fld>
            <a:endParaRPr lang="en-US"/>
          </a:p>
        </p:txBody>
      </p:sp>
    </p:spTree>
    <p:extLst>
      <p:ext uri="{BB962C8B-B14F-4D97-AF65-F5344CB8AC3E}">
        <p14:creationId xmlns:p14="http://schemas.microsoft.com/office/powerpoint/2010/main" val="34839586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Expiration</a:t>
            </a:r>
            <a:endParaRPr lang="en-US" dirty="0"/>
          </a:p>
        </p:txBody>
      </p:sp>
      <p:sp>
        <p:nvSpPr>
          <p:cNvPr id="3" name="Content Placeholder 2"/>
          <p:cNvSpPr>
            <a:spLocks noGrp="1"/>
          </p:cNvSpPr>
          <p:nvPr>
            <p:ph idx="1"/>
          </p:nvPr>
        </p:nvSpPr>
        <p:spPr/>
        <p:txBody>
          <a:bodyPr/>
          <a:lstStyle/>
          <a:p>
            <a:r>
              <a:rPr lang="en-US" dirty="0"/>
              <a:t>E</a:t>
            </a:r>
            <a:r>
              <a:rPr lang="en-US" dirty="0" smtClean="0"/>
              <a:t>xpiration time for record in fixed metadata.</a:t>
            </a:r>
          </a:p>
          <a:p>
            <a:r>
              <a:rPr lang="en-US" dirty="0" smtClean="0"/>
              <a:t>Providers can record additional timeouts.</a:t>
            </a:r>
          </a:p>
          <a:p>
            <a:r>
              <a:rPr lang="en-US" dirty="0" smtClean="0"/>
              <a:t>Providers control whether stale data is used.</a:t>
            </a:r>
          </a:p>
          <a:p>
            <a:r>
              <a:rPr lang="en-US" dirty="0" smtClean="0"/>
              <a:t>Framework cleans up expired records not in use.</a:t>
            </a:r>
          </a:p>
          <a:p>
            <a:pPr lvl="1"/>
            <a:r>
              <a:rPr lang="en-US" dirty="0" smtClean="0"/>
              <a:t>Serious issue for forward proxies.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31</a:t>
            </a:fld>
            <a:endParaRPr lang="en-US"/>
          </a:p>
        </p:txBody>
      </p:sp>
    </p:spTree>
    <p:extLst>
      <p:ext uri="{BB962C8B-B14F-4D97-AF65-F5344CB8AC3E}">
        <p14:creationId xmlns:p14="http://schemas.microsoft.com/office/powerpoint/2010/main" val="25885636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HQD</a:t>
            </a:r>
            <a:endParaRPr lang="en-US" dirty="0"/>
          </a:p>
        </p:txBody>
      </p:sp>
      <p:sp>
        <p:nvSpPr>
          <p:cNvPr id="3" name="Content Placeholder 2"/>
          <p:cNvSpPr>
            <a:spLocks noGrp="1"/>
          </p:cNvSpPr>
          <p:nvPr>
            <p:ph idx="1"/>
          </p:nvPr>
        </p:nvSpPr>
        <p:spPr/>
        <p:txBody>
          <a:bodyPr/>
          <a:lstStyle/>
          <a:p>
            <a:r>
              <a:rPr lang="en-US" dirty="0" smtClean="0"/>
              <a:t>HQD API is available</a:t>
            </a:r>
            <a:r>
              <a:rPr lang="en-US" dirty="0"/>
              <a:t> </a:t>
            </a:r>
            <a:r>
              <a:rPr lang="en-US" dirty="0" smtClean="0"/>
              <a:t>to any plugin.</a:t>
            </a:r>
          </a:p>
          <a:p>
            <a:r>
              <a:rPr lang="en-US" dirty="0" smtClean="0"/>
              <a:t>Intended for external address control not directly involved with host resolution.</a:t>
            </a:r>
          </a:p>
          <a:p>
            <a:pPr lvl="1"/>
            <a:r>
              <a:rPr lang="en-US" dirty="0" smtClean="0"/>
              <a:t>E.g. external updates to propagate to HQD.</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32</a:t>
            </a:fld>
            <a:endParaRPr lang="en-US"/>
          </a:p>
        </p:txBody>
      </p:sp>
    </p:spTree>
    <p:extLst>
      <p:ext uri="{BB962C8B-B14F-4D97-AF65-F5344CB8AC3E}">
        <p14:creationId xmlns:p14="http://schemas.microsoft.com/office/powerpoint/2010/main" val="41794849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Persistence</a:t>
            </a:r>
            <a:endParaRPr lang="en-US" dirty="0"/>
          </a:p>
        </p:txBody>
      </p:sp>
      <p:sp>
        <p:nvSpPr>
          <p:cNvPr id="3" name="Content Placeholder 2"/>
          <p:cNvSpPr>
            <a:spLocks noGrp="1"/>
          </p:cNvSpPr>
          <p:nvPr>
            <p:ph idx="1"/>
          </p:nvPr>
        </p:nvSpPr>
        <p:spPr/>
        <p:txBody>
          <a:bodyPr/>
          <a:lstStyle/>
          <a:p>
            <a:r>
              <a:rPr lang="en-US" dirty="0" smtClean="0"/>
              <a:t>Not in standard / default configuration.</a:t>
            </a:r>
          </a:p>
          <a:p>
            <a:r>
              <a:rPr lang="en-US" dirty="0" smtClean="0"/>
              <a:t>Can be useful for quicker restarts.</a:t>
            </a:r>
          </a:p>
          <a:p>
            <a:pPr lvl="1"/>
            <a:r>
              <a:rPr lang="en-US" dirty="0" smtClean="0"/>
              <a:t>More useful for reverse proxies.</a:t>
            </a:r>
          </a:p>
          <a:p>
            <a:r>
              <a:rPr lang="en-US" dirty="0" smtClean="0"/>
              <a:t>Requires either</a:t>
            </a:r>
          </a:p>
          <a:p>
            <a:pPr lvl="1"/>
            <a:r>
              <a:rPr lang="en-US" dirty="0" smtClean="0"/>
              <a:t>Persistence of HQD key registration values.</a:t>
            </a:r>
          </a:p>
          <a:p>
            <a:pPr lvl="1"/>
            <a:r>
              <a:rPr lang="en-US" dirty="0" smtClean="0"/>
              <a:t>Key / ID table and conversion on load.</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33</a:t>
            </a:fld>
            <a:endParaRPr lang="en-US"/>
          </a:p>
        </p:txBody>
      </p:sp>
    </p:spTree>
    <p:extLst>
      <p:ext uri="{BB962C8B-B14F-4D97-AF65-F5344CB8AC3E}">
        <p14:creationId xmlns:p14="http://schemas.microsoft.com/office/powerpoint/2010/main" val="26578243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Providers</a:t>
            </a:r>
            <a:endParaRPr lang="en-US" dirty="0"/>
          </a:p>
        </p:txBody>
      </p:sp>
      <p:sp>
        <p:nvSpPr>
          <p:cNvPr id="3" name="Content Placeholder 2"/>
          <p:cNvSpPr>
            <a:spLocks noGrp="1"/>
          </p:cNvSpPr>
          <p:nvPr>
            <p:ph idx="1"/>
          </p:nvPr>
        </p:nvSpPr>
        <p:spPr/>
        <p:txBody>
          <a:bodyPr/>
          <a:lstStyle/>
          <a:p>
            <a:r>
              <a:rPr lang="en-US" dirty="0" smtClean="0"/>
              <a:t>DNS</a:t>
            </a:r>
          </a:p>
          <a:p>
            <a:r>
              <a:rPr lang="en-US" dirty="0" smtClean="0"/>
              <a:t>Host file</a:t>
            </a:r>
          </a:p>
          <a:p>
            <a:r>
              <a:rPr lang="en-US" dirty="0" smtClean="0"/>
              <a:t>Round robin</a:t>
            </a:r>
          </a:p>
          <a:p>
            <a:r>
              <a:rPr lang="en-US" dirty="0" smtClean="0"/>
              <a:t>Failover</a:t>
            </a:r>
          </a:p>
          <a:p>
            <a:r>
              <a:rPr lang="en-US" dirty="0" smtClean="0"/>
              <a:t>Split DNS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34</a:t>
            </a:fld>
            <a:endParaRPr lang="en-US"/>
          </a:p>
        </p:txBody>
      </p:sp>
    </p:spTree>
    <p:extLst>
      <p:ext uri="{BB962C8B-B14F-4D97-AF65-F5344CB8AC3E}">
        <p14:creationId xmlns:p14="http://schemas.microsoft.com/office/powerpoint/2010/main" val="16095604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Resolver Examples</a:t>
            </a:r>
            <a:endParaRPr lang="en-US" dirty="0"/>
          </a:p>
        </p:txBody>
      </p:sp>
      <p:sp>
        <p:nvSpPr>
          <p:cNvPr id="8" name="Text Placeholder 7"/>
          <p:cNvSpPr>
            <a:spLocks noGrp="1"/>
          </p:cNvSpPr>
          <p:nvPr>
            <p:ph type="body" idx="1"/>
          </p:nvPr>
        </p:nvSpPr>
        <p:spPr/>
        <p:txBody>
          <a:bodyPr/>
          <a:lstStyle/>
          <a:p>
            <a:endParaRPr lang="en-US" dirty="0"/>
          </a:p>
        </p:txBody>
      </p:sp>
      <p:sp>
        <p:nvSpPr>
          <p:cNvPr id="2" name="Footer Placeholder 1"/>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35</a:t>
            </a:fld>
            <a:endParaRPr lang="en-US"/>
          </a:p>
        </p:txBody>
      </p:sp>
    </p:spTree>
    <p:extLst>
      <p:ext uri="{BB962C8B-B14F-4D97-AF65-F5344CB8AC3E}">
        <p14:creationId xmlns:p14="http://schemas.microsoft.com/office/powerpoint/2010/main" val="25158385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Performs DNS queries to an external resolver.</a:t>
            </a:r>
          </a:p>
          <a:p>
            <a:r>
              <a:rPr lang="en-US" dirty="0" smtClean="0"/>
              <a:t>Stores results in HQD under ‘ipv4’ or ‘ipv6’</a:t>
            </a:r>
          </a:p>
          <a:p>
            <a:r>
              <a:rPr lang="en-US" dirty="0" smtClean="0"/>
              <a:t>Provides addresses in order of returned record.</a:t>
            </a:r>
          </a:p>
          <a:p>
            <a:r>
              <a:rPr lang="en-US" dirty="0" smtClean="0"/>
              <a:t>Each provider locked to a specific name server.</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36</a:t>
            </a:fld>
            <a:endParaRPr lang="en-US"/>
          </a:p>
        </p:txBody>
      </p:sp>
    </p:spTree>
    <p:extLst>
      <p:ext uri="{BB962C8B-B14F-4D97-AF65-F5344CB8AC3E}">
        <p14:creationId xmlns:p14="http://schemas.microsoft.com/office/powerpoint/2010/main" val="3827117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File</a:t>
            </a:r>
            <a:endParaRPr lang="en-US" dirty="0"/>
          </a:p>
        </p:txBody>
      </p:sp>
      <p:sp>
        <p:nvSpPr>
          <p:cNvPr id="3" name="Content Placeholder 2"/>
          <p:cNvSpPr>
            <a:spLocks noGrp="1"/>
          </p:cNvSpPr>
          <p:nvPr>
            <p:ph idx="1"/>
          </p:nvPr>
        </p:nvSpPr>
        <p:spPr/>
        <p:txBody>
          <a:bodyPr/>
          <a:lstStyle/>
          <a:p>
            <a:r>
              <a:rPr lang="en-US" dirty="0" smtClean="0"/>
              <a:t>Loads standard Unix host file to HQD.</a:t>
            </a:r>
          </a:p>
          <a:p>
            <a:r>
              <a:rPr lang="en-US" dirty="0" smtClean="0"/>
              <a:t>Handles external file update / synchronization.</a:t>
            </a:r>
          </a:p>
          <a:p>
            <a:pPr lvl="1"/>
            <a:r>
              <a:rPr lang="en-US" dirty="0" smtClean="0"/>
              <a:t>This is its main function.</a:t>
            </a:r>
          </a:p>
          <a:p>
            <a:r>
              <a:rPr lang="en-US" dirty="0" smtClean="0"/>
              <a:t>Can act as pass through or an </a:t>
            </a:r>
            <a:r>
              <a:rPr lang="en-US" dirty="0" err="1" smtClean="0"/>
              <a:t>unaccessed</a:t>
            </a:r>
            <a:r>
              <a:rPr lang="en-US" dirty="0" smtClean="0"/>
              <a:t> leaf.</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37</a:t>
            </a:fld>
            <a:endParaRPr lang="en-US"/>
          </a:p>
        </p:txBody>
      </p:sp>
    </p:spTree>
    <p:extLst>
      <p:ext uri="{BB962C8B-B14F-4D97-AF65-F5344CB8AC3E}">
        <p14:creationId xmlns:p14="http://schemas.microsoft.com/office/powerpoint/2010/main" val="16943048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Robin</a:t>
            </a:r>
            <a:endParaRPr lang="en-US" dirty="0"/>
          </a:p>
        </p:txBody>
      </p:sp>
      <p:sp>
        <p:nvSpPr>
          <p:cNvPr id="3" name="Content Placeholder 2"/>
          <p:cNvSpPr>
            <a:spLocks noGrp="1"/>
          </p:cNvSpPr>
          <p:nvPr>
            <p:ph idx="1"/>
          </p:nvPr>
        </p:nvSpPr>
        <p:spPr/>
        <p:txBody>
          <a:bodyPr/>
          <a:lstStyle/>
          <a:p>
            <a:r>
              <a:rPr lang="en-US" dirty="0" smtClean="0"/>
              <a:t>Cycles HQD address data.</a:t>
            </a:r>
          </a:p>
          <a:p>
            <a:r>
              <a:rPr lang="en-US" dirty="0" smtClean="0"/>
              <a:t>Will forward to another provider for data.</a:t>
            </a:r>
          </a:p>
          <a:p>
            <a:r>
              <a:rPr lang="en-US" dirty="0" smtClean="0"/>
              <a:t>Shift by time or query count.</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38</a:t>
            </a:fld>
            <a:endParaRPr lang="en-US"/>
          </a:p>
        </p:txBody>
      </p:sp>
    </p:spTree>
    <p:extLst>
      <p:ext uri="{BB962C8B-B14F-4D97-AF65-F5344CB8AC3E}">
        <p14:creationId xmlns:p14="http://schemas.microsoft.com/office/powerpoint/2010/main" val="11504947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Failover</a:t>
            </a:r>
            <a:endParaRPr lang="en-US" dirty="0"/>
          </a:p>
        </p:txBody>
      </p:sp>
      <p:sp>
        <p:nvSpPr>
          <p:cNvPr id="3" name="Content Placeholder 2"/>
          <p:cNvSpPr>
            <a:spLocks noGrp="1"/>
          </p:cNvSpPr>
          <p:nvPr>
            <p:ph idx="1"/>
          </p:nvPr>
        </p:nvSpPr>
        <p:spPr/>
        <p:txBody>
          <a:bodyPr/>
          <a:lstStyle/>
          <a:p>
            <a:r>
              <a:rPr lang="en-US" dirty="0" smtClean="0"/>
              <a:t>Requires descendent DNS providers.</a:t>
            </a:r>
          </a:p>
          <a:p>
            <a:r>
              <a:rPr lang="en-US" dirty="0" smtClean="0"/>
              <a:t>Monitors external query success.</a:t>
            </a:r>
          </a:p>
          <a:p>
            <a:r>
              <a:rPr lang="en-US" dirty="0" smtClean="0"/>
              <a:t>Only uses one descendent at a time.</a:t>
            </a:r>
          </a:p>
          <a:p>
            <a:r>
              <a:rPr lang="en-US" dirty="0" smtClean="0"/>
              <a:t>Shifts among </a:t>
            </a:r>
            <a:r>
              <a:rPr lang="en-US" dirty="0" err="1" smtClean="0"/>
              <a:t>descendents</a:t>
            </a:r>
            <a:r>
              <a:rPr lang="en-US" dirty="0" smtClean="0"/>
              <a:t> based on availability.</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39</a:t>
            </a:fld>
            <a:endParaRPr lang="en-US"/>
          </a:p>
        </p:txBody>
      </p:sp>
    </p:spTree>
    <p:extLst>
      <p:ext uri="{BB962C8B-B14F-4D97-AF65-F5344CB8AC3E}">
        <p14:creationId xmlns:p14="http://schemas.microsoft.com/office/powerpoint/2010/main" val="1407157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HostDB</a:t>
            </a:r>
            <a:r>
              <a:rPr lang="en-US" dirty="0" smtClean="0"/>
              <a:t> / DNS</a:t>
            </a:r>
            <a:endParaRPr lang="en-US" dirty="0"/>
          </a:p>
        </p:txBody>
      </p:sp>
      <p:sp>
        <p:nvSpPr>
          <p:cNvPr id="8" name="Text Placeholder 7"/>
          <p:cNvSpPr>
            <a:spLocks noGrp="1"/>
          </p:cNvSpPr>
          <p:nvPr>
            <p:ph type="body" idx="1"/>
          </p:nvPr>
        </p:nvSpPr>
        <p:spPr/>
        <p:txBody>
          <a:bodyPr/>
          <a:lstStyle/>
          <a:p>
            <a:r>
              <a:rPr lang="en-US" dirty="0" smtClean="0"/>
              <a:t>Current status</a:t>
            </a:r>
            <a:endParaRPr lang="en-US" dirty="0"/>
          </a:p>
        </p:txBody>
      </p:sp>
      <p:sp>
        <p:nvSpPr>
          <p:cNvPr id="2" name="Footer Placeholder 1"/>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4</a:t>
            </a:fld>
            <a:endParaRPr lang="en-US"/>
          </a:p>
        </p:txBody>
      </p:sp>
    </p:spTree>
    <p:extLst>
      <p:ext uri="{BB962C8B-B14F-4D97-AF65-F5344CB8AC3E}">
        <p14:creationId xmlns:p14="http://schemas.microsoft.com/office/powerpoint/2010/main" val="30776437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Split DNS</a:t>
            </a:r>
            <a:endParaRPr lang="en-US" dirty="0"/>
          </a:p>
        </p:txBody>
      </p:sp>
      <p:sp>
        <p:nvSpPr>
          <p:cNvPr id="3" name="Content Placeholder 2"/>
          <p:cNvSpPr>
            <a:spLocks noGrp="1"/>
          </p:cNvSpPr>
          <p:nvPr>
            <p:ph idx="1"/>
          </p:nvPr>
        </p:nvSpPr>
        <p:spPr/>
        <p:txBody>
          <a:bodyPr/>
          <a:lstStyle/>
          <a:p>
            <a:r>
              <a:rPr lang="en-US" dirty="0" smtClean="0"/>
              <a:t>Requires descendent providers.</a:t>
            </a:r>
          </a:p>
          <a:p>
            <a:r>
              <a:rPr lang="en-US" dirty="0" smtClean="0"/>
              <a:t>Returns data if found.</a:t>
            </a:r>
          </a:p>
          <a:p>
            <a:r>
              <a:rPr lang="en-US" dirty="0" smtClean="0"/>
              <a:t>Otherwise selects descendent provider based on split rules.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40</a:t>
            </a:fld>
            <a:endParaRPr lang="en-US"/>
          </a:p>
        </p:txBody>
      </p:sp>
    </p:spTree>
    <p:extLst>
      <p:ext uri="{BB962C8B-B14F-4D97-AF65-F5344CB8AC3E}">
        <p14:creationId xmlns:p14="http://schemas.microsoft.com/office/powerpoint/2010/main" val="39874395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Gatherer</a:t>
            </a:r>
            <a:endParaRPr lang="en-US" dirty="0"/>
          </a:p>
        </p:txBody>
      </p:sp>
      <p:sp>
        <p:nvSpPr>
          <p:cNvPr id="3" name="Content Placeholder 2"/>
          <p:cNvSpPr>
            <a:spLocks noGrp="1"/>
          </p:cNvSpPr>
          <p:nvPr>
            <p:ph idx="1"/>
          </p:nvPr>
        </p:nvSpPr>
        <p:spPr/>
        <p:txBody>
          <a:bodyPr/>
          <a:lstStyle/>
          <a:p>
            <a:r>
              <a:rPr lang="en-US" dirty="0" smtClean="0"/>
              <a:t>Requires DNS provider.</a:t>
            </a:r>
          </a:p>
          <a:p>
            <a:r>
              <a:rPr lang="en-US" dirty="0" smtClean="0"/>
              <a:t>Requests IPv4 and IPv6 addresses in parallel.</a:t>
            </a:r>
          </a:p>
          <a:p>
            <a:r>
              <a:rPr lang="en-US" dirty="0" smtClean="0"/>
              <a:t>May also be used to parallel request across multiple DNS servers for performance.</a:t>
            </a:r>
          </a:p>
          <a:p>
            <a:pPr marL="0" indent="0">
              <a:buNone/>
            </a:pPr>
            <a:endParaRPr lang="en-US" dirty="0" smtClean="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41</a:t>
            </a:fld>
            <a:endParaRPr lang="en-US"/>
          </a:p>
        </p:txBody>
      </p:sp>
    </p:spTree>
    <p:extLst>
      <p:ext uri="{BB962C8B-B14F-4D97-AF65-F5344CB8AC3E}">
        <p14:creationId xmlns:p14="http://schemas.microsoft.com/office/powerpoint/2010/main" val="32092284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Load Balancer</a:t>
            </a:r>
            <a:endParaRPr lang="en-US" dirty="0"/>
          </a:p>
        </p:txBody>
      </p:sp>
      <p:sp>
        <p:nvSpPr>
          <p:cNvPr id="3" name="Content Placeholder 2"/>
          <p:cNvSpPr>
            <a:spLocks noGrp="1"/>
          </p:cNvSpPr>
          <p:nvPr>
            <p:ph idx="1"/>
          </p:nvPr>
        </p:nvSpPr>
        <p:spPr/>
        <p:txBody>
          <a:bodyPr/>
          <a:lstStyle/>
          <a:p>
            <a:r>
              <a:rPr lang="en-US" dirty="0" smtClean="0"/>
              <a:t>Requires descendent providers for addresses.</a:t>
            </a:r>
          </a:p>
          <a:p>
            <a:r>
              <a:rPr lang="en-US" dirty="0" smtClean="0"/>
              <a:t>Permutes address data based on balancing rules.</a:t>
            </a:r>
          </a:p>
          <a:p>
            <a:pPr lvl="1"/>
            <a:r>
              <a:rPr lang="en-US" dirty="0" smtClean="0"/>
              <a:t>Client IP address</a:t>
            </a:r>
          </a:p>
          <a:p>
            <a:pPr lvl="1"/>
            <a:r>
              <a:rPr lang="en-US" dirty="0" smtClean="0"/>
              <a:t>Query counts</a:t>
            </a:r>
          </a:p>
          <a:p>
            <a:pPr lvl="1"/>
            <a:r>
              <a:rPr lang="en-US" dirty="0" smtClean="0"/>
              <a:t>URL</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42</a:t>
            </a:fld>
            <a:endParaRPr lang="en-US"/>
          </a:p>
        </p:txBody>
      </p:sp>
    </p:spTree>
    <p:extLst>
      <p:ext uri="{BB962C8B-B14F-4D97-AF65-F5344CB8AC3E}">
        <p14:creationId xmlns:p14="http://schemas.microsoft.com/office/powerpoint/2010/main" val="6656331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Load Balancer</a:t>
            </a:r>
            <a:endParaRPr lang="en-US" dirty="0"/>
          </a:p>
        </p:txBody>
      </p:sp>
      <p:sp>
        <p:nvSpPr>
          <p:cNvPr id="3" name="Content Placeholder 2"/>
          <p:cNvSpPr>
            <a:spLocks noGrp="1"/>
          </p:cNvSpPr>
          <p:nvPr>
            <p:ph idx="1"/>
          </p:nvPr>
        </p:nvSpPr>
        <p:spPr/>
        <p:txBody>
          <a:bodyPr/>
          <a:lstStyle/>
          <a:p>
            <a:r>
              <a:rPr lang="en-US" dirty="0" smtClean="0"/>
              <a:t>Requires descendent providers.</a:t>
            </a:r>
          </a:p>
          <a:p>
            <a:pPr lvl="1"/>
            <a:r>
              <a:rPr lang="en-US" dirty="0" smtClean="0"/>
              <a:t>Or not? Derive from load data?</a:t>
            </a:r>
          </a:p>
          <a:p>
            <a:r>
              <a:rPr lang="en-US" dirty="0" smtClean="0"/>
              <a:t>Uses external data about current server loads.</a:t>
            </a:r>
          </a:p>
          <a:p>
            <a:pPr lvl="1"/>
            <a:r>
              <a:rPr lang="en-US" dirty="0" smtClean="0"/>
              <a:t>Store in global state or HQD.</a:t>
            </a:r>
          </a:p>
          <a:p>
            <a:r>
              <a:rPr lang="en-US" dirty="0" smtClean="0"/>
              <a:t>Iterates addresses in inverse proportion to server loads.</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43</a:t>
            </a:fld>
            <a:endParaRPr lang="en-US"/>
          </a:p>
        </p:txBody>
      </p:sp>
    </p:spTree>
    <p:extLst>
      <p:ext uri="{BB962C8B-B14F-4D97-AF65-F5344CB8AC3E}">
        <p14:creationId xmlns:p14="http://schemas.microsoft.com/office/powerpoint/2010/main" val="42755213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Resolver Structure</a:t>
            </a:r>
            <a:endParaRPr lang="en-US" dirty="0"/>
          </a:p>
        </p:txBody>
      </p:sp>
      <p:pic>
        <p:nvPicPr>
          <p:cNvPr id="10" name="Picture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75050" y="778055"/>
            <a:ext cx="5111750" cy="4843103"/>
          </a:xfrm>
        </p:spPr>
      </p:pic>
      <p:sp>
        <p:nvSpPr>
          <p:cNvPr id="12" name="Text Placeholder 11"/>
          <p:cNvSpPr>
            <a:spLocks noGrp="1"/>
          </p:cNvSpPr>
          <p:nvPr>
            <p:ph type="body" sz="half" idx="2"/>
          </p:nvPr>
        </p:nvSpPr>
        <p:spPr/>
        <p:txBody>
          <a:bodyPr>
            <a:normAutofit/>
          </a:bodyPr>
          <a:lstStyle/>
          <a:p>
            <a:r>
              <a:rPr lang="en-US" sz="2200" dirty="0" err="1" smtClean="0"/>
              <a:t>HostFile</a:t>
            </a:r>
            <a:r>
              <a:rPr lang="en-US" sz="2200" dirty="0" smtClean="0"/>
              <a:t> is used to inject the /</a:t>
            </a:r>
            <a:r>
              <a:rPr lang="en-US" sz="2200" dirty="0" err="1" smtClean="0"/>
              <a:t>etc</a:t>
            </a:r>
            <a:r>
              <a:rPr lang="en-US" sz="2200" dirty="0" smtClean="0"/>
              <a:t>/hosts files but otherwise not directly used.</a:t>
            </a:r>
          </a:p>
          <a:p>
            <a:r>
              <a:rPr lang="en-US" sz="2200" dirty="0" smtClean="0"/>
              <a:t>IPv4 is done in parallel for performance and redundancy.</a:t>
            </a:r>
            <a:endParaRPr lang="en-US" sz="2200" dirty="0"/>
          </a:p>
        </p:txBody>
      </p:sp>
      <p:sp>
        <p:nvSpPr>
          <p:cNvPr id="2" name="Footer Placeholder 1"/>
          <p:cNvSpPr>
            <a:spLocks noGrp="1"/>
          </p:cNvSpPr>
          <p:nvPr>
            <p:ph type="ftr" sz="quarter" idx="11"/>
          </p:nvPr>
        </p:nvSpPr>
        <p:spPr/>
        <p:txBody>
          <a:bodyPr/>
          <a:lstStyle/>
          <a:p>
            <a:r>
              <a:rPr lang="en-US" smtClean="0"/>
              <a:t>Network Geographics at ApacheCon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44</a:t>
            </a:fld>
            <a:endParaRPr lang="en-US"/>
          </a:p>
        </p:txBody>
      </p:sp>
    </p:spTree>
    <p:extLst>
      <p:ext uri="{BB962C8B-B14F-4D97-AF65-F5344CB8AC3E}">
        <p14:creationId xmlns:p14="http://schemas.microsoft.com/office/powerpoint/2010/main" val="23750867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Walkthrough</a:t>
            </a:r>
            <a:endParaRPr lang="en-US" dirty="0"/>
          </a:p>
        </p:txBody>
      </p:sp>
      <p:sp>
        <p:nvSpPr>
          <p:cNvPr id="7" name="Text Placeholder 6"/>
          <p:cNvSpPr>
            <a:spLocks noGrp="1"/>
          </p:cNvSpPr>
          <p:nvPr>
            <p:ph idx="1"/>
          </p:nvPr>
        </p:nvSpPr>
        <p:spPr/>
        <p:txBody>
          <a:bodyPr>
            <a:normAutofit fontScale="85000" lnSpcReduction="10000"/>
          </a:bodyPr>
          <a:lstStyle/>
          <a:p>
            <a:pPr marL="0" indent="0">
              <a:buNone/>
            </a:pPr>
            <a:r>
              <a:rPr lang="en-US" dirty="0" smtClean="0"/>
              <a:t>Root provider receives query. It uses the HQD handle to check for address information but does not find any. It forwards the query to an IPv6 provider which returns “blocked”. The ALB then forwards the query to the </a:t>
            </a:r>
            <a:r>
              <a:rPr lang="en-US" dirty="0" err="1" smtClean="0"/>
              <a:t>SplitDNS</a:t>
            </a:r>
            <a:r>
              <a:rPr lang="en-US" dirty="0" smtClean="0"/>
              <a:t>. It decides to forward the query to one of its IPv4 providers. This also returns “blocked” which </a:t>
            </a:r>
            <a:r>
              <a:rPr lang="en-US" dirty="0" err="1" smtClean="0"/>
              <a:t>SplitDNS</a:t>
            </a:r>
            <a:r>
              <a:rPr lang="en-US" dirty="0" smtClean="0"/>
              <a:t> returns and then the ALB returns.</a:t>
            </a:r>
          </a:p>
          <a:p>
            <a:pPr marL="0" indent="0">
              <a:buNone/>
            </a:pPr>
            <a:r>
              <a:rPr lang="en-US" dirty="0" smtClean="0"/>
              <a:t>When the DNS plugin receives a DNS reply it calls the framework to resume query processing. The framework in turns calls “resume” on the appropriate DNS provider and up the ancestors of that provider.</a:t>
            </a:r>
            <a:endParaRPr lang="en-US" dirty="0"/>
          </a:p>
        </p:txBody>
      </p:sp>
      <p:sp>
        <p:nvSpPr>
          <p:cNvPr id="3" name="Footer Placeholder 2"/>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45</a:t>
            </a:fld>
            <a:endParaRPr lang="en-US"/>
          </a:p>
        </p:txBody>
      </p:sp>
    </p:spTree>
    <p:extLst>
      <p:ext uri="{BB962C8B-B14F-4D97-AF65-F5344CB8AC3E}">
        <p14:creationId xmlns:p14="http://schemas.microsoft.com/office/powerpoint/2010/main" val="35155198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a:t>
            </a:r>
            <a:endParaRPr lang="en-US" dirty="0"/>
          </a:p>
        </p:txBody>
      </p:sp>
      <p:sp>
        <p:nvSpPr>
          <p:cNvPr id="3" name="Content Placeholder 2"/>
          <p:cNvSpPr>
            <a:spLocks noGrp="1"/>
          </p:cNvSpPr>
          <p:nvPr>
            <p:ph idx="1"/>
          </p:nvPr>
        </p:nvSpPr>
        <p:spPr/>
        <p:txBody>
          <a:bodyPr/>
          <a:lstStyle/>
          <a:p>
            <a:r>
              <a:rPr lang="en-US" dirty="0" smtClean="0"/>
              <a:t>Fundamental point – all of these can be replaced by user without changes to core.</a:t>
            </a:r>
          </a:p>
          <a:p>
            <a:r>
              <a:rPr lang="en-US" dirty="0" smtClean="0"/>
              <a:t>Users can build tweaked versions based on core provider plugin code.</a:t>
            </a:r>
          </a:p>
          <a:p>
            <a:pPr lvl="1"/>
            <a:r>
              <a:rPr lang="en-US" dirty="0" smtClean="0"/>
              <a:t>Much lower barrier to entry to work on plugin code vs. core code.</a:t>
            </a: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46</a:t>
            </a:fld>
            <a:endParaRPr lang="en-US"/>
          </a:p>
        </p:txBody>
      </p:sp>
    </p:spTree>
    <p:extLst>
      <p:ext uri="{BB962C8B-B14F-4D97-AF65-F5344CB8AC3E}">
        <p14:creationId xmlns:p14="http://schemas.microsoft.com/office/powerpoint/2010/main" val="10434889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Appendix</a:t>
            </a:r>
            <a:endParaRPr lang="en-US" dirty="0"/>
          </a:p>
        </p:txBody>
      </p:sp>
      <p:sp>
        <p:nvSpPr>
          <p:cNvPr id="8" name="Text Placeholder 7"/>
          <p:cNvSpPr>
            <a:spLocks noGrp="1"/>
          </p:cNvSpPr>
          <p:nvPr>
            <p:ph type="body" idx="1"/>
          </p:nvPr>
        </p:nvSpPr>
        <p:spPr/>
        <p:txBody>
          <a:bodyPr/>
          <a:lstStyle/>
          <a:p>
            <a:r>
              <a:rPr lang="en-US" dirty="0" smtClean="0"/>
              <a:t>descendent information address providers</a:t>
            </a:r>
            <a:endParaRPr lang="en-US" dirty="0"/>
          </a:p>
        </p:txBody>
      </p:sp>
      <p:sp>
        <p:nvSpPr>
          <p:cNvPr id="2" name="Footer Placeholder 1"/>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47</a:t>
            </a:fld>
            <a:endParaRPr lang="en-US"/>
          </a:p>
        </p:txBody>
      </p:sp>
    </p:spTree>
    <p:extLst>
      <p:ext uri="{BB962C8B-B14F-4D97-AF65-F5344CB8AC3E}">
        <p14:creationId xmlns:p14="http://schemas.microsoft.com/office/powerpoint/2010/main" val="10182105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Current Status</a:t>
            </a:r>
            <a:endParaRPr lang="en-US" dirty="0"/>
          </a:p>
        </p:txBody>
      </p:sp>
      <p:sp>
        <p:nvSpPr>
          <p:cNvPr id="8" name="Content Placeholder 7"/>
          <p:cNvSpPr>
            <a:spLocks noGrp="1"/>
          </p:cNvSpPr>
          <p:nvPr>
            <p:ph idx="1"/>
          </p:nvPr>
        </p:nvSpPr>
        <p:spPr/>
        <p:txBody>
          <a:bodyPr/>
          <a:lstStyle/>
          <a:p>
            <a:r>
              <a:rPr lang="en-US" dirty="0" smtClean="0"/>
              <a:t>Basically this </a:t>
            </a:r>
            <a:r>
              <a:rPr lang="en-US" dirty="0" err="1" smtClean="0"/>
              <a:t>slideware</a:t>
            </a:r>
            <a:r>
              <a:rPr lang="en-US" dirty="0" smtClean="0"/>
              <a:t>.</a:t>
            </a:r>
          </a:p>
          <a:p>
            <a:pPr lvl="1"/>
            <a:r>
              <a:rPr lang="en-US" dirty="0" smtClean="0"/>
              <a:t>Overall design done</a:t>
            </a:r>
          </a:p>
          <a:p>
            <a:pPr lvl="1"/>
            <a:r>
              <a:rPr lang="en-US" dirty="0" smtClean="0"/>
              <a:t>Waiting for time / funding to begin implementation.</a:t>
            </a:r>
          </a:p>
          <a:p>
            <a:r>
              <a:rPr lang="en-US" dirty="0" smtClean="0"/>
              <a:t>Thanks to </a:t>
            </a:r>
            <a:r>
              <a:rPr lang="en-US" dirty="0" err="1" smtClean="0"/>
              <a:t>Openwave</a:t>
            </a:r>
            <a:r>
              <a:rPr lang="en-US" dirty="0" smtClean="0"/>
              <a:t> for initial design funding.</a:t>
            </a:r>
            <a:endParaRPr lang="en-US" dirty="0"/>
          </a:p>
        </p:txBody>
      </p:sp>
      <p:sp>
        <p:nvSpPr>
          <p:cNvPr id="2" name="Footer Placeholder 1"/>
          <p:cNvSpPr>
            <a:spLocks noGrp="1"/>
          </p:cNvSpPr>
          <p:nvPr>
            <p:ph type="ftr" sz="quarter" idx="11"/>
          </p:nvPr>
        </p:nvSpPr>
        <p:spPr/>
        <p:txBody>
          <a:bodyPr/>
          <a:lstStyle/>
          <a:p>
            <a:r>
              <a:rPr lang="en-US" smtClean="0"/>
              <a:t>Network Geographics at ApacheCon NA 2014</a:t>
            </a:r>
            <a:endParaRPr lang="en-US" dirty="0"/>
          </a:p>
        </p:txBody>
      </p:sp>
      <p:sp>
        <p:nvSpPr>
          <p:cNvPr id="3" name="Slide Number Placeholder 2"/>
          <p:cNvSpPr>
            <a:spLocks noGrp="1"/>
          </p:cNvSpPr>
          <p:nvPr>
            <p:ph type="sldNum" sz="quarter" idx="12"/>
          </p:nvPr>
        </p:nvSpPr>
        <p:spPr/>
        <p:txBody>
          <a:bodyPr/>
          <a:lstStyle/>
          <a:p>
            <a:fld id="{C8A5BD80-B0FA-4364-8F81-A150986F363E}" type="slidenum">
              <a:rPr lang="en-US" smtClean="0"/>
              <a:t>48</a:t>
            </a:fld>
            <a:endParaRPr lang="en-US"/>
          </a:p>
        </p:txBody>
      </p:sp>
    </p:spTree>
    <p:extLst>
      <p:ext uri="{BB962C8B-B14F-4D97-AF65-F5344CB8AC3E}">
        <p14:creationId xmlns:p14="http://schemas.microsoft.com/office/powerpoint/2010/main" val="42328746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Design Issues</a:t>
            </a:r>
            <a:endParaRPr lang="en-US" dirty="0"/>
          </a:p>
        </p:txBody>
      </p:sp>
      <p:sp>
        <p:nvSpPr>
          <p:cNvPr id="3" name="Content Placeholder 2"/>
          <p:cNvSpPr>
            <a:spLocks noGrp="1"/>
          </p:cNvSpPr>
          <p:nvPr>
            <p:ph idx="1"/>
          </p:nvPr>
        </p:nvSpPr>
        <p:spPr/>
        <p:txBody>
          <a:bodyPr>
            <a:normAutofit lnSpcReduction="10000"/>
          </a:bodyPr>
          <a:lstStyle/>
          <a:p>
            <a:r>
              <a:rPr lang="en-US" dirty="0" smtClean="0"/>
              <a:t>Feedback from server connect fails</a:t>
            </a:r>
          </a:p>
          <a:p>
            <a:pPr lvl="1"/>
            <a:r>
              <a:rPr lang="en-US" dirty="0" smtClean="0"/>
              <a:t>Should the provider be told?</a:t>
            </a:r>
          </a:p>
          <a:p>
            <a:pPr lvl="1"/>
            <a:r>
              <a:rPr lang="en-US" dirty="0" smtClean="0"/>
              <a:t>Does iteration suffice?</a:t>
            </a:r>
          </a:p>
          <a:p>
            <a:r>
              <a:rPr lang="en-US" dirty="0" smtClean="0"/>
              <a:t>Handling </a:t>
            </a:r>
            <a:r>
              <a:rPr lang="en-US" dirty="0"/>
              <a:t>overlapping requests for same FQDN from different transactions</a:t>
            </a:r>
            <a:r>
              <a:rPr lang="en-US" dirty="0" smtClean="0"/>
              <a:t>.</a:t>
            </a:r>
          </a:p>
          <a:p>
            <a:r>
              <a:rPr lang="en-US" dirty="0" smtClean="0"/>
              <a:t>Fixed metadata for records</a:t>
            </a:r>
          </a:p>
          <a:p>
            <a:pPr lvl="1"/>
            <a:r>
              <a:rPr lang="en-US" dirty="0" smtClean="0"/>
              <a:t>Expiration</a:t>
            </a:r>
          </a:p>
          <a:p>
            <a:pPr lvl="1"/>
            <a:r>
              <a:rPr lang="en-US" dirty="0" smtClean="0"/>
              <a:t>Last modified?</a:t>
            </a:r>
          </a:p>
          <a:p>
            <a:pPr lvl="1"/>
            <a:r>
              <a:rPr lang="en-US" dirty="0" smtClean="0"/>
              <a:t>Last accessed?</a:t>
            </a:r>
            <a:endParaRPr lang="en-US" dirty="0"/>
          </a:p>
          <a:p>
            <a:pPr lvl="1"/>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49</a:t>
            </a:fld>
            <a:endParaRPr lang="en-US"/>
          </a:p>
        </p:txBody>
      </p:sp>
    </p:spTree>
    <p:extLst>
      <p:ext uri="{BB962C8B-B14F-4D97-AF65-F5344CB8AC3E}">
        <p14:creationId xmlns:p14="http://schemas.microsoft.com/office/powerpoint/2010/main" val="1917800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 Services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Resolve host names (“FQDN”) to IP addresses.</a:t>
            </a:r>
          </a:p>
          <a:p>
            <a:pPr lvl="1"/>
            <a:r>
              <a:rPr lang="en-US" dirty="0" smtClean="0"/>
              <a:t>“Fully Qualified Domain Name”</a:t>
            </a:r>
          </a:p>
          <a:p>
            <a:r>
              <a:rPr lang="en-US" dirty="0" err="1" smtClean="0"/>
              <a:t>HostDB</a:t>
            </a:r>
            <a:r>
              <a:rPr lang="en-US" dirty="0" smtClean="0"/>
              <a:t> caches resolutions for performance.</a:t>
            </a:r>
          </a:p>
          <a:p>
            <a:pPr lvl="1"/>
            <a:r>
              <a:rPr lang="en-US" dirty="0" smtClean="0"/>
              <a:t>Persistent across process restarts.</a:t>
            </a:r>
          </a:p>
          <a:p>
            <a:r>
              <a:rPr lang="en-US" dirty="0" smtClean="0"/>
              <a:t>DNS performs DNS queries (packet level)</a:t>
            </a:r>
          </a:p>
          <a:p>
            <a:r>
              <a:rPr lang="en-US" dirty="0" smtClean="0"/>
              <a:t>Partially handles some additional features</a:t>
            </a:r>
          </a:p>
          <a:p>
            <a:pPr lvl="1"/>
            <a:r>
              <a:rPr lang="en-US" dirty="0" smtClean="0"/>
              <a:t>Round robin</a:t>
            </a:r>
          </a:p>
          <a:p>
            <a:pPr lvl="1"/>
            <a:r>
              <a:rPr lang="en-US" dirty="0" smtClean="0"/>
              <a:t>Split DNS</a:t>
            </a:r>
          </a:p>
          <a:p>
            <a:r>
              <a:rPr lang="en-US" dirty="0" smtClean="0"/>
              <a:t>Handles IPv4, IPv6, SRV to some extent.</a:t>
            </a:r>
          </a:p>
          <a:p>
            <a:pPr marL="0" indent="0">
              <a:buNone/>
            </a:pPr>
            <a:endParaRPr lang="en-US" dirty="0" smtClean="0"/>
          </a:p>
          <a:p>
            <a:pPr marL="0" indent="0">
              <a:buNone/>
            </a:pPr>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5</a:t>
            </a:fld>
            <a:endParaRPr lang="en-US"/>
          </a:p>
        </p:txBody>
      </p:sp>
    </p:spTree>
    <p:extLst>
      <p:ext uri="{BB962C8B-B14F-4D97-AF65-F5344CB8AC3E}">
        <p14:creationId xmlns:p14="http://schemas.microsoft.com/office/powerpoint/2010/main" val="36567747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Design Issues</a:t>
            </a:r>
            <a:endParaRPr lang="en-US" dirty="0"/>
          </a:p>
        </p:txBody>
      </p:sp>
      <p:sp>
        <p:nvSpPr>
          <p:cNvPr id="3" name="Content Placeholder 2"/>
          <p:cNvSpPr>
            <a:spLocks noGrp="1"/>
          </p:cNvSpPr>
          <p:nvPr>
            <p:ph idx="1"/>
          </p:nvPr>
        </p:nvSpPr>
        <p:spPr/>
        <p:txBody>
          <a:bodyPr/>
          <a:lstStyle/>
          <a:p>
            <a:r>
              <a:rPr lang="en-US" dirty="0" smtClean="0"/>
              <a:t>How is this configured?</a:t>
            </a:r>
            <a:endParaRPr lang="en-US" dirty="0"/>
          </a:p>
        </p:txBody>
      </p:sp>
      <p:sp>
        <p:nvSpPr>
          <p:cNvPr id="4" name="Footer Placeholder 3"/>
          <p:cNvSpPr>
            <a:spLocks noGrp="1"/>
          </p:cNvSpPr>
          <p:nvPr>
            <p:ph type="ftr" sz="quarter" idx="11"/>
          </p:nvPr>
        </p:nvSpPr>
        <p:spPr/>
        <p:txBody>
          <a:bodyPr/>
          <a:lstStyle/>
          <a:p>
            <a:r>
              <a:rPr lang="en-US" smtClean="0"/>
              <a:t>Network Geographics at ApacheCon NA 2014</a:t>
            </a:r>
            <a:endParaRPr lang="en-US" dirty="0"/>
          </a:p>
        </p:txBody>
      </p:sp>
      <p:sp>
        <p:nvSpPr>
          <p:cNvPr id="5" name="Slide Number Placeholder 4"/>
          <p:cNvSpPr>
            <a:spLocks noGrp="1"/>
          </p:cNvSpPr>
          <p:nvPr>
            <p:ph type="sldNum" sz="quarter" idx="12"/>
          </p:nvPr>
        </p:nvSpPr>
        <p:spPr/>
        <p:txBody>
          <a:bodyPr/>
          <a:lstStyle/>
          <a:p>
            <a:fld id="{C8A5BD80-B0FA-4364-8F81-A150986F363E}" type="slidenum">
              <a:rPr lang="en-US" smtClean="0"/>
              <a:t>50</a:t>
            </a:fld>
            <a:endParaRPr lang="en-US"/>
          </a:p>
        </p:txBody>
      </p:sp>
    </p:spTree>
    <p:extLst>
      <p:ext uri="{BB962C8B-B14F-4D97-AF65-F5344CB8AC3E}">
        <p14:creationId xmlns:p14="http://schemas.microsoft.com/office/powerpoint/2010/main" val="41642015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Resources</a:t>
            </a:r>
            <a:endParaRPr lang="en-US" dirty="0"/>
          </a:p>
        </p:txBody>
      </p:sp>
      <p:sp>
        <p:nvSpPr>
          <p:cNvPr id="8" name="Content Placeholder 7"/>
          <p:cNvSpPr>
            <a:spLocks noGrp="1"/>
          </p:cNvSpPr>
          <p:nvPr>
            <p:ph idx="1"/>
          </p:nvPr>
        </p:nvSpPr>
        <p:spPr/>
        <p:txBody>
          <a:bodyPr/>
          <a:lstStyle/>
          <a:p>
            <a:r>
              <a:rPr lang="en-US" dirty="0" smtClean="0"/>
              <a:t>ATS has online documentation, a wiki, mailing lists, bug tracker, and IRC channel. Access these via</a:t>
            </a:r>
          </a:p>
          <a:p>
            <a:pPr lvl="1"/>
            <a:r>
              <a:rPr lang="en-US" sz="2400" dirty="0" smtClean="0">
                <a:latin typeface="Courier New" pitchFamily="49" charset="0"/>
                <a:cs typeface="Courier New" pitchFamily="49" charset="0"/>
                <a:hlinkClick r:id="rId2"/>
              </a:rPr>
              <a:t>http://trafficserver.apache.org</a:t>
            </a:r>
            <a:endParaRPr lang="en-US" sz="2400" dirty="0" smtClean="0">
              <a:latin typeface="Courier New" pitchFamily="49" charset="0"/>
              <a:cs typeface="Courier New" pitchFamily="49" charset="0"/>
            </a:endParaRPr>
          </a:p>
          <a:p>
            <a:r>
              <a:rPr lang="en-US" dirty="0" smtClean="0"/>
              <a:t>Active community – become involved!</a:t>
            </a:r>
            <a:endParaRPr lang="en-US" dirty="0" smtClean="0">
              <a:latin typeface="Courier New" pitchFamily="49" charset="0"/>
              <a:cs typeface="Courier New" pitchFamily="49" charset="0"/>
            </a:endParaRPr>
          </a:p>
          <a:p>
            <a:r>
              <a:rPr lang="en-US" dirty="0" smtClean="0"/>
              <a:t>NG Consulting services</a:t>
            </a:r>
          </a:p>
          <a:p>
            <a:pPr lvl="1"/>
            <a:r>
              <a:rPr lang="en-US" sz="2400" dirty="0">
                <a:latin typeface="Courier New" pitchFamily="49" charset="0"/>
                <a:cs typeface="Courier New" pitchFamily="49" charset="0"/>
              </a:rPr>
              <a:t>http://network-geographics.com</a:t>
            </a:r>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51</a:t>
            </a:fld>
            <a:endParaRPr lang="en-US"/>
          </a:p>
        </p:txBody>
      </p:sp>
    </p:spTree>
    <p:extLst>
      <p:ext uri="{BB962C8B-B14F-4D97-AF65-F5344CB8AC3E}">
        <p14:creationId xmlns:p14="http://schemas.microsoft.com/office/powerpoint/2010/main" val="1927059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Resolution</a:t>
            </a:r>
            <a:endParaRPr lang="en-US" dirty="0"/>
          </a:p>
        </p:txBody>
      </p:sp>
      <p:sp>
        <p:nvSpPr>
          <p:cNvPr id="3" name="Content Placeholder 2"/>
          <p:cNvSpPr>
            <a:spLocks noGrp="1"/>
          </p:cNvSpPr>
          <p:nvPr>
            <p:ph idx="1"/>
          </p:nvPr>
        </p:nvSpPr>
        <p:spPr/>
        <p:txBody>
          <a:bodyPr/>
          <a:lstStyle/>
          <a:p>
            <a:r>
              <a:rPr lang="en-US" dirty="0" smtClean="0"/>
              <a:t>HTTP state machine creates query for FDQN.</a:t>
            </a:r>
          </a:p>
          <a:p>
            <a:r>
              <a:rPr lang="en-US" dirty="0" err="1" smtClean="0"/>
              <a:t>HostDB</a:t>
            </a:r>
            <a:r>
              <a:rPr lang="en-US" dirty="0" smtClean="0"/>
              <a:t> does look up and returns data if found.</a:t>
            </a:r>
          </a:p>
          <a:p>
            <a:r>
              <a:rPr lang="en-US" dirty="0" smtClean="0"/>
              <a:t>Otherwise the query is passed to the DNS and a network query is done.</a:t>
            </a:r>
          </a:p>
          <a:p>
            <a:r>
              <a:rPr lang="en-US" dirty="0" smtClean="0"/>
              <a:t>HTTP state machine gets raw data, handles server retries and </a:t>
            </a:r>
            <a:r>
              <a:rPr lang="en-US" smtClean="0"/>
              <a:t>round robin.</a:t>
            </a:r>
            <a:endParaRPr lang="en-US" dirty="0"/>
          </a:p>
        </p:txBody>
      </p:sp>
      <p:sp>
        <p:nvSpPr>
          <p:cNvPr id="4" name="Footer Placeholder 3"/>
          <p:cNvSpPr>
            <a:spLocks noGrp="1"/>
          </p:cNvSpPr>
          <p:nvPr>
            <p:ph type="ftr" sz="quarter" idx="11"/>
          </p:nvPr>
        </p:nvSpPr>
        <p:spPr/>
        <p:txBody>
          <a:bodyPr/>
          <a:lstStyle/>
          <a:p>
            <a:r>
              <a:rPr lang="en-US" smtClean="0"/>
              <a:t>Network Geographics at ApacheCon NA 2014</a:t>
            </a:r>
            <a:endParaRPr lang="en-US" dirty="0"/>
          </a:p>
        </p:txBody>
      </p:sp>
      <p:sp>
        <p:nvSpPr>
          <p:cNvPr id="5" name="Slide Number Placeholder 4"/>
          <p:cNvSpPr>
            <a:spLocks noGrp="1"/>
          </p:cNvSpPr>
          <p:nvPr>
            <p:ph type="sldNum" sz="quarter" idx="12"/>
          </p:nvPr>
        </p:nvSpPr>
        <p:spPr/>
        <p:txBody>
          <a:bodyPr/>
          <a:lstStyle/>
          <a:p>
            <a:fld id="{C8A5BD80-B0FA-4364-8F81-A150986F363E}" type="slidenum">
              <a:rPr lang="en-US" smtClean="0"/>
              <a:t>6</a:t>
            </a:fld>
            <a:endParaRPr lang="en-US"/>
          </a:p>
        </p:txBody>
      </p:sp>
    </p:spTree>
    <p:extLst>
      <p:ext uri="{BB962C8B-B14F-4D97-AF65-F5344CB8AC3E}">
        <p14:creationId xmlns:p14="http://schemas.microsoft.com/office/powerpoint/2010/main" val="1921294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point?</a:t>
            </a:r>
            <a:endParaRPr lang="en-US" dirty="0"/>
          </a:p>
        </p:txBody>
      </p:sp>
      <p:sp>
        <p:nvSpPr>
          <p:cNvPr id="3" name="Content Placeholder 2"/>
          <p:cNvSpPr>
            <a:spLocks noGrp="1"/>
          </p:cNvSpPr>
          <p:nvPr>
            <p:ph idx="1"/>
          </p:nvPr>
        </p:nvSpPr>
        <p:spPr/>
        <p:txBody>
          <a:bodyPr/>
          <a:lstStyle/>
          <a:p>
            <a:r>
              <a:rPr lang="en-US" dirty="0" smtClean="0"/>
              <a:t>High performance is not possible if doing a DNS query for every transaction.</a:t>
            </a:r>
          </a:p>
          <a:p>
            <a:r>
              <a:rPr lang="en-US" dirty="0" smtClean="0"/>
              <a:t>Need more control than available from standard OS host resolution calls.</a:t>
            </a:r>
          </a:p>
          <a:p>
            <a:pPr lvl="1"/>
            <a:r>
              <a:rPr lang="en-US" dirty="0" smtClean="0"/>
              <a:t>Control latency / retries.</a:t>
            </a:r>
          </a:p>
          <a:p>
            <a:pPr lvl="1"/>
            <a:r>
              <a:rPr lang="en-US" dirty="0" smtClean="0"/>
              <a:t>Non-blocking.</a:t>
            </a:r>
          </a:p>
          <a:p>
            <a:pPr lvl="1"/>
            <a:r>
              <a:rPr lang="en-US" dirty="0" smtClean="0"/>
              <a:t>May require specialized DNS for Traffic Server.</a:t>
            </a:r>
          </a:p>
          <a:p>
            <a:endParaRPr lang="en-US" dirty="0" smtClean="0"/>
          </a:p>
          <a:p>
            <a:endParaRPr lang="en-US" dirty="0" smtClean="0"/>
          </a:p>
          <a:p>
            <a:endParaRPr lang="en-US" dirty="0"/>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7</a:t>
            </a:fld>
            <a:endParaRPr lang="en-US"/>
          </a:p>
        </p:txBody>
      </p:sp>
    </p:spTree>
    <p:extLst>
      <p:ext uri="{BB962C8B-B14F-4D97-AF65-F5344CB8AC3E}">
        <p14:creationId xmlns:p14="http://schemas.microsoft.com/office/powerpoint/2010/main" val="1567720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problem?</a:t>
            </a:r>
            <a:endParaRPr lang="en-US" dirty="0"/>
          </a:p>
        </p:txBody>
      </p:sp>
      <p:sp>
        <p:nvSpPr>
          <p:cNvPr id="3" name="Content Placeholder 2"/>
          <p:cNvSpPr>
            <a:spLocks noGrp="1"/>
          </p:cNvSpPr>
          <p:nvPr>
            <p:ph idx="1"/>
          </p:nvPr>
        </p:nvSpPr>
        <p:spPr/>
        <p:txBody>
          <a:bodyPr/>
          <a:lstStyle/>
          <a:p>
            <a:r>
              <a:rPr lang="en-US" dirty="0" smtClean="0"/>
              <a:t>Short answer – it’s a mess.</a:t>
            </a:r>
          </a:p>
          <a:p>
            <a:r>
              <a:rPr lang="en-US" dirty="0" smtClean="0"/>
              <a:t>Resolution logic is spread between transaction state machine and </a:t>
            </a:r>
            <a:r>
              <a:rPr lang="en-US" dirty="0" err="1" smtClean="0"/>
              <a:t>HostDB</a:t>
            </a:r>
            <a:r>
              <a:rPr lang="en-US" dirty="0" smtClean="0"/>
              <a:t>.</a:t>
            </a:r>
          </a:p>
          <a:p>
            <a:pPr lvl="1"/>
            <a:r>
              <a:rPr lang="en-US" dirty="0" smtClean="0"/>
              <a:t>Example: had to change SM for TS-1422</a:t>
            </a:r>
          </a:p>
          <a:p>
            <a:r>
              <a:rPr lang="en-US" dirty="0" smtClean="0"/>
              <a:t>Little modularity inside </a:t>
            </a:r>
            <a:r>
              <a:rPr lang="en-US" dirty="0" err="1" smtClean="0"/>
              <a:t>HostDB</a:t>
            </a:r>
            <a:r>
              <a:rPr lang="en-US" dirty="0" smtClean="0"/>
              <a:t>.</a:t>
            </a:r>
          </a:p>
          <a:p>
            <a:r>
              <a:rPr lang="en-US" dirty="0" smtClean="0"/>
              <a:t>Mishmash of data structures for IPv4, IPv6, SRV records segregated by hash fiddling.</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8</a:t>
            </a:fld>
            <a:endParaRPr lang="en-US"/>
          </a:p>
        </p:txBody>
      </p:sp>
    </p:spTree>
    <p:extLst>
      <p:ext uri="{BB962C8B-B14F-4D97-AF65-F5344CB8AC3E}">
        <p14:creationId xmlns:p14="http://schemas.microsoft.com/office/powerpoint/2010/main" val="3810749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problems</a:t>
            </a:r>
            <a:endParaRPr lang="en-US" dirty="0"/>
          </a:p>
        </p:txBody>
      </p:sp>
      <p:sp>
        <p:nvSpPr>
          <p:cNvPr id="3" name="Content Placeholder 2"/>
          <p:cNvSpPr>
            <a:spLocks noGrp="1"/>
          </p:cNvSpPr>
          <p:nvPr>
            <p:ph idx="1"/>
          </p:nvPr>
        </p:nvSpPr>
        <p:spPr/>
        <p:txBody>
          <a:bodyPr/>
          <a:lstStyle/>
          <a:p>
            <a:r>
              <a:rPr lang="en-US" dirty="0"/>
              <a:t>Very difficult to upgrade or change</a:t>
            </a:r>
          </a:p>
          <a:p>
            <a:pPr lvl="1"/>
            <a:r>
              <a:rPr lang="en-US" dirty="0"/>
              <a:t>Logic is hardwired, not accessible via any </a:t>
            </a:r>
            <a:r>
              <a:rPr lang="en-US" dirty="0" smtClean="0"/>
              <a:t>API</a:t>
            </a:r>
          </a:p>
          <a:p>
            <a:pPr lvl="2"/>
            <a:r>
              <a:rPr lang="en-US" dirty="0" smtClean="0"/>
              <a:t>This means changes require expertise in ATS core.</a:t>
            </a:r>
          </a:p>
          <a:p>
            <a:pPr lvl="1"/>
            <a:r>
              <a:rPr lang="en-US" dirty="0" smtClean="0"/>
              <a:t>Few configuration options.</a:t>
            </a:r>
            <a:endParaRPr lang="en-US" dirty="0"/>
          </a:p>
          <a:p>
            <a:r>
              <a:rPr lang="en-US" dirty="0" smtClean="0"/>
              <a:t>Fixed sized heap allocation</a:t>
            </a:r>
          </a:p>
          <a:p>
            <a:pPr lvl="1"/>
            <a:r>
              <a:rPr lang="en-US" dirty="0" smtClean="0"/>
              <a:t>Configured at process start.</a:t>
            </a:r>
          </a:p>
          <a:p>
            <a:pPr lvl="1"/>
            <a:r>
              <a:rPr lang="en-US" dirty="0" smtClean="0"/>
              <a:t>Must configure size and count (</a:t>
            </a:r>
            <a:r>
              <a:rPr lang="en-US" dirty="0" err="1" smtClean="0"/>
              <a:t>inode</a:t>
            </a:r>
            <a:r>
              <a:rPr lang="en-US" dirty="0" smtClean="0"/>
              <a:t> problem).</a:t>
            </a:r>
          </a:p>
          <a:p>
            <a:pPr lvl="1"/>
            <a:r>
              <a:rPr lang="en-US" dirty="0" smtClean="0"/>
              <a:t>Bad things happen if size exceeded.</a:t>
            </a:r>
          </a:p>
        </p:txBody>
      </p:sp>
      <p:sp>
        <p:nvSpPr>
          <p:cNvPr id="7" name="Footer Placeholder 6"/>
          <p:cNvSpPr>
            <a:spLocks noGrp="1"/>
          </p:cNvSpPr>
          <p:nvPr>
            <p:ph type="ftr" sz="quarter" idx="11"/>
          </p:nvPr>
        </p:nvSpPr>
        <p:spPr/>
        <p:txBody>
          <a:bodyPr/>
          <a:lstStyle/>
          <a:p>
            <a:r>
              <a:rPr lang="en-US" smtClean="0"/>
              <a:t>Network Geographics at ApacheCon NA 2014</a:t>
            </a:r>
            <a:endParaRPr lang="en-US" dirty="0"/>
          </a:p>
        </p:txBody>
      </p:sp>
      <p:sp>
        <p:nvSpPr>
          <p:cNvPr id="8" name="Slide Number Placeholder 7"/>
          <p:cNvSpPr>
            <a:spLocks noGrp="1"/>
          </p:cNvSpPr>
          <p:nvPr>
            <p:ph type="sldNum" sz="quarter" idx="12"/>
          </p:nvPr>
        </p:nvSpPr>
        <p:spPr/>
        <p:txBody>
          <a:bodyPr/>
          <a:lstStyle/>
          <a:p>
            <a:fld id="{C8A5BD80-B0FA-4364-8F81-A150986F363E}" type="slidenum">
              <a:rPr lang="en-US" smtClean="0"/>
              <a:t>9</a:t>
            </a:fld>
            <a:endParaRPr lang="en-US"/>
          </a:p>
        </p:txBody>
      </p:sp>
    </p:spTree>
    <p:extLst>
      <p:ext uri="{BB962C8B-B14F-4D97-AF65-F5344CB8AC3E}">
        <p14:creationId xmlns:p14="http://schemas.microsoft.com/office/powerpoint/2010/main" val="2334714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35885</TotalTime>
  <Words>2437</Words>
  <Application>Microsoft Office PowerPoint</Application>
  <PresentationFormat>On-screen Show (4:3)</PresentationFormat>
  <Paragraphs>400</Paragraphs>
  <Slides>51</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Courier New</vt:lpstr>
      <vt:lpstr>Office Theme</vt:lpstr>
      <vt:lpstr>Apache Traffic Server Extensible Host Resolution</vt:lpstr>
      <vt:lpstr>Speaker</vt:lpstr>
      <vt:lpstr>Outline</vt:lpstr>
      <vt:lpstr>HostDB / DNS</vt:lpstr>
      <vt:lpstr>Resolution Services</vt:lpstr>
      <vt:lpstr>Host Resolution</vt:lpstr>
      <vt:lpstr>What’s the point?</vt:lpstr>
      <vt:lpstr>What’s the problem?</vt:lpstr>
      <vt:lpstr>More problems</vt:lpstr>
      <vt:lpstr>Doing Better</vt:lpstr>
      <vt:lpstr>Host Resolution Architecture</vt:lpstr>
      <vt:lpstr>Style</vt:lpstr>
      <vt:lpstr>Features</vt:lpstr>
      <vt:lpstr>Design Elements</vt:lpstr>
      <vt:lpstr>Package Layout</vt:lpstr>
      <vt:lpstr>Host Resolver</vt:lpstr>
      <vt:lpstr>Host Query Database</vt:lpstr>
      <vt:lpstr>Host Query Database 2</vt:lpstr>
      <vt:lpstr>HQD Record</vt:lpstr>
      <vt:lpstr>Provider</vt:lpstr>
      <vt:lpstr>State data diagram</vt:lpstr>
      <vt:lpstr>Provider Instance State</vt:lpstr>
      <vt:lpstr>Provider Query state</vt:lpstr>
      <vt:lpstr>Framework Query State</vt:lpstr>
      <vt:lpstr>Resolver</vt:lpstr>
      <vt:lpstr>Query Actions</vt:lpstr>
      <vt:lpstr>Query Results</vt:lpstr>
      <vt:lpstr>Asynchronicity</vt:lpstr>
      <vt:lpstr>Asynchronicity 2</vt:lpstr>
      <vt:lpstr>Locking</vt:lpstr>
      <vt:lpstr>Expiration</vt:lpstr>
      <vt:lpstr>Open HQD</vt:lpstr>
      <vt:lpstr>Persistence</vt:lpstr>
      <vt:lpstr>Core Providers</vt:lpstr>
      <vt:lpstr>Resolver Examples</vt:lpstr>
      <vt:lpstr>DNS</vt:lpstr>
      <vt:lpstr>Host File</vt:lpstr>
      <vt:lpstr>Round Robin</vt:lpstr>
      <vt:lpstr>Failover</vt:lpstr>
      <vt:lpstr>Split DNS</vt:lpstr>
      <vt:lpstr>Gatherer</vt:lpstr>
      <vt:lpstr>Simple Load Balancer</vt:lpstr>
      <vt:lpstr>Active Load Balancer</vt:lpstr>
      <vt:lpstr>Resolver Structure</vt:lpstr>
      <vt:lpstr>Walkthrough</vt:lpstr>
      <vt:lpstr>Other</vt:lpstr>
      <vt:lpstr>Appendix</vt:lpstr>
      <vt:lpstr>Current Status</vt:lpstr>
      <vt:lpstr>Open Design Issues</vt:lpstr>
      <vt:lpstr>Open Design Issues</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amc</dc:creator>
  <cp:lastModifiedBy>Alan M Carroll</cp:lastModifiedBy>
  <cp:revision>350</cp:revision>
  <cp:lastPrinted>2014-03-14T17:59:52Z</cp:lastPrinted>
  <dcterms:created xsi:type="dcterms:W3CDTF">2013-02-01T21:33:53Z</dcterms:created>
  <dcterms:modified xsi:type="dcterms:W3CDTF">2014-04-12T21:12:05Z</dcterms:modified>
</cp:coreProperties>
</file>