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30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  <p:sldMasterId id="214748365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CF3473C8-C094-45AF-B92F-DDF82ECCCBEA}">
  <a:tblStyle styleName="Table_0" styleId="{CF3473C8-C094-45AF-B92F-DDF82ECCCBEA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arget="slides/slide33.xml" Type="http://schemas.openxmlformats.org/officeDocument/2006/relationships/slide" Id="rId39"/><Relationship Target="slides/slide32.xml" Type="http://schemas.openxmlformats.org/officeDocument/2006/relationships/slide" Id="rId38"/><Relationship Target="slides/slide31.xml" Type="http://schemas.openxmlformats.org/officeDocument/2006/relationships/slide" Id="rId37"/><Relationship Target="slides/slide13.xml" Type="http://schemas.openxmlformats.org/officeDocument/2006/relationships/slide" Id="rId19"/><Relationship Target="slides/slide30.xml" Type="http://schemas.openxmlformats.org/officeDocument/2006/relationships/slide" Id="rId36"/><Relationship Target="slides/slide12.xml" Type="http://schemas.openxmlformats.org/officeDocument/2006/relationships/slide" Id="rId18"/><Relationship Target="slides/slide11.xml" Type="http://schemas.openxmlformats.org/officeDocument/2006/relationships/slide" Id="rId17"/><Relationship Target="slides/slide10.xml" Type="http://schemas.openxmlformats.org/officeDocument/2006/relationships/slide" Id="rId16"/><Relationship Target="slides/slide9.xml" Type="http://schemas.openxmlformats.org/officeDocument/2006/relationships/slide" Id="rId15"/><Relationship Target="slides/slide8.xml" Type="http://schemas.openxmlformats.org/officeDocument/2006/relationships/slide" Id="rId14"/><Relationship Target="slides/slide24.xml" Type="http://schemas.openxmlformats.org/officeDocument/2006/relationships/slide" Id="rId30"/><Relationship Target="slides/slide6.xml" Type="http://schemas.openxmlformats.org/officeDocument/2006/relationships/slide" Id="rId12"/><Relationship Target="slides/slide25.xml" Type="http://schemas.openxmlformats.org/officeDocument/2006/relationships/slide" Id="rId31"/><Relationship Target="slides/slide7.xml" Type="http://schemas.openxmlformats.org/officeDocument/2006/relationships/slide" Id="rId13"/><Relationship Target="slides/slide4.xml" Type="http://schemas.openxmlformats.org/officeDocument/2006/relationships/slide" Id="rId10"/><Relationship Target="slides/slide5.xml" Type="http://schemas.openxmlformats.org/officeDocument/2006/relationships/slide" Id="rId11"/><Relationship Target="slides/slide28.xml" Type="http://schemas.openxmlformats.org/officeDocument/2006/relationships/slide" Id="rId34"/><Relationship Target="slides/slide29.xml" Type="http://schemas.openxmlformats.org/officeDocument/2006/relationships/slide" Id="rId35"/><Relationship Target="slides/slide26.xml" Type="http://schemas.openxmlformats.org/officeDocument/2006/relationships/slide" Id="rId32"/><Relationship Target="slides/slide27.xml" Type="http://schemas.openxmlformats.org/officeDocument/2006/relationships/slide" Id="rId33"/><Relationship Target="slides/slide23.xml" Type="http://schemas.openxmlformats.org/officeDocument/2006/relationships/slide" Id="rId29"/><Relationship Target="slides/slide20.xml" Type="http://schemas.openxmlformats.org/officeDocument/2006/relationships/slide" Id="rId26"/><Relationship Target="slides/slide19.xml" Type="http://schemas.openxmlformats.org/officeDocument/2006/relationships/slide" Id="rId25"/><Relationship Target="slides/slide22.xml" Type="http://schemas.openxmlformats.org/officeDocument/2006/relationships/slide" Id="rId28"/><Relationship Target="slides/slide21.xml" Type="http://schemas.openxmlformats.org/officeDocument/2006/relationships/slide" Id="rId27"/><Relationship Target="presProps.xml" Type="http://schemas.openxmlformats.org/officeDocument/2006/relationships/presProps" Id="rId2"/><Relationship Target="slides/slide15.xml" Type="http://schemas.openxmlformats.org/officeDocument/2006/relationships/slide" Id="rId21"/><Relationship Target="theme/theme3.xml" Type="http://schemas.openxmlformats.org/officeDocument/2006/relationships/theme" Id="rId1"/><Relationship Target="slides/slide16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7.xml" Type="http://schemas.openxmlformats.org/officeDocument/2006/relationships/slide" Id="rId23"/><Relationship Target="tableStyles.xml" Type="http://schemas.openxmlformats.org/officeDocument/2006/relationships/tableStyles" Id="rId3"/><Relationship Target="slides/slide18.xml" Type="http://schemas.openxmlformats.org/officeDocument/2006/relationships/slide" Id="rId24"/><Relationship Target="slides/slide14.xml" Type="http://schemas.openxmlformats.org/officeDocument/2006/relationships/slide" Id="rId20"/><Relationship Target="slides/slide3.xml" Type="http://schemas.openxmlformats.org/officeDocument/2006/relationships/slide" Id="rId9"/><Relationship Target="notesMasters/notesMaster1.xml" Type="http://schemas.openxmlformats.org/officeDocument/2006/relationships/notesMaster" Id="rId6"/><Relationship Target="slideMasters/slideMaster2.xml" Type="http://schemas.openxmlformats.org/officeDocument/2006/relationships/slideMaster" Id="rId5"/><Relationship Target="slides/slide2.xml" Type="http://schemas.openxmlformats.org/officeDocument/2006/relationships/slide" Id="rId8"/><Relationship Target="slides/slide1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4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http://www.todayifoundout.com/wp-content/uploads/2010/02/gold-dollar-sign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http://innovationpov.com/wp-content/uploads/2011/05/innovationbulb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http://avancos-global.com/wp-content/uploads/talent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http://thenewtechnologist.files.wordpress.com/2012/10/incremental-innovation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http://pepperltd.com/wp-content/uploads/2014/01/Internal-Communications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http://www.strongchurch.org/wp-content/uploads/2013/06/corkscrew.jpg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3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1.xml.rels><?xml version="1.0" encoding="UTF-8" standalone="yes"?><Relationships xmlns="http://schemas.openxmlformats.org/package/2006/relationships"><Relationship Target="http://www.ohloh.net/p/trafficserver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32.xml.rels><?xml version="1.0" encoding="UTF-8" standalone="yes"?><Relationships xmlns="http://schemas.openxmlformats.org/package/2006/relationships"><Relationship Target="https://issues.apache.org/jira/secure/ConfigureReport.jspa?projectOrFilterId=project-12310963&amp;periodName=quarterly&amp;daysprevious=1600&amp;selectedProjectId=12310963&amp;reportKey=com.atlassian.jira.plugin.system.reports%3Aresolutiontime-report&amp;Next=Next" Type="http://schemas.openxmlformats.org/officeDocument/2006/relationships/hyperlink" TargetMode="External" Id="rId2"/><Relationship Target="../notesMasters/notesMaster1.xml" Type="http://schemas.openxmlformats.org/officeDocument/2006/relationships/notesMaster" Id="rId1"/><Relationship Target="https://issues.apache.org/jira/secure/ConfigureReport.jspa?projectOrFilterId=project-12310963&amp;periodName=yearly&amp;daysprevious=1700&amp;cumulative=false&amp;versionLabels=none&amp;selectedProjectId=12310963&amp;reportKey=com.atlassian.jira.plugin.system.reports%3Acreatedvsresolved-report&amp;Next=Next" Type="http://schemas.openxmlformats.org/officeDocument/2006/relationships/hyperlink" TargetMode="External" Id="rId3"/></Relationships>
</file>

<file path=ppt/notesSlides/_rels/notesSlide33.xml.rels><?xml version="1.0" encoding="UTF-8" standalone="yes"?><Relationships xmlns="http://schemas.openxmlformats.org/package/2006/relationships"><Relationship Target="www.ohloh.net/p/compare?project_0=Apache+Traffic+Server&amp;project_1=NGINX&amp;project_2=Squid+Cache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http://upload.wikimedia.org/wikipedia/en/b/b1/Inktomi.png" Type="http://schemas.openxmlformats.org/officeDocument/2006/relationships/hyperlink" TargetMode="External" Id="rId2"/><Relationship Target="../notesMasters/notesMaster1.xml" Type="http://schemas.openxmlformats.org/officeDocument/2006/relationships/notesMaster" Id="rId1"/><Relationship Target="http://en.wikipedia.org/wiki/Inktomi_(company)" Type="http://schemas.openxmlformats.org/officeDocument/2006/relationships/hyperlink" TargetMode="External" Id="rId4"/><Relationship Target="http://www.internetnews.com/gsearch/results?cx=partner-pub-8768004398756183%3A5295903031&amp;cof=FORID%3A10&amp;ie=UTF-8&amp;q=inktomi+traffic+server&amp;sa=Search&amp;siteurl=www.internetnews.com%2FxSP%2Farticle.php%2F44591&amp;ref=www.google.com%2Furl%3Fsa%3Dt%26rct%3Dj%26q%3D%26esrc%3Ds%26source%3Dweb%26cd%3D4%26ved%3D0CEQQFjAD%26url%3Dhttp%253A%252F%252Fwww.internetnews.com%252FxSP%252Farticle.php%252F44591%26ei%3Dq-ovU63gLtKFogSL_YH4BA%26usg%3DAFQjCNH65U_UgpLQ4EfhFdKOK9apUWhjCA%26sig2%3DTP6AjCi_b52ArfSpudwOiQ%26bvm%3Dbv.62922401%2Cd.cGU&amp;ss=4572j1268488j24" Type="http://schemas.openxmlformats.org/officeDocument/2006/relationships/hyperlink" TargetMode="External" Id="rId3"/></Relationships>
</file>

<file path=ppt/notesSlides/_rels/notesSlide5.xml.rels><?xml version="1.0" encoding="UTF-8" standalone="yes"?><Relationships xmlns="http://schemas.openxmlformats.org/package/2006/relationships"><Relationship Target="http://developer.yahoo.com/blogs/ydn/open-sourcing-traffic-server-700k-lines-code-9-7861.html" Type="http://schemas.openxmlformats.org/officeDocument/2006/relationships/hyperlink" TargetMode="External" Id="rId2"/><Relationship Target="../notesMasters/notesMaster1.xml" Type="http://schemas.openxmlformats.org/officeDocument/2006/relationships/notesMaster" Id="rId1"/><Relationship Target="http://upload.wikimedia.org/wikipedia/commons/thumb/2/24/Yahoo%21_logo.svg/220px-Yahoo%21_logo.svg.png" Type="http://schemas.openxmlformats.org/officeDocument/2006/relationships/hyperlink" TargetMode="External" Id="rId3"/></Relationships>
</file>

<file path=ppt/notesSlides/_rels/notesSlide6.xml.rels><?xml version="1.0" encoding="UTF-8" standalone="yes"?><Relationships xmlns="http://schemas.openxmlformats.org/package/2006/relationships"><Relationship Target="http://developer.yahoo.com/blogs/ydn/open-sourcing-traffic-server-700k-lines-code-9-7861.html" Type="http://schemas.openxmlformats.org/officeDocument/2006/relationships/hyperlink" TargetMode="External" Id="rId2"/><Relationship Target="../notesMasters/notesMaster1.xml" Type="http://schemas.openxmlformats.org/officeDocument/2006/relationships/notesMaster" Id="rId1"/><Relationship Target="https://www.apache.org/images/feather-small.gif" Type="http://schemas.openxmlformats.org/officeDocument/2006/relationships/hyperlink" TargetMode="External" Id="rId3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29" name="Shape 29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add timeline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7" name="Shape 1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http://www.sellbetter.ca/wp-content/uploads/2012/09/time-management.jpg</a:t>
            </a:r>
          </a:p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http://www.todayifoundout.com/wp-content/uploads/2010/02/gold-dollar-sign.jpg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Is Open Source Development slow? Does it save my cost of development?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2" name="Shape 1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https://na.theiia.org/services/quality/PublishingImages/quality-blocks1.png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Does open source result in software with poor quality?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9" name="Shape 1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http://innovationpov.com/wp-content/uploads/2011/05/innovationbulb.jpg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Will open source drive innovation?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6" name="Shape 2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http://avancos-global.com/wp-content/uploads/talent.jpg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Adopting Open Source Software will definitely help finding talents for your company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1" name="Shape 2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2" name="Shape 21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7" name="Shape 2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http://fmgators.ymcacassclay.org/files/2013/07/Volunteers-Needed-2.jpg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4" name="Shape 2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5" name="Shape 2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http://thenewtechnologist.files.wordpress.com/2012/10/incremental-innovation.jpg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1" name="Shape 2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http://pepperltd.com/wp-content/uploads/2014/01/Internal-Communications.jpg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6" name="Shape 2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7" name="Shape 2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38" name="Shape 2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No idea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2" name="Shape 2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8" name="Shape 2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* There are exceptions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4" name="Shape 2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http://www.strongchurch.org/wp-content/uploads/2013/06/corkscrew.jpg</a:t>
            </a:r>
          </a:p>
          <a:p>
            <a:pPr rtl="0" lvl="0">
              <a:buNone/>
            </a:pPr>
            <a:r>
              <a:rPr lang="en"/>
              <a:t>Introduction - What we want to talk about today</a:t>
            </a:r>
          </a:p>
          <a:p>
            <a:pPr rtl="0" lvl="0">
              <a:buNone/>
            </a:pPr>
            <a:r>
              <a:rPr lang="en"/>
              <a:t>Disclaimer -  While describing the history/timeline, we hope to leave emotions out and simply present the facts.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9" name="Shape 2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6" name="Shape 2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7" name="Shape 2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Source: </a:t>
            </a:r>
            <a:r>
              <a:rPr u="sng" lang="en">
                <a:solidFill>
                  <a:schemeClr val="hlink"/>
                </a:solidFill>
                <a:hlinkClick r:id="rId2"/>
              </a:rPr>
              <a:t>http://www.ohloh.net/p/trafficserver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75" name="Shape 2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Source: </a:t>
            </a:r>
          </a:p>
          <a:p>
            <a:pPr rtl="0" lvl="0">
              <a:buNone/>
            </a:pPr>
            <a:r>
              <a:rPr lang="en"/>
              <a:t>(1) </a:t>
            </a:r>
            <a:r>
              <a:rPr u="sng" lang="en">
                <a:solidFill>
                  <a:schemeClr val="hlink"/>
                </a:solidFill>
                <a:hlinkClick r:id="rId2"/>
              </a:rPr>
              <a:t>https://issues.apache.org/jira/secure/ConfigureReport.jspa?projectOrFilterId=project-12310963&amp;periodName=quarterly&amp;daysprevious=1600&amp;selectedProjectId=12310963&amp;reportKey=com.atlassian.jira.plugin.system.reports%3Aresolutiontime-report&amp;Next=Next</a:t>
            </a:r>
          </a:p>
          <a:p>
            <a:pPr rtl="0" lvl="0">
              <a:buNone/>
            </a:pPr>
            <a:r>
              <a:rPr lang="en"/>
              <a:t>(2) </a:t>
            </a:r>
            <a:r>
              <a:rPr u="sng" lang="en">
                <a:solidFill>
                  <a:schemeClr val="hlink"/>
                </a:solidFill>
                <a:hlinkClick r:id="rId3"/>
              </a:rPr>
              <a:t>https://issues.apache.org/jira/secure/ConfigureReport.jspa?projectOrFilterId=project-12310963&amp;periodName=yearly&amp;daysprevious=1700&amp;cumulative=false&amp;versionLabels=none&amp;selectedProjectId=12310963&amp;reportKey=com.atlassian.jira.plugin.system.reports%3Acreatedvsresolved-report&amp;Next=Next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1" name="Shape 2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2" name="Shape 28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Source: </a:t>
            </a:r>
            <a:r>
              <a:rPr u="sng" lang="en">
                <a:solidFill>
                  <a:schemeClr val="hlink"/>
                </a:solidFill>
                <a:hlinkClick r:id="rId2"/>
              </a:rPr>
              <a:t>www.ohloh.net/p/compare?project_0=Apache+Traffic+Server&amp;project_1=NGINX&amp;project_2=Squid+Cache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http://upload.wikimedia.org/wikipedia/en/b/b1/Inktomi.png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://www.internetnews.com/gsearch/results?cx=partner-pub-8768004398756183%3A5295903031&amp;cof=FORID%3A10&amp;ie=UTF-8&amp;q=inktomi+traffic+server&amp;sa=Search&amp;siteurl=www.internetnews.com%2FxSP%2Farticle.php%2F44591&amp;ref=www.google.com%2Furl%3Fsa%3Dt%26rct%3Dj%26q%3D%26esrc%3Ds%26source%3Dweb%26cd%3D4%26ved%3D0CEQQFjAD%26url%3Dhttp%253A%252F%252Fwww.internetnews.com%252FxSP%252Farticle.php%252F44591%26ei%3Dq-ovU63gLtKFogSL_YH4BA%26usg%3DAFQjCNH65U_UgpLQ4EfhFdKOK9apUWhjCA%26sig2%3DTP6AjCi_b52ArfSpudwOiQ%26bvm%3Dbv.62922401%2Cd.cGU&amp;ss=4572j1268488j24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4"/>
              </a:rPr>
              <a:t>http://en.wikipedia.org/wiki/Inktomi_(company)</a:t>
            </a:r>
            <a:r>
              <a:rPr lang="en"/>
              <a:t> 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http://developer.yahoo.com/blogs/ydn/open-sourcing-traffic-server-700k-lines-code-9-7861.html</a:t>
            </a:r>
          </a:p>
          <a:p>
            <a:pPr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http://upload.wikimedia.org/wikipedia/commons/thumb/2/24/Yahoo%21_logo.svg/220px-Yahoo%21_logo.svg.png</a:t>
            </a:r>
            <a:r>
              <a:rPr lang="en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2"/>
              </a:rPr>
              <a:t>http://developer.yahoo.com/blogs/ydn/open-sourcing-traffic-server-700k-lines-code-9-7861.html</a:t>
            </a:r>
          </a:p>
          <a:p>
            <a:pPr rtl="0" lvl="0">
              <a:buNone/>
            </a:pPr>
            <a:r>
              <a:rPr u="sng" lang="en">
                <a:solidFill>
                  <a:schemeClr val="hlink"/>
                </a:solidFill>
                <a:hlinkClick r:id="rId3"/>
              </a:rPr>
              <a:t>https://www.apache.org/images/feather-small.gif</a:t>
            </a:r>
            <a:r>
              <a:rPr lang="en"/>
              <a:t> </a:t>
            </a:r>
          </a:p>
          <a:p>
            <a:pPr rtl="0" lvl="0"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Pay tribute - </a:t>
            </a:r>
            <a:r>
              <a:rPr lang="en">
                <a:solidFill>
                  <a:schemeClr val="dk1"/>
                </a:solidFill>
              </a:rPr>
              <a:t>Chuck, Leif, Bryan, Andrew, Vijay, Anirban and Miles, Yahoo Edge Team!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
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2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5" name="Shape 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y="352108" x="457200"/>
            <a:ext cy="608400" cx="6344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577B"/>
              </a:buClr>
              <a:buFont typeface="Helvetica Neue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y="1016995" x="457200"/>
            <a:ext cy="435900" cx="6344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215900" marL="3429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B577B"/>
              </a:buClr>
              <a:buFont typeface="Helvetica Neue"/>
              <a:buChar char="•"/>
              <a:defRPr/>
            </a:lvl1pPr>
            <a:lvl2pPr algn="l" rtl="0" marR="0" indent="-215900" marL="3429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B577B"/>
              </a:buClr>
              <a:buFont typeface="Helvetica Neue"/>
              <a:buChar char="•"/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8" name="Shape 8"/>
          <p:cNvSpPr txBox="1"/>
          <p:nvPr>
            <p:ph idx="2" type="body"/>
          </p:nvPr>
        </p:nvSpPr>
        <p:spPr>
          <a:xfrm>
            <a:off y="1372240" x="457200"/>
            <a:ext cy="3153300" cx="816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215900" marL="34290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B577B"/>
              </a:buClr>
              <a:buFont typeface="Helvetica Neue"/>
              <a:buChar char="•"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9" name="Shape 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y="2485933" x="438262"/>
            <a:ext cy="1102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B8D7"/>
              </a:buClr>
              <a:buFont typeface="Helvetica Neue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rtl="0" indent="304800">
              <a:buSzPct val="100000"/>
              <a:defRPr sz="4800"/>
            </a:lvl1pPr>
            <a:lvl2pPr algn="ctr" rtl="0" indent="304800">
              <a:buSzPct val="100000"/>
              <a:defRPr sz="4800"/>
            </a:lvl2pPr>
            <a:lvl3pPr algn="ctr" rtl="0" indent="304800">
              <a:buSzPct val="100000"/>
              <a:defRPr sz="4800"/>
            </a:lvl3pPr>
            <a:lvl4pPr algn="ctr" rtl="0" indent="304800">
              <a:buSzPct val="100000"/>
              <a:defRPr sz="4800"/>
            </a:lvl4pPr>
            <a:lvl5pPr algn="ctr" rtl="0" indent="304800">
              <a:buSzPct val="100000"/>
              <a:defRPr sz="4800"/>
            </a:lvl5pPr>
            <a:lvl6pPr algn="ctr" rtl="0" indent="304800">
              <a:buSzPct val="100000"/>
              <a:defRPr sz="4800"/>
            </a:lvl6pPr>
            <a:lvl7pPr algn="ctr" rtl="0" indent="304800">
              <a:buSzPct val="100000"/>
              <a:defRPr sz="4800"/>
            </a:lvl7pPr>
            <a:lvl8pPr algn="ctr" rtl="0" indent="304800">
              <a:buSzPct val="100000"/>
              <a:defRPr sz="4800"/>
            </a:lvl8pPr>
            <a:lvl9pPr algn="ctr" rtl="0" indent="304800"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rtl="0"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 rtl="0" indent="1905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4" name="Shape 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rtl="0">
              <a:buClr>
                <a:srgbClr val="2B577B"/>
              </a:buClr>
              <a:buSzPct val="100000"/>
              <a:buFont typeface="Helvetica Neue"/>
              <a:defRPr sz="4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rtl="0" indent="45720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rtl="0" indent="91440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rtl="0" indent="137160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rtl="0">
              <a:buClr>
                <a:srgbClr val="2B577B"/>
              </a:buClr>
              <a:buSzPct val="100000"/>
              <a:buFont typeface="Helvetica Neue"/>
              <a:defRPr sz="2000">
                <a:solidFill>
                  <a:srgbClr val="2B577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609111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rgbClr val="43465B"/>
              </a:buClr>
              <a:buNone/>
              <a:defRPr sz="3200">
                <a:solidFill>
                  <a:srgbClr val="43465B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y="4953000" x="4330700"/>
            <a:ext cy="190500" cx="48260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defRPr strike="noStrike" u="none" b="0" cap="none" baseline="0" sz="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y="4952999" x="0"/>
            <a:ext cy="200025" cx="4330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defRPr strike="noStrike" u="none" b="0" cap="none" baseline="0" sz="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y="4953000" x="7010402"/>
            <a:ext cy="190500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defRPr strike="noStrike" u="none" b="0" cap="none" baseline="0" sz="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marR="0" indent="0" marL="457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marR="0" indent="0" marL="914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marR="0" indent="0" marL="1371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marR="0" indent="0" marL="18288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marR="0" indent="0" marL="22860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marR="0" indent="0" marL="27432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marR="0" indent="0" marL="32004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marR="0" indent="0" marL="3657600"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y="2485933" x="438262"/>
            <a:ext cy="1102518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E2F1"/>
              </a:buClr>
              <a:buFont typeface="Helvetica Neue"/>
              <a:buNone/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1.xml" Type="http://schemas.openxmlformats.org/officeDocument/2006/relationships/slideLayout" Id="rId2"/><Relationship Target="../media/image20.png" Type="http://schemas.openxmlformats.org/officeDocument/2006/relationships/image" Id="rId1"/><Relationship Target="../slideLayouts/slideLayout3.xml" Type="http://schemas.openxmlformats.org/officeDocument/2006/relationships/slideLayout" Id="rId4"/><Relationship Target="../slideLayouts/slideLayout2.xml" Type="http://schemas.openxmlformats.org/officeDocument/2006/relationships/slideLayout" Id="rId3"/><Relationship Target="../slideLayouts/slideLayout5.xml" Type="http://schemas.openxmlformats.org/officeDocument/2006/relationships/slideLayout" Id="rId6"/><Relationship Target="../slideLayouts/slideLayout4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_rels/slideMaster2.xml.rels><?xml version="1.0" encoding="UTF-8" standalone="yes"?><Relationships xmlns="http://schemas.openxmlformats.org/package/2006/relationships"><Relationship Target="../slideLayouts/slideLayout6.xml" Type="http://schemas.openxmlformats.org/officeDocument/2006/relationships/slideLayout" Id="rId2"/><Relationship Target="../media/image19.png" Type="http://schemas.openxmlformats.org/officeDocument/2006/relationships/image" Id="rId1"/><Relationship Target="../theme/theme2.xml" Type="http://schemas.openxmlformats.org/officeDocument/2006/relationships/theme" Id="rId3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/>
          <a:stretch>
            <a:fillRect t="0" b="0" r="0" l="0"/>
          </a:stretch>
        </a:blip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2"/>
    <p:sldLayoutId id="2147483649" r:id="rId3"/>
    <p:sldLayoutId id="2147483650" r:id="rId4"/>
    <p:sldLayoutId id="2147483651" r:id="rId5"/>
    <p:sldLayoutId id="2147483652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/>
          <a:stretch>
            <a:fillRect t="0" b="0" r="0" l="0"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accent2="accent2" accent3="accent3" accent4="accent4" accent5="accent5" accent6="accent6" hlink="hlink" tx2="lt2" tx1="dk1" bg2="dk2" bg1="lt1" folHlink="folHlink" accent1="accent1"/>
  <p:sldLayoutIdLst>
    <p:sldLayoutId id="2147483653" r:id="rId2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6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8.pn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9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8.png" Type="http://schemas.openxmlformats.org/officeDocument/2006/relationships/image" Id="rId4"/><Relationship Target="../media/image05.pn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4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21.pn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22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2.png" Type="http://schemas.openxmlformats.org/officeDocument/2006/relationships/image" Id="rId3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1.png" Type="http://schemas.openxmlformats.org/officeDocument/2006/relationships/image" Id="rId3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0.png" Type="http://schemas.openxmlformats.org/officeDocument/2006/relationships/image" Id="rId3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29.xml.rels><?xml version="1.0" encoding="UTF-8" standalone="yes"?><Relationships xmlns="http://schemas.openxmlformats.org/package/2006/relationships"><Relationship Target="../notesSlides/notesSlide29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http://www.strongchurch.org/wp-content/uploads/2013/06/corkscrew.jpg" Type="http://schemas.openxmlformats.org/officeDocument/2006/relationships/hyperlink" TargetMode="External" Id="rId4"/><Relationship Target="../media/image15.png" Type="http://schemas.openxmlformats.org/officeDocument/2006/relationships/image" Id="rId3"/></Relationships>
</file>

<file path=ppt/slides/_rels/slide30.xml.rels><?xml version="1.0" encoding="UTF-8" standalone="yes"?><Relationships xmlns="http://schemas.openxmlformats.org/package/2006/relationships"><Relationship Target="../notesSlides/notesSlide30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31.xml.rels><?xml version="1.0" encoding="UTF-8" standalone="yes"?><Relationships xmlns="http://schemas.openxmlformats.org/package/2006/relationships"><Relationship Target="../notesSlides/notesSlide31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4.png" Type="http://schemas.openxmlformats.org/officeDocument/2006/relationships/image" Id="rId4"/><Relationship Target="../media/image13.png" Type="http://schemas.openxmlformats.org/officeDocument/2006/relationships/image" Id="rId3"/></Relationships>
</file>

<file path=ppt/slides/_rels/slide32.xml.rels><?xml version="1.0" encoding="UTF-8" standalone="yes"?><Relationships xmlns="http://schemas.openxmlformats.org/package/2006/relationships"><Relationship Target="../notesSlides/notesSlide32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6.png" Type="http://schemas.openxmlformats.org/officeDocument/2006/relationships/image" Id="rId4"/><Relationship Target="../media/image17.png" Type="http://schemas.openxmlformats.org/officeDocument/2006/relationships/image" Id="rId3"/></Relationships>
</file>

<file path=ppt/slides/_rels/slide33.xml.rels><?xml version="1.0" encoding="UTF-8" standalone="yes"?><Relationships xmlns="http://schemas.openxmlformats.org/package/2006/relationships"><Relationship Target="../notesSlides/notesSlide33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4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y="2485933" x="438262"/>
            <a:ext cy="1102518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E2F1"/>
              </a:buClr>
              <a:buSzPct val="25000"/>
              <a:buFont typeface="Helvetica Neue"/>
              <a:buNone/>
            </a:pPr>
            <a:r>
              <a:rPr sz="4000" lang="en">
                <a:solidFill>
                  <a:srgbClr val="D7E2F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Yahoo’s Adventure with ATS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Use Case - ESI</a:t>
            </a:r>
          </a:p>
        </p:txBody>
      </p:sp>
      <p:pic>
        <p:nvPicPr>
          <p:cNvPr id="132" name="Shape 13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78175" x="359424"/>
            <a:ext cy="3863850" cx="679020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Use Case - SSL Termination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51550" x="187975"/>
            <a:ext cy="3224300" cx="8451348"/>
          </a:xfrm>
          <a:prstGeom prst="rect">
            <a:avLst/>
          </a:prstGeom>
        </p:spPr>
      </p:pic>
      <p:sp>
        <p:nvSpPr>
          <p:cNvPr id="139" name="Shape 139"/>
          <p:cNvSpPr txBox="1"/>
          <p:nvPr/>
        </p:nvSpPr>
        <p:spPr>
          <a:xfrm>
            <a:off y="4610525" x="152400"/>
            <a:ext cy="370799" cx="57059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/>
              <a:t>http://docs.trafficserver.apache.org/en/latest/_images/ssl_c.jpg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ATS keeps growing better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Performance improvements: 64-bit, gzip, SSL session tickets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Stability improvements: Memory management, Custom logging</a:t>
            </a:r>
          </a:p>
          <a:p>
            <a:pPr algn="l" rtl="0" lvl="0" marR="0" indent="-4191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Cache enhancements: Clustering, SSD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Protocol support: Web sockets, NPN, SPDY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Security enhancements: PFS, HSTS</a:t>
            </a:r>
          </a:p>
          <a:p>
            <a:r>
              <a:t/>
            </a:r>
          </a:p>
        </p:txBody>
      </p:sp>
      <p:sp>
        <p:nvSpPr>
          <p:cNvPr id="146" name="Shape 146"/>
          <p:cNvSpPr/>
          <p:nvPr/>
        </p:nvSpPr>
        <p:spPr>
          <a:xfrm rot="5400000">
            <a:off y="666600" x="-666600"/>
            <a:ext cy="339299" cx="1672500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2010 - 2014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YTS/ATS becomes one in Y!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ATS standardized as the recommended caching proxy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Additional plugins: Stale While Revalidate, Stale If Error, CARP, SSL Session Reuse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4500+ nodes running YTS, 9500+ nodes running ATS and growing...</a:t>
            </a:r>
          </a:p>
          <a:p>
            <a:r>
              <a:t/>
            </a:r>
          </a:p>
        </p:txBody>
      </p:sp>
      <p:sp>
        <p:nvSpPr>
          <p:cNvPr id="153" name="Shape 153"/>
          <p:cNvSpPr/>
          <p:nvPr/>
        </p:nvSpPr>
        <p:spPr>
          <a:xfrm rot="5400000">
            <a:off y="674850" x="-674850"/>
            <a:ext cy="339299" cx="1689000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2013 - 2014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y="205975" x="457200"/>
            <a:ext cy="857400" cx="67479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Use Case - SWR, SIE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52125" x="76200"/>
            <a:ext cy="3262750" cx="881222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ATS in Yahoo Today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Hosted on thousands of nodes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Handles hundreds of thousands of requests per second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Serves hundreds of gigabits per second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Committers: 2</a:t>
            </a:r>
          </a:p>
          <a:p>
            <a:pPr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Contributors: 6 and growing</a:t>
            </a:r>
          </a:p>
        </p:txBody>
      </p:sp>
      <p:sp>
        <p:nvSpPr>
          <p:cNvPr id="166" name="Shape 166"/>
          <p:cNvSpPr/>
          <p:nvPr/>
        </p:nvSpPr>
        <p:spPr>
          <a:xfrm rot="5400000">
            <a:off y="311399" x="-311399"/>
            <a:ext cy="339299" cx="962099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2014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1" name="Shape 17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Clr>
                <a:schemeClr val="dk1"/>
              </a:buClr>
              <a:buSzPct val="25000"/>
              <a:buFont typeface="Arial"/>
              <a:buNone/>
            </a:pPr>
            <a:r>
              <a:rPr sz="4800" lang="en"/>
              <a:t>How should Business work with Open Source Software?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sz="4000" lang="en"/>
              <a:t>1) Open Source and Business Challenges &amp; Opportunities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y="205975" x="457200"/>
            <a:ext cy="857400" cx="6593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Time to Market/Cost of Development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90475" x="765550"/>
            <a:ext cy="2400300" cx="3333750"/>
          </a:xfrm>
          <a:prstGeom prst="rect">
            <a:avLst/>
          </a:prstGeom>
        </p:spPr>
      </p:pic>
      <p:pic>
        <p:nvPicPr>
          <p:cNvPr id="183" name="Shape 18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34500" x="4768800"/>
            <a:ext cy="2563824" cx="3460575"/>
          </a:xfrm>
          <a:prstGeom prst="rect">
            <a:avLst/>
          </a:prstGeom>
        </p:spPr>
      </p:pic>
      <p:sp>
        <p:nvSpPr>
          <p:cNvPr id="184" name="Shape 184"/>
          <p:cNvSpPr txBox="1"/>
          <p:nvPr/>
        </p:nvSpPr>
        <p:spPr>
          <a:xfrm>
            <a:off y="3744925" x="765450"/>
            <a:ext cy="469799" cx="33338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http://www.sellbetter.ca/wp-content/uploads/2012/09/time-management.jpg</a:t>
            </a:r>
          </a:p>
        </p:txBody>
      </p:sp>
      <p:sp>
        <p:nvSpPr>
          <p:cNvPr id="185" name="Shape 185"/>
          <p:cNvSpPr txBox="1"/>
          <p:nvPr/>
        </p:nvSpPr>
        <p:spPr>
          <a:xfrm>
            <a:off y="4342500" x="4677475"/>
            <a:ext cy="648599" cx="3552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http://www.todayifoundout.com/wp-content/uploads/2010/02/gold-dollar-sign.jpg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 txBox="1"/>
          <p:nvPr/>
        </p:nvSpPr>
        <p:spPr>
          <a:xfrm>
            <a:off y="4825300" x="76200"/>
            <a:ext cy="318300" cx="63471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/>
              <a:t>https://na.theiia.org/services/quality/PublishingImages/quality-blocks1.png</a:t>
            </a:r>
          </a:p>
        </p:txBody>
      </p:sp>
      <p:pic>
        <p:nvPicPr>
          <p:cNvPr id="191" name="Shape 19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53012" x="182575"/>
            <a:ext cy="3437475" cx="70277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Who are we?</a:t>
            </a:r>
          </a:p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Kit Chan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Principal Engineer @ Yahoo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Working in Media group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Apache Traffic Server Committer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Vijay Prashanth Hosahithlu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Product Manager @Yahoo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Working in Edge Services group</a:t>
            </a:r>
          </a:p>
          <a:p>
            <a:r>
              <a:t/>
            </a:r>
          </a:p>
        </p:txBody>
      </p:sp>
      <p:pic>
        <p:nvPicPr>
          <p:cNvPr id="33" name="Shape 3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501925" x="6862800"/>
            <a:ext cy="1219200" cx="952500"/>
          </a:xfrm>
          <a:prstGeom prst="rect">
            <a:avLst/>
          </a:prstGeom>
        </p:spPr>
      </p:pic>
      <p:pic>
        <p:nvPicPr>
          <p:cNvPr id="34" name="Shape 3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85962" x="5557050"/>
            <a:ext cy="1171575" cx="9525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Innovation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0" x="457199"/>
            <a:ext cy="3944650" cx="6449673"/>
          </a:xfrm>
          <a:prstGeom prst="rect">
            <a:avLst/>
          </a:prstGeom>
        </p:spPr>
      </p:pic>
      <p:sp>
        <p:nvSpPr>
          <p:cNvPr id="198" name="Shape 198"/>
          <p:cNvSpPr txBox="1"/>
          <p:nvPr/>
        </p:nvSpPr>
        <p:spPr>
          <a:xfrm>
            <a:off y="4884000" x="2100875"/>
            <a:ext cy="259499" cx="48059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FFFFFF"/>
                </a:solidFill>
              </a:rPr>
              <a:t>http://innovationpov.com/wp-content/uploads/2011/05/innovationbulb.jpg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People/Talent</a:t>
            </a:r>
          </a:p>
        </p:txBody>
      </p:sp>
      <p:pic>
        <p:nvPicPr>
          <p:cNvPr id="204" name="Shape 20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51575" x="217350"/>
            <a:ext cy="4291925" cx="6508483"/>
          </a:xfrm>
          <a:prstGeom prst="rect">
            <a:avLst/>
          </a:prstGeom>
        </p:spPr>
      </p:pic>
      <p:sp>
        <p:nvSpPr>
          <p:cNvPr id="205" name="Shape 205"/>
          <p:cNvSpPr txBox="1"/>
          <p:nvPr/>
        </p:nvSpPr>
        <p:spPr>
          <a:xfrm>
            <a:off y="4895750" x="2981625"/>
            <a:ext cy="247799" cx="37443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http://avancos-global.com/wp-content/uploads/talent.jpg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sz="4800" lang="en"/>
              <a:t> </a:t>
            </a:r>
            <a:r>
              <a:rPr sz="4000" lang="en"/>
              <a:t>2) Understand the Open Source Culture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15" name="Shape 2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75424" x="239900"/>
            <a:ext cy="4667774" cx="6947374"/>
          </a:xfrm>
          <a:prstGeom prst="rect">
            <a:avLst/>
          </a:prstGeom>
        </p:spPr>
      </p:pic>
      <p:sp>
        <p:nvSpPr>
          <p:cNvPr id="216" name="Shape 216"/>
          <p:cNvSpPr txBox="1"/>
          <p:nvPr/>
        </p:nvSpPr>
        <p:spPr>
          <a:xfrm>
            <a:off y="4811650" x="2547125"/>
            <a:ext cy="331800" cx="47442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http://fmgators.ymcacassclay.org/files/2013/07/Volunteers-Needed-2.jpg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Continuous/Incremental Improvement</a:t>
            </a:r>
          </a:p>
        </p:txBody>
      </p:sp>
      <p:pic>
        <p:nvPicPr>
          <p:cNvPr id="222" name="Shape 2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70425" x="1455000"/>
            <a:ext cy="3871575" cx="5162100"/>
          </a:xfrm>
          <a:prstGeom prst="rect">
            <a:avLst/>
          </a:prstGeom>
        </p:spPr>
      </p:pic>
      <p:sp>
        <p:nvSpPr>
          <p:cNvPr id="223" name="Shape 223"/>
          <p:cNvSpPr txBox="1"/>
          <p:nvPr/>
        </p:nvSpPr>
        <p:spPr>
          <a:xfrm>
            <a:off y="4801800" x="1447800"/>
            <a:ext cy="240299" cx="540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http://thenewtechnologist.files.wordpress.com/2012/10/incremental-innovation.jpg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7" name="Shape 2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Communications</a:t>
            </a:r>
          </a:p>
        </p:txBody>
      </p:sp>
      <p:pic>
        <p:nvPicPr>
          <p:cNvPr id="229" name="Shape 22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61250" x="1208325"/>
            <a:ext cy="4207074" cx="5609450"/>
          </a:xfrm>
          <a:prstGeom prst="rect">
            <a:avLst/>
          </a:prstGeom>
        </p:spPr>
      </p:pic>
      <p:sp>
        <p:nvSpPr>
          <p:cNvPr id="230" name="Shape 230"/>
          <p:cNvSpPr txBox="1"/>
          <p:nvPr/>
        </p:nvSpPr>
        <p:spPr>
          <a:xfrm>
            <a:off y="4838700" x="1894125"/>
            <a:ext cy="293700" cx="53057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100" lang="en">
                <a:solidFill>
                  <a:srgbClr val="2B577B"/>
                </a:solidFill>
              </a:rPr>
              <a:t>http://pepperltd.com/wp-content/uploads/2014/01/Internal-Communications.jpg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5" name="Shape 23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buNone/>
            </a:pPr>
            <a:r>
              <a:rPr sz="4000" lang="en"/>
              <a:t>3) Come up with an approach/strategy on using Open Source in my business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9" name="Shape 2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0" name="Shape 240"/>
          <p:cNvSpPr txBox="1"/>
          <p:nvPr>
            <p:ph type="title"/>
          </p:nvPr>
        </p:nvSpPr>
        <p:spPr>
          <a:xfrm>
            <a:off y="205975" x="457200"/>
            <a:ext cy="857400" cx="67629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Open Model in adopting with ATS in a big company</a:t>
            </a:r>
          </a:p>
        </p:txBody>
      </p:sp>
      <p:sp>
        <p:nvSpPr>
          <p:cNvPr id="241" name="Shape 24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Centralized Model</a:t>
            </a:r>
          </a:p>
          <a:p>
            <a:pPr rtl="0" lvl="1" indent="-355600" marL="914400">
              <a:buClr>
                <a:srgbClr val="2B577B"/>
              </a:buClr>
              <a:buSzPct val="100000"/>
              <a:buFont typeface="Courier New"/>
              <a:buChar char="o"/>
            </a:pPr>
            <a:r>
              <a:rPr lang="en"/>
              <a:t>Could become bottleneck for organizations with multiple teams using ATS</a:t>
            </a:r>
          </a:p>
          <a:p>
            <a:pPr rtl="0" lvl="0" indent="-3556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lang="en"/>
              <a:t>Open Model</a:t>
            </a:r>
          </a:p>
          <a:p>
            <a:pPr rtl="0" lvl="1" indent="-355600" marL="914400">
              <a:buClr>
                <a:srgbClr val="2B577B"/>
              </a:buClr>
              <a:buSzPct val="100000"/>
              <a:buFont typeface="Courier New"/>
              <a:buChar char="o"/>
            </a:pPr>
            <a:r>
              <a:rPr lang="en"/>
              <a:t>All are encouraged to contribute directly</a:t>
            </a:r>
          </a:p>
          <a:p>
            <a:pPr rtl="0" lvl="1" indent="-355600" marL="914400">
              <a:buClr>
                <a:srgbClr val="2B577B"/>
              </a:buClr>
              <a:buSzPct val="100000"/>
              <a:buFont typeface="Courier New"/>
              <a:buChar char="o"/>
            </a:pPr>
            <a:r>
              <a:rPr lang="en"/>
              <a:t>Central team to nurture the collaborative culture </a:t>
            </a:r>
          </a:p>
          <a:p>
            <a:pPr rtl="0" lvl="1" indent="-355600" marL="914400">
              <a:buClr>
                <a:srgbClr val="2B577B"/>
              </a:buClr>
              <a:buSzPct val="100000"/>
              <a:buFont typeface="Courier New"/>
              <a:buChar char="o"/>
            </a:pPr>
            <a:r>
              <a:rPr lang="en"/>
              <a:t>Central team controls version of ATS to be used </a:t>
            </a:r>
          </a:p>
          <a:p>
            <a:pPr rtl="0" lvl="1" indent="-355600" marL="914400">
              <a:buClr>
                <a:srgbClr val="2B577B"/>
              </a:buClr>
              <a:buSzPct val="100000"/>
              <a:buFont typeface="Courier New"/>
              <a:buChar char="o"/>
            </a:pPr>
            <a:r>
              <a:rPr lang="en"/>
              <a:t>Central team communicates internally on latest features, patterns, and configuration tips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5" name="Shape 2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6" name="Shape 246"/>
          <p:cNvSpPr txBox="1"/>
          <p:nvPr>
            <p:ph type="title"/>
          </p:nvPr>
        </p:nvSpPr>
        <p:spPr>
          <a:xfrm>
            <a:off y="205975" x="457200"/>
            <a:ext cy="857400" cx="67512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Other tips in adopting OSS/ATS</a:t>
            </a:r>
          </a:p>
        </p:txBody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No forking allowed 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No Hacks/No Quick-fixes*</a:t>
            </a:r>
          </a:p>
          <a:p>
            <a:r>
              <a:t/>
            </a:r>
          </a:p>
          <a:p>
            <a:pPr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Communication is very important!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2" name="Shape 25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Benefits of adopting OS</a:t>
            </a:r>
          </a:p>
        </p:txBody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y="1464675" x="457200"/>
            <a:ext cy="3173699" cx="81591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Properties are empowered to make changes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Any engineer/team can contribute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Quality improves because of more reviews from experienced people in the industry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Voluntary help and collaboration increases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Hiring &amp; retaining top talent improves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9" name="Shape 3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-886325" x="0"/>
            <a:ext cy="6858000" cx="9144000"/>
          </a:xfrm>
          <a:prstGeom prst="rect">
            <a:avLst/>
          </a:prstGeom>
        </p:spPr>
      </p:pic>
      <p:sp>
        <p:nvSpPr>
          <p:cNvPr id="40" name="Shape 40"/>
          <p:cNvSpPr txBox="1"/>
          <p:nvPr/>
        </p:nvSpPr>
        <p:spPr>
          <a:xfrm>
            <a:off y="4721100" x="4367400"/>
            <a:ext cy="422399" cx="4776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u="sng" sz="1100" lang="en">
                <a:solidFill>
                  <a:srgbClr val="FFFFFF"/>
                </a:solidFill>
                <a:hlinkClick r:id="rId4"/>
              </a:rPr>
              <a:t>http://www.strongchurch.org/wp-content/uploads/2013/06/corkscrew.jpg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8" name="Shape 25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b="1" sz="4800" lang="en"/>
              <a:t>Q &amp; A 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OS Metrics: ATS</a:t>
            </a:r>
          </a:p>
        </p:txBody>
      </p:sp>
      <p:pic>
        <p:nvPicPr>
          <p:cNvPr id="264" name="Shape 2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24000" x="152400"/>
            <a:ext cy="2095500" cx="4324350"/>
          </a:xfrm>
          <a:prstGeom prst="rect">
            <a:avLst/>
          </a:prstGeom>
        </p:spPr>
      </p:pic>
      <p:pic>
        <p:nvPicPr>
          <p:cNvPr id="265" name="Shape 26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90662" x="4557400"/>
            <a:ext cy="2028825" cx="43338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9" name="Shape 2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0" name="Shape 27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OS Metrics: ATS</a:t>
            </a:r>
          </a:p>
        </p:txBody>
      </p:sp>
      <p:pic>
        <p:nvPicPr>
          <p:cNvPr id="271" name="Shape 2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79850" x="4648200"/>
            <a:ext cy="2460499" cx="3936799"/>
          </a:xfrm>
          <a:prstGeom prst="rect">
            <a:avLst/>
          </a:prstGeom>
        </p:spPr>
      </p:pic>
      <p:sp>
        <p:nvSpPr>
          <p:cNvPr id="272" name="Shape 272"/>
          <p:cNvSpPr txBox="1"/>
          <p:nvPr/>
        </p:nvSpPr>
        <p:spPr>
          <a:xfrm>
            <a:off y="4050125" x="5504125"/>
            <a:ext cy="457200" cx="264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Issues </a:t>
            </a:r>
            <a:r>
              <a:rPr lang="en">
                <a:solidFill>
                  <a:srgbClr val="CC0000"/>
                </a:solidFill>
              </a:rPr>
              <a:t>created </a:t>
            </a:r>
            <a:r>
              <a:rPr lang="en"/>
              <a:t>vs </a:t>
            </a:r>
            <a:r>
              <a:rPr lang="en">
                <a:solidFill>
                  <a:srgbClr val="38761D"/>
                </a:solidFill>
              </a:rPr>
              <a:t>resolved</a:t>
            </a:r>
            <a:r>
              <a:rPr lang="en"/>
              <a:t>: reversed trend in Dec 2013</a:t>
            </a:r>
          </a:p>
        </p:txBody>
      </p:sp>
      <p:pic>
        <p:nvPicPr>
          <p:cNvPr id="273" name="Shape 27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179858" x="333125"/>
            <a:ext cy="2460492" cx="3936799"/>
          </a:xfrm>
          <a:prstGeom prst="rect">
            <a:avLst/>
          </a:prstGeom>
        </p:spPr>
      </p:pic>
      <p:sp>
        <p:nvSpPr>
          <p:cNvPr id="274" name="Shape 274"/>
          <p:cNvSpPr txBox="1"/>
          <p:nvPr/>
        </p:nvSpPr>
        <p:spPr>
          <a:xfrm>
            <a:off y="4050125" x="1236925"/>
            <a:ext cy="457200" cx="264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Issue resolution time: increasing since Q4 2012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279" name="Shape 279"/>
          <p:cNvGraphicFramePr/>
          <p:nvPr/>
        </p:nvGraphicFramePr>
        <p:xfrm>
          <a:off y="2022975" x="770475"/>
          <a:ext cy="3000000" cx="3000000"/>
        </p:xfrm>
        <a:graphic>
          <a:graphicData uri="http://schemas.openxmlformats.org/drawingml/2006/table">
            <a:tbl>
              <a:tblPr>
                <a:noFill/>
                <a:tableStyleId>{CF3473C8-C094-45AF-B92F-DDF82ECCCBEA}</a:tableStyleId>
              </a:tblPr>
              <a:tblGrid>
                <a:gridCol w="2602350"/>
                <a:gridCol w="1348975"/>
                <a:gridCol w="1260575"/>
                <a:gridCol w="1229400"/>
                <a:gridCol w="1161750"/>
              </a:tblGrid>
              <a:tr h="26137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1200" lang="en">
                          <a:solidFill>
                            <a:srgbClr val="FFFFFF"/>
                          </a:solidFill>
                        </a:rPr>
                        <a:t>Project</a:t>
                      </a:r>
                    </a:p>
                  </a:txBody>
                  <a:tcPr marR="91425" marB="91425" marT="91425" marL="91425">
                    <a:solidFill>
                      <a:srgbClr val="66666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1200" lang="en">
                          <a:solidFill>
                            <a:srgbClr val="FFFFFF"/>
                          </a:solidFill>
                        </a:rPr>
                        <a:t>Apache Traffic Server</a:t>
                      </a:r>
                    </a:p>
                  </a:txBody>
                  <a:tcPr marR="91425" marB="91425" marT="91425" marL="91425">
                    <a:solidFill>
                      <a:srgbClr val="66666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1200" lang="en">
                          <a:solidFill>
                            <a:srgbClr val="FFFFFF"/>
                          </a:solidFill>
                        </a:rPr>
                        <a:t>nginx</a:t>
                      </a:r>
                    </a:p>
                  </a:txBody>
                  <a:tcPr marR="91425" marB="91425" marT="91425" marL="91425">
                    <a:solidFill>
                      <a:srgbClr val="66666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1200" lang="en">
                          <a:solidFill>
                            <a:srgbClr val="FFFFFF"/>
                          </a:solidFill>
                        </a:rPr>
                        <a:t>Squid Cache</a:t>
                      </a:r>
                    </a:p>
                  </a:txBody>
                  <a:tcPr marR="91425" marB="91425" marT="91425" marL="91425">
                    <a:solidFill>
                      <a:srgbClr val="666666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1200" lang="en">
                          <a:solidFill>
                            <a:srgbClr val="FFFFFF"/>
                          </a:solidFill>
                        </a:rPr>
                        <a:t>Varnish</a:t>
                      </a:r>
                    </a:p>
                  </a:txBody>
                  <a:tcPr marR="91425" marB="91425" marT="91425" marL="91425">
                    <a:solidFill>
                      <a:srgbClr val="666666"/>
                    </a:solidFill>
                  </a:tcPr>
                </a:tc>
              </a:tr>
              <a:tr h="219775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Initial Commit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over 4 years ago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over 11 years ago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about 18 years ago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about 8 years ago</a:t>
                      </a:r>
                    </a:p>
                  </a:txBody>
                  <a:tcPr marR="91425" marB="91425" marT="91425" marL="91425"/>
                </a:tc>
              </a:tr>
              <a:tr h="250975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Contributors (Past 12 Months)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68 developers</a:t>
                      </a:r>
                    </a:p>
                  </a:txBody>
                  <a:tcPr marR="91425" marB="91425" marT="91425" marL="91425">
                    <a:solidFill>
                      <a:srgbClr val="6AA84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23 developers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46 developers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18 developers</a:t>
                      </a:r>
                    </a:p>
                  </a:txBody>
                  <a:tcPr marR="91425" marB="91425" marT="91425" marL="91425"/>
                </a:tc>
              </a:tr>
              <a:tr h="2874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Commits (Past 12 Months)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1,746 commits</a:t>
                      </a:r>
                    </a:p>
                  </a:txBody>
                  <a:tcPr marR="91425" marB="91425" marT="91425" marL="91425">
                    <a:solidFill>
                      <a:srgbClr val="6AA84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604 commits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1,586 commits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200" lang="en"/>
                        <a:t>1,168 commits</a:t>
                      </a:r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280" name="Shape 28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OS Metrics: ATS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History - Inktomi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TS 2.0 - 1998, 3.0 - 1999, 4.0 - 2000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Customers - AOL, @Home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Interesting Use Case - Transcoding images to smaller sizes for AOL dialup users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3973350" x="3458925"/>
            <a:ext cy="952500" cx="1381125"/>
          </a:xfrm>
          <a:prstGeom prst="rect">
            <a:avLst/>
          </a:prstGeom>
        </p:spPr>
      </p:pic>
      <p:sp>
        <p:nvSpPr>
          <p:cNvPr id="48" name="Shape 48"/>
          <p:cNvSpPr/>
          <p:nvPr/>
        </p:nvSpPr>
        <p:spPr>
          <a:xfrm rot="5400000">
            <a:off y="651000" x="-651000"/>
            <a:ext cy="339299" cx="1641300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1998 - 2002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History - YTS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Inktomi Acquired by Yahoo - late 2002 / early 2003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Renamed to YTS - Efforts resumed around late 2005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By Feb 2010, served 30 billion objects, 400 terabytes a day for Yahoo</a:t>
            </a:r>
          </a:p>
          <a:p>
            <a:r>
              <a:t/>
            </a:r>
          </a:p>
        </p:txBody>
      </p:sp>
      <p:pic>
        <p:nvPicPr>
          <p:cNvPr id="55" name="Shape 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265450" x="3524250"/>
            <a:ext cy="485775" cx="2095500"/>
          </a:xfrm>
          <a:prstGeom prst="rect">
            <a:avLst/>
          </a:prstGeom>
        </p:spPr>
      </p:pic>
      <p:sp>
        <p:nvSpPr>
          <p:cNvPr id="56" name="Shape 56"/>
          <p:cNvSpPr/>
          <p:nvPr/>
        </p:nvSpPr>
        <p:spPr>
          <a:xfrm rot="5400000">
            <a:off y="663900" x="-663900"/>
            <a:ext cy="339299" cx="1667100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2002 - 2010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History - ASF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00150" x="457200"/>
            <a:ext cy="31641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Preparation - 700K lines of code change, 9 Months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Apache Incubator in July 2009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TLP in April 21, 2010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4108275" x="3605212"/>
            <a:ext cy="581025" cx="1933575"/>
          </a:xfrm>
          <a:prstGeom prst="rect">
            <a:avLst/>
          </a:prstGeom>
        </p:spPr>
      </p:pic>
      <p:sp>
        <p:nvSpPr>
          <p:cNvPr id="64" name="Shape 64"/>
          <p:cNvSpPr/>
          <p:nvPr/>
        </p:nvSpPr>
        <p:spPr>
          <a:xfrm rot="5400000">
            <a:off y="658799" x="-658799"/>
            <a:ext cy="339299" cx="1656899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2009 - 2010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205975" x="457200"/>
            <a:ext cy="857400" cx="66279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Improvement Opportunities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Performance - concurrent connections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Long tail latency - lock design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Extendability on state machine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Programmability - continuation, asynchronous model, plugin architecture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Experiment with Coroutine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200150" x="2373000"/>
            <a:ext cy="3725699" cx="67640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Generalized subroutine allowing multiple entry points 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Context Switch done explicitly by function call and much faster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Synchronous Programming for Plugins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Allow lock-free environment</a:t>
            </a:r>
          </a:p>
          <a:p>
            <a:r>
              <a:t/>
            </a:r>
          </a:p>
        </p:txBody>
      </p:sp>
      <p:grpSp>
        <p:nvGrpSpPr>
          <p:cNvPr id="77" name="Shape 77"/>
          <p:cNvGrpSpPr/>
          <p:nvPr/>
        </p:nvGrpSpPr>
        <p:grpSpPr>
          <a:xfrm>
            <a:off y="894163" x="316702"/>
            <a:ext cy="4185254" cx="1895643"/>
            <a:chOff y="1618064" x="6791156"/>
            <a:chExt cy="4178150" cx="1895643"/>
          </a:xfrm>
        </p:grpSpPr>
        <p:sp>
          <p:nvSpPr>
            <p:cNvPr id="78" name="Shape 78"/>
            <p:cNvSpPr/>
            <p:nvPr/>
          </p:nvSpPr>
          <p:spPr>
            <a:xfrm>
              <a:off y="4385075" x="7340800"/>
              <a:ext cy="1059050" cx="1031675"/>
            </a:xfrm>
            <a:custGeom>
              <a:pathLst>
                <a:path w="41267" extrusionOk="0" h="42362">
                  <a:moveTo>
                    <a:pt y="0" x="41267"/>
                  </a:moveTo>
                  <a:cubicBezTo>
                    <a:pt y="1333" x="41163"/>
                    <a:pt y="5556" x="42068"/>
                    <a:pt y="8001" x="40648"/>
                  </a:cubicBezTo>
                  <a:cubicBezTo>
                    <a:pt y="10445" x="39227"/>
                    <a:pt y="12009" x="38131"/>
                    <a:pt y="14668" x="32742"/>
                  </a:cubicBezTo>
                  <a:cubicBezTo>
                    <a:pt y="17327" x="27352"/>
                    <a:pt y="20974" x="13641"/>
                    <a:pt y="23955" x="8311"/>
                  </a:cubicBezTo>
                  <a:cubicBezTo>
                    <a:pt y="26935" x="2981"/>
                    <a:pt y="29595" x="2147"/>
                    <a:pt y="32552" x="762"/>
                  </a:cubicBezTo>
                  <a:cubicBezTo>
                    <a:pt y="35508" x="-623"/>
                    <a:pt y="40061" x="127"/>
                    <a:pt y="41696" x="0"/>
                  </a:cubicBezTo>
                  <a:cubicBezTo>
                    <a:pt y="43331" x="-127"/>
                    <a:pt y="42251" x="0"/>
                    <a:pt y="42362" x="0"/>
                  </a:cubicBez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  <a:headEnd w="lg" len="lg" type="none"/>
              <a:tailEnd w="lg" len="lg" type="none"/>
            </a:ln>
          </p:spPr>
        </p:sp>
        <p:sp>
          <p:nvSpPr>
            <p:cNvPr id="79" name="Shape 79"/>
            <p:cNvSpPr txBox="1"/>
            <p:nvPr/>
          </p:nvSpPr>
          <p:spPr>
            <a:xfrm>
              <a:off y="2917428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80" name="Shape 80"/>
            <p:cNvSpPr txBox="1"/>
            <p:nvPr/>
          </p:nvSpPr>
          <p:spPr>
            <a:xfrm>
              <a:off y="2689096" x="7018220"/>
              <a:ext cy="114300" cx="644400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state</a:t>
              </a:r>
            </a:p>
          </p:txBody>
        </p:sp>
        <p:sp>
          <p:nvSpPr>
            <p:cNvPr id="81" name="Shape 81"/>
            <p:cNvSpPr txBox="1"/>
            <p:nvPr/>
          </p:nvSpPr>
          <p:spPr>
            <a:xfrm>
              <a:off y="2574930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82" name="Shape 82"/>
            <p:cNvSpPr txBox="1"/>
            <p:nvPr/>
          </p:nvSpPr>
          <p:spPr>
            <a:xfrm>
              <a:off y="2460764" x="7147999"/>
              <a:ext cy="114300" cx="38489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83" name="Shape 83"/>
            <p:cNvSpPr txBox="1"/>
            <p:nvPr/>
          </p:nvSpPr>
          <p:spPr>
            <a:xfrm>
              <a:off y="2803262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cxnSp>
          <p:nvCxnSpPr>
            <p:cNvPr id="84" name="Shape 84"/>
            <p:cNvCxnSpPr>
              <a:stCxn id="79" idx="2"/>
            </p:cNvCxnSpPr>
            <p:nvPr/>
          </p:nvCxnSpPr>
          <p:spPr>
            <a:xfrm>
              <a:off y="3031728" x="7340449"/>
              <a:ext cy="342600" cx="0"/>
            </a:xfrm>
            <a:prstGeom prst="straightConnector1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  <a:headEnd w="lg" len="lg" type="none"/>
              <a:tailEnd w="lg" len="lg" type="diamond"/>
            </a:ln>
          </p:spPr>
        </p:cxnSp>
        <p:cxnSp>
          <p:nvCxnSpPr>
            <p:cNvPr id="85" name="Shape 85"/>
            <p:cNvCxnSpPr/>
            <p:nvPr/>
          </p:nvCxnSpPr>
          <p:spPr>
            <a:xfrm>
              <a:off y="3945262" x="7340430"/>
              <a:ext cy="350699" cx="0"/>
            </a:xfrm>
            <a:prstGeom prst="straightConnector1">
              <a:avLst/>
            </a:prstGeom>
            <a:noFill/>
            <a:ln w="9525" cap="flat">
              <a:solidFill>
                <a:srgbClr val="B7B7B7"/>
              </a:solidFill>
              <a:prstDash val="solid"/>
              <a:round/>
              <a:headEnd w="lg" len="lg" type="none"/>
              <a:tailEnd w="lg" len="lg" type="diamond"/>
            </a:ln>
          </p:spPr>
        </p:cxnSp>
        <p:cxnSp>
          <p:nvCxnSpPr>
            <p:cNvPr id="86" name="Shape 86"/>
            <p:cNvCxnSpPr>
              <a:stCxn id="82" idx="0"/>
            </p:cNvCxnSpPr>
            <p:nvPr/>
          </p:nvCxnSpPr>
          <p:spPr>
            <a:xfrm>
              <a:off y="1984664" x="7340449"/>
              <a:ext cy="476100" cx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w="lg" len="lg" type="diamond"/>
              <a:tailEnd w="lg" len="lg" type="none"/>
            </a:ln>
          </p:spPr>
        </p:cxnSp>
        <p:cxnSp>
          <p:nvCxnSpPr>
            <p:cNvPr id="87" name="Shape 87"/>
            <p:cNvCxnSpPr/>
            <p:nvPr/>
          </p:nvCxnSpPr>
          <p:spPr>
            <a:xfrm>
              <a:off y="3473682" x="8364628"/>
              <a:ext cy="389400" cx="0"/>
            </a:xfrm>
            <a:prstGeom prst="straightConnector1">
              <a:avLst/>
            </a:prstGeom>
            <a:noFill/>
            <a:ln w="19050" cap="flat">
              <a:solidFill>
                <a:srgbClr val="B7B7B7"/>
              </a:solidFill>
              <a:prstDash val="solid"/>
              <a:round/>
              <a:headEnd w="lg" len="lg" type="none"/>
              <a:tailEnd w="lg" len="lg" type="diamond"/>
            </a:ln>
          </p:spPr>
        </p:cxnSp>
        <p:sp>
          <p:nvSpPr>
            <p:cNvPr id="88" name="Shape 88"/>
            <p:cNvSpPr txBox="1"/>
            <p:nvPr/>
          </p:nvSpPr>
          <p:spPr>
            <a:xfrm>
              <a:off y="2658701" x="6791156"/>
              <a:ext cy="175200" cx="227099"/>
            </a:xfrm>
            <a:prstGeom prst="rect">
              <a:avLst/>
            </a:prstGeom>
            <a:noFill/>
          </p:spPr>
          <p:txBody>
            <a:bodyPr bIns="91425" rIns="91425" lIns="91425" tIns="91425" anchor="ctr" anchorCtr="0">
              <a:noAutofit/>
            </a:bodyPr>
            <a:lstStyle/>
            <a:p>
              <a:pPr algn="r" rtl="0" lvl="0">
                <a:buNone/>
              </a:pPr>
              <a:r>
                <a:rPr sz="1000" lang="en">
                  <a:latin typeface="Didact Gothic"/>
                  <a:ea typeface="Didact Gothic"/>
                  <a:cs typeface="Didact Gothic"/>
                  <a:sym typeface="Didact Gothic"/>
                </a:rPr>
                <a:t>A</a:t>
              </a:r>
            </a:p>
          </p:txBody>
        </p:sp>
        <p:sp>
          <p:nvSpPr>
            <p:cNvPr id="89" name="Shape 89"/>
            <p:cNvSpPr txBox="1"/>
            <p:nvPr/>
          </p:nvSpPr>
          <p:spPr>
            <a:xfrm>
              <a:off y="3572256" x="6791156"/>
              <a:ext cy="175200" cx="227099"/>
            </a:xfrm>
            <a:prstGeom prst="rect">
              <a:avLst/>
            </a:prstGeom>
            <a:noFill/>
          </p:spPr>
          <p:txBody>
            <a:bodyPr bIns="91425" rIns="91425" lIns="91425" tIns="91425" anchor="ctr" anchorCtr="0">
              <a:noAutofit/>
            </a:bodyPr>
            <a:lstStyle/>
            <a:p>
              <a:pPr algn="r" rtl="0" lvl="0">
                <a:buNone/>
              </a:pPr>
              <a:r>
                <a:rPr sz="1000" lang="en">
                  <a:latin typeface="Didact Gothic"/>
                  <a:ea typeface="Didact Gothic"/>
                  <a:cs typeface="Didact Gothic"/>
                  <a:sym typeface="Didact Gothic"/>
                </a:rPr>
                <a:t>B</a:t>
              </a:r>
            </a:p>
          </p:txBody>
        </p:sp>
        <p:sp>
          <p:nvSpPr>
            <p:cNvPr id="90" name="Shape 90"/>
            <p:cNvSpPr txBox="1"/>
            <p:nvPr/>
          </p:nvSpPr>
          <p:spPr>
            <a:xfrm>
              <a:off y="4493809" x="6791156"/>
              <a:ext cy="175200" cx="227099"/>
            </a:xfrm>
            <a:prstGeom prst="rect">
              <a:avLst/>
            </a:prstGeom>
            <a:noFill/>
          </p:spPr>
          <p:txBody>
            <a:bodyPr bIns="91425" rIns="91425" lIns="91425" tIns="91425" anchor="ctr" anchorCtr="0">
              <a:noAutofit/>
            </a:bodyPr>
            <a:lstStyle/>
            <a:p>
              <a:pPr algn="r" rtl="0" lvl="0">
                <a:buNone/>
              </a:pPr>
              <a:r>
                <a:rPr sz="1000" lang="en">
                  <a:latin typeface="Didact Gothic"/>
                  <a:ea typeface="Didact Gothic"/>
                  <a:cs typeface="Didact Gothic"/>
                  <a:sym typeface="Didact Gothic"/>
                </a:rPr>
                <a:t>C</a:t>
              </a:r>
            </a:p>
          </p:txBody>
        </p:sp>
        <p:sp>
          <p:nvSpPr>
            <p:cNvPr id="91" name="Shape 91"/>
            <p:cNvSpPr txBox="1"/>
            <p:nvPr/>
          </p:nvSpPr>
          <p:spPr>
            <a:xfrm>
              <a:off y="3100655" x="7815332"/>
              <a:ext cy="175200" cx="227099"/>
            </a:xfrm>
            <a:prstGeom prst="rect">
              <a:avLst/>
            </a:prstGeom>
            <a:noFill/>
          </p:spPr>
          <p:txBody>
            <a:bodyPr bIns="91425" rIns="91425" lIns="91425" tIns="91425" anchor="ctr" anchorCtr="0">
              <a:noAutofit/>
            </a:bodyPr>
            <a:lstStyle/>
            <a:p>
              <a:pPr algn="r" rtl="0" lvl="0">
                <a:buNone/>
              </a:pPr>
              <a:r>
                <a:rPr sz="1000" lang="en">
                  <a:latin typeface="Didact Gothic"/>
                  <a:ea typeface="Didact Gothic"/>
                  <a:cs typeface="Didact Gothic"/>
                  <a:sym typeface="Didact Gothic"/>
                </a:rPr>
                <a:t>D</a:t>
              </a:r>
            </a:p>
          </p:txBody>
        </p:sp>
        <p:sp>
          <p:nvSpPr>
            <p:cNvPr id="92" name="Shape 92"/>
            <p:cNvSpPr txBox="1"/>
            <p:nvPr/>
          </p:nvSpPr>
          <p:spPr>
            <a:xfrm>
              <a:off y="4060966" x="7815332"/>
              <a:ext cy="175200" cx="227099"/>
            </a:xfrm>
            <a:prstGeom prst="rect">
              <a:avLst/>
            </a:prstGeom>
            <a:noFill/>
          </p:spPr>
          <p:txBody>
            <a:bodyPr bIns="91425" rIns="91425" lIns="91425" tIns="91425" anchor="ctr" anchorCtr="0">
              <a:noAutofit/>
            </a:bodyPr>
            <a:lstStyle/>
            <a:p>
              <a:pPr algn="r" rtl="0" lvl="0">
                <a:buNone/>
              </a:pPr>
              <a:r>
                <a:rPr sz="1000" lang="en">
                  <a:latin typeface="Didact Gothic"/>
                  <a:ea typeface="Didact Gothic"/>
                  <a:cs typeface="Didact Gothic"/>
                  <a:sym typeface="Didact Gothic"/>
                </a:rPr>
                <a:t>E</a:t>
              </a:r>
            </a:p>
          </p:txBody>
        </p:sp>
        <p:sp>
          <p:nvSpPr>
            <p:cNvPr id="93" name="Shape 93"/>
            <p:cNvSpPr/>
            <p:nvPr/>
          </p:nvSpPr>
          <p:spPr>
            <a:xfrm>
              <a:off y="2967374" x="6873281"/>
              <a:ext cy="1325878" cx="469828"/>
            </a:xfrm>
            <a:custGeom>
              <a:pathLst>
                <a:path w="37836" extrusionOk="0" h="106775">
                  <a:moveTo>
                    <a:pt y="0" x="27835"/>
                  </a:moveTo>
                  <a:cubicBezTo>
                    <a:pt y="7555" x="23259"/>
                    <a:pt y="33968" x="5020"/>
                    <a:pt y="45334" x="381"/>
                  </a:cubicBezTo>
                  <a:cubicBezTo>
                    <a:pt y="56699" x="-4258"/>
                    <a:pt y="60002" x="-5397"/>
                    <a:pt y="68194" x="0"/>
                  </a:cubicBezTo>
                  <a:cubicBezTo>
                    <a:pt y="76385" x="5397"/>
                    <a:pt y="88052" x="26460"/>
                    <a:pt y="94483" x="32766"/>
                  </a:cubicBezTo>
                  <a:cubicBezTo>
                    <a:pt y="100913" x="39072"/>
                    <a:pt y="104726" x="36991"/>
                    <a:pt y="106775" x="37836"/>
                  </a:cubicBez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  <a:headEnd w="lg" len="lg" type="diamond"/>
              <a:tailEnd w="lg" len="lg" type="none"/>
            </a:ln>
          </p:spPr>
        </p:sp>
        <p:sp>
          <p:nvSpPr>
            <p:cNvPr id="94" name="Shape 94"/>
            <p:cNvSpPr/>
            <p:nvPr/>
          </p:nvSpPr>
          <p:spPr>
            <a:xfrm>
              <a:off y="2460010" x="7444764"/>
              <a:ext cy="441181" cx="923750"/>
            </a:xfrm>
            <a:custGeom>
              <a:pathLst>
                <a:path w="74391" extrusionOk="0" h="35529">
                  <a:moveTo>
                    <a:pt y="5525" x="0"/>
                  </a:moveTo>
                  <a:cubicBezTo>
                    <a:pt y="4604" x="8318"/>
                    <a:pt y="-857" x="38131"/>
                    <a:pt y="0" x="49911"/>
                  </a:cubicBezTo>
                  <a:cubicBezTo>
                    <a:pt y="857" x="61690"/>
                    <a:pt y="4746" x="66596"/>
                    <a:pt y="10668" x="70676"/>
                  </a:cubicBezTo>
                  <a:cubicBezTo>
                    <a:pt y="16589" x="74756"/>
                    <a:pt y="31385" x="73771"/>
                    <a:pt y="35529" x="74391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w="lg" len="lg" type="diamond"/>
              <a:tailEnd w="lg" len="lg" type="diamond"/>
            </a:ln>
          </p:spPr>
        </p:sp>
        <p:sp>
          <p:nvSpPr>
            <p:cNvPr id="95" name="Shape 95"/>
            <p:cNvSpPr/>
            <p:nvPr/>
          </p:nvSpPr>
          <p:spPr>
            <a:xfrm>
              <a:off y="2961453" x="7340692"/>
              <a:ext cy="413974" cx="164407"/>
            </a:xfrm>
            <a:custGeom>
              <a:pathLst>
                <a:path w="13240" extrusionOk="0" h="33338">
                  <a:moveTo>
                    <a:pt y="0" x="10383"/>
                  </a:moveTo>
                  <a:cubicBezTo>
                    <a:pt y="2317" x="10859"/>
                    <a:pt y="10287" x="14653"/>
                    <a:pt y="13907" x="13240"/>
                  </a:cubicBezTo>
                  <a:cubicBezTo>
                    <a:pt y="17526" x="11827"/>
                    <a:pt y="18478" x="4111"/>
                    <a:pt y="21717" x="1905"/>
                  </a:cubicBezTo>
                  <a:cubicBezTo>
                    <a:pt y="24955" x="-301"/>
                    <a:pt y="31401" x="317"/>
                    <a:pt y="33338" x="0"/>
                  </a:cubicBezTo>
                </a:path>
              </a:pathLst>
            </a:custGeom>
            <a:noFill/>
            <a:ln w="9525" cap="flat">
              <a:solidFill>
                <a:srgbClr val="B7B7B7"/>
              </a:solidFill>
              <a:prstDash val="solid"/>
              <a:round/>
              <a:headEnd w="lg" len="lg" type="diamond"/>
              <a:tailEnd w="lg" len="lg" type="diamond"/>
            </a:ln>
          </p:spPr>
        </p:sp>
        <p:sp>
          <p:nvSpPr>
            <p:cNvPr id="96" name="Shape 96"/>
            <p:cNvSpPr txBox="1"/>
            <p:nvPr/>
          </p:nvSpPr>
          <p:spPr>
            <a:xfrm>
              <a:off y="3834982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97" name="Shape 97"/>
            <p:cNvSpPr txBox="1"/>
            <p:nvPr/>
          </p:nvSpPr>
          <p:spPr>
            <a:xfrm>
              <a:off y="3606650" x="7018220"/>
              <a:ext cy="114300" cx="644400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state</a:t>
              </a:r>
            </a:p>
          </p:txBody>
        </p:sp>
        <p:sp>
          <p:nvSpPr>
            <p:cNvPr id="98" name="Shape 98"/>
            <p:cNvSpPr txBox="1"/>
            <p:nvPr/>
          </p:nvSpPr>
          <p:spPr>
            <a:xfrm>
              <a:off y="3492484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99" name="Shape 99"/>
            <p:cNvSpPr txBox="1"/>
            <p:nvPr/>
          </p:nvSpPr>
          <p:spPr>
            <a:xfrm>
              <a:off y="3720816" x="7147999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00" name="Shape 100"/>
            <p:cNvSpPr txBox="1"/>
            <p:nvPr/>
          </p:nvSpPr>
          <p:spPr>
            <a:xfrm>
              <a:off y="4751216" x="714802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01" name="Shape 101"/>
            <p:cNvSpPr txBox="1"/>
            <p:nvPr/>
          </p:nvSpPr>
          <p:spPr>
            <a:xfrm>
              <a:off y="4522884" x="7018249"/>
              <a:ext cy="114300" cx="644400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state</a:t>
              </a:r>
            </a:p>
          </p:txBody>
        </p:sp>
        <p:sp>
          <p:nvSpPr>
            <p:cNvPr id="102" name="Shape 102"/>
            <p:cNvSpPr txBox="1"/>
            <p:nvPr/>
          </p:nvSpPr>
          <p:spPr>
            <a:xfrm>
              <a:off y="4408718" x="714802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03" name="Shape 103"/>
            <p:cNvSpPr txBox="1"/>
            <p:nvPr/>
          </p:nvSpPr>
          <p:spPr>
            <a:xfrm>
              <a:off y="4294552" x="7148028"/>
              <a:ext cy="114300" cx="38489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04" name="Shape 104"/>
            <p:cNvSpPr txBox="1"/>
            <p:nvPr/>
          </p:nvSpPr>
          <p:spPr>
            <a:xfrm>
              <a:off y="4637050" x="714802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05" name="Shape 105"/>
            <p:cNvSpPr txBox="1"/>
            <p:nvPr/>
          </p:nvSpPr>
          <p:spPr>
            <a:xfrm>
              <a:off y="4319748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06" name="Shape 106"/>
            <p:cNvSpPr txBox="1"/>
            <p:nvPr/>
          </p:nvSpPr>
          <p:spPr>
            <a:xfrm>
              <a:off y="4091416" x="8042400"/>
              <a:ext cy="114300" cx="644400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state</a:t>
              </a:r>
            </a:p>
          </p:txBody>
        </p:sp>
        <p:sp>
          <p:nvSpPr>
            <p:cNvPr id="107" name="Shape 107"/>
            <p:cNvSpPr txBox="1"/>
            <p:nvPr/>
          </p:nvSpPr>
          <p:spPr>
            <a:xfrm>
              <a:off y="3977250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08" name="Shape 108"/>
            <p:cNvSpPr txBox="1"/>
            <p:nvPr/>
          </p:nvSpPr>
          <p:spPr>
            <a:xfrm>
              <a:off y="4205582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09" name="Shape 109"/>
            <p:cNvSpPr txBox="1"/>
            <p:nvPr/>
          </p:nvSpPr>
          <p:spPr>
            <a:xfrm>
              <a:off y="3357855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10" name="Shape 110"/>
            <p:cNvSpPr txBox="1"/>
            <p:nvPr/>
          </p:nvSpPr>
          <p:spPr>
            <a:xfrm>
              <a:off y="3015357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11" name="Shape 111"/>
            <p:cNvSpPr txBox="1"/>
            <p:nvPr/>
          </p:nvSpPr>
          <p:spPr>
            <a:xfrm>
              <a:off y="2901191" x="8172178"/>
              <a:ext cy="114300" cx="38489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12" name="Shape 112"/>
            <p:cNvSpPr txBox="1"/>
            <p:nvPr/>
          </p:nvSpPr>
          <p:spPr>
            <a:xfrm>
              <a:off y="3243690" x="8172178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post</a:t>
              </a:r>
            </a:p>
          </p:txBody>
        </p:sp>
        <p:sp>
          <p:nvSpPr>
            <p:cNvPr id="113" name="Shape 113"/>
            <p:cNvSpPr txBox="1"/>
            <p:nvPr/>
          </p:nvSpPr>
          <p:spPr>
            <a:xfrm>
              <a:off y="3129524" x="8042400"/>
              <a:ext cy="114300" cx="644400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latin typeface="Didact Gothic"/>
                  <a:ea typeface="Didact Gothic"/>
                  <a:cs typeface="Didact Gothic"/>
                  <a:sym typeface="Didact Gothic"/>
                </a:rPr>
                <a:t>state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y="3187342" x="7340692"/>
              <a:ext cy="1108249" cx="774715"/>
            </a:xfrm>
            <a:custGeom>
              <a:pathLst>
                <a:path w="62389" extrusionOk="0" h="89249">
                  <a:moveTo>
                    <a:pt y="0" x="62389"/>
                  </a:moveTo>
                  <a:cubicBezTo>
                    <a:pt y="2698" x="58547"/>
                    <a:pt y="6858" x="43847"/>
                    <a:pt y="16193" x="39339"/>
                  </a:cubicBezTo>
                  <a:cubicBezTo>
                    <a:pt y="25527" x="34830"/>
                    <a:pt y="46910" x="41227"/>
                    <a:pt y="56007" x="35338"/>
                  </a:cubicBezTo>
                  <a:cubicBezTo>
                    <a:pt y="65103" x="29448"/>
                    <a:pt y="65230" x="9890"/>
                    <a:pt y="70771" x="4001"/>
                  </a:cubicBezTo>
                  <a:cubicBezTo>
                    <a:pt y="76311" x="-1888"/>
                    <a:pt y="86169" x="666"/>
                    <a:pt y="89249" x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w="lg" len="lg" type="diamond"/>
              <a:tailEnd w="lg" len="lg" type="diamond"/>
            </a:ln>
          </p:spPr>
        </p:sp>
        <p:sp>
          <p:nvSpPr>
            <p:cNvPr id="115" name="Shape 115"/>
            <p:cNvSpPr txBox="1"/>
            <p:nvPr/>
          </p:nvSpPr>
          <p:spPr>
            <a:xfrm>
              <a:off y="3376205" x="7147970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sp>
          <p:nvSpPr>
            <p:cNvPr id="116" name="Shape 116"/>
            <p:cNvSpPr txBox="1"/>
            <p:nvPr/>
          </p:nvSpPr>
          <p:spPr>
            <a:xfrm>
              <a:off y="3863084" x="8172150"/>
              <a:ext cy="114300" cx="384899"/>
            </a:xfrm>
            <a:prstGeom prst="rect">
              <a:avLst/>
            </a:prstGeom>
            <a:solidFill>
              <a:srgbClr val="F3F3F3"/>
            </a:solidFill>
            <a:ln w="9525" cap="flat">
              <a:solidFill>
                <a:srgbClr val="B7B7B7"/>
              </a:solidFill>
              <a:prstDash val="solid"/>
              <a:round/>
              <a:headEnd w="med" len="med" type="none"/>
              <a:tailEnd w="med" len="med" type="none"/>
            </a:ln>
          </p:spPr>
          <p:txBody>
            <a:bodyPr bIns="91425" rIns="91425" lIns="91425" tIns="91425" anchor="ctr" anchorCtr="0">
              <a:noAutofit/>
            </a:bodyPr>
            <a:lstStyle/>
            <a:p>
              <a:pPr algn="ctr" rtl="0" lvl="0">
                <a:spcAft>
                  <a:spcPts val="0"/>
                </a:spcAft>
                <a:buNone/>
              </a:pPr>
              <a:r>
                <a:rPr sz="700" lang="en">
                  <a:solidFill>
                    <a:srgbClr val="D9D9D9"/>
                  </a:solidFill>
                  <a:latin typeface="Didact Gothic"/>
                  <a:ea typeface="Didact Gothic"/>
                  <a:cs typeface="Didact Gothic"/>
                  <a:sym typeface="Didact Gothic"/>
                </a:rPr>
                <a:t>pre</a:t>
              </a:r>
            </a:p>
          </p:txBody>
        </p:sp>
        <p:cxnSp>
          <p:nvCxnSpPr>
            <p:cNvPr id="117" name="Shape 117"/>
            <p:cNvCxnSpPr/>
            <p:nvPr/>
          </p:nvCxnSpPr>
          <p:spPr>
            <a:xfrm>
              <a:off y="1618064" x="7340478"/>
              <a:ext cy="366599" cx="0"/>
            </a:xfrm>
            <a:prstGeom prst="straightConnector1">
              <a:avLst/>
            </a:prstGeom>
            <a:noFill/>
            <a:ln w="9525" cap="flat">
              <a:solidFill>
                <a:srgbClr val="434343"/>
              </a:solidFill>
              <a:prstDash val="dash"/>
              <a:round/>
              <a:headEnd w="lg" len="lg" type="none"/>
              <a:tailEnd w="lg" len="lg" type="none"/>
            </a:ln>
          </p:spPr>
        </p:cxnSp>
        <p:cxnSp>
          <p:nvCxnSpPr>
            <p:cNvPr id="118" name="Shape 118"/>
            <p:cNvCxnSpPr/>
            <p:nvPr/>
          </p:nvCxnSpPr>
          <p:spPr>
            <a:xfrm>
              <a:off y="5429615" x="7340478"/>
              <a:ext cy="366599" cx="0"/>
            </a:xfrm>
            <a:prstGeom prst="straightConnector1">
              <a:avLst/>
            </a:prstGeom>
            <a:noFill/>
            <a:ln w="9525" cap="flat">
              <a:solidFill>
                <a:srgbClr val="434343"/>
              </a:solidFill>
              <a:prstDash val="dash"/>
              <a:round/>
              <a:headEnd w="lg" len="lg" type="none"/>
              <a:tailEnd w="lg" len="lg" type="none"/>
            </a:ln>
          </p:spPr>
        </p:cxnSp>
        <p:cxnSp>
          <p:nvCxnSpPr>
            <p:cNvPr id="119" name="Shape 119"/>
            <p:cNvCxnSpPr/>
            <p:nvPr/>
          </p:nvCxnSpPr>
          <p:spPr>
            <a:xfrm>
              <a:off y="4866815" x="7340430"/>
              <a:ext cy="562800" cx="0"/>
            </a:xfrm>
            <a:prstGeom prst="straightConnector1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 w="lg" len="lg" type="none"/>
              <a:tailEnd w="lg" len="lg" type="none"/>
            </a:ln>
          </p:spPr>
        </p:cxnSp>
      </p:grp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205975" x="457200"/>
            <a:ext cy="857400" cx="67518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YTS/ATS keeps growing in Yahoo!</a:t>
            </a:r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6000+ nodes running YTS, 300+ nodes running ATS</a:t>
            </a:r>
          </a:p>
          <a:p>
            <a:pPr rtl="0"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Varied use cases including reverse proxy, forward proxy; caching; SSL termination; ESI; DoS protection</a:t>
            </a:r>
          </a:p>
          <a:p>
            <a:pPr lvl="0" indent="-419100" marL="457200">
              <a:buClr>
                <a:srgbClr val="2B577B"/>
              </a:buClr>
              <a:buSzPct val="166666"/>
              <a:buFont typeface="Arial"/>
              <a:buChar char="•"/>
            </a:pPr>
            <a:r>
              <a:rPr sz="3000" lang="en"/>
              <a:t>Squid, Nginx also with significant use</a:t>
            </a:r>
          </a:p>
        </p:txBody>
      </p:sp>
      <p:sp>
        <p:nvSpPr>
          <p:cNvPr id="126" name="Shape 126"/>
          <p:cNvSpPr/>
          <p:nvPr/>
        </p:nvSpPr>
        <p:spPr>
          <a:xfrm rot="5400000">
            <a:off y="671699" x="-671699"/>
            <a:ext cy="339299" cx="1682699"/>
          </a:xfrm>
          <a:prstGeom prst="chevron">
            <a:avLst>
              <a:gd fmla="val 50000" name="adj"/>
            </a:avLst>
          </a:prstGeom>
          <a:noFill/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2010 - 2013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2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