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1" r:id="rId27"/>
    <p:sldId id="282" r:id="rId28"/>
    <p:sldId id="283" r:id="rId29"/>
    <p:sldId id="286" r:id="rId30"/>
    <p:sldId id="287" r:id="rId31"/>
    <p:sldId id="288" r:id="rId32"/>
    <p:sldId id="284" r:id="rId33"/>
    <p:sldId id="285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3" d="100"/>
          <a:sy n="33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AE8A6A-4726-B34D-8B2A-3F1075A90B00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68BFF-40A6-5E4C-9C37-107CF2C6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7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68BFF-40A6-5E4C-9C37-107CF2C671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14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017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79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74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394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09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35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842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55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5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3002-6A17-D948-8D80-3B7C1C1B2639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3B29A-FE5B-A74B-BFDC-60EA568B4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34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Traffic Server APIs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Brian Geffon</a:t>
            </a:r>
          </a:p>
          <a:p>
            <a:r>
              <a:rPr lang="en-US" dirty="0" smtClean="0"/>
              <a:t>LinkedIn</a:t>
            </a:r>
          </a:p>
          <a:p>
            <a:endParaRPr lang="en-US" dirty="0" smtClean="0"/>
          </a:p>
          <a:p>
            <a:r>
              <a:rPr lang="en-US" dirty="0" smtClean="0"/>
              <a:t>Nov 16,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535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Plugin Example</a:t>
            </a:r>
            <a:br>
              <a:rPr lang="en-US" dirty="0" smtClean="0"/>
            </a:br>
            <a:r>
              <a:rPr lang="en-US" dirty="0" smtClean="0"/>
              <a:t>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89996"/>
          </a:xfrm>
        </p:spPr>
        <p:txBody>
          <a:bodyPr/>
          <a:lstStyle/>
          <a:p>
            <a:r>
              <a:rPr lang="en-US" dirty="0" smtClean="0"/>
              <a:t>You have the same DSO entry point as C plugins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 descr="Screen Shot 2015-11-15 at 11.42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80" y="2959100"/>
            <a:ext cx="8229600" cy="1143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2320" y="4511040"/>
            <a:ext cx="7731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That looks suspiciously like a memory leak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Global plugins exist for the life of the process.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80246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Plugin Example</a:t>
            </a:r>
            <a:br>
              <a:rPr lang="en-US" dirty="0" smtClean="0"/>
            </a:br>
            <a:r>
              <a:rPr lang="en-US" dirty="0" smtClean="0"/>
              <a:t>Creating a Hook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9999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As we’ve shown all you do is extend the </a:t>
            </a:r>
            <a:r>
              <a:rPr lang="en-US" dirty="0" err="1" smtClean="0"/>
              <a:t>GlobalPlugin</a:t>
            </a:r>
            <a:r>
              <a:rPr lang="en-US" dirty="0"/>
              <a:t> </a:t>
            </a:r>
            <a:r>
              <a:rPr lang="en-US" dirty="0" smtClean="0"/>
              <a:t>class. Your constructor is where you register the hooks you’re interested in.</a:t>
            </a:r>
            <a:endParaRPr lang="en-US" dirty="0"/>
          </a:p>
        </p:txBody>
      </p:sp>
      <p:pic>
        <p:nvPicPr>
          <p:cNvPr id="5" name="Picture 4" descr="Screen Shot 2015-11-15 at 11.50.5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60" y="2359832"/>
            <a:ext cx="7198360" cy="4305128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8" idx="1"/>
          </p:cNvCxnSpPr>
          <p:nvPr/>
        </p:nvCxnSpPr>
        <p:spPr>
          <a:xfrm flipH="1" flipV="1">
            <a:off x="4632960" y="2498592"/>
            <a:ext cx="1300480" cy="317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933440" y="2359832"/>
            <a:ext cx="2143760" cy="9116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Remember: you always extend the class for the plugin type you’re trying to implement</a:t>
            </a:r>
            <a:endParaRPr lang="en-US" sz="1400" dirty="0"/>
          </a:p>
        </p:txBody>
      </p:sp>
      <p:cxnSp>
        <p:nvCxnSpPr>
          <p:cNvPr id="11" name="Straight Arrow Connector 10"/>
          <p:cNvCxnSpPr>
            <a:stCxn id="12" idx="1"/>
          </p:cNvCxnSpPr>
          <p:nvPr/>
        </p:nvCxnSpPr>
        <p:spPr>
          <a:xfrm flipH="1" flipV="1">
            <a:off x="4632960" y="3507912"/>
            <a:ext cx="1300480" cy="4558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933440" y="3507912"/>
            <a:ext cx="2143760" cy="9116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 your constructor you’ll add your Hooks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5" idx="1"/>
          </p:cNvCxnSpPr>
          <p:nvPr/>
        </p:nvCxnSpPr>
        <p:spPr>
          <a:xfrm flipH="1" flipV="1">
            <a:off x="3840480" y="4876800"/>
            <a:ext cx="2092960" cy="5703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933440" y="4991272"/>
            <a:ext cx="2143760" cy="9116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Finally add the callbacks for each of your hooks.</a:t>
            </a:r>
            <a:endParaRPr lang="en-US" sz="1400" dirty="0"/>
          </a:p>
        </p:txBody>
      </p:sp>
      <p:cxnSp>
        <p:nvCxnSpPr>
          <p:cNvPr id="19" name="Straight Arrow Connector 18"/>
          <p:cNvCxnSpPr>
            <a:stCxn id="15" idx="1"/>
          </p:cNvCxnSpPr>
          <p:nvPr/>
        </p:nvCxnSpPr>
        <p:spPr>
          <a:xfrm flipH="1">
            <a:off x="5008880" y="5447116"/>
            <a:ext cx="924560" cy="364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835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Plugin Example</a:t>
            </a:r>
            <a:br>
              <a:rPr lang="en-US" dirty="0" smtClean="0"/>
            </a:br>
            <a:r>
              <a:rPr lang="en-US" dirty="0" smtClean="0"/>
              <a:t>Creating a Hook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9999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As we’ve shown all you do is extend the </a:t>
            </a:r>
            <a:r>
              <a:rPr lang="en-US" dirty="0" err="1" smtClean="0"/>
              <a:t>GlobalPlugin</a:t>
            </a:r>
            <a:r>
              <a:rPr lang="en-US" dirty="0"/>
              <a:t> </a:t>
            </a:r>
            <a:r>
              <a:rPr lang="en-US" dirty="0" smtClean="0"/>
              <a:t>class. Your constructor is where you register the hooks you’re interested in.</a:t>
            </a:r>
            <a:endParaRPr lang="en-US" dirty="0"/>
          </a:p>
        </p:txBody>
      </p:sp>
      <p:pic>
        <p:nvPicPr>
          <p:cNvPr id="5" name="Picture 4" descr="Screen Shot 2015-11-15 at 11.50.5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60" y="2359832"/>
            <a:ext cx="7198360" cy="4305128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8" idx="1"/>
          </p:cNvCxnSpPr>
          <p:nvPr/>
        </p:nvCxnSpPr>
        <p:spPr>
          <a:xfrm flipH="1">
            <a:off x="3058160" y="3272876"/>
            <a:ext cx="2875280" cy="913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933440" y="2359832"/>
            <a:ext cx="2885440" cy="18260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NOTE: A very common gotcha is misspelling or using the wrong callback.</a:t>
            </a:r>
          </a:p>
          <a:p>
            <a:pPr algn="ctr"/>
            <a:endParaRPr lang="en-US" sz="1400" b="1" dirty="0"/>
          </a:p>
          <a:p>
            <a:pPr algn="ctr"/>
            <a:r>
              <a:rPr lang="en-US" sz="1400" b="1" dirty="0" smtClean="0"/>
              <a:t>The default implementation for all hooks is to simply resume the transaction!</a:t>
            </a:r>
            <a:endParaRPr lang="en-US" sz="1400" b="1" dirty="0"/>
          </a:p>
        </p:txBody>
      </p:sp>
      <p:cxnSp>
        <p:nvCxnSpPr>
          <p:cNvPr id="16" name="Straight Arrow Connector 15"/>
          <p:cNvCxnSpPr>
            <a:stCxn id="17" idx="1"/>
          </p:cNvCxnSpPr>
          <p:nvPr/>
        </p:nvCxnSpPr>
        <p:spPr>
          <a:xfrm flipH="1" flipV="1">
            <a:off x="3129280" y="4988560"/>
            <a:ext cx="2936240" cy="4565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065520" y="4988560"/>
            <a:ext cx="2753360" cy="9130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Always remember to </a:t>
            </a:r>
            <a:r>
              <a:rPr lang="en-US" sz="1400" dirty="0" err="1" smtClean="0"/>
              <a:t>reenable</a:t>
            </a:r>
            <a:r>
              <a:rPr lang="en-US" sz="1400" dirty="0" smtClean="0"/>
              <a:t> (resume)  the transaction or you can </a:t>
            </a:r>
            <a:r>
              <a:rPr lang="en-US" sz="1400" dirty="0" err="1" smtClean="0"/>
              <a:t>reenable</a:t>
            </a:r>
            <a:r>
              <a:rPr lang="en-US" sz="1400" dirty="0" smtClean="0"/>
              <a:t> to an error state.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43664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 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241"/>
            <a:ext cx="8321040" cy="89915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Transaction plugins and Global Plugins are basically the same in terms of implementation.</a:t>
            </a:r>
          </a:p>
          <a:p>
            <a:pPr lvl="1"/>
            <a:r>
              <a:rPr lang="en-US" dirty="0" smtClean="0"/>
              <a:t>Transaction scoped storage is free!</a:t>
            </a:r>
            <a:endParaRPr lang="en-US" dirty="0"/>
          </a:p>
        </p:txBody>
      </p:sp>
      <p:pic>
        <p:nvPicPr>
          <p:cNvPr id="4" name="Picture 3" descr="Screen Shot 2015-11-15 at 11.56.2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440" y="2418080"/>
            <a:ext cx="6979920" cy="419425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5628640" y="2316480"/>
            <a:ext cx="701040" cy="6299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329680" y="2082800"/>
            <a:ext cx="244856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parent constructor handles the transaction setup</a:t>
            </a:r>
            <a:endParaRPr lang="en-US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550160" y="5130800"/>
            <a:ext cx="3342640" cy="11074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892800" y="4455160"/>
            <a:ext cx="3139440" cy="863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This class is automatically destroyed when a Transaction goes out of scope, so you can cleanup in your destructor. Free transaction scoped storage.</a:t>
            </a:r>
            <a:endParaRPr lang="en-US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3647440" y="4358640"/>
            <a:ext cx="2245360" cy="2946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016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97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Transactions: attaching transaction 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4685"/>
            <a:ext cx="8229600" cy="111512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Global hooks can be registered at anytime but they are typically registered in </a:t>
            </a:r>
            <a:r>
              <a:rPr lang="en-US" dirty="0" err="1" smtClean="0">
                <a:latin typeface="Courier New"/>
                <a:cs typeface="Courier New"/>
              </a:rPr>
              <a:t>TSPluginInit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err="1" smtClean="0">
                <a:cs typeface="Courier New"/>
              </a:rPr>
              <a:t>TransactionPlugins</a:t>
            </a:r>
            <a:r>
              <a:rPr lang="en-US" dirty="0" smtClean="0">
                <a:cs typeface="Courier New"/>
              </a:rPr>
              <a:t> are attached to a Transaction object.</a:t>
            </a:r>
          </a:p>
          <a:p>
            <a:endParaRPr lang="en-US" dirty="0">
              <a:latin typeface="Courier New"/>
              <a:cs typeface="Courier New"/>
            </a:endParaRPr>
          </a:p>
        </p:txBody>
      </p:sp>
      <p:pic>
        <p:nvPicPr>
          <p:cNvPr id="4" name="Picture 3" descr="Screen Shot 2015-11-16 at 3.22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2811996"/>
            <a:ext cx="7645400" cy="3162300"/>
          </a:xfrm>
          <a:prstGeom prst="rect">
            <a:avLst/>
          </a:prstGeom>
        </p:spPr>
      </p:pic>
      <p:cxnSp>
        <p:nvCxnSpPr>
          <p:cNvPr id="8" name="Straight Arrow Connector 7"/>
          <p:cNvCxnSpPr>
            <a:stCxn id="9" idx="1"/>
          </p:cNvCxnSpPr>
          <p:nvPr/>
        </p:nvCxnSpPr>
        <p:spPr>
          <a:xfrm flipH="1">
            <a:off x="2591553" y="3840686"/>
            <a:ext cx="2842899" cy="12530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434452" y="3355438"/>
            <a:ext cx="3252348" cy="9704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Just attach a new instance of a </a:t>
            </a:r>
            <a:r>
              <a:rPr lang="en-US" sz="1400" dirty="0" err="1" smtClean="0"/>
              <a:t>TransactionPlugin</a:t>
            </a:r>
            <a:r>
              <a:rPr lang="en-US" sz="1400" dirty="0"/>
              <a:t> </a:t>
            </a:r>
            <a:r>
              <a:rPr lang="en-US" sz="1400" dirty="0" smtClean="0"/>
              <a:t>the transaction takes ownership of the </a:t>
            </a:r>
            <a:r>
              <a:rPr lang="en-US" sz="1400" dirty="0" err="1" smtClean="0"/>
              <a:t>TransactionPlugin</a:t>
            </a:r>
            <a:r>
              <a:rPr lang="en-US" sz="1400" dirty="0" smtClean="0"/>
              <a:t> and will ensure it’s deleted.</a:t>
            </a:r>
          </a:p>
        </p:txBody>
      </p:sp>
    </p:spTree>
    <p:extLst>
      <p:ext uri="{BB962C8B-B14F-4D97-AF65-F5344CB8AC3E}">
        <p14:creationId xmlns:p14="http://schemas.microsoft.com/office/powerpoint/2010/main" val="1260476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97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Transactions: request / response objects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You have six request / response objects that you can access via Transactions</a:t>
            </a:r>
          </a:p>
          <a:p>
            <a:r>
              <a:rPr lang="en-US" dirty="0" err="1" smtClean="0">
                <a:latin typeface="Courier New"/>
                <a:cs typeface="Courier New"/>
              </a:rPr>
              <a:t>ClientRequest</a:t>
            </a:r>
            <a:r>
              <a:rPr lang="en-US" dirty="0" smtClean="0">
                <a:latin typeface="Courier New"/>
                <a:cs typeface="Courier New"/>
              </a:rPr>
              <a:t> &amp;</a:t>
            </a:r>
            <a:r>
              <a:rPr lang="en-US" dirty="0" err="1" smtClean="0">
                <a:latin typeface="Courier New"/>
                <a:cs typeface="Courier New"/>
              </a:rPr>
              <a:t>getClientRequest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r>
              <a:rPr lang="en-US" dirty="0" smtClean="0">
                <a:latin typeface="Courier New"/>
                <a:cs typeface="Courier New"/>
              </a:rPr>
              <a:t>Request &amp;</a:t>
            </a:r>
            <a:r>
              <a:rPr lang="en-US" dirty="0" err="1" smtClean="0">
                <a:latin typeface="Courier New"/>
                <a:cs typeface="Courier New"/>
              </a:rPr>
              <a:t>getServerRequest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r>
              <a:rPr lang="en-US" dirty="0" smtClean="0">
                <a:latin typeface="Courier New"/>
                <a:cs typeface="Courier New"/>
              </a:rPr>
              <a:t>Response &amp;</a:t>
            </a:r>
            <a:r>
              <a:rPr lang="en-US" dirty="0" err="1" smtClean="0">
                <a:latin typeface="Courier New"/>
                <a:cs typeface="Courier New"/>
              </a:rPr>
              <a:t>getServerResponse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r>
              <a:rPr lang="en-US" dirty="0" smtClean="0">
                <a:latin typeface="Courier New"/>
                <a:cs typeface="Courier New"/>
              </a:rPr>
              <a:t>Response &amp;</a:t>
            </a:r>
            <a:r>
              <a:rPr lang="en-US" dirty="0" err="1" smtClean="0">
                <a:latin typeface="Courier New"/>
                <a:cs typeface="Courier New"/>
              </a:rPr>
              <a:t>getClientResponse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r>
              <a:rPr lang="en-US" dirty="0" smtClean="0">
                <a:latin typeface="Courier New"/>
                <a:cs typeface="Courier New"/>
              </a:rPr>
              <a:t>Request &amp;</a:t>
            </a:r>
            <a:r>
              <a:rPr lang="en-US" dirty="0" err="1" smtClean="0">
                <a:latin typeface="Courier New"/>
                <a:cs typeface="Courier New"/>
              </a:rPr>
              <a:t>getCachedRequest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r>
              <a:rPr lang="en-US" dirty="0" smtClean="0">
                <a:latin typeface="Courier New"/>
                <a:cs typeface="Courier New"/>
              </a:rPr>
              <a:t>Response &amp;</a:t>
            </a:r>
            <a:r>
              <a:rPr lang="en-US" dirty="0" err="1" smtClean="0">
                <a:latin typeface="Courier New"/>
                <a:cs typeface="Courier New"/>
              </a:rPr>
              <a:t>getCachedResponse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11" name="Straight Arrow Connector 10"/>
          <p:cNvCxnSpPr>
            <a:stCxn id="14" idx="1"/>
          </p:cNvCxnSpPr>
          <p:nvPr/>
        </p:nvCxnSpPr>
        <p:spPr>
          <a:xfrm flipH="1" flipV="1">
            <a:off x="3076825" y="3107654"/>
            <a:ext cx="2364404" cy="17461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441229" y="3107653"/>
            <a:ext cx="3593070" cy="349223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Why do client requests return a </a:t>
            </a:r>
            <a:r>
              <a:rPr lang="en-US" dirty="0" err="1" smtClean="0"/>
              <a:t>ClientRequest</a:t>
            </a:r>
            <a:r>
              <a:rPr lang="en-US" dirty="0" smtClean="0"/>
              <a:t> object instead of just a Request? </a:t>
            </a:r>
          </a:p>
          <a:p>
            <a:pPr algn="ctr"/>
            <a:endParaRPr lang="en-US" dirty="0"/>
          </a:p>
          <a:p>
            <a:pPr algn="ctr"/>
            <a:r>
              <a:rPr lang="en-US" dirty="0" err="1" smtClean="0"/>
              <a:t>ClientRequest</a:t>
            </a:r>
            <a:r>
              <a:rPr lang="en-US" dirty="0" smtClean="0"/>
              <a:t> Extends Request Because of Pristine </a:t>
            </a:r>
            <a:r>
              <a:rPr lang="en-US" dirty="0" err="1" smtClean="0"/>
              <a:t>urls</a:t>
            </a:r>
            <a:r>
              <a:rPr lang="en-US" dirty="0" smtClean="0"/>
              <a:t>. As we will see soon Request objects have URL objects, in the case of client requests we actually have the pristine </a:t>
            </a:r>
            <a:r>
              <a:rPr lang="en-US" dirty="0" err="1" smtClean="0"/>
              <a:t>url</a:t>
            </a:r>
            <a:r>
              <a:rPr lang="en-US" dirty="0" smtClean="0"/>
              <a:t> too.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811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objects allow you to access (see </a:t>
            </a:r>
            <a:r>
              <a:rPr lang="en-US" dirty="0" err="1" smtClean="0">
                <a:latin typeface="Courier New"/>
                <a:cs typeface="Courier New"/>
              </a:rPr>
              <a:t>Request.h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Request URL (Returns a </a:t>
            </a:r>
            <a:r>
              <a:rPr lang="en-US" dirty="0" smtClean="0">
                <a:latin typeface="Courier New"/>
                <a:cs typeface="Courier New"/>
              </a:rPr>
              <a:t>URL</a:t>
            </a:r>
            <a:r>
              <a:rPr lang="en-US" dirty="0" smtClean="0"/>
              <a:t> object)</a:t>
            </a:r>
          </a:p>
          <a:p>
            <a:pPr lvl="2"/>
            <a:r>
              <a:rPr lang="en-US" dirty="0" smtClean="0"/>
              <a:t>Pristine URL is also available if it’s a </a:t>
            </a:r>
            <a:r>
              <a:rPr lang="en-US" dirty="0" err="1" smtClean="0"/>
              <a:t>ClientRequest</a:t>
            </a:r>
            <a:endParaRPr lang="en-US" dirty="0" smtClean="0"/>
          </a:p>
          <a:p>
            <a:pPr lvl="1"/>
            <a:r>
              <a:rPr lang="en-US" dirty="0" smtClean="0"/>
              <a:t>Headers (Returns a </a:t>
            </a:r>
            <a:r>
              <a:rPr lang="en-US" dirty="0" smtClean="0">
                <a:latin typeface="Courier New"/>
                <a:cs typeface="Courier New"/>
              </a:rPr>
              <a:t>Headers</a:t>
            </a:r>
            <a:r>
              <a:rPr lang="en-US" dirty="0" smtClean="0"/>
              <a:t> object)</a:t>
            </a:r>
          </a:p>
          <a:p>
            <a:pPr lvl="1"/>
            <a:r>
              <a:rPr lang="en-US" dirty="0" smtClean="0"/>
              <a:t>Method</a:t>
            </a:r>
          </a:p>
          <a:p>
            <a:pPr lvl="1"/>
            <a:r>
              <a:rPr lang="en-US" dirty="0" smtClean="0"/>
              <a:t>HTTP 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427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URL Objects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0539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You can obtain a </a:t>
            </a:r>
            <a:r>
              <a:rPr lang="en-US" dirty="0" smtClean="0">
                <a:latin typeface="Courier New"/>
                <a:cs typeface="Courier New"/>
              </a:rPr>
              <a:t>URL</a:t>
            </a:r>
            <a:r>
              <a:rPr lang="en-US" dirty="0" smtClean="0"/>
              <a:t> object from a </a:t>
            </a:r>
            <a:r>
              <a:rPr lang="en-US" dirty="0" smtClean="0">
                <a:latin typeface="Courier New"/>
                <a:cs typeface="Courier New"/>
              </a:rPr>
              <a:t>Transaction (</a:t>
            </a:r>
            <a:r>
              <a:rPr lang="en-US" dirty="0" err="1" smtClean="0">
                <a:latin typeface="Courier New"/>
                <a:cs typeface="Courier New"/>
              </a:rPr>
              <a:t>transaction.getUrl</a:t>
            </a:r>
            <a:r>
              <a:rPr lang="en-US" dirty="0" smtClean="0">
                <a:latin typeface="Courier New"/>
                <a:cs typeface="Courier New"/>
              </a:rPr>
              <a:t>())</a:t>
            </a:r>
          </a:p>
          <a:p>
            <a:pPr marL="0" indent="0">
              <a:buNone/>
            </a:pPr>
            <a:endParaRPr lang="en-US" dirty="0">
              <a:latin typeface="Courier New"/>
              <a:cs typeface="Courier New"/>
            </a:endParaRPr>
          </a:p>
        </p:txBody>
      </p:sp>
      <p:pic>
        <p:nvPicPr>
          <p:cNvPr id="4" name="Picture 3" descr="Screen Shot 2015-11-15 at 2.50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323" y="2899433"/>
            <a:ext cx="57023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47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Headers Objects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8520" y="1417638"/>
            <a:ext cx="7122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Behave like standard library containers (more or less) 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416546" y="2230077"/>
            <a:ext cx="8270254" cy="205456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4043" y="2488187"/>
            <a:ext cx="4460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Content-Type: foo</a:t>
            </a:r>
          </a:p>
          <a:p>
            <a:r>
              <a:rPr lang="en-US" dirty="0" smtClean="0">
                <a:latin typeface="Courier New"/>
                <a:cs typeface="Courier New"/>
              </a:rPr>
              <a:t>Content-Encoding: </a:t>
            </a:r>
            <a:r>
              <a:rPr lang="en-US" dirty="0" err="1" smtClean="0">
                <a:latin typeface="Courier New"/>
                <a:cs typeface="Courier New"/>
              </a:rPr>
              <a:t>gzip</a:t>
            </a:r>
            <a:r>
              <a:rPr lang="en-US" dirty="0" smtClean="0">
                <a:latin typeface="Courier New"/>
                <a:cs typeface="Courier New"/>
              </a:rPr>
              <a:t>, </a:t>
            </a:r>
            <a:r>
              <a:rPr lang="en-US" dirty="0" err="1" smtClean="0">
                <a:latin typeface="Courier New"/>
                <a:cs typeface="Courier New"/>
              </a:rPr>
              <a:t>sdch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>
                <a:latin typeface="Courier New"/>
                <a:cs typeface="Courier New"/>
              </a:rPr>
              <a:t>Content-Length: 20</a:t>
            </a:r>
          </a:p>
          <a:p>
            <a:r>
              <a:rPr lang="en-US" dirty="0" smtClean="0">
                <a:latin typeface="Courier New"/>
                <a:cs typeface="Courier New"/>
              </a:rPr>
              <a:t>X-Some-Header: 123,blah</a:t>
            </a:r>
          </a:p>
          <a:p>
            <a:r>
              <a:rPr lang="en-US" dirty="0" smtClean="0">
                <a:latin typeface="Courier New"/>
                <a:cs typeface="Courier New"/>
              </a:rPr>
              <a:t>X-Another-Header: foo, bar, </a:t>
            </a:r>
            <a:r>
              <a:rPr lang="en-US" dirty="0" err="1" smtClean="0">
                <a:latin typeface="Courier New"/>
                <a:cs typeface="Courier New"/>
              </a:rPr>
              <a:t>baz</a:t>
            </a:r>
            <a:endParaRPr lang="en-US" dirty="0" smtClean="0">
              <a:latin typeface="Courier New"/>
              <a:cs typeface="Courier New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31913" y="4687290"/>
            <a:ext cx="6590843" cy="17551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instance of the Headers class contains all the </a:t>
            </a:r>
            <a:r>
              <a:rPr lang="en-US" dirty="0" err="1" smtClean="0"/>
              <a:t>HeaderFields</a:t>
            </a:r>
            <a:r>
              <a:rPr lang="en-US" dirty="0" smtClean="0"/>
              <a:t>: a header field is a “line.” Iterators are exposed to allow you to iterate over the Headers object, it’s a </a:t>
            </a:r>
            <a:r>
              <a:rPr lang="en-US" dirty="0" err="1" smtClean="0"/>
              <a:t>header_field_iterator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7" idx="0"/>
            <a:endCxn id="5" idx="2"/>
          </p:cNvCxnSpPr>
          <p:nvPr/>
        </p:nvCxnSpPr>
        <p:spPr>
          <a:xfrm flipH="1" flipV="1">
            <a:off x="4551673" y="4284639"/>
            <a:ext cx="75662" cy="402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281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HeaderField</a:t>
            </a:r>
            <a:r>
              <a:rPr lang="en-US" dirty="0" smtClean="0"/>
              <a:t> Objects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6546" y="2230077"/>
            <a:ext cx="8270254" cy="205456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4043" y="2488187"/>
            <a:ext cx="4460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Content-Type: foo</a:t>
            </a:r>
          </a:p>
          <a:p>
            <a:r>
              <a:rPr lang="en-US" dirty="0" smtClean="0">
                <a:latin typeface="Courier New"/>
                <a:cs typeface="Courier New"/>
              </a:rPr>
              <a:t>Content-Encoding: </a:t>
            </a:r>
            <a:r>
              <a:rPr lang="en-US" dirty="0" err="1" smtClean="0">
                <a:latin typeface="Courier New"/>
                <a:cs typeface="Courier New"/>
              </a:rPr>
              <a:t>gzip</a:t>
            </a:r>
            <a:r>
              <a:rPr lang="en-US" dirty="0" smtClean="0">
                <a:latin typeface="Courier New"/>
                <a:cs typeface="Courier New"/>
              </a:rPr>
              <a:t>, </a:t>
            </a:r>
            <a:r>
              <a:rPr lang="en-US" dirty="0" err="1" smtClean="0">
                <a:latin typeface="Courier New"/>
                <a:cs typeface="Courier New"/>
              </a:rPr>
              <a:t>sdch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>
                <a:latin typeface="Courier New"/>
                <a:cs typeface="Courier New"/>
              </a:rPr>
              <a:t>Content-Length: 20</a:t>
            </a:r>
          </a:p>
          <a:p>
            <a:r>
              <a:rPr lang="en-US" dirty="0" smtClean="0">
                <a:latin typeface="Courier New"/>
                <a:cs typeface="Courier New"/>
              </a:rPr>
              <a:t>X-Some-Header: 123,blah</a:t>
            </a:r>
          </a:p>
          <a:p>
            <a:r>
              <a:rPr lang="en-US" dirty="0" smtClean="0">
                <a:latin typeface="Courier New"/>
                <a:cs typeface="Courier New"/>
              </a:rPr>
              <a:t>X-Another-Header: foo, bar, </a:t>
            </a:r>
            <a:r>
              <a:rPr lang="en-US" dirty="0" err="1" smtClean="0">
                <a:latin typeface="Courier New"/>
                <a:cs typeface="Courier New"/>
              </a:rPr>
              <a:t>baz</a:t>
            </a:r>
            <a:endParaRPr lang="en-US" dirty="0" smtClean="0">
              <a:latin typeface="Courier New"/>
              <a:cs typeface="Courier New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31913" y="4687290"/>
            <a:ext cx="6590843" cy="17551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</a:t>
            </a:r>
            <a:r>
              <a:rPr lang="en-US" dirty="0" err="1" smtClean="0"/>
              <a:t>HeaderField</a:t>
            </a:r>
            <a:r>
              <a:rPr lang="en-US" dirty="0" smtClean="0"/>
              <a:t> contains a </a:t>
            </a:r>
            <a:r>
              <a:rPr lang="en-US" dirty="0" err="1" smtClean="0"/>
              <a:t>HeaderFieldName</a:t>
            </a:r>
            <a:r>
              <a:rPr lang="en-US" dirty="0" smtClean="0"/>
              <a:t> and many </a:t>
            </a:r>
            <a:r>
              <a:rPr lang="en-US" dirty="0" err="1" smtClean="0"/>
              <a:t>std</a:t>
            </a:r>
            <a:r>
              <a:rPr lang="en-US" dirty="0" smtClean="0"/>
              <a:t>::string values.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16546" y="2818568"/>
            <a:ext cx="8270253" cy="320058"/>
          </a:xfrm>
          <a:prstGeom prst="rect">
            <a:avLst/>
          </a:prstGeom>
          <a:solidFill>
            <a:schemeClr val="accent5"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367438" y="3138626"/>
            <a:ext cx="547220" cy="1548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824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API: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was a C++ API necessary?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692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HeaderFieldName</a:t>
            </a:r>
            <a:r>
              <a:rPr lang="en-US" dirty="0" smtClean="0"/>
              <a:t> Objects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6546" y="2230077"/>
            <a:ext cx="8270254" cy="205456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4043" y="2488187"/>
            <a:ext cx="4460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Content-Type: foo</a:t>
            </a:r>
          </a:p>
          <a:p>
            <a:r>
              <a:rPr lang="en-US" dirty="0" smtClean="0">
                <a:latin typeface="Courier New"/>
                <a:cs typeface="Courier New"/>
              </a:rPr>
              <a:t>Content-Encoding: </a:t>
            </a:r>
            <a:r>
              <a:rPr lang="en-US" dirty="0" err="1" smtClean="0">
                <a:latin typeface="Courier New"/>
                <a:cs typeface="Courier New"/>
              </a:rPr>
              <a:t>gzip</a:t>
            </a:r>
            <a:r>
              <a:rPr lang="en-US" dirty="0" smtClean="0">
                <a:latin typeface="Courier New"/>
                <a:cs typeface="Courier New"/>
              </a:rPr>
              <a:t>, </a:t>
            </a:r>
            <a:r>
              <a:rPr lang="en-US" dirty="0" err="1" smtClean="0">
                <a:latin typeface="Courier New"/>
                <a:cs typeface="Courier New"/>
              </a:rPr>
              <a:t>sdch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>
                <a:latin typeface="Courier New"/>
                <a:cs typeface="Courier New"/>
              </a:rPr>
              <a:t>Content-Length: 20</a:t>
            </a:r>
          </a:p>
          <a:p>
            <a:r>
              <a:rPr lang="en-US" dirty="0" smtClean="0">
                <a:latin typeface="Courier New"/>
                <a:cs typeface="Courier New"/>
              </a:rPr>
              <a:t>X-Some-Header: 123,blah</a:t>
            </a:r>
          </a:p>
          <a:p>
            <a:r>
              <a:rPr lang="en-US" dirty="0" smtClean="0">
                <a:latin typeface="Courier New"/>
                <a:cs typeface="Courier New"/>
              </a:rPr>
              <a:t>X-Another-Header: foo, bar, </a:t>
            </a:r>
            <a:r>
              <a:rPr lang="en-US" dirty="0" err="1" smtClean="0">
                <a:latin typeface="Courier New"/>
                <a:cs typeface="Courier New"/>
              </a:rPr>
              <a:t>baz</a:t>
            </a:r>
            <a:endParaRPr lang="en-US" dirty="0" smtClean="0">
              <a:latin typeface="Courier New"/>
              <a:cs typeface="Courier New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31913" y="4687290"/>
            <a:ext cx="6590843" cy="17551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HeaderFieldName</a:t>
            </a:r>
            <a:r>
              <a:rPr lang="en-US" dirty="0" smtClean="0"/>
              <a:t> is a class created to handle the fact that header names are case-insensitive. It has overloaded comparison operators for case insensitive comparisons.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46643" y="2818568"/>
            <a:ext cx="2219856" cy="320058"/>
          </a:xfrm>
          <a:prstGeom prst="rect">
            <a:avLst/>
          </a:prstGeom>
          <a:solidFill>
            <a:schemeClr val="accent5"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endCxn id="3" idx="2"/>
          </p:cNvCxnSpPr>
          <p:nvPr/>
        </p:nvCxnSpPr>
        <p:spPr>
          <a:xfrm flipH="1" flipV="1">
            <a:off x="1956571" y="3138626"/>
            <a:ext cx="2958087" cy="1548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03611" y="1417638"/>
            <a:ext cx="5498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Every </a:t>
            </a:r>
            <a:r>
              <a:rPr lang="en-US" sz="2400" dirty="0" err="1" smtClean="0"/>
              <a:t>HeaderField</a:t>
            </a:r>
            <a:r>
              <a:rPr lang="en-US" sz="2400" dirty="0" smtClean="0"/>
              <a:t> has a </a:t>
            </a:r>
            <a:r>
              <a:rPr lang="en-US" sz="2400" dirty="0" err="1" smtClean="0"/>
              <a:t>HeaderFieldName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2553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values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6546" y="2230077"/>
            <a:ext cx="8270254" cy="205456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4043" y="2488187"/>
            <a:ext cx="4460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Content-Type: foo</a:t>
            </a:r>
          </a:p>
          <a:p>
            <a:r>
              <a:rPr lang="en-US" dirty="0" smtClean="0">
                <a:latin typeface="Courier New"/>
                <a:cs typeface="Courier New"/>
              </a:rPr>
              <a:t>Content-Encoding: </a:t>
            </a:r>
            <a:r>
              <a:rPr lang="en-US" dirty="0" err="1" smtClean="0">
                <a:latin typeface="Courier New"/>
                <a:cs typeface="Courier New"/>
              </a:rPr>
              <a:t>gzip</a:t>
            </a:r>
            <a:r>
              <a:rPr lang="en-US" dirty="0" smtClean="0">
                <a:latin typeface="Courier New"/>
                <a:cs typeface="Courier New"/>
              </a:rPr>
              <a:t>, </a:t>
            </a:r>
            <a:r>
              <a:rPr lang="en-US" dirty="0" err="1" smtClean="0">
                <a:latin typeface="Courier New"/>
                <a:cs typeface="Courier New"/>
              </a:rPr>
              <a:t>sdch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>
                <a:latin typeface="Courier New"/>
                <a:cs typeface="Courier New"/>
              </a:rPr>
              <a:t>Content-Length: 20</a:t>
            </a:r>
          </a:p>
          <a:p>
            <a:r>
              <a:rPr lang="en-US" dirty="0" smtClean="0">
                <a:latin typeface="Courier New"/>
                <a:cs typeface="Courier New"/>
              </a:rPr>
              <a:t>X-Some-Header: 123,blah</a:t>
            </a:r>
          </a:p>
          <a:p>
            <a:r>
              <a:rPr lang="en-US" dirty="0" smtClean="0">
                <a:latin typeface="Courier New"/>
                <a:cs typeface="Courier New"/>
              </a:rPr>
              <a:t>X-Another-Header: foo, bar, </a:t>
            </a:r>
            <a:r>
              <a:rPr lang="en-US" dirty="0" err="1" smtClean="0">
                <a:latin typeface="Courier New"/>
                <a:cs typeface="Courier New"/>
              </a:rPr>
              <a:t>baz</a:t>
            </a:r>
            <a:endParaRPr lang="en-US" dirty="0" smtClean="0">
              <a:latin typeface="Courier New"/>
              <a:cs typeface="Courier New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31913" y="4687290"/>
            <a:ext cx="6590843" cy="17551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</a:t>
            </a:r>
            <a:r>
              <a:rPr lang="en-US" dirty="0" err="1" smtClean="0"/>
              <a:t>HeaderField</a:t>
            </a:r>
            <a:r>
              <a:rPr lang="en-US" dirty="0" smtClean="0"/>
              <a:t> contains many header values which are </a:t>
            </a:r>
            <a:r>
              <a:rPr lang="en-US" dirty="0" err="1" smtClean="0"/>
              <a:t>std</a:t>
            </a:r>
            <a:r>
              <a:rPr lang="en-US" dirty="0" smtClean="0"/>
              <a:t>::strings. To behave like standard containers there are iterators exposed, it</a:t>
            </a:r>
            <a:r>
              <a:rPr lang="fr-FR" dirty="0" smtClean="0"/>
              <a:t>’</a:t>
            </a:r>
            <a:r>
              <a:rPr lang="en-US" dirty="0" smtClean="0"/>
              <a:t>s a </a:t>
            </a:r>
            <a:r>
              <a:rPr lang="en-US" dirty="0" err="1" smtClean="0"/>
              <a:t>header_field_value_iterator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242022" y="2818568"/>
            <a:ext cx="650470" cy="320058"/>
          </a:xfrm>
          <a:prstGeom prst="rect">
            <a:avLst/>
          </a:prstGeom>
          <a:solidFill>
            <a:schemeClr val="accent5"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593069" y="3138626"/>
            <a:ext cx="828682" cy="16012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114800" y="2819400"/>
            <a:ext cx="650470" cy="320058"/>
          </a:xfrm>
          <a:prstGeom prst="rect">
            <a:avLst/>
          </a:prstGeom>
          <a:solidFill>
            <a:schemeClr val="accent5"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421751" y="3191183"/>
            <a:ext cx="0" cy="1548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97112" y="1355434"/>
            <a:ext cx="6094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Every </a:t>
            </a:r>
            <a:r>
              <a:rPr lang="en-US" sz="2400" dirty="0" err="1" smtClean="0"/>
              <a:t>HeaderField</a:t>
            </a:r>
            <a:r>
              <a:rPr lang="en-US" sz="2400" dirty="0" smtClean="0"/>
              <a:t> has many values (</a:t>
            </a:r>
            <a:r>
              <a:rPr lang="en-US" sz="2400" dirty="0" err="1" smtClean="0"/>
              <a:t>std</a:t>
            </a:r>
            <a:r>
              <a:rPr lang="en-US" sz="2400" dirty="0" smtClean="0"/>
              <a:t>::string)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508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 Examples</a:t>
            </a:r>
            <a:endParaRPr lang="en-US" dirty="0"/>
          </a:p>
        </p:txBody>
      </p:sp>
      <p:pic>
        <p:nvPicPr>
          <p:cNvPr id="4" name="Picture 3" descr="Screen Shot 2015-11-15 at 7.44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25" y="1417638"/>
            <a:ext cx="8470900" cy="2895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4926" y="5058969"/>
            <a:ext cx="8470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This very simple example looks at the response code from the server and if it’s not 200 it will set a header.</a:t>
            </a:r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4651059" y="4758384"/>
            <a:ext cx="4181589" cy="151769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NOTE: As is the behavior with most standard containers </a:t>
            </a:r>
            <a:r>
              <a:rPr lang="en-US" dirty="0" smtClean="0">
                <a:latin typeface="Courier New"/>
                <a:cs typeface="Courier New"/>
              </a:rPr>
              <a:t>operator[] </a:t>
            </a:r>
            <a:r>
              <a:rPr lang="en-US" dirty="0" smtClean="0"/>
              <a:t>causes the element to be created if it doesn’t exist. In the next example we’ll use find on a Header object.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562600" y="3499980"/>
            <a:ext cx="351048" cy="1258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94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 Examples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420322"/>
            <a:ext cx="8270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Another simple example, but in this case we’ll use find on the Header object to obtain an iterator.</a:t>
            </a:r>
          </a:p>
        </p:txBody>
      </p:sp>
      <p:pic>
        <p:nvPicPr>
          <p:cNvPr id="6" name="Picture 5" descr="Screen Shot 2015-11-15 at 7.57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76" y="1549400"/>
            <a:ext cx="8280678" cy="351988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489820" y="4769885"/>
            <a:ext cx="3840867" cy="16415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Expected behavior for containers.</a:t>
            </a:r>
          </a:p>
          <a:p>
            <a:pPr algn="ctr"/>
            <a:r>
              <a:rPr lang="en-US" dirty="0"/>
              <a:t>b</a:t>
            </a:r>
            <a:r>
              <a:rPr lang="en-US" dirty="0" smtClean="0"/>
              <a:t>egin() and end()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Find returns an iterator.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873358" y="3469007"/>
            <a:ext cx="113574" cy="13008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3954441" y="3685820"/>
            <a:ext cx="918917" cy="10840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403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Transformations are stupidly hard in C</a:t>
            </a:r>
          </a:p>
          <a:p>
            <a:r>
              <a:rPr lang="en-US" dirty="0" smtClean="0"/>
              <a:t>Fundamentally all they do is consume data and produce data, the C++ API attempts to make it that simple.</a:t>
            </a:r>
          </a:p>
          <a:p>
            <a:endParaRPr lang="en-US" dirty="0"/>
          </a:p>
          <a:p>
            <a:r>
              <a:rPr lang="en-US" dirty="0" smtClean="0"/>
              <a:t>Remember: a </a:t>
            </a:r>
            <a:r>
              <a:rPr lang="en-US" dirty="0" err="1" smtClean="0"/>
              <a:t>TransformationPlugin</a:t>
            </a:r>
            <a:r>
              <a:rPr lang="en-US" dirty="0" smtClean="0"/>
              <a:t> is just a subclass of a </a:t>
            </a:r>
            <a:r>
              <a:rPr lang="en-US" dirty="0" err="1" smtClean="0"/>
              <a:t>TransactionPlugin</a:t>
            </a:r>
            <a:r>
              <a:rPr lang="en-US" dirty="0" smtClean="0"/>
              <a:t> so you can do anything you could do in a </a:t>
            </a:r>
            <a:r>
              <a:rPr lang="en-US" dirty="0" err="1" smtClean="0"/>
              <a:t>TransactionPlugin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722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Transformations are chainable so a common pattern is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867294" y="3087004"/>
            <a:ext cx="2684476" cy="5162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InflateGzipTransformation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674153" y="4140095"/>
            <a:ext cx="3022726" cy="5162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ArbitraryContentTransform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348304" y="5193186"/>
            <a:ext cx="2842899" cy="5162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DeflateGzipTransformation</a:t>
            </a:r>
            <a:endParaRPr lang="en-US" dirty="0"/>
          </a:p>
        </p:txBody>
      </p:sp>
      <p:cxnSp>
        <p:nvCxnSpPr>
          <p:cNvPr id="9" name="Straight Arrow Connector 8"/>
          <p:cNvCxnSpPr>
            <a:endCxn id="6" idx="0"/>
          </p:cNvCxnSpPr>
          <p:nvPr/>
        </p:nvCxnSpPr>
        <p:spPr>
          <a:xfrm>
            <a:off x="2880650" y="3603225"/>
            <a:ext cx="1304866" cy="5368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7" idx="0"/>
          </p:cNvCxnSpPr>
          <p:nvPr/>
        </p:nvCxnSpPr>
        <p:spPr>
          <a:xfrm>
            <a:off x="4904333" y="4656316"/>
            <a:ext cx="1865421" cy="5368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4" idx="1"/>
          </p:cNvCxnSpPr>
          <p:nvPr/>
        </p:nvCxnSpPr>
        <p:spPr>
          <a:xfrm flipV="1">
            <a:off x="457200" y="3345115"/>
            <a:ext cx="410094" cy="103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3"/>
          </p:cNvCxnSpPr>
          <p:nvPr/>
        </p:nvCxnSpPr>
        <p:spPr>
          <a:xfrm>
            <a:off x="8191203" y="5451297"/>
            <a:ext cx="399124" cy="103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249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Transformation Example</a:t>
            </a:r>
            <a:endParaRPr lang="en-US" dirty="0"/>
          </a:p>
        </p:txBody>
      </p:sp>
      <p:pic>
        <p:nvPicPr>
          <p:cNvPr id="4" name="Picture 3" descr="Screen Shot 2015-11-15 at 8.14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1417638"/>
            <a:ext cx="80391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562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Transformation Example</a:t>
            </a:r>
            <a:endParaRPr lang="en-US" dirty="0"/>
          </a:p>
        </p:txBody>
      </p:sp>
      <p:pic>
        <p:nvPicPr>
          <p:cNvPr id="4" name="Picture 3" descr="Screen Shot 2015-11-15 at 8.14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1417638"/>
            <a:ext cx="8039100" cy="471507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11193" y="1293746"/>
            <a:ext cx="2219856" cy="66833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Extends </a:t>
            </a:r>
            <a:r>
              <a:rPr lang="en-US" dirty="0" err="1" smtClean="0"/>
              <a:t>TransformationPlugin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11193" y="2073602"/>
            <a:ext cx="2219856" cy="10509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Because it’s a </a:t>
            </a:r>
            <a:r>
              <a:rPr lang="en-US" dirty="0" err="1" smtClean="0"/>
              <a:t>TransactionPlugin</a:t>
            </a:r>
            <a:r>
              <a:rPr lang="en-US" dirty="0" smtClean="0"/>
              <a:t> too it can add it’s own Hooks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071049" y="1641585"/>
            <a:ext cx="640145" cy="722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4749459" y="2632730"/>
            <a:ext cx="1961734" cy="722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085879" y="3634923"/>
            <a:ext cx="3845170" cy="8052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Transformations implement two methods consume and </a:t>
            </a:r>
            <a:r>
              <a:rPr lang="en-US" dirty="0" err="1" smtClean="0"/>
              <a:t>handleInputComplete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716968" y="3985228"/>
            <a:ext cx="1368913" cy="1961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1"/>
          </p:cNvCxnSpPr>
          <p:nvPr/>
        </p:nvCxnSpPr>
        <p:spPr>
          <a:xfrm flipH="1">
            <a:off x="3190399" y="4037545"/>
            <a:ext cx="1895480" cy="10523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085879" y="4600486"/>
            <a:ext cx="3845170" cy="8052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Transformations have two methods available produce(</a:t>
            </a:r>
            <a:r>
              <a:rPr lang="en-US" dirty="0" err="1" smtClean="0"/>
              <a:t>std</a:t>
            </a:r>
            <a:r>
              <a:rPr lang="en-US" dirty="0" smtClean="0"/>
              <a:t>::string) and </a:t>
            </a:r>
            <a:r>
              <a:rPr lang="en-US" dirty="0" err="1" smtClean="0"/>
              <a:t>setOutputComplete</a:t>
            </a:r>
            <a:r>
              <a:rPr lang="en-US" dirty="0" smtClean="0"/>
              <a:t>()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2333430" y="4440167"/>
            <a:ext cx="2752451" cy="5155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880652" y="4997251"/>
            <a:ext cx="2205230" cy="6605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7700" y="6027003"/>
            <a:ext cx="8039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simple example passes through all data and adds an HTML comment at the end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929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1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8472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One common question regarding the interface is the manipulation of binary data when </a:t>
            </a:r>
            <a:r>
              <a:rPr lang="en-US" dirty="0" smtClean="0">
                <a:latin typeface="Courier New"/>
                <a:cs typeface="Courier New"/>
              </a:rPr>
              <a:t>consume(</a:t>
            </a:r>
            <a:r>
              <a:rPr lang="en-US" dirty="0" err="1" smtClean="0">
                <a:latin typeface="Courier New"/>
                <a:cs typeface="Courier New"/>
              </a:rPr>
              <a:t>const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std</a:t>
            </a:r>
            <a:r>
              <a:rPr lang="en-US" dirty="0" smtClean="0">
                <a:latin typeface="Courier New"/>
                <a:cs typeface="Courier New"/>
              </a:rPr>
              <a:t>::string &amp;data) </a:t>
            </a:r>
            <a:r>
              <a:rPr lang="en-US" dirty="0" smtClean="0"/>
              <a:t>and </a:t>
            </a:r>
            <a:r>
              <a:rPr lang="en-US" dirty="0" smtClean="0">
                <a:latin typeface="Courier New"/>
                <a:cs typeface="Courier New"/>
              </a:rPr>
              <a:t>produce(</a:t>
            </a:r>
            <a:r>
              <a:rPr lang="en-US" dirty="0" err="1" smtClean="0">
                <a:latin typeface="Courier New"/>
                <a:cs typeface="Courier New"/>
              </a:rPr>
              <a:t>std</a:t>
            </a:r>
            <a:r>
              <a:rPr lang="en-US" dirty="0" smtClean="0">
                <a:latin typeface="Courier New"/>
                <a:cs typeface="Courier New"/>
              </a:rPr>
              <a:t>::string) </a:t>
            </a:r>
            <a:r>
              <a:rPr lang="en-US" dirty="0" smtClean="0"/>
              <a:t>both operate with </a:t>
            </a:r>
            <a:r>
              <a:rPr lang="en-US" dirty="0" err="1" smtClean="0">
                <a:latin typeface="Courier New"/>
                <a:cs typeface="Courier New"/>
              </a:rPr>
              <a:t>std</a:t>
            </a:r>
            <a:r>
              <a:rPr lang="en-US" dirty="0" smtClean="0">
                <a:latin typeface="Courier New"/>
                <a:cs typeface="Courier New"/>
              </a:rPr>
              <a:t>::string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This is not a problem at all, just use </a:t>
            </a:r>
            <a:r>
              <a:rPr lang="en-US" dirty="0" err="1" smtClean="0">
                <a:latin typeface="Courier New"/>
                <a:cs typeface="Courier New"/>
              </a:rPr>
              <a:t>std</a:t>
            </a:r>
            <a:r>
              <a:rPr lang="en-US" dirty="0" smtClean="0">
                <a:latin typeface="Courier New"/>
                <a:cs typeface="Courier New"/>
              </a:rPr>
              <a:t>::string::</a:t>
            </a:r>
            <a:r>
              <a:rPr lang="en-US" dirty="0" err="1" smtClean="0">
                <a:latin typeface="Courier New"/>
                <a:cs typeface="Courier New"/>
              </a:rPr>
              <a:t>c_str</a:t>
            </a:r>
            <a:r>
              <a:rPr lang="en-US" dirty="0" smtClean="0">
                <a:latin typeface="Courier New"/>
                <a:cs typeface="Courier New"/>
              </a:rPr>
              <a:t>() </a:t>
            </a:r>
            <a:r>
              <a:rPr lang="en-US" dirty="0" smtClean="0"/>
              <a:t>or </a:t>
            </a:r>
            <a:r>
              <a:rPr lang="en-US" dirty="0" err="1" smtClean="0">
                <a:latin typeface="Courier New"/>
                <a:cs typeface="Courier New"/>
              </a:rPr>
              <a:t>std</a:t>
            </a:r>
            <a:r>
              <a:rPr lang="en-US" dirty="0" smtClean="0">
                <a:latin typeface="Courier New"/>
                <a:cs typeface="Courier New"/>
              </a:rPr>
              <a:t>::string::data() </a:t>
            </a:r>
            <a:r>
              <a:rPr lang="en-US" dirty="0" smtClean="0"/>
              <a:t>and </a:t>
            </a:r>
            <a:r>
              <a:rPr lang="en-US" dirty="0" err="1" smtClean="0">
                <a:latin typeface="Courier New"/>
                <a:cs typeface="Courier New"/>
              </a:rPr>
              <a:t>std</a:t>
            </a:r>
            <a:r>
              <a:rPr lang="en-US" dirty="0" smtClean="0">
                <a:latin typeface="Courier New"/>
                <a:cs typeface="Courier New"/>
              </a:rPr>
              <a:t>::string::length()</a:t>
            </a:r>
            <a:br>
              <a:rPr lang="en-US" dirty="0" smtClean="0">
                <a:latin typeface="Courier New"/>
                <a:cs typeface="Courier New"/>
              </a:rPr>
            </a:b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>
                <a:cs typeface="Courier New"/>
              </a:rPr>
              <a:t>To write binary data you would just do </a:t>
            </a:r>
            <a:r>
              <a:rPr lang="en-US" dirty="0" smtClean="0">
                <a:latin typeface="Courier New"/>
                <a:cs typeface="Courier New"/>
              </a:rPr>
              <a:t>produce(</a:t>
            </a:r>
            <a:r>
              <a:rPr lang="en-US" dirty="0" err="1" smtClean="0">
                <a:latin typeface="Courier New"/>
                <a:cs typeface="Courier New"/>
              </a:rPr>
              <a:t>std</a:t>
            </a:r>
            <a:r>
              <a:rPr lang="en-US" dirty="0" smtClean="0">
                <a:latin typeface="Courier New"/>
                <a:cs typeface="Courier New"/>
              </a:rPr>
              <a:t>::string(</a:t>
            </a:r>
            <a:r>
              <a:rPr lang="en-US" dirty="0" err="1" smtClean="0">
                <a:latin typeface="Courier New"/>
                <a:cs typeface="Courier New"/>
              </a:rPr>
              <a:t>binary_buffer</a:t>
            </a:r>
            <a:r>
              <a:rPr lang="en-US" dirty="0" smtClean="0">
                <a:latin typeface="Courier New"/>
                <a:cs typeface="Courier New"/>
              </a:rPr>
              <a:t>, </a:t>
            </a:r>
            <a:r>
              <a:rPr lang="en-US" dirty="0" err="1" smtClean="0">
                <a:latin typeface="Courier New"/>
                <a:cs typeface="Courier New"/>
              </a:rPr>
              <a:t>len</a:t>
            </a:r>
            <a:r>
              <a:rPr lang="en-US" dirty="0" smtClean="0">
                <a:latin typeface="Courier New"/>
                <a:cs typeface="Courier New"/>
              </a:rPr>
              <a:t>));</a:t>
            </a:r>
            <a:br>
              <a:rPr lang="en-US" dirty="0" smtClean="0">
                <a:latin typeface="Courier New"/>
                <a:cs typeface="Courier New"/>
              </a:rPr>
            </a:br>
            <a:r>
              <a:rPr lang="en-US" dirty="0" smtClean="0">
                <a:latin typeface="Courier New"/>
                <a:cs typeface="Courier New"/>
              </a:rPr>
              <a:t/>
            </a:r>
            <a:br>
              <a:rPr lang="en-US" dirty="0" smtClean="0">
                <a:latin typeface="Courier New"/>
                <a:cs typeface="Courier New"/>
              </a:rPr>
            </a:br>
            <a:r>
              <a:rPr lang="en-US" dirty="0" smtClean="0">
                <a:cs typeface="Courier New"/>
              </a:rPr>
              <a:t>OR</a:t>
            </a:r>
          </a:p>
          <a:p>
            <a:pPr marL="0" indent="0">
              <a:buNone/>
            </a:pPr>
            <a:r>
              <a:rPr lang="en-US" dirty="0" smtClean="0">
                <a:latin typeface="Courier New"/>
                <a:cs typeface="Courier New"/>
              </a:rPr>
              <a:t>  </a:t>
            </a:r>
            <a:br>
              <a:rPr lang="en-US" dirty="0" smtClean="0">
                <a:latin typeface="Courier New"/>
                <a:cs typeface="Courier New"/>
              </a:rPr>
            </a:br>
            <a:r>
              <a:rPr lang="en-US" dirty="0" smtClean="0">
                <a:latin typeface="Courier New"/>
                <a:cs typeface="Courier New"/>
              </a:rPr>
              <a:t>  </a:t>
            </a:r>
            <a:r>
              <a:rPr lang="en-US" dirty="0" err="1" smtClean="0">
                <a:latin typeface="Courier New"/>
                <a:cs typeface="Courier New"/>
              </a:rPr>
              <a:t>std</a:t>
            </a:r>
            <a:r>
              <a:rPr lang="en-US" dirty="0" smtClean="0">
                <a:latin typeface="Courier New"/>
                <a:cs typeface="Courier New"/>
              </a:rPr>
              <a:t>::string::assign(</a:t>
            </a:r>
            <a:r>
              <a:rPr lang="en-US" dirty="0" err="1" smtClean="0">
                <a:latin typeface="Courier New"/>
                <a:cs typeface="Courier New"/>
              </a:rPr>
              <a:t>const</a:t>
            </a:r>
            <a:r>
              <a:rPr lang="en-US" dirty="0" smtClean="0">
                <a:latin typeface="Courier New"/>
                <a:cs typeface="Courier New"/>
              </a:rPr>
              <a:t> char *, </a:t>
            </a:r>
            <a:r>
              <a:rPr lang="en-US" dirty="0" err="1" smtClean="0">
                <a:latin typeface="Courier New"/>
                <a:cs typeface="Courier New"/>
              </a:rPr>
              <a:t>size_t</a:t>
            </a:r>
            <a:r>
              <a:rPr lang="en-US" dirty="0" smtClean="0">
                <a:latin typeface="Courier New"/>
                <a:cs typeface="Courier New"/>
              </a:rPr>
              <a:t>)</a:t>
            </a:r>
          </a:p>
          <a:p>
            <a:pPr marL="0" indent="0">
              <a:buNone/>
            </a:pP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1496" y="6184332"/>
            <a:ext cx="7002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See </a:t>
            </a:r>
            <a:r>
              <a:rPr lang="en-US" sz="2400" dirty="0" err="1" smtClean="0"/>
              <a:t>GzipInfalteTransformation.cpp</a:t>
            </a:r>
            <a:r>
              <a:rPr lang="en-US" sz="2400" dirty="0" smtClean="0"/>
              <a:t> in lib/</a:t>
            </a:r>
            <a:r>
              <a:rPr lang="en-US" sz="2400" dirty="0" err="1" smtClean="0"/>
              <a:t>atscppapi</a:t>
            </a:r>
            <a:r>
              <a:rPr lang="en-US" sz="2400" dirty="0" smtClean="0"/>
              <a:t>/</a:t>
            </a:r>
            <a:r>
              <a:rPr lang="en-US" sz="2400" dirty="0" err="1" smtClean="0"/>
              <a:t>src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069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Async</a:t>
            </a:r>
            <a:r>
              <a:rPr lang="en-US" dirty="0" smtClean="0"/>
              <a:t> Loggers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06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C API made available </a:t>
            </a:r>
            <a:r>
              <a:rPr lang="en-US" dirty="0" err="1" smtClean="0"/>
              <a:t>TSTextLogObjects</a:t>
            </a:r>
            <a:r>
              <a:rPr lang="en-US" dirty="0" smtClean="0"/>
              <a:t> these are exposed via the </a:t>
            </a:r>
            <a:r>
              <a:rPr lang="en-US" dirty="0" smtClean="0">
                <a:latin typeface="Courier New"/>
                <a:cs typeface="Courier New"/>
              </a:rPr>
              <a:t>Logger</a:t>
            </a:r>
            <a:r>
              <a:rPr lang="en-US" dirty="0" smtClean="0"/>
              <a:t> class. They also have additional functionality around log levels. </a:t>
            </a:r>
            <a:endParaRPr lang="en-US" dirty="0"/>
          </a:p>
        </p:txBody>
      </p:sp>
      <p:pic>
        <p:nvPicPr>
          <p:cNvPr id="4" name="Picture 3" descr="Screen Shot 2015-11-15 at 8.32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97927"/>
            <a:ext cx="8077200" cy="35052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4759784" y="2240400"/>
            <a:ext cx="2477979" cy="9498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Initialize the logger before you use it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321589" y="2715324"/>
            <a:ext cx="3438195" cy="9498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5359920" y="3458682"/>
            <a:ext cx="3525957" cy="178612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Two different built-in ways to log. Directly via the object or using the macros which will include FILE, FUNCTION, and LINE NUMBERS.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109315" y="4594370"/>
            <a:ext cx="1250605" cy="433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892491" y="4594370"/>
            <a:ext cx="1467429" cy="14660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561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API Design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It should never require </a:t>
            </a:r>
            <a:r>
              <a:rPr lang="en-US" dirty="0" err="1" smtClean="0"/>
              <a:t>ts.h</a:t>
            </a:r>
            <a:endParaRPr lang="en-US" dirty="0"/>
          </a:p>
          <a:p>
            <a:pPr lvl="1"/>
            <a:r>
              <a:rPr lang="en-US" dirty="0" smtClean="0"/>
              <a:t>Encapsulation is used heavily to prevent exposing </a:t>
            </a:r>
            <a:r>
              <a:rPr lang="en-US" dirty="0" err="1" smtClean="0"/>
              <a:t>ts.h</a:t>
            </a:r>
            <a:r>
              <a:rPr lang="en-US" dirty="0" smtClean="0"/>
              <a:t> types and functions</a:t>
            </a:r>
          </a:p>
          <a:p>
            <a:pPr lvl="1"/>
            <a:r>
              <a:rPr lang="en-US" dirty="0" smtClean="0"/>
              <a:t>For the most part it’s pretty independent of TS versions, we even considered making it standalone from the core but then we’d have </a:t>
            </a:r>
            <a:r>
              <a:rPr lang="en-US" dirty="0" smtClean="0">
                <a:latin typeface="Courier New"/>
                <a:cs typeface="Courier New"/>
              </a:rPr>
              <a:t>#</a:t>
            </a:r>
            <a:r>
              <a:rPr lang="en-US" dirty="0" err="1" smtClean="0">
                <a:latin typeface="Courier New"/>
                <a:cs typeface="Courier New"/>
              </a:rPr>
              <a:t>ifdef’s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>
                <a:cs typeface="Courier New"/>
              </a:rPr>
              <a:t>everywhere.</a:t>
            </a:r>
          </a:p>
          <a:p>
            <a:pPr lvl="2"/>
            <a:r>
              <a:rPr lang="en-US" dirty="0" smtClean="0">
                <a:cs typeface="Courier New"/>
              </a:rPr>
              <a:t>Given the stability of </a:t>
            </a:r>
            <a:r>
              <a:rPr lang="en-US" dirty="0" err="1" smtClean="0">
                <a:cs typeface="Courier New"/>
              </a:rPr>
              <a:t>atscppapi</a:t>
            </a:r>
            <a:r>
              <a:rPr lang="en-US" dirty="0" smtClean="0">
                <a:cs typeface="Courier New"/>
              </a:rPr>
              <a:t> it’s probably completely unnecessary at this point.</a:t>
            </a:r>
            <a:endParaRPr lang="en-US" dirty="0" smtClean="0"/>
          </a:p>
          <a:p>
            <a:pPr lvl="1"/>
            <a:r>
              <a:rPr lang="en-US" dirty="0" smtClean="0"/>
              <a:t>Unfortunately because of transaction level </a:t>
            </a:r>
            <a:r>
              <a:rPr lang="en-US" dirty="0" err="1" smtClean="0"/>
              <a:t>configs</a:t>
            </a:r>
            <a:r>
              <a:rPr lang="en-US" dirty="0" smtClean="0"/>
              <a:t> (</a:t>
            </a:r>
            <a:r>
              <a:rPr lang="en-US" dirty="0" err="1" smtClean="0">
                <a:latin typeface="Courier New"/>
                <a:cs typeface="Courier New"/>
              </a:rPr>
              <a:t>TSHttpTxnConfig</a:t>
            </a:r>
            <a:r>
              <a:rPr lang="en-US" dirty="0" smtClean="0">
                <a:latin typeface="Courier New"/>
                <a:cs typeface="Courier New"/>
              </a:rPr>
              <a:t>*</a:t>
            </a:r>
            <a:r>
              <a:rPr lang="en-US" b="1" dirty="0" smtClean="0"/>
              <a:t>) </a:t>
            </a:r>
            <a:r>
              <a:rPr lang="en-US" dirty="0" smtClean="0"/>
              <a:t>we now have </a:t>
            </a:r>
            <a:r>
              <a:rPr lang="en-US" dirty="0" smtClean="0">
                <a:latin typeface="Courier New"/>
                <a:cs typeface="Courier New"/>
              </a:rPr>
              <a:t>#include &lt;</a:t>
            </a:r>
            <a:r>
              <a:rPr lang="en-US" dirty="0" err="1" smtClean="0">
                <a:latin typeface="Courier New"/>
                <a:cs typeface="Courier New"/>
              </a:rPr>
              <a:t>ts</a:t>
            </a:r>
            <a:r>
              <a:rPr lang="en-US" dirty="0" smtClean="0">
                <a:latin typeface="Courier New"/>
                <a:cs typeface="Courier New"/>
              </a:rPr>
              <a:t>/</a:t>
            </a:r>
            <a:r>
              <a:rPr lang="en-US" dirty="0" err="1" smtClean="0">
                <a:latin typeface="Courier New"/>
                <a:cs typeface="Courier New"/>
              </a:rPr>
              <a:t>inkdefs.h</a:t>
            </a:r>
            <a:r>
              <a:rPr lang="en-US" dirty="0" smtClean="0">
                <a:latin typeface="Courier New"/>
                <a:cs typeface="Courier New"/>
              </a:rPr>
              <a:t>&gt;</a:t>
            </a:r>
          </a:p>
          <a:p>
            <a:pPr lvl="2"/>
            <a:r>
              <a:rPr lang="en-US" dirty="0" smtClean="0">
                <a:cs typeface="Courier New"/>
              </a:rPr>
              <a:t>Can be removed with a build time step to generate the equivalent C++ </a:t>
            </a:r>
            <a:r>
              <a:rPr lang="en-US" dirty="0" err="1" smtClean="0">
                <a:cs typeface="Courier New"/>
              </a:rPr>
              <a:t>enums</a:t>
            </a:r>
            <a:r>
              <a:rPr lang="en-US" dirty="0">
                <a:cs typeface="Courier New"/>
              </a:rPr>
              <a:t> </a:t>
            </a:r>
            <a:r>
              <a:rPr lang="en-US" dirty="0" smtClean="0">
                <a:cs typeface="Courier New"/>
              </a:rPr>
              <a:t>(anyone interested in taking this on?)</a:t>
            </a:r>
          </a:p>
          <a:p>
            <a:pPr marL="914400" lvl="2" indent="0">
              <a:buNone/>
            </a:pPr>
            <a:endParaRPr lang="en-US" dirty="0" smtClean="0"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798781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9182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ATS C APIs support stats which are available via </a:t>
            </a:r>
            <a:r>
              <a:rPr lang="en-US" dirty="0" err="1" smtClean="0"/>
              <a:t>traffic_line</a:t>
            </a:r>
            <a:r>
              <a:rPr lang="en-US" dirty="0" smtClean="0"/>
              <a:t> or http stats interface</a:t>
            </a:r>
          </a:p>
          <a:p>
            <a:endParaRPr lang="en-US" dirty="0"/>
          </a:p>
        </p:txBody>
      </p:sp>
      <p:pic>
        <p:nvPicPr>
          <p:cNvPr id="4" name="Picture 3" descr="Screen Shot 2015-11-16 at 9.12.4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21" y="2560459"/>
            <a:ext cx="8400879" cy="3334789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5554803" y="2245563"/>
            <a:ext cx="3131997" cy="562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Like loggers you you must </a:t>
            </a:r>
            <a:r>
              <a:rPr lang="en-US" dirty="0" err="1" smtClean="0"/>
              <a:t>init</a:t>
            </a:r>
            <a:r>
              <a:rPr lang="en-US" dirty="0" smtClean="0"/>
              <a:t>() the stat.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>
            <a:off x="1156390" y="2526904"/>
            <a:ext cx="4398413" cy="13654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5554803" y="2932137"/>
            <a:ext cx="3131997" cy="82595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/ get available on the stats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559062" y="3355438"/>
            <a:ext cx="3995741" cy="8259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5627077" y="4005877"/>
            <a:ext cx="3059723" cy="10014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Finally, you have increment / decrement available on the stat by one or arbitrary amounts.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>
            <a:off x="2147583" y="4506612"/>
            <a:ext cx="3479494" cy="1600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745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Neat things you can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1197"/>
            <a:ext cx="8229600" cy="146961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Custom response transaction plugin, you don’t need to use an intercept if you want to send a custom response</a:t>
            </a:r>
          </a:p>
          <a:p>
            <a:pPr marL="0" indent="0">
              <a:buNone/>
            </a:pPr>
            <a:r>
              <a:rPr lang="en-US" sz="2000" dirty="0" smtClean="0"/>
              <a:t>       - See lib/</a:t>
            </a:r>
            <a:r>
              <a:rPr lang="en-US" sz="2000" dirty="0" err="1" smtClean="0"/>
              <a:t>atscppapi</a:t>
            </a:r>
            <a:r>
              <a:rPr lang="en-US" sz="2000" dirty="0" smtClean="0"/>
              <a:t>/examples/</a:t>
            </a:r>
            <a:r>
              <a:rPr lang="en-US" sz="2000" dirty="0" err="1" smtClean="0"/>
              <a:t>customresponse</a:t>
            </a:r>
            <a:r>
              <a:rPr lang="en-US" sz="2000" dirty="0" smtClean="0"/>
              <a:t>/</a:t>
            </a:r>
            <a:r>
              <a:rPr lang="en-US" sz="2000" dirty="0" err="1" smtClean="0"/>
              <a:t>customresponse.cpp</a:t>
            </a:r>
            <a:endParaRPr lang="en-US" sz="2400" dirty="0" smtClean="0"/>
          </a:p>
        </p:txBody>
      </p:sp>
      <p:pic>
        <p:nvPicPr>
          <p:cNvPr id="4" name="Picture 3" descr="Screen Shot 2015-11-16 at 10.06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01" y="2478205"/>
            <a:ext cx="8435964" cy="3448679"/>
          </a:xfrm>
          <a:prstGeom prst="rect">
            <a:avLst/>
          </a:prstGeom>
        </p:spPr>
      </p:pic>
      <p:pic>
        <p:nvPicPr>
          <p:cNvPr id="5" name="Picture 4" descr="Screen Shot 2015-11-16 at 10.08.4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01" y="6095951"/>
            <a:ext cx="8435964" cy="48263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724763" y="4011734"/>
            <a:ext cx="3043801" cy="122972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Note: the constructor </a:t>
            </a:r>
            <a:r>
              <a:rPr lang="en-US" dirty="0" err="1" smtClean="0"/>
              <a:t>reenables</a:t>
            </a:r>
            <a:r>
              <a:rPr lang="en-US" dirty="0" smtClean="0"/>
              <a:t> w/ .error() so you should not .resume() after attaching this Plugin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1"/>
          </p:cNvCxnSpPr>
          <p:nvPr/>
        </p:nvCxnSpPr>
        <p:spPr>
          <a:xfrm flipH="1" flipV="1">
            <a:off x="2469308" y="3638784"/>
            <a:ext cx="3255455" cy="9878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652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279" y="274638"/>
            <a:ext cx="8229600" cy="1143000"/>
          </a:xfrm>
        </p:spPr>
        <p:txBody>
          <a:bodyPr/>
          <a:lstStyle/>
          <a:p>
            <a:r>
              <a:rPr lang="en-US" dirty="0" smtClean="0"/>
              <a:t>Things that need to improve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Async</a:t>
            </a:r>
            <a:r>
              <a:rPr lang="en-US" dirty="0" smtClean="0"/>
              <a:t> Mechanism</a:t>
            </a:r>
          </a:p>
          <a:p>
            <a:pPr lvl="1"/>
            <a:r>
              <a:rPr lang="en-US" dirty="0" smtClean="0"/>
              <a:t>It’s currently overly complicated and difficult to use</a:t>
            </a:r>
          </a:p>
          <a:p>
            <a:pPr lvl="1"/>
            <a:endParaRPr lang="en-US" dirty="0"/>
          </a:p>
          <a:p>
            <a:r>
              <a:rPr lang="en-US" dirty="0" smtClean="0"/>
              <a:t>It’d be nice to remove the caching that exists around many of the internal structures (see the </a:t>
            </a:r>
            <a:r>
              <a:rPr lang="en-US" dirty="0" err="1" smtClean="0"/>
              <a:t>isInitialized</a:t>
            </a:r>
            <a:r>
              <a:rPr lang="en-US" dirty="0" smtClean="0"/>
              <a:t>() code scattered throughout).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Any takers?</a:t>
            </a:r>
          </a:p>
        </p:txBody>
      </p:sp>
      <p:pic>
        <p:nvPicPr>
          <p:cNvPr id="4" name="Picture 3" descr="Screen Shot 2015-11-16 at 9.42.5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00" y="397902"/>
            <a:ext cx="7438161" cy="3533877"/>
          </a:xfrm>
          <a:prstGeom prst="rect">
            <a:avLst/>
          </a:prstGeom>
        </p:spPr>
      </p:pic>
      <p:pic>
        <p:nvPicPr>
          <p:cNvPr id="5" name="Picture 4" descr="Screen Shot 2015-11-16 at 9.43.0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55" y="4008044"/>
            <a:ext cx="8103361" cy="1634291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126628" y="5734414"/>
            <a:ext cx="4293573" cy="9649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I’m not sure why I thought this was a good idea…but I wrote it so blame me.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0"/>
          </p:cNvCxnSpPr>
          <p:nvPr/>
        </p:nvCxnSpPr>
        <p:spPr>
          <a:xfrm flipH="1" flipV="1">
            <a:off x="1925053" y="4858433"/>
            <a:ext cx="2348362" cy="8759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584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that would be great to 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Generalizations around VIOs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It would be ideal if we create a C++ API version of the VIOs and </a:t>
            </a:r>
            <a:r>
              <a:rPr lang="en-US" dirty="0" err="1" smtClean="0"/>
              <a:t>VConnections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 think Daniel </a:t>
            </a:r>
            <a:r>
              <a:rPr lang="en-US" dirty="0" err="1" smtClean="0"/>
              <a:t>Morilha</a:t>
            </a:r>
            <a:r>
              <a:rPr lang="en-US" dirty="0" smtClean="0"/>
              <a:t> has done this in his latest plugin contribution.</a:t>
            </a:r>
          </a:p>
        </p:txBody>
      </p:sp>
    </p:spTree>
    <p:extLst>
      <p:ext uri="{BB962C8B-B14F-4D97-AF65-F5344CB8AC3E}">
        <p14:creationId xmlns:p14="http://schemas.microsoft.com/office/powerpoint/2010/main" val="1612497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a wrapper on top of the C API</a:t>
            </a:r>
          </a:p>
          <a:p>
            <a:pPr lvl="1"/>
            <a:r>
              <a:rPr lang="en-US" dirty="0" smtClean="0"/>
              <a:t>Most hooks and transaction level methods available to C API (pull requests appreciated for additional functionality)</a:t>
            </a:r>
          </a:p>
          <a:p>
            <a:pPr lvl="1"/>
            <a:r>
              <a:rPr lang="en-US" dirty="0" smtClean="0"/>
              <a:t>Because it just wraps the C API you can actually use them together if you wanted to.</a:t>
            </a:r>
          </a:p>
          <a:p>
            <a:r>
              <a:rPr lang="en-US" dirty="0" smtClean="0"/>
              <a:t>C++ classes abstract away the weird details of the C API, why should it require 10+ lines of code to get a header value?</a:t>
            </a:r>
          </a:p>
        </p:txBody>
      </p:sp>
    </p:spTree>
    <p:extLst>
      <p:ext uri="{BB962C8B-B14F-4D97-AF65-F5344CB8AC3E}">
        <p14:creationId xmlns:p14="http://schemas.microsoft.com/office/powerpoint/2010/main" val="3609822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 plugins can sometimes be tricky to get right.</a:t>
            </a:r>
          </a:p>
          <a:p>
            <a:pPr lvl="1"/>
            <a:r>
              <a:rPr lang="en-US" dirty="0" smtClean="0"/>
              <a:t>QUIZ: Can anyone tell when you </a:t>
            </a:r>
            <a:r>
              <a:rPr lang="en-US" i="1" dirty="0" smtClean="0"/>
              <a:t>REALLY </a:t>
            </a:r>
            <a:r>
              <a:rPr lang="en-US" dirty="0" smtClean="0"/>
              <a:t>need to use </a:t>
            </a:r>
            <a:r>
              <a:rPr lang="en-US" dirty="0" err="1" smtClean="0">
                <a:latin typeface="Courier New"/>
                <a:cs typeface="Courier New"/>
              </a:rPr>
              <a:t>TSHandleMLocHandle</a:t>
            </a:r>
            <a:r>
              <a:rPr lang="en-US" dirty="0" smtClean="0"/>
              <a:t> release?</a:t>
            </a:r>
          </a:p>
          <a:p>
            <a:pPr lvl="1"/>
            <a:r>
              <a:rPr lang="en-US" dirty="0" smtClean="0"/>
              <a:t>Sometimes you’re responsible for freeing the returned strings (</a:t>
            </a:r>
            <a:r>
              <a:rPr lang="en-US" dirty="0" err="1" smtClean="0">
                <a:latin typeface="Courier New"/>
                <a:cs typeface="Courier New"/>
              </a:rPr>
              <a:t>TSUrlStringGet</a:t>
            </a:r>
            <a:r>
              <a:rPr lang="en-US" dirty="0" smtClean="0">
                <a:latin typeface="Courier New"/>
                <a:cs typeface="Courier New"/>
              </a:rPr>
              <a:t>, </a:t>
            </a:r>
            <a:r>
              <a:rPr lang="en-US" dirty="0" err="1" smtClean="0">
                <a:latin typeface="Courier New"/>
                <a:cs typeface="Courier New"/>
              </a:rPr>
              <a:t>TSHttpTxnGetClientPequestBody</a:t>
            </a:r>
            <a:r>
              <a:rPr lang="en-US" dirty="0" smtClean="0">
                <a:latin typeface="Courier New"/>
                <a:cs typeface="Courier New"/>
              </a:rPr>
              <a:t>, etc..</a:t>
            </a:r>
            <a:r>
              <a:rPr lang="en-US" dirty="0" smtClean="0">
                <a:cs typeface="Courier New"/>
              </a:rPr>
              <a:t>)</a:t>
            </a:r>
          </a:p>
          <a:p>
            <a:pPr lvl="1"/>
            <a:r>
              <a:rPr lang="en-US" dirty="0" smtClean="0">
                <a:cs typeface="Courier New"/>
              </a:rPr>
              <a:t>Sometimes you’re responsible for heap allocating some strings </a:t>
            </a:r>
            <a:r>
              <a:rPr lang="en-US" dirty="0" err="1">
                <a:latin typeface="Courier New"/>
                <a:cs typeface="Courier New"/>
              </a:rPr>
              <a:t>TSHttpTxnErrorBodySet</a:t>
            </a:r>
            <a:endParaRPr lang="en-US" dirty="0" smtClean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984245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 plugins can sometimes by tricky to get right.</a:t>
            </a:r>
          </a:p>
          <a:p>
            <a:pPr lvl="1"/>
            <a:r>
              <a:rPr lang="en-US" dirty="0" smtClean="0"/>
              <a:t>Transformations</a:t>
            </a:r>
          </a:p>
          <a:p>
            <a:pPr lvl="2"/>
            <a:r>
              <a:rPr lang="en-US" dirty="0" smtClean="0"/>
              <a:t>What a pain these can be</a:t>
            </a:r>
          </a:p>
          <a:p>
            <a:pPr lvl="2"/>
            <a:r>
              <a:rPr lang="en-US" dirty="0" smtClean="0"/>
              <a:t>Transformation plugins have a tremendous amount of boiler plate code.</a:t>
            </a:r>
          </a:p>
          <a:p>
            <a:pPr lvl="1"/>
            <a:r>
              <a:rPr lang="en-US" dirty="0" smtClean="0"/>
              <a:t>Intercepts</a:t>
            </a:r>
          </a:p>
          <a:p>
            <a:pPr lvl="2"/>
            <a:r>
              <a:rPr lang="en-US" dirty="0" smtClean="0"/>
              <a:t>Intercepts also have a huge amount of complexity due to setup and </a:t>
            </a:r>
            <a:r>
              <a:rPr lang="en-US" dirty="0" err="1" smtClean="0"/>
              <a:t>Vconn</a:t>
            </a:r>
            <a:r>
              <a:rPr lang="en-US" dirty="0" smtClean="0"/>
              <a:t> reading / writing , etc.</a:t>
            </a:r>
          </a:p>
          <a:p>
            <a:pPr lvl="1"/>
            <a:r>
              <a:rPr lang="en-US" dirty="0" smtClean="0"/>
              <a:t>Cleanup in general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703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C to C++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C API you have Global Hooks: hooks that are applied to every transaction.</a:t>
            </a:r>
          </a:p>
          <a:p>
            <a:r>
              <a:rPr lang="en-US" dirty="0" smtClean="0"/>
              <a:t>You also have Transaction Hooks: hooks that are applied only to a specific transaction.</a:t>
            </a:r>
          </a:p>
          <a:p>
            <a:pPr lvl="1"/>
            <a:r>
              <a:rPr lang="en-US" dirty="0" smtClean="0"/>
              <a:t>Transformations are technically “Transaction Hooks” in that they only apply to a single transaction.</a:t>
            </a:r>
          </a:p>
          <a:p>
            <a:pPr lvl="1"/>
            <a:r>
              <a:rPr lang="en-US" dirty="0" smtClean="0"/>
              <a:t>Intercepts can also be thought of as “Transaction Hooks”</a:t>
            </a:r>
          </a:p>
        </p:txBody>
      </p:sp>
    </p:spTree>
    <p:extLst>
      <p:ext uri="{BB962C8B-B14F-4D97-AF65-F5344CB8AC3E}">
        <p14:creationId xmlns:p14="http://schemas.microsoft.com/office/powerpoint/2010/main" val="3948013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/ Transaction “Hooks”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302"/>
            <a:ext cx="8229600" cy="4525963"/>
          </a:xfrm>
        </p:spPr>
        <p:txBody>
          <a:bodyPr/>
          <a:lstStyle/>
          <a:p>
            <a:r>
              <a:rPr lang="en-US" dirty="0" smtClean="0"/>
              <a:t>In the C++ API world we refer to these concepts as “Plugins”: A plugin has many hooks.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3167482" y="3517646"/>
            <a:ext cx="1830050" cy="4900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Plugin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489832" y="4420101"/>
            <a:ext cx="1830050" cy="4900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GlobalPlugin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714920" y="4422491"/>
            <a:ext cx="2042660" cy="4900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TransactionPlugin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167482" y="5430174"/>
            <a:ext cx="2410066" cy="4900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TransformationPlugin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969955" y="5430174"/>
            <a:ext cx="1830050" cy="4900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InterceptPlugin</a:t>
            </a:r>
            <a:endParaRPr lang="en-US" dirty="0"/>
          </a:p>
        </p:txBody>
      </p:sp>
      <p:cxnSp>
        <p:nvCxnSpPr>
          <p:cNvPr id="10" name="Straight Connector 9"/>
          <p:cNvCxnSpPr>
            <a:stCxn id="5" idx="0"/>
            <a:endCxn id="4" idx="2"/>
          </p:cNvCxnSpPr>
          <p:nvPr/>
        </p:nvCxnSpPr>
        <p:spPr>
          <a:xfrm flipV="1">
            <a:off x="2404857" y="4007681"/>
            <a:ext cx="1677650" cy="4124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2"/>
            <a:endCxn id="6" idx="0"/>
          </p:cNvCxnSpPr>
          <p:nvPr/>
        </p:nvCxnSpPr>
        <p:spPr>
          <a:xfrm>
            <a:off x="4082507" y="4007681"/>
            <a:ext cx="1653743" cy="4148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0"/>
            <a:endCxn id="6" idx="2"/>
          </p:cNvCxnSpPr>
          <p:nvPr/>
        </p:nvCxnSpPr>
        <p:spPr>
          <a:xfrm flipV="1">
            <a:off x="4372515" y="4912526"/>
            <a:ext cx="1363735" cy="5176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2"/>
            <a:endCxn id="8" idx="0"/>
          </p:cNvCxnSpPr>
          <p:nvPr/>
        </p:nvCxnSpPr>
        <p:spPr>
          <a:xfrm>
            <a:off x="5736250" y="4912526"/>
            <a:ext cx="1148730" cy="5176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5261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118" y="274638"/>
            <a:ext cx="8229600" cy="1143000"/>
          </a:xfrm>
        </p:spPr>
        <p:txBody>
          <a:bodyPr/>
          <a:lstStyle/>
          <a:p>
            <a:r>
              <a:rPr lang="en-US" dirty="0" smtClean="0"/>
              <a:t>Plugins: Where do you fit in?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427489" y="1603884"/>
            <a:ext cx="1102635" cy="35249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Plugin</a:t>
            </a:r>
            <a:endParaRPr lang="en-US" sz="1400" dirty="0"/>
          </a:p>
        </p:txBody>
      </p:sp>
      <p:sp>
        <p:nvSpPr>
          <p:cNvPr id="5" name="Rounded Rectangle 4"/>
          <p:cNvSpPr/>
          <p:nvPr/>
        </p:nvSpPr>
        <p:spPr>
          <a:xfrm>
            <a:off x="1749839" y="2178630"/>
            <a:ext cx="1360246" cy="3301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GlobalPlugin</a:t>
            </a:r>
            <a:endParaRPr lang="en-US" sz="1400" dirty="0"/>
          </a:p>
        </p:txBody>
      </p:sp>
      <p:sp>
        <p:nvSpPr>
          <p:cNvPr id="6" name="Rounded Rectangle 5"/>
          <p:cNvSpPr/>
          <p:nvPr/>
        </p:nvSpPr>
        <p:spPr>
          <a:xfrm>
            <a:off x="4974927" y="2181021"/>
            <a:ext cx="1505250" cy="32771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TransactionPlugin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2647468" y="2808599"/>
            <a:ext cx="1992659" cy="38010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TransformationPlugin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4869927" y="2808599"/>
            <a:ext cx="1490249" cy="38010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InterceptPlugin</a:t>
            </a:r>
            <a:endParaRPr lang="en-US" sz="1400" dirty="0"/>
          </a:p>
        </p:txBody>
      </p:sp>
      <p:cxnSp>
        <p:nvCxnSpPr>
          <p:cNvPr id="9" name="Straight Connector 8"/>
          <p:cNvCxnSpPr>
            <a:stCxn id="5" idx="0"/>
            <a:endCxn id="4" idx="2"/>
          </p:cNvCxnSpPr>
          <p:nvPr/>
        </p:nvCxnSpPr>
        <p:spPr>
          <a:xfrm flipV="1">
            <a:off x="2429962" y="1956375"/>
            <a:ext cx="1548845" cy="222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2"/>
            <a:endCxn id="6" idx="0"/>
          </p:cNvCxnSpPr>
          <p:nvPr/>
        </p:nvCxnSpPr>
        <p:spPr>
          <a:xfrm>
            <a:off x="3978807" y="1956375"/>
            <a:ext cx="1748745" cy="2246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0"/>
            <a:endCxn id="6" idx="2"/>
          </p:cNvCxnSpPr>
          <p:nvPr/>
        </p:nvCxnSpPr>
        <p:spPr>
          <a:xfrm flipV="1">
            <a:off x="3643798" y="2508731"/>
            <a:ext cx="2083754" cy="2998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6" idx="2"/>
            <a:endCxn id="8" idx="0"/>
          </p:cNvCxnSpPr>
          <p:nvPr/>
        </p:nvCxnSpPr>
        <p:spPr>
          <a:xfrm flipH="1">
            <a:off x="5615052" y="2508731"/>
            <a:ext cx="112500" cy="2998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2321156" y="3654190"/>
            <a:ext cx="2208968" cy="38010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Gzip</a:t>
            </a:r>
            <a:r>
              <a:rPr lang="en-US" sz="1400" dirty="0" smtClean="0"/>
              <a:t>(Inflate/Deflate)Plugin</a:t>
            </a:r>
            <a:endParaRPr lang="en-US" sz="1400" dirty="0"/>
          </a:p>
        </p:txBody>
      </p:sp>
      <p:cxnSp>
        <p:nvCxnSpPr>
          <p:cNvPr id="36" name="Straight Connector 35"/>
          <p:cNvCxnSpPr>
            <a:stCxn id="7" idx="2"/>
          </p:cNvCxnSpPr>
          <p:nvPr/>
        </p:nvCxnSpPr>
        <p:spPr>
          <a:xfrm flipH="1">
            <a:off x="3427489" y="3188702"/>
            <a:ext cx="216309" cy="4015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589912" y="2823854"/>
            <a:ext cx="1589940" cy="39324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MyGlobalPlugin</a:t>
            </a:r>
            <a:endParaRPr lang="en-US" sz="1400" dirty="0"/>
          </a:p>
        </p:txBody>
      </p:sp>
      <p:cxnSp>
        <p:nvCxnSpPr>
          <p:cNvPr id="39" name="Straight Connector 38"/>
          <p:cNvCxnSpPr>
            <a:stCxn id="37" idx="0"/>
            <a:endCxn id="5" idx="2"/>
          </p:cNvCxnSpPr>
          <p:nvPr/>
        </p:nvCxnSpPr>
        <p:spPr>
          <a:xfrm flipV="1">
            <a:off x="1384882" y="2508730"/>
            <a:ext cx="1045080" cy="3151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4869927" y="3681052"/>
            <a:ext cx="2369468" cy="39324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MyTransformationPlugin</a:t>
            </a:r>
            <a:endParaRPr lang="en-US" sz="1400" dirty="0"/>
          </a:p>
        </p:txBody>
      </p:sp>
      <p:cxnSp>
        <p:nvCxnSpPr>
          <p:cNvPr id="42" name="Straight Connector 41"/>
          <p:cNvCxnSpPr>
            <a:stCxn id="7" idx="2"/>
            <a:endCxn id="40" idx="0"/>
          </p:cNvCxnSpPr>
          <p:nvPr/>
        </p:nvCxnSpPr>
        <p:spPr>
          <a:xfrm>
            <a:off x="3643798" y="3188702"/>
            <a:ext cx="2410863" cy="492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6480177" y="2808599"/>
            <a:ext cx="2369468" cy="39324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MyTransactionPlugin</a:t>
            </a:r>
            <a:endParaRPr lang="en-US" sz="1400" dirty="0"/>
          </a:p>
        </p:txBody>
      </p:sp>
      <p:cxnSp>
        <p:nvCxnSpPr>
          <p:cNvPr id="48" name="Straight Connector 47"/>
          <p:cNvCxnSpPr>
            <a:stCxn id="6" idx="2"/>
            <a:endCxn id="44" idx="0"/>
          </p:cNvCxnSpPr>
          <p:nvPr/>
        </p:nvCxnSpPr>
        <p:spPr>
          <a:xfrm>
            <a:off x="5727552" y="2508731"/>
            <a:ext cx="1937359" cy="2998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698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3739</TotalTime>
  <Words>1698</Words>
  <Application>Microsoft Macintosh PowerPoint</Application>
  <PresentationFormat>On-screen Show (4:3)</PresentationFormat>
  <Paragraphs>188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Traffic Server APIs</vt:lpstr>
      <vt:lpstr>C++ API: Introduction</vt:lpstr>
      <vt:lpstr>C++ API Design Considerations</vt:lpstr>
      <vt:lpstr>C++ API</vt:lpstr>
      <vt:lpstr>C++ API</vt:lpstr>
      <vt:lpstr>C++ API</vt:lpstr>
      <vt:lpstr>Mapping C to C++ API</vt:lpstr>
      <vt:lpstr>Global / Transaction “Hooks”</vt:lpstr>
      <vt:lpstr>Plugins: Where do you fit in?</vt:lpstr>
      <vt:lpstr>Global Plugin Example Registration</vt:lpstr>
      <vt:lpstr>Global Plugin Example Creating a Hook</vt:lpstr>
      <vt:lpstr>Global Plugin Example Creating a Hook</vt:lpstr>
      <vt:lpstr>Transaction Plugins</vt:lpstr>
      <vt:lpstr>Transactions: attaching transaction plugins</vt:lpstr>
      <vt:lpstr>Transactions: request / response objects</vt:lpstr>
      <vt:lpstr>Request Objects</vt:lpstr>
      <vt:lpstr>URL Objects </vt:lpstr>
      <vt:lpstr>Headers Objects</vt:lpstr>
      <vt:lpstr>HeaderField Objects</vt:lpstr>
      <vt:lpstr>HeaderFieldName Objects</vt:lpstr>
      <vt:lpstr>Header values</vt:lpstr>
      <vt:lpstr>Transaction Examples</vt:lpstr>
      <vt:lpstr>Transaction Examples</vt:lpstr>
      <vt:lpstr>Transformations</vt:lpstr>
      <vt:lpstr>Transformations</vt:lpstr>
      <vt:lpstr>Transformation Example</vt:lpstr>
      <vt:lpstr>Transformation Example</vt:lpstr>
      <vt:lpstr>Transformations</vt:lpstr>
      <vt:lpstr>Async Loggers</vt:lpstr>
      <vt:lpstr>Stats</vt:lpstr>
      <vt:lpstr>Neat things you can do</vt:lpstr>
      <vt:lpstr>Things that need to improve</vt:lpstr>
      <vt:lpstr>Things that would be great to add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Geffon</dc:creator>
  <cp:lastModifiedBy>Brian Geffon</cp:lastModifiedBy>
  <cp:revision>37</cp:revision>
  <dcterms:created xsi:type="dcterms:W3CDTF">2015-11-15T02:16:43Z</dcterms:created>
  <dcterms:modified xsi:type="dcterms:W3CDTF">2015-11-17T16:38:24Z</dcterms:modified>
</cp:coreProperties>
</file>