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1"/>
  </p:notesMasterIdLst>
  <p:sldIdLst>
    <p:sldId id="283" r:id="rId2"/>
    <p:sldId id="257" r:id="rId3"/>
    <p:sldId id="258" r:id="rId4"/>
    <p:sldId id="260" r:id="rId5"/>
    <p:sldId id="304" r:id="rId6"/>
    <p:sldId id="284" r:id="rId7"/>
    <p:sldId id="285" r:id="rId8"/>
    <p:sldId id="286" r:id="rId9"/>
    <p:sldId id="303" r:id="rId10"/>
    <p:sldId id="287" r:id="rId11"/>
    <p:sldId id="290" r:id="rId12"/>
    <p:sldId id="288" r:id="rId13"/>
    <p:sldId id="298" r:id="rId14"/>
    <p:sldId id="289" r:id="rId15"/>
    <p:sldId id="294" r:id="rId16"/>
    <p:sldId id="293" r:id="rId17"/>
    <p:sldId id="296" r:id="rId18"/>
    <p:sldId id="300" r:id="rId19"/>
    <p:sldId id="302" r:id="rId20"/>
    <p:sldId id="305" r:id="rId21"/>
    <p:sldId id="297" r:id="rId22"/>
    <p:sldId id="261" r:id="rId23"/>
    <p:sldId id="265" r:id="rId24"/>
    <p:sldId id="266" r:id="rId25"/>
    <p:sldId id="268" r:id="rId26"/>
    <p:sldId id="269" r:id="rId27"/>
    <p:sldId id="273" r:id="rId28"/>
    <p:sldId id="274" r:id="rId29"/>
    <p:sldId id="275" r:id="rId30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03" d="100"/>
          <a:sy n="103" d="100"/>
        </p:scale>
        <p:origin x="-1256" y="-112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notesMaster" Target="notesMasters/notesMaster1.xml"/><Relationship Id="rId32" Type="http://schemas.openxmlformats.org/officeDocument/2006/relationships/printerSettings" Target="printerSettings/printerSettings1.bin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presProps" Target="presProps.xml"/><Relationship Id="rId34" Type="http://schemas.openxmlformats.org/officeDocument/2006/relationships/viewProps" Target="viewProps.xml"/><Relationship Id="rId35" Type="http://schemas.openxmlformats.org/officeDocument/2006/relationships/theme" Target="theme/theme1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Workbook1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Workbook1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Protocol Usage</a:t>
            </a:r>
          </a:p>
        </c:rich>
      </c:tx>
      <c:layout/>
      <c:overlay val="0"/>
    </c:title>
    <c:autoTitleDeleted val="0"/>
    <c:plotArea>
      <c:layout/>
      <c:barChart>
        <c:barDir val="col"/>
        <c:grouping val="clustered"/>
        <c:varyColors val="0"/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axId val="-2127706904"/>
        <c:axId val="-2123102600"/>
      </c:barChart>
      <c:catAx>
        <c:axId val="-2127706904"/>
        <c:scaling>
          <c:orientation val="minMax"/>
        </c:scaling>
        <c:delete val="0"/>
        <c:axPos val="b"/>
        <c:majorTickMark val="out"/>
        <c:minorTickMark val="none"/>
        <c:tickLblPos val="nextTo"/>
        <c:crossAx val="-2123102600"/>
        <c:crosses val="autoZero"/>
        <c:auto val="1"/>
        <c:lblAlgn val="ctr"/>
        <c:lblOffset val="100"/>
        <c:noMultiLvlLbl val="0"/>
      </c:catAx>
      <c:valAx>
        <c:axId val="-2123102600"/>
        <c:scaling>
          <c:orientation val="minMax"/>
        </c:scaling>
        <c:delete val="0"/>
        <c:axPos val="l"/>
        <c:majorGridlines/>
        <c:numFmt formatCode="0" sourceLinked="1"/>
        <c:majorTickMark val="out"/>
        <c:minorTickMark val="none"/>
        <c:tickLblPos val="nextTo"/>
        <c:crossAx val="-2127706904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Protocol Usage</a:t>
            </a:r>
          </a:p>
        </c:rich>
      </c:tx>
      <c:layout/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invertIfNegative val="0"/>
          <c:cat>
            <c:strRef>
              <c:f>[Workbook1]Sheet1!$D$13:$D$15</c:f>
              <c:strCache>
                <c:ptCount val="3"/>
                <c:pt idx="0">
                  <c:v>HTTP/1.1</c:v>
                </c:pt>
                <c:pt idx="1">
                  <c:v>SPDY</c:v>
                </c:pt>
                <c:pt idx="2">
                  <c:v>HTTP/2</c:v>
                </c:pt>
              </c:strCache>
            </c:strRef>
          </c:cat>
          <c:val>
            <c:numRef>
              <c:f>[Workbook1]Sheet1!$E$13:$E$15</c:f>
              <c:numCache>
                <c:formatCode>0%</c:formatCode>
                <c:ptCount val="3"/>
                <c:pt idx="0">
                  <c:v>0.5143</c:v>
                </c:pt>
                <c:pt idx="1">
                  <c:v>0.0816</c:v>
                </c:pt>
                <c:pt idx="2">
                  <c:v>0.4041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axId val="-2130698664"/>
        <c:axId val="2078958120"/>
      </c:barChart>
      <c:catAx>
        <c:axId val="-2130698664"/>
        <c:scaling>
          <c:orientation val="minMax"/>
        </c:scaling>
        <c:delete val="0"/>
        <c:axPos val="b"/>
        <c:majorTickMark val="out"/>
        <c:minorTickMark val="none"/>
        <c:tickLblPos val="nextTo"/>
        <c:crossAx val="2078958120"/>
        <c:crosses val="autoZero"/>
        <c:auto val="1"/>
        <c:lblAlgn val="ctr"/>
        <c:lblOffset val="100"/>
        <c:noMultiLvlLbl val="0"/>
      </c:catAx>
      <c:valAx>
        <c:axId val="2078958120"/>
        <c:scaling>
          <c:orientation val="minMax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crossAx val="-2130698664"/>
        <c:crosses val="autoZero"/>
        <c:crossBetween val="between"/>
      </c:valAx>
    </c:plotArea>
    <c:plotVisOnly val="1"/>
    <c:dispBlanksAs val="gap"/>
    <c:showDLblsOverMax val="0"/>
  </c:chart>
  <c:spPr>
    <a:ln>
      <a:solidFill>
        <a:schemeClr val="tx1"/>
      </a:solidFill>
    </a:ln>
  </c:sp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9D9095-D442-574F-AF11-4E56AFF4456E}" type="datetimeFigureOut">
              <a:rPr lang="en-US" smtClean="0"/>
              <a:t>11/15/15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1DDB4B1-1F24-4244-BE45-498A497303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38665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7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8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79" name="Shape 7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rtl="0">
              <a:spcBef>
                <a:spcPts val="0"/>
              </a:spcBef>
              <a:buNone/>
            </a:pPr>
            <a:r>
              <a:rPr lang="en"/>
              <a:t>Multiplexing - 4-8 with HTTP/1.1 - most people use 100 with SPDY</a:t>
            </a:r>
          </a:p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Shape 160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61" name="Shape 16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Shape 184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85" name="Shape 18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Shape 21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16" name="Shape 21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Shape 22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22" name="Shape 22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http://tools.ietf.org/html/rfc5988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Shape 90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91" name="Shape 9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</a:pPr>
            <a:r>
              <a:rPr lang="en">
                <a:solidFill>
                  <a:schemeClr val="dk1"/>
                </a:solidFill>
              </a:rPr>
              <a:t>Multiplexing - 4-8 with HTTP/1.1 - most people use 100 with SPDY</a:t>
            </a:r>
          </a:p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Domain in the alternative names section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DDB4B1-1F24-4244-BE45-498A497303D0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148575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</a:t>
            </a:r>
            <a:r>
              <a:rPr lang="en-US" baseline="0" dirty="0" smtClean="0"/>
              <a:t> was also the release manager for ATS 6.0.0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DDB4B1-1F24-4244-BE45-498A497303D0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153675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Android web browsing</a:t>
            </a:r>
            <a:r>
              <a:rPr lang="en-US" baseline="0" dirty="0" smtClean="0"/>
              <a:t> marking share is </a:t>
            </a:r>
            <a:r>
              <a:rPr lang="en-US" dirty="0" smtClean="0"/>
              <a:t>~17% - https://</a:t>
            </a:r>
            <a:r>
              <a:rPr lang="en-US" dirty="0" err="1" smtClean="0"/>
              <a:t>en.wikipedia.org</a:t>
            </a:r>
            <a:r>
              <a:rPr lang="en-US" dirty="0" smtClean="0"/>
              <a:t>/wiki/</a:t>
            </a:r>
            <a:r>
              <a:rPr lang="en-US" dirty="0" err="1" smtClean="0"/>
              <a:t>Usage_share_of_web_browsers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DDB4B1-1F24-4244-BE45-498A497303D0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784106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Sessions should</a:t>
            </a:r>
            <a:r>
              <a:rPr lang="en-US" baseline="0" dirty="0" smtClean="0"/>
              <a:t> be renamed to connections</a:t>
            </a:r>
          </a:p>
          <a:p>
            <a:r>
              <a:rPr lang="en-US" baseline="0" dirty="0" smtClean="0"/>
              <a:t>.02% error rate on streams and connections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DDB4B1-1F24-4244-BE45-498A497303D0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374653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9 domains</a:t>
            </a:r>
            <a:r>
              <a:rPr lang="en-US" baseline="0" dirty="0" smtClean="0"/>
              <a:t> sharing the same connection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DDB4B1-1F24-4244-BE45-498A497303D0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457743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Shape 97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98" name="Shape 9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Shape 148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49" name="Shape 14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SPDY and HTTP/2 frame headers are 8 bytes but have a different layout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38"/>
            <a:ext cx="7772400" cy="110251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7E425C-4422-794F-AD0D-749C5EDD3701}" type="datetimeFigureOut">
              <a:rPr lang="en-US" smtClean="0"/>
              <a:t>11/15/15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18A585-DDB4-8543-BB5A-785302F339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65819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7E425C-4422-794F-AD0D-749C5EDD3701}" type="datetimeFigureOut">
              <a:rPr lang="en-US" smtClean="0"/>
              <a:t>11/15/15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18A585-DDB4-8543-BB5A-785302F339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69719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80"/>
            <a:ext cx="2057400" cy="4388644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80"/>
            <a:ext cx="6019800" cy="43886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7E425C-4422-794F-AD0D-749C5EDD3701}" type="datetimeFigureOut">
              <a:rPr lang="en-US" smtClean="0"/>
              <a:t>11/15/15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18A585-DDB4-8543-BB5A-785302F339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092438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1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2" name="Shape 12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68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8437151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7E425C-4422-794F-AD0D-749C5EDD3701}" type="datetimeFigureOut">
              <a:rPr lang="en-US" smtClean="0"/>
              <a:t>11/15/15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18A585-DDB4-8543-BB5A-785302F339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24517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7E425C-4422-794F-AD0D-749C5EDD3701}" type="datetimeFigureOut">
              <a:rPr lang="en-US" smtClean="0"/>
              <a:t>11/15/15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18A585-DDB4-8543-BB5A-785302F339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56934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7E425C-4422-794F-AD0D-749C5EDD3701}" type="datetimeFigureOut">
              <a:rPr lang="en-US" smtClean="0"/>
              <a:t>11/15/15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18A585-DDB4-8543-BB5A-785302F339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55987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33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33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7E425C-4422-794F-AD0D-749C5EDD3701}" type="datetimeFigureOut">
              <a:rPr lang="en-US" smtClean="0"/>
              <a:t>11/15/15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18A585-DDB4-8543-BB5A-785302F339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52570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7E425C-4422-794F-AD0D-749C5EDD3701}" type="datetimeFigureOut">
              <a:rPr lang="en-US" smtClean="0"/>
              <a:t>11/15/15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18A585-DDB4-8543-BB5A-785302F339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3097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7E425C-4422-794F-AD0D-749C5EDD3701}" type="datetimeFigureOut">
              <a:rPr lang="en-US" smtClean="0"/>
              <a:t>11/15/15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18A585-DDB4-8543-BB5A-785302F339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6467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19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807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19" y="1076328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7E425C-4422-794F-AD0D-749C5EDD3701}" type="datetimeFigureOut">
              <a:rPr lang="en-US" smtClean="0"/>
              <a:t>11/15/15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18A585-DDB4-8543-BB5A-785302F339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04667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22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7E425C-4422-794F-AD0D-749C5EDD3701}" type="datetimeFigureOut">
              <a:rPr lang="en-US" smtClean="0"/>
              <a:t>11/15/15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18A585-DDB4-8543-BB5A-785302F339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9204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7E425C-4422-794F-AD0D-749C5EDD3701}" type="datetimeFigureOut">
              <a:rPr lang="en-US" smtClean="0"/>
              <a:t>11/15/15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18A585-DDB4-8543-BB5A-785302F339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88825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chart" Target="../charts/chart1.xml"/><Relationship Id="rId3" Type="http://schemas.openxmlformats.org/officeDocument/2006/relationships/chart" Target="../charts/char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4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8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9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6.emf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4" Type="http://schemas.openxmlformats.org/officeDocument/2006/relationships/image" Target="../media/image2.emf"/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3.em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5315" y="1597838"/>
            <a:ext cx="8376851" cy="1102519"/>
          </a:xfrm>
        </p:spPr>
        <p:txBody>
          <a:bodyPr>
            <a:normAutofit/>
          </a:bodyPr>
          <a:lstStyle/>
          <a:p>
            <a:r>
              <a:rPr lang="en-US" dirty="0" smtClean="0"/>
              <a:t>HTTP/2 and ATS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ATS Fall Summit </a:t>
            </a:r>
            <a:r>
              <a:rPr lang="en-US" dirty="0" smtClean="0"/>
              <a:t>2015</a:t>
            </a:r>
          </a:p>
          <a:p>
            <a:r>
              <a:rPr lang="en-US" dirty="0" smtClean="0"/>
              <a:t>Bryan Call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06467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ATS in Production</a:t>
            </a:r>
            <a:endParaRPr lang="en-US" dirty="0"/>
          </a:p>
        </p:txBody>
      </p:sp>
      <p:graphicFrame>
        <p:nvGraphicFramePr>
          <p:cNvPr id="4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59282497"/>
              </p:ext>
            </p:extLst>
          </p:nvPr>
        </p:nvGraphicFramePr>
        <p:xfrm>
          <a:off x="2023244" y="1312764"/>
          <a:ext cx="5440223" cy="33607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7" name="Char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3436739"/>
              </p:ext>
            </p:extLst>
          </p:nvPr>
        </p:nvGraphicFramePr>
        <p:xfrm>
          <a:off x="1754235" y="1385703"/>
          <a:ext cx="5646672" cy="33430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985131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HTTP/2, NPN, ALPN, and Android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57747284"/>
              </p:ext>
            </p:extLst>
          </p:nvPr>
        </p:nvGraphicFramePr>
        <p:xfrm>
          <a:off x="1517743" y="1734712"/>
          <a:ext cx="6096000" cy="2225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/>
                <a:gridCol w="2032000"/>
                <a:gridCol w="2032000"/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NPN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ALPN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err="1" smtClean="0"/>
                        <a:t>OpenSSL</a:t>
                      </a:r>
                      <a:r>
                        <a:rPr lang="en-US" b="1" dirty="0" smtClean="0"/>
                        <a:t> 1.0.1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rgbClr val="008000"/>
                        </a:solidFill>
                      </a:endParaRPr>
                    </a:p>
                  </a:txBody>
                  <a:tcPr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OpenSSL</a:t>
                      </a:r>
                      <a:r>
                        <a:rPr lang="en-US" dirty="0" smtClean="0"/>
                        <a:t> 1.0.2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00800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ATS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00800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err="1" smtClean="0"/>
                        <a:t>OkHttp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00800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Chromium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008000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521083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HTTP/2, NPN, ALPN, and Android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NPN – Client selects protocol</a:t>
            </a:r>
          </a:p>
          <a:p>
            <a:r>
              <a:rPr lang="en-US" dirty="0"/>
              <a:t>ALPN – Server selects protocol</a:t>
            </a:r>
          </a:p>
          <a:p>
            <a:r>
              <a:rPr lang="en-US" dirty="0" smtClean="0"/>
              <a:t>HTTP</a:t>
            </a:r>
            <a:r>
              <a:rPr lang="en-US" dirty="0" smtClean="0"/>
              <a:t>/2 uses ALPN</a:t>
            </a:r>
          </a:p>
          <a:p>
            <a:pPr lvl="1"/>
            <a:r>
              <a:rPr lang="en-US" dirty="0" smtClean="0"/>
              <a:t>Most clients will use NPN</a:t>
            </a:r>
          </a:p>
          <a:p>
            <a:r>
              <a:rPr lang="en-US" dirty="0" err="1" smtClean="0"/>
              <a:t>OpenSSL</a:t>
            </a:r>
            <a:r>
              <a:rPr lang="en-US" dirty="0" smtClean="0"/>
              <a:t> 1.0.1 (RHEL 6/7)</a:t>
            </a:r>
          </a:p>
          <a:p>
            <a:pPr lvl="1"/>
            <a:r>
              <a:rPr lang="en-US" dirty="0" smtClean="0"/>
              <a:t>Doesn’t support ALPN, does support NPN</a:t>
            </a:r>
          </a:p>
          <a:p>
            <a:r>
              <a:rPr lang="en-US" dirty="0" smtClean="0"/>
              <a:t>Android </a:t>
            </a:r>
            <a:r>
              <a:rPr lang="en-US" dirty="0" err="1" smtClean="0"/>
              <a:t>OkHttp</a:t>
            </a:r>
            <a:endParaRPr lang="en-US" dirty="0" smtClean="0"/>
          </a:p>
          <a:p>
            <a:pPr lvl="1"/>
            <a:r>
              <a:rPr lang="en-US" dirty="0"/>
              <a:t>D</a:t>
            </a:r>
            <a:r>
              <a:rPr lang="en-US" dirty="0" smtClean="0"/>
              <a:t>oesn’t support NPN, does support </a:t>
            </a:r>
            <a:r>
              <a:rPr lang="en-US" dirty="0" smtClean="0"/>
              <a:t>ALPN</a:t>
            </a:r>
          </a:p>
        </p:txBody>
      </p:sp>
    </p:spTree>
    <p:extLst>
      <p:ext uri="{BB962C8B-B14F-4D97-AF65-F5344CB8AC3E}">
        <p14:creationId xmlns:p14="http://schemas.microsoft.com/office/powerpoint/2010/main" val="2946944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Performance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HTTP/2</a:t>
            </a:r>
          </a:p>
          <a:p>
            <a:pPr lvl="1"/>
            <a:r>
              <a:rPr lang="en-US" dirty="0" smtClean="0"/>
              <a:t>11% reduction in page load times for </a:t>
            </a:r>
            <a:r>
              <a:rPr lang="en-US" dirty="0" err="1" smtClean="0"/>
              <a:t>Frontpage</a:t>
            </a:r>
            <a:r>
              <a:rPr lang="en-US" dirty="0" smtClean="0"/>
              <a:t> (SPDY) measured by client navigation timing </a:t>
            </a:r>
          </a:p>
          <a:p>
            <a:pPr lvl="1"/>
            <a:r>
              <a:rPr lang="en-US" dirty="0" smtClean="0"/>
              <a:t>&gt;4x</a:t>
            </a:r>
            <a:r>
              <a:rPr lang="en-US" dirty="0" smtClean="0"/>
              <a:t> </a:t>
            </a:r>
            <a:r>
              <a:rPr lang="en-US" dirty="0"/>
              <a:t>requests per connection </a:t>
            </a:r>
            <a:r>
              <a:rPr lang="en-US" dirty="0" err="1" smtClean="0"/>
              <a:t>vs</a:t>
            </a:r>
            <a:r>
              <a:rPr lang="en-US" dirty="0" smtClean="0"/>
              <a:t> </a:t>
            </a:r>
            <a:r>
              <a:rPr lang="en-US" dirty="0" smtClean="0"/>
              <a:t>HTTP/</a:t>
            </a:r>
            <a:r>
              <a:rPr lang="en-US" dirty="0" smtClean="0"/>
              <a:t>1.1 for static and dynamic content</a:t>
            </a:r>
          </a:p>
        </p:txBody>
      </p:sp>
    </p:spTree>
    <p:extLst>
      <p:ext uri="{BB962C8B-B14F-4D97-AF65-F5344CB8AC3E}">
        <p14:creationId xmlns:p14="http://schemas.microsoft.com/office/powerpoint/2010/main" val="38852655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Using HTTP/2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>
                <a:cs typeface="Andale Mono"/>
              </a:rPr>
              <a:t>Enabling HTTP/2</a:t>
            </a:r>
          </a:p>
          <a:p>
            <a:pPr marL="400050" lvl="1" indent="0">
              <a:buNone/>
            </a:pPr>
            <a:endParaRPr lang="en-US" sz="1600" dirty="0">
              <a:latin typeface="Andale Mono"/>
              <a:cs typeface="Andale Mono"/>
            </a:endParaRPr>
          </a:p>
          <a:p>
            <a:pPr marL="400050" lvl="1" indent="0">
              <a:buNone/>
            </a:pPr>
            <a:endParaRPr lang="en-US" sz="1600" dirty="0">
              <a:latin typeface="Andale Mono"/>
              <a:cs typeface="Andale Mono"/>
            </a:endParaRPr>
          </a:p>
          <a:p>
            <a:pPr marL="400050" lvl="1" indent="0">
              <a:buNone/>
            </a:pPr>
            <a:endParaRPr lang="en-US" sz="1600" dirty="0" smtClean="0">
              <a:latin typeface="Andale Mono"/>
              <a:cs typeface="Andale Mono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02194159"/>
              </p:ext>
            </p:extLst>
          </p:nvPr>
        </p:nvGraphicFramePr>
        <p:xfrm>
          <a:off x="773273" y="1989519"/>
          <a:ext cx="7772492" cy="155782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772492"/>
              </a:tblGrid>
              <a:tr h="1557829">
                <a:tc>
                  <a:txBody>
                    <a:bodyPr/>
                    <a:lstStyle/>
                    <a:p>
                      <a:pPr marL="0" lvl="0" indent="-57150">
                        <a:buNone/>
                      </a:pPr>
                      <a:r>
                        <a:rPr lang="en-US" sz="1600" dirty="0" smtClean="0">
                          <a:solidFill>
                            <a:schemeClr val="tx1"/>
                          </a:solidFill>
                          <a:latin typeface="Andale Mono"/>
                          <a:cs typeface="Andale Mono"/>
                        </a:rPr>
                        <a:t>$ </a:t>
                      </a:r>
                      <a:r>
                        <a:rPr lang="en-US" sz="1600" dirty="0" err="1" smtClean="0">
                          <a:solidFill>
                            <a:schemeClr val="tx1"/>
                          </a:solidFill>
                          <a:latin typeface="Andale Mono"/>
                          <a:cs typeface="Andale Mono"/>
                        </a:rPr>
                        <a:t>sudo</a:t>
                      </a:r>
                      <a:r>
                        <a:rPr lang="en-US" sz="1600" dirty="0" smtClean="0">
                          <a:solidFill>
                            <a:schemeClr val="tx1"/>
                          </a:solidFill>
                          <a:latin typeface="Andale Mono"/>
                          <a:cs typeface="Andale Mono"/>
                        </a:rPr>
                        <a:t> </a:t>
                      </a:r>
                      <a:r>
                        <a:rPr lang="en-US" sz="1600" dirty="0" err="1" smtClean="0">
                          <a:solidFill>
                            <a:schemeClr val="tx1"/>
                          </a:solidFill>
                          <a:latin typeface="Andale Mono"/>
                          <a:cs typeface="Andale Mono"/>
                        </a:rPr>
                        <a:t>traffic_ctl</a:t>
                      </a:r>
                      <a:r>
                        <a:rPr lang="en-US" sz="1600" dirty="0" smtClean="0">
                          <a:solidFill>
                            <a:schemeClr val="tx1"/>
                          </a:solidFill>
                          <a:latin typeface="Andale Mono"/>
                          <a:cs typeface="Andale Mono"/>
                        </a:rPr>
                        <a:t> </a:t>
                      </a:r>
                      <a:r>
                        <a:rPr lang="en-US" sz="1600" dirty="0" err="1" smtClean="0">
                          <a:solidFill>
                            <a:schemeClr val="tx1"/>
                          </a:solidFill>
                          <a:latin typeface="Andale Mono"/>
                          <a:cs typeface="Andale Mono"/>
                        </a:rPr>
                        <a:t>config</a:t>
                      </a:r>
                      <a:r>
                        <a:rPr lang="en-US" sz="1600" dirty="0" smtClean="0">
                          <a:solidFill>
                            <a:schemeClr val="tx1"/>
                          </a:solidFill>
                          <a:latin typeface="Andale Mono"/>
                          <a:cs typeface="Andale Mono"/>
                        </a:rPr>
                        <a:t> set proxy.config.http2.enabled 1</a:t>
                      </a:r>
                    </a:p>
                    <a:p>
                      <a:pPr marL="0" lvl="0" indent="-57150">
                        <a:buNone/>
                      </a:pPr>
                      <a:r>
                        <a:rPr lang="en-US" sz="1600" b="0" dirty="0" smtClean="0">
                          <a:solidFill>
                            <a:schemeClr val="tx1"/>
                          </a:solidFill>
                          <a:latin typeface="Andale Mono"/>
                          <a:cs typeface="Andale Mono"/>
                        </a:rPr>
                        <a:t>set proxy.config.http2.enabled, restart required</a:t>
                      </a:r>
                    </a:p>
                    <a:p>
                      <a:pPr marL="0" lvl="0" indent="-57150">
                        <a:buNone/>
                      </a:pPr>
                      <a:r>
                        <a:rPr lang="en-US" sz="1600" dirty="0" smtClean="0">
                          <a:solidFill>
                            <a:schemeClr val="tx1"/>
                          </a:solidFill>
                          <a:latin typeface="Andale Mono"/>
                          <a:cs typeface="Andale Mono"/>
                        </a:rPr>
                        <a:t>$ </a:t>
                      </a:r>
                      <a:r>
                        <a:rPr lang="en-US" sz="1600" dirty="0" err="1" smtClean="0">
                          <a:solidFill>
                            <a:schemeClr val="tx1"/>
                          </a:solidFill>
                          <a:latin typeface="Andale Mono"/>
                          <a:cs typeface="Andale Mono"/>
                        </a:rPr>
                        <a:t>sudo</a:t>
                      </a:r>
                      <a:r>
                        <a:rPr lang="en-US" sz="1600" dirty="0" smtClean="0">
                          <a:solidFill>
                            <a:schemeClr val="tx1"/>
                          </a:solidFill>
                          <a:latin typeface="Andale Mono"/>
                          <a:cs typeface="Andale Mono"/>
                        </a:rPr>
                        <a:t> </a:t>
                      </a:r>
                      <a:r>
                        <a:rPr lang="en-US" sz="1600" dirty="0" err="1" smtClean="0">
                          <a:solidFill>
                            <a:schemeClr val="tx1"/>
                          </a:solidFill>
                          <a:latin typeface="Andale Mono"/>
                          <a:cs typeface="Andale Mono"/>
                        </a:rPr>
                        <a:t>trafficserver</a:t>
                      </a:r>
                      <a:r>
                        <a:rPr lang="en-US" sz="1600" dirty="0" smtClean="0">
                          <a:solidFill>
                            <a:schemeClr val="tx1"/>
                          </a:solidFill>
                          <a:latin typeface="Andale Mono"/>
                          <a:cs typeface="Andale Mono"/>
                        </a:rPr>
                        <a:t> restart</a:t>
                      </a: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461324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Using HTTP/2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>
                <a:cs typeface="Andale Mono"/>
              </a:rPr>
              <a:t>Configuring HTTP/2</a:t>
            </a:r>
          </a:p>
          <a:p>
            <a:pPr marL="400050" lvl="1" indent="0">
              <a:buNone/>
            </a:pPr>
            <a:endParaRPr lang="en-US" sz="1600" dirty="0">
              <a:latin typeface="Andale Mono"/>
              <a:cs typeface="Andale Mono"/>
            </a:endParaRPr>
          </a:p>
          <a:p>
            <a:pPr marL="400050" lvl="1" indent="0">
              <a:buNone/>
            </a:pPr>
            <a:endParaRPr lang="en-US" sz="1600" dirty="0">
              <a:latin typeface="Andale Mono"/>
              <a:cs typeface="Andale Mono"/>
            </a:endParaRPr>
          </a:p>
          <a:p>
            <a:pPr marL="400050" lvl="1" indent="0">
              <a:buNone/>
            </a:pPr>
            <a:endParaRPr lang="en-US" sz="1600" dirty="0" smtClean="0">
              <a:latin typeface="Andale Mono"/>
              <a:cs typeface="Andale Mono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05654438"/>
              </p:ext>
            </p:extLst>
          </p:nvPr>
        </p:nvGraphicFramePr>
        <p:xfrm>
          <a:off x="773273" y="1989519"/>
          <a:ext cx="7772492" cy="2286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772492"/>
              </a:tblGrid>
              <a:tr h="1557829">
                <a:tc>
                  <a:txBody>
                    <a:bodyPr/>
                    <a:lstStyle/>
                    <a:p>
                      <a:pPr marL="0" lvl="0" indent="-57150">
                        <a:buNone/>
                      </a:pPr>
                      <a:r>
                        <a:rPr lang="en-US" sz="1600" dirty="0" smtClean="0">
                          <a:solidFill>
                            <a:schemeClr val="tx1"/>
                          </a:solidFill>
                          <a:latin typeface="Andale Mono"/>
                          <a:cs typeface="Andale Mono"/>
                        </a:rPr>
                        <a:t>$ </a:t>
                      </a:r>
                      <a:r>
                        <a:rPr lang="en-US" sz="1600" dirty="0" err="1" smtClean="0">
                          <a:solidFill>
                            <a:schemeClr val="tx1"/>
                          </a:solidFill>
                          <a:latin typeface="Andale Mono"/>
                          <a:cs typeface="Andale Mono"/>
                        </a:rPr>
                        <a:t>traffic_ctl</a:t>
                      </a:r>
                      <a:r>
                        <a:rPr lang="en-US" sz="1600" dirty="0" smtClean="0">
                          <a:solidFill>
                            <a:schemeClr val="tx1"/>
                          </a:solidFill>
                          <a:latin typeface="Andale Mono"/>
                          <a:cs typeface="Andale Mono"/>
                        </a:rPr>
                        <a:t> </a:t>
                      </a:r>
                      <a:r>
                        <a:rPr lang="en-US" sz="1600" dirty="0" err="1" smtClean="0">
                          <a:solidFill>
                            <a:schemeClr val="tx1"/>
                          </a:solidFill>
                          <a:latin typeface="Andale Mono"/>
                          <a:cs typeface="Andale Mono"/>
                        </a:rPr>
                        <a:t>config</a:t>
                      </a:r>
                      <a:r>
                        <a:rPr lang="en-US" sz="1600" dirty="0" smtClean="0">
                          <a:solidFill>
                            <a:schemeClr val="tx1"/>
                          </a:solidFill>
                          <a:latin typeface="Andale Mono"/>
                          <a:cs typeface="Andale Mono"/>
                        </a:rPr>
                        <a:t> match http2</a:t>
                      </a:r>
                    </a:p>
                    <a:p>
                      <a:pPr marL="0" lvl="0" indent="-57150">
                        <a:buNone/>
                      </a:pPr>
                      <a:r>
                        <a:rPr lang="en-US" sz="1600" b="0" dirty="0" smtClean="0">
                          <a:solidFill>
                            <a:schemeClr val="tx1"/>
                          </a:solidFill>
                          <a:latin typeface="Andale Mono"/>
                          <a:cs typeface="Andale Mono"/>
                        </a:rPr>
                        <a:t>proxy.config.http2.enabled: 1</a:t>
                      </a:r>
                    </a:p>
                    <a:p>
                      <a:pPr marL="0" lvl="0" indent="-57150">
                        <a:buNone/>
                      </a:pPr>
                      <a:r>
                        <a:rPr lang="en-US" sz="1600" b="0" dirty="0" smtClean="0">
                          <a:solidFill>
                            <a:schemeClr val="tx1"/>
                          </a:solidFill>
                          <a:latin typeface="Andale Mono"/>
                          <a:cs typeface="Andale Mono"/>
                        </a:rPr>
                        <a:t>proxy.config.http2.max_concurrent_streams_in: 100</a:t>
                      </a:r>
                    </a:p>
                    <a:p>
                      <a:pPr marL="0" lvl="0" indent="-57150">
                        <a:buNone/>
                      </a:pPr>
                      <a:r>
                        <a:rPr lang="en-US" sz="1600" b="0" dirty="0" smtClean="0">
                          <a:solidFill>
                            <a:schemeClr val="tx1"/>
                          </a:solidFill>
                          <a:latin typeface="Andale Mono"/>
                          <a:cs typeface="Andale Mono"/>
                        </a:rPr>
                        <a:t>proxy.config.http2.initial_window_size_in: 1048576</a:t>
                      </a:r>
                    </a:p>
                    <a:p>
                      <a:pPr marL="0" lvl="0" indent="-57150">
                        <a:buNone/>
                      </a:pPr>
                      <a:r>
                        <a:rPr lang="en-US" sz="1600" b="0" dirty="0" smtClean="0">
                          <a:solidFill>
                            <a:schemeClr val="tx1"/>
                          </a:solidFill>
                          <a:latin typeface="Andale Mono"/>
                          <a:cs typeface="Andale Mono"/>
                        </a:rPr>
                        <a:t>proxy.config.http2.max_frame_size: 16384</a:t>
                      </a:r>
                    </a:p>
                    <a:p>
                      <a:pPr marL="0" lvl="0" indent="-57150">
                        <a:buNone/>
                      </a:pPr>
                      <a:r>
                        <a:rPr lang="en-US" sz="1600" b="0" dirty="0" smtClean="0">
                          <a:solidFill>
                            <a:schemeClr val="tx1"/>
                          </a:solidFill>
                          <a:latin typeface="Andale Mono"/>
                          <a:cs typeface="Andale Mono"/>
                        </a:rPr>
                        <a:t>proxy.config.http2.header_table_size: 4096</a:t>
                      </a:r>
                    </a:p>
                    <a:p>
                      <a:pPr marL="0" lvl="0" indent="-57150">
                        <a:buNone/>
                      </a:pPr>
                      <a:r>
                        <a:rPr lang="en-US" sz="1600" b="0" dirty="0" smtClean="0">
                          <a:solidFill>
                            <a:schemeClr val="tx1"/>
                          </a:solidFill>
                          <a:latin typeface="Andale Mono"/>
                          <a:cs typeface="Andale Mono"/>
                        </a:rPr>
                        <a:t>proxy.config.http2.max_header_list_size: 4294967295</a:t>
                      </a:r>
                    </a:p>
                    <a:p>
                      <a:pPr marL="0" lvl="0" indent="-57150">
                        <a:buNone/>
                      </a:pPr>
                      <a:r>
                        <a:rPr lang="en-US" sz="1600" b="0" dirty="0" smtClean="0">
                          <a:solidFill>
                            <a:schemeClr val="tx1"/>
                          </a:solidFill>
                          <a:latin typeface="Andale Mono"/>
                          <a:cs typeface="Andale Mono"/>
                        </a:rPr>
                        <a:t>proxy.config.http2.accept_no_activity_timeout: 120</a:t>
                      </a:r>
                    </a:p>
                    <a:p>
                      <a:pPr marL="0" lvl="0" indent="-57150">
                        <a:buNone/>
                      </a:pPr>
                      <a:r>
                        <a:rPr lang="en-US" sz="1600" b="0" dirty="0" smtClean="0">
                          <a:solidFill>
                            <a:schemeClr val="tx1"/>
                          </a:solidFill>
                          <a:latin typeface="Andale Mono"/>
                          <a:cs typeface="Andale Mono"/>
                        </a:rPr>
                        <a:t>proxy.config.http2.no_activity_timeout_in: 115</a:t>
                      </a: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310089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Using HTTP/2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2800" dirty="0">
                <a:cs typeface="Andale Mono"/>
              </a:rPr>
              <a:t>Getting Statistics</a:t>
            </a:r>
          </a:p>
          <a:p>
            <a:pPr marL="400050" lvl="1" indent="0">
              <a:buNone/>
            </a:pPr>
            <a:endParaRPr lang="en-US" sz="1600" dirty="0">
              <a:latin typeface="Andale Mono"/>
              <a:cs typeface="Andale Mono"/>
            </a:endParaRPr>
          </a:p>
          <a:p>
            <a:pPr marL="400050" lvl="1" indent="0">
              <a:buNone/>
            </a:pPr>
            <a:endParaRPr lang="en-US" sz="1600" dirty="0">
              <a:latin typeface="Andale Mono"/>
              <a:cs typeface="Andale Mono"/>
            </a:endParaRPr>
          </a:p>
          <a:p>
            <a:pPr marL="400050" lvl="1" indent="0">
              <a:buNone/>
            </a:pPr>
            <a:endParaRPr lang="en-US" sz="1600" dirty="0" smtClean="0">
              <a:latin typeface="Andale Mono"/>
              <a:cs typeface="Andale Mono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48455397"/>
              </p:ext>
            </p:extLst>
          </p:nvPr>
        </p:nvGraphicFramePr>
        <p:xfrm>
          <a:off x="773273" y="1989519"/>
          <a:ext cx="7772492" cy="204215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772492"/>
              </a:tblGrid>
              <a:tr h="1557829">
                <a:tc>
                  <a:txBody>
                    <a:bodyPr/>
                    <a:lstStyle/>
                    <a:p>
                      <a:pPr marL="0" lvl="0" indent="-57150">
                        <a:buNone/>
                      </a:pPr>
                      <a:r>
                        <a:rPr lang="en-US" sz="1600" dirty="0" smtClean="0">
                          <a:solidFill>
                            <a:srgbClr val="000000"/>
                          </a:solidFill>
                          <a:latin typeface="Andale Mono"/>
                          <a:cs typeface="Andale Mono"/>
                        </a:rPr>
                        <a:t>$ </a:t>
                      </a:r>
                      <a:r>
                        <a:rPr lang="en-US" sz="1600" dirty="0" err="1" smtClean="0">
                          <a:solidFill>
                            <a:srgbClr val="000000"/>
                          </a:solidFill>
                          <a:latin typeface="Andale Mono"/>
                          <a:cs typeface="Andale Mono"/>
                        </a:rPr>
                        <a:t>traffic_ctl</a:t>
                      </a:r>
                      <a:r>
                        <a:rPr lang="en-US" sz="1600" dirty="0" smtClean="0">
                          <a:solidFill>
                            <a:srgbClr val="000000"/>
                          </a:solidFill>
                          <a:latin typeface="Andale Mono"/>
                          <a:cs typeface="Andale Mono"/>
                        </a:rPr>
                        <a:t> metric match http2</a:t>
                      </a:r>
                    </a:p>
                    <a:p>
                      <a:pPr marL="0" lvl="0" indent="-57150">
                        <a:buNone/>
                      </a:pPr>
                      <a:r>
                        <a:rPr lang="en-US" sz="1600" b="0" dirty="0" smtClean="0">
                          <a:solidFill>
                            <a:srgbClr val="000000"/>
                          </a:solidFill>
                          <a:latin typeface="Andale Mono"/>
                          <a:cs typeface="Andale Mono"/>
                        </a:rPr>
                        <a:t>proxy.process.http2.current_client_sessions 15518</a:t>
                      </a:r>
                    </a:p>
                    <a:p>
                      <a:pPr marL="0" lvl="0" indent="-57150">
                        <a:buNone/>
                      </a:pPr>
                      <a:r>
                        <a:rPr lang="en-US" sz="1600" b="0" dirty="0" smtClean="0">
                          <a:solidFill>
                            <a:srgbClr val="000000"/>
                          </a:solidFill>
                          <a:latin typeface="Andale Mono"/>
                          <a:cs typeface="Andale Mono"/>
                        </a:rPr>
                        <a:t>proxy.process.http2.current_client_streams 112</a:t>
                      </a:r>
                    </a:p>
                    <a:p>
                      <a:pPr marL="0" lvl="0" indent="-57150">
                        <a:buNone/>
                      </a:pPr>
                      <a:r>
                        <a:rPr lang="en-US" sz="1600" b="0" dirty="0" smtClean="0">
                          <a:solidFill>
                            <a:srgbClr val="000000"/>
                          </a:solidFill>
                          <a:latin typeface="Andale Mono"/>
                          <a:cs typeface="Andale Mono"/>
                        </a:rPr>
                        <a:t>proxy.process.http2.total_client_streams 19163488</a:t>
                      </a:r>
                    </a:p>
                    <a:p>
                      <a:pPr marL="0" lvl="0" indent="-57150">
                        <a:buNone/>
                      </a:pPr>
                      <a:r>
                        <a:rPr lang="en-US" sz="1600" b="0" dirty="0" smtClean="0">
                          <a:solidFill>
                            <a:srgbClr val="000000"/>
                          </a:solidFill>
                          <a:latin typeface="Andale Mono"/>
                          <a:cs typeface="Andale Mono"/>
                        </a:rPr>
                        <a:t>proxy.process.http2.total_transactions_time 41532771809941</a:t>
                      </a:r>
                    </a:p>
                    <a:p>
                      <a:pPr marL="0" lvl="0" indent="-57150">
                        <a:buNone/>
                      </a:pPr>
                      <a:r>
                        <a:rPr lang="en-US" sz="1600" b="0" dirty="0" smtClean="0">
                          <a:solidFill>
                            <a:srgbClr val="000000"/>
                          </a:solidFill>
                          <a:latin typeface="Andale Mono"/>
                          <a:cs typeface="Andale Mono"/>
                        </a:rPr>
                        <a:t>proxy.process.http2.total_client_connections 1646635</a:t>
                      </a:r>
                    </a:p>
                    <a:p>
                      <a:pPr marL="0" lvl="0" indent="-57150">
                        <a:buNone/>
                      </a:pPr>
                      <a:r>
                        <a:rPr lang="en-US" sz="1600" b="0" dirty="0" smtClean="0">
                          <a:solidFill>
                            <a:srgbClr val="000000"/>
                          </a:solidFill>
                          <a:latin typeface="Andale Mono"/>
                          <a:cs typeface="Andale Mono"/>
                        </a:rPr>
                        <a:t>proxy.process.http2.connection_errors 41</a:t>
                      </a:r>
                    </a:p>
                    <a:p>
                      <a:pPr marL="0" lvl="0" indent="-57150">
                        <a:buNone/>
                      </a:pPr>
                      <a:r>
                        <a:rPr lang="en-US" sz="1600" b="0" dirty="0" smtClean="0">
                          <a:solidFill>
                            <a:srgbClr val="000000"/>
                          </a:solidFill>
                          <a:latin typeface="Andale Mono"/>
                          <a:cs typeface="Andale Mono"/>
                        </a:rPr>
                        <a:t>proxy.process.http2.stream_errors 4842</a:t>
                      </a:r>
                      <a:endParaRPr lang="en-US" sz="1600" b="0" dirty="0">
                        <a:solidFill>
                          <a:srgbClr val="000000"/>
                        </a:solidFill>
                        <a:latin typeface="Andale Mono"/>
                        <a:cs typeface="Andale Mono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520023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Command Line - </a:t>
            </a:r>
            <a:r>
              <a:rPr lang="en-US" dirty="0" err="1" smtClean="0"/>
              <a:t>nghttp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>
                <a:cs typeface="Andale Mono"/>
              </a:rPr>
              <a:t>Command line client</a:t>
            </a:r>
          </a:p>
          <a:p>
            <a:pPr marL="400050" lvl="1" indent="0">
              <a:buNone/>
            </a:pPr>
            <a:endParaRPr lang="en-US" sz="1600" dirty="0">
              <a:latin typeface="Andale Mono"/>
              <a:cs typeface="Andale Mono"/>
            </a:endParaRPr>
          </a:p>
          <a:p>
            <a:pPr marL="400050" lvl="1" indent="0">
              <a:buNone/>
            </a:pPr>
            <a:endParaRPr lang="en-US" sz="1600" dirty="0">
              <a:latin typeface="Andale Mono"/>
              <a:cs typeface="Andale Mono"/>
            </a:endParaRPr>
          </a:p>
          <a:p>
            <a:pPr marL="400050" lvl="1" indent="0">
              <a:buNone/>
            </a:pPr>
            <a:endParaRPr lang="en-US" sz="1600" dirty="0" smtClean="0">
              <a:latin typeface="Andale Mono"/>
              <a:cs typeface="Andale Mono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10320643"/>
              </p:ext>
            </p:extLst>
          </p:nvPr>
        </p:nvGraphicFramePr>
        <p:xfrm>
          <a:off x="773273" y="1819577"/>
          <a:ext cx="7772492" cy="326135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772492"/>
              </a:tblGrid>
              <a:tr h="2936312">
                <a:tc>
                  <a:txBody>
                    <a:bodyPr/>
                    <a:lstStyle/>
                    <a:p>
                      <a:pPr marL="0" lvl="0" indent="-57150">
                        <a:buNone/>
                      </a:pPr>
                      <a:r>
                        <a:rPr lang="en-US" sz="1600" dirty="0" smtClean="0">
                          <a:solidFill>
                            <a:schemeClr val="tx1"/>
                          </a:solidFill>
                          <a:latin typeface="Andale Mono"/>
                          <a:cs typeface="Andale Mono"/>
                        </a:rPr>
                        <a:t>$ </a:t>
                      </a:r>
                      <a:r>
                        <a:rPr lang="en-US" sz="1600" dirty="0" err="1" smtClean="0">
                          <a:solidFill>
                            <a:schemeClr val="tx1"/>
                          </a:solidFill>
                          <a:latin typeface="Andale Mono"/>
                          <a:cs typeface="Andale Mono"/>
                        </a:rPr>
                        <a:t>nghttp</a:t>
                      </a:r>
                      <a:r>
                        <a:rPr lang="en-US" sz="1600" dirty="0" smtClean="0">
                          <a:solidFill>
                            <a:schemeClr val="tx1"/>
                          </a:solidFill>
                          <a:latin typeface="Andale Mono"/>
                          <a:cs typeface="Andale Mono"/>
                        </a:rPr>
                        <a:t> -v -n -H ':authority: </a:t>
                      </a:r>
                      <a:r>
                        <a:rPr lang="en-US" sz="1600" dirty="0" err="1" smtClean="0">
                          <a:solidFill>
                            <a:schemeClr val="tx1"/>
                          </a:solidFill>
                          <a:latin typeface="Andale Mono"/>
                          <a:cs typeface="Andale Mono"/>
                        </a:rPr>
                        <a:t>s.yimg.com</a:t>
                      </a:r>
                      <a:r>
                        <a:rPr lang="en-US" sz="1600" dirty="0" smtClean="0">
                          <a:solidFill>
                            <a:schemeClr val="tx1"/>
                          </a:solidFill>
                          <a:latin typeface="Andale Mono"/>
                          <a:cs typeface="Andale Mono"/>
                        </a:rPr>
                        <a:t>' https://216.115.100.102/</a:t>
                      </a:r>
                      <a:r>
                        <a:rPr lang="en-US" sz="1600" dirty="0" err="1" smtClean="0">
                          <a:solidFill>
                            <a:schemeClr val="tx1"/>
                          </a:solidFill>
                          <a:latin typeface="Andale Mono"/>
                          <a:cs typeface="Andale Mono"/>
                        </a:rPr>
                        <a:t>uy</a:t>
                      </a:r>
                      <a:r>
                        <a:rPr lang="en-US" sz="1600" dirty="0" smtClean="0">
                          <a:solidFill>
                            <a:schemeClr val="tx1"/>
                          </a:solidFill>
                          <a:latin typeface="Andale Mono"/>
                          <a:cs typeface="Andale Mono"/>
                        </a:rPr>
                        <a:t>/build/images/icons-1x-s2fb29ad15b.png</a:t>
                      </a:r>
                    </a:p>
                    <a:p>
                      <a:pPr marL="0" lvl="0" indent="-57150">
                        <a:buNone/>
                      </a:pPr>
                      <a:r>
                        <a:rPr lang="en-US" sz="1600" b="0" dirty="0" smtClean="0">
                          <a:solidFill>
                            <a:schemeClr val="tx1"/>
                          </a:solidFill>
                          <a:latin typeface="Andale Mono"/>
                          <a:cs typeface="Andale Mono"/>
                        </a:rPr>
                        <a:t>[  0.042] Connected</a:t>
                      </a:r>
                    </a:p>
                    <a:p>
                      <a:pPr marL="0" lvl="0" indent="-57150">
                        <a:buNone/>
                      </a:pPr>
                      <a:r>
                        <a:rPr lang="en-US" sz="1600" b="0" dirty="0" smtClean="0">
                          <a:solidFill>
                            <a:schemeClr val="tx1"/>
                          </a:solidFill>
                          <a:latin typeface="Andale Mono"/>
                          <a:cs typeface="Andale Mono"/>
                        </a:rPr>
                        <a:t>[  0.096][NPN] server offers:</a:t>
                      </a:r>
                    </a:p>
                    <a:p>
                      <a:pPr marL="0" lvl="0" indent="-57150">
                        <a:buNone/>
                      </a:pPr>
                      <a:r>
                        <a:rPr lang="en-US" sz="1600" b="0" dirty="0" smtClean="0">
                          <a:solidFill>
                            <a:schemeClr val="tx1"/>
                          </a:solidFill>
                          <a:latin typeface="Andale Mono"/>
                          <a:cs typeface="Andale Mono"/>
                        </a:rPr>
                        <a:t>          * h2</a:t>
                      </a:r>
                    </a:p>
                    <a:p>
                      <a:pPr marL="0" lvl="0" indent="-57150">
                        <a:buNone/>
                      </a:pPr>
                      <a:r>
                        <a:rPr lang="en-US" sz="1600" b="0" dirty="0" smtClean="0">
                          <a:solidFill>
                            <a:schemeClr val="tx1"/>
                          </a:solidFill>
                          <a:latin typeface="Andale Mono"/>
                          <a:cs typeface="Andale Mono"/>
                        </a:rPr>
                        <a:t>          * h2-14</a:t>
                      </a:r>
                    </a:p>
                    <a:p>
                      <a:pPr marL="0" lvl="0" indent="-57150">
                        <a:buNone/>
                      </a:pPr>
                      <a:r>
                        <a:rPr lang="en-US" sz="1600" b="0" dirty="0" smtClean="0">
                          <a:solidFill>
                            <a:schemeClr val="tx1"/>
                          </a:solidFill>
                          <a:latin typeface="Andale Mono"/>
                          <a:cs typeface="Andale Mono"/>
                        </a:rPr>
                        <a:t>          * </a:t>
                      </a:r>
                      <a:r>
                        <a:rPr lang="en-US" sz="1600" b="0" dirty="0" err="1" smtClean="0">
                          <a:solidFill>
                            <a:schemeClr val="tx1"/>
                          </a:solidFill>
                          <a:latin typeface="Andale Mono"/>
                          <a:cs typeface="Andale Mono"/>
                        </a:rPr>
                        <a:t>spdy</a:t>
                      </a:r>
                      <a:r>
                        <a:rPr lang="en-US" sz="1600" b="0" dirty="0" smtClean="0">
                          <a:solidFill>
                            <a:schemeClr val="tx1"/>
                          </a:solidFill>
                          <a:latin typeface="Andale Mono"/>
                          <a:cs typeface="Andale Mono"/>
                        </a:rPr>
                        <a:t>/3.1</a:t>
                      </a:r>
                    </a:p>
                    <a:p>
                      <a:pPr marL="0" lvl="0" indent="-57150">
                        <a:buNone/>
                      </a:pPr>
                      <a:r>
                        <a:rPr lang="en-US" sz="1600" b="0" dirty="0" smtClean="0">
                          <a:solidFill>
                            <a:schemeClr val="tx1"/>
                          </a:solidFill>
                          <a:latin typeface="Andale Mono"/>
                          <a:cs typeface="Andale Mono"/>
                        </a:rPr>
                        <a:t>          * </a:t>
                      </a:r>
                      <a:r>
                        <a:rPr lang="en-US" sz="1600" b="0" dirty="0" err="1" smtClean="0">
                          <a:solidFill>
                            <a:schemeClr val="tx1"/>
                          </a:solidFill>
                          <a:latin typeface="Andale Mono"/>
                          <a:cs typeface="Andale Mono"/>
                        </a:rPr>
                        <a:t>spdy</a:t>
                      </a:r>
                      <a:r>
                        <a:rPr lang="en-US" sz="1600" b="0" dirty="0" smtClean="0">
                          <a:solidFill>
                            <a:schemeClr val="tx1"/>
                          </a:solidFill>
                          <a:latin typeface="Andale Mono"/>
                          <a:cs typeface="Andale Mono"/>
                        </a:rPr>
                        <a:t>/3</a:t>
                      </a:r>
                    </a:p>
                    <a:p>
                      <a:pPr marL="0" lvl="0" indent="-57150">
                        <a:buNone/>
                      </a:pPr>
                      <a:r>
                        <a:rPr lang="en-US" sz="1600" b="0" dirty="0" smtClean="0">
                          <a:solidFill>
                            <a:schemeClr val="tx1"/>
                          </a:solidFill>
                          <a:latin typeface="Andale Mono"/>
                          <a:cs typeface="Andale Mono"/>
                        </a:rPr>
                        <a:t>          * http/1.1</a:t>
                      </a:r>
                    </a:p>
                    <a:p>
                      <a:pPr marL="0" lvl="0" indent="-57150">
                        <a:buNone/>
                      </a:pPr>
                      <a:r>
                        <a:rPr lang="en-US" sz="1600" b="0" dirty="0" smtClean="0">
                          <a:solidFill>
                            <a:schemeClr val="tx1"/>
                          </a:solidFill>
                          <a:latin typeface="Andale Mono"/>
                          <a:cs typeface="Andale Mono"/>
                        </a:rPr>
                        <a:t>          * http/1.0</a:t>
                      </a:r>
                    </a:p>
                    <a:p>
                      <a:pPr marL="0" lvl="0" indent="-57150">
                        <a:buNone/>
                      </a:pPr>
                      <a:r>
                        <a:rPr lang="en-US" sz="1600" b="0" dirty="0" smtClean="0">
                          <a:solidFill>
                            <a:schemeClr val="tx1"/>
                          </a:solidFill>
                          <a:latin typeface="Andale Mono"/>
                          <a:cs typeface="Andale Mono"/>
                        </a:rPr>
                        <a:t>The negotiated protocol: h2</a:t>
                      </a:r>
                    </a:p>
                    <a:p>
                      <a:pPr marL="0" lvl="0" indent="-57150">
                        <a:buNone/>
                      </a:pPr>
                      <a:r>
                        <a:rPr lang="en-US" sz="1600" b="0" dirty="0" smtClean="0">
                          <a:solidFill>
                            <a:schemeClr val="tx1"/>
                          </a:solidFill>
                          <a:latin typeface="Andale Mono"/>
                          <a:cs typeface="Andale Mono"/>
                        </a:rPr>
                        <a:t>...</a:t>
                      </a:r>
                    </a:p>
                    <a:p>
                      <a:pPr marL="0" lvl="0" indent="-57150">
                        <a:buNone/>
                      </a:pPr>
                      <a:r>
                        <a:rPr lang="en-US" sz="1600" b="0" dirty="0" smtClean="0">
                          <a:solidFill>
                            <a:schemeClr val="tx1"/>
                          </a:solidFill>
                          <a:latin typeface="Andale Mono"/>
                          <a:cs typeface="Andale Mono"/>
                        </a:rPr>
                        <a:t>[  0.197] </a:t>
                      </a:r>
                      <a:r>
                        <a:rPr lang="en-US" sz="1600" b="0" dirty="0" err="1" smtClean="0">
                          <a:solidFill>
                            <a:schemeClr val="tx1"/>
                          </a:solidFill>
                          <a:latin typeface="Andale Mono"/>
                          <a:cs typeface="Andale Mono"/>
                        </a:rPr>
                        <a:t>recv</a:t>
                      </a:r>
                      <a:r>
                        <a:rPr lang="en-US" sz="1600" b="0" dirty="0" smtClean="0">
                          <a:solidFill>
                            <a:schemeClr val="tx1"/>
                          </a:solidFill>
                          <a:latin typeface="Andale Mono"/>
                          <a:cs typeface="Andale Mono"/>
                        </a:rPr>
                        <a:t> (</a:t>
                      </a:r>
                      <a:r>
                        <a:rPr lang="en-US" sz="1600" b="0" dirty="0" err="1" smtClean="0">
                          <a:solidFill>
                            <a:schemeClr val="tx1"/>
                          </a:solidFill>
                          <a:latin typeface="Andale Mono"/>
                          <a:cs typeface="Andale Mono"/>
                        </a:rPr>
                        <a:t>stream_id</a:t>
                      </a:r>
                      <a:r>
                        <a:rPr lang="en-US" sz="1600" b="0" dirty="0" smtClean="0">
                          <a:solidFill>
                            <a:schemeClr val="tx1"/>
                          </a:solidFill>
                          <a:latin typeface="Andale Mono"/>
                          <a:cs typeface="Andale Mono"/>
                        </a:rPr>
                        <a:t>=13, sensitive) :status: 200</a:t>
                      </a: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556545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Chrome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chrome://net-internals/#http2</a:t>
            </a:r>
          </a:p>
        </p:txBody>
      </p:sp>
      <p:pic>
        <p:nvPicPr>
          <p:cNvPr id="4" name="Picture 3" descr="Screen Shot 2015-11-13 at 2.27.18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2103" y="1829828"/>
            <a:ext cx="7617524" cy="3313672"/>
          </a:xfrm>
          <a:prstGeom prst="rect">
            <a:avLst/>
          </a:prstGeom>
        </p:spPr>
      </p:pic>
      <p:sp>
        <p:nvSpPr>
          <p:cNvPr id="6" name="Right Arrow 5"/>
          <p:cNvSpPr/>
          <p:nvPr/>
        </p:nvSpPr>
        <p:spPr>
          <a:xfrm>
            <a:off x="154475" y="3735040"/>
            <a:ext cx="605449" cy="259403"/>
          </a:xfrm>
          <a:prstGeom prst="rightArrow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21055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Chrome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Clicking on the ID</a:t>
            </a:r>
            <a:endParaRPr lang="en-US" dirty="0"/>
          </a:p>
        </p:txBody>
      </p:sp>
      <p:pic>
        <p:nvPicPr>
          <p:cNvPr id="4" name="Picture 3" descr="Screen Shot 2015-11-13 at 2.48.36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889" y="1858135"/>
            <a:ext cx="6676692" cy="3237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82558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Why HTTP/2?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Reduce latency </a:t>
            </a:r>
            <a:r>
              <a:rPr lang="en-US" dirty="0" smtClean="0">
                <a:solidFill>
                  <a:srgbClr val="000000"/>
                </a:solidFill>
              </a:rPr>
              <a:t>and </a:t>
            </a:r>
            <a:r>
              <a:rPr lang="en-US" dirty="0" smtClean="0"/>
              <a:t>TCP connection overhead</a:t>
            </a:r>
          </a:p>
          <a:p>
            <a:pPr lvl="0"/>
            <a:r>
              <a:rPr lang="en" dirty="0" smtClean="0"/>
              <a:t>Easier to write well</a:t>
            </a:r>
            <a:r>
              <a:rPr lang="en-US" dirty="0" smtClean="0"/>
              <a:t>-</a:t>
            </a:r>
            <a:r>
              <a:rPr lang="en" dirty="0" smtClean="0"/>
              <a:t>performing sites (no domain sharing, sprites, inlining, etc.)</a:t>
            </a:r>
            <a:endParaRPr lang="en-US" dirty="0" smtClean="0"/>
          </a:p>
          <a:p>
            <a:pPr lvl="0"/>
            <a:r>
              <a:rPr lang="en-US" dirty="0" smtClean="0"/>
              <a:t>SPDY will be removed from browsers early 2016</a:t>
            </a:r>
          </a:p>
          <a:p>
            <a:pPr lvl="0"/>
            <a:r>
              <a:rPr lang="en-US" dirty="0" smtClean="0"/>
              <a:t>Contractual obligation with Mozilla to support HTTP/2 (Q4 2015) for Yahoo</a:t>
            </a:r>
            <a:endParaRPr lang="en" dirty="0" smtClean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9095128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37269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5315" y="1597838"/>
            <a:ext cx="8376851" cy="1102519"/>
          </a:xfrm>
        </p:spPr>
        <p:txBody>
          <a:bodyPr>
            <a:normAutofit/>
          </a:bodyPr>
          <a:lstStyle/>
          <a:p>
            <a:r>
              <a:rPr lang="en-US" dirty="0" smtClean="0"/>
              <a:t>Extra Slides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74647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Shape 9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algn="ctr">
              <a:spcBef>
                <a:spcPts val="0"/>
              </a:spcBef>
              <a:buNone/>
            </a:pPr>
            <a:r>
              <a:rPr lang="en"/>
              <a:t>Header Compression</a:t>
            </a:r>
          </a:p>
        </p:txBody>
      </p:sp>
      <p:sp>
        <p:nvSpPr>
          <p:cNvPr id="94" name="Shape 94"/>
          <p:cNvSpPr txBox="1"/>
          <p:nvPr/>
        </p:nvSpPr>
        <p:spPr>
          <a:xfrm>
            <a:off x="457200" y="4159099"/>
            <a:ext cx="3833105" cy="7259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algn="ctr" rtl="0">
              <a:spcBef>
                <a:spcPts val="0"/>
              </a:spcBef>
              <a:buClr>
                <a:schemeClr val="dk1"/>
              </a:buClr>
              <a:buSzPct val="45833"/>
              <a:buFont typeface="Arial"/>
              <a:buNone/>
            </a:pPr>
            <a:r>
              <a:rPr lang="en" sz="2400" dirty="0"/>
              <a:t>379 bytes</a:t>
            </a:r>
          </a:p>
          <a:p>
            <a:pPr>
              <a:spcBef>
                <a:spcPts val="0"/>
              </a:spcBef>
              <a:buNone/>
            </a:pPr>
            <a:endParaRPr dirty="0"/>
          </a:p>
        </p:txBody>
      </p:sp>
      <p:sp>
        <p:nvSpPr>
          <p:cNvPr id="95" name="Shape 95"/>
          <p:cNvSpPr txBox="1"/>
          <p:nvPr/>
        </p:nvSpPr>
        <p:spPr>
          <a:xfrm>
            <a:off x="457200" y="1165300"/>
            <a:ext cx="3833105" cy="274507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Clr>
                <a:schemeClr val="dk1"/>
              </a:buClr>
              <a:buSzPct val="91666"/>
              <a:buFont typeface="Arial"/>
              <a:buNone/>
            </a:pPr>
            <a:r>
              <a:rPr lang="en" sz="1200" dirty="0"/>
              <a:t>GET /rz/l/yahoo_en-US_f_p_142x37.png HTTP/1.1</a:t>
            </a:r>
          </a:p>
          <a:p>
            <a:pPr lvl="0" rtl="0">
              <a:spcBef>
                <a:spcPts val="0"/>
              </a:spcBef>
              <a:buClr>
                <a:schemeClr val="dk1"/>
              </a:buClr>
              <a:buSzPct val="91666"/>
              <a:buFont typeface="Arial"/>
              <a:buNone/>
            </a:pPr>
            <a:r>
              <a:rPr lang="en" sz="1200" dirty="0">
                <a:solidFill>
                  <a:srgbClr val="CC0000"/>
                </a:solidFill>
              </a:rPr>
              <a:t>Host</a:t>
            </a:r>
            <a:r>
              <a:rPr lang="en" sz="1200" dirty="0"/>
              <a:t>: </a:t>
            </a:r>
            <a:r>
              <a:rPr lang="en" sz="1200" dirty="0">
                <a:solidFill>
                  <a:srgbClr val="6AA84F"/>
                </a:solidFill>
              </a:rPr>
              <a:t>s.yimg.com</a:t>
            </a:r>
          </a:p>
          <a:p>
            <a:pPr lvl="0" rtl="0">
              <a:spcBef>
                <a:spcPts val="0"/>
              </a:spcBef>
              <a:buClr>
                <a:schemeClr val="dk1"/>
              </a:buClr>
              <a:buSzPct val="91666"/>
              <a:buFont typeface="Arial"/>
              <a:buNone/>
            </a:pPr>
            <a:r>
              <a:rPr lang="en" sz="1200" dirty="0">
                <a:solidFill>
                  <a:srgbClr val="CC0000"/>
                </a:solidFill>
              </a:rPr>
              <a:t>Connection</a:t>
            </a:r>
            <a:r>
              <a:rPr lang="en" sz="1200" dirty="0"/>
              <a:t>: </a:t>
            </a:r>
            <a:r>
              <a:rPr lang="en" sz="1200" dirty="0">
                <a:solidFill>
                  <a:srgbClr val="6AA84F"/>
                </a:solidFill>
              </a:rPr>
              <a:t>keep-alive</a:t>
            </a:r>
          </a:p>
          <a:p>
            <a:pPr lvl="0" rtl="0">
              <a:spcBef>
                <a:spcPts val="0"/>
              </a:spcBef>
              <a:buClr>
                <a:schemeClr val="dk1"/>
              </a:buClr>
              <a:buSzPct val="91666"/>
              <a:buFont typeface="Arial"/>
              <a:buNone/>
            </a:pPr>
            <a:r>
              <a:rPr lang="en" sz="1200" dirty="0">
                <a:solidFill>
                  <a:srgbClr val="CC0000"/>
                </a:solidFill>
              </a:rPr>
              <a:t>Cache-Control</a:t>
            </a:r>
            <a:r>
              <a:rPr lang="en" sz="1200" dirty="0"/>
              <a:t>: </a:t>
            </a:r>
            <a:r>
              <a:rPr lang="en" sz="1200" dirty="0">
                <a:solidFill>
                  <a:srgbClr val="6AA84F"/>
                </a:solidFill>
              </a:rPr>
              <a:t>max-age=0</a:t>
            </a:r>
          </a:p>
          <a:p>
            <a:pPr lvl="0" rtl="0">
              <a:spcBef>
                <a:spcPts val="0"/>
              </a:spcBef>
              <a:buClr>
                <a:schemeClr val="dk1"/>
              </a:buClr>
              <a:buSzPct val="91666"/>
              <a:buFont typeface="Arial"/>
              <a:buNone/>
            </a:pPr>
            <a:r>
              <a:rPr lang="en" sz="1200" dirty="0">
                <a:solidFill>
                  <a:srgbClr val="CC0000"/>
                </a:solidFill>
              </a:rPr>
              <a:t>Accept</a:t>
            </a:r>
            <a:r>
              <a:rPr lang="en" sz="1200" dirty="0"/>
              <a:t>: </a:t>
            </a:r>
            <a:r>
              <a:rPr lang="en" sz="1200" dirty="0">
                <a:solidFill>
                  <a:srgbClr val="6AA84F"/>
                </a:solidFill>
              </a:rPr>
              <a:t>image/webp,*/*;q=0.8</a:t>
            </a:r>
          </a:p>
          <a:p>
            <a:pPr lvl="0" rtl="0">
              <a:spcBef>
                <a:spcPts val="0"/>
              </a:spcBef>
              <a:buClr>
                <a:schemeClr val="dk1"/>
              </a:buClr>
              <a:buSzPct val="91666"/>
              <a:buFont typeface="Arial"/>
              <a:buNone/>
            </a:pPr>
            <a:r>
              <a:rPr lang="en" sz="1200" dirty="0">
                <a:solidFill>
                  <a:srgbClr val="CC0000"/>
                </a:solidFill>
              </a:rPr>
              <a:t>User-Agent</a:t>
            </a:r>
            <a:r>
              <a:rPr lang="en" sz="1200" dirty="0"/>
              <a:t>: </a:t>
            </a:r>
            <a:r>
              <a:rPr lang="en" sz="1200" dirty="0">
                <a:solidFill>
                  <a:srgbClr val="6AA84F"/>
                </a:solidFill>
              </a:rPr>
              <a:t>Mozilla/5.0 (Macintosh; Intel Mac OS X 10_9_3) AppleWebKit/537.36 (KHTML, like Gecko) Chrome/35.0.1916.153 Safari/537.36</a:t>
            </a:r>
          </a:p>
          <a:p>
            <a:pPr lvl="0" rtl="0">
              <a:spcBef>
                <a:spcPts val="0"/>
              </a:spcBef>
              <a:buClr>
                <a:schemeClr val="dk1"/>
              </a:buClr>
              <a:buSzPct val="91666"/>
              <a:buFont typeface="Arial"/>
              <a:buNone/>
            </a:pPr>
            <a:r>
              <a:rPr lang="en" sz="1200" dirty="0">
                <a:solidFill>
                  <a:srgbClr val="CC0000"/>
                </a:solidFill>
              </a:rPr>
              <a:t>DNT</a:t>
            </a:r>
            <a:r>
              <a:rPr lang="en" sz="1200" dirty="0"/>
              <a:t>: </a:t>
            </a:r>
            <a:r>
              <a:rPr lang="en" sz="1200" dirty="0">
                <a:solidFill>
                  <a:srgbClr val="6AA84F"/>
                </a:solidFill>
              </a:rPr>
              <a:t>1</a:t>
            </a:r>
          </a:p>
          <a:p>
            <a:pPr lvl="0" rtl="0">
              <a:spcBef>
                <a:spcPts val="0"/>
              </a:spcBef>
              <a:buClr>
                <a:schemeClr val="dk1"/>
              </a:buClr>
              <a:buSzPct val="91666"/>
              <a:buFont typeface="Arial"/>
              <a:buNone/>
            </a:pPr>
            <a:r>
              <a:rPr lang="en" sz="1200" dirty="0">
                <a:solidFill>
                  <a:srgbClr val="CC0000"/>
                </a:solidFill>
              </a:rPr>
              <a:t>Referer</a:t>
            </a:r>
            <a:r>
              <a:rPr lang="en" sz="1200" dirty="0"/>
              <a:t>: </a:t>
            </a:r>
            <a:r>
              <a:rPr lang="en" sz="1200" dirty="0">
                <a:solidFill>
                  <a:srgbClr val="6AA84F"/>
                </a:solidFill>
              </a:rPr>
              <a:t>https://www.yahoo.com/</a:t>
            </a:r>
          </a:p>
          <a:p>
            <a:pPr lvl="0" rtl="0">
              <a:spcBef>
                <a:spcPts val="0"/>
              </a:spcBef>
              <a:buClr>
                <a:schemeClr val="dk1"/>
              </a:buClr>
              <a:buSzPct val="91666"/>
              <a:buFont typeface="Arial"/>
              <a:buNone/>
            </a:pPr>
            <a:r>
              <a:rPr lang="en" sz="1200" dirty="0">
                <a:solidFill>
                  <a:srgbClr val="CC0000"/>
                </a:solidFill>
              </a:rPr>
              <a:t>Accept-Encoding</a:t>
            </a:r>
            <a:r>
              <a:rPr lang="en" sz="1200" dirty="0"/>
              <a:t>: </a:t>
            </a:r>
            <a:r>
              <a:rPr lang="en" sz="1200" dirty="0">
                <a:solidFill>
                  <a:srgbClr val="6AA84F"/>
                </a:solidFill>
              </a:rPr>
              <a:t>gzip,deflate,sdch</a:t>
            </a:r>
          </a:p>
          <a:p>
            <a:pPr lvl="0" rtl="0">
              <a:spcBef>
                <a:spcPts val="0"/>
              </a:spcBef>
              <a:buClr>
                <a:schemeClr val="dk1"/>
              </a:buClr>
              <a:buSzPct val="91666"/>
              <a:buFont typeface="Arial"/>
              <a:buNone/>
            </a:pPr>
            <a:r>
              <a:rPr lang="en" sz="1200" dirty="0">
                <a:solidFill>
                  <a:srgbClr val="CC0000"/>
                </a:solidFill>
              </a:rPr>
              <a:t>Accept-Language</a:t>
            </a:r>
            <a:r>
              <a:rPr lang="en" sz="1200" dirty="0"/>
              <a:t>: </a:t>
            </a:r>
            <a:r>
              <a:rPr lang="en" sz="1200" dirty="0">
                <a:solidFill>
                  <a:srgbClr val="6AA84F"/>
                </a:solidFill>
              </a:rPr>
              <a:t>en-US,en;q=0.8</a:t>
            </a:r>
          </a:p>
          <a:p>
            <a:pPr>
              <a:spcBef>
                <a:spcPts val="0"/>
              </a:spcBef>
              <a:buNone/>
            </a:pPr>
            <a:endParaRPr dirty="0"/>
          </a:p>
        </p:txBody>
      </p:sp>
      <p:sp>
        <p:nvSpPr>
          <p:cNvPr id="5" name="Shape 102"/>
          <p:cNvSpPr txBox="1"/>
          <p:nvPr/>
        </p:nvSpPr>
        <p:spPr>
          <a:xfrm>
            <a:off x="4561352" y="1165300"/>
            <a:ext cx="4125448" cy="264441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200" dirty="0">
                <a:solidFill>
                  <a:schemeClr val="lt2"/>
                </a:solidFill>
              </a:rPr>
              <a:t>GET /rz/l/</a:t>
            </a:r>
            <a:r>
              <a:rPr lang="en" sz="1200" dirty="0"/>
              <a:t>logo_static_large_purple.png</a:t>
            </a:r>
            <a:r>
              <a:rPr lang="en" sz="1200" dirty="0">
                <a:solidFill>
                  <a:schemeClr val="lt2"/>
                </a:solidFill>
              </a:rPr>
              <a:t> HTTP/1.1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200" dirty="0">
                <a:solidFill>
                  <a:schemeClr val="lt2"/>
                </a:solidFill>
              </a:rPr>
              <a:t>Host: s.yimg.com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200" dirty="0">
                <a:solidFill>
                  <a:schemeClr val="lt2"/>
                </a:solidFill>
              </a:rPr>
              <a:t>Connection: keep-alive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200" dirty="0">
                <a:solidFill>
                  <a:schemeClr val="lt2"/>
                </a:solidFill>
              </a:rPr>
              <a:t>Cache-Control: max-age=0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200" dirty="0">
                <a:solidFill>
                  <a:schemeClr val="lt2"/>
                </a:solidFill>
              </a:rPr>
              <a:t>Accept: image/webp,*/*;q=0.8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200" dirty="0">
                <a:solidFill>
                  <a:schemeClr val="lt2"/>
                </a:solidFill>
              </a:rPr>
              <a:t>User-Agent: Mozilla/5.0 (Macintosh; Intel Mac OS X 10_9_3) AppleWebKit/537.36 (KHTML, like Gecko) Chrome/35.0.1916.153 Safari/537.36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200" dirty="0">
                <a:solidFill>
                  <a:schemeClr val="lt2"/>
                </a:solidFill>
              </a:rPr>
              <a:t>DNT: 1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200" dirty="0">
                <a:solidFill>
                  <a:schemeClr val="lt2"/>
                </a:solidFill>
              </a:rPr>
              <a:t>Referer: https://www.yahoo.com/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200" dirty="0">
                <a:solidFill>
                  <a:schemeClr val="lt2"/>
                </a:solidFill>
              </a:rPr>
              <a:t>Accept-Encoding: gzip,deflate,sdch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200" dirty="0">
                <a:solidFill>
                  <a:schemeClr val="lt2"/>
                </a:solidFill>
              </a:rPr>
              <a:t>Accept-Language: en-US,en;q=0.8</a:t>
            </a:r>
          </a:p>
          <a:p>
            <a:pPr lvl="0" rtl="0">
              <a:spcBef>
                <a:spcPts val="0"/>
              </a:spcBef>
              <a:buNone/>
            </a:pPr>
            <a:endParaRPr sz="1200" dirty="0"/>
          </a:p>
          <a:p>
            <a:pPr lvl="0" rtl="0">
              <a:spcBef>
                <a:spcPts val="0"/>
              </a:spcBef>
              <a:buNone/>
            </a:pPr>
            <a:endParaRPr dirty="0"/>
          </a:p>
        </p:txBody>
      </p:sp>
      <p:sp>
        <p:nvSpPr>
          <p:cNvPr id="6" name="Shape 101"/>
          <p:cNvSpPr txBox="1"/>
          <p:nvPr/>
        </p:nvSpPr>
        <p:spPr>
          <a:xfrm>
            <a:off x="4561352" y="4159099"/>
            <a:ext cx="4125448" cy="7259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algn="ctr" rtl="0">
              <a:spcBef>
                <a:spcPts val="0"/>
              </a:spcBef>
              <a:buClr>
                <a:schemeClr val="dk1"/>
              </a:buClr>
              <a:buSzPct val="45833"/>
              <a:buFont typeface="Arial"/>
              <a:buNone/>
            </a:pPr>
            <a:r>
              <a:rPr lang="en" sz="2400" dirty="0"/>
              <a:t>29 new bytes; 381 total</a:t>
            </a:r>
          </a:p>
          <a:p>
            <a:pPr lvl="0" rtl="0">
              <a:spcBef>
                <a:spcPts val="0"/>
              </a:spcBef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398656840"/>
      </p:ext>
    </p:extLst>
  </p:cSld>
  <p:clrMapOvr>
    <a:masterClrMapping/>
  </p:clrMapOvr>
  <p:transition xmlns:p14="http://schemas.microsoft.com/office/powerpoint/2010/main" spd="slow">
    <p:cut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Shape 145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algn="ctr">
              <a:spcBef>
                <a:spcPts val="0"/>
              </a:spcBef>
              <a:buNone/>
            </a:pPr>
            <a:r>
              <a:rPr lang="en" dirty="0"/>
              <a:t>Frames</a:t>
            </a:r>
          </a:p>
        </p:txBody>
      </p:sp>
      <p:sp>
        <p:nvSpPr>
          <p:cNvPr id="146" name="Shape 146"/>
          <p:cNvSpPr txBox="1">
            <a:spLocks noGrp="1"/>
          </p:cNvSpPr>
          <p:nvPr>
            <p:ph type="body" idx="1"/>
          </p:nvPr>
        </p:nvSpPr>
        <p:spPr>
          <a:xfrm>
            <a:off x="294281" y="1200150"/>
            <a:ext cx="4181884" cy="372568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38100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-US" sz="2000" dirty="0" smtClean="0"/>
              <a:t>Binary protocol </a:t>
            </a:r>
            <a:r>
              <a:rPr lang="en-US" sz="2000" dirty="0" err="1" smtClean="0"/>
              <a:t>vs</a:t>
            </a:r>
            <a:r>
              <a:rPr lang="en-US" sz="2000" dirty="0" smtClean="0"/>
              <a:t> text based</a:t>
            </a:r>
          </a:p>
          <a:p>
            <a:pPr marL="457200" lvl="0" indent="-38100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 sz="2000" dirty="0" smtClean="0"/>
              <a:t>Max </a:t>
            </a:r>
            <a:r>
              <a:rPr lang="en" sz="2000" dirty="0"/>
              <a:t>Size</a:t>
            </a:r>
          </a:p>
          <a:p>
            <a:pPr marL="914400" lvl="1" indent="-342900" rtl="0">
              <a:spcBef>
                <a:spcPts val="0"/>
              </a:spcBef>
              <a:buClr>
                <a:schemeClr val="dk1"/>
              </a:buClr>
              <a:buSzPct val="100000"/>
              <a:buFont typeface="Courier New"/>
              <a:buChar char="o"/>
            </a:pPr>
            <a:r>
              <a:rPr lang="en" sz="1600" dirty="0" smtClean="0"/>
              <a:t>HTTP/2 </a:t>
            </a:r>
            <a:r>
              <a:rPr lang="en" sz="1600" dirty="0"/>
              <a:t>- ~16KB (2^14 - 1)</a:t>
            </a:r>
          </a:p>
          <a:p>
            <a:pPr marL="457200" lvl="0" indent="-38100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 sz="2000" dirty="0"/>
              <a:t>Frame types </a:t>
            </a:r>
            <a:r>
              <a:rPr lang="en" sz="2000" dirty="0" smtClean="0"/>
              <a:t>(</a:t>
            </a:r>
            <a:r>
              <a:rPr lang="en-US" sz="2000" dirty="0" smtClean="0"/>
              <a:t>10 types</a:t>
            </a:r>
            <a:r>
              <a:rPr lang="en" sz="2000" dirty="0" smtClean="0"/>
              <a:t>)</a:t>
            </a:r>
            <a:endParaRPr lang="en" sz="2000" dirty="0"/>
          </a:p>
          <a:p>
            <a:pPr marL="914400" lvl="1" indent="-342900" rtl="0">
              <a:spcBef>
                <a:spcPts val="0"/>
              </a:spcBef>
              <a:buClr>
                <a:schemeClr val="dk1"/>
              </a:buClr>
              <a:buSzPct val="100000"/>
              <a:buFont typeface="Courier New"/>
              <a:buChar char="o"/>
            </a:pPr>
            <a:r>
              <a:rPr lang="en" sz="1600" dirty="0" smtClean="0"/>
              <a:t>HEADERS</a:t>
            </a:r>
            <a:endParaRPr lang="en-US" sz="1600" dirty="0" smtClean="0"/>
          </a:p>
          <a:p>
            <a:pPr marL="914400" lvl="1" indent="-342900" rtl="0">
              <a:spcBef>
                <a:spcPts val="0"/>
              </a:spcBef>
              <a:buClr>
                <a:schemeClr val="dk1"/>
              </a:buClr>
              <a:buSzPct val="100000"/>
              <a:buFont typeface="Courier New"/>
              <a:buChar char="o"/>
            </a:pPr>
            <a:r>
              <a:rPr lang="en-US" sz="1600" dirty="0" smtClean="0"/>
              <a:t>CONTINUATION</a:t>
            </a:r>
            <a:endParaRPr lang="en" sz="1600" dirty="0"/>
          </a:p>
          <a:p>
            <a:pPr marL="914400" lvl="1" indent="-342900" rtl="0">
              <a:spcBef>
                <a:spcPts val="0"/>
              </a:spcBef>
              <a:buClr>
                <a:schemeClr val="dk1"/>
              </a:buClr>
              <a:buSzPct val="100000"/>
              <a:buFont typeface="Courier New"/>
              <a:buChar char="o"/>
            </a:pPr>
            <a:r>
              <a:rPr lang="en" sz="1600" dirty="0"/>
              <a:t>DATA</a:t>
            </a:r>
          </a:p>
          <a:p>
            <a:pPr marL="914400" lvl="1" indent="-342900" rtl="0">
              <a:spcBef>
                <a:spcPts val="0"/>
              </a:spcBef>
              <a:buClr>
                <a:schemeClr val="dk1"/>
              </a:buClr>
              <a:buSzPct val="100000"/>
              <a:buFont typeface="Courier New"/>
              <a:buChar char="o"/>
            </a:pPr>
            <a:r>
              <a:rPr lang="en" sz="1600" dirty="0"/>
              <a:t>WINDOW_UPDATE</a:t>
            </a:r>
          </a:p>
          <a:p>
            <a:pPr marL="914400" lvl="1" indent="-342900" rtl="0">
              <a:spcBef>
                <a:spcPts val="0"/>
              </a:spcBef>
              <a:buClr>
                <a:schemeClr val="dk1"/>
              </a:buClr>
              <a:buSzPct val="100000"/>
              <a:buFont typeface="Courier New"/>
              <a:buChar char="o"/>
            </a:pPr>
            <a:r>
              <a:rPr lang="en" sz="1600" dirty="0"/>
              <a:t>RST_STREAM</a:t>
            </a:r>
          </a:p>
          <a:p>
            <a:pPr marL="914400" lvl="1" indent="-342900" rtl="0">
              <a:spcBef>
                <a:spcPts val="0"/>
              </a:spcBef>
              <a:buClr>
                <a:schemeClr val="dk1"/>
              </a:buClr>
              <a:buSzPct val="100000"/>
              <a:buFont typeface="Courier New"/>
              <a:buChar char="o"/>
            </a:pPr>
            <a:r>
              <a:rPr lang="en" sz="1600" dirty="0" smtClean="0"/>
              <a:t>GOAWAY</a:t>
            </a:r>
            <a:endParaRPr lang="en-US" sz="1600" dirty="0" smtClean="0"/>
          </a:p>
          <a:p>
            <a:pPr marL="914400" lvl="1" indent="-342900" rtl="0">
              <a:spcBef>
                <a:spcPts val="0"/>
              </a:spcBef>
              <a:buClr>
                <a:schemeClr val="dk1"/>
              </a:buClr>
              <a:buSzPct val="100000"/>
              <a:buFont typeface="Courier New"/>
              <a:buChar char="o"/>
            </a:pPr>
            <a:r>
              <a:rPr lang="en-US" sz="1600" dirty="0" smtClean="0"/>
              <a:t>PING</a:t>
            </a:r>
          </a:p>
          <a:p>
            <a:pPr marL="914400" lvl="1" indent="-342900" rtl="0">
              <a:spcBef>
                <a:spcPts val="0"/>
              </a:spcBef>
              <a:buClr>
                <a:schemeClr val="dk1"/>
              </a:buClr>
              <a:buSzPct val="100000"/>
              <a:buFont typeface="Courier New"/>
              <a:buChar char="o"/>
            </a:pPr>
            <a:r>
              <a:rPr lang="en-US" sz="1600" dirty="0" smtClean="0"/>
              <a:t>PRIORITY</a:t>
            </a:r>
          </a:p>
          <a:p>
            <a:pPr marL="914400" lvl="1" indent="-342900" rtl="0">
              <a:spcBef>
                <a:spcPts val="0"/>
              </a:spcBef>
              <a:buClr>
                <a:schemeClr val="dk1"/>
              </a:buClr>
              <a:buSzPct val="100000"/>
              <a:buFont typeface="Courier New"/>
              <a:buChar char="o"/>
            </a:pPr>
            <a:r>
              <a:rPr lang="en-US" sz="1600" dirty="0" smtClean="0"/>
              <a:t>SETTINGS</a:t>
            </a:r>
          </a:p>
          <a:p>
            <a:pPr marL="914400" lvl="1" indent="-342900" rtl="0">
              <a:spcBef>
                <a:spcPts val="0"/>
              </a:spcBef>
              <a:buClr>
                <a:schemeClr val="dk1"/>
              </a:buClr>
              <a:buSzPct val="100000"/>
              <a:buFont typeface="Courier New"/>
              <a:buChar char="o"/>
            </a:pPr>
            <a:r>
              <a:rPr lang="en-US" sz="1600" dirty="0" smtClean="0"/>
              <a:t>PUSH_PROMISE</a:t>
            </a:r>
          </a:p>
          <a:p>
            <a:pPr marL="914400" lvl="1" indent="-342900" rtl="0">
              <a:spcBef>
                <a:spcPts val="0"/>
              </a:spcBef>
              <a:buClr>
                <a:schemeClr val="dk1"/>
              </a:buClr>
              <a:buSzPct val="100000"/>
              <a:buFont typeface="Courier New"/>
              <a:buChar char="o"/>
            </a:pPr>
            <a:endParaRPr lang="en" sz="1600" dirty="0"/>
          </a:p>
        </p:txBody>
      </p:sp>
      <p:sp>
        <p:nvSpPr>
          <p:cNvPr id="3" name="Rectangle 2"/>
          <p:cNvSpPr/>
          <p:nvPr/>
        </p:nvSpPr>
        <p:spPr>
          <a:xfrm>
            <a:off x="4398724" y="1200150"/>
            <a:ext cx="4561352" cy="15081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8100" lvl="0">
              <a:buClr>
                <a:schemeClr val="dk1"/>
              </a:buClr>
              <a:buSzPct val="100000"/>
            </a:pPr>
            <a:r>
              <a:rPr lang="en-US" sz="2000" dirty="0" smtClean="0"/>
              <a:t>HTTP/2 Frame:</a:t>
            </a:r>
            <a:endParaRPr lang="en" sz="2000" dirty="0" smtClean="0"/>
          </a:p>
          <a:p>
            <a:pPr marL="457200" lvl="0" indent="-228600"/>
            <a:r>
              <a:rPr lang="da-DK" sz="800" b="1" dirty="0" smtClean="0">
                <a:latin typeface="Courier"/>
                <a:ea typeface="Courier New"/>
                <a:cs typeface="Courier"/>
                <a:sym typeface="Courier New"/>
              </a:rPr>
              <a:t> 0                   1                   2                   3</a:t>
            </a:r>
          </a:p>
          <a:p>
            <a:pPr marL="457200" lvl="0" indent="-228600"/>
            <a:r>
              <a:rPr lang="da-DK" sz="800" b="1" dirty="0" smtClean="0">
                <a:latin typeface="Courier"/>
                <a:ea typeface="Courier New"/>
                <a:cs typeface="Courier"/>
                <a:sym typeface="Courier New"/>
              </a:rPr>
              <a:t> 0 1 2 3 4 5 6 7 8 9 0 1 2 3 4 5 6 7 8 9 0 1 2 3 4 5 6 7 8 9 0 1</a:t>
            </a:r>
          </a:p>
          <a:p>
            <a:pPr marL="457200" lvl="0" indent="-228600"/>
            <a:r>
              <a:rPr lang="da-DK" sz="800" b="1" dirty="0" smtClean="0">
                <a:latin typeface="Courier"/>
                <a:ea typeface="Courier New"/>
                <a:cs typeface="Courier"/>
                <a:sym typeface="Courier New"/>
              </a:rPr>
              <a:t>+-+-+-+-+-+-+-+-+-+-+-+-+-+-+-+-+-+-+-+-+-+-+-+-+-+-+-+-+-+-+-+-+</a:t>
            </a:r>
          </a:p>
          <a:p>
            <a:pPr marL="457200" lvl="0" indent="-228600"/>
            <a:r>
              <a:rPr lang="da-DK" sz="800" b="1" dirty="0" smtClean="0">
                <a:latin typeface="Courier"/>
                <a:ea typeface="Courier New"/>
                <a:cs typeface="Courier"/>
                <a:sym typeface="Courier New"/>
              </a:rPr>
              <a:t>| R |   </a:t>
            </a:r>
            <a:r>
              <a:rPr lang="da-DK" sz="800" b="1" dirty="0" err="1" smtClean="0">
                <a:latin typeface="Courier"/>
                <a:ea typeface="Courier New"/>
                <a:cs typeface="Courier"/>
                <a:sym typeface="Courier New"/>
              </a:rPr>
              <a:t>Length</a:t>
            </a:r>
            <a:r>
              <a:rPr lang="da-DK" sz="800" b="1" dirty="0" smtClean="0">
                <a:latin typeface="Courier"/>
                <a:ea typeface="Courier New"/>
                <a:cs typeface="Courier"/>
                <a:sym typeface="Courier New"/>
              </a:rPr>
              <a:t> (14)               |   Type (8)  |   Flags (8)   |</a:t>
            </a:r>
          </a:p>
          <a:p>
            <a:pPr marL="457200" lvl="0" indent="-228600"/>
            <a:r>
              <a:rPr lang="da-DK" sz="800" b="1" dirty="0" smtClean="0">
                <a:latin typeface="Courier"/>
                <a:ea typeface="Courier New"/>
                <a:cs typeface="Courier"/>
                <a:sym typeface="Courier New"/>
              </a:rPr>
              <a:t>+-+-+-----------+---------------+-------------------------------+</a:t>
            </a:r>
          </a:p>
          <a:p>
            <a:pPr marL="457200" lvl="0" indent="-228600"/>
            <a:r>
              <a:rPr lang="da-DK" sz="800" b="1" dirty="0" smtClean="0">
                <a:latin typeface="Courier"/>
                <a:ea typeface="Courier New"/>
                <a:cs typeface="Courier"/>
                <a:sym typeface="Courier New"/>
              </a:rPr>
              <a:t>|R|                 </a:t>
            </a:r>
            <a:r>
              <a:rPr lang="da-DK" sz="800" b="1" dirty="0" err="1" smtClean="0">
                <a:latin typeface="Courier"/>
                <a:ea typeface="Courier New"/>
                <a:cs typeface="Courier"/>
                <a:sym typeface="Courier New"/>
              </a:rPr>
              <a:t>Stream</a:t>
            </a:r>
            <a:r>
              <a:rPr lang="da-DK" sz="800" b="1" dirty="0" smtClean="0">
                <a:latin typeface="Courier"/>
                <a:ea typeface="Courier New"/>
                <a:cs typeface="Courier"/>
                <a:sym typeface="Courier New"/>
              </a:rPr>
              <a:t> </a:t>
            </a:r>
            <a:r>
              <a:rPr lang="da-DK" sz="800" b="1" dirty="0" err="1" smtClean="0">
                <a:latin typeface="Courier"/>
                <a:ea typeface="Courier New"/>
                <a:cs typeface="Courier"/>
                <a:sym typeface="Courier New"/>
              </a:rPr>
              <a:t>Identifier</a:t>
            </a:r>
            <a:r>
              <a:rPr lang="da-DK" sz="800" b="1" dirty="0" smtClean="0">
                <a:latin typeface="Courier"/>
                <a:ea typeface="Courier New"/>
                <a:cs typeface="Courier"/>
                <a:sym typeface="Courier New"/>
              </a:rPr>
              <a:t> (31)                      |</a:t>
            </a:r>
          </a:p>
          <a:p>
            <a:pPr marL="457200" lvl="0" indent="-228600"/>
            <a:r>
              <a:rPr lang="da-DK" sz="800" b="1" dirty="0" smtClean="0">
                <a:latin typeface="Courier"/>
                <a:ea typeface="Courier New"/>
                <a:cs typeface="Courier"/>
                <a:sym typeface="Courier New"/>
              </a:rPr>
              <a:t>+-+-------------------------------------------------------------+</a:t>
            </a:r>
          </a:p>
          <a:p>
            <a:pPr marL="457200" lvl="0" indent="-228600"/>
            <a:r>
              <a:rPr lang="da-DK" sz="800" b="1" dirty="0" smtClean="0">
                <a:latin typeface="Courier"/>
                <a:ea typeface="Courier New"/>
                <a:cs typeface="Courier"/>
                <a:sym typeface="Courier New"/>
              </a:rPr>
              <a:t>|                    Frame </a:t>
            </a:r>
            <a:r>
              <a:rPr lang="da-DK" sz="800" b="1" dirty="0" err="1" smtClean="0">
                <a:latin typeface="Courier"/>
                <a:ea typeface="Courier New"/>
                <a:cs typeface="Courier"/>
                <a:sym typeface="Courier New"/>
              </a:rPr>
              <a:t>Payload</a:t>
            </a:r>
            <a:r>
              <a:rPr lang="da-DK" sz="800" b="1" dirty="0" smtClean="0">
                <a:latin typeface="Courier"/>
                <a:ea typeface="Courier New"/>
                <a:cs typeface="Courier"/>
                <a:sym typeface="Courier New"/>
              </a:rPr>
              <a:t> (0...)                       |</a:t>
            </a:r>
          </a:p>
          <a:p>
            <a:pPr marL="457200" lvl="0" indent="-228600"/>
            <a:r>
              <a:rPr lang="da-DK" sz="800" b="1" dirty="0" smtClean="0">
                <a:latin typeface="Courier"/>
                <a:ea typeface="Courier New"/>
                <a:cs typeface="Courier"/>
                <a:sym typeface="Courier New"/>
              </a:rPr>
              <a:t>+---------------------------------------------------------------+</a:t>
            </a:r>
            <a:endParaRPr lang="en" sz="800" b="1" dirty="0">
              <a:latin typeface="Courier"/>
              <a:ea typeface="Courier New"/>
              <a:cs typeface="Courier"/>
              <a:sym typeface="Courier New"/>
            </a:endParaRPr>
          </a:p>
        </p:txBody>
      </p:sp>
    </p:spTree>
    <p:extLst>
      <p:ext uri="{BB962C8B-B14F-4D97-AF65-F5344CB8AC3E}">
        <p14:creationId xmlns:p14="http://schemas.microsoft.com/office/powerpoint/2010/main" val="516034054"/>
      </p:ext>
    </p:extLst>
  </p:cSld>
  <p:clrMapOvr>
    <a:masterClrMapping/>
  </p:clrMapOvr>
  <p:transition xmlns:p14="http://schemas.microsoft.com/office/powerpoint/2010/main" spd="slow">
    <p:cut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Shape 157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algn="ctr">
              <a:spcBef>
                <a:spcPts val="0"/>
              </a:spcBef>
              <a:buNone/>
            </a:pPr>
            <a:r>
              <a:rPr lang="en"/>
              <a:t>Streams</a:t>
            </a:r>
          </a:p>
        </p:txBody>
      </p:sp>
      <p:sp>
        <p:nvSpPr>
          <p:cNvPr id="158" name="Shape 158"/>
          <p:cNvSpPr txBox="1">
            <a:spLocks noGrp="1"/>
          </p:cNvSpPr>
          <p:nvPr>
            <p:ph type="body" idx="1"/>
          </p:nvPr>
        </p:nvSpPr>
        <p:spPr>
          <a:xfrm>
            <a:off x="457200" y="1300878"/>
            <a:ext cx="4336479" cy="3624954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41910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 sz="2400" dirty="0"/>
              <a:t>One stream per request</a:t>
            </a:r>
          </a:p>
          <a:p>
            <a:pPr marL="457200" lvl="0" indent="-41910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 sz="2400" dirty="0"/>
              <a:t>Stream IDs</a:t>
            </a:r>
          </a:p>
          <a:p>
            <a:pPr marL="914400" lvl="1" indent="-381000" rtl="0">
              <a:spcBef>
                <a:spcPts val="0"/>
              </a:spcBef>
              <a:buClr>
                <a:schemeClr val="dk1"/>
              </a:buClr>
              <a:buSzPct val="80000"/>
              <a:buFont typeface="Courier New"/>
              <a:buChar char="o"/>
            </a:pPr>
            <a:r>
              <a:rPr lang="en" sz="2000" dirty="0"/>
              <a:t>Server initiated are even</a:t>
            </a:r>
          </a:p>
          <a:p>
            <a:pPr marL="914400" lvl="1" indent="-381000" rtl="0">
              <a:spcBef>
                <a:spcPts val="0"/>
              </a:spcBef>
              <a:buClr>
                <a:schemeClr val="dk1"/>
              </a:buClr>
              <a:buSzPct val="80000"/>
              <a:buFont typeface="Courier New"/>
              <a:buChar char="o"/>
            </a:pPr>
            <a:r>
              <a:rPr lang="en" sz="2000" dirty="0"/>
              <a:t>Client initiated are odd</a:t>
            </a:r>
          </a:p>
          <a:p>
            <a:pPr marL="457200" lvl="0" indent="-41910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 sz="2400" dirty="0"/>
              <a:t>2^31 unique IDs - they don’t wrap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73946" y="1921056"/>
            <a:ext cx="4155930" cy="18529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3461970"/>
      </p:ext>
    </p:extLst>
  </p:cSld>
  <p:clrMapOvr>
    <a:masterClrMapping/>
  </p:clrMapOvr>
  <p:transition xmlns:p14="http://schemas.microsoft.com/office/powerpoint/2010/main" spd="slow">
    <p:cut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" dirty="0"/>
              <a:t>Prioritization</a:t>
            </a:r>
            <a:r>
              <a:rPr lang="en-US" dirty="0"/>
              <a:t> &amp; Flow Control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81000"/>
            <a:r>
              <a:rPr lang="en" sz="2800" dirty="0"/>
              <a:t>Ability to set a priority of a </a:t>
            </a:r>
            <a:r>
              <a:rPr lang="en" sz="2800" dirty="0" smtClean="0"/>
              <a:t>stream</a:t>
            </a:r>
            <a:endParaRPr lang="en-US" sz="2800" dirty="0"/>
          </a:p>
          <a:p>
            <a:pPr marL="895350" lvl="1" indent="-457200"/>
            <a:r>
              <a:rPr lang="en-US" sz="2400" dirty="0"/>
              <a:t>R</a:t>
            </a:r>
            <a:r>
              <a:rPr lang="en" sz="2400" dirty="0" smtClean="0"/>
              <a:t>esources </a:t>
            </a:r>
            <a:r>
              <a:rPr lang="en" sz="2400" dirty="0"/>
              <a:t>proportional to the </a:t>
            </a:r>
            <a:r>
              <a:rPr lang="en" sz="2400" dirty="0" smtClean="0"/>
              <a:t>priority</a:t>
            </a:r>
            <a:endParaRPr lang="en-US" sz="2400" dirty="0" smtClean="0"/>
          </a:p>
          <a:p>
            <a:pPr marL="895350" lvl="1" indent="-457200"/>
            <a:r>
              <a:rPr lang="en-US" sz="2400" dirty="0" smtClean="0"/>
              <a:t>Dependency tree for streams</a:t>
            </a:r>
            <a:endParaRPr lang="en" sz="2400" dirty="0"/>
          </a:p>
          <a:p>
            <a:pPr marL="381000"/>
            <a:r>
              <a:rPr lang="en-US" sz="2800" dirty="0"/>
              <a:t>Flow control</a:t>
            </a:r>
          </a:p>
          <a:p>
            <a:pPr marL="781050" lvl="1"/>
            <a:r>
              <a:rPr lang="en" sz="2400" dirty="0"/>
              <a:t>Connection and streams</a:t>
            </a:r>
          </a:p>
          <a:p>
            <a:pPr marL="781050" lvl="1"/>
            <a:r>
              <a:rPr lang="en" sz="2400" dirty="0"/>
              <a:t>Client and server</a:t>
            </a:r>
          </a:p>
          <a:p>
            <a:pPr marL="781050" lvl="1"/>
            <a:r>
              <a:rPr lang="en" sz="2400" dirty="0"/>
              <a:t>Credit </a:t>
            </a:r>
            <a:r>
              <a:rPr lang="en" sz="2400" dirty="0" smtClean="0"/>
              <a:t>based</a:t>
            </a:r>
            <a:endParaRPr lang="en-US" sz="2400" dirty="0" smtClean="0"/>
          </a:p>
          <a:p>
            <a:pPr marL="1123950" lvl="2"/>
            <a:r>
              <a:rPr lang="en" dirty="0" smtClean="0"/>
              <a:t>Default 64KB</a:t>
            </a:r>
            <a:endParaRPr lang="en-US" dirty="0" smtClean="0"/>
          </a:p>
          <a:p>
            <a:pPr marL="1123950" lvl="2"/>
            <a:r>
              <a:rPr lang="en" dirty="0" smtClean="0"/>
              <a:t>Updated </a:t>
            </a:r>
            <a:r>
              <a:rPr lang="en" dirty="0"/>
              <a:t>by WINDOW_UPDATE frame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796623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Shape 181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algn="ctr">
              <a:spcBef>
                <a:spcPts val="0"/>
              </a:spcBef>
              <a:buNone/>
            </a:pPr>
            <a:r>
              <a:rPr lang="en"/>
              <a:t>Push</a:t>
            </a:r>
          </a:p>
        </p:txBody>
      </p:sp>
      <p:sp>
        <p:nvSpPr>
          <p:cNvPr id="182" name="Shape 182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38100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 sz="2400" dirty="0" smtClean="0"/>
              <a:t>PUSH_PROMISE </a:t>
            </a:r>
            <a:r>
              <a:rPr lang="en" sz="2400" dirty="0"/>
              <a:t>frame</a:t>
            </a:r>
          </a:p>
          <a:p>
            <a:pPr marL="457200" lvl="0" indent="-38100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 sz="2400" dirty="0"/>
              <a:t>Should send push before referencing resource - race condition</a:t>
            </a:r>
          </a:p>
          <a:p>
            <a:pPr marL="457200" lvl="0" indent="-38100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 sz="2400" dirty="0"/>
              <a:t>Depending on the use case can be faster or slower</a:t>
            </a:r>
          </a:p>
          <a:p>
            <a:pPr marL="914400" lvl="1" indent="-342900" rtl="0">
              <a:spcBef>
                <a:spcPts val="0"/>
              </a:spcBef>
              <a:buClr>
                <a:schemeClr val="dk1"/>
              </a:buClr>
              <a:buSzPct val="100000"/>
              <a:buFont typeface="Courier New"/>
              <a:buChar char="o"/>
            </a:pPr>
            <a:r>
              <a:rPr lang="en" sz="1800" dirty="0"/>
              <a:t>Browser already has the resource cached</a:t>
            </a:r>
          </a:p>
          <a:p>
            <a:pPr marL="457200" lvl="0" indent="-38100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-US" sz="2400" dirty="0"/>
              <a:t>R</a:t>
            </a:r>
            <a:r>
              <a:rPr lang="en" sz="2400" dirty="0" smtClean="0"/>
              <a:t>esponse must </a:t>
            </a:r>
            <a:r>
              <a:rPr lang="en" sz="2400" dirty="0"/>
              <a:t>be cacheable</a:t>
            </a:r>
          </a:p>
          <a:p>
            <a:pPr marL="457200" lvl="0" indent="-38100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 sz="2400" dirty="0"/>
              <a:t>Inherits headers from associated request</a:t>
            </a:r>
          </a:p>
        </p:txBody>
      </p:sp>
    </p:spTree>
    <p:extLst>
      <p:ext uri="{BB962C8B-B14F-4D97-AF65-F5344CB8AC3E}">
        <p14:creationId xmlns:p14="http://schemas.microsoft.com/office/powerpoint/2010/main" val="1321424799"/>
      </p:ext>
    </p:extLst>
  </p:cSld>
  <p:clrMapOvr>
    <a:masterClrMapping/>
  </p:clrMapOvr>
  <p:transition xmlns:p14="http://schemas.microsoft.com/office/powerpoint/2010/main" spd="slow">
    <p:cut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Shape 21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algn="ctr">
              <a:spcBef>
                <a:spcPts val="0"/>
              </a:spcBef>
              <a:buNone/>
            </a:pPr>
            <a:r>
              <a:rPr lang="en"/>
              <a:t>Potential Issues</a:t>
            </a:r>
          </a:p>
        </p:txBody>
      </p:sp>
      <p:sp>
        <p:nvSpPr>
          <p:cNvPr id="213" name="Shape 213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41910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-US" sz="2400" dirty="0" smtClean="0"/>
              <a:t>HTTP/2</a:t>
            </a:r>
          </a:p>
          <a:p>
            <a:pPr marL="857250" lvl="1" indent="-419100"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-US" sz="2000" dirty="0" smtClean="0"/>
              <a:t>L</a:t>
            </a:r>
            <a:r>
              <a:rPr lang="en" sz="2000" dirty="0" smtClean="0"/>
              <a:t>owercase headers</a:t>
            </a:r>
            <a:endParaRPr lang="en-US" sz="2000" dirty="0" smtClean="0"/>
          </a:p>
          <a:p>
            <a:pPr marL="857250" lvl="1" indent="-419100"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-US" sz="2000" dirty="0" smtClean="0"/>
              <a:t>Splits the Cookie header, but proxies should concatenate on conversion to HTTP/1.1</a:t>
            </a:r>
            <a:endParaRPr lang="en" sz="2000" dirty="0"/>
          </a:p>
          <a:p>
            <a:pPr marL="857250" lvl="1" indent="-419100"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 sz="2000" dirty="0"/>
              <a:t>Stateful authentication (e.g. NTLM)</a:t>
            </a:r>
          </a:p>
          <a:p>
            <a:pPr marL="857250" lvl="1" indent="-419100"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 sz="2000" dirty="0"/>
              <a:t>Head of line blocking at transport </a:t>
            </a:r>
            <a:r>
              <a:rPr lang="en" sz="2000" dirty="0" smtClean="0"/>
              <a:t>layer</a:t>
            </a:r>
            <a:endParaRPr lang="en-US" sz="2000" dirty="0" smtClean="0"/>
          </a:p>
          <a:p>
            <a:pPr marL="457200" lvl="1" indent="-419100"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 sz="2000" dirty="0" smtClean="0"/>
              <a:t>DOS </a:t>
            </a:r>
            <a:r>
              <a:rPr lang="en" sz="2000" dirty="0"/>
              <a:t>attacks</a:t>
            </a:r>
            <a:endParaRPr lang="en-US" sz="2000" dirty="0"/>
          </a:p>
          <a:p>
            <a:pPr marL="38100" indent="0">
              <a:buClr>
                <a:schemeClr val="dk1"/>
              </a:buClr>
              <a:buSzPct val="100000"/>
              <a:buNone/>
            </a:pPr>
            <a:endParaRPr lang="en-US" sz="2400" dirty="0" smtClean="0"/>
          </a:p>
          <a:p>
            <a:pPr marL="457200" lvl="0" indent="-41910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endParaRPr lang="en" sz="2400" dirty="0"/>
          </a:p>
        </p:txBody>
      </p:sp>
    </p:spTree>
    <p:extLst>
      <p:ext uri="{BB962C8B-B14F-4D97-AF65-F5344CB8AC3E}">
        <p14:creationId xmlns:p14="http://schemas.microsoft.com/office/powerpoint/2010/main" val="3905515736"/>
      </p:ext>
    </p:extLst>
  </p:cSld>
  <p:clrMapOvr>
    <a:masterClrMapping/>
  </p:clrMapOvr>
  <p:transition xmlns:p14="http://schemas.microsoft.com/office/powerpoint/2010/main" spd="slow">
    <p:cut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Shape 218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algn="ctr">
              <a:spcBef>
                <a:spcPts val="0"/>
              </a:spcBef>
              <a:buNone/>
            </a:pPr>
            <a:r>
              <a:rPr lang="en"/>
              <a:t>Recommendations </a:t>
            </a:r>
          </a:p>
        </p:txBody>
      </p:sp>
      <p:sp>
        <p:nvSpPr>
          <p:cNvPr id="219" name="Shape 219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41910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 dirty="0"/>
              <a:t>One domain - no sharding</a:t>
            </a:r>
          </a:p>
          <a:p>
            <a:pPr marL="457200" lvl="0" indent="-41910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 dirty="0"/>
              <a:t>Don’t inline</a:t>
            </a:r>
          </a:p>
          <a:p>
            <a:pPr marL="457200" lvl="0" indent="-41910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 dirty="0"/>
              <a:t>Don’t concatenate - no combo handler</a:t>
            </a:r>
          </a:p>
          <a:p>
            <a:pPr marL="457200" lvl="0" indent="-41910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 dirty="0"/>
              <a:t>Use server hints</a:t>
            </a:r>
          </a:p>
          <a:p>
            <a:pPr marL="457200" lvl="0" indent="-41910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 dirty="0"/>
              <a:t>Set correct Cache-Control headers</a:t>
            </a:r>
          </a:p>
          <a:p>
            <a:pPr marL="457200" lvl="0" indent="-41910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 dirty="0"/>
              <a:t>Use </a:t>
            </a:r>
            <a:r>
              <a:rPr lang="en" dirty="0" smtClean="0"/>
              <a:t>YCPI</a:t>
            </a:r>
            <a:r>
              <a:rPr lang="en-US" dirty="0" smtClean="0"/>
              <a:t> and YCS</a:t>
            </a:r>
          </a:p>
          <a:p>
            <a:pPr marL="457200" lvl="0" indent="-41910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-US" dirty="0" smtClean="0"/>
              <a:t>Move to ATS 5.3.0 before end of 2015</a:t>
            </a:r>
            <a:endParaRPr lang="en" dirty="0"/>
          </a:p>
          <a:p>
            <a:pPr lvl="0" rtl="0">
              <a:spcBef>
                <a:spcPts val="0"/>
              </a:spcBef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96205410"/>
      </p:ext>
    </p:extLst>
  </p:cSld>
  <p:clrMapOvr>
    <a:masterClrMapping/>
  </p:clrMapOvr>
  <p:transition xmlns:p14="http://schemas.microsoft.com/office/powerpoint/2010/main" spd="slow">
    <p:cut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03986"/>
            <a:ext cx="4040188" cy="564485"/>
          </a:xfrm>
        </p:spPr>
        <p:txBody>
          <a:bodyPr/>
          <a:lstStyle/>
          <a:p>
            <a:r>
              <a:rPr lang="en-US" dirty="0" smtClean="0"/>
              <a:t>Client Support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668471"/>
            <a:ext cx="4040188" cy="3926153"/>
          </a:xfrm>
        </p:spPr>
        <p:txBody>
          <a:bodyPr/>
          <a:lstStyle/>
          <a:p>
            <a:pPr marL="457200" lvl="0" indent="-41910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 dirty="0" smtClean="0"/>
              <a:t>HTTP/2</a:t>
            </a:r>
          </a:p>
          <a:p>
            <a:pPr marL="914400" lvl="1" indent="-381000">
              <a:spcBef>
                <a:spcPts val="0"/>
              </a:spcBef>
              <a:buClr>
                <a:schemeClr val="dk1"/>
              </a:buClr>
              <a:buSzPct val="80000"/>
              <a:buFont typeface="Courier New"/>
              <a:buChar char="o"/>
            </a:pPr>
            <a:r>
              <a:rPr lang="en" dirty="0" smtClean="0"/>
              <a:t>Chrome</a:t>
            </a:r>
            <a:r>
              <a:rPr lang="en-US" dirty="0" smtClean="0"/>
              <a:t> 41, </a:t>
            </a:r>
            <a:r>
              <a:rPr lang="en" dirty="0" smtClean="0"/>
              <a:t>Firefox </a:t>
            </a:r>
            <a:r>
              <a:rPr lang="en-US" dirty="0" smtClean="0"/>
              <a:t>36, IE 12, Safari Fall, iOS9</a:t>
            </a:r>
            <a:endParaRPr lang="en" dirty="0" smtClean="0"/>
          </a:p>
          <a:p>
            <a:pPr marL="914400" lvl="1" indent="-381000">
              <a:spcBef>
                <a:spcPts val="0"/>
              </a:spcBef>
              <a:buClr>
                <a:schemeClr val="dk1"/>
              </a:buClr>
              <a:buSzPct val="80000"/>
              <a:buFont typeface="Courier New"/>
              <a:buChar char="o"/>
            </a:pPr>
            <a:r>
              <a:rPr lang="en" dirty="0" smtClean="0"/>
              <a:t>IE plans on supporting TLS and non-TLS</a:t>
            </a:r>
            <a:endParaRPr lang="en-US" dirty="0" smtClean="0"/>
          </a:p>
          <a:p>
            <a:pPr marL="914400" lvl="1" indent="-381000">
              <a:spcBef>
                <a:spcPts val="0"/>
              </a:spcBef>
              <a:buClr>
                <a:schemeClr val="dk1"/>
              </a:buClr>
              <a:buSzPct val="80000"/>
              <a:buFont typeface="Courier New"/>
              <a:buChar char="o"/>
            </a:pPr>
            <a:r>
              <a:rPr lang="en-US" dirty="0" err="1" smtClean="0"/>
              <a:t>Wireshark</a:t>
            </a:r>
            <a:r>
              <a:rPr lang="en-US" dirty="0" smtClean="0"/>
              <a:t> support</a:t>
            </a:r>
          </a:p>
          <a:p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33" y="103986"/>
            <a:ext cx="4041775" cy="564485"/>
          </a:xfrm>
        </p:spPr>
        <p:txBody>
          <a:bodyPr/>
          <a:lstStyle/>
          <a:p>
            <a:r>
              <a:rPr lang="en-US" dirty="0" smtClean="0"/>
              <a:t>Server Support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33" y="668471"/>
            <a:ext cx="4041775" cy="3926153"/>
          </a:xfrm>
        </p:spPr>
        <p:txBody>
          <a:bodyPr/>
          <a:lstStyle/>
          <a:p>
            <a:pPr marL="457200" lvl="0" indent="-41910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 dirty="0" smtClean="0"/>
              <a:t>ATS</a:t>
            </a:r>
          </a:p>
          <a:p>
            <a:pPr marL="914400" lvl="1" indent="-381000">
              <a:spcBef>
                <a:spcPts val="0"/>
              </a:spcBef>
              <a:buClr>
                <a:schemeClr val="dk1"/>
              </a:buClr>
              <a:buSzPct val="80000"/>
              <a:buFont typeface="Courier New"/>
              <a:buChar char="o"/>
            </a:pPr>
            <a:r>
              <a:rPr lang="en-US" dirty="0" smtClean="0"/>
              <a:t>HTTP/2</a:t>
            </a:r>
            <a:r>
              <a:rPr lang="en" dirty="0" smtClean="0"/>
              <a:t> support in ATS 5.</a:t>
            </a:r>
            <a:r>
              <a:rPr lang="en-US" dirty="0" smtClean="0"/>
              <a:t>3</a:t>
            </a:r>
            <a:r>
              <a:rPr lang="en" dirty="0" smtClean="0"/>
              <a:t>.0 release </a:t>
            </a:r>
            <a:r>
              <a:rPr lang="en-US" dirty="0" smtClean="0"/>
              <a:t>April 2015</a:t>
            </a:r>
          </a:p>
          <a:p>
            <a:pPr marL="1371600" lvl="2" indent="-381000">
              <a:spcBef>
                <a:spcPts val="0"/>
              </a:spcBef>
              <a:buClr>
                <a:schemeClr val="dk1"/>
              </a:buClr>
              <a:buSzPct val="80000"/>
              <a:buFont typeface="Wingdings"/>
              <a:buChar char="§"/>
            </a:pPr>
            <a:r>
              <a:rPr lang="en-US" dirty="0" smtClean="0"/>
              <a:t>No priority support</a:t>
            </a:r>
          </a:p>
          <a:p>
            <a:pPr marL="1371600" lvl="2" indent="-381000">
              <a:spcBef>
                <a:spcPts val="0"/>
              </a:spcBef>
              <a:buClr>
                <a:schemeClr val="dk1"/>
              </a:buClr>
              <a:buSzPct val="80000"/>
              <a:buFont typeface="Wingdings"/>
              <a:buChar char="§"/>
            </a:pPr>
            <a:r>
              <a:rPr lang="en" dirty="0" smtClean="0"/>
              <a:t>No push support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30235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Shape 75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algn="ctr">
              <a:spcBef>
                <a:spcPts val="0"/>
              </a:spcBef>
              <a:buNone/>
            </a:pPr>
            <a:r>
              <a:rPr lang="en-US" dirty="0" smtClean="0"/>
              <a:t>HTTP/2 Enhancements</a:t>
            </a:r>
            <a:endParaRPr lang="en" dirty="0"/>
          </a:p>
        </p:txBody>
      </p:sp>
      <p:sp>
        <p:nvSpPr>
          <p:cNvPr id="76" name="Shape 76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41910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 sz="2800" dirty="0"/>
              <a:t>Multiplexed </a:t>
            </a:r>
            <a:r>
              <a:rPr lang="en" sz="2800" dirty="0" smtClean="0"/>
              <a:t>streams</a:t>
            </a:r>
            <a:endParaRPr lang="en-US" sz="2800" dirty="0" smtClean="0"/>
          </a:p>
          <a:p>
            <a:pPr marL="457200" lvl="0" indent="-41910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-US" sz="2800" dirty="0" smtClean="0"/>
              <a:t>Sharing connection across domains</a:t>
            </a:r>
            <a:endParaRPr lang="en" sz="2800" dirty="0"/>
          </a:p>
          <a:p>
            <a:pPr marL="457200" lvl="0" indent="-41910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 sz="2800" dirty="0"/>
              <a:t>Header compression</a:t>
            </a:r>
          </a:p>
          <a:p>
            <a:pPr marL="457200" lvl="0" indent="-41910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 sz="2800" dirty="0"/>
              <a:t>Stream prioritization</a:t>
            </a:r>
          </a:p>
          <a:p>
            <a:pPr marL="457200" lvl="0" indent="-41910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 sz="2800" dirty="0"/>
              <a:t>Flow Control</a:t>
            </a:r>
          </a:p>
          <a:p>
            <a:pPr marL="457200" lvl="0" indent="-41910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 sz="2800" dirty="0" smtClean="0"/>
              <a:t>Server­initiated streams</a:t>
            </a:r>
            <a:endParaRPr lang="en-US" sz="2800" dirty="0" smtClean="0"/>
          </a:p>
          <a:p>
            <a:pPr marL="457200" indent="-419100"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 sz="2800" dirty="0"/>
              <a:t>TLS - no renegotiation and no compression, </a:t>
            </a:r>
            <a:r>
              <a:rPr lang="en-US" sz="2800" dirty="0" smtClean="0"/>
              <a:t>must/may </a:t>
            </a:r>
            <a:r>
              <a:rPr lang="en" sz="2800" dirty="0" smtClean="0"/>
              <a:t>support </a:t>
            </a:r>
            <a:r>
              <a:rPr lang="en" sz="2800" dirty="0"/>
              <a:t>TLS 1.2, SNI, PFS, ALPN</a:t>
            </a:r>
          </a:p>
          <a:p>
            <a:pPr marL="457200" lvl="0" indent="-41910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endParaRPr lang="en" dirty="0"/>
          </a:p>
        </p:txBody>
      </p:sp>
    </p:spTree>
    <p:extLst>
      <p:ext uri="{BB962C8B-B14F-4D97-AF65-F5344CB8AC3E}">
        <p14:creationId xmlns:p14="http://schemas.microsoft.com/office/powerpoint/2010/main" val="1245536718"/>
      </p:ext>
    </p:extLst>
  </p:cSld>
  <p:clrMapOvr>
    <a:masterClrMapping/>
  </p:clrMapOvr>
  <p:transition xmlns:p14="http://schemas.microsoft.com/office/powerpoint/2010/main" spd="slow">
    <p:cut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Shape 87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algn="ctr">
              <a:spcBef>
                <a:spcPts val="0"/>
              </a:spcBef>
              <a:buNone/>
            </a:pPr>
            <a:r>
              <a:rPr lang="en" dirty="0"/>
              <a:t>Multiplexed Streams</a:t>
            </a:r>
          </a:p>
        </p:txBody>
      </p:sp>
      <p:sp>
        <p:nvSpPr>
          <p:cNvPr id="88" name="Shape 88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4382943" cy="372568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41910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 sz="2800" dirty="0"/>
              <a:t>HTTP/1.1</a:t>
            </a:r>
          </a:p>
          <a:p>
            <a:pPr marL="914400" lvl="1" indent="-381000" rtl="0">
              <a:spcBef>
                <a:spcPts val="0"/>
              </a:spcBef>
              <a:buClr>
                <a:schemeClr val="dk1"/>
              </a:buClr>
              <a:buSzPct val="80000"/>
              <a:buFont typeface="Courier New"/>
              <a:buChar char="o"/>
            </a:pPr>
            <a:r>
              <a:rPr lang="en" sz="2400" dirty="0"/>
              <a:t>4-8 outstanding requests on 4-8 connections</a:t>
            </a:r>
          </a:p>
          <a:p>
            <a:pPr marL="914400" lvl="1" indent="-381000" rtl="0">
              <a:spcBef>
                <a:spcPts val="0"/>
              </a:spcBef>
              <a:buClr>
                <a:schemeClr val="dk1"/>
              </a:buClr>
              <a:buSzPct val="80000"/>
              <a:buFont typeface="Courier New"/>
              <a:buChar char="o"/>
            </a:pPr>
            <a:r>
              <a:rPr lang="en" sz="2400" dirty="0"/>
              <a:t>Resource intensive on the server</a:t>
            </a:r>
          </a:p>
          <a:p>
            <a:pPr marL="457200" lvl="0" indent="-41910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 sz="2800" dirty="0" smtClean="0"/>
              <a:t>HTTP/2</a:t>
            </a:r>
            <a:endParaRPr lang="en" sz="2800" dirty="0"/>
          </a:p>
          <a:p>
            <a:pPr marL="914400" lvl="1" indent="-381000" rtl="0">
              <a:spcBef>
                <a:spcPts val="0"/>
              </a:spcBef>
              <a:buClr>
                <a:schemeClr val="dk1"/>
              </a:buClr>
              <a:buSzPct val="80000"/>
              <a:buFont typeface="Courier New"/>
              <a:buChar char="o"/>
            </a:pPr>
            <a:r>
              <a:rPr lang="en" sz="2400" dirty="0"/>
              <a:t>One </a:t>
            </a:r>
            <a:r>
              <a:rPr lang="en" sz="2400" dirty="0" smtClean="0"/>
              <a:t>connection</a:t>
            </a:r>
            <a:r>
              <a:rPr lang="en-US" sz="2400" dirty="0" smtClean="0"/>
              <a:t>, </a:t>
            </a:r>
            <a:r>
              <a:rPr lang="en" sz="2400" dirty="0" smtClean="0"/>
              <a:t>100 </a:t>
            </a:r>
            <a:r>
              <a:rPr lang="en" sz="2400" dirty="0"/>
              <a:t>or more outstanding requests</a:t>
            </a:r>
          </a:p>
          <a:p>
            <a:pPr lvl="0">
              <a:spcBef>
                <a:spcPts val="0"/>
              </a:spcBef>
              <a:buNone/>
            </a:pPr>
            <a:endParaRPr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440318" y="19415125"/>
            <a:ext cx="17164881" cy="713450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167014" y="24231600"/>
            <a:ext cx="4438185" cy="231803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319414" y="24384000"/>
            <a:ext cx="4438185" cy="2318033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471814" y="24536400"/>
            <a:ext cx="4438185" cy="2318033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40143" y="1849438"/>
            <a:ext cx="4179287" cy="21828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6703976"/>
      </p:ext>
    </p:extLst>
  </p:cSld>
  <p:clrMapOvr>
    <a:masterClrMapping/>
  </p:clrMapOvr>
  <p:transition xmlns:p14="http://schemas.microsoft.com/office/powerpoint/2010/main" spd="slow">
    <p:cut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Connection Sharing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Multiple domains over one TCP connection</a:t>
            </a:r>
          </a:p>
          <a:p>
            <a:pPr lvl="1"/>
            <a:r>
              <a:rPr lang="en-US" dirty="0" smtClean="0"/>
              <a:t>Domain in cert and resolve to same IP</a:t>
            </a:r>
          </a:p>
          <a:p>
            <a:pPr lvl="1"/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74800" y="2373130"/>
            <a:ext cx="5981700" cy="2552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11529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HTTP/2 History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Foundation is from SPDY</a:t>
            </a:r>
          </a:p>
          <a:p>
            <a:pPr lvl="1"/>
            <a:r>
              <a:rPr lang="en-US" dirty="0" smtClean="0"/>
              <a:t>Draft 1 – November 2009</a:t>
            </a:r>
          </a:p>
          <a:p>
            <a:r>
              <a:rPr lang="en-US" dirty="0" smtClean="0"/>
              <a:t>IETF - 18 </a:t>
            </a:r>
            <a:r>
              <a:rPr lang="en-US" dirty="0" smtClean="0"/>
              <a:t>drafts and ~2.5 years</a:t>
            </a:r>
          </a:p>
          <a:p>
            <a:pPr lvl="1"/>
            <a:r>
              <a:rPr lang="en-US" dirty="0" smtClean="0"/>
              <a:t>Draft 00 - </a:t>
            </a:r>
            <a:r>
              <a:rPr lang="is-IS" dirty="0" smtClean="0"/>
              <a:t>November 2012</a:t>
            </a:r>
          </a:p>
          <a:p>
            <a:pPr lvl="1"/>
            <a:r>
              <a:rPr lang="de-DE" dirty="0" smtClean="0"/>
              <a:t>RFC 7540 - </a:t>
            </a:r>
            <a:r>
              <a:rPr lang="en-US" dirty="0"/>
              <a:t>May 2015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68782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HTTP/2 in ATS	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5.3.0 – experimental release</a:t>
            </a:r>
          </a:p>
          <a:p>
            <a:pPr lvl="1"/>
            <a:r>
              <a:rPr lang="en-US" dirty="0" smtClean="0"/>
              <a:t>May, </a:t>
            </a:r>
            <a:r>
              <a:rPr lang="en-US" dirty="0" smtClean="0"/>
              <a:t>2015</a:t>
            </a:r>
          </a:p>
          <a:p>
            <a:pPr lvl="1"/>
            <a:r>
              <a:rPr lang="en-US" dirty="0" smtClean="0"/>
              <a:t>14 </a:t>
            </a:r>
            <a:r>
              <a:rPr lang="en-US" dirty="0" err="1" smtClean="0"/>
              <a:t>Jira</a:t>
            </a:r>
            <a:r>
              <a:rPr lang="en-US" dirty="0" smtClean="0"/>
              <a:t> Tickets</a:t>
            </a:r>
            <a:endParaRPr lang="en-US" dirty="0" smtClean="0"/>
          </a:p>
          <a:p>
            <a:r>
              <a:rPr lang="en-US" dirty="0" smtClean="0"/>
              <a:t>6.0.0 – stable release</a:t>
            </a:r>
          </a:p>
          <a:p>
            <a:pPr lvl="1"/>
            <a:r>
              <a:rPr lang="en-US" dirty="0" smtClean="0"/>
              <a:t>September, </a:t>
            </a:r>
            <a:r>
              <a:rPr lang="en-US" dirty="0" smtClean="0"/>
              <a:t>2015</a:t>
            </a:r>
          </a:p>
          <a:p>
            <a:pPr lvl="1"/>
            <a:r>
              <a:rPr lang="en-US" dirty="0" smtClean="0"/>
              <a:t>45 </a:t>
            </a:r>
            <a:r>
              <a:rPr lang="en-US" dirty="0" err="1" smtClean="0"/>
              <a:t>Jira</a:t>
            </a:r>
            <a:r>
              <a:rPr lang="en-US" dirty="0" smtClean="0"/>
              <a:t> Tickets</a:t>
            </a:r>
            <a:endParaRPr lang="en-US" dirty="0" smtClean="0"/>
          </a:p>
          <a:p>
            <a:r>
              <a:rPr lang="en-US" dirty="0" smtClean="0"/>
              <a:t>6.0.1 – more stable release</a:t>
            </a:r>
          </a:p>
          <a:p>
            <a:pPr lvl="1"/>
            <a:r>
              <a:rPr lang="en-US" dirty="0" smtClean="0"/>
              <a:t>November, </a:t>
            </a:r>
            <a:r>
              <a:rPr lang="en-US" dirty="0" smtClean="0"/>
              <a:t>2015</a:t>
            </a:r>
          </a:p>
          <a:p>
            <a:pPr lvl="1"/>
            <a:r>
              <a:rPr lang="en-US" dirty="0" smtClean="0"/>
              <a:t>7 </a:t>
            </a:r>
            <a:r>
              <a:rPr lang="en-US" dirty="0" err="1" smtClean="0"/>
              <a:t>Jira</a:t>
            </a:r>
            <a:r>
              <a:rPr lang="en-US" dirty="0" smtClean="0"/>
              <a:t> Tickets</a:t>
            </a:r>
            <a:endParaRPr lang="en-US" dirty="0" smtClean="0"/>
          </a:p>
          <a:p>
            <a:pPr lvl="1"/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86148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ATS in Production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Testing started April, 2015</a:t>
            </a:r>
          </a:p>
          <a:p>
            <a:r>
              <a:rPr lang="en-US" dirty="0" smtClean="0"/>
              <a:t>Full deployment in September, 2015</a:t>
            </a:r>
          </a:p>
          <a:p>
            <a:pPr lvl="1"/>
            <a:r>
              <a:rPr lang="en-US" dirty="0" smtClean="0"/>
              <a:t>All major proxy services (YCS, YCPI, YCS-CT)</a:t>
            </a:r>
          </a:p>
          <a:p>
            <a:r>
              <a:rPr lang="en-US" dirty="0" smtClean="0"/>
              <a:t>Yahoo US</a:t>
            </a:r>
          </a:p>
          <a:p>
            <a:pPr lvl="1"/>
            <a:r>
              <a:rPr lang="en-US" dirty="0"/>
              <a:t>O</a:t>
            </a:r>
            <a:r>
              <a:rPr lang="en-US" dirty="0" smtClean="0"/>
              <a:t>nly major deployment of HTTP/2</a:t>
            </a:r>
          </a:p>
        </p:txBody>
      </p:sp>
    </p:spTree>
    <p:extLst>
      <p:ext uri="{BB962C8B-B14F-4D97-AF65-F5344CB8AC3E}">
        <p14:creationId xmlns:p14="http://schemas.microsoft.com/office/powerpoint/2010/main" val="37519093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Interesting Bugs	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bg-BG" dirty="0"/>
              <a:t>TS-</a:t>
            </a:r>
            <a:r>
              <a:rPr lang="bg-BG" dirty="0" smtClean="0"/>
              <a:t>3869</a:t>
            </a:r>
            <a:r>
              <a:rPr lang="en-US" dirty="0"/>
              <a:t> - HTTP/2 Stream uses the clients window size for the servers </a:t>
            </a:r>
            <a:r>
              <a:rPr lang="en-US" dirty="0" smtClean="0"/>
              <a:t>setting</a:t>
            </a:r>
          </a:p>
          <a:p>
            <a:pPr lvl="1"/>
            <a:r>
              <a:rPr lang="en-US" dirty="0" smtClean="0"/>
              <a:t>Chrome set window to 10MB</a:t>
            </a:r>
          </a:p>
          <a:p>
            <a:pPr lvl="1"/>
            <a:r>
              <a:rPr lang="en-US" dirty="0" smtClean="0"/>
              <a:t>ATS set window to 1MB</a:t>
            </a:r>
          </a:p>
          <a:p>
            <a:pPr lvl="1"/>
            <a:r>
              <a:rPr lang="en-US" dirty="0" smtClean="0"/>
              <a:t>ATS set 10MB as its window size</a:t>
            </a:r>
          </a:p>
          <a:p>
            <a:pPr lvl="1"/>
            <a:r>
              <a:rPr lang="en-US" dirty="0" smtClean="0"/>
              <a:t>ATS doesn’t give credit to the client until window is almost used</a:t>
            </a:r>
          </a:p>
          <a:p>
            <a:r>
              <a:rPr lang="bg-BG" dirty="0"/>
              <a:t>TS-</a:t>
            </a:r>
            <a:r>
              <a:rPr lang="bg-BG" dirty="0" smtClean="0"/>
              <a:t>3747</a:t>
            </a:r>
            <a:r>
              <a:rPr lang="en-US" dirty="0"/>
              <a:t> - Error in Huffman decoder for </a:t>
            </a:r>
            <a:r>
              <a:rPr lang="en-US" dirty="0" smtClean="0"/>
              <a:t>HPACK</a:t>
            </a:r>
          </a:p>
          <a:p>
            <a:pPr lvl="1"/>
            <a:r>
              <a:rPr lang="en-US" dirty="0"/>
              <a:t>if (current-&gt;</a:t>
            </a:r>
            <a:r>
              <a:rPr lang="en-US" dirty="0" err="1"/>
              <a:t>ascii_code</a:t>
            </a:r>
            <a:r>
              <a:rPr lang="en-US" dirty="0"/>
              <a:t>) </a:t>
            </a:r>
            <a:r>
              <a:rPr lang="en-US" dirty="0" smtClean="0"/>
              <a:t>{  }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67359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4249</TotalTime>
  <Words>1468</Words>
  <Application>Microsoft Macintosh PowerPoint</Application>
  <PresentationFormat>On-screen Show (16:9)</PresentationFormat>
  <Paragraphs>239</Paragraphs>
  <Slides>29</Slides>
  <Notes>13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0" baseType="lpstr">
      <vt:lpstr>Office Theme</vt:lpstr>
      <vt:lpstr>HTTP/2 and ATS</vt:lpstr>
      <vt:lpstr>Why HTTP/2?</vt:lpstr>
      <vt:lpstr>HTTP/2 Enhancements</vt:lpstr>
      <vt:lpstr>Multiplexed Streams</vt:lpstr>
      <vt:lpstr>Connection Sharing</vt:lpstr>
      <vt:lpstr>HTTP/2 History</vt:lpstr>
      <vt:lpstr>HTTP/2 in ATS </vt:lpstr>
      <vt:lpstr>ATS in Production</vt:lpstr>
      <vt:lpstr>Interesting Bugs </vt:lpstr>
      <vt:lpstr>ATS in Production</vt:lpstr>
      <vt:lpstr>HTTP/2, NPN, ALPN, and Android</vt:lpstr>
      <vt:lpstr>HTTP/2, NPN, ALPN, and Android</vt:lpstr>
      <vt:lpstr>Performance</vt:lpstr>
      <vt:lpstr>Using HTTP/2</vt:lpstr>
      <vt:lpstr>Using HTTP/2</vt:lpstr>
      <vt:lpstr>Using HTTP/2</vt:lpstr>
      <vt:lpstr>Command Line - nghttp</vt:lpstr>
      <vt:lpstr>Chrome</vt:lpstr>
      <vt:lpstr>Chrome</vt:lpstr>
      <vt:lpstr>PowerPoint Presentation</vt:lpstr>
      <vt:lpstr>Extra Slides</vt:lpstr>
      <vt:lpstr>Header Compression</vt:lpstr>
      <vt:lpstr>Frames</vt:lpstr>
      <vt:lpstr>Streams</vt:lpstr>
      <vt:lpstr>Prioritization &amp; Flow Control</vt:lpstr>
      <vt:lpstr>Push</vt:lpstr>
      <vt:lpstr>Potential Issues</vt:lpstr>
      <vt:lpstr>Recommendations 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HTTP/2 and QUIC</dc:title>
  <dc:creator>Bryan Call</dc:creator>
  <cp:lastModifiedBy>Bryan Call</cp:lastModifiedBy>
  <cp:revision>63</cp:revision>
  <dcterms:created xsi:type="dcterms:W3CDTF">2015-07-30T06:27:28Z</dcterms:created>
  <dcterms:modified xsi:type="dcterms:W3CDTF">2015-11-16T23:11:48Z</dcterms:modified>
</cp:coreProperties>
</file>