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99" r:id="rId3"/>
    <p:sldId id="300" r:id="rId4"/>
    <p:sldId id="286" r:id="rId5"/>
    <p:sldId id="290" r:id="rId6"/>
    <p:sldId id="301" r:id="rId7"/>
    <p:sldId id="303" r:id="rId8"/>
    <p:sldId id="281" r:id="rId9"/>
    <p:sldId id="285" r:id="rId10"/>
    <p:sldId id="282" r:id="rId11"/>
    <p:sldId id="29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670"/>
    <p:restoredTop sz="85506"/>
  </p:normalViewPr>
  <p:slideViewPr>
    <p:cSldViewPr snapToGrid="0" snapToObjects="1">
      <p:cViewPr>
        <p:scale>
          <a:sx n="108" d="100"/>
          <a:sy n="108" d="100"/>
        </p:scale>
        <p:origin x="2224" y="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37290-F8CC-7041-999F-27F407F9C34E}" type="datetimeFigureOut">
              <a:rPr lang="en-US" smtClean="0"/>
              <a:t>7/17/15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9A79F-6E44-F945-AA5B-49B44B8A8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1771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0AF54-D676-454A-8E0E-DDF2CE301A50}" type="datetimeFigureOut">
              <a:rPr lang="en-US" smtClean="0"/>
              <a:t>7/17/15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7B0B0-4778-0D4B-B6AC-7B6EDBFB2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5338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4433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332D0-5686-0C45-9A96-7178ED0F3FD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9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8419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604FA-B488-F94F-8EF3-4A66DAC35D4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630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7/13/2014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406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7/13/2014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1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7/13/2014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53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121897" tIns="121897" rIns="121897" bIns="121897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3"/>
            <a:ext cx="8229600" cy="4967599"/>
          </a:xfrm>
          <a:prstGeom prst="rect">
            <a:avLst/>
          </a:prstGeom>
        </p:spPr>
        <p:txBody>
          <a:bodyPr lIns="121897" tIns="121897" rIns="121897" bIns="121897" anchor="t" anchorCtr="0"/>
          <a:lstStyle>
            <a:lvl1pPr>
              <a:defRPr/>
            </a:lvl1pPr>
            <a:lvl2pPr indent="609585">
              <a:defRPr/>
            </a:lvl2pPr>
            <a:lvl3pPr indent="1219170">
              <a:defRPr/>
            </a:lvl3pPr>
            <a:lvl4pPr indent="1828754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0145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87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7/13/2014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27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7/13/2014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87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7/13/2014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450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7/13/2014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410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7/13/2014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65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7/13/2014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441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7/13/2014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8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 descr="copy-scigap-header-logo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1" y="6271464"/>
            <a:ext cx="1759606" cy="586536"/>
          </a:xfrm>
          <a:prstGeom prst="rect">
            <a:avLst/>
          </a:prstGeom>
        </p:spPr>
      </p:pic>
      <p:pic>
        <p:nvPicPr>
          <p:cNvPr id="5" name="Picture 4" descr="Airavata-Logo-Color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67794" y="6271465"/>
            <a:ext cx="586536" cy="58653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6816219" y="6341163"/>
            <a:ext cx="1977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accent2"/>
                </a:solidFill>
                <a:latin typeface="Apple Chancery"/>
                <a:cs typeface="Apple Chancery"/>
              </a:rPr>
              <a:t>Apache </a:t>
            </a:r>
            <a:r>
              <a:rPr lang="en-US" b="1" i="1" dirty="0" err="1" smtClean="0">
                <a:solidFill>
                  <a:schemeClr val="accent2"/>
                </a:solidFill>
                <a:latin typeface="Apple Chancery"/>
                <a:cs typeface="Apple Chancery"/>
              </a:rPr>
              <a:t>Airavata</a:t>
            </a:r>
            <a:endParaRPr lang="en-US" b="1" i="1" dirty="0">
              <a:solidFill>
                <a:schemeClr val="accent2"/>
              </a:solidFill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63757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architecture@airavata.apache.org" TargetMode="External"/><Relationship Id="rId4" Type="http://schemas.openxmlformats.org/officeDocument/2006/relationships/hyperlink" Target="mailto:dev@airavata.apache.org" TargetMode="External"/><Relationship Id="rId5" Type="http://schemas.openxmlformats.org/officeDocument/2006/relationships/hyperlink" Target="mailto:users@airavata.apache.org" TargetMode="External"/><Relationship Id="rId6" Type="http://schemas.openxmlformats.org/officeDocument/2006/relationships/image" Target="../media/image11.png"/><Relationship Id="rId7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Apache </a:t>
            </a:r>
            <a:r>
              <a:rPr lang="en-US" dirty="0" err="1" smtClean="0"/>
              <a:t>Airavata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high level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82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iGaP-main-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1" y="1219201"/>
            <a:ext cx="4961467" cy="3276323"/>
          </a:xfrm>
          <a:prstGeom prst="rect">
            <a:avLst/>
          </a:prstGeom>
        </p:spPr>
      </p:pic>
      <p:pic>
        <p:nvPicPr>
          <p:cNvPr id="5" name="Picture 4" descr="powered-by-apache-airavat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4743450"/>
            <a:ext cx="6121400" cy="1143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304800" y="1361937"/>
            <a:ext cx="274320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7865" tIns="33338" rIns="67865" bIns="33338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Helvetica" charset="0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Helvetica" charset="0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Helvetica" charset="0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Helvetica" charset="0"/>
              </a:defRPr>
            </a:lvl5pPr>
            <a:lvl6pPr marL="457200"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Helvetica" charset="0"/>
              </a:defRPr>
            </a:lvl6pPr>
            <a:lvl7pPr marL="914400"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Helvetica" charset="0"/>
              </a:defRPr>
            </a:lvl7pPr>
            <a:lvl8pPr marL="1371600"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Helvetica" charset="0"/>
              </a:defRPr>
            </a:lvl8pPr>
            <a:lvl9pPr marL="1828800"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Helvetica" charset="0"/>
              </a:defRPr>
            </a:lvl9pPr>
          </a:lstStyle>
          <a:p>
            <a:pPr algn="l"/>
            <a:r>
              <a:rPr lang="en-US" sz="2700" dirty="0"/>
              <a:t>Scale number of gateways without having to scale FTE’s needed to support them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SciGaP Key Mission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4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Hangout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305800" cy="3733800"/>
          </a:xfrm>
        </p:spPr>
        <p:txBody>
          <a:bodyPr/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Mailing lists:</a:t>
            </a:r>
          </a:p>
          <a:p>
            <a:r>
              <a:rPr lang="en-US" sz="2000" dirty="0">
                <a:solidFill>
                  <a:schemeClr val="accent1"/>
                </a:solidFill>
                <a:hlinkClick r:id="rId3"/>
              </a:rPr>
              <a:t>architecture@airavata.apache.org</a:t>
            </a:r>
            <a:endParaRPr lang="en-US" sz="2000" dirty="0">
              <a:solidFill>
                <a:schemeClr val="accent1"/>
              </a:solidFill>
            </a:endParaRPr>
          </a:p>
          <a:p>
            <a:r>
              <a:rPr lang="en-US" sz="2000" dirty="0">
                <a:solidFill>
                  <a:schemeClr val="accent1"/>
                </a:solidFill>
                <a:hlinkClick r:id="rId4"/>
              </a:rPr>
              <a:t>dev@airavata.apache.org</a:t>
            </a:r>
            <a:endParaRPr lang="en-US" sz="2000" dirty="0">
              <a:solidFill>
                <a:schemeClr val="accent1"/>
              </a:solidFill>
            </a:endParaRPr>
          </a:p>
          <a:p>
            <a:r>
              <a:rPr lang="en-US" sz="2000" dirty="0">
                <a:solidFill>
                  <a:schemeClr val="accent1"/>
                </a:solidFill>
                <a:hlinkClick r:id="rId5"/>
              </a:rPr>
              <a:t>users@airavata.apache.org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Shape 28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05400" y="2133601"/>
            <a:ext cx="3657600" cy="1304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31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08562" y="4115309"/>
            <a:ext cx="3162794" cy="184610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727863" y="4377293"/>
            <a:ext cx="5035137" cy="1156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/>
              <a:t>Extend Airavata from your project or extend your project from Airavata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7034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Airavata is a general purpose distributed system software framework build on micro-service and component based architecture principles. </a:t>
            </a:r>
          </a:p>
          <a:p>
            <a:r>
              <a:rPr lang="en-US" dirty="0" smtClean="0"/>
              <a:t>Airavata provides capabilities to </a:t>
            </a:r>
            <a:r>
              <a:rPr lang="en-US" dirty="0"/>
              <a:t>compose, manage, execute and monitor large scale applications and workflows on distributed computing </a:t>
            </a:r>
            <a:r>
              <a:rPr lang="en-US" dirty="0" smtClean="0"/>
              <a:t>resources.</a:t>
            </a:r>
          </a:p>
          <a:p>
            <a:r>
              <a:rPr lang="en-US" dirty="0" smtClean="0"/>
              <a:t>Airavata supports executions on </a:t>
            </a:r>
            <a:r>
              <a:rPr lang="en-US" dirty="0"/>
              <a:t>local </a:t>
            </a:r>
            <a:r>
              <a:rPr lang="en-US" dirty="0" smtClean="0"/>
              <a:t>clusters, </a:t>
            </a:r>
            <a:r>
              <a:rPr lang="en-US" dirty="0"/>
              <a:t>national grids, academic and commercial clouds. </a:t>
            </a:r>
            <a:endParaRPr lang="en-US" dirty="0" smtClean="0"/>
          </a:p>
          <a:p>
            <a:r>
              <a:rPr lang="en-US" dirty="0" smtClean="0"/>
              <a:t>Airavata is inherently multi-tenanted.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02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Airavata as a Science Gateway Middleware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Airavata is dominantly used to build science gateways.</a:t>
            </a:r>
          </a:p>
          <a:p>
            <a:r>
              <a:rPr lang="en-US" dirty="0" smtClean="0"/>
              <a:t>Airavata supports secured communications to HPC resources and empowers gateway operators to administer and monitor long running executions. </a:t>
            </a:r>
          </a:p>
          <a:p>
            <a:r>
              <a:rPr lang="en-US" dirty="0" smtClean="0"/>
              <a:t>A reference PHP based gateway is provided to illustrate the Airavata capabilities and can be used to customize science-centric gateways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280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078" y="350710"/>
            <a:ext cx="8229600" cy="6027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Airavata: Keep it simple, yet flexible </a:t>
            </a:r>
            <a:endParaRPr lang="en-US" dirty="0"/>
          </a:p>
        </p:txBody>
      </p:sp>
      <p:pic>
        <p:nvPicPr>
          <p:cNvPr id="4" name="Picture 3" descr="Airavata 1.0 Archite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6566"/>
            <a:ext cx="9144000" cy="349872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64078" y="4918360"/>
            <a:ext cx="78199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External clients interact with Airavata API </a:t>
            </a:r>
            <a:r>
              <a:rPr lang="en-US" dirty="0" smtClean="0"/>
              <a:t>(</a:t>
            </a:r>
            <a:r>
              <a:rPr lang="en-US" dirty="0"/>
              <a:t>based on Apache Thrift</a:t>
            </a:r>
            <a:r>
              <a:rPr lang="en-US" dirty="0" smtClean="0"/>
              <a:t>).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Internally, components interact with each other through Component Programming Interfaces </a:t>
            </a:r>
            <a:r>
              <a:rPr lang="en-US" dirty="0" smtClean="0"/>
              <a:t>(thrift based CPIs</a:t>
            </a:r>
            <a:r>
              <a:rPr lang="en-US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5340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579004" y="665858"/>
            <a:ext cx="8229600" cy="51613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989B1"/>
                </a:solidFill>
              </a:rPr>
              <a:t>Apache </a:t>
            </a:r>
            <a:r>
              <a:rPr lang="en-US" dirty="0" err="1" smtClean="0">
                <a:solidFill>
                  <a:srgbClr val="0989B1"/>
                </a:solidFill>
              </a:rPr>
              <a:t>Airavata</a:t>
            </a:r>
            <a:r>
              <a:rPr lang="en-US" dirty="0" smtClean="0">
                <a:solidFill>
                  <a:srgbClr val="0989B1"/>
                </a:solidFill>
              </a:rPr>
              <a:t> API’s built over Apache Thrift</a:t>
            </a:r>
            <a:endParaRPr lang="en" dirty="0" smtClean="0">
              <a:solidFill>
                <a:srgbClr val="0989B1"/>
              </a:solidFill>
            </a:endParaRPr>
          </a:p>
          <a:p>
            <a:endParaRPr lang="en" dirty="0" smtClean="0">
              <a:solidFill>
                <a:srgbClr val="0989B1"/>
              </a:solidFill>
            </a:endParaRPr>
          </a:p>
          <a:p>
            <a:endParaRPr lang="en" dirty="0" smtClean="0">
              <a:solidFill>
                <a:srgbClr val="0989B1"/>
              </a:solidFill>
            </a:endParaRPr>
          </a:p>
          <a:p>
            <a:endParaRPr lang="en" dirty="0" smtClean="0">
              <a:solidFill>
                <a:srgbClr val="0989B1"/>
              </a:solidFill>
            </a:endParaRPr>
          </a:p>
          <a:p>
            <a:endParaRPr lang="en" dirty="0" smtClean="0">
              <a:solidFill>
                <a:srgbClr val="0989B1"/>
              </a:solidFill>
            </a:endParaRPr>
          </a:p>
          <a:p>
            <a:endParaRPr lang="en" dirty="0" smtClean="0">
              <a:solidFill>
                <a:srgbClr val="0989B1"/>
              </a:solidFill>
            </a:endParaRPr>
          </a:p>
          <a:p>
            <a:endParaRPr lang="en" dirty="0">
              <a:solidFill>
                <a:srgbClr val="0989B1"/>
              </a:solidFill>
            </a:endParaRPr>
          </a:p>
        </p:txBody>
      </p:sp>
      <p:pic>
        <p:nvPicPr>
          <p:cNvPr id="96" name="Shape 9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79004" y="1658840"/>
            <a:ext cx="8229600" cy="39206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4572000" y="4797103"/>
            <a:ext cx="42366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" sz="2400" dirty="0">
                <a:solidFill>
                  <a:srgbClr val="0989B1"/>
                </a:solidFill>
              </a:rPr>
              <a:t>Clean way to define IDLs with richer data structures</a:t>
            </a:r>
          </a:p>
        </p:txBody>
      </p:sp>
    </p:spTree>
    <p:extLst>
      <p:ext uri="{BB962C8B-B14F-4D97-AF65-F5344CB8AC3E}">
        <p14:creationId xmlns:p14="http://schemas.microsoft.com/office/powerpoint/2010/main" val="3185035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Reference Gateway &lt;-&gt;</a:t>
            </a:r>
            <a:r>
              <a:rPr lang="en-US" sz="3600" dirty="0"/>
              <a:t> Airavata </a:t>
            </a:r>
            <a:r>
              <a:rPr lang="en-US" sz="3600" dirty="0" smtClean="0"/>
              <a:t>Services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7632"/>
            <a:ext cx="9144000" cy="3405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108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SciGaP – Powered by Airavata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Science Gateway Platform as a Service (SciGaP) provides application programmer interfaces (APIs) to hosted generic infrastructure services that can be used by domain science communities to create Science Gateways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SciGaP hosted service platform is powered by Apache Airavata. </a:t>
            </a:r>
          </a:p>
          <a:p>
            <a:r>
              <a:rPr lang="en-US" dirty="0" smtClean="0"/>
              <a:t>SciGaP helps gateway </a:t>
            </a:r>
            <a:r>
              <a:rPr lang="en-US" dirty="0"/>
              <a:t>developers </a:t>
            </a:r>
            <a:r>
              <a:rPr lang="en-US" dirty="0" smtClean="0"/>
              <a:t>to concentrate </a:t>
            </a:r>
            <a:r>
              <a:rPr lang="en-US" dirty="0"/>
              <a:t>their efforts on building their scientific communities and not worry about operations.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201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SciGaP: Diverse and Complementing TEAM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876425"/>
            <a:ext cx="1447800" cy="10858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144421"/>
            <a:ext cx="2423348" cy="6058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134987"/>
            <a:ext cx="1981200" cy="882062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311705"/>
              </p:ext>
            </p:extLst>
          </p:nvPr>
        </p:nvGraphicFramePr>
        <p:xfrm>
          <a:off x="457200" y="3743832"/>
          <a:ext cx="73152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PI: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Marlon Pierce</a:t>
                      </a:r>
                    </a:p>
                    <a:p>
                      <a:r>
                        <a:rPr lang="en-US" sz="1600" dirty="0" smtClean="0"/>
                        <a:t>Co-I:</a:t>
                      </a:r>
                      <a:r>
                        <a:rPr lang="en-US" sz="1600" baseline="0" dirty="0" smtClean="0"/>
                        <a:t> Suresh Marru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PI: Mark Miller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Co-I: Amit </a:t>
                      </a:r>
                      <a:r>
                        <a:rPr lang="en-US" sz="1600" dirty="0" err="1" smtClean="0"/>
                        <a:t>Majumdar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PI: </a:t>
                      </a:r>
                      <a:r>
                        <a:rPr lang="en-US" sz="1600" dirty="0" err="1" smtClean="0"/>
                        <a:t>Borries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Demeler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GridChem</a:t>
                      </a:r>
                      <a:r>
                        <a:rPr lang="en-US" sz="1600" dirty="0" smtClean="0"/>
                        <a:t> Science</a:t>
                      </a:r>
                      <a:r>
                        <a:rPr lang="en-US" sz="1600" baseline="0" dirty="0" smtClean="0"/>
                        <a:t> Gateway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CIPRES Science Gateway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Ultrascan</a:t>
                      </a:r>
                      <a:r>
                        <a:rPr lang="en-US" sz="1600" dirty="0" smtClean="0"/>
                        <a:t> Science</a:t>
                      </a:r>
                      <a:r>
                        <a:rPr lang="en-US" sz="1600" baseline="0" dirty="0" smtClean="0"/>
                        <a:t> Gateway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IU </a:t>
                      </a:r>
                      <a:r>
                        <a:rPr lang="en-US" sz="1600" baseline="0" dirty="0" err="1" smtClean="0"/>
                        <a:t>Cyberinfrastructure</a:t>
                      </a:r>
                      <a:r>
                        <a:rPr lang="en-US" sz="1600" baseline="0" dirty="0" smtClean="0"/>
                        <a:t> Gateway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Neuroscience Gateway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8149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111"/>
          <p:cNvSpPr/>
          <p:nvPr/>
        </p:nvSpPr>
        <p:spPr>
          <a:xfrm>
            <a:off x="170100" y="2750283"/>
            <a:ext cx="8754199" cy="16065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en-US" sz="1400" dirty="0">
                <a:solidFill>
                  <a:prstClr val="white"/>
                </a:solidFill>
                <a:latin typeface="Calibri"/>
              </a:rPr>
              <a:t>Science Gateway Platform as a Service (</a:t>
            </a:r>
            <a:r>
              <a:rPr lang="en-US" sz="1400" dirty="0" err="1">
                <a:solidFill>
                  <a:prstClr val="white"/>
                </a:solidFill>
                <a:latin typeface="Calibri"/>
              </a:rPr>
              <a:t>SciGaP</a:t>
            </a:r>
            <a:r>
              <a:rPr lang="en-US" sz="1400" dirty="0">
                <a:solidFill>
                  <a:prstClr val="white"/>
                </a:solidFill>
                <a:latin typeface="Calibri"/>
              </a:rPr>
              <a:t>)</a:t>
            </a:r>
            <a:endParaRPr lang="en-US" sz="140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259942" y="3168521"/>
            <a:ext cx="1949044" cy="613547"/>
            <a:chOff x="3401894" y="1142410"/>
            <a:chExt cx="1949044" cy="818063"/>
          </a:xfrm>
        </p:grpSpPr>
        <p:sp>
          <p:nvSpPr>
            <p:cNvPr id="3" name="Rounded Rectangle 2"/>
            <p:cNvSpPr/>
            <p:nvPr/>
          </p:nvSpPr>
          <p:spPr>
            <a:xfrm>
              <a:off x="3401894" y="1142410"/>
              <a:ext cx="1644244" cy="51326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6" name="Rounded Rectangle 95"/>
            <p:cNvSpPr/>
            <p:nvPr/>
          </p:nvSpPr>
          <p:spPr>
            <a:xfrm>
              <a:off x="3554294" y="1294810"/>
              <a:ext cx="1644244" cy="51326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7" name="Rounded Rectangle 96"/>
            <p:cNvSpPr/>
            <p:nvPr/>
          </p:nvSpPr>
          <p:spPr>
            <a:xfrm>
              <a:off x="3706694" y="1447210"/>
              <a:ext cx="1644244" cy="51326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prstClr val="white"/>
                  </a:solidFill>
                  <a:latin typeface="Calibri"/>
                </a:rPr>
                <a:t>User Identity Management</a:t>
              </a:r>
              <a:endParaRPr lang="en-US" sz="1100" dirty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6685649" y="3168519"/>
            <a:ext cx="2101444" cy="620878"/>
            <a:chOff x="3401894" y="4718919"/>
            <a:chExt cx="2101444" cy="827837"/>
          </a:xfrm>
        </p:grpSpPr>
        <p:sp>
          <p:nvSpPr>
            <p:cNvPr id="95" name="Rounded Rectangle 94"/>
            <p:cNvSpPr/>
            <p:nvPr/>
          </p:nvSpPr>
          <p:spPr>
            <a:xfrm>
              <a:off x="3401894" y="4718919"/>
              <a:ext cx="1796644" cy="523037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2" name="Rounded Rectangle 101"/>
            <p:cNvSpPr/>
            <p:nvPr/>
          </p:nvSpPr>
          <p:spPr>
            <a:xfrm>
              <a:off x="3554294" y="4871319"/>
              <a:ext cx="1796644" cy="523037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3706694" y="5023719"/>
              <a:ext cx="1796644" cy="523037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prstClr val="white"/>
                  </a:solidFill>
                  <a:latin typeface="Calibri"/>
                </a:rPr>
                <a:t>Information, Monitoring &amp; Auditing</a:t>
              </a:r>
              <a:endParaRPr lang="en-US" sz="1100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06" name="Rounded Rectangle 105"/>
          <p:cNvSpPr/>
          <p:nvPr/>
        </p:nvSpPr>
        <p:spPr>
          <a:xfrm>
            <a:off x="2506299" y="2809820"/>
            <a:ext cx="4371000" cy="28067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800000"/>
                </a:solidFill>
                <a:latin typeface="Calibri"/>
              </a:rPr>
              <a:t>Application Programmer Interface</a:t>
            </a:r>
            <a:endParaRPr lang="en-US" sz="1200" dirty="0">
              <a:solidFill>
                <a:srgbClr val="800000"/>
              </a:solidFill>
              <a:latin typeface="Calibri"/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170096" y="1857241"/>
            <a:ext cx="1056826" cy="56134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CIPRES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074862" y="2477015"/>
            <a:ext cx="1662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alibri"/>
              </a:rPr>
              <a:t>Science Gateways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20" name="Straight Arrow Connector 119"/>
          <p:cNvCxnSpPr>
            <a:stCxn id="113" idx="4"/>
          </p:cNvCxnSpPr>
          <p:nvPr/>
        </p:nvCxnSpPr>
        <p:spPr>
          <a:xfrm>
            <a:off x="698509" y="2418582"/>
            <a:ext cx="0" cy="3317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6" name="Oval 125"/>
          <p:cNvSpPr/>
          <p:nvPr/>
        </p:nvSpPr>
        <p:spPr>
          <a:xfrm>
            <a:off x="1307733" y="1857241"/>
            <a:ext cx="1056826" cy="56134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prstClr val="white"/>
                </a:solidFill>
                <a:latin typeface="Calibri"/>
              </a:rPr>
              <a:t>Neuro</a:t>
            </a:r>
            <a:r>
              <a:rPr lang="en-US" sz="1200" dirty="0">
                <a:solidFill>
                  <a:prstClr val="white"/>
                </a:solidFill>
                <a:latin typeface="Calibri"/>
              </a:rPr>
              <a:t> Science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27" name="Straight Arrow Connector 126"/>
          <p:cNvCxnSpPr>
            <a:stCxn id="126" idx="4"/>
          </p:cNvCxnSpPr>
          <p:nvPr/>
        </p:nvCxnSpPr>
        <p:spPr>
          <a:xfrm>
            <a:off x="1836146" y="2418582"/>
            <a:ext cx="0" cy="3317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8" name="Oval 127"/>
          <p:cNvSpPr/>
          <p:nvPr/>
        </p:nvSpPr>
        <p:spPr>
          <a:xfrm>
            <a:off x="2423502" y="1857241"/>
            <a:ext cx="1137147" cy="56134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prstClr val="white"/>
                </a:solidFill>
                <a:latin typeface="Calibri"/>
              </a:rPr>
              <a:t>Ultrascan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29" name="Straight Arrow Connector 128"/>
          <p:cNvCxnSpPr>
            <a:stCxn id="128" idx="4"/>
          </p:cNvCxnSpPr>
          <p:nvPr/>
        </p:nvCxnSpPr>
        <p:spPr>
          <a:xfrm>
            <a:off x="2992072" y="2418582"/>
            <a:ext cx="0" cy="3317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0" name="Oval 129"/>
          <p:cNvSpPr/>
          <p:nvPr/>
        </p:nvSpPr>
        <p:spPr>
          <a:xfrm>
            <a:off x="7867469" y="1857241"/>
            <a:ext cx="1056826" cy="56134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prstClr val="white"/>
                </a:solidFill>
                <a:latin typeface="Calibri"/>
              </a:rPr>
              <a:t>BioVLAB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31" name="Straight Arrow Connector 130"/>
          <p:cNvCxnSpPr>
            <a:stCxn id="130" idx="4"/>
          </p:cNvCxnSpPr>
          <p:nvPr/>
        </p:nvCxnSpPr>
        <p:spPr>
          <a:xfrm>
            <a:off x="8395882" y="2418582"/>
            <a:ext cx="0" cy="3317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4" name="Oval 133"/>
          <p:cNvSpPr/>
          <p:nvPr/>
        </p:nvSpPr>
        <p:spPr>
          <a:xfrm>
            <a:off x="6742349" y="1860975"/>
            <a:ext cx="1056826" cy="56134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GAAMP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35" name="Straight Arrow Connector 134"/>
          <p:cNvCxnSpPr>
            <a:stCxn id="134" idx="4"/>
          </p:cNvCxnSpPr>
          <p:nvPr/>
        </p:nvCxnSpPr>
        <p:spPr>
          <a:xfrm>
            <a:off x="7270762" y="2422314"/>
            <a:ext cx="0" cy="3317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6" name="Oval 135"/>
          <p:cNvSpPr/>
          <p:nvPr/>
        </p:nvSpPr>
        <p:spPr>
          <a:xfrm>
            <a:off x="5628823" y="1869480"/>
            <a:ext cx="1056826" cy="56134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DES </a:t>
            </a:r>
            <a:r>
              <a:rPr lang="en-US" sz="1200" dirty="0" err="1">
                <a:solidFill>
                  <a:prstClr val="white"/>
                </a:solidFill>
                <a:latin typeface="Calibri"/>
              </a:rPr>
              <a:t>SimWG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37" name="Straight Arrow Connector 136"/>
          <p:cNvCxnSpPr>
            <a:stCxn id="136" idx="4"/>
          </p:cNvCxnSpPr>
          <p:nvPr/>
        </p:nvCxnSpPr>
        <p:spPr>
          <a:xfrm>
            <a:off x="6157236" y="2430821"/>
            <a:ext cx="0" cy="3317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8" name="Oval 137"/>
          <p:cNvSpPr/>
          <p:nvPr/>
        </p:nvSpPr>
        <p:spPr>
          <a:xfrm>
            <a:off x="4507067" y="1860975"/>
            <a:ext cx="1056826" cy="56134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prstClr val="white"/>
                </a:solidFill>
                <a:latin typeface="Calibri"/>
              </a:rPr>
              <a:t>Param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en-US" sz="1200" dirty="0" err="1">
                <a:solidFill>
                  <a:prstClr val="white"/>
                </a:solidFill>
                <a:latin typeface="Calibri"/>
              </a:rPr>
              <a:t>Chem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39" name="Straight Arrow Connector 138"/>
          <p:cNvCxnSpPr>
            <a:stCxn id="138" idx="4"/>
          </p:cNvCxnSpPr>
          <p:nvPr/>
        </p:nvCxnSpPr>
        <p:spPr>
          <a:xfrm>
            <a:off x="5035480" y="2422314"/>
            <a:ext cx="0" cy="3317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3696726" y="2141643"/>
            <a:ext cx="703055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4" name="Rounded Rectangle 143"/>
          <p:cNvSpPr/>
          <p:nvPr/>
        </p:nvSpPr>
        <p:spPr>
          <a:xfrm>
            <a:off x="237998" y="2809820"/>
            <a:ext cx="1970988" cy="28067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800000"/>
                </a:solidFill>
                <a:latin typeface="Calibri"/>
              </a:rPr>
              <a:t>Graphical Interfaces</a:t>
            </a:r>
            <a:endParaRPr lang="en-US" sz="1200" dirty="0">
              <a:solidFill>
                <a:srgbClr val="800000"/>
              </a:solidFill>
              <a:latin typeface="Calibri"/>
            </a:endParaRPr>
          </a:p>
        </p:txBody>
      </p:sp>
      <p:sp>
        <p:nvSpPr>
          <p:cNvPr id="145" name="Rounded Rectangle 144"/>
          <p:cNvSpPr/>
          <p:nvPr/>
        </p:nvSpPr>
        <p:spPr>
          <a:xfrm>
            <a:off x="7109957" y="2809820"/>
            <a:ext cx="1582347" cy="28067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800000"/>
                </a:solidFill>
                <a:latin typeface="Calibri"/>
              </a:rPr>
              <a:t>Admin Dashboards</a:t>
            </a:r>
            <a:endParaRPr lang="en-US" sz="1200" dirty="0">
              <a:solidFill>
                <a:srgbClr val="800000"/>
              </a:solidFill>
              <a:latin typeface="Calibri"/>
            </a:endParaRPr>
          </a:p>
        </p:txBody>
      </p:sp>
      <p:sp>
        <p:nvSpPr>
          <p:cNvPr id="146" name="Cloud 145"/>
          <p:cNvSpPr/>
          <p:nvPr/>
        </p:nvSpPr>
        <p:spPr>
          <a:xfrm>
            <a:off x="265082" y="4685400"/>
            <a:ext cx="1042655" cy="578351"/>
          </a:xfrm>
          <a:prstGeom prst="cloud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XSEDE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50" name="Straight Arrow Connector 149"/>
          <p:cNvCxnSpPr>
            <a:endCxn id="146" idx="3"/>
          </p:cNvCxnSpPr>
          <p:nvPr/>
        </p:nvCxnSpPr>
        <p:spPr>
          <a:xfrm>
            <a:off x="786406" y="4349799"/>
            <a:ext cx="0" cy="368669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7" name="Cloud 156"/>
          <p:cNvSpPr/>
          <p:nvPr/>
        </p:nvSpPr>
        <p:spPr>
          <a:xfrm>
            <a:off x="1397730" y="4679594"/>
            <a:ext cx="811256" cy="578351"/>
          </a:xfrm>
          <a:prstGeom prst="cloud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OSG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58" name="Straight Arrow Connector 157"/>
          <p:cNvCxnSpPr>
            <a:endCxn id="157" idx="3"/>
          </p:cNvCxnSpPr>
          <p:nvPr/>
        </p:nvCxnSpPr>
        <p:spPr>
          <a:xfrm>
            <a:off x="1803358" y="4353780"/>
            <a:ext cx="0" cy="358881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9" name="Cloud 158"/>
          <p:cNvSpPr/>
          <p:nvPr/>
        </p:nvSpPr>
        <p:spPr>
          <a:xfrm>
            <a:off x="2277028" y="4663536"/>
            <a:ext cx="1137637" cy="578351"/>
          </a:xfrm>
          <a:prstGeom prst="cloud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Future Grid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60" name="Straight Arrow Connector 159"/>
          <p:cNvCxnSpPr>
            <a:endCxn id="159" idx="3"/>
          </p:cNvCxnSpPr>
          <p:nvPr/>
        </p:nvCxnSpPr>
        <p:spPr>
          <a:xfrm>
            <a:off x="2845843" y="4349799"/>
            <a:ext cx="0" cy="346805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Cloud 160"/>
          <p:cNvSpPr/>
          <p:nvPr/>
        </p:nvSpPr>
        <p:spPr>
          <a:xfrm>
            <a:off x="3493781" y="4652333"/>
            <a:ext cx="905996" cy="578351"/>
          </a:xfrm>
          <a:prstGeom prst="cloud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Data Nets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62" name="Straight Arrow Connector 161"/>
          <p:cNvCxnSpPr>
            <a:endCxn id="161" idx="3"/>
          </p:cNvCxnSpPr>
          <p:nvPr/>
        </p:nvCxnSpPr>
        <p:spPr>
          <a:xfrm>
            <a:off x="3946779" y="4341313"/>
            <a:ext cx="0" cy="344087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Cloud 162"/>
          <p:cNvSpPr/>
          <p:nvPr/>
        </p:nvSpPr>
        <p:spPr>
          <a:xfrm>
            <a:off x="4484387" y="4652333"/>
            <a:ext cx="1214774" cy="578351"/>
          </a:xfrm>
          <a:prstGeom prst="cloud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Campus Clusters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64" name="Straight Arrow Connector 163"/>
          <p:cNvCxnSpPr>
            <a:endCxn id="163" idx="3"/>
          </p:cNvCxnSpPr>
          <p:nvPr/>
        </p:nvCxnSpPr>
        <p:spPr>
          <a:xfrm>
            <a:off x="5091774" y="4353778"/>
            <a:ext cx="0" cy="33162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7" name="Cloud 166"/>
          <p:cNvSpPr/>
          <p:nvPr/>
        </p:nvSpPr>
        <p:spPr>
          <a:xfrm>
            <a:off x="5864726" y="4663536"/>
            <a:ext cx="1341478" cy="578351"/>
          </a:xfrm>
          <a:prstGeom prst="cloud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prstClr val="white"/>
                </a:solidFill>
                <a:latin typeface="Calibri"/>
              </a:rPr>
              <a:t>Academic &amp; Commercial Clouds</a:t>
            </a:r>
            <a:endParaRPr lang="en-US" sz="11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68" name="Straight Arrow Connector 167"/>
          <p:cNvCxnSpPr>
            <a:endCxn id="167" idx="3"/>
          </p:cNvCxnSpPr>
          <p:nvPr/>
        </p:nvCxnSpPr>
        <p:spPr>
          <a:xfrm flipH="1">
            <a:off x="6535465" y="4356865"/>
            <a:ext cx="7732" cy="339738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Cloud 50"/>
          <p:cNvSpPr/>
          <p:nvPr/>
        </p:nvSpPr>
        <p:spPr>
          <a:xfrm>
            <a:off x="7365192" y="4666254"/>
            <a:ext cx="1559105" cy="578351"/>
          </a:xfrm>
          <a:prstGeom prst="cloud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prstClr val="white"/>
                </a:solidFill>
                <a:latin typeface="Calibri"/>
              </a:rPr>
              <a:t>International </a:t>
            </a:r>
            <a:r>
              <a:rPr lang="en-US" sz="1200" dirty="0">
                <a:solidFill>
                  <a:prstClr val="white"/>
                </a:solidFill>
                <a:latin typeface="Calibri"/>
              </a:rPr>
              <a:t>Grids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2" name="Straight Arrow Connector 51"/>
          <p:cNvCxnSpPr>
            <a:endCxn id="51" idx="3"/>
          </p:cNvCxnSpPr>
          <p:nvPr/>
        </p:nvCxnSpPr>
        <p:spPr>
          <a:xfrm flipH="1">
            <a:off x="8144744" y="4341311"/>
            <a:ext cx="33256" cy="35801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4507071" y="3164614"/>
            <a:ext cx="2101445" cy="623222"/>
            <a:chOff x="4507067" y="2612879"/>
            <a:chExt cx="2101445" cy="830963"/>
          </a:xfrm>
        </p:grpSpPr>
        <p:sp>
          <p:nvSpPr>
            <p:cNvPr id="101" name="Rounded Rectangle 100"/>
            <p:cNvSpPr/>
            <p:nvPr/>
          </p:nvSpPr>
          <p:spPr>
            <a:xfrm>
              <a:off x="4507067" y="2612879"/>
              <a:ext cx="1796645" cy="52616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4659467" y="2765279"/>
              <a:ext cx="1796645" cy="52616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8" name="Rounded Rectangle 67"/>
            <p:cNvSpPr/>
            <p:nvPr/>
          </p:nvSpPr>
          <p:spPr>
            <a:xfrm>
              <a:off x="4811867" y="2917679"/>
              <a:ext cx="1796645" cy="52616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prstClr val="white"/>
                  </a:solidFill>
                  <a:latin typeface="Calibri"/>
                </a:rPr>
                <a:t>Data</a:t>
              </a:r>
              <a:r>
                <a:rPr lang="en-US" sz="1100" dirty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en-US" sz="1100" dirty="0">
                  <a:solidFill>
                    <a:prstClr val="white"/>
                  </a:solidFill>
                  <a:latin typeface="Calibri"/>
                </a:rPr>
                <a:t>&amp; Provenance Management</a:t>
              </a:r>
              <a:endParaRPr lang="en-US" sz="1100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20" name="Punched Tape 19"/>
          <p:cNvSpPr/>
          <p:nvPr/>
        </p:nvSpPr>
        <p:spPr>
          <a:xfrm>
            <a:off x="265078" y="3844107"/>
            <a:ext cx="814580" cy="303068"/>
          </a:xfrm>
          <a:prstGeom prst="flowChartPunchedTape">
            <a:avLst/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Scalable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3" name="Punched Tape 72"/>
          <p:cNvSpPr/>
          <p:nvPr/>
        </p:nvSpPr>
        <p:spPr>
          <a:xfrm>
            <a:off x="6652030" y="3832504"/>
            <a:ext cx="814580" cy="303068"/>
          </a:xfrm>
          <a:prstGeom prst="flowChartPunchedTape">
            <a:avLst/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Secure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4" name="Punched Tape 73"/>
          <p:cNvSpPr/>
          <p:nvPr/>
        </p:nvSpPr>
        <p:spPr>
          <a:xfrm>
            <a:off x="1242737" y="3838210"/>
            <a:ext cx="1250035" cy="303068"/>
          </a:xfrm>
          <a:prstGeom prst="flowChartPunchedTape">
            <a:avLst/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Load Balanced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5" name="Punched Tape 74"/>
          <p:cNvSpPr/>
          <p:nvPr/>
        </p:nvSpPr>
        <p:spPr>
          <a:xfrm>
            <a:off x="2627817" y="3833577"/>
            <a:ext cx="1126633" cy="303068"/>
          </a:xfrm>
          <a:prstGeom prst="flowChartPunchedTape">
            <a:avLst/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Configurable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6" name="Punched Tape 75"/>
          <p:cNvSpPr/>
          <p:nvPr/>
        </p:nvSpPr>
        <p:spPr>
          <a:xfrm>
            <a:off x="3932451" y="3826252"/>
            <a:ext cx="1195393" cy="303068"/>
          </a:xfrm>
          <a:prstGeom prst="flowChartPunchedTape">
            <a:avLst/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Fault Tolerant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7" name="Punched Tape 76"/>
          <p:cNvSpPr/>
          <p:nvPr/>
        </p:nvSpPr>
        <p:spPr>
          <a:xfrm>
            <a:off x="5265628" y="3834912"/>
            <a:ext cx="1226020" cy="303068"/>
          </a:xfrm>
          <a:prstGeom prst="flowChartPunchedTape">
            <a:avLst/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Maintainable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8" name="Punched Tape 77"/>
          <p:cNvSpPr/>
          <p:nvPr/>
        </p:nvSpPr>
        <p:spPr>
          <a:xfrm>
            <a:off x="7661973" y="3838210"/>
            <a:ext cx="1125120" cy="303068"/>
          </a:xfrm>
          <a:prstGeom prst="flowChartPunchedTape">
            <a:avLst/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/>
              </a:rPr>
              <a:t>Performance</a:t>
            </a:r>
            <a:endParaRPr lang="en-US" sz="120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325194" y="3163050"/>
            <a:ext cx="2101445" cy="611735"/>
            <a:chOff x="2277024" y="2587752"/>
            <a:chExt cx="2101445" cy="815646"/>
          </a:xfrm>
        </p:grpSpPr>
        <p:sp>
          <p:nvSpPr>
            <p:cNvPr id="99" name="Rounded Rectangle 98"/>
            <p:cNvSpPr/>
            <p:nvPr/>
          </p:nvSpPr>
          <p:spPr>
            <a:xfrm>
              <a:off x="2277024" y="2587752"/>
              <a:ext cx="1796645" cy="51084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2429424" y="2740152"/>
              <a:ext cx="1796645" cy="51084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" name="Rounded Rectangle 80"/>
            <p:cNvSpPr/>
            <p:nvPr/>
          </p:nvSpPr>
          <p:spPr>
            <a:xfrm>
              <a:off x="2581824" y="2892552"/>
              <a:ext cx="1796645" cy="51084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prstClr val="white"/>
                  </a:solidFill>
                  <a:latin typeface="Calibri"/>
                </a:rPr>
                <a:t>Job &amp; Workflow Management</a:t>
              </a:r>
              <a:endParaRPr lang="en-US" sz="1100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64" name="Title 1"/>
          <p:cNvSpPr txBox="1">
            <a:spLocks/>
          </p:cNvSpPr>
          <p:nvPr/>
        </p:nvSpPr>
        <p:spPr>
          <a:xfrm>
            <a:off x="1" y="312112"/>
            <a:ext cx="9143999" cy="93218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accent2"/>
                </a:solidFill>
              </a:rPr>
              <a:t>Improve sustainability by converging on a single set of hosted infrastructure </a:t>
            </a:r>
            <a:r>
              <a:rPr lang="en-US" sz="3200" dirty="0">
                <a:solidFill>
                  <a:schemeClr val="accent2"/>
                </a:solidFill>
              </a:rPr>
              <a:t>services</a:t>
            </a:r>
            <a:endParaRPr lang="en-US" sz="3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85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401</Words>
  <Application>Microsoft Macintosh PowerPoint</Application>
  <PresentationFormat>On-screen Show (4:3)</PresentationFormat>
  <Paragraphs>79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Apple Chancery</vt:lpstr>
      <vt:lpstr>Calibri</vt:lpstr>
      <vt:lpstr>Arial</vt:lpstr>
      <vt:lpstr>Office Theme</vt:lpstr>
      <vt:lpstr>Apache Airavata</vt:lpstr>
      <vt:lpstr>Overview</vt:lpstr>
      <vt:lpstr>Airavata as a Science Gateway Middleware</vt:lpstr>
      <vt:lpstr>Airavata: Keep it simple, yet flexible </vt:lpstr>
      <vt:lpstr>PowerPoint Presentation</vt:lpstr>
      <vt:lpstr>Reference Gateway &lt;-&gt; Airavata Services</vt:lpstr>
      <vt:lpstr>SciGaP – Powered by Airavata</vt:lpstr>
      <vt:lpstr>SciGaP: Diverse and Complementing TEAM</vt:lpstr>
      <vt:lpstr>PowerPoint Presentation</vt:lpstr>
      <vt:lpstr>SciGaP Key Mission</vt:lpstr>
      <vt:lpstr>Community Hangout</vt:lpstr>
    </vt:vector>
  </TitlesOfParts>
  <Company>Indiana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Marlon Pierce</dc:creator>
  <cp:lastModifiedBy>Suresh Marru</cp:lastModifiedBy>
  <cp:revision>79</cp:revision>
  <dcterms:created xsi:type="dcterms:W3CDTF">2014-03-21T13:39:34Z</dcterms:created>
  <dcterms:modified xsi:type="dcterms:W3CDTF">2015-07-17T12:57:39Z</dcterms:modified>
</cp:coreProperties>
</file>