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5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57" r:id="rId4"/>
    <p:sldId id="267" r:id="rId5"/>
    <p:sldId id="262" r:id="rId6"/>
    <p:sldId id="263" r:id="rId7"/>
    <p:sldId id="258" r:id="rId8"/>
    <p:sldId id="259" r:id="rId9"/>
    <p:sldId id="260" r:id="rId10"/>
    <p:sldId id="261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3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5"/>
    <p:restoredTop sz="94630"/>
  </p:normalViewPr>
  <p:slideViewPr>
    <p:cSldViewPr snapToGrid="0" snapToObjects="1">
      <p:cViewPr varScale="1">
        <p:scale>
          <a:sx n="113" d="100"/>
          <a:sy n="113" d="100"/>
        </p:scale>
        <p:origin x="928" y="1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handoutMaster" Target="handoutMasters/handoutMaster1.xml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3ED471-D4A6-124E-9C70-7B39DB2D5BB2}" type="datetime1">
              <a:rPr lang="en-US" smtClean="0"/>
              <a:t>7/26/15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67E819-7A12-CE44-AFCD-ADAC6C612F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196584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4F3603-A1FB-ED4A-B188-BFFBC4878E03}" type="datetime1">
              <a:rPr lang="en-US" smtClean="0"/>
              <a:t>7/26/15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A9B054-120B-8148-B076-FD27BA20975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700109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4228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08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FCB14-517C-0347-8E3B-E5DE23273807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064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66836B-4CDB-4F43-A47A-213F7E4E72A3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411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8E512-F71C-7E4F-8B32-4F5C19C9A8E8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053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A9326F-63AC-E041-B229-3B970D7C2397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187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BB5131-B623-DC49-ABCA-53E0BB6A9374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27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BE4EBC-CBBB-CB4E-A66C-1F834D4BEF38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870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B8B084-688E-1E4F-A16F-8D26A3B5C9EC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450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CE144-7562-0745-8905-F3FF472250E2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04100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BF3493-87F8-5F46-8477-7B1A60E2CB29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0065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AD9DD9-D5F4-C24F-9D31-6D45CC450E70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41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9C4BCC-D795-5748-8A22-044914DAD40B}" type="datetime1">
              <a:rPr lang="en-US" smtClean="0"/>
              <a:t>7/26/15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889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D52A43-D9F7-2341-B527-A2645C40E873}" type="datetime1">
              <a:rPr lang="en-US" smtClean="0"/>
              <a:t>7/26/15</a:t>
            </a:fld>
            <a:endParaRPr lang="en-US"/>
          </a:p>
        </p:txBody>
      </p:sp>
      <p:pic>
        <p:nvPicPr>
          <p:cNvPr id="7" name="Picture 6" descr="copy-scigap-header-logo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7194" y="6182679"/>
            <a:ext cx="1759606" cy="586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5762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eabeysin@iu.edu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.apache.org/xsede15-notes" TargetMode="External"/><Relationship Id="rId4" Type="http://schemas.openxmlformats.org/officeDocument/2006/relationships/hyperlink" Target="http://s.apache.org/xsede15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estdrive.airavata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s.apache.org/xsede15-notes" TargetMode="External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wiki.apache.org/confluence/display/AIRAVATA/PGA+End+User+Tutoria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52372"/>
            <a:ext cx="7772400" cy="1470025"/>
          </a:xfrm>
          <a:noFill/>
        </p:spPr>
        <p:txBody>
          <a:bodyPr>
            <a:normAutofit/>
          </a:bodyPr>
          <a:lstStyle/>
          <a:p>
            <a:r>
              <a:rPr lang="en-US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0"/>
                </a:solidFill>
              </a:rPr>
              <a:t>Instructions for Airavata Hands-On Exercises </a:t>
            </a:r>
            <a:endParaRPr lang="en-US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00009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99508" y="3488191"/>
            <a:ext cx="6400800" cy="2601369"/>
          </a:xfrm>
        </p:spPr>
        <p:txBody>
          <a:bodyPr>
            <a:normAutofit/>
          </a:bodyPr>
          <a:lstStyle/>
          <a:p>
            <a:r>
              <a:rPr lang="en-US" sz="2100" dirty="0" err="1" smtClean="0"/>
              <a:t>Eroma</a:t>
            </a:r>
            <a:r>
              <a:rPr lang="en-US" sz="2100" dirty="0" smtClean="0"/>
              <a:t> </a:t>
            </a:r>
            <a:r>
              <a:rPr lang="en-US" sz="2100" dirty="0" err="1" smtClean="0"/>
              <a:t>Abeysinghe</a:t>
            </a:r>
            <a:endParaRPr lang="en-US" sz="2100" dirty="0" smtClean="0"/>
          </a:p>
          <a:p>
            <a:r>
              <a:rPr lang="en-US" sz="2100" dirty="0" smtClean="0">
                <a:hlinkClick r:id="rId3"/>
              </a:rPr>
              <a:t>eabeysin@iu.edu</a:t>
            </a:r>
            <a:endParaRPr lang="en-US" sz="2100" dirty="0" smtClean="0"/>
          </a:p>
          <a:p>
            <a:r>
              <a:rPr lang="en-US" sz="2400" b="1" dirty="0"/>
              <a:t>Science Gateways Group</a:t>
            </a:r>
          </a:p>
          <a:p>
            <a:r>
              <a:rPr lang="en-US" sz="2400" b="1" dirty="0"/>
              <a:t>Indiana </a:t>
            </a:r>
            <a:r>
              <a:rPr lang="en-US" sz="2400" b="1" dirty="0" smtClean="0"/>
              <a:t>University</a:t>
            </a:r>
            <a:endParaRPr lang="en-US" sz="2100" dirty="0" smtClean="0"/>
          </a:p>
          <a:p>
            <a:r>
              <a:rPr lang="en-US" sz="2100" dirty="0" smtClean="0"/>
              <a:t>07/27/2015</a:t>
            </a:r>
            <a:endParaRPr lang="en-US" sz="2100" dirty="0" smtClean="0"/>
          </a:p>
          <a:p>
            <a:endParaRPr lang="en-US" sz="2600" b="1" dirty="0"/>
          </a:p>
        </p:txBody>
      </p:sp>
      <p:pic>
        <p:nvPicPr>
          <p:cNvPr id="4" name="Picture 3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52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4358"/>
            <a:ext cx="8229600" cy="1143000"/>
          </a:xfrm>
        </p:spPr>
        <p:txBody>
          <a:bodyPr/>
          <a:lstStyle/>
          <a:p>
            <a:r>
              <a:rPr lang="en-US" dirty="0"/>
              <a:t>M</a:t>
            </a:r>
            <a:r>
              <a:rPr lang="en-US" dirty="0" smtClean="0"/>
              <a:t>odule 3: Gateway Operators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33" y="1304379"/>
            <a:ext cx="8740714" cy="5160305"/>
          </a:xfrm>
        </p:spPr>
        <p:txBody>
          <a:bodyPr>
            <a:normAutofit/>
          </a:bodyPr>
          <a:lstStyle/>
          <a:p>
            <a:r>
              <a:rPr lang="en-US" dirty="0" smtClean="0"/>
              <a:t>Create your </a:t>
            </a:r>
            <a:r>
              <a:rPr lang="en-US" dirty="0"/>
              <a:t>own </a:t>
            </a:r>
            <a:r>
              <a:rPr lang="en-US" dirty="0" smtClean="0"/>
              <a:t>gateway</a:t>
            </a:r>
            <a:endParaRPr lang="en-US" dirty="0" smtClean="0"/>
          </a:p>
          <a:p>
            <a:r>
              <a:rPr lang="en-US" dirty="0" smtClean="0"/>
              <a:t>With gateway admin privileges</a:t>
            </a:r>
            <a:r>
              <a:rPr lang="en-US" dirty="0" smtClean="0"/>
              <a:t>: </a:t>
            </a:r>
            <a:endParaRPr lang="en-US" dirty="0" smtClean="0"/>
          </a:p>
          <a:p>
            <a:pPr lvl="1"/>
            <a:r>
              <a:rPr lang="en-US" dirty="0" smtClean="0"/>
              <a:t>Create</a:t>
            </a:r>
            <a:r>
              <a:rPr lang="en-US" dirty="0" smtClean="0"/>
              <a:t>, Manage Compute Resources.</a:t>
            </a:r>
          </a:p>
          <a:p>
            <a:pPr lvl="1"/>
            <a:r>
              <a:rPr lang="en-US" dirty="0" smtClean="0"/>
              <a:t>Create, Manage Applications.</a:t>
            </a:r>
          </a:p>
          <a:p>
            <a:pPr lvl="1"/>
            <a:r>
              <a:rPr lang="en-US" dirty="0" smtClean="0"/>
              <a:t>Manage Users and User Roles.</a:t>
            </a:r>
          </a:p>
          <a:p>
            <a:pPr lvl="1"/>
            <a:r>
              <a:rPr lang="en-US" dirty="0" smtClean="0"/>
              <a:t>Monitor gateway activities and experiment statistics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Register new applications.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8</a:t>
            </a:r>
            <a:endParaRPr lang="en-US" dirty="0"/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127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Registering </a:t>
            </a:r>
            <a:r>
              <a:rPr lang="en-US" dirty="0" smtClean="0"/>
              <a:t>an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525963"/>
          </a:xfrm>
        </p:spPr>
        <p:txBody>
          <a:bodyPr/>
          <a:lstStyle/>
          <a:p>
            <a:r>
              <a:rPr lang="en-US" dirty="0" smtClean="0"/>
              <a:t>3 </a:t>
            </a:r>
            <a:r>
              <a:rPr lang="en-US" dirty="0" smtClean="0"/>
              <a:t>step </a:t>
            </a:r>
            <a:r>
              <a:rPr lang="en-US" dirty="0" smtClean="0"/>
              <a:t>process:</a:t>
            </a:r>
          </a:p>
          <a:p>
            <a:pPr lvl="1"/>
            <a:r>
              <a:rPr lang="en-US" dirty="0" smtClean="0"/>
              <a:t>Create </a:t>
            </a:r>
            <a:r>
              <a:rPr lang="en-US" dirty="0" smtClean="0"/>
              <a:t>Application Module.</a:t>
            </a:r>
          </a:p>
          <a:p>
            <a:pPr lvl="1"/>
            <a:r>
              <a:rPr lang="en-US" dirty="0" smtClean="0"/>
              <a:t>Create Application Interface.</a:t>
            </a:r>
          </a:p>
          <a:p>
            <a:pPr lvl="1"/>
            <a:r>
              <a:rPr lang="en-US" dirty="0" smtClean="0"/>
              <a:t>Create Application Deployment.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Create </a:t>
            </a:r>
            <a:r>
              <a:rPr lang="en-US" dirty="0" smtClean="0"/>
              <a:t>an experiment with newly created application and </a:t>
            </a:r>
            <a:r>
              <a:rPr lang="en-US" dirty="0" smtClean="0"/>
              <a:t>launch.</a:t>
            </a:r>
          </a:p>
          <a:p>
            <a:r>
              <a:rPr lang="en-US" dirty="0" smtClean="0"/>
              <a:t>Monitor the experiment &amp; view output.</a:t>
            </a:r>
          </a:p>
          <a:p>
            <a:endParaRPr lang="en-US" dirty="0"/>
          </a:p>
        </p:txBody>
      </p:sp>
      <p:sp>
        <p:nvSpPr>
          <p:cNvPr id="5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9</a:t>
            </a:r>
          </a:p>
        </p:txBody>
      </p:sp>
      <p:pic>
        <p:nvPicPr>
          <p:cNvPr id="7" name="Picture 6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76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62662"/>
          </a:xfrm>
        </p:spPr>
        <p:txBody>
          <a:bodyPr>
            <a:noAutofit/>
          </a:bodyPr>
          <a:lstStyle/>
          <a:p>
            <a:r>
              <a:rPr lang="en-US" sz="7200" dirty="0" smtClean="0">
                <a:solidFill>
                  <a:srgbClr val="000090"/>
                </a:solidFill>
              </a:rPr>
              <a:t>Questions: </a:t>
            </a:r>
            <a:br>
              <a:rPr lang="en-US" sz="7200" dirty="0" smtClean="0">
                <a:solidFill>
                  <a:srgbClr val="000090"/>
                </a:solidFill>
              </a:rPr>
            </a:br>
            <a:r>
              <a:rPr lang="en-US" sz="7200" dirty="0" smtClean="0">
                <a:solidFill>
                  <a:srgbClr val="000090"/>
                </a:solidFill>
              </a:rPr>
              <a:t>Please Interrupt and </a:t>
            </a:r>
            <a:r>
              <a:rPr lang="en-US" sz="7200" dirty="0" smtClean="0">
                <a:solidFill>
                  <a:srgbClr val="000090"/>
                </a:solidFill>
              </a:rPr>
              <a:t>Speak up</a:t>
            </a:r>
            <a:endParaRPr lang="en-US" sz="7200" dirty="0">
              <a:solidFill>
                <a:srgbClr val="000090"/>
              </a:solidFill>
            </a:endParaRPr>
          </a:p>
        </p:txBody>
      </p:sp>
      <p:sp>
        <p:nvSpPr>
          <p:cNvPr id="4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5" name="Picture 4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203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 of Big Picture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4988990"/>
            <a:ext cx="8229600" cy="1432038"/>
          </a:xfrm>
        </p:spPr>
        <p:txBody>
          <a:bodyPr/>
          <a:lstStyle/>
          <a:p>
            <a:r>
              <a:rPr lang="en-US" dirty="0" smtClean="0"/>
              <a:t>You will be using PGA for Hands-on exercises to understand the capabilities of Airavata.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10" y="1285522"/>
            <a:ext cx="9144000" cy="3408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9956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74"/>
            <a:ext cx="8229600" cy="1143000"/>
          </a:xfrm>
        </p:spPr>
        <p:txBody>
          <a:bodyPr/>
          <a:lstStyle/>
          <a:p>
            <a:r>
              <a:rPr lang="en-US" dirty="0" smtClean="0"/>
              <a:t>PGA</a:t>
            </a:r>
            <a:r>
              <a:rPr lang="en-US" dirty="0"/>
              <a:t> </a:t>
            </a:r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55" y="1277938"/>
            <a:ext cx="8669674" cy="4938712"/>
          </a:xfrm>
        </p:spPr>
        <p:txBody>
          <a:bodyPr>
            <a:normAutofit/>
          </a:bodyPr>
          <a:lstStyle/>
          <a:p>
            <a:r>
              <a:rPr lang="en-US" dirty="0" smtClean="0"/>
              <a:t>The PHP Reference Gateway (PGA) </a:t>
            </a:r>
            <a:r>
              <a:rPr lang="en-US" dirty="0" smtClean="0"/>
              <a:t>is </a:t>
            </a:r>
            <a:r>
              <a:rPr lang="en-US" dirty="0" smtClean="0"/>
              <a:t>built to </a:t>
            </a:r>
            <a:r>
              <a:rPr lang="en-US" dirty="0" smtClean="0"/>
              <a:t>demonstrate Airavata middleware features.</a:t>
            </a:r>
          </a:p>
          <a:p>
            <a:r>
              <a:rPr lang="en-US" dirty="0" smtClean="0"/>
              <a:t>You are encouraged to plagiarize it freely to suit your need.</a:t>
            </a:r>
            <a:endParaRPr lang="en-US" dirty="0" smtClean="0"/>
          </a:p>
          <a:p>
            <a:r>
              <a:rPr lang="en-US" dirty="0" smtClean="0"/>
              <a:t>PGA </a:t>
            </a:r>
            <a:r>
              <a:rPr lang="en-US" dirty="0" smtClean="0"/>
              <a:t>uses </a:t>
            </a:r>
            <a:r>
              <a:rPr lang="en-US" dirty="0" err="1" smtClean="0"/>
              <a:t>Airavata’s</a:t>
            </a:r>
            <a:r>
              <a:rPr lang="en-US" dirty="0" smtClean="0"/>
              <a:t> PHP</a:t>
            </a:r>
            <a:r>
              <a:rPr lang="en-US" dirty="0"/>
              <a:t> </a:t>
            </a:r>
            <a:r>
              <a:rPr lang="en-US" dirty="0" smtClean="0"/>
              <a:t>SDK and is built over </a:t>
            </a:r>
            <a:r>
              <a:rPr lang="en-US" dirty="0" err="1" smtClean="0"/>
              <a:t>Laravel</a:t>
            </a:r>
            <a:r>
              <a:rPr lang="en-US" dirty="0" smtClean="0"/>
              <a:t> framework.</a:t>
            </a:r>
          </a:p>
          <a:p>
            <a:r>
              <a:rPr lang="en-US" dirty="0" smtClean="0"/>
              <a:t>Talk to us is you would like to use other language </a:t>
            </a:r>
            <a:r>
              <a:rPr lang="en-US" dirty="0" err="1" smtClean="0"/>
              <a:t>SDK’c</a:t>
            </a:r>
            <a:r>
              <a:rPr lang="en-US" dirty="0" smtClean="0"/>
              <a:t> (Java, PHP, </a:t>
            </a:r>
            <a:r>
              <a:rPr lang="en-US" dirty="0" err="1" smtClean="0"/>
              <a:t>Pytho</a:t>
            </a:r>
            <a:r>
              <a:rPr lang="en-US" dirty="0" smtClean="0"/>
              <a:t>, C++ ) or program directly against the API.</a:t>
            </a:r>
            <a:endParaRPr lang="en-US" dirty="0" smtClean="0"/>
          </a:p>
        </p:txBody>
      </p:sp>
      <p:sp>
        <p:nvSpPr>
          <p:cNvPr id="8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2</a:t>
            </a:r>
          </a:p>
        </p:txBody>
      </p:sp>
      <p:pic>
        <p:nvPicPr>
          <p:cNvPr id="9" name="Picture 8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631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Tutorial 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PGA </a:t>
            </a:r>
            <a:r>
              <a:rPr lang="en-US" dirty="0" smtClean="0">
                <a:hlinkClick r:id="rId2"/>
              </a:rPr>
              <a:t>https</a:t>
            </a:r>
            <a:r>
              <a:rPr lang="en-US" dirty="0">
                <a:hlinkClick r:id="rId2"/>
              </a:rPr>
              <a:t>://testdrive.airavata.org/</a:t>
            </a:r>
            <a:r>
              <a:rPr lang="en-US" dirty="0"/>
              <a:t> </a:t>
            </a:r>
          </a:p>
          <a:p>
            <a:r>
              <a:rPr lang="en-US" dirty="0" smtClean="0"/>
              <a:t>Collaborative </a:t>
            </a:r>
            <a:r>
              <a:rPr lang="en-US" dirty="0"/>
              <a:t>Notes - </a:t>
            </a: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s.apache.org/xsede15-notes</a:t>
            </a:r>
            <a:r>
              <a:rPr lang="en-US" dirty="0" smtClean="0"/>
              <a:t>  </a:t>
            </a:r>
          </a:p>
          <a:p>
            <a:r>
              <a:rPr lang="en-US" dirty="0"/>
              <a:t>Tutorial Agenda – </a:t>
            </a:r>
            <a:r>
              <a:rPr lang="en-US" dirty="0">
                <a:hlinkClick r:id="rId4"/>
              </a:rPr>
              <a:t>http://s.apache.org/xsede15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294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Hands-On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0255" y="1304378"/>
            <a:ext cx="8683511" cy="51374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Use PGA as a gateway </a:t>
            </a:r>
            <a:r>
              <a:rPr lang="en-US" dirty="0" smtClean="0">
                <a:solidFill>
                  <a:srgbClr val="FF0000"/>
                </a:solidFill>
              </a:rPr>
              <a:t>end user</a:t>
            </a:r>
            <a:r>
              <a:rPr lang="en-US" dirty="0" smtClean="0"/>
              <a:t> to:</a:t>
            </a:r>
            <a:endParaRPr lang="en-US" dirty="0" smtClean="0"/>
          </a:p>
          <a:p>
            <a:pPr lvl="1"/>
            <a:r>
              <a:rPr lang="en-US" dirty="0" smtClean="0"/>
              <a:t>Create </a:t>
            </a:r>
            <a:r>
              <a:rPr lang="en-US" dirty="0" smtClean="0"/>
              <a:t>an </a:t>
            </a:r>
            <a:r>
              <a:rPr lang="en-US" dirty="0" smtClean="0"/>
              <a:t>Account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Create, Configure and Launch an Experiment (Job).</a:t>
            </a:r>
            <a:endParaRPr lang="en-US" dirty="0" smtClean="0"/>
          </a:p>
          <a:p>
            <a:pPr lvl="1"/>
            <a:r>
              <a:rPr lang="en-US" dirty="0" smtClean="0"/>
              <a:t>Monitor, view, download </a:t>
            </a:r>
            <a:r>
              <a:rPr lang="en-US" dirty="0" smtClean="0"/>
              <a:t>Experiment Outputs.</a:t>
            </a:r>
          </a:p>
          <a:p>
            <a:pPr lvl="1"/>
            <a:r>
              <a:rPr lang="en-US" dirty="0" smtClean="0"/>
              <a:t>Clone</a:t>
            </a:r>
            <a:r>
              <a:rPr lang="en-US" dirty="0"/>
              <a:t> </a:t>
            </a:r>
            <a:r>
              <a:rPr lang="en-US" dirty="0" smtClean="0"/>
              <a:t>&amp; Cancel Experiment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Use PGA as a gateway </a:t>
            </a:r>
            <a:r>
              <a:rPr lang="en-US" dirty="0" smtClean="0">
                <a:solidFill>
                  <a:srgbClr val="FF0000"/>
                </a:solidFill>
              </a:rPr>
              <a:t>administrator</a:t>
            </a:r>
            <a:r>
              <a:rPr lang="en-US" dirty="0" smtClean="0"/>
              <a:t> to:</a:t>
            </a:r>
            <a:endParaRPr lang="en-US" dirty="0" smtClean="0"/>
          </a:p>
          <a:p>
            <a:pPr lvl="1"/>
            <a:r>
              <a:rPr lang="en-US" dirty="0" smtClean="0"/>
              <a:t>View Experiment Statistics and drill-down.</a:t>
            </a:r>
          </a:p>
          <a:p>
            <a:pPr lvl="1"/>
            <a:r>
              <a:rPr lang="en-US" dirty="0" smtClean="0"/>
              <a:t>View Compute Resource and Application descriptions.</a:t>
            </a:r>
            <a:endParaRPr lang="en-US" dirty="0" smtClean="0"/>
          </a:p>
          <a:p>
            <a:pPr lvl="1"/>
            <a:r>
              <a:rPr lang="en-US" dirty="0" smtClean="0"/>
              <a:t>View </a:t>
            </a:r>
            <a:r>
              <a:rPr lang="en-US" dirty="0" smtClean="0"/>
              <a:t>gateway compute resource preferences.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3</a:t>
            </a:r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881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916"/>
            <a:ext cx="91440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Module 2: PGA as end user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373" y="1440013"/>
            <a:ext cx="8729273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Create your own user account.</a:t>
            </a:r>
          </a:p>
          <a:p>
            <a:r>
              <a:rPr lang="en-US" dirty="0" smtClean="0"/>
              <a:t>Follow the demo </a:t>
            </a:r>
            <a:r>
              <a:rPr lang="en-US" dirty="0" smtClean="0"/>
              <a:t>or navigate your self. </a:t>
            </a:r>
            <a:endParaRPr lang="en-US" dirty="0" smtClean="0"/>
          </a:p>
          <a:p>
            <a:r>
              <a:rPr lang="en-US" dirty="0" smtClean="0"/>
              <a:t>Step by step instructions are documented and linked from PGA</a:t>
            </a:r>
            <a:r>
              <a:rPr lang="en-US" dirty="0" smtClean="0"/>
              <a:t>.</a:t>
            </a:r>
          </a:p>
          <a:p>
            <a:pPr lvl="1"/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cwiki.apache.org/confluence/display/AIRAVATA/PGA+End+User+Tutorial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Speak up your questions, comments, criticism or capture them in notes doc - </a:t>
            </a:r>
            <a:r>
              <a:rPr lang="en-US" dirty="0">
                <a:hlinkClick r:id="rId3"/>
              </a:rPr>
              <a:t>http://s.apache.org/xsede15-notes</a:t>
            </a:r>
            <a:r>
              <a:rPr lang="en-US" dirty="0"/>
              <a:t>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4</a:t>
            </a:r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580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16"/>
            <a:ext cx="8229600" cy="1143000"/>
          </a:xfrm>
        </p:spPr>
        <p:txBody>
          <a:bodyPr/>
          <a:lstStyle/>
          <a:p>
            <a:r>
              <a:rPr lang="en-US" dirty="0" err="1" smtClean="0"/>
              <a:t>Defualt</a:t>
            </a:r>
            <a:r>
              <a:rPr lang="en-US" dirty="0" smtClean="0"/>
              <a:t> User Roles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854" y="1165916"/>
            <a:ext cx="8589590" cy="4960247"/>
          </a:xfrm>
        </p:spPr>
        <p:txBody>
          <a:bodyPr/>
          <a:lstStyle/>
          <a:p>
            <a:r>
              <a:rPr lang="en-US" dirty="0" smtClean="0"/>
              <a:t>PGA has 3 user </a:t>
            </a:r>
            <a:r>
              <a:rPr lang="en-US" dirty="0" smtClean="0"/>
              <a:t>roles;</a:t>
            </a:r>
            <a:endParaRPr lang="en-US" dirty="0" smtClean="0"/>
          </a:p>
          <a:p>
            <a:pPr lvl="1"/>
            <a:r>
              <a:rPr lang="en-US" dirty="0" smtClean="0"/>
              <a:t>End User</a:t>
            </a:r>
            <a:endParaRPr lang="en-US" dirty="0" smtClean="0"/>
          </a:p>
          <a:p>
            <a:pPr lvl="1"/>
            <a:r>
              <a:rPr lang="en-US" dirty="0" smtClean="0"/>
              <a:t>Gateway Administrator</a:t>
            </a:r>
          </a:p>
          <a:p>
            <a:pPr lvl="1"/>
            <a:r>
              <a:rPr lang="en-US" dirty="0" smtClean="0"/>
              <a:t>Gateway Administrator with read-only privileges.</a:t>
            </a:r>
            <a:endParaRPr lang="en-US" dirty="0" smtClean="0"/>
          </a:p>
          <a:p>
            <a:r>
              <a:rPr lang="en-US" dirty="0" smtClean="0"/>
              <a:t>Newly created user accounts have end user role.</a:t>
            </a:r>
            <a:endParaRPr lang="en-US" dirty="0" smtClean="0"/>
          </a:p>
          <a:p>
            <a:r>
              <a:rPr lang="en-US" dirty="0" smtClean="0"/>
              <a:t>Speak up and ask to be promoted to be a read-only gateway admin. These are controlled by Role </a:t>
            </a:r>
            <a:r>
              <a:rPr lang="en-US" dirty="0" smtClean="0"/>
              <a:t>Based </a:t>
            </a:r>
            <a:r>
              <a:rPr lang="en-US" dirty="0"/>
              <a:t>A</a:t>
            </a:r>
            <a:r>
              <a:rPr lang="en-US" dirty="0" smtClean="0"/>
              <a:t>ccess </a:t>
            </a:r>
            <a:r>
              <a:rPr lang="en-US" dirty="0"/>
              <a:t>C</a:t>
            </a:r>
            <a:r>
              <a:rPr lang="en-US" dirty="0" smtClean="0"/>
              <a:t>ontrol (RBAC).</a:t>
            </a:r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5</a:t>
            </a:r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749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91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As a end user try: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933" y="1361588"/>
            <a:ext cx="8763596" cy="4764575"/>
          </a:xfrm>
        </p:spPr>
        <p:txBody>
          <a:bodyPr/>
          <a:lstStyle/>
          <a:p>
            <a:r>
              <a:rPr lang="en-US" dirty="0" smtClean="0"/>
              <a:t>Create </a:t>
            </a:r>
            <a:r>
              <a:rPr lang="en-US" dirty="0" smtClean="0"/>
              <a:t>and Launch Experiments.</a:t>
            </a:r>
          </a:p>
          <a:p>
            <a:r>
              <a:rPr lang="en-US" dirty="0" smtClean="0"/>
              <a:t>Monitor Experiments.</a:t>
            </a:r>
          </a:p>
          <a:p>
            <a:r>
              <a:rPr lang="en-US" dirty="0" smtClean="0"/>
              <a:t>Create Projects (Experiment grouping).</a:t>
            </a:r>
          </a:p>
          <a:p>
            <a:r>
              <a:rPr lang="en-US" dirty="0" smtClean="0"/>
              <a:t>Clone, Cancel and Edit Experiment.</a:t>
            </a:r>
          </a:p>
          <a:p>
            <a:r>
              <a:rPr lang="en-US" dirty="0" smtClean="0"/>
              <a:t>Report Issues &amp; Provide Feedback</a:t>
            </a:r>
            <a:r>
              <a:rPr lang="en-US" dirty="0" smtClean="0"/>
              <a:t>.</a:t>
            </a:r>
            <a:endParaRPr lang="en-US" dirty="0" smtClean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6</a:t>
            </a:r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89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4358"/>
            <a:ext cx="9144000" cy="1565842"/>
          </a:xfrm>
        </p:spPr>
        <p:txBody>
          <a:bodyPr>
            <a:normAutofit/>
          </a:bodyPr>
          <a:lstStyle/>
          <a:p>
            <a:r>
              <a:rPr lang="en-US" dirty="0" smtClean="0"/>
              <a:t>As a Gateway Read-Only-Admin try: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696" y="1600200"/>
            <a:ext cx="8706392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View available </a:t>
            </a:r>
            <a:r>
              <a:rPr lang="en-US" dirty="0" smtClean="0"/>
              <a:t>Compute Resources.</a:t>
            </a:r>
          </a:p>
          <a:p>
            <a:r>
              <a:rPr lang="en-US" dirty="0" smtClean="0"/>
              <a:t>View Application descriptions </a:t>
            </a:r>
          </a:p>
          <a:p>
            <a:r>
              <a:rPr lang="en-US" dirty="0" smtClean="0"/>
              <a:t>View Gateway Compute preferences </a:t>
            </a:r>
            <a:endParaRPr lang="en-US" dirty="0" smtClean="0"/>
          </a:p>
          <a:p>
            <a:r>
              <a:rPr lang="en-US" dirty="0" smtClean="0"/>
              <a:t>View Experiment </a:t>
            </a:r>
            <a:r>
              <a:rPr lang="en-US" dirty="0" smtClean="0"/>
              <a:t>(job) Statistics.</a:t>
            </a:r>
          </a:p>
          <a:p>
            <a:r>
              <a:rPr lang="en-US" dirty="0" smtClean="0"/>
              <a:t>View Users </a:t>
            </a:r>
            <a:r>
              <a:rPr lang="en-US" dirty="0" smtClean="0"/>
              <a:t>and their </a:t>
            </a:r>
            <a:r>
              <a:rPr lang="en-US" dirty="0" smtClean="0"/>
              <a:t>Roles.</a:t>
            </a:r>
          </a:p>
          <a:p>
            <a:r>
              <a:rPr lang="en-US" dirty="0" smtClean="0"/>
              <a:t>View Experiment Statistics</a:t>
            </a:r>
          </a:p>
          <a:p>
            <a:r>
              <a:rPr lang="en-US" dirty="0" smtClean="0"/>
              <a:t>Analyze execution details</a:t>
            </a:r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4393239" y="6373877"/>
            <a:ext cx="572036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/>
              <a:t>7</a:t>
            </a:r>
          </a:p>
        </p:txBody>
      </p:sp>
      <p:pic>
        <p:nvPicPr>
          <p:cNvPr id="8" name="Picture 7" descr="Screen Shot 2015-07-24 at 4.36.3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54" y="6356350"/>
            <a:ext cx="1599308" cy="364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82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iGaP-Slide-Template (1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SciGaP-Slide-Template (1).pptx</Template>
  <TotalTime>1399</TotalTime>
  <Words>452</Words>
  <Application>Microsoft Macintosh PowerPoint</Application>
  <PresentationFormat>On-screen Show (4:3)</PresentationFormat>
  <Paragraphs>82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5" baseType="lpstr">
      <vt:lpstr>Calibri</vt:lpstr>
      <vt:lpstr>Arial</vt:lpstr>
      <vt:lpstr>SciGaP-Slide-Template (1)</vt:lpstr>
      <vt:lpstr>Instructions for Airavata Hands-On Exercises </vt:lpstr>
      <vt:lpstr>Recap of Big Picture</vt:lpstr>
      <vt:lpstr>PGA Overview</vt:lpstr>
      <vt:lpstr>Tutorial Links</vt:lpstr>
      <vt:lpstr>Hands-On Summary</vt:lpstr>
      <vt:lpstr>Module 2: PGA as end user</vt:lpstr>
      <vt:lpstr>Defualt User Roles</vt:lpstr>
      <vt:lpstr>As a end user try:</vt:lpstr>
      <vt:lpstr>As a Gateway Read-Only-Admin try:</vt:lpstr>
      <vt:lpstr>Module 3: Gateway Operators</vt:lpstr>
      <vt:lpstr>Registering an Application</vt:lpstr>
      <vt:lpstr>Questions:  Please Interrupt and Speak up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PGA Demo and Hands On Session</dc:title>
  <dc:creator>EROMA ABEYSINGHE</dc:creator>
  <cp:lastModifiedBy>Suresh Marru</cp:lastModifiedBy>
  <cp:revision>68</cp:revision>
  <cp:lastPrinted>2015-07-24T21:00:50Z</cp:lastPrinted>
  <dcterms:created xsi:type="dcterms:W3CDTF">2015-07-24T12:37:41Z</dcterms:created>
  <dcterms:modified xsi:type="dcterms:W3CDTF">2015-07-26T13:13:35Z</dcterms:modified>
</cp:coreProperties>
</file>