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49" r:id="rId1"/>
  </p:sldMasterIdLst>
  <p:notesMasterIdLst>
    <p:notesMasterId r:id="rId19"/>
  </p:notesMasterIdLst>
  <p:sldIdLst>
    <p:sldId id="276" r:id="rId2"/>
    <p:sldId id="259" r:id="rId3"/>
    <p:sldId id="267" r:id="rId4"/>
    <p:sldId id="264" r:id="rId5"/>
    <p:sldId id="265" r:id="rId6"/>
    <p:sldId id="268" r:id="rId7"/>
    <p:sldId id="257" r:id="rId8"/>
    <p:sldId id="274" r:id="rId9"/>
    <p:sldId id="269" r:id="rId10"/>
    <p:sldId id="266" r:id="rId11"/>
    <p:sldId id="270" r:id="rId12"/>
    <p:sldId id="271" r:id="rId13"/>
    <p:sldId id="278" r:id="rId14"/>
    <p:sldId id="272" r:id="rId15"/>
    <p:sldId id="273" r:id="rId16"/>
    <p:sldId id="260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5"/>
    <p:restoredTop sz="82003" autoAdjust="0"/>
  </p:normalViewPr>
  <p:slideViewPr>
    <p:cSldViewPr snapToGrid="0" snapToObjects="1">
      <p:cViewPr>
        <p:scale>
          <a:sx n="103" d="100"/>
          <a:sy n="103" d="100"/>
        </p:scale>
        <p:origin x="1208" y="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A99A6-D453-8E4F-8B76-7E41B9322D88}" type="datetimeFigureOut">
              <a:rPr lang="en-US" smtClean="0"/>
              <a:t>7/26/15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DD6EB-0785-C94E-BBBA-B6FE4689D6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84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Airavata</a:t>
            </a:r>
            <a:r>
              <a:rPr lang="en-US" baseline="0" dirty="0" smtClean="0"/>
              <a:t> is a research based project, so we do research on several directions. </a:t>
            </a:r>
            <a:endParaRPr lang="en-US" dirty="0" smtClean="0"/>
          </a:p>
          <a:p>
            <a:r>
              <a:rPr lang="en-US" dirty="0" smtClean="0"/>
              <a:t>API Server – Hide all component from User </a:t>
            </a:r>
          </a:p>
          <a:p>
            <a:r>
              <a:rPr lang="en-US" dirty="0" smtClean="0"/>
              <a:t>Orchestrator – Take Decision and Selection</a:t>
            </a:r>
          </a:p>
          <a:p>
            <a:r>
              <a:rPr lang="en-US" dirty="0" smtClean="0"/>
              <a:t>GFac – Execute set of Tasks</a:t>
            </a:r>
          </a:p>
          <a:p>
            <a:r>
              <a:rPr lang="en-US" dirty="0" smtClean="0"/>
              <a:t>Registry -  Data Catalog</a:t>
            </a:r>
          </a:p>
          <a:p>
            <a:r>
              <a:rPr lang="en-US" dirty="0" smtClean="0"/>
              <a:t>Workflow Interpreter – Workflow Enactment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D6EB-0785-C94E-BBBA-B6FE4689D6E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29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571500" algn="just">
              <a:buFont typeface="Wingdings" charset="2"/>
              <a:buChar char="u"/>
            </a:pPr>
            <a:r>
              <a:rPr lang="en-US" sz="1200" dirty="0" smtClean="0"/>
              <a:t>Most of the real world scientific applications consume  significant processing time to resolve a problem, even in supercomputers.</a:t>
            </a:r>
          </a:p>
          <a:p>
            <a:pPr marL="571500" indent="-571500" algn="just">
              <a:buFont typeface="Wingdings" charset="2"/>
              <a:buChar char="u"/>
            </a:pPr>
            <a:r>
              <a:rPr lang="en-US" sz="1200" dirty="0" smtClean="0"/>
              <a:t>Applications may run for minutes, hours, even days with dataset. </a:t>
            </a:r>
          </a:p>
          <a:p>
            <a:pPr marL="571500" indent="-571500" algn="just">
              <a:buFont typeface="Wingdings" charset="2"/>
              <a:buChar char="u"/>
            </a:pPr>
            <a:r>
              <a:rPr lang="en-US" sz="1200" dirty="0" smtClean="0"/>
              <a:t>Apache Airavata worker components can be scaled horizontally. </a:t>
            </a:r>
          </a:p>
          <a:p>
            <a:pPr marL="571500" indent="-571500" algn="just">
              <a:buFont typeface="Wingdings" charset="2"/>
              <a:buChar char="u"/>
            </a:pPr>
            <a:r>
              <a:rPr lang="en-US" sz="1200" dirty="0" smtClean="0"/>
              <a:t>New worker instances can be added infinitely (Theoretically).</a:t>
            </a:r>
          </a:p>
          <a:p>
            <a:pPr marL="571500" indent="-571500" algn="just">
              <a:buFont typeface="Wingdings" charset="2"/>
              <a:buChar char="u"/>
            </a:pPr>
            <a:r>
              <a:rPr lang="en-US" sz="1200" dirty="0" smtClean="0"/>
              <a:t>Job resubmit in case of  server crash. </a:t>
            </a:r>
          </a:p>
          <a:p>
            <a:pPr marL="571500" indent="-571500" algn="just">
              <a:buFont typeface="Wingdings" charset="2"/>
              <a:buChar char="u"/>
            </a:pPr>
            <a:r>
              <a:rPr lang="en-US" sz="1200" dirty="0" smtClean="0"/>
              <a:t>Able to serve large number of requests.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D6EB-0785-C94E-BBBA-B6FE4689D6E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09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fixe polling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status by increasing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keep_completed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attribute on the job execution queue.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most important operations in batch processing: job submission, job monitoring, and job control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DD6EB-0785-C94E-BBBA-B6FE4689D6E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32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AF03-7270-45C2-A683-C5E353EF01A5}" type="datetime4">
              <a:rPr lang="en-US" smtClean="0"/>
              <a:pPr/>
              <a:t>July 26,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C49BF1-FCD3-4395-8FF6-0047AF66228E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A861222-2C8B-4501-BE87-6797EC025925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1193-8287-4834-A286-6B880643E934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BB7EAE1-CAAC-4AEF-919E-158692B1E55E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1193-8287-4834-A286-6B880643E934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1193-8287-4834-A286-6B880643E934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1193-8287-4834-A286-6B880643E934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July 26,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0" r:id="rId1"/>
    <p:sldLayoutId id="2147484451" r:id="rId2"/>
    <p:sldLayoutId id="2147484452" r:id="rId3"/>
    <p:sldLayoutId id="2147484453" r:id="rId4"/>
    <p:sldLayoutId id="2147484454" r:id="rId5"/>
    <p:sldLayoutId id="2147484455" r:id="rId6"/>
    <p:sldLayoutId id="2147484456" r:id="rId7"/>
    <p:sldLayoutId id="2147484457" r:id="rId8"/>
    <p:sldLayoutId id="2147484458" r:id="rId9"/>
    <p:sldLayoutId id="2147484459" r:id="rId10"/>
    <p:sldLayoutId id="2147484460" r:id="rId11"/>
    <p:sldLayoutId id="2147484461" r:id="rId12"/>
    <p:sldLayoutId id="2147484462" r:id="rId13"/>
    <p:sldLayoutId id="2147484463" r:id="rId14"/>
    <p:sldLayoutId id="2147484464" r:id="rId15"/>
    <p:sldLayoutId id="2147484465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microsoft.com/office/2007/relationships/hdphoto" Target="../media/hdphoto1.wdp"/><Relationship Id="rId4" Type="http://schemas.openxmlformats.org/officeDocument/2006/relationships/image" Target="../media/image20.jpeg"/><Relationship Id="rId5" Type="http://schemas.microsoft.com/office/2007/relationships/hdphoto" Target="../media/hdphoto2.wdp"/><Relationship Id="rId6" Type="http://schemas.openxmlformats.org/officeDocument/2006/relationships/image" Target="../media/image21.png"/><Relationship Id="rId7" Type="http://schemas.microsoft.com/office/2007/relationships/hdphoto" Target="../media/hdphoto3.wdp"/><Relationship Id="rId8" Type="http://schemas.openxmlformats.org/officeDocument/2006/relationships/image" Target="../media/image22.png"/><Relationship Id="rId9" Type="http://schemas.microsoft.com/office/2007/relationships/hdphoto" Target="../media/hdphoto4.wdp"/><Relationship Id="rId10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4" Type="http://schemas.openxmlformats.org/officeDocument/2006/relationships/image" Target="../media/image25.png"/><Relationship Id="rId5" Type="http://schemas.microsoft.com/office/2007/relationships/hdphoto" Target="../media/hdphoto6.wdp"/><Relationship Id="rId6" Type="http://schemas.openxmlformats.org/officeDocument/2006/relationships/image" Target="../media/image26.png"/><Relationship Id="rId7" Type="http://schemas.microsoft.com/office/2007/relationships/hdphoto" Target="../media/hdphoto7.wdp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8.png"/><Relationship Id="rId3" Type="http://schemas.openxmlformats.org/officeDocument/2006/relationships/hyperlink" Target="mailto:syodage@indiana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Apache Airavata Architecture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276" y="4067886"/>
            <a:ext cx="8228013" cy="180855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Shameera Rathnayaka</a:t>
            </a:r>
          </a:p>
          <a:p>
            <a:r>
              <a:rPr lang="en-US" sz="1600" dirty="0" smtClean="0"/>
              <a:t>Graduate Assistant</a:t>
            </a:r>
          </a:p>
          <a:p>
            <a:r>
              <a:rPr lang="en-US" sz="1600" dirty="0" smtClean="0"/>
              <a:t>Science Gateways Group</a:t>
            </a:r>
          </a:p>
          <a:p>
            <a:r>
              <a:rPr lang="en-US" sz="1600" dirty="0" smtClean="0"/>
              <a:t>Indiana University</a:t>
            </a:r>
          </a:p>
          <a:p>
            <a:r>
              <a:rPr lang="en-US" sz="1600" dirty="0" smtClean="0"/>
              <a:t>07/27/2015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2945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57794"/>
            <a:ext cx="7024744" cy="1143000"/>
          </a:xfrm>
        </p:spPr>
        <p:txBody>
          <a:bodyPr/>
          <a:lstStyle/>
          <a:p>
            <a:r>
              <a:rPr lang="en-US" dirty="0" smtClean="0"/>
              <a:t>Fault Tolerance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0" y="2386660"/>
            <a:ext cx="7451661" cy="3506598"/>
          </a:xfrm>
        </p:spPr>
        <p:txBody>
          <a:bodyPr>
            <a:normAutofit fontScale="92500"/>
          </a:bodyPr>
          <a:lstStyle/>
          <a:p>
            <a:pPr indent="-342900" algn="just"/>
            <a:r>
              <a:rPr lang="en-US" dirty="0"/>
              <a:t>To support long running jobs, it is important for the middleware to sustain network glitches and restarts the upgrades of the middleware services with maximum fault tolerance. </a:t>
            </a:r>
          </a:p>
          <a:p>
            <a:pPr indent="-342900" algn="just"/>
            <a:r>
              <a:rPr lang="en-US" dirty="0" smtClean="0"/>
              <a:t>Airavata worker component which interacts with computational resource is fully fault tolerant.</a:t>
            </a:r>
          </a:p>
          <a:p>
            <a:pPr indent="-342900" algn="just"/>
            <a:r>
              <a:rPr lang="en-US" dirty="0" smtClean="0"/>
              <a:t>Schedule or </a:t>
            </a:r>
            <a:r>
              <a:rPr lang="en-US" dirty="0"/>
              <a:t>u</a:t>
            </a:r>
            <a:r>
              <a:rPr lang="en-US" dirty="0" smtClean="0"/>
              <a:t>nscheduled component down time possible.</a:t>
            </a:r>
          </a:p>
          <a:p>
            <a:pPr indent="-342900" algn="just"/>
            <a:r>
              <a:rPr lang="en-US" dirty="0" smtClean="0"/>
              <a:t>Airavata Components unlikely to be downed but VMs.</a:t>
            </a:r>
          </a:p>
          <a:p>
            <a:pPr lvl="1" indent="-342900" algn="just"/>
            <a:r>
              <a:rPr lang="en-US" dirty="0" err="1" smtClean="0"/>
              <a:t>Ultrascan</a:t>
            </a:r>
            <a:r>
              <a:rPr lang="en-US" dirty="0" smtClean="0"/>
              <a:t> deployment instances up and running smoothly.</a:t>
            </a:r>
          </a:p>
          <a:p>
            <a:pPr indent="-342900" algn="just"/>
            <a:endParaRPr lang="en-US" dirty="0" smtClean="0"/>
          </a:p>
        </p:txBody>
      </p:sp>
      <p:pic>
        <p:nvPicPr>
          <p:cNvPr id="5" name="Picture 4" descr="copy-scigap-header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70350"/>
            <a:ext cx="1759606" cy="586536"/>
          </a:xfrm>
          <a:prstGeom prst="rect">
            <a:avLst/>
          </a:prstGeom>
        </p:spPr>
      </p:pic>
      <p:pic>
        <p:nvPicPr>
          <p:cNvPr id="6" name="Picture 5" descr="Screen Shot 2015-07-24 at 4.36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16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43490" y="620807"/>
            <a:ext cx="7024744" cy="1143000"/>
          </a:xfrm>
        </p:spPr>
        <p:txBody>
          <a:bodyPr/>
          <a:lstStyle/>
          <a:p>
            <a:r>
              <a:rPr lang="en-US" dirty="0"/>
              <a:t>Experiment Recovery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429573"/>
            <a:ext cx="6777317" cy="3508977"/>
          </a:xfrm>
        </p:spPr>
        <p:txBody>
          <a:bodyPr>
            <a:normAutofit/>
          </a:bodyPr>
          <a:lstStyle/>
          <a:p>
            <a:r>
              <a:rPr lang="en-US" dirty="0" smtClean="0"/>
              <a:t>Experiment recovery in Airavata internal.</a:t>
            </a:r>
          </a:p>
          <a:p>
            <a:r>
              <a:rPr lang="en-US" dirty="0" smtClean="0"/>
              <a:t>Work queue based process submission.</a:t>
            </a:r>
          </a:p>
          <a:p>
            <a:r>
              <a:rPr lang="en-US" dirty="0" smtClean="0"/>
              <a:t>Status update in checkpoints.</a:t>
            </a:r>
          </a:p>
          <a:p>
            <a:r>
              <a:rPr lang="en-US" dirty="0" smtClean="0"/>
              <a:t>Avoid duplicate job submission to computational resource.</a:t>
            </a:r>
          </a:p>
          <a:p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24" name="Picture 123" descr="Scalabilit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908" y="4621326"/>
            <a:ext cx="5809124" cy="2177910"/>
          </a:xfrm>
          <a:prstGeom prst="rect">
            <a:avLst/>
          </a:prstGeom>
        </p:spPr>
      </p:pic>
      <p:pic>
        <p:nvPicPr>
          <p:cNvPr id="126" name="Picture 125" descr="copy-scigap-header-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127" name="Picture 126" descr="Screen Shot 2015-07-24 at 4.36.3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92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45465"/>
            <a:ext cx="7024744" cy="1143000"/>
          </a:xfrm>
        </p:spPr>
        <p:txBody>
          <a:bodyPr/>
          <a:lstStyle/>
          <a:p>
            <a:r>
              <a:rPr lang="en-US" dirty="0" smtClean="0"/>
              <a:t>Reliable Job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5085" y="2261377"/>
            <a:ext cx="6777317" cy="3508977"/>
          </a:xfrm>
        </p:spPr>
        <p:txBody>
          <a:bodyPr>
            <a:normAutofit/>
          </a:bodyPr>
          <a:lstStyle/>
          <a:p>
            <a:r>
              <a:rPr lang="en-US" dirty="0" smtClean="0"/>
              <a:t>Polling job status by scheduler monitor commands doesn’t work always.</a:t>
            </a:r>
          </a:p>
          <a:p>
            <a:pPr lvl="1"/>
            <a:r>
              <a:rPr lang="en-US" dirty="0" smtClean="0"/>
              <a:t>Some schedulers remove completed jobs aggressively </a:t>
            </a:r>
          </a:p>
          <a:p>
            <a:r>
              <a:rPr lang="en-US" dirty="0" smtClean="0"/>
              <a:t>Too many SSH connections to compute resource.</a:t>
            </a:r>
          </a:p>
          <a:p>
            <a:r>
              <a:rPr lang="en-US" dirty="0" smtClean="0"/>
              <a:t>What are the alternatives? UDP, Demon &amp; Email</a:t>
            </a:r>
          </a:p>
          <a:p>
            <a:r>
              <a:rPr lang="en-US" dirty="0" smtClean="0"/>
              <a:t>Schedulers send email job notifications.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461567" y="3870953"/>
            <a:ext cx="1604600" cy="1073833"/>
            <a:chOff x="152400" y="4314902"/>
            <a:chExt cx="2892523" cy="1647220"/>
          </a:xfrm>
        </p:grpSpPr>
        <p:sp>
          <p:nvSpPr>
            <p:cNvPr id="5" name="Rounded Rectangle 4"/>
            <p:cNvSpPr/>
            <p:nvPr/>
          </p:nvSpPr>
          <p:spPr>
            <a:xfrm>
              <a:off x="152400" y="4314902"/>
              <a:ext cx="2892523" cy="1647220"/>
            </a:xfrm>
            <a:prstGeom prst="roundRect">
              <a:avLst>
                <a:gd name="adj" fmla="val 36262"/>
              </a:avLst>
            </a:prstGeom>
            <a:solidFill>
              <a:schemeClr val="accent5">
                <a:alpha val="14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03285" y="4553169"/>
              <a:ext cx="2200273" cy="1017335"/>
              <a:chOff x="503285" y="4553169"/>
              <a:chExt cx="2200273" cy="1017335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03285" y="4553169"/>
                <a:ext cx="2200273" cy="1017335"/>
                <a:chOff x="603297" y="4524787"/>
                <a:chExt cx="1821515" cy="101733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603297" y="4524787"/>
                  <a:ext cx="1821515" cy="1017335"/>
                  <a:chOff x="1444941" y="3068876"/>
                  <a:chExt cx="1828800" cy="1325710"/>
                </a:xfrm>
              </p:grpSpPr>
              <p:sp>
                <p:nvSpPr>
                  <p:cNvPr id="19" name="Rounded Rectangle 18"/>
                  <p:cNvSpPr/>
                  <p:nvPr/>
                </p:nvSpPr>
                <p:spPr>
                  <a:xfrm>
                    <a:off x="1444941" y="3068876"/>
                    <a:ext cx="1828800" cy="1325710"/>
                  </a:xfrm>
                  <a:prstGeom prst="roundRect">
                    <a:avLst>
                      <a:gd name="adj" fmla="val 23186"/>
                    </a:avLst>
                  </a:prstGeom>
                  <a:solidFill>
                    <a:schemeClr val="lt1">
                      <a:alpha val="48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4"/>
                  </a:lnRef>
                  <a:fillRef idx="1">
                    <a:schemeClr val="lt1"/>
                  </a:fillRef>
                  <a:effectRef idx="0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>
                    <a:off x="1495915" y="3290586"/>
                    <a:ext cx="1727061" cy="882291"/>
                  </a:xfrm>
                  <a:custGeom>
                    <a:avLst/>
                    <a:gdLst>
                      <a:gd name="connsiteX0" fmla="*/ 0 w 2062264"/>
                      <a:gd name="connsiteY0" fmla="*/ 489855 h 882291"/>
                      <a:gd name="connsiteX1" fmla="*/ 233464 w 2062264"/>
                      <a:gd name="connsiteY1" fmla="*/ 159114 h 882291"/>
                      <a:gd name="connsiteX2" fmla="*/ 525294 w 2062264"/>
                      <a:gd name="connsiteY2" fmla="*/ 557948 h 882291"/>
                      <a:gd name="connsiteX3" fmla="*/ 661481 w 2062264"/>
                      <a:gd name="connsiteY3" fmla="*/ 3472 h 882291"/>
                      <a:gd name="connsiteX4" fmla="*/ 768485 w 2062264"/>
                      <a:gd name="connsiteY4" fmla="*/ 878961 h 882291"/>
                      <a:gd name="connsiteX5" fmla="*/ 856034 w 2062264"/>
                      <a:gd name="connsiteY5" fmla="*/ 314757 h 882291"/>
                      <a:gd name="connsiteX6" fmla="*/ 982494 w 2062264"/>
                      <a:gd name="connsiteY6" fmla="*/ 606587 h 882291"/>
                      <a:gd name="connsiteX7" fmla="*/ 1070043 w 2062264"/>
                      <a:gd name="connsiteY7" fmla="*/ 110476 h 882291"/>
                      <a:gd name="connsiteX8" fmla="*/ 1177047 w 2062264"/>
                      <a:gd name="connsiteY8" fmla="*/ 635770 h 882291"/>
                      <a:gd name="connsiteX9" fmla="*/ 1284051 w 2062264"/>
                      <a:gd name="connsiteY9" fmla="*/ 246663 h 882291"/>
                      <a:gd name="connsiteX10" fmla="*/ 1702340 w 2062264"/>
                      <a:gd name="connsiteY10" fmla="*/ 480127 h 882291"/>
                      <a:gd name="connsiteX11" fmla="*/ 1819072 w 2062264"/>
                      <a:gd name="connsiteY11" fmla="*/ 198025 h 882291"/>
                      <a:gd name="connsiteX12" fmla="*/ 2062264 w 2062264"/>
                      <a:gd name="connsiteY12" fmla="*/ 587131 h 882291"/>
                      <a:gd name="connsiteX13" fmla="*/ 2062264 w 2062264"/>
                      <a:gd name="connsiteY13" fmla="*/ 587131 h 8822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062264" h="882291">
                        <a:moveTo>
                          <a:pt x="0" y="489855"/>
                        </a:moveTo>
                        <a:cubicBezTo>
                          <a:pt x="72957" y="318810"/>
                          <a:pt x="145915" y="147765"/>
                          <a:pt x="233464" y="159114"/>
                        </a:cubicBezTo>
                        <a:cubicBezTo>
                          <a:pt x="321013" y="170463"/>
                          <a:pt x="453958" y="583888"/>
                          <a:pt x="525294" y="557948"/>
                        </a:cubicBezTo>
                        <a:cubicBezTo>
                          <a:pt x="596630" y="532008"/>
                          <a:pt x="620949" y="-50030"/>
                          <a:pt x="661481" y="3472"/>
                        </a:cubicBezTo>
                        <a:cubicBezTo>
                          <a:pt x="702013" y="56974"/>
                          <a:pt x="736060" y="827080"/>
                          <a:pt x="768485" y="878961"/>
                        </a:cubicBezTo>
                        <a:cubicBezTo>
                          <a:pt x="800911" y="930842"/>
                          <a:pt x="820366" y="360153"/>
                          <a:pt x="856034" y="314757"/>
                        </a:cubicBezTo>
                        <a:cubicBezTo>
                          <a:pt x="891702" y="269361"/>
                          <a:pt x="946826" y="640634"/>
                          <a:pt x="982494" y="606587"/>
                        </a:cubicBezTo>
                        <a:cubicBezTo>
                          <a:pt x="1018162" y="572540"/>
                          <a:pt x="1037618" y="105612"/>
                          <a:pt x="1070043" y="110476"/>
                        </a:cubicBezTo>
                        <a:cubicBezTo>
                          <a:pt x="1102468" y="115340"/>
                          <a:pt x="1141379" y="613072"/>
                          <a:pt x="1177047" y="635770"/>
                        </a:cubicBezTo>
                        <a:cubicBezTo>
                          <a:pt x="1212715" y="658468"/>
                          <a:pt x="1196502" y="272603"/>
                          <a:pt x="1284051" y="246663"/>
                        </a:cubicBezTo>
                        <a:cubicBezTo>
                          <a:pt x="1371600" y="220722"/>
                          <a:pt x="1613170" y="488233"/>
                          <a:pt x="1702340" y="480127"/>
                        </a:cubicBezTo>
                        <a:cubicBezTo>
                          <a:pt x="1791510" y="472021"/>
                          <a:pt x="1759085" y="180191"/>
                          <a:pt x="1819072" y="198025"/>
                        </a:cubicBezTo>
                        <a:cubicBezTo>
                          <a:pt x="1879059" y="215859"/>
                          <a:pt x="2062264" y="587131"/>
                          <a:pt x="2062264" y="587131"/>
                        </a:cubicBezTo>
                        <a:lnTo>
                          <a:pt x="2062264" y="587131"/>
                        </a:lnTo>
                      </a:path>
                    </a:pathLst>
                  </a:custGeom>
                </p:spPr>
                <p:style>
                  <a:lnRef idx="3">
                    <a:schemeClr val="accent3"/>
                  </a:lnRef>
                  <a:fillRef idx="0">
                    <a:schemeClr val="accent3"/>
                  </a:fillRef>
                  <a:effectRef idx="2">
                    <a:schemeClr val="accent3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>
                    <a:off x="1485088" y="3388271"/>
                    <a:ext cx="1749742" cy="686921"/>
                  </a:xfrm>
                  <a:custGeom>
                    <a:avLst/>
                    <a:gdLst>
                      <a:gd name="connsiteX0" fmla="*/ 0 w 2470825"/>
                      <a:gd name="connsiteY0" fmla="*/ 42400 h 686921"/>
                      <a:gd name="connsiteX1" fmla="*/ 330740 w 2470825"/>
                      <a:gd name="connsiteY1" fmla="*/ 334230 h 686921"/>
                      <a:gd name="connsiteX2" fmla="*/ 573932 w 2470825"/>
                      <a:gd name="connsiteY2" fmla="*/ 236953 h 686921"/>
                      <a:gd name="connsiteX3" fmla="*/ 787940 w 2470825"/>
                      <a:gd name="connsiteY3" fmla="*/ 684425 h 686921"/>
                      <a:gd name="connsiteX4" fmla="*/ 1079770 w 2470825"/>
                      <a:gd name="connsiteY4" fmla="*/ 3489 h 686921"/>
                      <a:gd name="connsiteX5" fmla="*/ 1342417 w 2470825"/>
                      <a:gd name="connsiteY5" fmla="*/ 412051 h 686921"/>
                      <a:gd name="connsiteX6" fmla="*/ 1741251 w 2470825"/>
                      <a:gd name="connsiteY6" fmla="*/ 256408 h 686921"/>
                      <a:gd name="connsiteX7" fmla="*/ 2120630 w 2470825"/>
                      <a:gd name="connsiteY7" fmla="*/ 431506 h 686921"/>
                      <a:gd name="connsiteX8" fmla="*/ 2470825 w 2470825"/>
                      <a:gd name="connsiteY8" fmla="*/ 227225 h 686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70825" h="686921">
                        <a:moveTo>
                          <a:pt x="0" y="42400"/>
                        </a:moveTo>
                        <a:cubicBezTo>
                          <a:pt x="117542" y="172102"/>
                          <a:pt x="235085" y="301805"/>
                          <a:pt x="330740" y="334230"/>
                        </a:cubicBezTo>
                        <a:cubicBezTo>
                          <a:pt x="426395" y="366655"/>
                          <a:pt x="497732" y="178587"/>
                          <a:pt x="573932" y="236953"/>
                        </a:cubicBezTo>
                        <a:cubicBezTo>
                          <a:pt x="650132" y="295319"/>
                          <a:pt x="703634" y="723336"/>
                          <a:pt x="787940" y="684425"/>
                        </a:cubicBezTo>
                        <a:cubicBezTo>
                          <a:pt x="872246" y="645514"/>
                          <a:pt x="987357" y="48885"/>
                          <a:pt x="1079770" y="3489"/>
                        </a:cubicBezTo>
                        <a:cubicBezTo>
                          <a:pt x="1172183" y="-41907"/>
                          <a:pt x="1232170" y="369898"/>
                          <a:pt x="1342417" y="412051"/>
                        </a:cubicBezTo>
                        <a:cubicBezTo>
                          <a:pt x="1452664" y="454204"/>
                          <a:pt x="1611549" y="253166"/>
                          <a:pt x="1741251" y="256408"/>
                        </a:cubicBezTo>
                        <a:cubicBezTo>
                          <a:pt x="1870953" y="259650"/>
                          <a:pt x="1999034" y="436370"/>
                          <a:pt x="2120630" y="431506"/>
                        </a:cubicBezTo>
                        <a:cubicBezTo>
                          <a:pt x="2242226" y="426642"/>
                          <a:pt x="2356525" y="326933"/>
                          <a:pt x="2470825" y="227225"/>
                        </a:cubicBezTo>
                      </a:path>
                    </a:pathLst>
                  </a:custGeom>
                </p:spPr>
                <p:style>
                  <a:lnRef idx="3">
                    <a:schemeClr val="accent2"/>
                  </a:lnRef>
                  <a:fillRef idx="0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1995039" y="5148560"/>
                  <a:ext cx="310049" cy="338531"/>
                  <a:chOff x="3939718" y="4873603"/>
                  <a:chExt cx="375870" cy="493902"/>
                </a:xfrm>
              </p:grpSpPr>
              <p:sp>
                <p:nvSpPr>
                  <p:cNvPr id="15" name="Rectangle 14"/>
                  <p:cNvSpPr/>
                  <p:nvPr/>
                </p:nvSpPr>
                <p:spPr>
                  <a:xfrm>
                    <a:off x="3939718" y="5028974"/>
                    <a:ext cx="89796" cy="338531"/>
                  </a:xfrm>
                  <a:prstGeom prst="rect">
                    <a:avLst/>
                  </a:prstGeom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4129016" y="4952097"/>
                    <a:ext cx="89796" cy="413494"/>
                  </a:xfrm>
                  <a:prstGeom prst="rect">
                    <a:avLst/>
                  </a:prstGeom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>
                    <a:off x="4032711" y="5131721"/>
                    <a:ext cx="89796" cy="233472"/>
                  </a:xfrm>
                  <a:prstGeom prst="rect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4225792" y="4873603"/>
                    <a:ext cx="89796" cy="490705"/>
                  </a:xfrm>
                  <a:prstGeom prst="rect">
                    <a:avLst/>
                  </a:prstGeom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9" name="Isosceles Triangle 8"/>
              <p:cNvSpPr/>
              <p:nvPr/>
            </p:nvSpPr>
            <p:spPr>
              <a:xfrm rot="5400000">
                <a:off x="698981" y="5392879"/>
                <a:ext cx="141053" cy="76199"/>
              </a:xfrm>
              <a:prstGeom prst="triangle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631395" y="5359389"/>
                <a:ext cx="69915" cy="123038"/>
                <a:chOff x="1783678" y="5245390"/>
                <a:chExt cx="108815" cy="160027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1783678" y="5245390"/>
                  <a:ext cx="45719" cy="160027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1846774" y="5245390"/>
                  <a:ext cx="45719" cy="160027"/>
                </a:xfrm>
                <a:prstGeom prst="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pic>
        <p:nvPicPr>
          <p:cNvPr id="22" name="Picture 21" descr="Email_Job_Monit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80" y="5067065"/>
            <a:ext cx="4217237" cy="1583803"/>
          </a:xfrm>
          <a:prstGeom prst="rect">
            <a:avLst/>
          </a:prstGeom>
        </p:spPr>
      </p:pic>
      <p:pic>
        <p:nvPicPr>
          <p:cNvPr id="25" name="Picture 24" descr="copy-scigap-header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26" name="Picture 25" descr="Screen Shot 2015-07-24 at 4.36.3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4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8416"/>
            <a:ext cx="8229600" cy="1143000"/>
          </a:xfrm>
        </p:spPr>
        <p:txBody>
          <a:bodyPr/>
          <a:lstStyle/>
          <a:p>
            <a:r>
              <a:rPr lang="en-US" dirty="0" smtClean="0"/>
              <a:t>Fault Handling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Retry job submission in SSH connection issues.</a:t>
            </a:r>
          </a:p>
          <a:p>
            <a:r>
              <a:rPr lang="en-US" dirty="0" smtClean="0"/>
              <a:t>Identify input and output data staging failures.</a:t>
            </a:r>
          </a:p>
          <a:p>
            <a:r>
              <a:rPr lang="en-US" dirty="0" smtClean="0"/>
              <a:t>Verify job status on computational resources after successful job submission.</a:t>
            </a:r>
          </a:p>
          <a:p>
            <a:r>
              <a:rPr lang="en-US" dirty="0" smtClean="0"/>
              <a:t>Failure jobs identified by email notification and retrieve standard output and standard error.</a:t>
            </a:r>
          </a:p>
          <a:p>
            <a:r>
              <a:rPr lang="en-US" dirty="0" smtClean="0"/>
              <a:t>Show useful error message to user on exceptions.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36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656" y="628707"/>
            <a:ext cx="8229600" cy="1143000"/>
          </a:xfrm>
        </p:spPr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315" y="2340536"/>
            <a:ext cx="7662864" cy="326716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Implemented </a:t>
            </a:r>
            <a:r>
              <a:rPr lang="en-US" dirty="0"/>
              <a:t>in review and guidance by CTSC - Center for Trustworthy Scientific Cyberinfrastructure</a:t>
            </a:r>
            <a:endParaRPr lang="en-US" dirty="0" smtClean="0"/>
          </a:p>
          <a:p>
            <a:r>
              <a:rPr lang="en-US" dirty="0" smtClean="0"/>
              <a:t>Airavata API security with WSO2 IS.</a:t>
            </a:r>
          </a:p>
          <a:p>
            <a:r>
              <a:rPr lang="en-US" dirty="0"/>
              <a:t>Credential store </a:t>
            </a:r>
            <a:r>
              <a:rPr lang="en-US" dirty="0" smtClean="0"/>
              <a:t>manages </a:t>
            </a:r>
            <a:r>
              <a:rPr lang="en-US" dirty="0"/>
              <a:t>all </a:t>
            </a:r>
            <a:r>
              <a:rPr lang="en-US" dirty="0" smtClean="0"/>
              <a:t>machine credentials.</a:t>
            </a:r>
          </a:p>
          <a:p>
            <a:pPr lvl="1"/>
            <a:r>
              <a:rPr lang="en-US" dirty="0" smtClean="0"/>
              <a:t>SSH keys</a:t>
            </a:r>
          </a:p>
          <a:p>
            <a:pPr lvl="1"/>
            <a:r>
              <a:rPr lang="en-US" dirty="0" smtClean="0"/>
              <a:t>SSH username &amp; passwords.</a:t>
            </a:r>
          </a:p>
          <a:p>
            <a:r>
              <a:rPr lang="en-US" dirty="0" smtClean="0"/>
              <a:t>Airavata provide user permission based on security role.</a:t>
            </a:r>
          </a:p>
          <a:p>
            <a:pPr lvl="1"/>
            <a:r>
              <a:rPr lang="en-US" dirty="0" smtClean="0"/>
              <a:t>Super administrator</a:t>
            </a:r>
          </a:p>
          <a:p>
            <a:pPr lvl="1"/>
            <a:r>
              <a:rPr lang="en-US" dirty="0" smtClean="0"/>
              <a:t>Administrator</a:t>
            </a:r>
            <a:endParaRPr lang="en-US" dirty="0"/>
          </a:p>
          <a:p>
            <a:pPr lvl="1"/>
            <a:r>
              <a:rPr lang="en-US" dirty="0" smtClean="0"/>
              <a:t>User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202766" y="2794740"/>
            <a:ext cx="2892523" cy="1412128"/>
            <a:chOff x="74022" y="2605390"/>
            <a:chExt cx="2892523" cy="1893441"/>
          </a:xfrm>
        </p:grpSpPr>
        <p:grpSp>
          <p:nvGrpSpPr>
            <p:cNvPr id="9" name="Group 8"/>
            <p:cNvGrpSpPr/>
            <p:nvPr/>
          </p:nvGrpSpPr>
          <p:grpSpPr>
            <a:xfrm>
              <a:off x="74022" y="2605390"/>
              <a:ext cx="2892523" cy="1893441"/>
              <a:chOff x="144594" y="4314902"/>
              <a:chExt cx="2892523" cy="1893441"/>
            </a:xfrm>
          </p:grpSpPr>
          <p:sp>
            <p:nvSpPr>
              <p:cNvPr id="95" name="Rounded Rectangle 94"/>
              <p:cNvSpPr/>
              <p:nvPr/>
            </p:nvSpPr>
            <p:spPr>
              <a:xfrm>
                <a:off x="144594" y="4314902"/>
                <a:ext cx="2892523" cy="1647220"/>
              </a:xfrm>
              <a:prstGeom prst="roundRect">
                <a:avLst>
                  <a:gd name="adj" fmla="val 36262"/>
                </a:avLst>
              </a:prstGeom>
              <a:solidFill>
                <a:schemeClr val="accent5">
                  <a:alpha val="14000"/>
                </a:schemeClr>
              </a:solidFill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769454" y="5962122"/>
                <a:ext cx="16551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Common API for Clients</a:t>
                </a:r>
                <a:endParaRPr lang="en-US" sz="1000" dirty="0"/>
              </a:p>
            </p:txBody>
          </p:sp>
          <p:sp>
            <p:nvSpPr>
              <p:cNvPr id="97" name="Rounded Rectangle 96"/>
              <p:cNvSpPr/>
              <p:nvPr/>
            </p:nvSpPr>
            <p:spPr>
              <a:xfrm>
                <a:off x="380705" y="4599411"/>
                <a:ext cx="2420300" cy="924850"/>
              </a:xfrm>
              <a:prstGeom prst="roundRect">
                <a:avLst>
                  <a:gd name="adj" fmla="val 23186"/>
                </a:avLst>
              </a:prstGeom>
              <a:solidFill>
                <a:schemeClr val="lt1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32236" y="3018394"/>
              <a:ext cx="2176094" cy="752793"/>
              <a:chOff x="109906" y="4640391"/>
              <a:chExt cx="2176094" cy="75279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09906" y="4640391"/>
                <a:ext cx="1419111" cy="739358"/>
                <a:chOff x="109906" y="4640391"/>
                <a:chExt cx="1419111" cy="739358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109906" y="4640391"/>
                  <a:ext cx="1419111" cy="739358"/>
                  <a:chOff x="518388" y="4717229"/>
                  <a:chExt cx="1419111" cy="739358"/>
                </a:xfrm>
              </p:grpSpPr>
              <p:sp>
                <p:nvSpPr>
                  <p:cNvPr id="91" name="Rounded Rectangle 90"/>
                  <p:cNvSpPr/>
                  <p:nvPr/>
                </p:nvSpPr>
                <p:spPr>
                  <a:xfrm>
                    <a:off x="518388" y="4717229"/>
                    <a:ext cx="1419111" cy="739358"/>
                  </a:xfrm>
                  <a:prstGeom prst="roundRect">
                    <a:avLst>
                      <a:gd name="adj" fmla="val 16667"/>
                    </a:avLst>
                  </a:prstGeom>
                </p:spPr>
                <p:style>
                  <a:lnRef idx="3">
                    <a:schemeClr val="lt1"/>
                  </a:lnRef>
                  <a:fillRef idx="1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800" dirty="0" smtClean="0"/>
                  </a:p>
                </p:txBody>
              </p:sp>
              <p:grpSp>
                <p:nvGrpSpPr>
                  <p:cNvPr id="92" name="Group 91"/>
                  <p:cNvGrpSpPr/>
                  <p:nvPr/>
                </p:nvGrpSpPr>
                <p:grpSpPr>
                  <a:xfrm>
                    <a:off x="547711" y="4880521"/>
                    <a:ext cx="733378" cy="537484"/>
                    <a:chOff x="547711" y="4880521"/>
                    <a:chExt cx="733378" cy="537484"/>
                  </a:xfrm>
                </p:grpSpPr>
                <p:sp>
                  <p:nvSpPr>
                    <p:cNvPr id="93" name="TextBox 92"/>
                    <p:cNvSpPr txBox="1"/>
                    <p:nvPr/>
                  </p:nvSpPr>
                  <p:spPr>
                    <a:xfrm>
                      <a:off x="547711" y="4987118"/>
                      <a:ext cx="733378" cy="43088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Apache 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Airavata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p:txBody>
                </p:sp>
                <p:pic>
                  <p:nvPicPr>
                    <p:cNvPr id="94" name="Picture 93"/>
                    <p:cNvPicPr>
                      <a:picLocks noChangeAspect="1"/>
                    </p:cNvPicPr>
                    <p:nvPr/>
                  </p:nvPicPr>
                  <p:blipFill>
                    <a:blip r:embed="rId2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3">
                              <a14:imgEffect>
                                <a14:backgroundRemoval t="0" b="100000" l="0" r="100000">
                                  <a14:foregroundMark x1="11733" y1="69340" x2="11733" y2="69340"/>
                                  <a14:foregroundMark x1="88800" y1="38679" x2="88800" y2="38679"/>
                                  <a14:foregroundMark x1="87867" y1="41038" x2="87867" y2="41038"/>
                                  <a14:foregroundMark x1="87467" y1="39151" x2="87467" y2="39151"/>
                                  <a14:foregroundMark x1="86800" y1="43396" x2="86800" y2="43396"/>
                                  <a14:foregroundMark x1="88133" y1="47170" x2="88133" y2="47170"/>
                                  <a14:foregroundMark x1="86800" y1="51415" x2="86800" y2="51415"/>
                                  <a14:foregroundMark x1="90533" y1="42925" x2="90533" y2="42925"/>
                                  <a14:foregroundMark x1="91600" y1="45283" x2="91600" y2="45283"/>
                                  <a14:foregroundMark x1="92000" y1="47170" x2="92000" y2="47170"/>
                                  <a14:foregroundMark x1="84400" y1="24528" x2="84400" y2="24528"/>
                                  <a14:foregroundMark x1="85733" y1="20283" x2="85733" y2="20283"/>
                                  <a14:foregroundMark x1="85600" y1="10849" x2="85600" y2="10849"/>
                                  <a14:foregroundMark x1="84933" y1="1887" x2="84933" y2="1887"/>
                                </a14:backgroundRemoval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06233" y="4880521"/>
                      <a:ext cx="477331" cy="156300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1035633" y="4722580"/>
                  <a:ext cx="412167" cy="572598"/>
                  <a:chOff x="1035633" y="4722580"/>
                  <a:chExt cx="412167" cy="572598"/>
                </a:xfrm>
              </p:grpSpPr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1035633" y="4722580"/>
                    <a:ext cx="184226" cy="570778"/>
                    <a:chOff x="1035633" y="4722580"/>
                    <a:chExt cx="184226" cy="570778"/>
                  </a:xfrm>
                </p:grpSpPr>
                <p:grpSp>
                  <p:nvGrpSpPr>
                    <p:cNvPr id="73" name="Group 72"/>
                    <p:cNvGrpSpPr/>
                    <p:nvPr/>
                  </p:nvGrpSpPr>
                  <p:grpSpPr>
                    <a:xfrm>
                      <a:off x="1035633" y="4722580"/>
                      <a:ext cx="184226" cy="157021"/>
                      <a:chOff x="1518236" y="5409238"/>
                      <a:chExt cx="184226" cy="157021"/>
                    </a:xfrm>
                  </p:grpSpPr>
                  <p:sp>
                    <p:nvSpPr>
                      <p:cNvPr id="86" name="Rounded Rectangle 85"/>
                      <p:cNvSpPr/>
                      <p:nvPr/>
                    </p:nvSpPr>
                    <p:spPr>
                      <a:xfrm>
                        <a:off x="1518236" y="5409238"/>
                        <a:ext cx="184226" cy="157021"/>
                      </a:xfrm>
                      <a:prstGeom prst="roundRect">
                        <a:avLst>
                          <a:gd name="adj" fmla="val 28634"/>
                        </a:avLst>
                      </a:prstGeom>
                      <a:solidFill>
                        <a:schemeClr val="bg1"/>
                      </a:solidFill>
                      <a:ln w="9525"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2700" prst="relaxedInset"/>
                      </a:sp3d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87" name="Group 86"/>
                      <p:cNvGrpSpPr/>
                      <p:nvPr/>
                    </p:nvGrpSpPr>
                    <p:grpSpPr>
                      <a:xfrm>
                        <a:off x="1555601" y="5436563"/>
                        <a:ext cx="109496" cy="102370"/>
                        <a:chOff x="2667000" y="4920175"/>
                        <a:chExt cx="252607" cy="261425"/>
                      </a:xfrm>
                    </p:grpSpPr>
                    <p:sp>
                      <p:nvSpPr>
                        <p:cNvPr id="88" name="Flowchart: Delay 620"/>
                        <p:cNvSpPr/>
                        <p:nvPr/>
                      </p:nvSpPr>
                      <p:spPr>
                        <a:xfrm rot="16200000">
                          <a:off x="2739503" y="5078205"/>
                          <a:ext cx="111606" cy="95183"/>
                        </a:xfrm>
                        <a:prstGeom prst="flowChartDelay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89" name="Rectangle 88"/>
                        <p:cNvSpPr/>
                        <p:nvPr/>
                      </p:nvSpPr>
                      <p:spPr>
                        <a:xfrm>
                          <a:off x="2667000" y="4920175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90" name="Rectangle 89"/>
                        <p:cNvSpPr/>
                        <p:nvPr/>
                      </p:nvSpPr>
                      <p:spPr>
                        <a:xfrm>
                          <a:off x="2873888" y="4922462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74" name="Group 73"/>
                    <p:cNvGrpSpPr/>
                    <p:nvPr/>
                  </p:nvGrpSpPr>
                  <p:grpSpPr>
                    <a:xfrm>
                      <a:off x="1035633" y="4931560"/>
                      <a:ext cx="184226" cy="157021"/>
                      <a:chOff x="1518236" y="5409238"/>
                      <a:chExt cx="184226" cy="157021"/>
                    </a:xfrm>
                  </p:grpSpPr>
                  <p:sp>
                    <p:nvSpPr>
                      <p:cNvPr id="81" name="Rounded Rectangle 80"/>
                      <p:cNvSpPr/>
                      <p:nvPr/>
                    </p:nvSpPr>
                    <p:spPr>
                      <a:xfrm>
                        <a:off x="1518236" y="5409238"/>
                        <a:ext cx="184226" cy="157021"/>
                      </a:xfrm>
                      <a:prstGeom prst="roundRect">
                        <a:avLst>
                          <a:gd name="adj" fmla="val 28634"/>
                        </a:avLst>
                      </a:prstGeom>
                      <a:solidFill>
                        <a:schemeClr val="bg1"/>
                      </a:solidFill>
                      <a:ln w="9525"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2700" prst="relaxedInset"/>
                      </a:sp3d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82" name="Group 81"/>
                      <p:cNvGrpSpPr/>
                      <p:nvPr/>
                    </p:nvGrpSpPr>
                    <p:grpSpPr>
                      <a:xfrm>
                        <a:off x="1555601" y="5436563"/>
                        <a:ext cx="109496" cy="102370"/>
                        <a:chOff x="2667000" y="4920175"/>
                        <a:chExt cx="252607" cy="261425"/>
                      </a:xfrm>
                    </p:grpSpPr>
                    <p:sp>
                      <p:nvSpPr>
                        <p:cNvPr id="83" name="Flowchart: Delay 615"/>
                        <p:cNvSpPr/>
                        <p:nvPr/>
                      </p:nvSpPr>
                      <p:spPr>
                        <a:xfrm rot="16200000">
                          <a:off x="2739503" y="5078205"/>
                          <a:ext cx="111606" cy="95183"/>
                        </a:xfrm>
                        <a:prstGeom prst="flowChartDelay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84" name="Rectangle 83"/>
                        <p:cNvSpPr/>
                        <p:nvPr/>
                      </p:nvSpPr>
                      <p:spPr>
                        <a:xfrm>
                          <a:off x="2667000" y="4920175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85" name="Rectangle 84"/>
                        <p:cNvSpPr/>
                        <p:nvPr/>
                      </p:nvSpPr>
                      <p:spPr>
                        <a:xfrm>
                          <a:off x="2873888" y="4922462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75" name="Group 74"/>
                    <p:cNvGrpSpPr/>
                    <p:nvPr/>
                  </p:nvGrpSpPr>
                  <p:grpSpPr>
                    <a:xfrm>
                      <a:off x="1035633" y="5136337"/>
                      <a:ext cx="184226" cy="157021"/>
                      <a:chOff x="1518236" y="5409238"/>
                      <a:chExt cx="184226" cy="157021"/>
                    </a:xfrm>
                  </p:grpSpPr>
                  <p:sp>
                    <p:nvSpPr>
                      <p:cNvPr id="76" name="Rounded Rectangle 75"/>
                      <p:cNvSpPr/>
                      <p:nvPr/>
                    </p:nvSpPr>
                    <p:spPr>
                      <a:xfrm>
                        <a:off x="1518236" y="5409238"/>
                        <a:ext cx="184226" cy="157021"/>
                      </a:xfrm>
                      <a:prstGeom prst="roundRect">
                        <a:avLst>
                          <a:gd name="adj" fmla="val 28634"/>
                        </a:avLst>
                      </a:prstGeom>
                      <a:solidFill>
                        <a:schemeClr val="bg1"/>
                      </a:solidFill>
                      <a:ln w="9525"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2700" prst="relaxedInset"/>
                      </a:sp3d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77" name="Group 76"/>
                      <p:cNvGrpSpPr/>
                      <p:nvPr/>
                    </p:nvGrpSpPr>
                    <p:grpSpPr>
                      <a:xfrm>
                        <a:off x="1555601" y="5436563"/>
                        <a:ext cx="109496" cy="102370"/>
                        <a:chOff x="2667000" y="4920175"/>
                        <a:chExt cx="252607" cy="261425"/>
                      </a:xfrm>
                    </p:grpSpPr>
                    <p:sp>
                      <p:nvSpPr>
                        <p:cNvPr id="78" name="Flowchart: Delay 610"/>
                        <p:cNvSpPr/>
                        <p:nvPr/>
                      </p:nvSpPr>
                      <p:spPr>
                        <a:xfrm rot="16200000">
                          <a:off x="2739503" y="5078205"/>
                          <a:ext cx="111606" cy="95183"/>
                        </a:xfrm>
                        <a:prstGeom prst="flowChartDelay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79" name="Rectangle 78"/>
                        <p:cNvSpPr/>
                        <p:nvPr/>
                      </p:nvSpPr>
                      <p:spPr>
                        <a:xfrm>
                          <a:off x="2667000" y="4920175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80" name="Rectangle 79"/>
                        <p:cNvSpPr/>
                        <p:nvPr/>
                      </p:nvSpPr>
                      <p:spPr>
                        <a:xfrm>
                          <a:off x="2873888" y="4922462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54" name="Group 53"/>
                  <p:cNvGrpSpPr/>
                  <p:nvPr/>
                </p:nvGrpSpPr>
                <p:grpSpPr>
                  <a:xfrm>
                    <a:off x="1263574" y="4724400"/>
                    <a:ext cx="184226" cy="570778"/>
                    <a:chOff x="1035633" y="4722580"/>
                    <a:chExt cx="184226" cy="570778"/>
                  </a:xfrm>
                </p:grpSpPr>
                <p:grpSp>
                  <p:nvGrpSpPr>
                    <p:cNvPr id="55" name="Group 54"/>
                    <p:cNvGrpSpPr/>
                    <p:nvPr/>
                  </p:nvGrpSpPr>
                  <p:grpSpPr>
                    <a:xfrm>
                      <a:off x="1035633" y="4722580"/>
                      <a:ext cx="184226" cy="157021"/>
                      <a:chOff x="1518236" y="5409238"/>
                      <a:chExt cx="184226" cy="157021"/>
                    </a:xfrm>
                  </p:grpSpPr>
                  <p:sp>
                    <p:nvSpPr>
                      <p:cNvPr id="68" name="Rounded Rectangle 67"/>
                      <p:cNvSpPr/>
                      <p:nvPr/>
                    </p:nvSpPr>
                    <p:spPr>
                      <a:xfrm>
                        <a:off x="1518236" y="5409238"/>
                        <a:ext cx="184226" cy="157021"/>
                      </a:xfrm>
                      <a:prstGeom prst="roundRect">
                        <a:avLst>
                          <a:gd name="adj" fmla="val 28634"/>
                        </a:avLst>
                      </a:prstGeom>
                      <a:solidFill>
                        <a:schemeClr val="bg1"/>
                      </a:solidFill>
                      <a:ln w="9525"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2700" prst="relaxedInset"/>
                      </a:sp3d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69" name="Group 68"/>
                      <p:cNvGrpSpPr/>
                      <p:nvPr/>
                    </p:nvGrpSpPr>
                    <p:grpSpPr>
                      <a:xfrm>
                        <a:off x="1555601" y="5436563"/>
                        <a:ext cx="109496" cy="102370"/>
                        <a:chOff x="2667000" y="4920175"/>
                        <a:chExt cx="252607" cy="261425"/>
                      </a:xfrm>
                    </p:grpSpPr>
                    <p:sp>
                      <p:nvSpPr>
                        <p:cNvPr id="70" name="Flowchart: Delay 602"/>
                        <p:cNvSpPr/>
                        <p:nvPr/>
                      </p:nvSpPr>
                      <p:spPr>
                        <a:xfrm rot="16200000">
                          <a:off x="2739503" y="5078205"/>
                          <a:ext cx="111606" cy="95183"/>
                        </a:xfrm>
                        <a:prstGeom prst="flowChartDelay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71" name="Rectangle 70"/>
                        <p:cNvSpPr/>
                        <p:nvPr/>
                      </p:nvSpPr>
                      <p:spPr>
                        <a:xfrm>
                          <a:off x="2667000" y="4920175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72" name="Rectangle 71"/>
                        <p:cNvSpPr/>
                        <p:nvPr/>
                      </p:nvSpPr>
                      <p:spPr>
                        <a:xfrm>
                          <a:off x="2873888" y="4922462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56" name="Group 55"/>
                    <p:cNvGrpSpPr/>
                    <p:nvPr/>
                  </p:nvGrpSpPr>
                  <p:grpSpPr>
                    <a:xfrm>
                      <a:off x="1035633" y="4931560"/>
                      <a:ext cx="184226" cy="157021"/>
                      <a:chOff x="1518236" y="5409238"/>
                      <a:chExt cx="184226" cy="157021"/>
                    </a:xfrm>
                  </p:grpSpPr>
                  <p:sp>
                    <p:nvSpPr>
                      <p:cNvPr id="63" name="Rounded Rectangle 62"/>
                      <p:cNvSpPr/>
                      <p:nvPr/>
                    </p:nvSpPr>
                    <p:spPr>
                      <a:xfrm>
                        <a:off x="1518236" y="5409238"/>
                        <a:ext cx="184226" cy="157021"/>
                      </a:xfrm>
                      <a:prstGeom prst="roundRect">
                        <a:avLst>
                          <a:gd name="adj" fmla="val 28634"/>
                        </a:avLst>
                      </a:prstGeom>
                      <a:solidFill>
                        <a:schemeClr val="bg1"/>
                      </a:solidFill>
                      <a:ln w="9525"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2700" prst="relaxedInset"/>
                      </a:sp3d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64" name="Group 63"/>
                      <p:cNvGrpSpPr/>
                      <p:nvPr/>
                    </p:nvGrpSpPr>
                    <p:grpSpPr>
                      <a:xfrm>
                        <a:off x="1555601" y="5436563"/>
                        <a:ext cx="109496" cy="102370"/>
                        <a:chOff x="2667000" y="4920175"/>
                        <a:chExt cx="252607" cy="261425"/>
                      </a:xfrm>
                    </p:grpSpPr>
                    <p:sp>
                      <p:nvSpPr>
                        <p:cNvPr id="65" name="Flowchart: Delay 597"/>
                        <p:cNvSpPr/>
                        <p:nvPr/>
                      </p:nvSpPr>
                      <p:spPr>
                        <a:xfrm rot="16200000">
                          <a:off x="2739503" y="5078205"/>
                          <a:ext cx="111606" cy="95183"/>
                        </a:xfrm>
                        <a:prstGeom prst="flowChartDelay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66" name="Rectangle 65"/>
                        <p:cNvSpPr/>
                        <p:nvPr/>
                      </p:nvSpPr>
                      <p:spPr>
                        <a:xfrm>
                          <a:off x="2667000" y="4920175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67" name="Rectangle 66"/>
                        <p:cNvSpPr/>
                        <p:nvPr/>
                      </p:nvSpPr>
                      <p:spPr>
                        <a:xfrm>
                          <a:off x="2873888" y="4922462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57" name="Group 56"/>
                    <p:cNvGrpSpPr/>
                    <p:nvPr/>
                  </p:nvGrpSpPr>
                  <p:grpSpPr>
                    <a:xfrm>
                      <a:off x="1035633" y="5136337"/>
                      <a:ext cx="184226" cy="157021"/>
                      <a:chOff x="1518236" y="5409238"/>
                      <a:chExt cx="184226" cy="157021"/>
                    </a:xfrm>
                  </p:grpSpPr>
                  <p:sp>
                    <p:nvSpPr>
                      <p:cNvPr id="58" name="Rounded Rectangle 57"/>
                      <p:cNvSpPr/>
                      <p:nvPr/>
                    </p:nvSpPr>
                    <p:spPr>
                      <a:xfrm>
                        <a:off x="1518236" y="5409238"/>
                        <a:ext cx="184226" cy="157021"/>
                      </a:xfrm>
                      <a:prstGeom prst="roundRect">
                        <a:avLst>
                          <a:gd name="adj" fmla="val 28634"/>
                        </a:avLst>
                      </a:prstGeom>
                      <a:solidFill>
                        <a:schemeClr val="bg1"/>
                      </a:solidFill>
                      <a:ln w="9525"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12700" prst="relaxedInset"/>
                      </a:sp3d>
                    </p:spPr>
                    <p:style>
                      <a:lnRef idx="2">
                        <a:schemeClr val="dk1">
                          <a:shade val="50000"/>
                        </a:schemeClr>
                      </a:lnRef>
                      <a:fillRef idx="1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59" name="Group 58"/>
                      <p:cNvGrpSpPr/>
                      <p:nvPr/>
                    </p:nvGrpSpPr>
                    <p:grpSpPr>
                      <a:xfrm>
                        <a:off x="1555601" y="5436563"/>
                        <a:ext cx="109496" cy="102370"/>
                        <a:chOff x="2667000" y="4920175"/>
                        <a:chExt cx="252607" cy="261425"/>
                      </a:xfrm>
                    </p:grpSpPr>
                    <p:sp>
                      <p:nvSpPr>
                        <p:cNvPr id="60" name="Flowchart: Delay 592"/>
                        <p:cNvSpPr/>
                        <p:nvPr/>
                      </p:nvSpPr>
                      <p:spPr>
                        <a:xfrm rot="16200000">
                          <a:off x="2739503" y="5078205"/>
                          <a:ext cx="111606" cy="95183"/>
                        </a:xfrm>
                        <a:prstGeom prst="flowChartDelay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61" name="Rectangle 60"/>
                        <p:cNvSpPr/>
                        <p:nvPr/>
                      </p:nvSpPr>
                      <p:spPr>
                        <a:xfrm>
                          <a:off x="2667000" y="4920175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62" name="Rectangle 61"/>
                        <p:cNvSpPr/>
                        <p:nvPr/>
                      </p:nvSpPr>
                      <p:spPr>
                        <a:xfrm>
                          <a:off x="2873888" y="4922462"/>
                          <a:ext cx="45719" cy="116646"/>
                        </a:xfrm>
                        <a:prstGeom prst="rect">
                          <a:avLst/>
                        </a:prstGeom>
                        <a:ln w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1750" h="25400" prst="relaxedInset"/>
                        </a:sp3d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2" name="Group 11"/>
              <p:cNvGrpSpPr/>
              <p:nvPr/>
            </p:nvGrpSpPr>
            <p:grpSpPr>
              <a:xfrm>
                <a:off x="1354391" y="4708700"/>
                <a:ext cx="931609" cy="684484"/>
                <a:chOff x="1354391" y="4708700"/>
                <a:chExt cx="931609" cy="684484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1371600" y="4791063"/>
                  <a:ext cx="838200" cy="392163"/>
                  <a:chOff x="1371600" y="4791063"/>
                  <a:chExt cx="838200" cy="392163"/>
                </a:xfrm>
              </p:grpSpPr>
              <p:sp>
                <p:nvSpPr>
                  <p:cNvPr id="40" name="Freeform 39"/>
                  <p:cNvSpPr/>
                  <p:nvPr/>
                </p:nvSpPr>
                <p:spPr>
                  <a:xfrm>
                    <a:off x="1615439" y="4798973"/>
                    <a:ext cx="365987" cy="325667"/>
                  </a:xfrm>
                  <a:custGeom>
                    <a:avLst/>
                    <a:gdLst>
                      <a:gd name="connsiteX0" fmla="*/ 0 w 704850"/>
                      <a:gd name="connsiteY0" fmla="*/ 49240 h 314744"/>
                      <a:gd name="connsiteX1" fmla="*/ 140970 w 704850"/>
                      <a:gd name="connsiteY1" fmla="*/ 117820 h 314744"/>
                      <a:gd name="connsiteX2" fmla="*/ 342900 w 704850"/>
                      <a:gd name="connsiteY2" fmla="*/ 3520 h 314744"/>
                      <a:gd name="connsiteX3" fmla="*/ 502920 w 704850"/>
                      <a:gd name="connsiteY3" fmla="*/ 277840 h 314744"/>
                      <a:gd name="connsiteX4" fmla="*/ 704850 w 704850"/>
                      <a:gd name="connsiteY4" fmla="*/ 304510 h 314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04850" h="314744">
                        <a:moveTo>
                          <a:pt x="0" y="49240"/>
                        </a:moveTo>
                        <a:cubicBezTo>
                          <a:pt x="41910" y="87340"/>
                          <a:pt x="83820" y="125440"/>
                          <a:pt x="140970" y="117820"/>
                        </a:cubicBezTo>
                        <a:cubicBezTo>
                          <a:pt x="198120" y="110200"/>
                          <a:pt x="282575" y="-23150"/>
                          <a:pt x="342900" y="3520"/>
                        </a:cubicBezTo>
                        <a:cubicBezTo>
                          <a:pt x="403225" y="30190"/>
                          <a:pt x="442595" y="227675"/>
                          <a:pt x="502920" y="277840"/>
                        </a:cubicBezTo>
                        <a:cubicBezTo>
                          <a:pt x="563245" y="328005"/>
                          <a:pt x="634047" y="316257"/>
                          <a:pt x="704850" y="304510"/>
                        </a:cubicBezTo>
                      </a:path>
                    </a:pathLst>
                  </a:custGeom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1922463" y="4953000"/>
                    <a:ext cx="287337" cy="230226"/>
                    <a:chOff x="2743200" y="5038225"/>
                    <a:chExt cx="355047" cy="295775"/>
                  </a:xfrm>
                </p:grpSpPr>
                <p:grpSp>
                  <p:nvGrpSpPr>
                    <p:cNvPr id="47" name="Group 46"/>
                    <p:cNvGrpSpPr/>
                    <p:nvPr/>
                  </p:nvGrpSpPr>
                  <p:grpSpPr>
                    <a:xfrm>
                      <a:off x="2743200" y="5038225"/>
                      <a:ext cx="355047" cy="295775"/>
                      <a:chOff x="4020154" y="1420313"/>
                      <a:chExt cx="229613" cy="150598"/>
                    </a:xfrm>
                  </p:grpSpPr>
                  <p:sp>
                    <p:nvSpPr>
                      <p:cNvPr id="49" name="Rounded Rectangle 48"/>
                      <p:cNvSpPr/>
                      <p:nvPr/>
                    </p:nvSpPr>
                    <p:spPr>
                      <a:xfrm>
                        <a:off x="4020154" y="1422497"/>
                        <a:ext cx="229613" cy="148414"/>
                      </a:xfrm>
                      <a:prstGeom prst="roundRect">
                        <a:avLst/>
                      </a:prstGeom>
                    </p:spPr>
                    <p:style>
                      <a:lnRef idx="2">
                        <a:schemeClr val="accent4"/>
                      </a:lnRef>
                      <a:fillRef idx="1">
                        <a:schemeClr val="lt1"/>
                      </a:fillRef>
                      <a:effectRef idx="0">
                        <a:schemeClr val="accent4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50" name="Rounded Rectangle 49"/>
                      <p:cNvSpPr/>
                      <p:nvPr/>
                    </p:nvSpPr>
                    <p:spPr>
                      <a:xfrm>
                        <a:off x="4020460" y="1420313"/>
                        <a:ext cx="229303" cy="34394"/>
                      </a:xfrm>
                      <a:prstGeom prst="roundRect">
                        <a:avLst/>
                      </a:prstGeom>
                    </p:spPr>
                    <p:style>
                      <a:lnRef idx="2">
                        <a:schemeClr val="accent4">
                          <a:shade val="50000"/>
                        </a:schemeClr>
                      </a:lnRef>
                      <a:fillRef idx="1">
                        <a:schemeClr val="accent4"/>
                      </a:fillRef>
                      <a:effectRef idx="0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pic>
                  <p:nvPicPr>
                    <p:cNvPr id="48" name="Picture 47"/>
                    <p:cNvPicPr>
                      <a:picLocks noChangeAspect="1"/>
                    </p:cNvPicPr>
                    <p:nvPr/>
                  </p:nvPicPr>
                  <p:blipFill>
                    <a:blip r:embed="rId4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5">
                              <a14:imgEffect>
                                <a14:backgroundRemoval t="0" b="100000" l="0" r="100000">
                                  <a14:foregroundMark x1="10288" y1="37019" x2="10288" y2="37019"/>
                                  <a14:foregroundMark x1="11523" y1="33654" x2="11523" y2="33654"/>
                                  <a14:foregroundMark x1="8642" y1="33654" x2="8642" y2="33654"/>
                                  <a14:foregroundMark x1="61317" y1="8173" x2="61317" y2="8173"/>
                                  <a14:foregroundMark x1="81070" y1="13942" x2="81070" y2="13942"/>
                                  <a14:foregroundMark x1="94239" y1="76923" x2="94239" y2="76923"/>
                                  <a14:foregroundMark x1="89712" y1="87981" x2="89712" y2="87981"/>
                                  <a14:foregroundMark x1="78601" y1="95192" x2="78601" y2="95192"/>
                                  <a14:foregroundMark x1="23868" y1="86538" x2="23868" y2="86538"/>
                                  <a14:foregroundMark x1="14403" y1="79327" x2="14403" y2="79327"/>
                                </a14:backgroundRemoval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806384" y="5124827"/>
                      <a:ext cx="229158" cy="196153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42" name="Group 41"/>
                  <p:cNvGrpSpPr/>
                  <p:nvPr/>
                </p:nvGrpSpPr>
                <p:grpSpPr>
                  <a:xfrm>
                    <a:off x="1371600" y="4791063"/>
                    <a:ext cx="258927" cy="139053"/>
                    <a:chOff x="1295400" y="4980888"/>
                    <a:chExt cx="1366971" cy="734112"/>
                  </a:xfrm>
                </p:grpSpPr>
                <p:sp>
                  <p:nvSpPr>
                    <p:cNvPr id="43" name="Rectangle 42"/>
                    <p:cNvSpPr/>
                    <p:nvPr/>
                  </p:nvSpPr>
                  <p:spPr>
                    <a:xfrm>
                      <a:off x="1503696" y="5076515"/>
                      <a:ext cx="433803" cy="83222"/>
                    </a:xfrm>
                    <a:prstGeom prst="rect">
                      <a:avLst/>
                    </a:prstGeom>
                    <a:ln/>
                  </p:spPr>
                  <p:style>
                    <a:lnRef idx="0">
                      <a:schemeClr val="accent4"/>
                    </a:lnRef>
                    <a:fillRef idx="3">
                      <a:schemeClr val="accent4"/>
                    </a:fillRef>
                    <a:effectRef idx="3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4" name="Rectangle 43"/>
                    <p:cNvSpPr/>
                    <p:nvPr/>
                  </p:nvSpPr>
                  <p:spPr>
                    <a:xfrm>
                      <a:off x="1500449" y="5542916"/>
                      <a:ext cx="433803" cy="83222"/>
                    </a:xfrm>
                    <a:prstGeom prst="rect">
                      <a:avLst/>
                    </a:prstGeom>
                    <a:ln/>
                  </p:spPr>
                  <p:style>
                    <a:lnRef idx="0">
                      <a:schemeClr val="accent4"/>
                    </a:lnRef>
                    <a:fillRef idx="3">
                      <a:schemeClr val="accent4"/>
                    </a:fillRef>
                    <a:effectRef idx="3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" name="Flowchart: Direct Access Storage 577"/>
                    <p:cNvSpPr/>
                    <p:nvPr/>
                  </p:nvSpPr>
                  <p:spPr>
                    <a:xfrm>
                      <a:off x="1295400" y="5224182"/>
                      <a:ext cx="1019869" cy="242163"/>
                    </a:xfrm>
                    <a:prstGeom prst="flowChartMagneticDrum">
                      <a:avLst/>
                    </a:prstGeom>
                  </p:spPr>
                  <p:style>
                    <a:lnRef idx="0">
                      <a:schemeClr val="accent4"/>
                    </a:lnRef>
                    <a:fillRef idx="3">
                      <a:schemeClr val="accent4"/>
                    </a:fillRef>
                    <a:effectRef idx="3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6" name="Flowchart: Delay 578"/>
                    <p:cNvSpPr/>
                    <p:nvPr/>
                  </p:nvSpPr>
                  <p:spPr>
                    <a:xfrm>
                      <a:off x="1924367" y="4980888"/>
                      <a:ext cx="738004" cy="734112"/>
                    </a:xfrm>
                    <a:prstGeom prst="flowChartDelay">
                      <a:avLst/>
                    </a:prstGeom>
                    <a:ln/>
                  </p:spPr>
                  <p:style>
                    <a:lnRef idx="0">
                      <a:schemeClr val="accent4"/>
                    </a:lnRef>
                    <a:fillRef idx="3">
                      <a:schemeClr val="accent4"/>
                    </a:fillRef>
                    <a:effectRef idx="3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1479780" y="4708700"/>
                  <a:ext cx="793407" cy="625300"/>
                  <a:chOff x="1479780" y="4708700"/>
                  <a:chExt cx="793407" cy="625300"/>
                </a:xfrm>
              </p:grpSpPr>
              <p:sp>
                <p:nvSpPr>
                  <p:cNvPr id="27" name="Freeform 26"/>
                  <p:cNvSpPr/>
                  <p:nvPr/>
                </p:nvSpPr>
                <p:spPr>
                  <a:xfrm>
                    <a:off x="1713303" y="4832243"/>
                    <a:ext cx="378354" cy="501757"/>
                  </a:xfrm>
                  <a:custGeom>
                    <a:avLst/>
                    <a:gdLst>
                      <a:gd name="connsiteX0" fmla="*/ 0 w 521970"/>
                      <a:gd name="connsiteY0" fmla="*/ 266700 h 373939"/>
                      <a:gd name="connsiteX1" fmla="*/ 72390 w 521970"/>
                      <a:gd name="connsiteY1" fmla="*/ 369570 h 373939"/>
                      <a:gd name="connsiteX2" fmla="*/ 266700 w 521970"/>
                      <a:gd name="connsiteY2" fmla="*/ 137160 h 373939"/>
                      <a:gd name="connsiteX3" fmla="*/ 438150 w 521970"/>
                      <a:gd name="connsiteY3" fmla="*/ 152400 h 373939"/>
                      <a:gd name="connsiteX4" fmla="*/ 521970 w 521970"/>
                      <a:gd name="connsiteY4" fmla="*/ 0 h 3739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1970" h="373939">
                        <a:moveTo>
                          <a:pt x="0" y="266700"/>
                        </a:moveTo>
                        <a:cubicBezTo>
                          <a:pt x="13970" y="328930"/>
                          <a:pt x="27940" y="391160"/>
                          <a:pt x="72390" y="369570"/>
                        </a:cubicBezTo>
                        <a:cubicBezTo>
                          <a:pt x="116840" y="347980"/>
                          <a:pt x="205740" y="173355"/>
                          <a:pt x="266700" y="137160"/>
                        </a:cubicBezTo>
                        <a:cubicBezTo>
                          <a:pt x="327660" y="100965"/>
                          <a:pt x="395605" y="175260"/>
                          <a:pt x="438150" y="152400"/>
                        </a:cubicBezTo>
                        <a:cubicBezTo>
                          <a:pt x="480695" y="129540"/>
                          <a:pt x="501332" y="64770"/>
                          <a:pt x="521970" y="0"/>
                        </a:cubicBezTo>
                      </a:path>
                    </a:pathLst>
                  </a:custGeom>
                </p:spPr>
                <p:style>
                  <a:lnRef idx="2">
                    <a:schemeClr val="accent3"/>
                  </a:lnRef>
                  <a:fillRef idx="0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1479780" y="5161493"/>
                    <a:ext cx="258927" cy="139053"/>
                    <a:chOff x="1295400" y="4980888"/>
                    <a:chExt cx="1366971" cy="734112"/>
                  </a:xfrm>
                </p:grpSpPr>
                <p:sp>
                  <p:nvSpPr>
                    <p:cNvPr id="36" name="Rectangle 35"/>
                    <p:cNvSpPr/>
                    <p:nvPr/>
                  </p:nvSpPr>
                  <p:spPr>
                    <a:xfrm>
                      <a:off x="1503696" y="5076515"/>
                      <a:ext cx="433803" cy="83222"/>
                    </a:xfrm>
                    <a:prstGeom prst="rect">
                      <a:avLst/>
                    </a:prstGeom>
                    <a:ln/>
                  </p:spPr>
                  <p:style>
                    <a:lnRef idx="0">
                      <a:schemeClr val="accent3"/>
                    </a:lnRef>
                    <a:fillRef idx="3">
                      <a:schemeClr val="accent3"/>
                    </a:fillRef>
                    <a:effectRef idx="3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7" name="Rectangle 36"/>
                    <p:cNvSpPr/>
                    <p:nvPr/>
                  </p:nvSpPr>
                  <p:spPr>
                    <a:xfrm>
                      <a:off x="1500449" y="5542916"/>
                      <a:ext cx="433803" cy="83222"/>
                    </a:xfrm>
                    <a:prstGeom prst="rect">
                      <a:avLst/>
                    </a:prstGeom>
                    <a:ln/>
                  </p:spPr>
                  <p:style>
                    <a:lnRef idx="0">
                      <a:schemeClr val="accent3"/>
                    </a:lnRef>
                    <a:fillRef idx="3">
                      <a:schemeClr val="accent3"/>
                    </a:fillRef>
                    <a:effectRef idx="3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" name="Flowchart: Direct Access Storage 570"/>
                    <p:cNvSpPr/>
                    <p:nvPr/>
                  </p:nvSpPr>
                  <p:spPr>
                    <a:xfrm>
                      <a:off x="1295400" y="5224182"/>
                      <a:ext cx="1019869" cy="242163"/>
                    </a:xfrm>
                    <a:prstGeom prst="flowChartMagneticDrum">
                      <a:avLst/>
                    </a:prstGeom>
                  </p:spPr>
                  <p:style>
                    <a:lnRef idx="0">
                      <a:schemeClr val="accent3"/>
                    </a:lnRef>
                    <a:fillRef idx="3">
                      <a:schemeClr val="accent3"/>
                    </a:fillRef>
                    <a:effectRef idx="3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9" name="Flowchart: Delay 571"/>
                    <p:cNvSpPr/>
                    <p:nvPr/>
                  </p:nvSpPr>
                  <p:spPr>
                    <a:xfrm>
                      <a:off x="1924367" y="4980888"/>
                      <a:ext cx="738004" cy="734112"/>
                    </a:xfrm>
                    <a:prstGeom prst="flowChartDelay">
                      <a:avLst/>
                    </a:prstGeom>
                    <a:ln/>
                  </p:spPr>
                  <p:style>
                    <a:lnRef idx="0">
                      <a:schemeClr val="accent3"/>
                    </a:lnRef>
                    <a:fillRef idx="3">
                      <a:schemeClr val="accent3"/>
                    </a:fillRef>
                    <a:effectRef idx="3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1981038" y="4708700"/>
                    <a:ext cx="292149" cy="253130"/>
                    <a:chOff x="3534797" y="5124693"/>
                    <a:chExt cx="355047" cy="295775"/>
                  </a:xfrm>
                </p:grpSpPr>
                <p:grpSp>
                  <p:nvGrpSpPr>
                    <p:cNvPr id="30" name="Group 29"/>
                    <p:cNvGrpSpPr/>
                    <p:nvPr/>
                  </p:nvGrpSpPr>
                  <p:grpSpPr>
                    <a:xfrm>
                      <a:off x="3534797" y="5124693"/>
                      <a:ext cx="355047" cy="295775"/>
                      <a:chOff x="4020154" y="1420313"/>
                      <a:chExt cx="229613" cy="150598"/>
                    </a:xfrm>
                  </p:grpSpPr>
                  <p:sp>
                    <p:nvSpPr>
                      <p:cNvPr id="34" name="Rounded Rectangle 33"/>
                      <p:cNvSpPr/>
                      <p:nvPr/>
                    </p:nvSpPr>
                    <p:spPr>
                      <a:xfrm>
                        <a:off x="4020154" y="1422497"/>
                        <a:ext cx="229613" cy="148414"/>
                      </a:xfrm>
                      <a:prstGeom prst="roundRect">
                        <a:avLst/>
                      </a:prstGeom>
                    </p:spPr>
                    <p:style>
                      <a:lnRef idx="2">
                        <a:schemeClr val="accent3"/>
                      </a:lnRef>
                      <a:fillRef idx="1">
                        <a:schemeClr val="lt1"/>
                      </a:fillRef>
                      <a:effectRef idx="0">
                        <a:schemeClr val="accent3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5" name="Rounded Rectangle 34"/>
                      <p:cNvSpPr/>
                      <p:nvPr/>
                    </p:nvSpPr>
                    <p:spPr>
                      <a:xfrm>
                        <a:off x="4020460" y="1420313"/>
                        <a:ext cx="229303" cy="34394"/>
                      </a:xfrm>
                      <a:prstGeom prst="roundRect">
                        <a:avLst/>
                      </a:prstGeom>
                    </p:spPr>
                    <p:style>
                      <a:lnRef idx="2">
                        <a:schemeClr val="accent3">
                          <a:shade val="50000"/>
                        </a:schemeClr>
                      </a:lnRef>
                      <a:fillRef idx="1">
                        <a:schemeClr val="accent3"/>
                      </a:fillRef>
                      <a:effectRef idx="0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3622205" y="5217292"/>
                      <a:ext cx="180698" cy="179409"/>
                      <a:chOff x="2414016" y="4847735"/>
                      <a:chExt cx="911590" cy="905087"/>
                    </a:xfrm>
                  </p:grpSpPr>
                  <p:sp>
                    <p:nvSpPr>
                      <p:cNvPr id="32" name="Flowchart: Connector 564"/>
                      <p:cNvSpPr/>
                      <p:nvPr/>
                    </p:nvSpPr>
                    <p:spPr>
                      <a:xfrm>
                        <a:off x="2414016" y="4873752"/>
                        <a:ext cx="886968" cy="877824"/>
                      </a:xfrm>
                      <a:prstGeom prst="flowChartConnector">
                        <a:avLst/>
                      </a:prstGeom>
                      <a:ln w="3175">
                        <a:solidFill>
                          <a:schemeClr val="accent3"/>
                        </a:solidFill>
                      </a:ln>
                    </p:spPr>
                    <p:style>
                      <a:lnRef idx="2">
                        <a:schemeClr val="dk1"/>
                      </a:lnRef>
                      <a:fillRef idx="1">
                        <a:schemeClr val="lt1"/>
                      </a:fillRef>
                      <a:effectRef idx="0">
                        <a:schemeClr val="dk1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pic>
                    <p:nvPicPr>
                      <p:cNvPr id="33" name="Picture 32"/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7">
                                <a14:imgEffect>
                                  <a14:backgroundRemoval t="0" b="100000" l="0" r="100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420519" y="4847735"/>
                        <a:ext cx="905087" cy="905087"/>
                      </a:xfrm>
                      <a:prstGeom prst="rect">
                        <a:avLst/>
                      </a:prstGeom>
                    </p:spPr>
                  </p:pic>
                </p:grpSp>
              </p:grp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1354391" y="4985587"/>
                  <a:ext cx="931609" cy="407597"/>
                  <a:chOff x="1354391" y="4985587"/>
                  <a:chExt cx="931609" cy="407597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1992116" y="5148361"/>
                    <a:ext cx="293884" cy="244823"/>
                    <a:chOff x="2322245" y="5169685"/>
                    <a:chExt cx="355047" cy="295775"/>
                  </a:xfrm>
                </p:grpSpPr>
                <p:grpSp>
                  <p:nvGrpSpPr>
                    <p:cNvPr id="23" name="Group 22"/>
                    <p:cNvGrpSpPr/>
                    <p:nvPr/>
                  </p:nvGrpSpPr>
                  <p:grpSpPr>
                    <a:xfrm>
                      <a:off x="2322245" y="5169685"/>
                      <a:ext cx="355047" cy="295775"/>
                      <a:chOff x="4020154" y="1420313"/>
                      <a:chExt cx="229613" cy="150598"/>
                    </a:xfrm>
                  </p:grpSpPr>
                  <p:sp>
                    <p:nvSpPr>
                      <p:cNvPr id="25" name="Rounded Rectangle 24"/>
                      <p:cNvSpPr/>
                      <p:nvPr/>
                    </p:nvSpPr>
                    <p:spPr>
                      <a:xfrm>
                        <a:off x="4020154" y="1422497"/>
                        <a:ext cx="229613" cy="148414"/>
                      </a:xfrm>
                      <a:prstGeom prst="roundRect">
                        <a:avLst/>
                      </a:prstGeom>
                    </p:spPr>
                    <p:style>
                      <a:lnRef idx="2">
                        <a:schemeClr val="accent6"/>
                      </a:lnRef>
                      <a:fillRef idx="1">
                        <a:schemeClr val="lt1"/>
                      </a:fillRef>
                      <a:effectRef idx="0">
                        <a:schemeClr val="accent6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6" name="Rounded Rectangle 25"/>
                      <p:cNvSpPr/>
                      <p:nvPr/>
                    </p:nvSpPr>
                    <p:spPr>
                      <a:xfrm>
                        <a:off x="4020460" y="1420313"/>
                        <a:ext cx="229303" cy="34394"/>
                      </a:xfrm>
                      <a:prstGeom prst="roundRect">
                        <a:avLst/>
                      </a:prstGeom>
                    </p:spPr>
                    <p:style>
                      <a:lnRef idx="2">
                        <a:schemeClr val="accent6">
                          <a:shade val="50000"/>
                        </a:schemeClr>
                      </a:lnRef>
                      <a:fillRef idx="1">
                        <a:schemeClr val="accent6"/>
                      </a:fillRef>
                      <a:effectRef idx="0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pic>
                  <p:nvPicPr>
                    <p:cNvPr id="24" name="Picture 23"/>
                    <p:cNvPicPr>
                      <a:picLocks noChangeAspect="1"/>
                    </p:cNvPicPr>
                    <p:nvPr/>
                  </p:nvPicPr>
                  <p:blipFill>
                    <a:blip r:embed="rId8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9">
                              <a14:imgEffect>
                                <a14:backgroundRemoval t="0" b="95361" l="9653" r="89189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370019" y="5254414"/>
                      <a:ext cx="259499" cy="194374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7" name="Freeform 16"/>
                  <p:cNvSpPr/>
                  <p:nvPr/>
                </p:nvSpPr>
                <p:spPr>
                  <a:xfrm>
                    <a:off x="1600136" y="4995394"/>
                    <a:ext cx="391980" cy="345773"/>
                  </a:xfrm>
                  <a:custGeom>
                    <a:avLst/>
                    <a:gdLst>
                      <a:gd name="connsiteX0" fmla="*/ 0 w 731520"/>
                      <a:gd name="connsiteY0" fmla="*/ 60964 h 340931"/>
                      <a:gd name="connsiteX1" fmla="*/ 106680 w 731520"/>
                      <a:gd name="connsiteY1" fmla="*/ 3814 h 340931"/>
                      <a:gd name="connsiteX2" fmla="*/ 121920 w 731520"/>
                      <a:gd name="connsiteY2" fmla="*/ 156214 h 340931"/>
                      <a:gd name="connsiteX3" fmla="*/ 400050 w 731520"/>
                      <a:gd name="connsiteY3" fmla="*/ 190504 h 340931"/>
                      <a:gd name="connsiteX4" fmla="*/ 506730 w 731520"/>
                      <a:gd name="connsiteY4" fmla="*/ 320044 h 340931"/>
                      <a:gd name="connsiteX5" fmla="*/ 731520 w 731520"/>
                      <a:gd name="connsiteY5" fmla="*/ 339094 h 3409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31520" h="340931">
                        <a:moveTo>
                          <a:pt x="0" y="60964"/>
                        </a:moveTo>
                        <a:cubicBezTo>
                          <a:pt x="43180" y="24451"/>
                          <a:pt x="86360" y="-12061"/>
                          <a:pt x="106680" y="3814"/>
                        </a:cubicBezTo>
                        <a:cubicBezTo>
                          <a:pt x="127000" y="19689"/>
                          <a:pt x="73025" y="125099"/>
                          <a:pt x="121920" y="156214"/>
                        </a:cubicBezTo>
                        <a:cubicBezTo>
                          <a:pt x="170815" y="187329"/>
                          <a:pt x="335915" y="163199"/>
                          <a:pt x="400050" y="190504"/>
                        </a:cubicBezTo>
                        <a:cubicBezTo>
                          <a:pt x="464185" y="217809"/>
                          <a:pt x="451485" y="295279"/>
                          <a:pt x="506730" y="320044"/>
                        </a:cubicBezTo>
                        <a:cubicBezTo>
                          <a:pt x="561975" y="344809"/>
                          <a:pt x="646747" y="341951"/>
                          <a:pt x="731520" y="339094"/>
                        </a:cubicBezTo>
                      </a:path>
                    </a:pathLst>
                  </a:custGeom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1354391" y="4985587"/>
                    <a:ext cx="258927" cy="139053"/>
                    <a:chOff x="1295400" y="4980888"/>
                    <a:chExt cx="1366971" cy="734112"/>
                  </a:xfrm>
                </p:grpSpPr>
                <p:sp>
                  <p:nvSpPr>
                    <p:cNvPr id="19" name="Rectangle 18"/>
                    <p:cNvSpPr/>
                    <p:nvPr/>
                  </p:nvSpPr>
                  <p:spPr>
                    <a:xfrm>
                      <a:off x="1503696" y="5076515"/>
                      <a:ext cx="433803" cy="83222"/>
                    </a:xfrm>
                    <a:prstGeom prst="rect">
                      <a:avLst/>
                    </a:prstGeom>
                    <a:ln/>
                  </p:spPr>
                  <p:style>
                    <a:lnRef idx="0">
                      <a:schemeClr val="accent6"/>
                    </a:lnRef>
                    <a:fillRef idx="3">
                      <a:schemeClr val="accent6"/>
                    </a:fillRef>
                    <a:effectRef idx="3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0" name="Rectangle 19"/>
                    <p:cNvSpPr/>
                    <p:nvPr/>
                  </p:nvSpPr>
                  <p:spPr>
                    <a:xfrm>
                      <a:off x="1500449" y="5542916"/>
                      <a:ext cx="433803" cy="83222"/>
                    </a:xfrm>
                    <a:prstGeom prst="rect">
                      <a:avLst/>
                    </a:prstGeom>
                    <a:ln/>
                  </p:spPr>
                  <p:style>
                    <a:lnRef idx="0">
                      <a:schemeClr val="accent6"/>
                    </a:lnRef>
                    <a:fillRef idx="3">
                      <a:schemeClr val="accent6"/>
                    </a:fillRef>
                    <a:effectRef idx="3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" name="Flowchart: Direct Access Storage 553"/>
                    <p:cNvSpPr/>
                    <p:nvPr/>
                  </p:nvSpPr>
                  <p:spPr>
                    <a:xfrm>
                      <a:off x="1295400" y="5224182"/>
                      <a:ext cx="1019869" cy="242163"/>
                    </a:xfrm>
                    <a:prstGeom prst="flowChartMagneticDrum">
                      <a:avLst/>
                    </a:prstGeom>
                  </p:spPr>
                  <p:style>
                    <a:lnRef idx="0">
                      <a:schemeClr val="accent6"/>
                    </a:lnRef>
                    <a:fillRef idx="3">
                      <a:schemeClr val="accent6"/>
                    </a:fillRef>
                    <a:effectRef idx="3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2" name="Flowchart: Delay 554"/>
                    <p:cNvSpPr/>
                    <p:nvPr/>
                  </p:nvSpPr>
                  <p:spPr>
                    <a:xfrm>
                      <a:off x="1924367" y="4980888"/>
                      <a:ext cx="738004" cy="734112"/>
                    </a:xfrm>
                    <a:prstGeom prst="flowChartDelay">
                      <a:avLst/>
                    </a:prstGeom>
                    <a:ln/>
                  </p:spPr>
                  <p:style>
                    <a:lnRef idx="0">
                      <a:schemeClr val="accent6"/>
                    </a:lnRef>
                    <a:fillRef idx="3">
                      <a:schemeClr val="accent6"/>
                    </a:fillRef>
                    <a:effectRef idx="3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</p:grpSp>
        </p:grpSp>
      </p:grpSp>
      <p:pic>
        <p:nvPicPr>
          <p:cNvPr id="98" name="Picture 97" descr="copy-scigap-header-logo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100" name="Picture 99" descr="Screen Shot 2015-07-24 at 4.36.33 P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  <p:pic>
        <p:nvPicPr>
          <p:cNvPr id="101" name="Picture 100" descr="API_security_overview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638" y="4775697"/>
            <a:ext cx="3943918" cy="199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48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6378"/>
            <a:ext cx="8229600" cy="1143000"/>
          </a:xfrm>
        </p:spPr>
        <p:txBody>
          <a:bodyPr/>
          <a:lstStyle/>
          <a:p>
            <a:r>
              <a:rPr lang="en-US" dirty="0" smtClean="0"/>
              <a:t>Workflow Enactment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925" y="2323652"/>
            <a:ext cx="7353333" cy="3508977"/>
          </a:xfrm>
        </p:spPr>
        <p:txBody>
          <a:bodyPr/>
          <a:lstStyle/>
          <a:p>
            <a:r>
              <a:rPr lang="en-US" dirty="0" smtClean="0"/>
              <a:t>An experiment with more than one application is considered as a workflow in Airavata.</a:t>
            </a:r>
          </a:p>
          <a:p>
            <a:r>
              <a:rPr lang="en-US" dirty="0" smtClean="0"/>
              <a:t>Airavata workflow interpreter manages dependency among applications and execute them.</a:t>
            </a:r>
          </a:p>
          <a:p>
            <a:r>
              <a:rPr lang="en-US" dirty="0" smtClean="0"/>
              <a:t>Parallel execution of applications if possible.</a:t>
            </a:r>
          </a:p>
          <a:p>
            <a:r>
              <a:rPr lang="en-US" dirty="0" smtClean="0"/>
              <a:t>Currently under development with new architectural changes.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886441" y="5268799"/>
            <a:ext cx="2760677" cy="1502659"/>
            <a:chOff x="152399" y="791180"/>
            <a:chExt cx="2892523" cy="1902721"/>
          </a:xfrm>
        </p:grpSpPr>
        <p:sp>
          <p:nvSpPr>
            <p:cNvPr id="5" name="Rounded Rectangle 4"/>
            <p:cNvSpPr/>
            <p:nvPr/>
          </p:nvSpPr>
          <p:spPr>
            <a:xfrm>
              <a:off x="152399" y="791180"/>
              <a:ext cx="2892523" cy="1647220"/>
            </a:xfrm>
            <a:prstGeom prst="roundRect">
              <a:avLst>
                <a:gd name="adj" fmla="val 37997"/>
              </a:avLst>
            </a:prstGeom>
            <a:solidFill>
              <a:schemeClr val="accent5">
                <a:alpha val="14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79522" y="2447680"/>
              <a:ext cx="144364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Compose Workflows</a:t>
              </a:r>
              <a:endParaRPr lang="en-US" sz="10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05039" y="941988"/>
              <a:ext cx="2387243" cy="1204675"/>
            </a:xfrm>
            <a:prstGeom prst="roundRect">
              <a:avLst/>
            </a:prstGeom>
            <a:solidFill>
              <a:schemeClr val="lt1">
                <a:alpha val="42000"/>
              </a:schemeClr>
            </a:solidFill>
            <a:ln w="63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93760" y="1033055"/>
              <a:ext cx="2209800" cy="996077"/>
              <a:chOff x="609600" y="2909173"/>
              <a:chExt cx="2209800" cy="996077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828675" y="3048000"/>
                <a:ext cx="314325" cy="228600"/>
              </a:xfrm>
              <a:prstGeom prst="round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838200" y="3467100"/>
                <a:ext cx="314325" cy="228600"/>
              </a:xfrm>
              <a:prstGeom prst="round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1295400" y="3276600"/>
                <a:ext cx="314325" cy="228600"/>
              </a:xfrm>
              <a:prstGeom prst="roundRect">
                <a:avLst/>
              </a:prstGeom>
              <a:ln/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1295401" y="3676650"/>
                <a:ext cx="314325" cy="228600"/>
              </a:xfrm>
              <a:prstGeom prst="round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1828800" y="2909173"/>
                <a:ext cx="314325" cy="228600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1828800" y="3276600"/>
                <a:ext cx="314325" cy="228600"/>
              </a:xfrm>
              <a:prstGeom prst="roundRect">
                <a:avLst/>
              </a:prstGeom>
              <a:gradFill flip="none" rotWithShape="1">
                <a:gsLst>
                  <a:gs pos="67000">
                    <a:schemeClr val="dk1">
                      <a:shade val="51000"/>
                      <a:satMod val="130000"/>
                      <a:alpha val="42000"/>
                    </a:schemeClr>
                  </a:gs>
                  <a:gs pos="100000">
                    <a:schemeClr val="dk1">
                      <a:shade val="93000"/>
                      <a:satMod val="130000"/>
                    </a:schemeClr>
                  </a:gs>
                  <a:gs pos="100000">
                    <a:schemeClr val="dk1">
                      <a:shade val="94000"/>
                      <a:satMod val="135000"/>
                    </a:schemeClr>
                  </a:gs>
                </a:gsLst>
                <a:lin ang="5400000" scaled="0"/>
                <a:tileRect/>
              </a:gradFill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1828800" y="3676650"/>
                <a:ext cx="314325" cy="228600"/>
              </a:xfrm>
              <a:prstGeom prst="roundRect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2286000" y="3050280"/>
                <a:ext cx="314325" cy="228600"/>
              </a:xfrm>
              <a:prstGeom prst="round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2286000" y="3467100"/>
                <a:ext cx="314325" cy="228600"/>
              </a:xfrm>
              <a:prstGeom prst="roundRect">
                <a:avLst/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Elbow Connector 17"/>
              <p:cNvCxnSpPr>
                <a:stCxn id="9" idx="3"/>
                <a:endCxn id="11" idx="1"/>
              </p:cNvCxnSpPr>
              <p:nvPr/>
            </p:nvCxnSpPr>
            <p:spPr>
              <a:xfrm>
                <a:off x="1143000" y="3162300"/>
                <a:ext cx="152400" cy="228600"/>
              </a:xfrm>
              <a:prstGeom prst="bentConnector3">
                <a:avLst>
                  <a:gd name="adj1" fmla="val 30646"/>
                </a:avLst>
              </a:prstGeom>
              <a:ln w="12700">
                <a:tailEnd type="triangle" w="med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Elbow Connector 18"/>
              <p:cNvCxnSpPr>
                <a:stCxn id="10" idx="3"/>
                <a:endCxn id="11" idx="1"/>
              </p:cNvCxnSpPr>
              <p:nvPr/>
            </p:nvCxnSpPr>
            <p:spPr>
              <a:xfrm flipV="1">
                <a:off x="1152525" y="3390900"/>
                <a:ext cx="142875" cy="190500"/>
              </a:xfrm>
              <a:prstGeom prst="bentConnector3">
                <a:avLst>
                  <a:gd name="adj1" fmla="val 50000"/>
                </a:avLst>
              </a:prstGeom>
              <a:ln w="12700">
                <a:tailEnd type="triangle" w="med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Elbow Connector 19"/>
              <p:cNvCxnSpPr>
                <a:stCxn id="10" idx="2"/>
              </p:cNvCxnSpPr>
              <p:nvPr/>
            </p:nvCxnSpPr>
            <p:spPr>
              <a:xfrm rot="16200000" flipH="1">
                <a:off x="1097757" y="3593305"/>
                <a:ext cx="95250" cy="300039"/>
              </a:xfrm>
              <a:prstGeom prst="bentConnector2">
                <a:avLst/>
              </a:prstGeom>
              <a:ln w="12700">
                <a:tailEnd type="triangle" w="med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Elbow Connector 20"/>
              <p:cNvCxnSpPr>
                <a:stCxn id="11" idx="3"/>
                <a:endCxn id="13" idx="1"/>
              </p:cNvCxnSpPr>
              <p:nvPr/>
            </p:nvCxnSpPr>
            <p:spPr>
              <a:xfrm flipV="1">
                <a:off x="1609725" y="3023473"/>
                <a:ext cx="219075" cy="367427"/>
              </a:xfrm>
              <a:prstGeom prst="bentConnector3">
                <a:avLst>
                  <a:gd name="adj1" fmla="val 50000"/>
                </a:avLst>
              </a:prstGeom>
              <a:ln w="12700">
                <a:tailEnd type="triangle" w="med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Elbow Connector 21"/>
              <p:cNvCxnSpPr>
                <a:stCxn id="11" idx="2"/>
                <a:endCxn id="12" idx="0"/>
              </p:cNvCxnSpPr>
              <p:nvPr/>
            </p:nvCxnSpPr>
            <p:spPr>
              <a:xfrm rot="16200000" flipH="1">
                <a:off x="1366838" y="3590924"/>
                <a:ext cx="171450" cy="1"/>
              </a:xfrm>
              <a:prstGeom prst="bentConnector3">
                <a:avLst>
                  <a:gd name="adj1" fmla="val 50000"/>
                </a:avLst>
              </a:prstGeom>
              <a:ln w="12700">
                <a:tailEnd type="triangle" w="med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Elbow Connector 22"/>
              <p:cNvCxnSpPr>
                <a:stCxn id="15" idx="3"/>
                <a:endCxn id="17" idx="2"/>
              </p:cNvCxnSpPr>
              <p:nvPr/>
            </p:nvCxnSpPr>
            <p:spPr>
              <a:xfrm flipV="1">
                <a:off x="2143125" y="3695700"/>
                <a:ext cx="300038" cy="95250"/>
              </a:xfrm>
              <a:prstGeom prst="bentConnector2">
                <a:avLst/>
              </a:prstGeom>
              <a:ln w="12700">
                <a:tailEnd type="triangle" w="med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Elbow Connector 23"/>
              <p:cNvCxnSpPr>
                <a:stCxn id="14" idx="3"/>
                <a:endCxn id="17" idx="1"/>
              </p:cNvCxnSpPr>
              <p:nvPr/>
            </p:nvCxnSpPr>
            <p:spPr>
              <a:xfrm>
                <a:off x="2143125" y="3390900"/>
                <a:ext cx="142875" cy="190500"/>
              </a:xfrm>
              <a:prstGeom prst="bentConnector3">
                <a:avLst>
                  <a:gd name="adj1" fmla="val 50000"/>
                </a:avLst>
              </a:prstGeom>
              <a:ln w="12700">
                <a:tailEnd type="triangle" w="med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Elbow Connector 24"/>
              <p:cNvCxnSpPr>
                <a:stCxn id="14" idx="3"/>
                <a:endCxn id="16" idx="1"/>
              </p:cNvCxnSpPr>
              <p:nvPr/>
            </p:nvCxnSpPr>
            <p:spPr>
              <a:xfrm flipV="1">
                <a:off x="2143125" y="3164580"/>
                <a:ext cx="142875" cy="226320"/>
              </a:xfrm>
              <a:prstGeom prst="bentConnector3">
                <a:avLst>
                  <a:gd name="adj1" fmla="val 50000"/>
                </a:avLst>
              </a:prstGeom>
              <a:ln w="12700">
                <a:tailEnd type="triangle" w="med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>
                <a:stCxn id="12" idx="3"/>
                <a:endCxn id="15" idx="1"/>
              </p:cNvCxnSpPr>
              <p:nvPr/>
            </p:nvCxnSpPr>
            <p:spPr>
              <a:xfrm>
                <a:off x="1609726" y="3790950"/>
                <a:ext cx="219074" cy="0"/>
              </a:xfrm>
              <a:prstGeom prst="straightConnector1">
                <a:avLst/>
              </a:prstGeom>
              <a:ln w="12700">
                <a:tailEnd type="triangle" w="med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>
                <a:stCxn id="13" idx="2"/>
                <a:endCxn id="14" idx="0"/>
              </p:cNvCxnSpPr>
              <p:nvPr/>
            </p:nvCxnSpPr>
            <p:spPr>
              <a:xfrm>
                <a:off x="1985963" y="3137773"/>
                <a:ext cx="0" cy="138827"/>
              </a:xfrm>
              <a:prstGeom prst="straightConnector1">
                <a:avLst/>
              </a:prstGeom>
              <a:ln w="12700">
                <a:tailEnd type="triangle" w="med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>
                <a:stCxn id="16" idx="3"/>
              </p:cNvCxnSpPr>
              <p:nvPr/>
            </p:nvCxnSpPr>
            <p:spPr>
              <a:xfrm flipV="1">
                <a:off x="2600325" y="3162300"/>
                <a:ext cx="219075" cy="228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med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>
                <a:stCxn id="17" idx="3"/>
              </p:cNvCxnSpPr>
              <p:nvPr/>
            </p:nvCxnSpPr>
            <p:spPr>
              <a:xfrm flipV="1">
                <a:off x="2600325" y="3575606"/>
                <a:ext cx="219074" cy="5794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med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endCxn id="9" idx="1"/>
              </p:cNvCxnSpPr>
              <p:nvPr/>
            </p:nvCxnSpPr>
            <p:spPr>
              <a:xfrm flipV="1">
                <a:off x="609600" y="3162300"/>
                <a:ext cx="219075" cy="2280"/>
              </a:xfrm>
              <a:prstGeom prst="straightConnector1">
                <a:avLst/>
              </a:prstGeom>
              <a:ln>
                <a:tailEnd type="triangle" w="med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>
                <a:endCxn id="10" idx="1"/>
              </p:cNvCxnSpPr>
              <p:nvPr/>
            </p:nvCxnSpPr>
            <p:spPr>
              <a:xfrm>
                <a:off x="619125" y="3581400"/>
                <a:ext cx="219075" cy="0"/>
              </a:xfrm>
              <a:prstGeom prst="straightConnector1">
                <a:avLst/>
              </a:prstGeom>
              <a:ln>
                <a:tailEnd type="triangle" w="med" len="sm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31"/>
          <p:cNvGrpSpPr/>
          <p:nvPr/>
        </p:nvGrpSpPr>
        <p:grpSpPr>
          <a:xfrm>
            <a:off x="4673097" y="5332483"/>
            <a:ext cx="2781948" cy="1436732"/>
            <a:chOff x="6175277" y="2619980"/>
            <a:chExt cx="2892523" cy="1916928"/>
          </a:xfrm>
        </p:grpSpPr>
        <p:sp>
          <p:nvSpPr>
            <p:cNvPr id="33" name="Rounded Rectangle 32"/>
            <p:cNvSpPr/>
            <p:nvPr/>
          </p:nvSpPr>
          <p:spPr>
            <a:xfrm>
              <a:off x="6175277" y="2619980"/>
              <a:ext cx="2892523" cy="1647220"/>
            </a:xfrm>
            <a:prstGeom prst="roundRect">
              <a:avLst>
                <a:gd name="adj" fmla="val 36262"/>
              </a:avLst>
            </a:prstGeom>
            <a:solidFill>
              <a:schemeClr val="accent5">
                <a:alpha val="14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402338" y="2795452"/>
              <a:ext cx="2438400" cy="1157823"/>
              <a:chOff x="381000" y="2807501"/>
              <a:chExt cx="2438400" cy="1157823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495300" y="2883625"/>
                <a:ext cx="2209800" cy="996077"/>
                <a:chOff x="609600" y="2909173"/>
                <a:chExt cx="2209800" cy="996077"/>
              </a:xfrm>
            </p:grpSpPr>
            <p:sp>
              <p:nvSpPr>
                <p:cNvPr id="44" name="Rounded Rectangle 43"/>
                <p:cNvSpPr/>
                <p:nvPr/>
              </p:nvSpPr>
              <p:spPr>
                <a:xfrm>
                  <a:off x="828675" y="3048000"/>
                  <a:ext cx="314325" cy="228600"/>
                </a:xfrm>
                <a:prstGeom prst="roundRect">
                  <a:avLst/>
                </a:prstGeom>
                <a:ln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ounded Rectangle 44"/>
                <p:cNvSpPr/>
                <p:nvPr/>
              </p:nvSpPr>
              <p:spPr>
                <a:xfrm>
                  <a:off x="838200" y="3467100"/>
                  <a:ext cx="314325" cy="228600"/>
                </a:xfrm>
                <a:prstGeom prst="roundRect">
                  <a:avLst/>
                </a:prstGeom>
                <a:ln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ounded Rectangle 45"/>
                <p:cNvSpPr/>
                <p:nvPr/>
              </p:nvSpPr>
              <p:spPr>
                <a:xfrm>
                  <a:off x="1295400" y="3276600"/>
                  <a:ext cx="314325" cy="228600"/>
                </a:xfrm>
                <a:prstGeom prst="roundRect">
                  <a:avLst/>
                </a:prstGeom>
                <a:ln/>
              </p:spPr>
              <p:style>
                <a:lnRef idx="1">
                  <a:schemeClr val="accent5"/>
                </a:lnRef>
                <a:fillRef idx="3">
                  <a:schemeClr val="accent5"/>
                </a:fillRef>
                <a:effectRef idx="2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ounded Rectangle 46"/>
                <p:cNvSpPr/>
                <p:nvPr/>
              </p:nvSpPr>
              <p:spPr>
                <a:xfrm>
                  <a:off x="1295401" y="3676650"/>
                  <a:ext cx="314325" cy="228600"/>
                </a:xfrm>
                <a:prstGeom prst="roundRect">
                  <a:avLst/>
                </a:prstGeom>
                <a:ln/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ounded Rectangle 47"/>
                <p:cNvSpPr/>
                <p:nvPr/>
              </p:nvSpPr>
              <p:spPr>
                <a:xfrm>
                  <a:off x="1828800" y="2909173"/>
                  <a:ext cx="314325" cy="228600"/>
                </a:xfrm>
                <a:prstGeom prst="roundRect">
                  <a:avLst/>
                </a:prstGeom>
                <a:ln/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ounded Rectangle 48"/>
                <p:cNvSpPr/>
                <p:nvPr/>
              </p:nvSpPr>
              <p:spPr>
                <a:xfrm>
                  <a:off x="1828800" y="3276600"/>
                  <a:ext cx="314325" cy="228600"/>
                </a:xfrm>
                <a:prstGeom prst="roundRect">
                  <a:avLst/>
                </a:prstGeom>
                <a:gradFill flip="none" rotWithShape="1">
                  <a:gsLst>
                    <a:gs pos="67000">
                      <a:schemeClr val="dk1">
                        <a:shade val="51000"/>
                        <a:satMod val="130000"/>
                        <a:alpha val="42000"/>
                      </a:schemeClr>
                    </a:gs>
                    <a:gs pos="100000">
                      <a:schemeClr val="dk1">
                        <a:shade val="93000"/>
                        <a:satMod val="130000"/>
                      </a:schemeClr>
                    </a:gs>
                    <a:gs pos="100000">
                      <a:schemeClr val="dk1">
                        <a:shade val="94000"/>
                        <a:satMod val="135000"/>
                      </a:schemeClr>
                    </a:gs>
                  </a:gsLst>
                  <a:lin ang="5400000" scaled="0"/>
                  <a:tileRect/>
                </a:gradFill>
                <a:ln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ounded Rectangle 49"/>
                <p:cNvSpPr/>
                <p:nvPr/>
              </p:nvSpPr>
              <p:spPr>
                <a:xfrm>
                  <a:off x="1828800" y="3676650"/>
                  <a:ext cx="314325" cy="228600"/>
                </a:xfrm>
                <a:prstGeom prst="roundRect">
                  <a:avLst/>
                </a:prstGeom>
                <a:ln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ounded Rectangle 50"/>
                <p:cNvSpPr/>
                <p:nvPr/>
              </p:nvSpPr>
              <p:spPr>
                <a:xfrm>
                  <a:off x="2286000" y="3050280"/>
                  <a:ext cx="314325" cy="228600"/>
                </a:xfrm>
                <a:prstGeom prst="roundRect">
                  <a:avLst/>
                </a:prstGeom>
                <a:ln/>
              </p:spPr>
              <p:style>
                <a:lnRef idx="1">
                  <a:schemeClr val="accent3"/>
                </a:lnRef>
                <a:fillRef idx="3">
                  <a:schemeClr val="accent3"/>
                </a:fillRef>
                <a:effectRef idx="2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Rounded Rectangle 51"/>
                <p:cNvSpPr/>
                <p:nvPr/>
              </p:nvSpPr>
              <p:spPr>
                <a:xfrm>
                  <a:off x="2286000" y="3467100"/>
                  <a:ext cx="314325" cy="228600"/>
                </a:xfrm>
                <a:prstGeom prst="roundRect">
                  <a:avLst/>
                </a:prstGeom>
                <a:ln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3" name="Elbow Connector 52"/>
                <p:cNvCxnSpPr>
                  <a:stCxn id="44" idx="3"/>
                  <a:endCxn id="46" idx="1"/>
                </p:cNvCxnSpPr>
                <p:nvPr/>
              </p:nvCxnSpPr>
              <p:spPr>
                <a:xfrm>
                  <a:off x="1143000" y="3162300"/>
                  <a:ext cx="152400" cy="228600"/>
                </a:xfrm>
                <a:prstGeom prst="bentConnector3">
                  <a:avLst>
                    <a:gd name="adj1" fmla="val 30646"/>
                  </a:avLst>
                </a:prstGeom>
                <a:ln w="12700">
                  <a:tailEnd type="triangle" w="med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Elbow Connector 53"/>
                <p:cNvCxnSpPr>
                  <a:stCxn id="45" idx="3"/>
                  <a:endCxn id="46" idx="1"/>
                </p:cNvCxnSpPr>
                <p:nvPr/>
              </p:nvCxnSpPr>
              <p:spPr>
                <a:xfrm flipV="1">
                  <a:off x="1152525" y="3390900"/>
                  <a:ext cx="142875" cy="190500"/>
                </a:xfrm>
                <a:prstGeom prst="bentConnector3">
                  <a:avLst>
                    <a:gd name="adj1" fmla="val 50000"/>
                  </a:avLst>
                </a:prstGeom>
                <a:ln w="12700">
                  <a:tailEnd type="triangle" w="med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Elbow Connector 54"/>
                <p:cNvCxnSpPr>
                  <a:stCxn id="45" idx="2"/>
                </p:cNvCxnSpPr>
                <p:nvPr/>
              </p:nvCxnSpPr>
              <p:spPr>
                <a:xfrm rot="16200000" flipH="1">
                  <a:off x="1097757" y="3593305"/>
                  <a:ext cx="95250" cy="300039"/>
                </a:xfrm>
                <a:prstGeom prst="bentConnector2">
                  <a:avLst/>
                </a:prstGeom>
                <a:ln w="12700">
                  <a:tailEnd type="triangle" w="med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Elbow Connector 55"/>
                <p:cNvCxnSpPr>
                  <a:stCxn id="46" idx="3"/>
                  <a:endCxn id="48" idx="1"/>
                </p:cNvCxnSpPr>
                <p:nvPr/>
              </p:nvCxnSpPr>
              <p:spPr>
                <a:xfrm flipV="1">
                  <a:off x="1609725" y="3023473"/>
                  <a:ext cx="219075" cy="367427"/>
                </a:xfrm>
                <a:prstGeom prst="bentConnector3">
                  <a:avLst>
                    <a:gd name="adj1" fmla="val 50000"/>
                  </a:avLst>
                </a:prstGeom>
                <a:ln w="12700">
                  <a:tailEnd type="triangle" w="med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Elbow Connector 56"/>
                <p:cNvCxnSpPr>
                  <a:stCxn id="46" idx="2"/>
                  <a:endCxn id="47" idx="0"/>
                </p:cNvCxnSpPr>
                <p:nvPr/>
              </p:nvCxnSpPr>
              <p:spPr>
                <a:xfrm rot="16200000" flipH="1">
                  <a:off x="1366838" y="3590924"/>
                  <a:ext cx="171450" cy="1"/>
                </a:xfrm>
                <a:prstGeom prst="bentConnector3">
                  <a:avLst>
                    <a:gd name="adj1" fmla="val 50000"/>
                  </a:avLst>
                </a:prstGeom>
                <a:ln w="12700">
                  <a:tailEnd type="triangle" w="med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Elbow Connector 57"/>
                <p:cNvCxnSpPr>
                  <a:stCxn id="50" idx="3"/>
                  <a:endCxn id="52" idx="2"/>
                </p:cNvCxnSpPr>
                <p:nvPr/>
              </p:nvCxnSpPr>
              <p:spPr>
                <a:xfrm flipV="1">
                  <a:off x="2143125" y="3695700"/>
                  <a:ext cx="300038" cy="95250"/>
                </a:xfrm>
                <a:prstGeom prst="bentConnector2">
                  <a:avLst/>
                </a:prstGeom>
                <a:ln w="12700">
                  <a:tailEnd type="triangle" w="med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Elbow Connector 58"/>
                <p:cNvCxnSpPr>
                  <a:stCxn id="49" idx="3"/>
                  <a:endCxn id="52" idx="1"/>
                </p:cNvCxnSpPr>
                <p:nvPr/>
              </p:nvCxnSpPr>
              <p:spPr>
                <a:xfrm>
                  <a:off x="2143125" y="3390900"/>
                  <a:ext cx="142875" cy="190500"/>
                </a:xfrm>
                <a:prstGeom prst="bentConnector3">
                  <a:avLst>
                    <a:gd name="adj1" fmla="val 50000"/>
                  </a:avLst>
                </a:prstGeom>
                <a:ln w="12700">
                  <a:tailEnd type="triangle" w="med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Elbow Connector 59"/>
                <p:cNvCxnSpPr>
                  <a:stCxn id="49" idx="3"/>
                  <a:endCxn id="51" idx="1"/>
                </p:cNvCxnSpPr>
                <p:nvPr/>
              </p:nvCxnSpPr>
              <p:spPr>
                <a:xfrm flipV="1">
                  <a:off x="2143125" y="3164580"/>
                  <a:ext cx="142875" cy="226320"/>
                </a:xfrm>
                <a:prstGeom prst="bentConnector3">
                  <a:avLst>
                    <a:gd name="adj1" fmla="val 50000"/>
                  </a:avLst>
                </a:prstGeom>
                <a:ln w="12700">
                  <a:tailEnd type="triangle" w="med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Arrow Connector 60"/>
                <p:cNvCxnSpPr>
                  <a:stCxn id="47" idx="3"/>
                  <a:endCxn id="50" idx="1"/>
                </p:cNvCxnSpPr>
                <p:nvPr/>
              </p:nvCxnSpPr>
              <p:spPr>
                <a:xfrm>
                  <a:off x="1609726" y="3790950"/>
                  <a:ext cx="219074" cy="0"/>
                </a:xfrm>
                <a:prstGeom prst="straightConnector1">
                  <a:avLst/>
                </a:prstGeom>
                <a:ln w="12700">
                  <a:tailEnd type="triangle" w="med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/>
                <p:cNvCxnSpPr>
                  <a:stCxn id="48" idx="2"/>
                  <a:endCxn id="49" idx="0"/>
                </p:cNvCxnSpPr>
                <p:nvPr/>
              </p:nvCxnSpPr>
              <p:spPr>
                <a:xfrm>
                  <a:off x="1985963" y="3137773"/>
                  <a:ext cx="0" cy="138827"/>
                </a:xfrm>
                <a:prstGeom prst="straightConnector1">
                  <a:avLst/>
                </a:prstGeom>
                <a:ln w="12700">
                  <a:tailEnd type="triangle" w="med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Arrow Connector 62"/>
                <p:cNvCxnSpPr>
                  <a:stCxn id="51" idx="3"/>
                </p:cNvCxnSpPr>
                <p:nvPr/>
              </p:nvCxnSpPr>
              <p:spPr>
                <a:xfrm flipV="1">
                  <a:off x="2600325" y="3162300"/>
                  <a:ext cx="219075" cy="228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 w="med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Arrow Connector 63"/>
                <p:cNvCxnSpPr>
                  <a:stCxn id="52" idx="3"/>
                </p:cNvCxnSpPr>
                <p:nvPr/>
              </p:nvCxnSpPr>
              <p:spPr>
                <a:xfrm flipV="1">
                  <a:off x="2600325" y="3575606"/>
                  <a:ext cx="219074" cy="5794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 w="med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/>
                <p:cNvCxnSpPr>
                  <a:endCxn id="44" idx="1"/>
                </p:cNvCxnSpPr>
                <p:nvPr/>
              </p:nvCxnSpPr>
              <p:spPr>
                <a:xfrm flipV="1">
                  <a:off x="609600" y="3162300"/>
                  <a:ext cx="219075" cy="2280"/>
                </a:xfrm>
                <a:prstGeom prst="straightConnector1">
                  <a:avLst/>
                </a:prstGeom>
                <a:ln>
                  <a:tailEnd type="triangle" w="med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Arrow Connector 65"/>
                <p:cNvCxnSpPr>
                  <a:endCxn id="45" idx="1"/>
                </p:cNvCxnSpPr>
                <p:nvPr/>
              </p:nvCxnSpPr>
              <p:spPr>
                <a:xfrm>
                  <a:off x="619125" y="3581400"/>
                  <a:ext cx="219075" cy="0"/>
                </a:xfrm>
                <a:prstGeom prst="straightConnector1">
                  <a:avLst/>
                </a:prstGeom>
                <a:ln>
                  <a:tailEnd type="triangle" w="med" len="sm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Rounded Rectangle 42"/>
              <p:cNvSpPr/>
              <p:nvPr/>
            </p:nvSpPr>
            <p:spPr>
              <a:xfrm>
                <a:off x="381000" y="2807501"/>
                <a:ext cx="2438400" cy="1157823"/>
              </a:xfrm>
              <a:prstGeom prst="roundRect">
                <a:avLst>
                  <a:gd name="adj" fmla="val 24401"/>
                </a:avLst>
              </a:prstGeom>
              <a:solidFill>
                <a:schemeClr val="lt1">
                  <a:alpha val="77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7050038" y="4290687"/>
              <a:ext cx="12947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Launch Workflows</a:t>
              </a:r>
              <a:endParaRPr lang="en-US" sz="1000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8477668" y="3657600"/>
              <a:ext cx="461963" cy="463211"/>
              <a:chOff x="5336380" y="1716793"/>
              <a:chExt cx="461963" cy="463211"/>
            </a:xfrm>
          </p:grpSpPr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0" b="97305" l="0" r="100000"/>
                        </a14:imgEffect>
                        <a14:imgEffect>
                          <a14:artisticGlowEdges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36380" y="1716793"/>
                <a:ext cx="461963" cy="4632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39" name="Group 38"/>
              <p:cNvGrpSpPr/>
              <p:nvPr/>
            </p:nvGrpSpPr>
            <p:grpSpPr>
              <a:xfrm rot="18761969">
                <a:off x="5460496" y="1834181"/>
                <a:ext cx="214547" cy="230832"/>
                <a:chOff x="1143000" y="3410520"/>
                <a:chExt cx="354838" cy="323280"/>
              </a:xfrm>
              <a:solidFill>
                <a:srgbClr val="FF0000"/>
              </a:solidFill>
            </p:grpSpPr>
            <p:sp>
              <p:nvSpPr>
                <p:cNvPr id="40" name="Curved Right Arrow 39"/>
                <p:cNvSpPr/>
                <p:nvPr/>
              </p:nvSpPr>
              <p:spPr>
                <a:xfrm>
                  <a:off x="1143000" y="3429000"/>
                  <a:ext cx="152400" cy="304800"/>
                </a:xfrm>
                <a:prstGeom prst="curvedRightArrow">
                  <a:avLst>
                    <a:gd name="adj1" fmla="val 0"/>
                    <a:gd name="adj2" fmla="val 29792"/>
                    <a:gd name="adj3" fmla="val 11364"/>
                  </a:avLst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Curved Right Arrow 40"/>
                <p:cNvSpPr/>
                <p:nvPr/>
              </p:nvSpPr>
              <p:spPr>
                <a:xfrm flipH="1" flipV="1">
                  <a:off x="1345437" y="3410520"/>
                  <a:ext cx="152401" cy="304801"/>
                </a:xfrm>
                <a:prstGeom prst="curvedRightArrow">
                  <a:avLst>
                    <a:gd name="adj1" fmla="val 0"/>
                    <a:gd name="adj2" fmla="val 29792"/>
                    <a:gd name="adj3" fmla="val 11364"/>
                  </a:avLst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7" name="Isosceles Triangle 36"/>
            <p:cNvSpPr/>
            <p:nvPr/>
          </p:nvSpPr>
          <p:spPr>
            <a:xfrm rot="5400000">
              <a:off x="7403199" y="3265347"/>
              <a:ext cx="436678" cy="258888"/>
            </a:xfrm>
            <a:prstGeom prst="triangl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7192068" y="3328176"/>
            <a:ext cx="1622232" cy="1449019"/>
            <a:chOff x="4113451" y="4974625"/>
            <a:chExt cx="1078554" cy="846830"/>
          </a:xfrm>
        </p:grpSpPr>
        <p:sp>
          <p:nvSpPr>
            <p:cNvPr id="68" name="Rounded Rectangle 67"/>
            <p:cNvSpPr/>
            <p:nvPr/>
          </p:nvSpPr>
          <p:spPr>
            <a:xfrm>
              <a:off x="4113452" y="4974625"/>
              <a:ext cx="1078553" cy="846830"/>
            </a:xfrm>
            <a:prstGeom prst="roundRect">
              <a:avLst>
                <a:gd name="adj" fmla="val 12168"/>
              </a:avLst>
            </a:prstGeom>
            <a:solidFill>
              <a:srgbClr val="E1E8FF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Curved Up Arrow 68"/>
            <p:cNvSpPr/>
            <p:nvPr/>
          </p:nvSpPr>
          <p:spPr>
            <a:xfrm rot="10800000">
              <a:off x="4259537" y="5037945"/>
              <a:ext cx="276575" cy="123705"/>
            </a:xfrm>
            <a:prstGeom prst="curvedUpArrow">
              <a:avLst>
                <a:gd name="adj1" fmla="val 16601"/>
                <a:gd name="adj2" fmla="val 58465"/>
                <a:gd name="adj3" fmla="val 3654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 rot="1357383">
              <a:off x="4389436" y="5242920"/>
              <a:ext cx="639764" cy="436357"/>
              <a:chOff x="4405652" y="5261843"/>
              <a:chExt cx="594179" cy="400704"/>
            </a:xfrm>
            <a:solidFill>
              <a:schemeClr val="accent1">
                <a:alpha val="36000"/>
              </a:schemeClr>
            </a:solidFill>
          </p:grpSpPr>
          <p:sp>
            <p:nvSpPr>
              <p:cNvPr id="126" name="Curved Up Arrow 125"/>
              <p:cNvSpPr/>
              <p:nvPr/>
            </p:nvSpPr>
            <p:spPr>
              <a:xfrm rot="2129727" flipH="1" flipV="1">
                <a:off x="4550943" y="5261843"/>
                <a:ext cx="448888" cy="194753"/>
              </a:xfrm>
              <a:prstGeom prst="curvedUpArrow">
                <a:avLst/>
              </a:prstGeom>
              <a:grpFill/>
              <a:ln>
                <a:solidFill>
                  <a:schemeClr val="accent1">
                    <a:shade val="50000"/>
                    <a:alpha val="2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7" name="Curved Up Arrow 126"/>
              <p:cNvSpPr/>
              <p:nvPr/>
            </p:nvSpPr>
            <p:spPr>
              <a:xfrm rot="2129727">
                <a:off x="4405652" y="5467794"/>
                <a:ext cx="448888" cy="194753"/>
              </a:xfrm>
              <a:prstGeom prst="curvedUpArrow">
                <a:avLst/>
              </a:prstGeom>
              <a:grpFill/>
              <a:ln>
                <a:solidFill>
                  <a:schemeClr val="accent1">
                    <a:shade val="50000"/>
                    <a:alpha val="24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1" name="Right Arrow 70"/>
            <p:cNvSpPr/>
            <p:nvPr/>
          </p:nvSpPr>
          <p:spPr>
            <a:xfrm>
              <a:off x="5042337" y="5403391"/>
              <a:ext cx="117118" cy="110035"/>
            </a:xfrm>
            <a:prstGeom prst="rightArrow">
              <a:avLst>
                <a:gd name="adj1" fmla="val 74030"/>
                <a:gd name="adj2" fmla="val 61625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Down Arrow 71"/>
            <p:cNvSpPr/>
            <p:nvPr/>
          </p:nvSpPr>
          <p:spPr>
            <a:xfrm>
              <a:off x="4648200" y="5735126"/>
              <a:ext cx="45719" cy="60607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4413166" y="5193004"/>
              <a:ext cx="609600" cy="530718"/>
              <a:chOff x="4413166" y="5193004"/>
              <a:chExt cx="609600" cy="530718"/>
            </a:xfrm>
            <a:noFill/>
          </p:grpSpPr>
          <p:sp>
            <p:nvSpPr>
              <p:cNvPr id="108" name="Rounded Rectangle 107"/>
              <p:cNvSpPr/>
              <p:nvPr/>
            </p:nvSpPr>
            <p:spPr>
              <a:xfrm>
                <a:off x="4413166" y="5193004"/>
                <a:ext cx="609600" cy="530718"/>
              </a:xfrm>
              <a:prstGeom prst="roundRect">
                <a:avLst/>
              </a:prstGeom>
              <a:grp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9" name="Group 108"/>
              <p:cNvGrpSpPr/>
              <p:nvPr/>
            </p:nvGrpSpPr>
            <p:grpSpPr>
              <a:xfrm rot="20875042">
                <a:off x="4515710" y="5221042"/>
                <a:ext cx="427079" cy="474642"/>
                <a:chOff x="4588515" y="5197116"/>
                <a:chExt cx="418372" cy="519807"/>
              </a:xfrm>
              <a:grpFill/>
            </p:grpSpPr>
            <p:grpSp>
              <p:nvGrpSpPr>
                <p:cNvPr id="117" name="Group 116"/>
                <p:cNvGrpSpPr/>
                <p:nvPr/>
              </p:nvGrpSpPr>
              <p:grpSpPr>
                <a:xfrm>
                  <a:off x="4588877" y="5203538"/>
                  <a:ext cx="265282" cy="265176"/>
                  <a:chOff x="2935118" y="5611874"/>
                  <a:chExt cx="265282" cy="265176"/>
                </a:xfrm>
                <a:grpFill/>
              </p:grpSpPr>
              <p:sp>
                <p:nvSpPr>
                  <p:cNvPr id="123" name="Oval 122"/>
                  <p:cNvSpPr/>
                  <p:nvPr/>
                </p:nvSpPr>
                <p:spPr>
                  <a:xfrm>
                    <a:off x="2935118" y="5611874"/>
                    <a:ext cx="265282" cy="265176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4" name="Oval 123"/>
                  <p:cNvSpPr/>
                  <p:nvPr/>
                </p:nvSpPr>
                <p:spPr>
                  <a:xfrm>
                    <a:off x="2985844" y="5657189"/>
                    <a:ext cx="182880" cy="182880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5" name="Oval 124"/>
                  <p:cNvSpPr/>
                  <p:nvPr/>
                </p:nvSpPr>
                <p:spPr>
                  <a:xfrm>
                    <a:off x="3033469" y="5699760"/>
                    <a:ext cx="91440" cy="9144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18" name="Freeform 117"/>
                <p:cNvSpPr/>
                <p:nvPr/>
              </p:nvSpPr>
              <p:spPr>
                <a:xfrm>
                  <a:off x="4588515" y="5197116"/>
                  <a:ext cx="418371" cy="519807"/>
                </a:xfrm>
                <a:custGeom>
                  <a:avLst/>
                  <a:gdLst>
                    <a:gd name="connsiteX0" fmla="*/ 31109 w 424756"/>
                    <a:gd name="connsiteY0" fmla="*/ 229753 h 524257"/>
                    <a:gd name="connsiteX1" fmla="*/ 4915 w 424756"/>
                    <a:gd name="connsiteY1" fmla="*/ 179747 h 524257"/>
                    <a:gd name="connsiteX2" fmla="*/ 153 w 424756"/>
                    <a:gd name="connsiteY2" fmla="*/ 129740 h 524257"/>
                    <a:gd name="connsiteX3" fmla="*/ 7297 w 424756"/>
                    <a:gd name="connsiteY3" fmla="*/ 86878 h 524257"/>
                    <a:gd name="connsiteX4" fmla="*/ 28728 w 424756"/>
                    <a:gd name="connsiteY4" fmla="*/ 53540 h 524257"/>
                    <a:gd name="connsiteX5" fmla="*/ 57303 w 424756"/>
                    <a:gd name="connsiteY5" fmla="*/ 24965 h 524257"/>
                    <a:gd name="connsiteX6" fmla="*/ 109690 w 424756"/>
                    <a:gd name="connsiteY6" fmla="*/ 1153 h 524257"/>
                    <a:gd name="connsiteX7" fmla="*/ 173984 w 424756"/>
                    <a:gd name="connsiteY7" fmla="*/ 5915 h 524257"/>
                    <a:gd name="connsiteX8" fmla="*/ 214465 w 424756"/>
                    <a:gd name="connsiteY8" fmla="*/ 24965 h 524257"/>
                    <a:gd name="connsiteX9" fmla="*/ 266853 w 424756"/>
                    <a:gd name="connsiteY9" fmla="*/ 74972 h 524257"/>
                    <a:gd name="connsiteX10" fmla="*/ 416872 w 424756"/>
                    <a:gd name="connsiteY10" fmla="*/ 391678 h 524257"/>
                    <a:gd name="connsiteX11" fmla="*/ 395440 w 424756"/>
                    <a:gd name="connsiteY11" fmla="*/ 503597 h 524257"/>
                    <a:gd name="connsiteX12" fmla="*/ 324003 w 424756"/>
                    <a:gd name="connsiteY12" fmla="*/ 522647 h 524257"/>
                    <a:gd name="connsiteX13" fmla="*/ 247803 w 424756"/>
                    <a:gd name="connsiteY13" fmla="*/ 482165 h 524257"/>
                    <a:gd name="connsiteX14" fmla="*/ 31109 w 424756"/>
                    <a:gd name="connsiteY14" fmla="*/ 229753 h 524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4756" h="524257">
                      <a:moveTo>
                        <a:pt x="31109" y="229753"/>
                      </a:moveTo>
                      <a:cubicBezTo>
                        <a:pt x="-9372" y="179350"/>
                        <a:pt x="10074" y="196416"/>
                        <a:pt x="4915" y="179747"/>
                      </a:cubicBezTo>
                      <a:cubicBezTo>
                        <a:pt x="-244" y="163078"/>
                        <a:pt x="-244" y="145218"/>
                        <a:pt x="153" y="129740"/>
                      </a:cubicBezTo>
                      <a:cubicBezTo>
                        <a:pt x="550" y="114262"/>
                        <a:pt x="2534" y="99578"/>
                        <a:pt x="7297" y="86878"/>
                      </a:cubicBezTo>
                      <a:cubicBezTo>
                        <a:pt x="12060" y="74178"/>
                        <a:pt x="20394" y="63859"/>
                        <a:pt x="28728" y="53540"/>
                      </a:cubicBezTo>
                      <a:cubicBezTo>
                        <a:pt x="37062" y="43221"/>
                        <a:pt x="43809" y="33696"/>
                        <a:pt x="57303" y="24965"/>
                      </a:cubicBezTo>
                      <a:cubicBezTo>
                        <a:pt x="70797" y="16234"/>
                        <a:pt x="90243" y="4328"/>
                        <a:pt x="109690" y="1153"/>
                      </a:cubicBezTo>
                      <a:cubicBezTo>
                        <a:pt x="129137" y="-2022"/>
                        <a:pt x="156521" y="1946"/>
                        <a:pt x="173984" y="5915"/>
                      </a:cubicBezTo>
                      <a:cubicBezTo>
                        <a:pt x="191447" y="9884"/>
                        <a:pt x="198987" y="13456"/>
                        <a:pt x="214465" y="24965"/>
                      </a:cubicBezTo>
                      <a:cubicBezTo>
                        <a:pt x="229943" y="36474"/>
                        <a:pt x="233119" y="13853"/>
                        <a:pt x="266853" y="74972"/>
                      </a:cubicBezTo>
                      <a:cubicBezTo>
                        <a:pt x="300587" y="136091"/>
                        <a:pt x="395441" y="320241"/>
                        <a:pt x="416872" y="391678"/>
                      </a:cubicBezTo>
                      <a:cubicBezTo>
                        <a:pt x="438303" y="463115"/>
                        <a:pt x="410918" y="481769"/>
                        <a:pt x="395440" y="503597"/>
                      </a:cubicBezTo>
                      <a:cubicBezTo>
                        <a:pt x="379962" y="525425"/>
                        <a:pt x="348609" y="526219"/>
                        <a:pt x="324003" y="522647"/>
                      </a:cubicBezTo>
                      <a:cubicBezTo>
                        <a:pt x="299397" y="519075"/>
                        <a:pt x="297412" y="532171"/>
                        <a:pt x="247803" y="482165"/>
                      </a:cubicBezTo>
                      <a:cubicBezTo>
                        <a:pt x="198194" y="432159"/>
                        <a:pt x="71590" y="280156"/>
                        <a:pt x="31109" y="229753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4833151" y="5543187"/>
                  <a:ext cx="173736" cy="173736"/>
                  <a:chOff x="2935118" y="5611874"/>
                  <a:chExt cx="265282" cy="265176"/>
                </a:xfrm>
                <a:grpFill/>
              </p:grpSpPr>
              <p:sp>
                <p:nvSpPr>
                  <p:cNvPr id="120" name="Oval 119"/>
                  <p:cNvSpPr/>
                  <p:nvPr/>
                </p:nvSpPr>
                <p:spPr>
                  <a:xfrm>
                    <a:off x="2935118" y="5611874"/>
                    <a:ext cx="265282" cy="265176"/>
                  </a:xfrm>
                  <a:prstGeom prst="ellipse">
                    <a:avLst/>
                  </a:prstGeom>
                  <a:grpFill/>
                  <a:ln w="9525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1" name="Oval 120"/>
                  <p:cNvSpPr/>
                  <p:nvPr/>
                </p:nvSpPr>
                <p:spPr>
                  <a:xfrm>
                    <a:off x="2985844" y="5657189"/>
                    <a:ext cx="182880" cy="182880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2" name="Oval 121"/>
                  <p:cNvSpPr/>
                  <p:nvPr/>
                </p:nvSpPr>
                <p:spPr>
                  <a:xfrm>
                    <a:off x="3033469" y="5699760"/>
                    <a:ext cx="91440" cy="9144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10" name="Group 109"/>
              <p:cNvGrpSpPr/>
              <p:nvPr/>
            </p:nvGrpSpPr>
            <p:grpSpPr>
              <a:xfrm rot="18271815">
                <a:off x="4469359" y="5530170"/>
                <a:ext cx="179746" cy="177393"/>
                <a:chOff x="2935118" y="5611874"/>
                <a:chExt cx="265282" cy="265176"/>
              </a:xfrm>
              <a:grpFill/>
            </p:grpSpPr>
            <p:sp>
              <p:nvSpPr>
                <p:cNvPr id="114" name="Oval 113"/>
                <p:cNvSpPr/>
                <p:nvPr/>
              </p:nvSpPr>
              <p:spPr>
                <a:xfrm>
                  <a:off x="2935118" y="5611874"/>
                  <a:ext cx="265282" cy="265176"/>
                </a:xfrm>
                <a:prstGeom prst="ellipse">
                  <a:avLst/>
                </a:prstGeom>
                <a:grpFill/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>
                  <a:off x="2985844" y="5657189"/>
                  <a:ext cx="182880" cy="182880"/>
                </a:xfrm>
                <a:prstGeom prst="ellipse">
                  <a:avLst/>
                </a:prstGeom>
                <a:grpFill/>
                <a:ln w="381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>
                  <a:off x="3033469" y="5699760"/>
                  <a:ext cx="91440" cy="91440"/>
                </a:xfrm>
                <a:prstGeom prst="ellipse">
                  <a:avLst/>
                </a:prstGeom>
                <a:grpFill/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1" name="Freeform 110"/>
              <p:cNvSpPr/>
              <p:nvPr/>
            </p:nvSpPr>
            <p:spPr>
              <a:xfrm>
                <a:off x="4528930" y="5303519"/>
                <a:ext cx="162912" cy="357123"/>
              </a:xfrm>
              <a:custGeom>
                <a:avLst/>
                <a:gdLst>
                  <a:gd name="connsiteX0" fmla="*/ 76408 w 162912"/>
                  <a:gd name="connsiteY0" fmla="*/ 25719 h 357123"/>
                  <a:gd name="connsiteX1" fmla="*/ 208 w 162912"/>
                  <a:gd name="connsiteY1" fmla="*/ 313850 h 357123"/>
                  <a:gd name="connsiteX2" fmla="*/ 57358 w 162912"/>
                  <a:gd name="connsiteY2" fmla="*/ 330519 h 357123"/>
                  <a:gd name="connsiteX3" fmla="*/ 159751 w 162912"/>
                  <a:gd name="connsiteY3" fmla="*/ 68581 h 357123"/>
                  <a:gd name="connsiteX4" fmla="*/ 131176 w 162912"/>
                  <a:gd name="connsiteY4" fmla="*/ 18575 h 357123"/>
                  <a:gd name="connsiteX5" fmla="*/ 76408 w 162912"/>
                  <a:gd name="connsiteY5" fmla="*/ 25719 h 357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912" h="357123">
                    <a:moveTo>
                      <a:pt x="76408" y="25719"/>
                    </a:moveTo>
                    <a:cubicBezTo>
                      <a:pt x="54580" y="74931"/>
                      <a:pt x="3383" y="263050"/>
                      <a:pt x="208" y="313850"/>
                    </a:cubicBezTo>
                    <a:cubicBezTo>
                      <a:pt x="-2967" y="364650"/>
                      <a:pt x="30767" y="371397"/>
                      <a:pt x="57358" y="330519"/>
                    </a:cubicBezTo>
                    <a:cubicBezTo>
                      <a:pt x="83949" y="289641"/>
                      <a:pt x="147448" y="120572"/>
                      <a:pt x="159751" y="68581"/>
                    </a:cubicBezTo>
                    <a:cubicBezTo>
                      <a:pt x="172054" y="16590"/>
                      <a:pt x="145463" y="25322"/>
                      <a:pt x="131176" y="18575"/>
                    </a:cubicBezTo>
                    <a:cubicBezTo>
                      <a:pt x="116889" y="11828"/>
                      <a:pt x="98236" y="-23493"/>
                      <a:pt x="76408" y="25719"/>
                    </a:cubicBezTo>
                    <a:close/>
                  </a:path>
                </a:pathLst>
              </a:custGeom>
              <a:grpFill/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ounded Rectangle 111"/>
              <p:cNvSpPr/>
              <p:nvPr/>
            </p:nvSpPr>
            <p:spPr>
              <a:xfrm>
                <a:off x="4884420" y="5237774"/>
                <a:ext cx="77977" cy="45719"/>
              </a:xfrm>
              <a:prstGeom prst="round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ounded Rectangle 112"/>
              <p:cNvSpPr/>
              <p:nvPr/>
            </p:nvSpPr>
            <p:spPr>
              <a:xfrm>
                <a:off x="4884420" y="5291712"/>
                <a:ext cx="77977" cy="45719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4" name="Up-Down Arrow 73"/>
            <p:cNvSpPr/>
            <p:nvPr/>
          </p:nvSpPr>
          <p:spPr>
            <a:xfrm>
              <a:off x="4696077" y="5007328"/>
              <a:ext cx="62161" cy="156669"/>
            </a:xfrm>
            <a:prstGeom prst="up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4414198" y="5543132"/>
              <a:ext cx="0" cy="114584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4113451" y="5154233"/>
              <a:ext cx="299715" cy="506409"/>
            </a:xfrm>
            <a:prstGeom prst="line">
              <a:avLst/>
            </a:prstGeom>
            <a:ln w="1905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4118213" y="5079205"/>
              <a:ext cx="0" cy="7826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" name="Group 77"/>
            <p:cNvGrpSpPr/>
            <p:nvPr/>
          </p:nvGrpSpPr>
          <p:grpSpPr>
            <a:xfrm rot="3536433">
              <a:off x="4138318" y="5138357"/>
              <a:ext cx="102874" cy="75428"/>
              <a:chOff x="1242965" y="1657350"/>
              <a:chExt cx="838200" cy="609600"/>
            </a:xfrm>
          </p:grpSpPr>
          <p:grpSp>
            <p:nvGrpSpPr>
              <p:cNvPr id="101" name="Group 100"/>
              <p:cNvGrpSpPr/>
              <p:nvPr/>
            </p:nvGrpSpPr>
            <p:grpSpPr>
              <a:xfrm>
                <a:off x="1242965" y="1657350"/>
                <a:ext cx="838200" cy="609600"/>
                <a:chOff x="811982" y="5718417"/>
                <a:chExt cx="838200" cy="609600"/>
              </a:xfrm>
            </p:grpSpPr>
            <p:grpSp>
              <p:nvGrpSpPr>
                <p:cNvPr id="103" name="Group 102"/>
                <p:cNvGrpSpPr/>
                <p:nvPr/>
              </p:nvGrpSpPr>
              <p:grpSpPr>
                <a:xfrm>
                  <a:off x="811982" y="5718417"/>
                  <a:ext cx="838200" cy="609600"/>
                  <a:chOff x="5867400" y="1219200"/>
                  <a:chExt cx="1066800" cy="762000"/>
                </a:xfrm>
              </p:grpSpPr>
              <p:sp>
                <p:nvSpPr>
                  <p:cNvPr id="106" name="Rounded Rectangle 105"/>
                  <p:cNvSpPr/>
                  <p:nvPr/>
                </p:nvSpPr>
                <p:spPr>
                  <a:xfrm>
                    <a:off x="5867400" y="1219200"/>
                    <a:ext cx="1066800" cy="762000"/>
                  </a:xfrm>
                  <a:prstGeom prst="roundRect">
                    <a:avLst/>
                  </a:prstGeom>
                  <a:ln w="9525"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7" name="Rounded Rectangle 106"/>
                  <p:cNvSpPr/>
                  <p:nvPr/>
                </p:nvSpPr>
                <p:spPr>
                  <a:xfrm>
                    <a:off x="5868838" y="1219200"/>
                    <a:ext cx="1065362" cy="152400"/>
                  </a:xfrm>
                  <a:prstGeom prst="roundRect">
                    <a:avLst/>
                  </a:prstGeom>
                  <a:ln w="95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104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ackgroundRemoval t="0" b="97305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0142" y="5908917"/>
                  <a:ext cx="357235" cy="35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5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0" b="97305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88232" y="5899392"/>
                  <a:ext cx="204835" cy="2053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102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97305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4400" y="2032987"/>
                <a:ext cx="204835" cy="205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79" name="Group 78"/>
            <p:cNvGrpSpPr/>
            <p:nvPr/>
          </p:nvGrpSpPr>
          <p:grpSpPr>
            <a:xfrm rot="3536433">
              <a:off x="4205551" y="5249432"/>
              <a:ext cx="102874" cy="75428"/>
              <a:chOff x="1242965" y="1657350"/>
              <a:chExt cx="838200" cy="609600"/>
            </a:xfrm>
          </p:grpSpPr>
          <p:grpSp>
            <p:nvGrpSpPr>
              <p:cNvPr id="94" name="Group 93"/>
              <p:cNvGrpSpPr/>
              <p:nvPr/>
            </p:nvGrpSpPr>
            <p:grpSpPr>
              <a:xfrm>
                <a:off x="1242965" y="1657350"/>
                <a:ext cx="838200" cy="609600"/>
                <a:chOff x="811982" y="5718417"/>
                <a:chExt cx="838200" cy="609600"/>
              </a:xfrm>
            </p:grpSpPr>
            <p:grpSp>
              <p:nvGrpSpPr>
                <p:cNvPr id="96" name="Group 95"/>
                <p:cNvGrpSpPr/>
                <p:nvPr/>
              </p:nvGrpSpPr>
              <p:grpSpPr>
                <a:xfrm>
                  <a:off x="811982" y="5718417"/>
                  <a:ext cx="838200" cy="609600"/>
                  <a:chOff x="5867400" y="1219200"/>
                  <a:chExt cx="1066800" cy="762000"/>
                </a:xfrm>
              </p:grpSpPr>
              <p:sp>
                <p:nvSpPr>
                  <p:cNvPr id="99" name="Rounded Rectangle 98"/>
                  <p:cNvSpPr/>
                  <p:nvPr/>
                </p:nvSpPr>
                <p:spPr>
                  <a:xfrm>
                    <a:off x="5867400" y="1219200"/>
                    <a:ext cx="1066800" cy="762000"/>
                  </a:xfrm>
                  <a:prstGeom prst="roundRect">
                    <a:avLst/>
                  </a:prstGeom>
                  <a:ln w="9525"/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0" name="Rounded Rectangle 99"/>
                  <p:cNvSpPr/>
                  <p:nvPr/>
                </p:nvSpPr>
                <p:spPr>
                  <a:xfrm>
                    <a:off x="5868838" y="1219200"/>
                    <a:ext cx="1065362" cy="152400"/>
                  </a:xfrm>
                  <a:prstGeom prst="roundRect">
                    <a:avLst/>
                  </a:prstGeom>
                  <a:ln w="952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97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ackgroundRemoval t="0" b="97305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0142" y="5908917"/>
                  <a:ext cx="357235" cy="35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98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0" b="97305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88232" y="5899392"/>
                  <a:ext cx="204835" cy="2053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95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97305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4400" y="2032987"/>
                <a:ext cx="204835" cy="205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80" name="Group 79"/>
            <p:cNvGrpSpPr/>
            <p:nvPr/>
          </p:nvGrpSpPr>
          <p:grpSpPr>
            <a:xfrm rot="3536433">
              <a:off x="4277267" y="5360158"/>
              <a:ext cx="102874" cy="75428"/>
              <a:chOff x="1242965" y="1657350"/>
              <a:chExt cx="838200" cy="609600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1242965" y="1657350"/>
                <a:ext cx="838200" cy="609600"/>
                <a:chOff x="811982" y="5718417"/>
                <a:chExt cx="838200" cy="609600"/>
              </a:xfrm>
            </p:grpSpPr>
            <p:grpSp>
              <p:nvGrpSpPr>
                <p:cNvPr id="89" name="Group 88"/>
                <p:cNvGrpSpPr/>
                <p:nvPr/>
              </p:nvGrpSpPr>
              <p:grpSpPr>
                <a:xfrm>
                  <a:off x="811982" y="5718417"/>
                  <a:ext cx="838200" cy="609600"/>
                  <a:chOff x="5867400" y="1219200"/>
                  <a:chExt cx="1066800" cy="762000"/>
                </a:xfrm>
              </p:grpSpPr>
              <p:sp>
                <p:nvSpPr>
                  <p:cNvPr id="92" name="Rounded Rectangle 91"/>
                  <p:cNvSpPr/>
                  <p:nvPr/>
                </p:nvSpPr>
                <p:spPr>
                  <a:xfrm>
                    <a:off x="5867400" y="1219200"/>
                    <a:ext cx="1066800" cy="762000"/>
                  </a:xfrm>
                  <a:prstGeom prst="roundRect">
                    <a:avLst/>
                  </a:prstGeom>
                  <a:ln/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3" name="Rounded Rectangle 92"/>
                  <p:cNvSpPr/>
                  <p:nvPr/>
                </p:nvSpPr>
                <p:spPr>
                  <a:xfrm>
                    <a:off x="5868838" y="1219200"/>
                    <a:ext cx="1065362" cy="152400"/>
                  </a:xfrm>
                  <a:prstGeom prst="roundRect">
                    <a:avLst/>
                  </a:prstGeom>
                  <a:ln>
                    <a:solidFill>
                      <a:srgbClr val="2F243C"/>
                    </a:solidFill>
                  </a:ln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90" name="Picture 2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ackgroundRemoval t="0" b="97305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0142" y="5908917"/>
                  <a:ext cx="357235" cy="3582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91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backgroundRemoval t="0" b="97305" l="0" r="10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88232" y="5899392"/>
                  <a:ext cx="204835" cy="2053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88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97305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4400" y="2032987"/>
                <a:ext cx="204835" cy="205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81" name="Right Arrow 80"/>
            <p:cNvSpPr/>
            <p:nvPr/>
          </p:nvSpPr>
          <p:spPr>
            <a:xfrm rot="3372250">
              <a:off x="4354122" y="5507992"/>
              <a:ext cx="112411" cy="45719"/>
            </a:xfrm>
            <a:prstGeom prst="rightArrow">
              <a:avLst>
                <a:gd name="adj1" fmla="val 98687"/>
                <a:gd name="adj2" fmla="val 4364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oup 81"/>
            <p:cNvGrpSpPr/>
            <p:nvPr/>
          </p:nvGrpSpPr>
          <p:grpSpPr>
            <a:xfrm>
              <a:off x="4195087" y="5651146"/>
              <a:ext cx="130923" cy="122585"/>
              <a:chOff x="3876675" y="5660641"/>
              <a:chExt cx="130923" cy="122585"/>
            </a:xfrm>
          </p:grpSpPr>
          <p:sp>
            <p:nvSpPr>
              <p:cNvPr id="83" name="Trapezoid 82"/>
              <p:cNvSpPr/>
              <p:nvPr/>
            </p:nvSpPr>
            <p:spPr>
              <a:xfrm>
                <a:off x="3876675" y="5737507"/>
                <a:ext cx="130923" cy="45719"/>
              </a:xfrm>
              <a:prstGeom prst="trapezoid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3886200" y="5660641"/>
                <a:ext cx="109446" cy="104787"/>
              </a:xfrm>
              <a:prstGeom prst="ellips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5" name="Straight Connector 84"/>
              <p:cNvCxnSpPr/>
              <p:nvPr/>
            </p:nvCxnSpPr>
            <p:spPr>
              <a:xfrm>
                <a:off x="3943303" y="5671448"/>
                <a:ext cx="0" cy="54655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H="1">
                <a:off x="3943303" y="5698775"/>
                <a:ext cx="22510" cy="2732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130" name="Picture 129" descr="copy-scigap-header-log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131" name="Picture 130" descr="Screen Shot 2015-07-24 at 4.36.33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6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601" y="378553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e.g</a:t>
            </a:r>
            <a:r>
              <a:rPr lang="en-US" dirty="0" smtClean="0"/>
              <a:t>: Experiment Launch</a:t>
            </a:r>
            <a:endParaRPr lang="en-US" dirty="0"/>
          </a:p>
        </p:txBody>
      </p:sp>
      <p:pic>
        <p:nvPicPr>
          <p:cNvPr id="6" name="Content Placeholder 5" descr="Airavata 0.16 Design - Sequence Diagr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5" b="-665"/>
          <a:stretch>
            <a:fillRect/>
          </a:stretch>
        </p:blipFill>
        <p:spPr>
          <a:xfrm>
            <a:off x="221934" y="1521553"/>
            <a:ext cx="8624573" cy="4829653"/>
          </a:xfrm>
        </p:spPr>
      </p:pic>
      <p:pic>
        <p:nvPicPr>
          <p:cNvPr id="5" name="Picture 4" descr="Screen Shot 2015-07-24 at 4.36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  <p:pic>
        <p:nvPicPr>
          <p:cNvPr id="7" name="Picture 6" descr="copy-scigap-header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87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-thankyo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563" y="422553"/>
            <a:ext cx="3886200" cy="3251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4563" y="4043908"/>
            <a:ext cx="531478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Questions ?</a:t>
            </a:r>
          </a:p>
          <a:p>
            <a:pPr lvl="1"/>
            <a:endParaRPr lang="en-US" sz="2000" dirty="0" smtClean="0">
              <a:solidFill>
                <a:schemeClr val="bg1"/>
              </a:solidFill>
            </a:endParaRPr>
          </a:p>
          <a:p>
            <a:pPr lvl="1"/>
            <a:r>
              <a:rPr lang="en-US" sz="2000" dirty="0" smtClean="0">
                <a:solidFill>
                  <a:schemeClr val="bg1"/>
                </a:solidFill>
                <a:hlinkClick r:id="rId3"/>
              </a:rPr>
              <a:t>syodage@indiana.edu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08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Apache </a:t>
            </a:r>
            <a:r>
              <a:rPr lang="en-US" dirty="0" err="1" smtClean="0"/>
              <a:t>Airavata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open source software framework for executing and managing computational jobs and workflows.</a:t>
            </a:r>
          </a:p>
          <a:p>
            <a:r>
              <a:rPr lang="en-US" dirty="0"/>
              <a:t>Supports local cluster, supercomputers, national grids, academic and commercial clouds. </a:t>
            </a:r>
          </a:p>
          <a:p>
            <a:endParaRPr lang="en-US" dirty="0"/>
          </a:p>
        </p:txBody>
      </p:sp>
      <p:pic>
        <p:nvPicPr>
          <p:cNvPr id="5" name="Picture 4" descr="copy-scigap-header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6" name="Picture 5" descr="Screen Shot 2015-07-24 at 4.36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  <p:pic>
        <p:nvPicPr>
          <p:cNvPr id="7" name="Picture 6" descr="airavata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961" y="4446207"/>
            <a:ext cx="2768600" cy="1905000"/>
          </a:xfrm>
          <a:prstGeom prst="rect">
            <a:avLst/>
          </a:prstGeom>
        </p:spPr>
      </p:pic>
      <p:pic>
        <p:nvPicPr>
          <p:cNvPr id="9" name="Picture 8" descr="2000px-ASF-logo.sv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8712" y="4857622"/>
            <a:ext cx="3989686" cy="1325057"/>
          </a:xfrm>
          <a:prstGeom prst="rect">
            <a:avLst/>
          </a:prstGeom>
        </p:spPr>
      </p:pic>
      <p:pic>
        <p:nvPicPr>
          <p:cNvPr id="10" name="Picture 9" descr="grid-computing-high-performance-computing-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433" y="4233296"/>
            <a:ext cx="1963734" cy="98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3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Architectural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293192"/>
            <a:ext cx="7662864" cy="388948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Loosely Coupled </a:t>
            </a:r>
            <a:r>
              <a:rPr lang="en-US" dirty="0"/>
              <a:t>C</a:t>
            </a:r>
            <a:r>
              <a:rPr lang="en-US" dirty="0" smtClean="0"/>
              <a:t>omponents.</a:t>
            </a:r>
          </a:p>
          <a:p>
            <a:r>
              <a:rPr lang="en-US" dirty="0" smtClean="0"/>
              <a:t>Scalability.</a:t>
            </a:r>
          </a:p>
          <a:p>
            <a:r>
              <a:rPr lang="en-US" dirty="0" smtClean="0"/>
              <a:t>Fault Tolerance.</a:t>
            </a:r>
          </a:p>
          <a:p>
            <a:r>
              <a:rPr lang="en-US" dirty="0" smtClean="0"/>
              <a:t>Experiment Recovery.</a:t>
            </a:r>
          </a:p>
          <a:p>
            <a:r>
              <a:rPr lang="en-US" dirty="0" smtClean="0"/>
              <a:t>Reliable </a:t>
            </a:r>
            <a:r>
              <a:rPr lang="en-US" dirty="0"/>
              <a:t>Job </a:t>
            </a:r>
            <a:r>
              <a:rPr lang="en-US" dirty="0" smtClean="0"/>
              <a:t>Monitoring.</a:t>
            </a:r>
          </a:p>
          <a:p>
            <a:r>
              <a:rPr lang="en-US" dirty="0" smtClean="0"/>
              <a:t>Fault Handling.</a:t>
            </a:r>
          </a:p>
          <a:p>
            <a:r>
              <a:rPr lang="en-US" dirty="0" smtClean="0"/>
              <a:t>Security.</a:t>
            </a:r>
          </a:p>
          <a:p>
            <a:r>
              <a:rPr lang="en-US" dirty="0" smtClean="0"/>
              <a:t>Workflow Enactment.</a:t>
            </a:r>
          </a:p>
          <a:p>
            <a:endParaRPr lang="en-US" dirty="0"/>
          </a:p>
        </p:txBody>
      </p:sp>
      <p:pic>
        <p:nvPicPr>
          <p:cNvPr id="5" name="Picture 4" descr="copy-scigap-header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6" name="Picture 5" descr="Screen Shot 2015-07-24 at 4.36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  <p:pic>
        <p:nvPicPr>
          <p:cNvPr id="9" name="Picture 8" descr="Goal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353" y="3115381"/>
            <a:ext cx="3048000" cy="203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26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74198"/>
            <a:ext cx="8481819" cy="326716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Task </a:t>
            </a:r>
            <a:r>
              <a:rPr lang="en-US" dirty="0" smtClean="0"/>
              <a:t>– Single unit of execution.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Job – Special task which submit a Job to a computer resource.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Process </a:t>
            </a:r>
            <a:r>
              <a:rPr lang="en-US" dirty="0"/>
              <a:t>– </a:t>
            </a:r>
            <a:r>
              <a:rPr lang="en-US" dirty="0" smtClean="0"/>
              <a:t>Collection of tasks. One process per Application </a:t>
            </a:r>
          </a:p>
          <a:p>
            <a:pPr>
              <a:lnSpc>
                <a:spcPct val="150000"/>
              </a:lnSpc>
            </a:pPr>
            <a:r>
              <a:rPr lang="en-US" dirty="0"/>
              <a:t>Experiment – </a:t>
            </a:r>
            <a:r>
              <a:rPr lang="en-US" dirty="0" smtClean="0"/>
              <a:t>User submit an experiment to Apache Airavata.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Workflow </a:t>
            </a:r>
            <a:r>
              <a:rPr lang="en-US" dirty="0"/>
              <a:t>– </a:t>
            </a:r>
            <a:r>
              <a:rPr lang="en-US" dirty="0" smtClean="0"/>
              <a:t>More than one application per experiment.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copy-scigap-header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6" name="Picture 5" descr="Screen Shot 2015-07-24 at 4.36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  <p:pic>
        <p:nvPicPr>
          <p:cNvPr id="7" name="Picture 6" descr="dental-terminology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480" y="2280863"/>
            <a:ext cx="1649520" cy="215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20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160" y="42934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Relationship of Data Models </a:t>
            </a:r>
            <a:endParaRPr lang="en-US" dirty="0"/>
          </a:p>
        </p:txBody>
      </p:sp>
      <p:pic>
        <p:nvPicPr>
          <p:cNvPr id="4" name="Content Placeholder 3" descr="Airavata_Data_Model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25" b="-16225"/>
          <a:stretch/>
        </p:blipFill>
        <p:spPr>
          <a:xfrm>
            <a:off x="117819" y="2231548"/>
            <a:ext cx="8925980" cy="3805716"/>
          </a:xfrm>
        </p:spPr>
      </p:pic>
      <p:pic>
        <p:nvPicPr>
          <p:cNvPr id="6" name="Picture 5" descr="copy-scigap-header-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7" name="Picture 6" descr="Screen Shot 2015-07-24 at 4.36.3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  <p:pic>
        <p:nvPicPr>
          <p:cNvPr id="8" name="Picture 7" descr="dental-terminolog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710" y="4905760"/>
            <a:ext cx="1424659" cy="186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90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Loosely Coupled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Separation </a:t>
            </a:r>
            <a:r>
              <a:rPr lang="en-US" dirty="0" smtClean="0"/>
              <a:t>of Concerns - </a:t>
            </a:r>
            <a:r>
              <a:rPr lang="en-US" dirty="0" smtClean="0"/>
              <a:t>Each </a:t>
            </a:r>
            <a:r>
              <a:rPr lang="en-US" dirty="0" smtClean="0"/>
              <a:t>component has specific work to </a:t>
            </a:r>
            <a:r>
              <a:rPr lang="en-US" dirty="0" smtClean="0"/>
              <a:t>do.</a:t>
            </a:r>
            <a:endParaRPr lang="en-US" dirty="0" smtClean="0"/>
          </a:p>
          <a:p>
            <a:r>
              <a:rPr lang="en-US" dirty="0" smtClean="0"/>
              <a:t>AMQP </a:t>
            </a:r>
            <a:r>
              <a:rPr lang="en-US" dirty="0" smtClean="0"/>
              <a:t>based messaging </a:t>
            </a:r>
            <a:r>
              <a:rPr lang="en-US" dirty="0" smtClean="0"/>
              <a:t>provide inter component </a:t>
            </a:r>
            <a:r>
              <a:rPr lang="en-US" dirty="0" smtClean="0"/>
              <a:t>communications provides gateways a transparent white box view of Airavata inner happenings.</a:t>
            </a:r>
            <a:endParaRPr lang="en-US" dirty="0" smtClean="0"/>
          </a:p>
          <a:p>
            <a:r>
              <a:rPr lang="en-US" dirty="0" smtClean="0"/>
              <a:t>Easy to evolve with new technologies..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: WS Messaging replaced with </a:t>
            </a:r>
            <a:r>
              <a:rPr lang="en-US" dirty="0" smtClean="0"/>
              <a:t>widely used </a:t>
            </a:r>
            <a:r>
              <a:rPr lang="en-US" dirty="0" err="1" smtClean="0"/>
              <a:t>RabbitMQ</a:t>
            </a:r>
            <a:r>
              <a:rPr lang="en-US" dirty="0" smtClean="0"/>
              <a:t> broker.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 descr="copy-scigap-header-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6" name="Picture 5" descr="Screen Shot 2015-07-24 at 4.36.3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98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93187" y="358215"/>
            <a:ext cx="7767699" cy="1244553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Airavata</a:t>
            </a:r>
            <a:r>
              <a:rPr lang="en-US" sz="4800" dirty="0"/>
              <a:t> </a:t>
            </a:r>
            <a:r>
              <a:rPr lang="en-US" sz="4800" dirty="0" smtClean="0"/>
              <a:t>Component Architecture</a:t>
            </a:r>
            <a:endParaRPr lang="en-US" sz="4800" dirty="0"/>
          </a:p>
        </p:txBody>
      </p:sp>
      <p:pic>
        <p:nvPicPr>
          <p:cNvPr id="228" name="Content Placeholder 227" descr="Architecture_component_with_gateway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35" r="-4835"/>
          <a:stretch>
            <a:fillRect/>
          </a:stretch>
        </p:blipFill>
        <p:spPr>
          <a:xfrm>
            <a:off x="-14434" y="2001796"/>
            <a:ext cx="9435240" cy="4349412"/>
          </a:xfrm>
        </p:spPr>
      </p:pic>
      <p:pic>
        <p:nvPicPr>
          <p:cNvPr id="230" name="Picture 229" descr="copy-scigap-header-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231" name="Picture 230" descr="Screen Shot 2015-07-24 at 4.36.3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29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Component </a:t>
            </a:r>
            <a:r>
              <a:rPr lang="en-US" dirty="0" smtClean="0"/>
              <a:t>Based Architecture</a:t>
            </a:r>
            <a:r>
              <a:rPr lang="en-US" dirty="0"/>
              <a:t>(CBA) </a:t>
            </a:r>
            <a:r>
              <a:rPr lang="en-US" dirty="0" smtClean="0"/>
              <a:t>Pattern.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Reusable, Replaceable, Easy of development.</a:t>
            </a:r>
          </a:p>
          <a:p>
            <a:r>
              <a:rPr lang="en-US" dirty="0" smtClean="0"/>
              <a:t>Airavata Components</a:t>
            </a:r>
          </a:p>
          <a:p>
            <a:pPr lvl="1"/>
            <a:r>
              <a:rPr lang="en-US" dirty="0" smtClean="0"/>
              <a:t>API </a:t>
            </a:r>
            <a:r>
              <a:rPr lang="en-US" dirty="0"/>
              <a:t>Server – Hide all component from User.</a:t>
            </a:r>
          </a:p>
          <a:p>
            <a:pPr lvl="1"/>
            <a:r>
              <a:rPr lang="en-US" dirty="0"/>
              <a:t>Orchestrator – Take </a:t>
            </a:r>
            <a:r>
              <a:rPr lang="en-US" dirty="0" smtClean="0"/>
              <a:t>Decisions </a:t>
            </a:r>
            <a:r>
              <a:rPr lang="en-US" dirty="0"/>
              <a:t>and Selection.</a:t>
            </a:r>
          </a:p>
          <a:p>
            <a:pPr lvl="1"/>
            <a:r>
              <a:rPr lang="en-US" dirty="0" smtClean="0"/>
              <a:t>Worker </a:t>
            </a:r>
            <a:r>
              <a:rPr lang="en-US" dirty="0"/>
              <a:t>– Execute set of Tasks.</a:t>
            </a:r>
          </a:p>
          <a:p>
            <a:pPr lvl="1"/>
            <a:r>
              <a:rPr lang="en-US" dirty="0"/>
              <a:t>Registry -  Data Catalog.</a:t>
            </a:r>
          </a:p>
          <a:p>
            <a:pPr lvl="1"/>
            <a:r>
              <a:rPr lang="en-US" dirty="0"/>
              <a:t>Workflow </a:t>
            </a:r>
            <a:r>
              <a:rPr lang="en-US" dirty="0" smtClean="0"/>
              <a:t>Engine </a:t>
            </a:r>
            <a:r>
              <a:rPr lang="en-US" dirty="0"/>
              <a:t>– Workflow Enactment.</a:t>
            </a:r>
          </a:p>
          <a:p>
            <a:endParaRPr lang="en-US" dirty="0"/>
          </a:p>
        </p:txBody>
      </p:sp>
      <p:pic>
        <p:nvPicPr>
          <p:cNvPr id="5" name="Picture 4" descr="copy-scigap-header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6" name="Picture 5" descr="Screen Shot 2015-07-24 at 4.36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34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70123"/>
            <a:ext cx="7024744" cy="1143000"/>
          </a:xfrm>
        </p:spPr>
        <p:txBody>
          <a:bodyPr/>
          <a:lstStyle/>
          <a:p>
            <a:r>
              <a:rPr lang="en-US" dirty="0" smtClean="0"/>
              <a:t>Scalability</a:t>
            </a:r>
            <a:endParaRPr lang="en-US" dirty="0"/>
          </a:p>
        </p:txBody>
      </p:sp>
      <p:sp>
        <p:nvSpPr>
          <p:cNvPr id="119" name="Content Placeholder 118"/>
          <p:cNvSpPr>
            <a:spLocks noGrp="1"/>
          </p:cNvSpPr>
          <p:nvPr>
            <p:ph idx="1"/>
          </p:nvPr>
        </p:nvSpPr>
        <p:spPr>
          <a:xfrm>
            <a:off x="597573" y="2446638"/>
            <a:ext cx="7570242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Airavata worker capacity can be increased and decreased on demand to maintain performance and load spikes.</a:t>
            </a:r>
          </a:p>
          <a:p>
            <a:r>
              <a:rPr lang="en-US" dirty="0" smtClean="0"/>
              <a:t>Workers scale horizontally. </a:t>
            </a:r>
          </a:p>
          <a:p>
            <a:r>
              <a:rPr lang="en-US" dirty="0" smtClean="0"/>
              <a:t>Distribute jobs between workers  using the internal work queue.</a:t>
            </a:r>
          </a:p>
          <a:p>
            <a:endParaRPr lang="en-US" dirty="0" smtClean="0"/>
          </a:p>
        </p:txBody>
      </p:sp>
      <p:pic>
        <p:nvPicPr>
          <p:cNvPr id="121" name="Picture 120" descr="Scalabili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120" y="4384580"/>
            <a:ext cx="5578291" cy="2091368"/>
          </a:xfrm>
          <a:prstGeom prst="rect">
            <a:avLst/>
          </a:prstGeom>
        </p:spPr>
      </p:pic>
      <p:pic>
        <p:nvPicPr>
          <p:cNvPr id="123" name="Picture 122" descr="copy-scigap-header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561" y="6182679"/>
            <a:ext cx="1759606" cy="586536"/>
          </a:xfrm>
          <a:prstGeom prst="rect">
            <a:avLst/>
          </a:prstGeom>
        </p:spPr>
      </p:pic>
      <p:pic>
        <p:nvPicPr>
          <p:cNvPr id="124" name="Picture 123" descr="Screen Shot 2015-07-24 at 4.36.3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47" y="6351207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567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7213</TotalTime>
  <Words>710</Words>
  <Application>Microsoft Macintosh PowerPoint</Application>
  <PresentationFormat>On-screen Show (4:3)</PresentationFormat>
  <Paragraphs>114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Calibri</vt:lpstr>
      <vt:lpstr>Calisto MT</vt:lpstr>
      <vt:lpstr>Wingdings</vt:lpstr>
      <vt:lpstr>Genesis</vt:lpstr>
      <vt:lpstr>Apache Airavata Architecture Overview</vt:lpstr>
      <vt:lpstr>What is Apache Airavata?</vt:lpstr>
      <vt:lpstr>Architectural Goals</vt:lpstr>
      <vt:lpstr>Terminology</vt:lpstr>
      <vt:lpstr>Relationship of Data Models </vt:lpstr>
      <vt:lpstr>Loosely Coupled Components</vt:lpstr>
      <vt:lpstr>Airavata Component Architecture</vt:lpstr>
      <vt:lpstr>Component Based Architecture(CBA) Pattern.</vt:lpstr>
      <vt:lpstr>Scalability</vt:lpstr>
      <vt:lpstr>Fault Tolerance</vt:lpstr>
      <vt:lpstr>Experiment Recovery</vt:lpstr>
      <vt:lpstr>Reliable Job Monitoring</vt:lpstr>
      <vt:lpstr>Fault Handling</vt:lpstr>
      <vt:lpstr>Security</vt:lpstr>
      <vt:lpstr>Workflow Enactment</vt:lpstr>
      <vt:lpstr>e.g: Experiment Launch</vt:lpstr>
      <vt:lpstr>PowerPoint Presentation</vt:lpstr>
    </vt:vector>
  </TitlesOfParts>
  <Company>Indiana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Airavata Architecture overview</dc:title>
  <dc:creator>Shameera Rathnayaka Yodage</dc:creator>
  <cp:lastModifiedBy>Suresh Marru</cp:lastModifiedBy>
  <cp:revision>63</cp:revision>
  <dcterms:created xsi:type="dcterms:W3CDTF">2015-07-20T16:10:59Z</dcterms:created>
  <dcterms:modified xsi:type="dcterms:W3CDTF">2015-07-26T14:36:21Z</dcterms:modified>
</cp:coreProperties>
</file>