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56" r:id="rId1"/>
    <p:sldMasterId id="2147483969" r:id="rId2"/>
  </p:sldMasterIdLst>
  <p:notesMasterIdLst>
    <p:notesMasterId r:id="rId27"/>
  </p:notesMasterIdLst>
  <p:handoutMasterIdLst>
    <p:handoutMasterId r:id="rId28"/>
  </p:handoutMasterIdLst>
  <p:sldIdLst>
    <p:sldId id="256" r:id="rId3"/>
    <p:sldId id="530" r:id="rId4"/>
    <p:sldId id="493" r:id="rId5"/>
    <p:sldId id="531" r:id="rId6"/>
    <p:sldId id="520" r:id="rId7"/>
    <p:sldId id="528" r:id="rId8"/>
    <p:sldId id="443" r:id="rId9"/>
    <p:sldId id="460" r:id="rId10"/>
    <p:sldId id="532" r:id="rId11"/>
    <p:sldId id="512" r:id="rId12"/>
    <p:sldId id="529" r:id="rId13"/>
    <p:sldId id="514" r:id="rId14"/>
    <p:sldId id="515" r:id="rId15"/>
    <p:sldId id="534" r:id="rId16"/>
    <p:sldId id="501" r:id="rId17"/>
    <p:sldId id="535" r:id="rId18"/>
    <p:sldId id="590" r:id="rId19"/>
    <p:sldId id="536" r:id="rId20"/>
    <p:sldId id="538" r:id="rId21"/>
    <p:sldId id="537" r:id="rId22"/>
    <p:sldId id="526" r:id="rId23"/>
    <p:sldId id="406" r:id="rId24"/>
    <p:sldId id="488" r:id="rId25"/>
    <p:sldId id="527" r:id="rId26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7D110C"/>
    <a:srgbClr val="6D6E70"/>
    <a:srgbClr val="A9C9FF"/>
    <a:srgbClr val="F3F3F3"/>
    <a:srgbClr val="F8F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7" autoAdjust="0"/>
    <p:restoredTop sz="86212" autoAdjust="0"/>
  </p:normalViewPr>
  <p:slideViewPr>
    <p:cSldViewPr>
      <p:cViewPr varScale="1">
        <p:scale>
          <a:sx n="134" d="100"/>
          <a:sy n="134" d="100"/>
        </p:scale>
        <p:origin x="184" y="21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5" d="100"/>
          <a:sy n="135" d="100"/>
        </p:scale>
        <p:origin x="-2576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BentonSans Regular"/>
              <a:cs typeface="BentonSans Regular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>
                <a:latin typeface="BentonSans Regular"/>
                <a:cs typeface="BentonSans Regular"/>
              </a:rPr>
              <a:t>April 2, 2014</a:t>
            </a:r>
            <a:endParaRPr lang="en-US" dirty="0">
              <a:latin typeface="BentonSans Regular"/>
              <a:cs typeface="BentonSans Regular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5145E-9645-B749-A609-E0547542D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980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C1C604FA-B488-F94F-8EF3-4A66DAC35D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696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59D5A79-0C55-9946-8AAC-0DD300C85810}" type="slidenum">
              <a:rPr lang="en-US" sz="1200" i="0"/>
              <a:pPr/>
              <a:t>1</a:t>
            </a:fld>
            <a:endParaRPr lang="en-US" sz="1200" i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604FA-B488-F94F-8EF3-4A66DAC35D4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30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604FA-B488-F94F-8EF3-4A66DAC35D4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332D0-5686-0C45-9A96-7178ED0F3FD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8419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E291C-EADD-4556-870C-F98C5FF9BE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81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4433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7" name="Shape 4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604FA-B488-F94F-8EF3-4A66DAC35D4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2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1E2AB7-2F09-BE4C-8C89-6CA6A1D9CF88}" type="slidenum">
              <a:rPr lang="en-US"/>
              <a:pPr/>
              <a:t>19</a:t>
            </a:fld>
            <a:endParaRPr lang="en-US"/>
          </a:p>
        </p:txBody>
      </p:sp>
      <p:sp>
        <p:nvSpPr>
          <p:cNvPr id="144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7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84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0" y="0"/>
            <a:ext cx="9144000" cy="3486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24"/>
          <p:cNvSpPr>
            <a:spLocks noChangeShapeType="1"/>
          </p:cNvSpPr>
          <p:nvPr/>
        </p:nvSpPr>
        <p:spPr bwMode="auto">
          <a:xfrm>
            <a:off x="2106614" y="1913335"/>
            <a:ext cx="490378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Line 53"/>
          <p:cNvSpPr>
            <a:spLocks noChangeShapeType="1"/>
          </p:cNvSpPr>
          <p:nvPr/>
        </p:nvSpPr>
        <p:spPr bwMode="auto">
          <a:xfrm>
            <a:off x="0" y="3486150"/>
            <a:ext cx="9144000" cy="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1" y="1322785"/>
            <a:ext cx="8226425" cy="3810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55614" y="760810"/>
            <a:ext cx="8226425" cy="582215"/>
          </a:xfrm>
        </p:spPr>
        <p:txBody>
          <a:bodyPr/>
          <a:lstStyle>
            <a:lvl1pPr algn="ctr">
              <a:defRPr sz="42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7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2625365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608410"/>
            <a:ext cx="1778000" cy="3810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608410"/>
            <a:ext cx="5181600" cy="3810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3454099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121897" tIns="121897" rIns="121897" bIns="121897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2"/>
            <a:ext cx="8229600" cy="3725699"/>
          </a:xfrm>
          <a:prstGeom prst="rect">
            <a:avLst/>
          </a:prstGeom>
        </p:spPr>
        <p:txBody>
          <a:bodyPr lIns="121897" tIns="121897" rIns="121897" bIns="121897" anchor="t" anchorCtr="0"/>
          <a:lstStyle>
            <a:lvl1pPr>
              <a:defRPr/>
            </a:lvl1pPr>
            <a:lvl2pPr indent="609585">
              <a:defRPr/>
            </a:lvl2pPr>
            <a:lvl3pPr indent="1219170">
              <a:defRPr/>
            </a:lvl3pPr>
            <a:lvl4pPr indent="1828754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7103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4534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6846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8366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0442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0839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8011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366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0140502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3248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613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51322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9098-B8FA-094A-8399-BD0C167F110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7/25/15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A349-1B31-1E44-B852-4DF012C004B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594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2693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5588" y="1389460"/>
            <a:ext cx="3478212" cy="302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389460"/>
            <a:ext cx="3479800" cy="302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102709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77747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51868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138322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26287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00051"/>
            <a:ext cx="5111750" cy="41945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386553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5200" y="114300"/>
            <a:ext cx="16002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" y="114300"/>
            <a:ext cx="4953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400" i="1"/>
          </a:p>
        </p:txBody>
      </p:sp>
    </p:spTree>
    <p:extLst>
      <p:ext uri="{BB962C8B-B14F-4D97-AF65-F5344CB8AC3E}">
        <p14:creationId xmlns:p14="http://schemas.microsoft.com/office/powerpoint/2010/main" val="209744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3999" cy="5905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42950"/>
            <a:ext cx="8915400" cy="3733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60" name="Line 36"/>
          <p:cNvSpPr>
            <a:spLocks noChangeShapeType="1"/>
          </p:cNvSpPr>
          <p:nvPr/>
        </p:nvSpPr>
        <p:spPr bwMode="auto">
          <a:xfrm>
            <a:off x="0" y="447675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Line 36"/>
          <p:cNvSpPr>
            <a:spLocks noChangeShapeType="1"/>
          </p:cNvSpPr>
          <p:nvPr/>
        </p:nvSpPr>
        <p:spPr bwMode="auto">
          <a:xfrm>
            <a:off x="0" y="447675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Line 36"/>
          <p:cNvSpPr>
            <a:spLocks noChangeShapeType="1"/>
          </p:cNvSpPr>
          <p:nvPr userDrawn="1"/>
        </p:nvSpPr>
        <p:spPr bwMode="auto">
          <a:xfrm>
            <a:off x="0" y="447675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905000" y="4702903"/>
            <a:ext cx="624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0" dirty="0" smtClean="0">
                <a:solidFill>
                  <a:srgbClr val="DD0031"/>
                </a:solidFill>
                <a:latin typeface="Georgia Pro"/>
                <a:cs typeface="Georgia Pro"/>
              </a:rPr>
              <a:t>Apache</a:t>
            </a:r>
            <a:r>
              <a:rPr lang="en-US" sz="1000" i="0" baseline="0" dirty="0" smtClean="0">
                <a:solidFill>
                  <a:srgbClr val="DD0031"/>
                </a:solidFill>
                <a:latin typeface="Georgia Pro"/>
                <a:cs typeface="Georgia Pro"/>
              </a:rPr>
              <a:t> Airavata Software ==&gt; Science Gateways Platform as a Service (SciGaP) </a:t>
            </a:r>
            <a:r>
              <a:rPr lang="en-US" sz="1000" i="0" baseline="0" smtClean="0">
                <a:solidFill>
                  <a:srgbClr val="DD0031"/>
                </a:solidFill>
                <a:latin typeface="Georgia Pro"/>
                <a:cs typeface="Georgia Pro"/>
              </a:rPr>
              <a:t>Hosted Services </a:t>
            </a:r>
            <a:endParaRPr lang="en-US" sz="1000" i="0" dirty="0">
              <a:solidFill>
                <a:srgbClr val="DD0031"/>
              </a:solidFill>
              <a:latin typeface="Georgia Pro"/>
              <a:cs typeface="Georgia Pro"/>
            </a:endParaRPr>
          </a:p>
        </p:txBody>
      </p:sp>
      <p:pic>
        <p:nvPicPr>
          <p:cNvPr id="3" name="Picture 2" descr="Airavata-Logo-Color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60838"/>
            <a:ext cx="533400" cy="533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560838"/>
            <a:ext cx="530352" cy="5303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81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DD0031"/>
          </a:solidFill>
          <a:latin typeface="BentonSans Regular"/>
          <a:ea typeface="+mj-ea"/>
          <a:cs typeface="BentonSans Regular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BentonSans Regular"/>
          <a:ea typeface="+mn-ea"/>
          <a:cs typeface="BentonSans Regular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BentonSans Regular"/>
          <a:ea typeface="+mn-ea"/>
          <a:cs typeface="BentonSans Regular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BentonSans Regular"/>
          <a:ea typeface="+mn-ea"/>
          <a:cs typeface="BentonSans Regular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BentonSans Regular"/>
          <a:ea typeface="+mn-ea"/>
          <a:cs typeface="BentonSans Regular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BentonSans Regular"/>
          <a:ea typeface="+mn-ea"/>
          <a:cs typeface="BentonSans Regular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4729098-B8FA-094A-8399-BD0C167F110A}" type="datetimeFigureOut">
              <a:rPr 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7/25/15</a:t>
            </a:fld>
            <a:endParaRPr lang="en-US" i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i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5F0EA349-1B31-1E44-B852-4DF012C004BF}" type="slidenum">
              <a:rPr 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i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8" Type="http://schemas.openxmlformats.org/officeDocument/2006/relationships/image" Target="../media/image8.jpg"/><Relationship Id="rId9" Type="http://schemas.openxmlformats.org/officeDocument/2006/relationships/image" Target="../media/image9.jpg"/><Relationship Id="rId10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cwiki.apache.org/confluence/display/AIRAVATA/Tests+in+Airavata" TargetMode="External"/><Relationship Id="rId3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architecture@airavata.apache.org" TargetMode="External"/><Relationship Id="rId4" Type="http://schemas.openxmlformats.org/officeDocument/2006/relationships/hyperlink" Target="mailto:dev@airavata.apache.org" TargetMode="External"/><Relationship Id="rId5" Type="http://schemas.openxmlformats.org/officeDocument/2006/relationships/hyperlink" Target="mailto:users@airavata.apache.org" TargetMode="External"/><Relationship Id="rId6" Type="http://schemas.openxmlformats.org/officeDocument/2006/relationships/hyperlink" Target="mailto:marpierc@iu.edu" TargetMode="External"/><Relationship Id="rId7" Type="http://schemas.openxmlformats.org/officeDocument/2006/relationships/hyperlink" Target="mailto:smarru@iu.edu)" TargetMode="External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yberD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225" y="3982098"/>
            <a:ext cx="749300" cy="705862"/>
          </a:xfrm>
          <a:prstGeom prst="rect">
            <a:avLst/>
          </a:prstGeom>
        </p:spPr>
      </p:pic>
      <p:sp>
        <p:nvSpPr>
          <p:cNvPr id="14339" name="Text Box 7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52400"/>
            <a:ext cx="9144000" cy="1657350"/>
          </a:xfrm>
          <a:noFill/>
        </p:spPr>
        <p:txBody>
          <a:bodyPr/>
          <a:lstStyle/>
          <a:p>
            <a:r>
              <a:rPr lang="en-US" dirty="0" smtClean="0">
                <a:latin typeface="Georgia Pro"/>
                <a:ea typeface="ＭＳ Ｐゴシック" charset="0"/>
                <a:cs typeface="Georgia Pro"/>
              </a:rPr>
              <a:t>Airavata overview </a:t>
            </a:r>
            <a:endParaRPr lang="en-US" sz="2000" dirty="0">
              <a:solidFill>
                <a:schemeClr val="tx1"/>
              </a:solidFill>
              <a:latin typeface="Georgia Pro"/>
              <a:ea typeface="ＭＳ Ｐゴシック" charset="0"/>
              <a:cs typeface="Georgia Pro"/>
            </a:endParaRPr>
          </a:p>
        </p:txBody>
      </p:sp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-37730" y="234315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i="0" dirty="0" smtClean="0">
                <a:solidFill>
                  <a:schemeClr val="bg1"/>
                </a:solidFill>
                <a:latin typeface="BentonSans Regular"/>
                <a:cs typeface="BentonSans Regular"/>
              </a:rPr>
              <a:t>Big Picture: How all the Tutorial Modules fit together</a:t>
            </a:r>
            <a:endParaRPr lang="en-US" sz="1800" i="0" dirty="0">
              <a:latin typeface="BentonSans Regular"/>
              <a:cs typeface="BentonSans Regular"/>
            </a:endParaRPr>
          </a:p>
        </p:txBody>
      </p:sp>
      <p:pic>
        <p:nvPicPr>
          <p:cNvPr id="4" name="Picture 3" descr="SciGa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85" y="3982098"/>
            <a:ext cx="762000" cy="554182"/>
          </a:xfrm>
          <a:prstGeom prst="rect">
            <a:avLst/>
          </a:prstGeom>
        </p:spPr>
      </p:pic>
      <p:pic>
        <p:nvPicPr>
          <p:cNvPr id="9" name="Picture 8" descr="Comp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17" y="3982098"/>
            <a:ext cx="762000" cy="554182"/>
          </a:xfrm>
          <a:prstGeom prst="rect">
            <a:avLst/>
          </a:prstGeom>
        </p:spPr>
      </p:pic>
      <p:pic>
        <p:nvPicPr>
          <p:cNvPr id="10" name="Picture 9" descr="SoftAn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349" y="3982098"/>
            <a:ext cx="794544" cy="577850"/>
          </a:xfrm>
          <a:prstGeom prst="rect">
            <a:avLst/>
          </a:prstGeom>
        </p:spPr>
      </p:pic>
      <p:pic>
        <p:nvPicPr>
          <p:cNvPr id="12" name="Picture 11" descr="BioMe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733" y="3982098"/>
            <a:ext cx="736600" cy="535709"/>
          </a:xfrm>
          <a:prstGeom prst="rect">
            <a:avLst/>
          </a:prstGeom>
        </p:spPr>
      </p:pic>
      <p:pic>
        <p:nvPicPr>
          <p:cNvPr id="13" name="Picture 12" descr="Visual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857" y="3982098"/>
            <a:ext cx="794544" cy="577850"/>
          </a:xfrm>
          <a:prstGeom prst="rect">
            <a:avLst/>
          </a:prstGeom>
        </p:spPr>
      </p:pic>
      <p:pic>
        <p:nvPicPr>
          <p:cNvPr id="14" name="Picture 13" descr="CampBridg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982098"/>
            <a:ext cx="812800" cy="591127"/>
          </a:xfrm>
          <a:prstGeom prst="rect">
            <a:avLst/>
          </a:prstGeom>
        </p:spPr>
      </p:pic>
      <p:pic>
        <p:nvPicPr>
          <p:cNvPr id="16" name="Picture 15" descr="GrantS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665" y="3982098"/>
            <a:ext cx="736600" cy="53570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Airavata: Keep it simple, yet flexible </a:t>
            </a:r>
            <a:endParaRPr lang="en-US" dirty="0"/>
          </a:p>
        </p:txBody>
      </p:sp>
      <p:pic>
        <p:nvPicPr>
          <p:cNvPr id="4" name="Picture 3" descr="Airavata 1.0 Archite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950"/>
            <a:ext cx="9144000" cy="349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API’s &amp; CPI’s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200150"/>
            <a:ext cx="78199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External clients interact with Airavata API </a:t>
            </a:r>
            <a:r>
              <a:rPr lang="en-US" dirty="0" smtClean="0"/>
              <a:t>(</a:t>
            </a:r>
            <a:r>
              <a:rPr lang="en-US" dirty="0"/>
              <a:t>based on Apache Thrift</a:t>
            </a:r>
            <a:r>
              <a:rPr lang="en-US" dirty="0" smtClean="0"/>
              <a:t>).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Internally, components interact with each other through Component Programming Interfaces </a:t>
            </a:r>
            <a:r>
              <a:rPr lang="en-US" dirty="0" smtClean="0"/>
              <a:t>(thrift based CPIs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084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Gateways User Interfaces are Polyglot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5368925" y="890588"/>
            <a:ext cx="3775075" cy="328453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4F81BD"/>
                </a:solidFill>
              </a:rPr>
              <a:t>Modern distributed applications are rarely composed of modules written in a single language.</a:t>
            </a:r>
          </a:p>
          <a:p>
            <a:r>
              <a:rPr lang="en-US" dirty="0" smtClean="0">
                <a:solidFill>
                  <a:srgbClr val="4F81BD"/>
                </a:solidFill>
              </a:rPr>
              <a:t>Weaving together innovations made in a range of languages is a core competency of successful enterprises.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Cross language communications are a necessity, not a luxury.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36" y="761684"/>
            <a:ext cx="4925426" cy="3513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4173" y="4163524"/>
            <a:ext cx="5903487" cy="299529"/>
          </a:xfrm>
          <a:prstGeom prst="rect">
            <a:avLst/>
          </a:prstGeom>
          <a:noFill/>
        </p:spPr>
        <p:txBody>
          <a:bodyPr wrap="square" lIns="68031" tIns="34016" rIns="68031" bIns="34016" rtlCol="0">
            <a:spAutoFit/>
          </a:bodyPr>
          <a:lstStyle/>
          <a:p>
            <a:pPr algn="ctr"/>
            <a:r>
              <a:rPr lang="en-US" sz="1500" i="1" dirty="0" smtClean="0"/>
              <a:t>* source</a:t>
            </a:r>
            <a:r>
              <a:rPr lang="en-US" sz="1500" i="1" dirty="0"/>
              <a:t>: The Programmer’s Guide to Apache </a:t>
            </a:r>
            <a:r>
              <a:rPr lang="en-US" sz="1500" i="1" dirty="0" smtClean="0"/>
              <a:t>Thrift</a:t>
            </a:r>
            <a:r>
              <a:rPr lang="en-US" sz="15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7718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>
                <a:solidFill>
                  <a:srgbClr val="FF0000"/>
                </a:solidFill>
              </a:rPr>
              <a:t>Apache Airavata API’s built over Apache </a:t>
            </a:r>
            <a:r>
              <a:rPr lang="en-US" dirty="0" smtClean="0">
                <a:solidFill>
                  <a:srgbClr val="FF0000"/>
                </a:solidFill>
              </a:rPr>
              <a:t>Thrift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6" name="Shape 9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79004" y="623887"/>
            <a:ext cx="8229600" cy="39206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419600" y="3562350"/>
            <a:ext cx="4236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sz="2400" dirty="0">
                <a:solidFill>
                  <a:srgbClr val="0989B1"/>
                </a:solidFill>
              </a:rPr>
              <a:t>Clean way to define IDLs with richer data structures</a:t>
            </a:r>
          </a:p>
        </p:txBody>
      </p:sp>
    </p:spTree>
    <p:extLst>
      <p:ext uri="{BB962C8B-B14F-4D97-AF65-F5344CB8AC3E}">
        <p14:creationId xmlns:p14="http://schemas.microsoft.com/office/powerpoint/2010/main" val="318503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Experiences with Thrift based </a:t>
            </a:r>
            <a:r>
              <a:rPr lang="en-US" dirty="0" smtClean="0"/>
              <a:t>API’s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1600" dirty="0" smtClean="0"/>
              <a:t>Driving </a:t>
            </a:r>
            <a:r>
              <a:rPr lang="en-US" sz="1600" dirty="0"/>
              <a:t>needs: 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Complex use cases evolve over time which challenges the need to preserve a cleaner design.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Support native clients in various languages.</a:t>
            </a:r>
          </a:p>
          <a:p>
            <a:pPr>
              <a:buFont typeface="Arial" charset="0"/>
              <a:buChar char="•"/>
            </a:pPr>
            <a:r>
              <a:rPr lang="en-US" sz="1600" dirty="0"/>
              <a:t>Thrift Advantages: 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API/CPI Servers can be built with robust implementations to switch based on </a:t>
            </a:r>
            <a:r>
              <a:rPr lang="en-US" sz="1600" dirty="0" err="1"/>
              <a:t>QoS</a:t>
            </a:r>
            <a:r>
              <a:rPr lang="en-US" sz="1600" dirty="0"/>
              <a:t> (</a:t>
            </a:r>
            <a:r>
              <a:rPr lang="en-US" sz="1600" dirty="0" err="1"/>
              <a:t>TSimpleServer</a:t>
            </a:r>
            <a:r>
              <a:rPr lang="en-US" sz="1600" dirty="0"/>
              <a:t>, </a:t>
            </a:r>
            <a:r>
              <a:rPr lang="en-US" sz="1600" dirty="0" err="1"/>
              <a:t>TThreadPoolServer</a:t>
            </a:r>
            <a:r>
              <a:rPr lang="en-US" sz="1600" dirty="0"/>
              <a:t> </a:t>
            </a:r>
            <a:r>
              <a:rPr lang="en-US" sz="1600" dirty="0" err="1"/>
              <a:t>TNonblockingServer</a:t>
            </a:r>
            <a:r>
              <a:rPr lang="en-US" sz="1600" dirty="0"/>
              <a:t>, </a:t>
            </a:r>
            <a:r>
              <a:rPr lang="en-US" sz="1600" dirty="0" err="1"/>
              <a:t>THsHaServer</a:t>
            </a:r>
            <a:r>
              <a:rPr lang="en-US" sz="1600" dirty="0"/>
              <a:t>).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No need to </a:t>
            </a:r>
            <a:r>
              <a:rPr lang="en-US" sz="1600" dirty="0" err="1"/>
              <a:t>marshall</a:t>
            </a:r>
            <a:r>
              <a:rPr lang="en-US" sz="1600" dirty="0"/>
              <a:t> / </a:t>
            </a:r>
            <a:r>
              <a:rPr lang="en-US" sz="1600" dirty="0" err="1"/>
              <a:t>unmarshall</a:t>
            </a:r>
            <a:r>
              <a:rPr lang="en-US" sz="1600" dirty="0"/>
              <a:t> data – objects </a:t>
            </a:r>
            <a:r>
              <a:rPr lang="en-US" sz="1600" dirty="0" smtClean="0"/>
              <a:t>are transmitted as compact binary and generated models </a:t>
            </a:r>
            <a:r>
              <a:rPr lang="en-US" sz="1600" dirty="0"/>
              <a:t>are used internally as well.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Auto-generation of Client-SDK’s makes it easy to do modifications to the models.</a:t>
            </a:r>
          </a:p>
          <a:p>
            <a:pPr lvl="1">
              <a:buFont typeface="Arial" charset="0"/>
              <a:buChar char="•"/>
            </a:pPr>
            <a:r>
              <a:rPr lang="en-US" sz="1600" dirty="0"/>
              <a:t>Convenient way to achieve backward compatibility.</a:t>
            </a:r>
          </a:p>
        </p:txBody>
      </p:sp>
    </p:spTree>
    <p:extLst>
      <p:ext uri="{BB962C8B-B14F-4D97-AF65-F5344CB8AC3E}">
        <p14:creationId xmlns:p14="http://schemas.microsoft.com/office/powerpoint/2010/main" val="35997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>
            <a:spLocks noGrp="1"/>
          </p:cNvSpPr>
          <p:nvPr>
            <p:ph type="sldNum" idx="4294967295"/>
          </p:nvPr>
        </p:nvSpPr>
        <p:spPr>
          <a:xfrm>
            <a:off x="6553200" y="4767264"/>
            <a:ext cx="2133598" cy="2769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 </a:t>
            </a:r>
          </a:p>
        </p:txBody>
      </p:sp>
      <p:pic>
        <p:nvPicPr>
          <p:cNvPr id="357" name="Shape 3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6304" y="1325880"/>
            <a:ext cx="410094" cy="41148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8" name="Shape 358"/>
          <p:cNvGrpSpPr/>
          <p:nvPr/>
        </p:nvGrpSpPr>
        <p:grpSpPr>
          <a:xfrm>
            <a:off x="1600201" y="3364687"/>
            <a:ext cx="5951763" cy="848301"/>
            <a:chOff x="1600200" y="5574530"/>
            <a:chExt cx="5951763" cy="1131068"/>
          </a:xfrm>
        </p:grpSpPr>
        <p:sp>
          <p:nvSpPr>
            <p:cNvPr id="359" name="Shape 359"/>
            <p:cNvSpPr/>
            <p:nvPr/>
          </p:nvSpPr>
          <p:spPr>
            <a:xfrm>
              <a:off x="1600200" y="6331073"/>
              <a:ext cx="5951763" cy="374526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B9B9BB"/>
                </a:gs>
                <a:gs pos="45000">
                  <a:srgbClr val="C7C7CB"/>
                </a:gs>
                <a:gs pos="100000">
                  <a:srgbClr val="E1E1E3"/>
                </a:gs>
              </a:gsLst>
              <a:path path="circle">
                <a:fillToRect l="50000" t="50000" r="50000" b="50000"/>
              </a:path>
              <a:tileRect/>
            </a:gradFill>
            <a:ln w="9525" cap="flat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600" b="0" i="0" u="none" strike="noStrike" cap="none" baseline="0">
                  <a:solidFill>
                    <a:srgbClr val="070709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Knowledge and Expertise</a:t>
              </a:r>
            </a:p>
          </p:txBody>
        </p:sp>
        <p:sp>
          <p:nvSpPr>
            <p:cNvPr id="360" name="Shape 360"/>
            <p:cNvSpPr/>
            <p:nvPr/>
          </p:nvSpPr>
          <p:spPr>
            <a:xfrm>
              <a:off x="1812763" y="5574530"/>
              <a:ext cx="1275375" cy="461623"/>
            </a:xfrm>
            <a:prstGeom prst="rect">
              <a:avLst/>
            </a:prstGeom>
            <a:solidFill>
              <a:srgbClr val="6E2265"/>
            </a:solidFill>
            <a:ln w="26425" cap="flat">
              <a:solidFill>
                <a:srgbClr val="6B767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Computational Resources</a:t>
              </a:r>
            </a:p>
          </p:txBody>
        </p:sp>
        <p:sp>
          <p:nvSpPr>
            <p:cNvPr id="361" name="Shape 361"/>
            <p:cNvSpPr/>
            <p:nvPr/>
          </p:nvSpPr>
          <p:spPr>
            <a:xfrm>
              <a:off x="3229816" y="5574532"/>
              <a:ext cx="1275375" cy="461623"/>
            </a:xfrm>
            <a:prstGeom prst="rect">
              <a:avLst/>
            </a:prstGeom>
            <a:solidFill>
              <a:srgbClr val="002060"/>
            </a:solidFill>
            <a:ln w="26425" cap="flat">
              <a:solidFill>
                <a:srgbClr val="6B767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Scientific Instruments</a:t>
              </a:r>
            </a:p>
          </p:txBody>
        </p:sp>
        <p:sp>
          <p:nvSpPr>
            <p:cNvPr id="362" name="Shape 362"/>
            <p:cNvSpPr/>
            <p:nvPr/>
          </p:nvSpPr>
          <p:spPr>
            <a:xfrm>
              <a:off x="4646935" y="5574530"/>
              <a:ext cx="1275375" cy="461623"/>
            </a:xfrm>
            <a:prstGeom prst="rect">
              <a:avLst/>
            </a:prstGeom>
            <a:solidFill>
              <a:srgbClr val="531921"/>
            </a:solidFill>
            <a:ln w="26425" cap="flat">
              <a:solidFill>
                <a:srgbClr val="6B767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baseline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Algorithms and Models</a:t>
              </a:r>
            </a:p>
          </p:txBody>
        </p:sp>
        <p:sp>
          <p:nvSpPr>
            <p:cNvPr id="363" name="Shape 363"/>
            <p:cNvSpPr/>
            <p:nvPr/>
          </p:nvSpPr>
          <p:spPr>
            <a:xfrm>
              <a:off x="6064023" y="5574530"/>
              <a:ext cx="1275375" cy="461623"/>
            </a:xfrm>
            <a:prstGeom prst="rect">
              <a:avLst/>
            </a:prstGeom>
            <a:solidFill>
              <a:srgbClr val="AA3312"/>
            </a:solidFill>
            <a:ln w="26425" cap="flat">
              <a:solidFill>
                <a:srgbClr val="6B767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baseline="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Archived Data and Metadata</a:t>
              </a:r>
            </a:p>
          </p:txBody>
        </p:sp>
      </p:grpSp>
      <p:sp>
        <p:nvSpPr>
          <p:cNvPr id="364" name="Shape 364"/>
          <p:cNvSpPr/>
          <p:nvPr/>
        </p:nvSpPr>
        <p:spPr>
          <a:xfrm>
            <a:off x="1741909" y="2733348"/>
            <a:ext cx="5739199" cy="255356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8488C4"/>
              </a:gs>
              <a:gs pos="52999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100000" t="100000"/>
            </a:path>
            <a:tileRect r="-100000" b="-100000"/>
          </a:gradFill>
          <a:ln w="26425" cap="flat">
            <a:solidFill>
              <a:srgbClr val="6B767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0" i="0" u="none" strike="noStrike" cap="none" baseline="0">
                <a:solidFill>
                  <a:srgbClr val="070709"/>
                </a:solidFill>
                <a:latin typeface="Arial"/>
                <a:ea typeface="Arial"/>
                <a:cs typeface="Arial"/>
                <a:sym typeface="Arial"/>
                <a:rtl val="0"/>
              </a:rPr>
              <a:t>Advanced Science Tools</a:t>
            </a:r>
          </a:p>
        </p:txBody>
      </p:sp>
      <p:pic>
        <p:nvPicPr>
          <p:cNvPr id="365" name="Shape 3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2306" y="1325880"/>
            <a:ext cx="410094" cy="41148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Shape 366"/>
          <p:cNvSpPr/>
          <p:nvPr/>
        </p:nvSpPr>
        <p:spPr>
          <a:xfrm>
            <a:off x="1160017" y="2024607"/>
            <a:ext cx="6612379" cy="351337"/>
          </a:xfrm>
          <a:prstGeom prst="cloud">
            <a:avLst/>
          </a:prstGeom>
          <a:solidFill>
            <a:srgbClr val="92D050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67" name="Shape 3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1480" y="1257300"/>
            <a:ext cx="73152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Shape 36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46319" y="1257300"/>
            <a:ext cx="731520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Shape 3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684519" y="1348738"/>
            <a:ext cx="640080" cy="480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Shape 37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50919" y="1291587"/>
            <a:ext cx="640080" cy="480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Shape 37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14672" y="1291589"/>
            <a:ext cx="748129" cy="48005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72" name="Shape 372"/>
          <p:cNvGrpSpPr/>
          <p:nvPr/>
        </p:nvGrpSpPr>
        <p:grpSpPr>
          <a:xfrm>
            <a:off x="1866868" y="1293294"/>
            <a:ext cx="723931" cy="476366"/>
            <a:chOff x="6275" y="10650"/>
            <a:chExt cx="2993725" cy="2976925"/>
          </a:xfrm>
        </p:grpSpPr>
        <p:sp>
          <p:nvSpPr>
            <p:cNvPr id="373" name="Shape 373"/>
            <p:cNvSpPr/>
            <p:nvPr/>
          </p:nvSpPr>
          <p:spPr>
            <a:xfrm>
              <a:off x="6275" y="10650"/>
              <a:ext cx="2993725" cy="2976925"/>
            </a:xfrm>
            <a:custGeom>
              <a:avLst/>
              <a:gdLst/>
              <a:ahLst/>
              <a:cxnLst/>
              <a:rect l="0" t="0" r="0" b="0"/>
              <a:pathLst>
                <a:path w="119749" h="119077" extrusionOk="0">
                  <a:moveTo>
                    <a:pt x="64770" y="3059"/>
                  </a:moveTo>
                  <a:lnTo>
                    <a:pt x="64895" y="3273"/>
                  </a:lnTo>
                  <a:lnTo>
                    <a:pt x="65021" y="3486"/>
                  </a:lnTo>
                  <a:lnTo>
                    <a:pt x="65084" y="3771"/>
                  </a:lnTo>
                  <a:lnTo>
                    <a:pt x="65272" y="3984"/>
                  </a:lnTo>
                  <a:lnTo>
                    <a:pt x="65774" y="3344"/>
                  </a:lnTo>
                  <a:lnTo>
                    <a:pt x="66339" y="2846"/>
                  </a:lnTo>
                  <a:lnTo>
                    <a:pt x="66904" y="2419"/>
                  </a:lnTo>
                  <a:lnTo>
                    <a:pt x="67531" y="2064"/>
                  </a:lnTo>
                  <a:lnTo>
                    <a:pt x="68222" y="1779"/>
                  </a:lnTo>
                  <a:lnTo>
                    <a:pt x="68912" y="1637"/>
                  </a:lnTo>
                  <a:lnTo>
                    <a:pt x="69603" y="1566"/>
                  </a:lnTo>
                  <a:lnTo>
                    <a:pt x="70356" y="1566"/>
                  </a:lnTo>
                  <a:lnTo>
                    <a:pt x="71234" y="1637"/>
                  </a:lnTo>
                  <a:lnTo>
                    <a:pt x="72050" y="1850"/>
                  </a:lnTo>
                  <a:lnTo>
                    <a:pt x="72866" y="2206"/>
                  </a:lnTo>
                  <a:lnTo>
                    <a:pt x="73557" y="2633"/>
                  </a:lnTo>
                  <a:lnTo>
                    <a:pt x="74310" y="3202"/>
                  </a:lnTo>
                  <a:lnTo>
                    <a:pt x="74937" y="3771"/>
                  </a:lnTo>
                  <a:lnTo>
                    <a:pt x="75565" y="4482"/>
                  </a:lnTo>
                  <a:lnTo>
                    <a:pt x="76193" y="5265"/>
                  </a:lnTo>
                  <a:lnTo>
                    <a:pt x="77259" y="5265"/>
                  </a:lnTo>
                  <a:lnTo>
                    <a:pt x="78264" y="5478"/>
                  </a:lnTo>
                  <a:lnTo>
                    <a:pt x="79205" y="5763"/>
                  </a:lnTo>
                  <a:lnTo>
                    <a:pt x="80084" y="6118"/>
                  </a:lnTo>
                  <a:lnTo>
                    <a:pt x="81025" y="6545"/>
                  </a:lnTo>
                  <a:lnTo>
                    <a:pt x="81904" y="7043"/>
                  </a:lnTo>
                  <a:lnTo>
                    <a:pt x="82782" y="7470"/>
                  </a:lnTo>
                  <a:lnTo>
                    <a:pt x="83724" y="7896"/>
                  </a:lnTo>
                  <a:lnTo>
                    <a:pt x="84540" y="8608"/>
                  </a:lnTo>
                  <a:lnTo>
                    <a:pt x="85230" y="9390"/>
                  </a:lnTo>
                  <a:lnTo>
                    <a:pt x="85795" y="10315"/>
                  </a:lnTo>
                  <a:lnTo>
                    <a:pt x="86360" y="11240"/>
                  </a:lnTo>
                  <a:lnTo>
                    <a:pt x="86925" y="12093"/>
                  </a:lnTo>
                  <a:lnTo>
                    <a:pt x="87490" y="13018"/>
                  </a:lnTo>
                  <a:lnTo>
                    <a:pt x="88180" y="13729"/>
                  </a:lnTo>
                  <a:lnTo>
                    <a:pt x="88996" y="14369"/>
                  </a:lnTo>
                  <a:lnTo>
                    <a:pt x="90314" y="16006"/>
                  </a:lnTo>
                  <a:lnTo>
                    <a:pt x="91318" y="17855"/>
                  </a:lnTo>
                  <a:lnTo>
                    <a:pt x="91946" y="19847"/>
                  </a:lnTo>
                  <a:lnTo>
                    <a:pt x="92322" y="21910"/>
                  </a:lnTo>
                  <a:lnTo>
                    <a:pt x="92448" y="24115"/>
                  </a:lnTo>
                  <a:lnTo>
                    <a:pt x="92322" y="26320"/>
                  </a:lnTo>
                  <a:lnTo>
                    <a:pt x="92071" y="28525"/>
                  </a:lnTo>
                  <a:lnTo>
                    <a:pt x="91632" y="30730"/>
                  </a:lnTo>
                  <a:lnTo>
                    <a:pt x="92008" y="31370"/>
                  </a:lnTo>
                  <a:lnTo>
                    <a:pt x="92134" y="32153"/>
                  </a:lnTo>
                  <a:lnTo>
                    <a:pt x="92197" y="32864"/>
                  </a:lnTo>
                  <a:lnTo>
                    <a:pt x="92762" y="33220"/>
                  </a:lnTo>
                  <a:lnTo>
                    <a:pt x="93452" y="34144"/>
                  </a:lnTo>
                  <a:lnTo>
                    <a:pt x="93703" y="35282"/>
                  </a:lnTo>
                  <a:lnTo>
                    <a:pt x="93766" y="36563"/>
                  </a:lnTo>
                  <a:lnTo>
                    <a:pt x="93766" y="37772"/>
                  </a:lnTo>
                  <a:lnTo>
                    <a:pt x="93703" y="38697"/>
                  </a:lnTo>
                  <a:lnTo>
                    <a:pt x="93515" y="39621"/>
                  </a:lnTo>
                  <a:lnTo>
                    <a:pt x="93326" y="40546"/>
                  </a:lnTo>
                  <a:lnTo>
                    <a:pt x="93075" y="41471"/>
                  </a:lnTo>
                  <a:lnTo>
                    <a:pt x="92762" y="42324"/>
                  </a:lnTo>
                  <a:lnTo>
                    <a:pt x="92385" y="43249"/>
                  </a:lnTo>
                  <a:lnTo>
                    <a:pt x="91946" y="44103"/>
                  </a:lnTo>
                  <a:lnTo>
                    <a:pt x="91506" y="44956"/>
                  </a:lnTo>
                  <a:lnTo>
                    <a:pt x="93326" y="47090"/>
                  </a:lnTo>
                  <a:lnTo>
                    <a:pt x="95021" y="49367"/>
                  </a:lnTo>
                  <a:lnTo>
                    <a:pt x="96402" y="51856"/>
                  </a:lnTo>
                  <a:lnTo>
                    <a:pt x="97594" y="54417"/>
                  </a:lnTo>
                  <a:lnTo>
                    <a:pt x="98473" y="57120"/>
                  </a:lnTo>
                  <a:lnTo>
                    <a:pt x="99100" y="59965"/>
                  </a:lnTo>
                  <a:lnTo>
                    <a:pt x="99414" y="62882"/>
                  </a:lnTo>
                  <a:lnTo>
                    <a:pt x="99477" y="65940"/>
                  </a:lnTo>
                  <a:lnTo>
                    <a:pt x="99289" y="67150"/>
                  </a:lnTo>
                  <a:lnTo>
                    <a:pt x="99163" y="68288"/>
                  </a:lnTo>
                  <a:lnTo>
                    <a:pt x="98975" y="69497"/>
                  </a:lnTo>
                  <a:lnTo>
                    <a:pt x="98661" y="70635"/>
                  </a:lnTo>
                  <a:lnTo>
                    <a:pt x="99226" y="72627"/>
                  </a:lnTo>
                  <a:lnTo>
                    <a:pt x="99603" y="74690"/>
                  </a:lnTo>
                  <a:lnTo>
                    <a:pt x="99728" y="76895"/>
                  </a:lnTo>
                  <a:lnTo>
                    <a:pt x="99728" y="79029"/>
                  </a:lnTo>
                  <a:lnTo>
                    <a:pt x="99477" y="81163"/>
                  </a:lnTo>
                  <a:lnTo>
                    <a:pt x="99100" y="83225"/>
                  </a:lnTo>
                  <a:lnTo>
                    <a:pt x="98598" y="85288"/>
                  </a:lnTo>
                  <a:lnTo>
                    <a:pt x="97908" y="87138"/>
                  </a:lnTo>
                  <a:lnTo>
                    <a:pt x="98912" y="87209"/>
                  </a:lnTo>
                  <a:lnTo>
                    <a:pt x="100042" y="87351"/>
                  </a:lnTo>
                  <a:lnTo>
                    <a:pt x="101109" y="87422"/>
                  </a:lnTo>
                  <a:lnTo>
                    <a:pt x="102301" y="87422"/>
                  </a:lnTo>
                  <a:lnTo>
                    <a:pt x="103431" y="87422"/>
                  </a:lnTo>
                  <a:lnTo>
                    <a:pt x="104498" y="87280"/>
                  </a:lnTo>
                  <a:lnTo>
                    <a:pt x="105628" y="87138"/>
                  </a:lnTo>
                  <a:lnTo>
                    <a:pt x="106632" y="86853"/>
                  </a:lnTo>
                  <a:lnTo>
                    <a:pt x="106820" y="87280"/>
                  </a:lnTo>
                  <a:lnTo>
                    <a:pt x="106946" y="87778"/>
                  </a:lnTo>
                  <a:lnTo>
                    <a:pt x="107008" y="88276"/>
                  </a:lnTo>
                  <a:lnTo>
                    <a:pt x="107071" y="88774"/>
                  </a:lnTo>
                  <a:lnTo>
                    <a:pt x="107573" y="90268"/>
                  </a:lnTo>
                  <a:lnTo>
                    <a:pt x="108075" y="91761"/>
                  </a:lnTo>
                  <a:lnTo>
                    <a:pt x="108640" y="93184"/>
                  </a:lnTo>
                  <a:lnTo>
                    <a:pt x="109205" y="94678"/>
                  </a:lnTo>
                  <a:lnTo>
                    <a:pt x="109770" y="96100"/>
                  </a:lnTo>
                  <a:lnTo>
                    <a:pt x="110398" y="97523"/>
                  </a:lnTo>
                  <a:lnTo>
                    <a:pt x="111151" y="98946"/>
                  </a:lnTo>
                  <a:lnTo>
                    <a:pt x="111904" y="100226"/>
                  </a:lnTo>
                  <a:lnTo>
                    <a:pt x="112218" y="100866"/>
                  </a:lnTo>
                  <a:lnTo>
                    <a:pt x="113159" y="102502"/>
                  </a:lnTo>
                  <a:lnTo>
                    <a:pt x="114414" y="104850"/>
                  </a:lnTo>
                  <a:lnTo>
                    <a:pt x="115858" y="107695"/>
                  </a:lnTo>
                  <a:lnTo>
                    <a:pt x="117239" y="110754"/>
                  </a:lnTo>
                  <a:lnTo>
                    <a:pt x="118494" y="113670"/>
                  </a:lnTo>
                  <a:lnTo>
                    <a:pt x="119435" y="116160"/>
                  </a:lnTo>
                  <a:lnTo>
                    <a:pt x="119749" y="118009"/>
                  </a:lnTo>
                  <a:lnTo>
                    <a:pt x="119561" y="118080"/>
                  </a:lnTo>
                  <a:lnTo>
                    <a:pt x="119184" y="118080"/>
                  </a:lnTo>
                  <a:lnTo>
                    <a:pt x="118619" y="118080"/>
                  </a:lnTo>
                  <a:lnTo>
                    <a:pt x="117803" y="118080"/>
                  </a:lnTo>
                  <a:lnTo>
                    <a:pt x="116925" y="118009"/>
                  </a:lnTo>
                  <a:lnTo>
                    <a:pt x="115921" y="117938"/>
                  </a:lnTo>
                  <a:lnTo>
                    <a:pt x="114791" y="117867"/>
                  </a:lnTo>
                  <a:lnTo>
                    <a:pt x="113536" y="117725"/>
                  </a:lnTo>
                  <a:lnTo>
                    <a:pt x="112280" y="117582"/>
                  </a:lnTo>
                  <a:lnTo>
                    <a:pt x="110962" y="117511"/>
                  </a:lnTo>
                  <a:lnTo>
                    <a:pt x="109707" y="117369"/>
                  </a:lnTo>
                  <a:lnTo>
                    <a:pt x="108389" y="117227"/>
                  </a:lnTo>
                  <a:lnTo>
                    <a:pt x="107134" y="117084"/>
                  </a:lnTo>
                  <a:lnTo>
                    <a:pt x="105941" y="117013"/>
                  </a:lnTo>
                  <a:lnTo>
                    <a:pt x="104875" y="116871"/>
                  </a:lnTo>
                  <a:lnTo>
                    <a:pt x="103870" y="116800"/>
                  </a:lnTo>
                  <a:lnTo>
                    <a:pt x="93326" y="116800"/>
                  </a:lnTo>
                  <a:lnTo>
                    <a:pt x="92385" y="116729"/>
                  </a:lnTo>
                  <a:lnTo>
                    <a:pt x="91506" y="116729"/>
                  </a:lnTo>
                  <a:lnTo>
                    <a:pt x="90565" y="116871"/>
                  </a:lnTo>
                  <a:lnTo>
                    <a:pt x="89686" y="117013"/>
                  </a:lnTo>
                  <a:lnTo>
                    <a:pt x="88808" y="117156"/>
                  </a:lnTo>
                  <a:lnTo>
                    <a:pt x="87866" y="117298"/>
                  </a:lnTo>
                  <a:lnTo>
                    <a:pt x="86987" y="117369"/>
                  </a:lnTo>
                  <a:lnTo>
                    <a:pt x="86046" y="117440"/>
                  </a:lnTo>
                  <a:lnTo>
                    <a:pt x="72615" y="117440"/>
                  </a:lnTo>
                  <a:lnTo>
                    <a:pt x="54352" y="119076"/>
                  </a:lnTo>
                  <a:lnTo>
                    <a:pt x="48201" y="118720"/>
                  </a:lnTo>
                  <a:lnTo>
                    <a:pt x="33703" y="117227"/>
                  </a:lnTo>
                  <a:lnTo>
                    <a:pt x="23849" y="117227"/>
                  </a:lnTo>
                  <a:lnTo>
                    <a:pt x="13996" y="117653"/>
                  </a:lnTo>
                  <a:lnTo>
                    <a:pt x="13117" y="117653"/>
                  </a:lnTo>
                  <a:lnTo>
                    <a:pt x="12239" y="117725"/>
                  </a:lnTo>
                  <a:lnTo>
                    <a:pt x="11360" y="117796"/>
                  </a:lnTo>
                  <a:lnTo>
                    <a:pt x="10544" y="117938"/>
                  </a:lnTo>
                  <a:lnTo>
                    <a:pt x="9665" y="118080"/>
                  </a:lnTo>
                  <a:lnTo>
                    <a:pt x="8787" y="118222"/>
                  </a:lnTo>
                  <a:lnTo>
                    <a:pt x="7971" y="118365"/>
                  </a:lnTo>
                  <a:lnTo>
                    <a:pt x="7092" y="118507"/>
                  </a:lnTo>
                  <a:lnTo>
                    <a:pt x="6276" y="118649"/>
                  </a:lnTo>
                  <a:lnTo>
                    <a:pt x="5398" y="118792"/>
                  </a:lnTo>
                  <a:lnTo>
                    <a:pt x="4582" y="118863"/>
                  </a:lnTo>
                  <a:lnTo>
                    <a:pt x="3703" y="119005"/>
                  </a:lnTo>
                  <a:lnTo>
                    <a:pt x="2887" y="119005"/>
                  </a:lnTo>
                  <a:lnTo>
                    <a:pt x="2008" y="119005"/>
                  </a:lnTo>
                  <a:lnTo>
                    <a:pt x="1193" y="118934"/>
                  </a:lnTo>
                  <a:lnTo>
                    <a:pt x="314" y="118863"/>
                  </a:lnTo>
                  <a:lnTo>
                    <a:pt x="63" y="118578"/>
                  </a:lnTo>
                  <a:lnTo>
                    <a:pt x="0" y="118151"/>
                  </a:lnTo>
                  <a:lnTo>
                    <a:pt x="126" y="117653"/>
                  </a:lnTo>
                  <a:lnTo>
                    <a:pt x="251" y="117227"/>
                  </a:lnTo>
                  <a:lnTo>
                    <a:pt x="753" y="115591"/>
                  </a:lnTo>
                  <a:lnTo>
                    <a:pt x="1381" y="114026"/>
                  </a:lnTo>
                  <a:lnTo>
                    <a:pt x="2197" y="112532"/>
                  </a:lnTo>
                  <a:lnTo>
                    <a:pt x="3075" y="111038"/>
                  </a:lnTo>
                  <a:lnTo>
                    <a:pt x="4017" y="109615"/>
                  </a:lnTo>
                  <a:lnTo>
                    <a:pt x="5021" y="108193"/>
                  </a:lnTo>
                  <a:lnTo>
                    <a:pt x="6088" y="106770"/>
                  </a:lnTo>
                  <a:lnTo>
                    <a:pt x="7218" y="105419"/>
                  </a:lnTo>
                  <a:lnTo>
                    <a:pt x="14310" y="94749"/>
                  </a:lnTo>
                  <a:lnTo>
                    <a:pt x="19268" y="87351"/>
                  </a:lnTo>
                  <a:lnTo>
                    <a:pt x="19456" y="87067"/>
                  </a:lnTo>
                  <a:lnTo>
                    <a:pt x="19770" y="86995"/>
                  </a:lnTo>
                  <a:lnTo>
                    <a:pt x="20021" y="86995"/>
                  </a:lnTo>
                  <a:lnTo>
                    <a:pt x="20272" y="86995"/>
                  </a:lnTo>
                  <a:lnTo>
                    <a:pt x="21339" y="86853"/>
                  </a:lnTo>
                  <a:lnTo>
                    <a:pt x="22343" y="86853"/>
                  </a:lnTo>
                  <a:lnTo>
                    <a:pt x="23410" y="86853"/>
                  </a:lnTo>
                  <a:lnTo>
                    <a:pt x="24414" y="86995"/>
                  </a:lnTo>
                  <a:lnTo>
                    <a:pt x="25481" y="87067"/>
                  </a:lnTo>
                  <a:lnTo>
                    <a:pt x="26548" y="87209"/>
                  </a:lnTo>
                  <a:lnTo>
                    <a:pt x="27615" y="87280"/>
                  </a:lnTo>
                  <a:lnTo>
                    <a:pt x="28682" y="87280"/>
                  </a:lnTo>
                  <a:lnTo>
                    <a:pt x="28745" y="86711"/>
                  </a:lnTo>
                  <a:lnTo>
                    <a:pt x="28870" y="86142"/>
                  </a:lnTo>
                  <a:lnTo>
                    <a:pt x="28933" y="85644"/>
                  </a:lnTo>
                  <a:lnTo>
                    <a:pt x="28870" y="85075"/>
                  </a:lnTo>
                  <a:lnTo>
                    <a:pt x="27678" y="84577"/>
                  </a:lnTo>
                  <a:lnTo>
                    <a:pt x="26423" y="84008"/>
                  </a:lnTo>
                  <a:lnTo>
                    <a:pt x="25230" y="83297"/>
                  </a:lnTo>
                  <a:lnTo>
                    <a:pt x="24100" y="82514"/>
                  </a:lnTo>
                  <a:lnTo>
                    <a:pt x="23034" y="81661"/>
                  </a:lnTo>
                  <a:lnTo>
                    <a:pt x="22029" y="80665"/>
                  </a:lnTo>
                  <a:lnTo>
                    <a:pt x="21151" y="79455"/>
                  </a:lnTo>
                  <a:lnTo>
                    <a:pt x="20398" y="78104"/>
                  </a:lnTo>
                  <a:lnTo>
                    <a:pt x="19268" y="74903"/>
                  </a:lnTo>
                  <a:lnTo>
                    <a:pt x="18703" y="71560"/>
                  </a:lnTo>
                  <a:lnTo>
                    <a:pt x="18640" y="68217"/>
                  </a:lnTo>
                  <a:lnTo>
                    <a:pt x="19080" y="64802"/>
                  </a:lnTo>
                  <a:lnTo>
                    <a:pt x="19833" y="61459"/>
                  </a:lnTo>
                  <a:lnTo>
                    <a:pt x="20962" y="58258"/>
                  </a:lnTo>
                  <a:lnTo>
                    <a:pt x="22280" y="55271"/>
                  </a:lnTo>
                  <a:lnTo>
                    <a:pt x="23787" y="52425"/>
                  </a:lnTo>
                  <a:lnTo>
                    <a:pt x="24916" y="50931"/>
                  </a:lnTo>
                  <a:lnTo>
                    <a:pt x="26109" y="49509"/>
                  </a:lnTo>
                  <a:lnTo>
                    <a:pt x="27301" y="48157"/>
                  </a:lnTo>
                  <a:lnTo>
                    <a:pt x="28557" y="46877"/>
                  </a:lnTo>
                  <a:lnTo>
                    <a:pt x="29812" y="45597"/>
                  </a:lnTo>
                  <a:lnTo>
                    <a:pt x="31130" y="44458"/>
                  </a:lnTo>
                  <a:lnTo>
                    <a:pt x="32448" y="43391"/>
                  </a:lnTo>
                  <a:lnTo>
                    <a:pt x="33766" y="42324"/>
                  </a:lnTo>
                  <a:lnTo>
                    <a:pt x="35146" y="41329"/>
                  </a:lnTo>
                  <a:lnTo>
                    <a:pt x="36590" y="40404"/>
                  </a:lnTo>
                  <a:lnTo>
                    <a:pt x="37971" y="39479"/>
                  </a:lnTo>
                  <a:lnTo>
                    <a:pt x="39414" y="38626"/>
                  </a:lnTo>
                  <a:lnTo>
                    <a:pt x="40858" y="37772"/>
                  </a:lnTo>
                  <a:lnTo>
                    <a:pt x="42301" y="36990"/>
                  </a:lnTo>
                  <a:lnTo>
                    <a:pt x="43808" y="36207"/>
                  </a:lnTo>
                  <a:lnTo>
                    <a:pt x="45251" y="35496"/>
                  </a:lnTo>
                  <a:lnTo>
                    <a:pt x="44812" y="34358"/>
                  </a:lnTo>
                  <a:lnTo>
                    <a:pt x="44686" y="33220"/>
                  </a:lnTo>
                  <a:lnTo>
                    <a:pt x="44686" y="31939"/>
                  </a:lnTo>
                  <a:lnTo>
                    <a:pt x="44875" y="30730"/>
                  </a:lnTo>
                  <a:lnTo>
                    <a:pt x="44372" y="30588"/>
                  </a:lnTo>
                  <a:lnTo>
                    <a:pt x="43933" y="30232"/>
                  </a:lnTo>
                  <a:lnTo>
                    <a:pt x="43557" y="29876"/>
                  </a:lnTo>
                  <a:lnTo>
                    <a:pt x="43243" y="29378"/>
                  </a:lnTo>
                  <a:lnTo>
                    <a:pt x="42992" y="28880"/>
                  </a:lnTo>
                  <a:lnTo>
                    <a:pt x="42741" y="28383"/>
                  </a:lnTo>
                  <a:lnTo>
                    <a:pt x="42615" y="27813"/>
                  </a:lnTo>
                  <a:lnTo>
                    <a:pt x="42490" y="27244"/>
                  </a:lnTo>
                  <a:lnTo>
                    <a:pt x="42552" y="26604"/>
                  </a:lnTo>
                  <a:lnTo>
                    <a:pt x="42490" y="26106"/>
                  </a:lnTo>
                  <a:lnTo>
                    <a:pt x="42176" y="25751"/>
                  </a:lnTo>
                  <a:lnTo>
                    <a:pt x="41862" y="25537"/>
                  </a:lnTo>
                  <a:lnTo>
                    <a:pt x="41485" y="25253"/>
                  </a:lnTo>
                  <a:lnTo>
                    <a:pt x="41109" y="24968"/>
                  </a:lnTo>
                  <a:lnTo>
                    <a:pt x="40921" y="24613"/>
                  </a:lnTo>
                  <a:lnTo>
                    <a:pt x="40795" y="24043"/>
                  </a:lnTo>
                  <a:lnTo>
                    <a:pt x="40858" y="23190"/>
                  </a:lnTo>
                  <a:lnTo>
                    <a:pt x="40983" y="22336"/>
                  </a:lnTo>
                  <a:lnTo>
                    <a:pt x="41234" y="21554"/>
                  </a:lnTo>
                  <a:lnTo>
                    <a:pt x="41548" y="20843"/>
                  </a:lnTo>
                  <a:lnTo>
                    <a:pt x="41987" y="20131"/>
                  </a:lnTo>
                  <a:lnTo>
                    <a:pt x="42490" y="19491"/>
                  </a:lnTo>
                  <a:lnTo>
                    <a:pt x="42992" y="18922"/>
                  </a:lnTo>
                  <a:lnTo>
                    <a:pt x="43619" y="18353"/>
                  </a:lnTo>
                  <a:lnTo>
                    <a:pt x="43368" y="17144"/>
                  </a:lnTo>
                  <a:lnTo>
                    <a:pt x="43431" y="16006"/>
                  </a:lnTo>
                  <a:lnTo>
                    <a:pt x="43682" y="14939"/>
                  </a:lnTo>
                  <a:lnTo>
                    <a:pt x="44121" y="13943"/>
                  </a:lnTo>
                  <a:lnTo>
                    <a:pt x="44749" y="12947"/>
                  </a:lnTo>
                  <a:lnTo>
                    <a:pt x="45439" y="12093"/>
                  </a:lnTo>
                  <a:lnTo>
                    <a:pt x="46193" y="11240"/>
                  </a:lnTo>
                  <a:lnTo>
                    <a:pt x="46946" y="10457"/>
                  </a:lnTo>
                  <a:lnTo>
                    <a:pt x="47448" y="10173"/>
                  </a:lnTo>
                  <a:lnTo>
                    <a:pt x="47950" y="9888"/>
                  </a:lnTo>
                  <a:lnTo>
                    <a:pt x="48452" y="9604"/>
                  </a:lnTo>
                  <a:lnTo>
                    <a:pt x="49017" y="9390"/>
                  </a:lnTo>
                  <a:lnTo>
                    <a:pt x="49519" y="9248"/>
                  </a:lnTo>
                  <a:lnTo>
                    <a:pt x="50084" y="9106"/>
                  </a:lnTo>
                  <a:lnTo>
                    <a:pt x="50649" y="9035"/>
                  </a:lnTo>
                  <a:lnTo>
                    <a:pt x="51276" y="9035"/>
                  </a:lnTo>
                  <a:lnTo>
                    <a:pt x="51088" y="7683"/>
                  </a:lnTo>
                  <a:lnTo>
                    <a:pt x="51088" y="6189"/>
                  </a:lnTo>
                  <a:lnTo>
                    <a:pt x="51339" y="4767"/>
                  </a:lnTo>
                  <a:lnTo>
                    <a:pt x="52029" y="3557"/>
                  </a:lnTo>
                  <a:lnTo>
                    <a:pt x="52845" y="2562"/>
                  </a:lnTo>
                  <a:lnTo>
                    <a:pt x="53787" y="1779"/>
                  </a:lnTo>
                  <a:lnTo>
                    <a:pt x="54791" y="1139"/>
                  </a:lnTo>
                  <a:lnTo>
                    <a:pt x="55795" y="570"/>
                  </a:lnTo>
                  <a:lnTo>
                    <a:pt x="56925" y="214"/>
                  </a:lnTo>
                  <a:lnTo>
                    <a:pt x="58054" y="72"/>
                  </a:lnTo>
                  <a:lnTo>
                    <a:pt x="59247" y="1"/>
                  </a:lnTo>
                  <a:lnTo>
                    <a:pt x="60502" y="143"/>
                  </a:lnTo>
                  <a:lnTo>
                    <a:pt x="61067" y="428"/>
                  </a:lnTo>
                  <a:lnTo>
                    <a:pt x="61632" y="712"/>
                  </a:lnTo>
                  <a:lnTo>
                    <a:pt x="62134" y="997"/>
                  </a:lnTo>
                  <a:lnTo>
                    <a:pt x="62699" y="1352"/>
                  </a:lnTo>
                  <a:lnTo>
                    <a:pt x="63201" y="1779"/>
                  </a:lnTo>
                  <a:lnTo>
                    <a:pt x="63703" y="2206"/>
                  </a:lnTo>
                  <a:lnTo>
                    <a:pt x="64268" y="2633"/>
                  </a:lnTo>
                  <a:lnTo>
                    <a:pt x="64770" y="30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1142250" y="670400"/>
              <a:ext cx="1046575" cy="684675"/>
            </a:xfrm>
            <a:custGeom>
              <a:avLst/>
              <a:gdLst/>
              <a:ahLst/>
              <a:cxnLst/>
              <a:rect l="0" t="0" r="0" b="0"/>
              <a:pathLst>
                <a:path w="41863" h="27387" extrusionOk="0">
                  <a:moveTo>
                    <a:pt x="33201" y="1566"/>
                  </a:moveTo>
                  <a:lnTo>
                    <a:pt x="33515" y="1495"/>
                  </a:lnTo>
                  <a:lnTo>
                    <a:pt x="33829" y="1352"/>
                  </a:lnTo>
                  <a:lnTo>
                    <a:pt x="34143" y="1210"/>
                  </a:lnTo>
                  <a:lnTo>
                    <a:pt x="34456" y="1068"/>
                  </a:lnTo>
                  <a:lnTo>
                    <a:pt x="34770" y="997"/>
                  </a:lnTo>
                  <a:lnTo>
                    <a:pt x="35084" y="926"/>
                  </a:lnTo>
                  <a:lnTo>
                    <a:pt x="35398" y="926"/>
                  </a:lnTo>
                  <a:lnTo>
                    <a:pt x="35774" y="1068"/>
                  </a:lnTo>
                  <a:lnTo>
                    <a:pt x="36277" y="1921"/>
                  </a:lnTo>
                  <a:lnTo>
                    <a:pt x="36465" y="2988"/>
                  </a:lnTo>
                  <a:lnTo>
                    <a:pt x="36653" y="4055"/>
                  </a:lnTo>
                  <a:lnTo>
                    <a:pt x="37218" y="4909"/>
                  </a:lnTo>
                  <a:lnTo>
                    <a:pt x="37720" y="5691"/>
                  </a:lnTo>
                  <a:lnTo>
                    <a:pt x="38285" y="6189"/>
                  </a:lnTo>
                  <a:lnTo>
                    <a:pt x="38975" y="6545"/>
                  </a:lnTo>
                  <a:lnTo>
                    <a:pt x="39728" y="6758"/>
                  </a:lnTo>
                  <a:lnTo>
                    <a:pt x="40419" y="6972"/>
                  </a:lnTo>
                  <a:lnTo>
                    <a:pt x="41046" y="7327"/>
                  </a:lnTo>
                  <a:lnTo>
                    <a:pt x="41548" y="7825"/>
                  </a:lnTo>
                  <a:lnTo>
                    <a:pt x="41862" y="8679"/>
                  </a:lnTo>
                  <a:lnTo>
                    <a:pt x="39917" y="11951"/>
                  </a:lnTo>
                  <a:lnTo>
                    <a:pt x="34205" y="18566"/>
                  </a:lnTo>
                  <a:lnTo>
                    <a:pt x="33954" y="19064"/>
                  </a:lnTo>
                  <a:lnTo>
                    <a:pt x="33829" y="19633"/>
                  </a:lnTo>
                  <a:lnTo>
                    <a:pt x="33703" y="20274"/>
                  </a:lnTo>
                  <a:lnTo>
                    <a:pt x="33641" y="20843"/>
                  </a:lnTo>
                  <a:lnTo>
                    <a:pt x="33515" y="21412"/>
                  </a:lnTo>
                  <a:lnTo>
                    <a:pt x="33264" y="21910"/>
                  </a:lnTo>
                  <a:lnTo>
                    <a:pt x="32887" y="22265"/>
                  </a:lnTo>
                  <a:lnTo>
                    <a:pt x="32323" y="22479"/>
                  </a:lnTo>
                  <a:lnTo>
                    <a:pt x="31758" y="22977"/>
                  </a:lnTo>
                  <a:lnTo>
                    <a:pt x="31193" y="23403"/>
                  </a:lnTo>
                  <a:lnTo>
                    <a:pt x="30565" y="23759"/>
                  </a:lnTo>
                  <a:lnTo>
                    <a:pt x="29938" y="24044"/>
                  </a:lnTo>
                  <a:lnTo>
                    <a:pt x="29310" y="24328"/>
                  </a:lnTo>
                  <a:lnTo>
                    <a:pt x="28620" y="24613"/>
                  </a:lnTo>
                  <a:lnTo>
                    <a:pt x="27992" y="24826"/>
                  </a:lnTo>
                  <a:lnTo>
                    <a:pt x="27302" y="24968"/>
                  </a:lnTo>
                  <a:lnTo>
                    <a:pt x="26611" y="25182"/>
                  </a:lnTo>
                  <a:lnTo>
                    <a:pt x="25984" y="25395"/>
                  </a:lnTo>
                  <a:lnTo>
                    <a:pt x="25293" y="25608"/>
                  </a:lnTo>
                  <a:lnTo>
                    <a:pt x="24666" y="25822"/>
                  </a:lnTo>
                  <a:lnTo>
                    <a:pt x="24038" y="26106"/>
                  </a:lnTo>
                  <a:lnTo>
                    <a:pt x="23410" y="26462"/>
                  </a:lnTo>
                  <a:lnTo>
                    <a:pt x="22783" y="26818"/>
                  </a:lnTo>
                  <a:lnTo>
                    <a:pt x="22218" y="27244"/>
                  </a:lnTo>
                  <a:lnTo>
                    <a:pt x="21528" y="27316"/>
                  </a:lnTo>
                  <a:lnTo>
                    <a:pt x="20837" y="27387"/>
                  </a:lnTo>
                  <a:lnTo>
                    <a:pt x="20147" y="27316"/>
                  </a:lnTo>
                  <a:lnTo>
                    <a:pt x="19456" y="27244"/>
                  </a:lnTo>
                  <a:lnTo>
                    <a:pt x="18829" y="27102"/>
                  </a:lnTo>
                  <a:lnTo>
                    <a:pt x="18201" y="26889"/>
                  </a:lnTo>
                  <a:lnTo>
                    <a:pt x="17511" y="26675"/>
                  </a:lnTo>
                  <a:lnTo>
                    <a:pt x="16883" y="26462"/>
                  </a:lnTo>
                  <a:lnTo>
                    <a:pt x="16256" y="26177"/>
                  </a:lnTo>
                  <a:lnTo>
                    <a:pt x="15628" y="25893"/>
                  </a:lnTo>
                  <a:lnTo>
                    <a:pt x="15063" y="25608"/>
                  </a:lnTo>
                  <a:lnTo>
                    <a:pt x="14436" y="25253"/>
                  </a:lnTo>
                  <a:lnTo>
                    <a:pt x="13808" y="24968"/>
                  </a:lnTo>
                  <a:lnTo>
                    <a:pt x="13243" y="24613"/>
                  </a:lnTo>
                  <a:lnTo>
                    <a:pt x="12615" y="24257"/>
                  </a:lnTo>
                  <a:lnTo>
                    <a:pt x="12051" y="23972"/>
                  </a:lnTo>
                  <a:lnTo>
                    <a:pt x="10795" y="23474"/>
                  </a:lnTo>
                  <a:lnTo>
                    <a:pt x="9540" y="22905"/>
                  </a:lnTo>
                  <a:lnTo>
                    <a:pt x="8348" y="22194"/>
                  </a:lnTo>
                  <a:lnTo>
                    <a:pt x="7218" y="21269"/>
                  </a:lnTo>
                  <a:lnTo>
                    <a:pt x="6151" y="20274"/>
                  </a:lnTo>
                  <a:lnTo>
                    <a:pt x="5335" y="19064"/>
                  </a:lnTo>
                  <a:lnTo>
                    <a:pt x="4707" y="17713"/>
                  </a:lnTo>
                  <a:lnTo>
                    <a:pt x="4394" y="16148"/>
                  </a:lnTo>
                  <a:lnTo>
                    <a:pt x="4959" y="15721"/>
                  </a:lnTo>
                  <a:lnTo>
                    <a:pt x="5335" y="15152"/>
                  </a:lnTo>
                  <a:lnTo>
                    <a:pt x="5712" y="14512"/>
                  </a:lnTo>
                  <a:lnTo>
                    <a:pt x="6025" y="13872"/>
                  </a:lnTo>
                  <a:lnTo>
                    <a:pt x="6025" y="13089"/>
                  </a:lnTo>
                  <a:lnTo>
                    <a:pt x="5900" y="12378"/>
                  </a:lnTo>
                  <a:lnTo>
                    <a:pt x="5712" y="11667"/>
                  </a:lnTo>
                  <a:lnTo>
                    <a:pt x="5461" y="10955"/>
                  </a:lnTo>
                  <a:lnTo>
                    <a:pt x="5084" y="10600"/>
                  </a:lnTo>
                  <a:lnTo>
                    <a:pt x="4645" y="10244"/>
                  </a:lnTo>
                  <a:lnTo>
                    <a:pt x="4268" y="9959"/>
                  </a:lnTo>
                  <a:lnTo>
                    <a:pt x="3766" y="10102"/>
                  </a:lnTo>
                  <a:lnTo>
                    <a:pt x="3515" y="10102"/>
                  </a:lnTo>
                  <a:lnTo>
                    <a:pt x="3327" y="10173"/>
                  </a:lnTo>
                  <a:lnTo>
                    <a:pt x="3076" y="10244"/>
                  </a:lnTo>
                  <a:lnTo>
                    <a:pt x="2825" y="10315"/>
                  </a:lnTo>
                  <a:lnTo>
                    <a:pt x="2574" y="10315"/>
                  </a:lnTo>
                  <a:lnTo>
                    <a:pt x="2323" y="10386"/>
                  </a:lnTo>
                  <a:lnTo>
                    <a:pt x="2072" y="10386"/>
                  </a:lnTo>
                  <a:lnTo>
                    <a:pt x="1820" y="10315"/>
                  </a:lnTo>
                  <a:lnTo>
                    <a:pt x="1381" y="9817"/>
                  </a:lnTo>
                  <a:lnTo>
                    <a:pt x="942" y="9319"/>
                  </a:lnTo>
                  <a:lnTo>
                    <a:pt x="565" y="8750"/>
                  </a:lnTo>
                  <a:lnTo>
                    <a:pt x="314" y="8110"/>
                  </a:lnTo>
                  <a:lnTo>
                    <a:pt x="126" y="7470"/>
                  </a:lnTo>
                  <a:lnTo>
                    <a:pt x="0" y="6758"/>
                  </a:lnTo>
                  <a:lnTo>
                    <a:pt x="0" y="6047"/>
                  </a:lnTo>
                  <a:lnTo>
                    <a:pt x="189" y="5265"/>
                  </a:lnTo>
                  <a:lnTo>
                    <a:pt x="377" y="4553"/>
                  </a:lnTo>
                  <a:lnTo>
                    <a:pt x="754" y="3913"/>
                  </a:lnTo>
                  <a:lnTo>
                    <a:pt x="1130" y="3344"/>
                  </a:lnTo>
                  <a:lnTo>
                    <a:pt x="1632" y="2846"/>
                  </a:lnTo>
                  <a:lnTo>
                    <a:pt x="1883" y="2775"/>
                  </a:lnTo>
                  <a:lnTo>
                    <a:pt x="2134" y="2775"/>
                  </a:lnTo>
                  <a:lnTo>
                    <a:pt x="2385" y="2704"/>
                  </a:lnTo>
                  <a:lnTo>
                    <a:pt x="2636" y="2704"/>
                  </a:lnTo>
                  <a:lnTo>
                    <a:pt x="2950" y="2704"/>
                  </a:lnTo>
                  <a:lnTo>
                    <a:pt x="3201" y="2704"/>
                  </a:lnTo>
                  <a:lnTo>
                    <a:pt x="3515" y="2704"/>
                  </a:lnTo>
                  <a:lnTo>
                    <a:pt x="3766" y="2704"/>
                  </a:lnTo>
                  <a:lnTo>
                    <a:pt x="4017" y="3202"/>
                  </a:lnTo>
                  <a:lnTo>
                    <a:pt x="4268" y="3700"/>
                  </a:lnTo>
                  <a:lnTo>
                    <a:pt x="4645" y="3984"/>
                  </a:lnTo>
                  <a:lnTo>
                    <a:pt x="5084" y="3700"/>
                  </a:lnTo>
                  <a:lnTo>
                    <a:pt x="5210" y="3273"/>
                  </a:lnTo>
                  <a:lnTo>
                    <a:pt x="5335" y="2846"/>
                  </a:lnTo>
                  <a:lnTo>
                    <a:pt x="5523" y="2348"/>
                  </a:lnTo>
                  <a:lnTo>
                    <a:pt x="5712" y="1921"/>
                  </a:lnTo>
                  <a:lnTo>
                    <a:pt x="5963" y="1566"/>
                  </a:lnTo>
                  <a:lnTo>
                    <a:pt x="6277" y="1210"/>
                  </a:lnTo>
                  <a:lnTo>
                    <a:pt x="6590" y="854"/>
                  </a:lnTo>
                  <a:lnTo>
                    <a:pt x="6967" y="641"/>
                  </a:lnTo>
                  <a:lnTo>
                    <a:pt x="7720" y="499"/>
                  </a:lnTo>
                  <a:lnTo>
                    <a:pt x="8348" y="712"/>
                  </a:lnTo>
                  <a:lnTo>
                    <a:pt x="8850" y="1068"/>
                  </a:lnTo>
                  <a:lnTo>
                    <a:pt x="9352" y="1637"/>
                  </a:lnTo>
                  <a:lnTo>
                    <a:pt x="9791" y="2206"/>
                  </a:lnTo>
                  <a:lnTo>
                    <a:pt x="10293" y="2846"/>
                  </a:lnTo>
                  <a:lnTo>
                    <a:pt x="10858" y="3273"/>
                  </a:lnTo>
                  <a:lnTo>
                    <a:pt x="11486" y="3629"/>
                  </a:lnTo>
                  <a:lnTo>
                    <a:pt x="12427" y="3842"/>
                  </a:lnTo>
                  <a:lnTo>
                    <a:pt x="13369" y="3913"/>
                  </a:lnTo>
                  <a:lnTo>
                    <a:pt x="14310" y="3984"/>
                  </a:lnTo>
                  <a:lnTo>
                    <a:pt x="15314" y="3984"/>
                  </a:lnTo>
                  <a:lnTo>
                    <a:pt x="16193" y="3913"/>
                  </a:lnTo>
                  <a:lnTo>
                    <a:pt x="17134" y="3771"/>
                  </a:lnTo>
                  <a:lnTo>
                    <a:pt x="18076" y="3557"/>
                  </a:lnTo>
                  <a:lnTo>
                    <a:pt x="19017" y="3344"/>
                  </a:lnTo>
                  <a:lnTo>
                    <a:pt x="19896" y="3060"/>
                  </a:lnTo>
                  <a:lnTo>
                    <a:pt x="20774" y="2775"/>
                  </a:lnTo>
                  <a:lnTo>
                    <a:pt x="21653" y="2419"/>
                  </a:lnTo>
                  <a:lnTo>
                    <a:pt x="22532" y="1993"/>
                  </a:lnTo>
                  <a:lnTo>
                    <a:pt x="23348" y="1566"/>
                  </a:lnTo>
                  <a:lnTo>
                    <a:pt x="24226" y="1068"/>
                  </a:lnTo>
                  <a:lnTo>
                    <a:pt x="24979" y="570"/>
                  </a:lnTo>
                  <a:lnTo>
                    <a:pt x="25795" y="1"/>
                  </a:lnTo>
                  <a:lnTo>
                    <a:pt x="26800" y="72"/>
                  </a:lnTo>
                  <a:lnTo>
                    <a:pt x="27678" y="285"/>
                  </a:lnTo>
                  <a:lnTo>
                    <a:pt x="28620" y="570"/>
                  </a:lnTo>
                  <a:lnTo>
                    <a:pt x="29498" y="926"/>
                  </a:lnTo>
                  <a:lnTo>
                    <a:pt x="30377" y="1210"/>
                  </a:lnTo>
                  <a:lnTo>
                    <a:pt x="31256" y="1495"/>
                  </a:lnTo>
                  <a:lnTo>
                    <a:pt x="32197" y="1637"/>
                  </a:lnTo>
                  <a:lnTo>
                    <a:pt x="33201" y="1566"/>
                  </a:lnTo>
                  <a:close/>
                </a:path>
              </a:pathLst>
            </a:custGeom>
            <a:solidFill>
              <a:srgbClr val="8C3F2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2005225" y="802000"/>
              <a:ext cx="318525" cy="517525"/>
            </a:xfrm>
            <a:custGeom>
              <a:avLst/>
              <a:gdLst/>
              <a:ahLst/>
              <a:cxnLst/>
              <a:rect l="0" t="0" r="0" b="0"/>
              <a:pathLst>
                <a:path w="12741" h="20701" extrusionOk="0">
                  <a:moveTo>
                    <a:pt x="11360" y="5051"/>
                  </a:moveTo>
                  <a:lnTo>
                    <a:pt x="11423" y="5264"/>
                  </a:lnTo>
                  <a:lnTo>
                    <a:pt x="11360" y="5762"/>
                  </a:lnTo>
                  <a:lnTo>
                    <a:pt x="11297" y="6189"/>
                  </a:lnTo>
                  <a:lnTo>
                    <a:pt x="11423" y="6331"/>
                  </a:lnTo>
                  <a:lnTo>
                    <a:pt x="11799" y="5762"/>
                  </a:lnTo>
                  <a:lnTo>
                    <a:pt x="12113" y="4909"/>
                  </a:lnTo>
                  <a:lnTo>
                    <a:pt x="12364" y="4126"/>
                  </a:lnTo>
                  <a:lnTo>
                    <a:pt x="12678" y="3557"/>
                  </a:lnTo>
                  <a:lnTo>
                    <a:pt x="12741" y="5762"/>
                  </a:lnTo>
                  <a:lnTo>
                    <a:pt x="12490" y="7896"/>
                  </a:lnTo>
                  <a:lnTo>
                    <a:pt x="12050" y="9888"/>
                  </a:lnTo>
                  <a:lnTo>
                    <a:pt x="11360" y="11809"/>
                  </a:lnTo>
                  <a:lnTo>
                    <a:pt x="10544" y="13729"/>
                  </a:lnTo>
                  <a:lnTo>
                    <a:pt x="9540" y="15507"/>
                  </a:lnTo>
                  <a:lnTo>
                    <a:pt x="8473" y="17286"/>
                  </a:lnTo>
                  <a:lnTo>
                    <a:pt x="7406" y="19064"/>
                  </a:lnTo>
                  <a:lnTo>
                    <a:pt x="6653" y="19349"/>
                  </a:lnTo>
                  <a:lnTo>
                    <a:pt x="5900" y="19704"/>
                  </a:lnTo>
                  <a:lnTo>
                    <a:pt x="5084" y="20131"/>
                  </a:lnTo>
                  <a:lnTo>
                    <a:pt x="4268" y="20416"/>
                  </a:lnTo>
                  <a:lnTo>
                    <a:pt x="3452" y="20629"/>
                  </a:lnTo>
                  <a:lnTo>
                    <a:pt x="2699" y="20700"/>
                  </a:lnTo>
                  <a:lnTo>
                    <a:pt x="1946" y="20487"/>
                  </a:lnTo>
                  <a:lnTo>
                    <a:pt x="1193" y="19918"/>
                  </a:lnTo>
                  <a:lnTo>
                    <a:pt x="502" y="18851"/>
                  </a:lnTo>
                  <a:lnTo>
                    <a:pt x="126" y="17713"/>
                  </a:lnTo>
                  <a:lnTo>
                    <a:pt x="0" y="16432"/>
                  </a:lnTo>
                  <a:lnTo>
                    <a:pt x="126" y="15081"/>
                  </a:lnTo>
                  <a:lnTo>
                    <a:pt x="628" y="14014"/>
                  </a:lnTo>
                  <a:lnTo>
                    <a:pt x="1193" y="13089"/>
                  </a:lnTo>
                  <a:lnTo>
                    <a:pt x="1883" y="12164"/>
                  </a:lnTo>
                  <a:lnTo>
                    <a:pt x="2636" y="11311"/>
                  </a:lnTo>
                  <a:lnTo>
                    <a:pt x="3452" y="10528"/>
                  </a:lnTo>
                  <a:lnTo>
                    <a:pt x="4205" y="9675"/>
                  </a:lnTo>
                  <a:lnTo>
                    <a:pt x="5021" y="8892"/>
                  </a:lnTo>
                  <a:lnTo>
                    <a:pt x="5712" y="7967"/>
                  </a:lnTo>
                  <a:lnTo>
                    <a:pt x="6088" y="7469"/>
                  </a:lnTo>
                  <a:lnTo>
                    <a:pt x="6465" y="6972"/>
                  </a:lnTo>
                  <a:lnTo>
                    <a:pt x="6841" y="6474"/>
                  </a:lnTo>
                  <a:lnTo>
                    <a:pt x="7155" y="5905"/>
                  </a:lnTo>
                  <a:lnTo>
                    <a:pt x="7469" y="5336"/>
                  </a:lnTo>
                  <a:lnTo>
                    <a:pt x="7720" y="4766"/>
                  </a:lnTo>
                  <a:lnTo>
                    <a:pt x="8034" y="4197"/>
                  </a:lnTo>
                  <a:lnTo>
                    <a:pt x="8285" y="3628"/>
                  </a:lnTo>
                  <a:lnTo>
                    <a:pt x="8410" y="4838"/>
                  </a:lnTo>
                  <a:lnTo>
                    <a:pt x="8347" y="5976"/>
                  </a:lnTo>
                  <a:lnTo>
                    <a:pt x="8159" y="7114"/>
                  </a:lnTo>
                  <a:lnTo>
                    <a:pt x="7971" y="8252"/>
                  </a:lnTo>
                  <a:lnTo>
                    <a:pt x="8159" y="8465"/>
                  </a:lnTo>
                  <a:lnTo>
                    <a:pt x="8347" y="8536"/>
                  </a:lnTo>
                  <a:lnTo>
                    <a:pt x="8536" y="8608"/>
                  </a:lnTo>
                  <a:lnTo>
                    <a:pt x="8787" y="8608"/>
                  </a:lnTo>
                  <a:lnTo>
                    <a:pt x="9163" y="7541"/>
                  </a:lnTo>
                  <a:lnTo>
                    <a:pt x="9477" y="6474"/>
                  </a:lnTo>
                  <a:lnTo>
                    <a:pt x="9791" y="5407"/>
                  </a:lnTo>
                  <a:lnTo>
                    <a:pt x="10042" y="4269"/>
                  </a:lnTo>
                  <a:lnTo>
                    <a:pt x="10230" y="3202"/>
                  </a:lnTo>
                  <a:lnTo>
                    <a:pt x="10544" y="2135"/>
                  </a:lnTo>
                  <a:lnTo>
                    <a:pt x="10858" y="1068"/>
                  </a:lnTo>
                  <a:lnTo>
                    <a:pt x="11235" y="1"/>
                  </a:lnTo>
                  <a:lnTo>
                    <a:pt x="11360" y="5051"/>
                  </a:lnTo>
                  <a:close/>
                </a:path>
              </a:pathLst>
            </a:custGeom>
            <a:solidFill>
              <a:srgbClr val="8C3F2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489525" y="924700"/>
              <a:ext cx="1628700" cy="1271525"/>
            </a:xfrm>
            <a:custGeom>
              <a:avLst/>
              <a:gdLst/>
              <a:ahLst/>
              <a:cxnLst/>
              <a:rect l="0" t="0" r="0" b="0"/>
              <a:pathLst>
                <a:path w="65148" h="50861" extrusionOk="0">
                  <a:moveTo>
                    <a:pt x="27616" y="1068"/>
                  </a:moveTo>
                  <a:lnTo>
                    <a:pt x="27239" y="1708"/>
                  </a:lnTo>
                  <a:lnTo>
                    <a:pt x="26988" y="2419"/>
                  </a:lnTo>
                  <a:lnTo>
                    <a:pt x="26925" y="3202"/>
                  </a:lnTo>
                  <a:lnTo>
                    <a:pt x="27051" y="3984"/>
                  </a:lnTo>
                  <a:lnTo>
                    <a:pt x="27239" y="4695"/>
                  </a:lnTo>
                  <a:lnTo>
                    <a:pt x="27616" y="5407"/>
                  </a:lnTo>
                  <a:lnTo>
                    <a:pt x="28055" y="5905"/>
                  </a:lnTo>
                  <a:lnTo>
                    <a:pt x="28745" y="6118"/>
                  </a:lnTo>
                  <a:lnTo>
                    <a:pt x="28996" y="6189"/>
                  </a:lnTo>
                  <a:lnTo>
                    <a:pt x="29247" y="6260"/>
                  </a:lnTo>
                  <a:lnTo>
                    <a:pt x="29561" y="6260"/>
                  </a:lnTo>
                  <a:lnTo>
                    <a:pt x="29875" y="6260"/>
                  </a:lnTo>
                  <a:lnTo>
                    <a:pt x="30063" y="7470"/>
                  </a:lnTo>
                  <a:lnTo>
                    <a:pt x="30440" y="8537"/>
                  </a:lnTo>
                  <a:lnTo>
                    <a:pt x="30879" y="9532"/>
                  </a:lnTo>
                  <a:lnTo>
                    <a:pt x="31444" y="10386"/>
                  </a:lnTo>
                  <a:lnTo>
                    <a:pt x="32072" y="11168"/>
                  </a:lnTo>
                  <a:lnTo>
                    <a:pt x="32825" y="11880"/>
                  </a:lnTo>
                  <a:lnTo>
                    <a:pt x="33578" y="12520"/>
                  </a:lnTo>
                  <a:lnTo>
                    <a:pt x="34394" y="13089"/>
                  </a:lnTo>
                  <a:lnTo>
                    <a:pt x="35273" y="13587"/>
                  </a:lnTo>
                  <a:lnTo>
                    <a:pt x="36151" y="14085"/>
                  </a:lnTo>
                  <a:lnTo>
                    <a:pt x="37093" y="14512"/>
                  </a:lnTo>
                  <a:lnTo>
                    <a:pt x="38034" y="14938"/>
                  </a:lnTo>
                  <a:lnTo>
                    <a:pt x="38913" y="15365"/>
                  </a:lnTo>
                  <a:lnTo>
                    <a:pt x="39791" y="15792"/>
                  </a:lnTo>
                  <a:lnTo>
                    <a:pt x="40670" y="16219"/>
                  </a:lnTo>
                  <a:lnTo>
                    <a:pt x="41486" y="16646"/>
                  </a:lnTo>
                  <a:lnTo>
                    <a:pt x="42114" y="17001"/>
                  </a:lnTo>
                  <a:lnTo>
                    <a:pt x="42741" y="17357"/>
                  </a:lnTo>
                  <a:lnTo>
                    <a:pt x="43432" y="17642"/>
                  </a:lnTo>
                  <a:lnTo>
                    <a:pt x="44122" y="17855"/>
                  </a:lnTo>
                  <a:lnTo>
                    <a:pt x="44750" y="18139"/>
                  </a:lnTo>
                  <a:lnTo>
                    <a:pt x="45440" y="18282"/>
                  </a:lnTo>
                  <a:lnTo>
                    <a:pt x="46130" y="18353"/>
                  </a:lnTo>
                  <a:lnTo>
                    <a:pt x="46883" y="18424"/>
                  </a:lnTo>
                  <a:lnTo>
                    <a:pt x="47574" y="18424"/>
                  </a:lnTo>
                  <a:lnTo>
                    <a:pt x="48264" y="18353"/>
                  </a:lnTo>
                  <a:lnTo>
                    <a:pt x="48955" y="18211"/>
                  </a:lnTo>
                  <a:lnTo>
                    <a:pt x="49708" y="17997"/>
                  </a:lnTo>
                  <a:lnTo>
                    <a:pt x="50398" y="17713"/>
                  </a:lnTo>
                  <a:lnTo>
                    <a:pt x="51088" y="17357"/>
                  </a:lnTo>
                  <a:lnTo>
                    <a:pt x="51779" y="16859"/>
                  </a:lnTo>
                  <a:lnTo>
                    <a:pt x="52469" y="16290"/>
                  </a:lnTo>
                  <a:lnTo>
                    <a:pt x="53473" y="16077"/>
                  </a:lnTo>
                  <a:lnTo>
                    <a:pt x="54478" y="15792"/>
                  </a:lnTo>
                  <a:lnTo>
                    <a:pt x="55419" y="15365"/>
                  </a:lnTo>
                  <a:lnTo>
                    <a:pt x="56360" y="14938"/>
                  </a:lnTo>
                  <a:lnTo>
                    <a:pt x="57239" y="14441"/>
                  </a:lnTo>
                  <a:lnTo>
                    <a:pt x="58118" y="13872"/>
                  </a:lnTo>
                  <a:lnTo>
                    <a:pt x="58996" y="13302"/>
                  </a:lnTo>
                  <a:lnTo>
                    <a:pt x="59875" y="12733"/>
                  </a:lnTo>
                  <a:lnTo>
                    <a:pt x="59938" y="13445"/>
                  </a:lnTo>
                  <a:lnTo>
                    <a:pt x="60189" y="14085"/>
                  </a:lnTo>
                  <a:lnTo>
                    <a:pt x="60503" y="14654"/>
                  </a:lnTo>
                  <a:lnTo>
                    <a:pt x="60879" y="15223"/>
                  </a:lnTo>
                  <a:lnTo>
                    <a:pt x="61319" y="15721"/>
                  </a:lnTo>
                  <a:lnTo>
                    <a:pt x="61758" y="16219"/>
                  </a:lnTo>
                  <a:lnTo>
                    <a:pt x="62134" y="16788"/>
                  </a:lnTo>
                  <a:lnTo>
                    <a:pt x="62386" y="17286"/>
                  </a:lnTo>
                  <a:lnTo>
                    <a:pt x="62637" y="21554"/>
                  </a:lnTo>
                  <a:lnTo>
                    <a:pt x="62511" y="25893"/>
                  </a:lnTo>
                  <a:lnTo>
                    <a:pt x="62197" y="30232"/>
                  </a:lnTo>
                  <a:lnTo>
                    <a:pt x="61946" y="34500"/>
                  </a:lnTo>
                  <a:lnTo>
                    <a:pt x="61946" y="38768"/>
                  </a:lnTo>
                  <a:lnTo>
                    <a:pt x="62323" y="42822"/>
                  </a:lnTo>
                  <a:lnTo>
                    <a:pt x="63327" y="46663"/>
                  </a:lnTo>
                  <a:lnTo>
                    <a:pt x="65147" y="50291"/>
                  </a:lnTo>
                  <a:lnTo>
                    <a:pt x="64331" y="50291"/>
                  </a:lnTo>
                  <a:lnTo>
                    <a:pt x="63264" y="50291"/>
                  </a:lnTo>
                  <a:lnTo>
                    <a:pt x="61946" y="50362"/>
                  </a:lnTo>
                  <a:lnTo>
                    <a:pt x="60440" y="50433"/>
                  </a:lnTo>
                  <a:lnTo>
                    <a:pt x="58745" y="50433"/>
                  </a:lnTo>
                  <a:lnTo>
                    <a:pt x="56988" y="50505"/>
                  </a:lnTo>
                  <a:lnTo>
                    <a:pt x="55105" y="50576"/>
                  </a:lnTo>
                  <a:lnTo>
                    <a:pt x="53222" y="50647"/>
                  </a:lnTo>
                  <a:lnTo>
                    <a:pt x="51402" y="50647"/>
                  </a:lnTo>
                  <a:lnTo>
                    <a:pt x="49582" y="50718"/>
                  </a:lnTo>
                  <a:lnTo>
                    <a:pt x="47950" y="50789"/>
                  </a:lnTo>
                  <a:lnTo>
                    <a:pt x="46444" y="50789"/>
                  </a:lnTo>
                  <a:lnTo>
                    <a:pt x="45189" y="50789"/>
                  </a:lnTo>
                  <a:lnTo>
                    <a:pt x="44185" y="50860"/>
                  </a:lnTo>
                  <a:lnTo>
                    <a:pt x="43432" y="50789"/>
                  </a:lnTo>
                  <a:lnTo>
                    <a:pt x="43055" y="50789"/>
                  </a:lnTo>
                  <a:lnTo>
                    <a:pt x="43494" y="50362"/>
                  </a:lnTo>
                  <a:lnTo>
                    <a:pt x="43996" y="50007"/>
                  </a:lnTo>
                  <a:lnTo>
                    <a:pt x="44373" y="49509"/>
                  </a:lnTo>
                  <a:lnTo>
                    <a:pt x="44498" y="48869"/>
                  </a:lnTo>
                  <a:lnTo>
                    <a:pt x="43934" y="48442"/>
                  </a:lnTo>
                  <a:lnTo>
                    <a:pt x="43557" y="49011"/>
                  </a:lnTo>
                  <a:lnTo>
                    <a:pt x="43118" y="49509"/>
                  </a:lnTo>
                  <a:lnTo>
                    <a:pt x="42553" y="49936"/>
                  </a:lnTo>
                  <a:lnTo>
                    <a:pt x="41988" y="50220"/>
                  </a:lnTo>
                  <a:lnTo>
                    <a:pt x="41360" y="50433"/>
                  </a:lnTo>
                  <a:lnTo>
                    <a:pt x="40733" y="50505"/>
                  </a:lnTo>
                  <a:lnTo>
                    <a:pt x="40105" y="50505"/>
                  </a:lnTo>
                  <a:lnTo>
                    <a:pt x="39415" y="50433"/>
                  </a:lnTo>
                  <a:lnTo>
                    <a:pt x="38975" y="50362"/>
                  </a:lnTo>
                  <a:lnTo>
                    <a:pt x="38599" y="50078"/>
                  </a:lnTo>
                  <a:lnTo>
                    <a:pt x="38222" y="49651"/>
                  </a:lnTo>
                  <a:lnTo>
                    <a:pt x="37971" y="49153"/>
                  </a:lnTo>
                  <a:lnTo>
                    <a:pt x="37657" y="48797"/>
                  </a:lnTo>
                  <a:lnTo>
                    <a:pt x="37406" y="48513"/>
                  </a:lnTo>
                  <a:lnTo>
                    <a:pt x="37030" y="48513"/>
                  </a:lnTo>
                  <a:lnTo>
                    <a:pt x="36653" y="48869"/>
                  </a:lnTo>
                  <a:lnTo>
                    <a:pt x="36842" y="49438"/>
                  </a:lnTo>
                  <a:lnTo>
                    <a:pt x="37218" y="49864"/>
                  </a:lnTo>
                  <a:lnTo>
                    <a:pt x="37595" y="50291"/>
                  </a:lnTo>
                  <a:lnTo>
                    <a:pt x="37909" y="50789"/>
                  </a:lnTo>
                  <a:lnTo>
                    <a:pt x="36151" y="50718"/>
                  </a:lnTo>
                  <a:lnTo>
                    <a:pt x="34331" y="50647"/>
                  </a:lnTo>
                  <a:lnTo>
                    <a:pt x="32574" y="50576"/>
                  </a:lnTo>
                  <a:lnTo>
                    <a:pt x="30879" y="50576"/>
                  </a:lnTo>
                  <a:lnTo>
                    <a:pt x="29122" y="50576"/>
                  </a:lnTo>
                  <a:lnTo>
                    <a:pt x="27427" y="50576"/>
                  </a:lnTo>
                  <a:lnTo>
                    <a:pt x="25670" y="50576"/>
                  </a:lnTo>
                  <a:lnTo>
                    <a:pt x="23975" y="50647"/>
                  </a:lnTo>
                  <a:lnTo>
                    <a:pt x="22281" y="50647"/>
                  </a:lnTo>
                  <a:lnTo>
                    <a:pt x="20586" y="50718"/>
                  </a:lnTo>
                  <a:lnTo>
                    <a:pt x="18829" y="50718"/>
                  </a:lnTo>
                  <a:lnTo>
                    <a:pt x="17134" y="50718"/>
                  </a:lnTo>
                  <a:lnTo>
                    <a:pt x="15440" y="50789"/>
                  </a:lnTo>
                  <a:lnTo>
                    <a:pt x="13745" y="50789"/>
                  </a:lnTo>
                  <a:lnTo>
                    <a:pt x="12051" y="50718"/>
                  </a:lnTo>
                  <a:lnTo>
                    <a:pt x="10356" y="50718"/>
                  </a:lnTo>
                  <a:lnTo>
                    <a:pt x="10356" y="49082"/>
                  </a:lnTo>
                  <a:lnTo>
                    <a:pt x="11298" y="49295"/>
                  </a:lnTo>
                  <a:lnTo>
                    <a:pt x="12302" y="49509"/>
                  </a:lnTo>
                  <a:lnTo>
                    <a:pt x="13306" y="49722"/>
                  </a:lnTo>
                  <a:lnTo>
                    <a:pt x="14373" y="49864"/>
                  </a:lnTo>
                  <a:lnTo>
                    <a:pt x="15377" y="50007"/>
                  </a:lnTo>
                  <a:lnTo>
                    <a:pt x="16444" y="50149"/>
                  </a:lnTo>
                  <a:lnTo>
                    <a:pt x="17511" y="50220"/>
                  </a:lnTo>
                  <a:lnTo>
                    <a:pt x="18578" y="50149"/>
                  </a:lnTo>
                  <a:lnTo>
                    <a:pt x="19645" y="50078"/>
                  </a:lnTo>
                  <a:lnTo>
                    <a:pt x="20649" y="49936"/>
                  </a:lnTo>
                  <a:lnTo>
                    <a:pt x="21653" y="49722"/>
                  </a:lnTo>
                  <a:lnTo>
                    <a:pt x="22595" y="49366"/>
                  </a:lnTo>
                  <a:lnTo>
                    <a:pt x="23536" y="49011"/>
                  </a:lnTo>
                  <a:lnTo>
                    <a:pt x="24415" y="48442"/>
                  </a:lnTo>
                  <a:lnTo>
                    <a:pt x="25293" y="47802"/>
                  </a:lnTo>
                  <a:lnTo>
                    <a:pt x="26047" y="47019"/>
                  </a:lnTo>
                  <a:lnTo>
                    <a:pt x="26674" y="46166"/>
                  </a:lnTo>
                  <a:lnTo>
                    <a:pt x="27302" y="45312"/>
                  </a:lnTo>
                  <a:lnTo>
                    <a:pt x="27867" y="44458"/>
                  </a:lnTo>
                  <a:lnTo>
                    <a:pt x="28494" y="43605"/>
                  </a:lnTo>
                  <a:lnTo>
                    <a:pt x="29059" y="42751"/>
                  </a:lnTo>
                  <a:lnTo>
                    <a:pt x="29687" y="41826"/>
                  </a:lnTo>
                  <a:lnTo>
                    <a:pt x="30252" y="40902"/>
                  </a:lnTo>
                  <a:lnTo>
                    <a:pt x="30754" y="39977"/>
                  </a:lnTo>
                  <a:lnTo>
                    <a:pt x="30942" y="39693"/>
                  </a:lnTo>
                  <a:lnTo>
                    <a:pt x="31193" y="39479"/>
                  </a:lnTo>
                  <a:lnTo>
                    <a:pt x="31507" y="39337"/>
                  </a:lnTo>
                  <a:lnTo>
                    <a:pt x="31758" y="39266"/>
                  </a:lnTo>
                  <a:lnTo>
                    <a:pt x="32072" y="39195"/>
                  </a:lnTo>
                  <a:lnTo>
                    <a:pt x="32323" y="39123"/>
                  </a:lnTo>
                  <a:lnTo>
                    <a:pt x="32574" y="38981"/>
                  </a:lnTo>
                  <a:lnTo>
                    <a:pt x="32825" y="38768"/>
                  </a:lnTo>
                  <a:lnTo>
                    <a:pt x="33327" y="38341"/>
                  </a:lnTo>
                  <a:lnTo>
                    <a:pt x="33766" y="37914"/>
                  </a:lnTo>
                  <a:lnTo>
                    <a:pt x="34268" y="37416"/>
                  </a:lnTo>
                  <a:lnTo>
                    <a:pt x="34708" y="36989"/>
                  </a:lnTo>
                  <a:lnTo>
                    <a:pt x="35210" y="36563"/>
                  </a:lnTo>
                  <a:lnTo>
                    <a:pt x="35712" y="36278"/>
                  </a:lnTo>
                  <a:lnTo>
                    <a:pt x="36214" y="35994"/>
                  </a:lnTo>
                  <a:lnTo>
                    <a:pt x="36779" y="35851"/>
                  </a:lnTo>
                  <a:lnTo>
                    <a:pt x="38348" y="44458"/>
                  </a:lnTo>
                  <a:lnTo>
                    <a:pt x="37720" y="43960"/>
                  </a:lnTo>
                  <a:lnTo>
                    <a:pt x="37532" y="43249"/>
                  </a:lnTo>
                  <a:lnTo>
                    <a:pt x="37469" y="42396"/>
                  </a:lnTo>
                  <a:lnTo>
                    <a:pt x="37344" y="41542"/>
                  </a:lnTo>
                  <a:lnTo>
                    <a:pt x="37093" y="40546"/>
                  </a:lnTo>
                  <a:lnTo>
                    <a:pt x="36842" y="39550"/>
                  </a:lnTo>
                  <a:lnTo>
                    <a:pt x="36528" y="38626"/>
                  </a:lnTo>
                  <a:lnTo>
                    <a:pt x="35900" y="37914"/>
                  </a:lnTo>
                  <a:lnTo>
                    <a:pt x="35649" y="37914"/>
                  </a:lnTo>
                  <a:lnTo>
                    <a:pt x="35398" y="37843"/>
                  </a:lnTo>
                  <a:lnTo>
                    <a:pt x="35147" y="37914"/>
                  </a:lnTo>
                  <a:lnTo>
                    <a:pt x="35022" y="38128"/>
                  </a:lnTo>
                  <a:lnTo>
                    <a:pt x="35147" y="39906"/>
                  </a:lnTo>
                  <a:lnTo>
                    <a:pt x="35273" y="41684"/>
                  </a:lnTo>
                  <a:lnTo>
                    <a:pt x="35586" y="43391"/>
                  </a:lnTo>
                  <a:lnTo>
                    <a:pt x="36151" y="44956"/>
                  </a:lnTo>
                  <a:lnTo>
                    <a:pt x="36402" y="45099"/>
                  </a:lnTo>
                  <a:lnTo>
                    <a:pt x="36716" y="45241"/>
                  </a:lnTo>
                  <a:lnTo>
                    <a:pt x="37030" y="45383"/>
                  </a:lnTo>
                  <a:lnTo>
                    <a:pt x="37344" y="45525"/>
                  </a:lnTo>
                  <a:lnTo>
                    <a:pt x="37657" y="45739"/>
                  </a:lnTo>
                  <a:lnTo>
                    <a:pt x="37909" y="45952"/>
                  </a:lnTo>
                  <a:lnTo>
                    <a:pt x="38097" y="46166"/>
                  </a:lnTo>
                  <a:lnTo>
                    <a:pt x="38285" y="46521"/>
                  </a:lnTo>
                  <a:lnTo>
                    <a:pt x="38285" y="47019"/>
                  </a:lnTo>
                  <a:lnTo>
                    <a:pt x="38473" y="47446"/>
                  </a:lnTo>
                  <a:lnTo>
                    <a:pt x="38724" y="47802"/>
                  </a:lnTo>
                  <a:lnTo>
                    <a:pt x="39038" y="48086"/>
                  </a:lnTo>
                  <a:lnTo>
                    <a:pt x="39352" y="48371"/>
                  </a:lnTo>
                  <a:lnTo>
                    <a:pt x="39729" y="48584"/>
                  </a:lnTo>
                  <a:lnTo>
                    <a:pt x="40105" y="48869"/>
                  </a:lnTo>
                  <a:lnTo>
                    <a:pt x="40482" y="49082"/>
                  </a:lnTo>
                  <a:lnTo>
                    <a:pt x="40921" y="49082"/>
                  </a:lnTo>
                  <a:lnTo>
                    <a:pt x="41298" y="49011"/>
                  </a:lnTo>
                  <a:lnTo>
                    <a:pt x="41674" y="48869"/>
                  </a:lnTo>
                  <a:lnTo>
                    <a:pt x="41988" y="48726"/>
                  </a:lnTo>
                  <a:lnTo>
                    <a:pt x="42302" y="48442"/>
                  </a:lnTo>
                  <a:lnTo>
                    <a:pt x="42616" y="48157"/>
                  </a:lnTo>
                  <a:lnTo>
                    <a:pt x="42867" y="47873"/>
                  </a:lnTo>
                  <a:lnTo>
                    <a:pt x="43055" y="47517"/>
                  </a:lnTo>
                  <a:lnTo>
                    <a:pt x="43243" y="46521"/>
                  </a:lnTo>
                  <a:lnTo>
                    <a:pt x="43306" y="45525"/>
                  </a:lnTo>
                  <a:lnTo>
                    <a:pt x="43181" y="44601"/>
                  </a:lnTo>
                  <a:lnTo>
                    <a:pt x="42929" y="43676"/>
                  </a:lnTo>
                  <a:lnTo>
                    <a:pt x="42678" y="42751"/>
                  </a:lnTo>
                  <a:lnTo>
                    <a:pt x="42427" y="41826"/>
                  </a:lnTo>
                  <a:lnTo>
                    <a:pt x="42176" y="40902"/>
                  </a:lnTo>
                  <a:lnTo>
                    <a:pt x="42051" y="39906"/>
                  </a:lnTo>
                  <a:lnTo>
                    <a:pt x="42490" y="39977"/>
                  </a:lnTo>
                  <a:lnTo>
                    <a:pt x="42804" y="39764"/>
                  </a:lnTo>
                  <a:lnTo>
                    <a:pt x="43055" y="39408"/>
                  </a:lnTo>
                  <a:lnTo>
                    <a:pt x="43181" y="38981"/>
                  </a:lnTo>
                  <a:lnTo>
                    <a:pt x="43306" y="37487"/>
                  </a:lnTo>
                  <a:lnTo>
                    <a:pt x="43243" y="35994"/>
                  </a:lnTo>
                  <a:lnTo>
                    <a:pt x="42929" y="34571"/>
                  </a:lnTo>
                  <a:lnTo>
                    <a:pt x="42302" y="33291"/>
                  </a:lnTo>
                  <a:lnTo>
                    <a:pt x="42365" y="32579"/>
                  </a:lnTo>
                  <a:lnTo>
                    <a:pt x="42239" y="31868"/>
                  </a:lnTo>
                  <a:lnTo>
                    <a:pt x="42051" y="31157"/>
                  </a:lnTo>
                  <a:lnTo>
                    <a:pt x="41737" y="30516"/>
                  </a:lnTo>
                  <a:lnTo>
                    <a:pt x="41360" y="29876"/>
                  </a:lnTo>
                  <a:lnTo>
                    <a:pt x="40921" y="29307"/>
                  </a:lnTo>
                  <a:lnTo>
                    <a:pt x="40356" y="28809"/>
                  </a:lnTo>
                  <a:lnTo>
                    <a:pt x="39791" y="28382"/>
                  </a:lnTo>
                  <a:lnTo>
                    <a:pt x="40419" y="27956"/>
                  </a:lnTo>
                  <a:lnTo>
                    <a:pt x="40858" y="27244"/>
                  </a:lnTo>
                  <a:lnTo>
                    <a:pt x="41172" y="26462"/>
                  </a:lnTo>
                  <a:lnTo>
                    <a:pt x="41423" y="25679"/>
                  </a:lnTo>
                  <a:lnTo>
                    <a:pt x="41423" y="25039"/>
                  </a:lnTo>
                  <a:lnTo>
                    <a:pt x="41360" y="24399"/>
                  </a:lnTo>
                  <a:lnTo>
                    <a:pt x="41235" y="23901"/>
                  </a:lnTo>
                  <a:lnTo>
                    <a:pt x="40921" y="23403"/>
                  </a:lnTo>
                  <a:lnTo>
                    <a:pt x="40545" y="23119"/>
                  </a:lnTo>
                  <a:lnTo>
                    <a:pt x="40168" y="22834"/>
                  </a:lnTo>
                  <a:lnTo>
                    <a:pt x="39791" y="22763"/>
                  </a:lnTo>
                  <a:lnTo>
                    <a:pt x="39415" y="23048"/>
                  </a:lnTo>
                  <a:lnTo>
                    <a:pt x="39038" y="23261"/>
                  </a:lnTo>
                  <a:lnTo>
                    <a:pt x="38662" y="22052"/>
                  </a:lnTo>
                  <a:lnTo>
                    <a:pt x="38411" y="20842"/>
                  </a:lnTo>
                  <a:lnTo>
                    <a:pt x="38160" y="19562"/>
                  </a:lnTo>
                  <a:lnTo>
                    <a:pt x="37909" y="18353"/>
                  </a:lnTo>
                  <a:lnTo>
                    <a:pt x="37595" y="17855"/>
                  </a:lnTo>
                  <a:lnTo>
                    <a:pt x="37218" y="17428"/>
                  </a:lnTo>
                  <a:lnTo>
                    <a:pt x="36904" y="16930"/>
                  </a:lnTo>
                  <a:lnTo>
                    <a:pt x="36591" y="16432"/>
                  </a:lnTo>
                  <a:lnTo>
                    <a:pt x="36277" y="15934"/>
                  </a:lnTo>
                  <a:lnTo>
                    <a:pt x="35900" y="15508"/>
                  </a:lnTo>
                  <a:lnTo>
                    <a:pt x="35586" y="15010"/>
                  </a:lnTo>
                  <a:lnTo>
                    <a:pt x="35210" y="14583"/>
                  </a:lnTo>
                  <a:lnTo>
                    <a:pt x="35022" y="14583"/>
                  </a:lnTo>
                  <a:lnTo>
                    <a:pt x="34833" y="14654"/>
                  </a:lnTo>
                  <a:lnTo>
                    <a:pt x="34708" y="14867"/>
                  </a:lnTo>
                  <a:lnTo>
                    <a:pt x="34519" y="15010"/>
                  </a:lnTo>
                  <a:lnTo>
                    <a:pt x="33892" y="17215"/>
                  </a:lnTo>
                  <a:lnTo>
                    <a:pt x="34017" y="19349"/>
                  </a:lnTo>
                  <a:lnTo>
                    <a:pt x="34394" y="21554"/>
                  </a:lnTo>
                  <a:lnTo>
                    <a:pt x="34770" y="23759"/>
                  </a:lnTo>
                  <a:lnTo>
                    <a:pt x="33390" y="24257"/>
                  </a:lnTo>
                  <a:lnTo>
                    <a:pt x="32197" y="25039"/>
                  </a:lnTo>
                  <a:lnTo>
                    <a:pt x="31319" y="26177"/>
                  </a:lnTo>
                  <a:lnTo>
                    <a:pt x="30565" y="27458"/>
                  </a:lnTo>
                  <a:lnTo>
                    <a:pt x="29938" y="28880"/>
                  </a:lnTo>
                  <a:lnTo>
                    <a:pt x="29436" y="30303"/>
                  </a:lnTo>
                  <a:lnTo>
                    <a:pt x="28934" y="31797"/>
                  </a:lnTo>
                  <a:lnTo>
                    <a:pt x="28494" y="33148"/>
                  </a:lnTo>
                  <a:lnTo>
                    <a:pt x="27616" y="34073"/>
                  </a:lnTo>
                  <a:lnTo>
                    <a:pt x="26674" y="34856"/>
                  </a:lnTo>
                  <a:lnTo>
                    <a:pt x="25670" y="35496"/>
                  </a:lnTo>
                  <a:lnTo>
                    <a:pt x="24666" y="35922"/>
                  </a:lnTo>
                  <a:lnTo>
                    <a:pt x="23536" y="36278"/>
                  </a:lnTo>
                  <a:lnTo>
                    <a:pt x="22406" y="36420"/>
                  </a:lnTo>
                  <a:lnTo>
                    <a:pt x="21277" y="36420"/>
                  </a:lnTo>
                  <a:lnTo>
                    <a:pt x="20084" y="36207"/>
                  </a:lnTo>
                  <a:lnTo>
                    <a:pt x="19582" y="35922"/>
                  </a:lnTo>
                  <a:lnTo>
                    <a:pt x="19080" y="35567"/>
                  </a:lnTo>
                  <a:lnTo>
                    <a:pt x="18641" y="35069"/>
                  </a:lnTo>
                  <a:lnTo>
                    <a:pt x="18264" y="34571"/>
                  </a:lnTo>
                  <a:lnTo>
                    <a:pt x="18139" y="33148"/>
                  </a:lnTo>
                  <a:lnTo>
                    <a:pt x="18139" y="31797"/>
                  </a:lnTo>
                  <a:lnTo>
                    <a:pt x="18390" y="30445"/>
                  </a:lnTo>
                  <a:lnTo>
                    <a:pt x="18704" y="29165"/>
                  </a:lnTo>
                  <a:lnTo>
                    <a:pt x="19206" y="27885"/>
                  </a:lnTo>
                  <a:lnTo>
                    <a:pt x="19770" y="26675"/>
                  </a:lnTo>
                  <a:lnTo>
                    <a:pt x="20398" y="25537"/>
                  </a:lnTo>
                  <a:lnTo>
                    <a:pt x="21026" y="24399"/>
                  </a:lnTo>
                  <a:lnTo>
                    <a:pt x="21277" y="24043"/>
                  </a:lnTo>
                  <a:lnTo>
                    <a:pt x="21465" y="23759"/>
                  </a:lnTo>
                  <a:lnTo>
                    <a:pt x="21653" y="23545"/>
                  </a:lnTo>
                  <a:lnTo>
                    <a:pt x="21904" y="23332"/>
                  </a:lnTo>
                  <a:lnTo>
                    <a:pt x="22155" y="23190"/>
                  </a:lnTo>
                  <a:lnTo>
                    <a:pt x="22469" y="23048"/>
                  </a:lnTo>
                  <a:lnTo>
                    <a:pt x="22846" y="22905"/>
                  </a:lnTo>
                  <a:lnTo>
                    <a:pt x="23348" y="22834"/>
                  </a:lnTo>
                  <a:lnTo>
                    <a:pt x="23348" y="22550"/>
                  </a:lnTo>
                  <a:lnTo>
                    <a:pt x="23285" y="22336"/>
                  </a:lnTo>
                  <a:lnTo>
                    <a:pt x="23097" y="22123"/>
                  </a:lnTo>
                  <a:lnTo>
                    <a:pt x="22909" y="22052"/>
                  </a:lnTo>
                  <a:lnTo>
                    <a:pt x="22093" y="22052"/>
                  </a:lnTo>
                  <a:lnTo>
                    <a:pt x="21402" y="22407"/>
                  </a:lnTo>
                  <a:lnTo>
                    <a:pt x="20712" y="22905"/>
                  </a:lnTo>
                  <a:lnTo>
                    <a:pt x="20210" y="23617"/>
                  </a:lnTo>
                  <a:lnTo>
                    <a:pt x="19708" y="24399"/>
                  </a:lnTo>
                  <a:lnTo>
                    <a:pt x="19268" y="25253"/>
                  </a:lnTo>
                  <a:lnTo>
                    <a:pt x="18829" y="26035"/>
                  </a:lnTo>
                  <a:lnTo>
                    <a:pt x="18452" y="26818"/>
                  </a:lnTo>
                  <a:lnTo>
                    <a:pt x="18139" y="27813"/>
                  </a:lnTo>
                  <a:lnTo>
                    <a:pt x="17762" y="28880"/>
                  </a:lnTo>
                  <a:lnTo>
                    <a:pt x="17448" y="29947"/>
                  </a:lnTo>
                  <a:lnTo>
                    <a:pt x="17197" y="31086"/>
                  </a:lnTo>
                  <a:lnTo>
                    <a:pt x="17072" y="32224"/>
                  </a:lnTo>
                  <a:lnTo>
                    <a:pt x="17134" y="33362"/>
                  </a:lnTo>
                  <a:lnTo>
                    <a:pt x="17323" y="34429"/>
                  </a:lnTo>
                  <a:lnTo>
                    <a:pt x="17762" y="35425"/>
                  </a:lnTo>
                  <a:lnTo>
                    <a:pt x="18390" y="36207"/>
                  </a:lnTo>
                  <a:lnTo>
                    <a:pt x="19080" y="36776"/>
                  </a:lnTo>
                  <a:lnTo>
                    <a:pt x="19833" y="37132"/>
                  </a:lnTo>
                  <a:lnTo>
                    <a:pt x="20712" y="37345"/>
                  </a:lnTo>
                  <a:lnTo>
                    <a:pt x="21591" y="37416"/>
                  </a:lnTo>
                  <a:lnTo>
                    <a:pt x="22469" y="37487"/>
                  </a:lnTo>
                  <a:lnTo>
                    <a:pt x="23411" y="37416"/>
                  </a:lnTo>
                  <a:lnTo>
                    <a:pt x="24289" y="37345"/>
                  </a:lnTo>
                  <a:lnTo>
                    <a:pt x="24854" y="37274"/>
                  </a:lnTo>
                  <a:lnTo>
                    <a:pt x="25419" y="37061"/>
                  </a:lnTo>
                  <a:lnTo>
                    <a:pt x="25984" y="36776"/>
                  </a:lnTo>
                  <a:lnTo>
                    <a:pt x="26486" y="36420"/>
                  </a:lnTo>
                  <a:lnTo>
                    <a:pt x="26988" y="35994"/>
                  </a:lnTo>
                  <a:lnTo>
                    <a:pt x="27490" y="35567"/>
                  </a:lnTo>
                  <a:lnTo>
                    <a:pt x="27992" y="35140"/>
                  </a:lnTo>
                  <a:lnTo>
                    <a:pt x="28494" y="34713"/>
                  </a:lnTo>
                  <a:lnTo>
                    <a:pt x="29122" y="35638"/>
                  </a:lnTo>
                  <a:lnTo>
                    <a:pt x="29687" y="36634"/>
                  </a:lnTo>
                  <a:lnTo>
                    <a:pt x="30063" y="37772"/>
                  </a:lnTo>
                  <a:lnTo>
                    <a:pt x="30189" y="38981"/>
                  </a:lnTo>
                  <a:lnTo>
                    <a:pt x="29247" y="40404"/>
                  </a:lnTo>
                  <a:lnTo>
                    <a:pt x="28369" y="41826"/>
                  </a:lnTo>
                  <a:lnTo>
                    <a:pt x="27365" y="43320"/>
                  </a:lnTo>
                  <a:lnTo>
                    <a:pt x="26360" y="44743"/>
                  </a:lnTo>
                  <a:lnTo>
                    <a:pt x="25231" y="46094"/>
                  </a:lnTo>
                  <a:lnTo>
                    <a:pt x="24038" y="47161"/>
                  </a:lnTo>
                  <a:lnTo>
                    <a:pt x="22720" y="48015"/>
                  </a:lnTo>
                  <a:lnTo>
                    <a:pt x="21214" y="48513"/>
                  </a:lnTo>
                  <a:lnTo>
                    <a:pt x="20084" y="48797"/>
                  </a:lnTo>
                  <a:lnTo>
                    <a:pt x="19017" y="48940"/>
                  </a:lnTo>
                  <a:lnTo>
                    <a:pt x="17950" y="49082"/>
                  </a:lnTo>
                  <a:lnTo>
                    <a:pt x="16883" y="49082"/>
                  </a:lnTo>
                  <a:lnTo>
                    <a:pt x="15816" y="49082"/>
                  </a:lnTo>
                  <a:lnTo>
                    <a:pt x="14750" y="48940"/>
                  </a:lnTo>
                  <a:lnTo>
                    <a:pt x="13683" y="48797"/>
                  </a:lnTo>
                  <a:lnTo>
                    <a:pt x="12678" y="48513"/>
                  </a:lnTo>
                  <a:lnTo>
                    <a:pt x="11611" y="48228"/>
                  </a:lnTo>
                  <a:lnTo>
                    <a:pt x="10607" y="47873"/>
                  </a:lnTo>
                  <a:lnTo>
                    <a:pt x="9603" y="47446"/>
                  </a:lnTo>
                  <a:lnTo>
                    <a:pt x="8599" y="46948"/>
                  </a:lnTo>
                  <a:lnTo>
                    <a:pt x="7595" y="46450"/>
                  </a:lnTo>
                  <a:lnTo>
                    <a:pt x="6591" y="45881"/>
                  </a:lnTo>
                  <a:lnTo>
                    <a:pt x="5649" y="45241"/>
                  </a:lnTo>
                  <a:lnTo>
                    <a:pt x="4645" y="44529"/>
                  </a:lnTo>
                  <a:lnTo>
                    <a:pt x="2888" y="42893"/>
                  </a:lnTo>
                  <a:lnTo>
                    <a:pt x="1632" y="40902"/>
                  </a:lnTo>
                  <a:lnTo>
                    <a:pt x="754" y="38697"/>
                  </a:lnTo>
                  <a:lnTo>
                    <a:pt x="189" y="36278"/>
                  </a:lnTo>
                  <a:lnTo>
                    <a:pt x="1" y="33789"/>
                  </a:lnTo>
                  <a:lnTo>
                    <a:pt x="63" y="31157"/>
                  </a:lnTo>
                  <a:lnTo>
                    <a:pt x="440" y="28596"/>
                  </a:lnTo>
                  <a:lnTo>
                    <a:pt x="942" y="26177"/>
                  </a:lnTo>
                  <a:lnTo>
                    <a:pt x="1381" y="24399"/>
                  </a:lnTo>
                  <a:lnTo>
                    <a:pt x="2009" y="22692"/>
                  </a:lnTo>
                  <a:lnTo>
                    <a:pt x="2699" y="20985"/>
                  </a:lnTo>
                  <a:lnTo>
                    <a:pt x="3578" y="19349"/>
                  </a:lnTo>
                  <a:lnTo>
                    <a:pt x="4519" y="17713"/>
                  </a:lnTo>
                  <a:lnTo>
                    <a:pt x="5524" y="16148"/>
                  </a:lnTo>
                  <a:lnTo>
                    <a:pt x="6653" y="14654"/>
                  </a:lnTo>
                  <a:lnTo>
                    <a:pt x="7846" y="13231"/>
                  </a:lnTo>
                  <a:lnTo>
                    <a:pt x="9101" y="11880"/>
                  </a:lnTo>
                  <a:lnTo>
                    <a:pt x="10419" y="10528"/>
                  </a:lnTo>
                  <a:lnTo>
                    <a:pt x="11737" y="9248"/>
                  </a:lnTo>
                  <a:lnTo>
                    <a:pt x="13118" y="8110"/>
                  </a:lnTo>
                  <a:lnTo>
                    <a:pt x="14561" y="6972"/>
                  </a:lnTo>
                  <a:lnTo>
                    <a:pt x="15942" y="5905"/>
                  </a:lnTo>
                  <a:lnTo>
                    <a:pt x="17386" y="4909"/>
                  </a:lnTo>
                  <a:lnTo>
                    <a:pt x="18766" y="3984"/>
                  </a:lnTo>
                  <a:lnTo>
                    <a:pt x="19708" y="3486"/>
                  </a:lnTo>
                  <a:lnTo>
                    <a:pt x="20649" y="2917"/>
                  </a:lnTo>
                  <a:lnTo>
                    <a:pt x="21528" y="2419"/>
                  </a:lnTo>
                  <a:lnTo>
                    <a:pt x="22469" y="1850"/>
                  </a:lnTo>
                  <a:lnTo>
                    <a:pt x="23411" y="1352"/>
                  </a:lnTo>
                  <a:lnTo>
                    <a:pt x="24352" y="854"/>
                  </a:lnTo>
                  <a:lnTo>
                    <a:pt x="25293" y="428"/>
                  </a:lnTo>
                  <a:lnTo>
                    <a:pt x="26298" y="1"/>
                  </a:lnTo>
                  <a:lnTo>
                    <a:pt x="26674" y="72"/>
                  </a:lnTo>
                  <a:lnTo>
                    <a:pt x="26988" y="428"/>
                  </a:lnTo>
                  <a:lnTo>
                    <a:pt x="27302" y="783"/>
                  </a:lnTo>
                  <a:lnTo>
                    <a:pt x="27616" y="1068"/>
                  </a:lnTo>
                  <a:close/>
                </a:path>
              </a:pathLst>
            </a:custGeom>
            <a:solidFill>
              <a:srgbClr val="BA75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1184600" y="951375"/>
              <a:ext cx="84775" cy="101400"/>
            </a:xfrm>
            <a:custGeom>
              <a:avLst/>
              <a:gdLst/>
              <a:ahLst/>
              <a:cxnLst/>
              <a:rect l="0" t="0" r="0" b="0"/>
              <a:pathLst>
                <a:path w="3391" h="4056" extrusionOk="0">
                  <a:moveTo>
                    <a:pt x="3265" y="854"/>
                  </a:moveTo>
                  <a:lnTo>
                    <a:pt x="3390" y="1637"/>
                  </a:lnTo>
                  <a:lnTo>
                    <a:pt x="3265" y="2277"/>
                  </a:lnTo>
                  <a:lnTo>
                    <a:pt x="2951" y="2988"/>
                  </a:lnTo>
                  <a:lnTo>
                    <a:pt x="2637" y="3557"/>
                  </a:lnTo>
                  <a:lnTo>
                    <a:pt x="2198" y="3842"/>
                  </a:lnTo>
                  <a:lnTo>
                    <a:pt x="1758" y="4055"/>
                  </a:lnTo>
                  <a:lnTo>
                    <a:pt x="1256" y="4055"/>
                  </a:lnTo>
                  <a:lnTo>
                    <a:pt x="817" y="3913"/>
                  </a:lnTo>
                  <a:lnTo>
                    <a:pt x="503" y="3557"/>
                  </a:lnTo>
                  <a:lnTo>
                    <a:pt x="315" y="3202"/>
                  </a:lnTo>
                  <a:lnTo>
                    <a:pt x="189" y="2775"/>
                  </a:lnTo>
                  <a:lnTo>
                    <a:pt x="1" y="2419"/>
                  </a:lnTo>
                  <a:lnTo>
                    <a:pt x="126" y="1637"/>
                  </a:lnTo>
                  <a:lnTo>
                    <a:pt x="503" y="997"/>
                  </a:lnTo>
                  <a:lnTo>
                    <a:pt x="1005" y="428"/>
                  </a:lnTo>
                  <a:lnTo>
                    <a:pt x="1507" y="1"/>
                  </a:lnTo>
                  <a:lnTo>
                    <a:pt x="2072" y="1"/>
                  </a:lnTo>
                  <a:lnTo>
                    <a:pt x="2574" y="72"/>
                  </a:lnTo>
                  <a:lnTo>
                    <a:pt x="3013" y="285"/>
                  </a:lnTo>
                  <a:lnTo>
                    <a:pt x="3265" y="8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1807525" y="954925"/>
              <a:ext cx="153775" cy="58725"/>
            </a:xfrm>
            <a:custGeom>
              <a:avLst/>
              <a:gdLst/>
              <a:ahLst/>
              <a:cxnLst/>
              <a:rect l="0" t="0" r="0" b="0"/>
              <a:pathLst>
                <a:path w="6151" h="2349" extrusionOk="0">
                  <a:moveTo>
                    <a:pt x="6025" y="855"/>
                  </a:moveTo>
                  <a:lnTo>
                    <a:pt x="5398" y="1352"/>
                  </a:lnTo>
                  <a:lnTo>
                    <a:pt x="4770" y="1779"/>
                  </a:lnTo>
                  <a:lnTo>
                    <a:pt x="4080" y="2064"/>
                  </a:lnTo>
                  <a:lnTo>
                    <a:pt x="3327" y="2277"/>
                  </a:lnTo>
                  <a:lnTo>
                    <a:pt x="2573" y="2348"/>
                  </a:lnTo>
                  <a:lnTo>
                    <a:pt x="1820" y="2348"/>
                  </a:lnTo>
                  <a:lnTo>
                    <a:pt x="1067" y="2135"/>
                  </a:lnTo>
                  <a:lnTo>
                    <a:pt x="314" y="1850"/>
                  </a:lnTo>
                  <a:lnTo>
                    <a:pt x="189" y="1708"/>
                  </a:lnTo>
                  <a:lnTo>
                    <a:pt x="63" y="1495"/>
                  </a:lnTo>
                  <a:lnTo>
                    <a:pt x="0" y="1352"/>
                  </a:lnTo>
                  <a:lnTo>
                    <a:pt x="126" y="1139"/>
                  </a:lnTo>
                  <a:lnTo>
                    <a:pt x="816" y="1352"/>
                  </a:lnTo>
                  <a:lnTo>
                    <a:pt x="1507" y="1495"/>
                  </a:lnTo>
                  <a:lnTo>
                    <a:pt x="2260" y="1495"/>
                  </a:lnTo>
                  <a:lnTo>
                    <a:pt x="2950" y="1424"/>
                  </a:lnTo>
                  <a:lnTo>
                    <a:pt x="3703" y="1210"/>
                  </a:lnTo>
                  <a:lnTo>
                    <a:pt x="4394" y="926"/>
                  </a:lnTo>
                  <a:lnTo>
                    <a:pt x="5021" y="499"/>
                  </a:lnTo>
                  <a:lnTo>
                    <a:pt x="5586" y="1"/>
                  </a:lnTo>
                  <a:lnTo>
                    <a:pt x="5900" y="72"/>
                  </a:lnTo>
                  <a:lnTo>
                    <a:pt x="6088" y="286"/>
                  </a:lnTo>
                  <a:lnTo>
                    <a:pt x="6151" y="570"/>
                  </a:lnTo>
                  <a:lnTo>
                    <a:pt x="6025" y="8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1394850" y="956725"/>
              <a:ext cx="166350" cy="60475"/>
            </a:xfrm>
            <a:custGeom>
              <a:avLst/>
              <a:gdLst/>
              <a:ahLst/>
              <a:cxnLst/>
              <a:rect l="0" t="0" r="0" b="0"/>
              <a:pathLst>
                <a:path w="6654" h="2419" extrusionOk="0">
                  <a:moveTo>
                    <a:pt x="6654" y="1707"/>
                  </a:moveTo>
                  <a:lnTo>
                    <a:pt x="6654" y="2063"/>
                  </a:lnTo>
                  <a:lnTo>
                    <a:pt x="6403" y="2134"/>
                  </a:lnTo>
                  <a:lnTo>
                    <a:pt x="6152" y="2276"/>
                  </a:lnTo>
                  <a:lnTo>
                    <a:pt x="5963" y="2419"/>
                  </a:lnTo>
                  <a:lnTo>
                    <a:pt x="5147" y="2419"/>
                  </a:lnTo>
                  <a:lnTo>
                    <a:pt x="4332" y="2347"/>
                  </a:lnTo>
                  <a:lnTo>
                    <a:pt x="3516" y="2276"/>
                  </a:lnTo>
                  <a:lnTo>
                    <a:pt x="2762" y="2063"/>
                  </a:lnTo>
                  <a:lnTo>
                    <a:pt x="2009" y="1850"/>
                  </a:lnTo>
                  <a:lnTo>
                    <a:pt x="1256" y="1494"/>
                  </a:lnTo>
                  <a:lnTo>
                    <a:pt x="629" y="996"/>
                  </a:lnTo>
                  <a:lnTo>
                    <a:pt x="1" y="427"/>
                  </a:lnTo>
                  <a:lnTo>
                    <a:pt x="127" y="0"/>
                  </a:lnTo>
                  <a:lnTo>
                    <a:pt x="880" y="427"/>
                  </a:lnTo>
                  <a:lnTo>
                    <a:pt x="1633" y="854"/>
                  </a:lnTo>
                  <a:lnTo>
                    <a:pt x="2449" y="1138"/>
                  </a:lnTo>
                  <a:lnTo>
                    <a:pt x="3265" y="1352"/>
                  </a:lnTo>
                  <a:lnTo>
                    <a:pt x="4080" y="1494"/>
                  </a:lnTo>
                  <a:lnTo>
                    <a:pt x="4959" y="1636"/>
                  </a:lnTo>
                  <a:lnTo>
                    <a:pt x="5775" y="1707"/>
                  </a:lnTo>
                  <a:lnTo>
                    <a:pt x="6654" y="17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1587850" y="1082975"/>
              <a:ext cx="160075" cy="81825"/>
            </a:xfrm>
            <a:custGeom>
              <a:avLst/>
              <a:gdLst/>
              <a:ahLst/>
              <a:cxnLst/>
              <a:rect l="0" t="0" r="0" b="0"/>
              <a:pathLst>
                <a:path w="6403" h="3273" extrusionOk="0">
                  <a:moveTo>
                    <a:pt x="1507" y="2561"/>
                  </a:moveTo>
                  <a:lnTo>
                    <a:pt x="1883" y="2490"/>
                  </a:lnTo>
                  <a:lnTo>
                    <a:pt x="2323" y="2419"/>
                  </a:lnTo>
                  <a:lnTo>
                    <a:pt x="2699" y="2277"/>
                  </a:lnTo>
                  <a:lnTo>
                    <a:pt x="3139" y="2206"/>
                  </a:lnTo>
                  <a:lnTo>
                    <a:pt x="3578" y="2063"/>
                  </a:lnTo>
                  <a:lnTo>
                    <a:pt x="4017" y="2063"/>
                  </a:lnTo>
                  <a:lnTo>
                    <a:pt x="4394" y="1992"/>
                  </a:lnTo>
                  <a:lnTo>
                    <a:pt x="4833" y="2063"/>
                  </a:lnTo>
                  <a:lnTo>
                    <a:pt x="5210" y="1850"/>
                  </a:lnTo>
                  <a:lnTo>
                    <a:pt x="5649" y="1494"/>
                  </a:lnTo>
                  <a:lnTo>
                    <a:pt x="6026" y="1281"/>
                  </a:lnTo>
                  <a:lnTo>
                    <a:pt x="6402" y="1565"/>
                  </a:lnTo>
                  <a:lnTo>
                    <a:pt x="6277" y="2206"/>
                  </a:lnTo>
                  <a:lnTo>
                    <a:pt x="5900" y="2632"/>
                  </a:lnTo>
                  <a:lnTo>
                    <a:pt x="5335" y="2988"/>
                  </a:lnTo>
                  <a:lnTo>
                    <a:pt x="4833" y="3201"/>
                  </a:lnTo>
                  <a:lnTo>
                    <a:pt x="4206" y="3130"/>
                  </a:lnTo>
                  <a:lnTo>
                    <a:pt x="3515" y="3130"/>
                  </a:lnTo>
                  <a:lnTo>
                    <a:pt x="2825" y="3201"/>
                  </a:lnTo>
                  <a:lnTo>
                    <a:pt x="2135" y="3273"/>
                  </a:lnTo>
                  <a:lnTo>
                    <a:pt x="1507" y="3273"/>
                  </a:lnTo>
                  <a:lnTo>
                    <a:pt x="879" y="3059"/>
                  </a:lnTo>
                  <a:lnTo>
                    <a:pt x="377" y="2632"/>
                  </a:lnTo>
                  <a:lnTo>
                    <a:pt x="1" y="1850"/>
                  </a:lnTo>
                  <a:lnTo>
                    <a:pt x="1" y="1352"/>
                  </a:lnTo>
                  <a:lnTo>
                    <a:pt x="63" y="925"/>
                  </a:lnTo>
                  <a:lnTo>
                    <a:pt x="126" y="498"/>
                  </a:lnTo>
                  <a:lnTo>
                    <a:pt x="252" y="1"/>
                  </a:lnTo>
                  <a:lnTo>
                    <a:pt x="691" y="427"/>
                  </a:lnTo>
                  <a:lnTo>
                    <a:pt x="691" y="1281"/>
                  </a:lnTo>
                  <a:lnTo>
                    <a:pt x="817" y="2134"/>
                  </a:lnTo>
                  <a:lnTo>
                    <a:pt x="1507" y="25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2210750" y="1161225"/>
              <a:ext cx="260500" cy="579750"/>
            </a:xfrm>
            <a:custGeom>
              <a:avLst/>
              <a:gdLst/>
              <a:ahLst/>
              <a:cxnLst/>
              <a:rect l="0" t="0" r="0" b="0"/>
              <a:pathLst>
                <a:path w="10420" h="23190" extrusionOk="0">
                  <a:moveTo>
                    <a:pt x="7532" y="6331"/>
                  </a:moveTo>
                  <a:lnTo>
                    <a:pt x="8474" y="8181"/>
                  </a:lnTo>
                  <a:lnTo>
                    <a:pt x="9227" y="10172"/>
                  </a:lnTo>
                  <a:lnTo>
                    <a:pt x="9792" y="12235"/>
                  </a:lnTo>
                  <a:lnTo>
                    <a:pt x="10168" y="14440"/>
                  </a:lnTo>
                  <a:lnTo>
                    <a:pt x="10357" y="16645"/>
                  </a:lnTo>
                  <a:lnTo>
                    <a:pt x="10419" y="18850"/>
                  </a:lnTo>
                  <a:lnTo>
                    <a:pt x="10231" y="21055"/>
                  </a:lnTo>
                  <a:lnTo>
                    <a:pt x="9917" y="23189"/>
                  </a:lnTo>
                  <a:lnTo>
                    <a:pt x="9227" y="22122"/>
                  </a:lnTo>
                  <a:lnTo>
                    <a:pt x="8474" y="21055"/>
                  </a:lnTo>
                  <a:lnTo>
                    <a:pt x="7658" y="19988"/>
                  </a:lnTo>
                  <a:lnTo>
                    <a:pt x="6905" y="18921"/>
                  </a:lnTo>
                  <a:lnTo>
                    <a:pt x="6152" y="17854"/>
                  </a:lnTo>
                  <a:lnTo>
                    <a:pt x="5461" y="16716"/>
                  </a:lnTo>
                  <a:lnTo>
                    <a:pt x="4834" y="15649"/>
                  </a:lnTo>
                  <a:lnTo>
                    <a:pt x="4269" y="14440"/>
                  </a:lnTo>
                  <a:lnTo>
                    <a:pt x="3578" y="13444"/>
                  </a:lnTo>
                  <a:lnTo>
                    <a:pt x="2888" y="12377"/>
                  </a:lnTo>
                  <a:lnTo>
                    <a:pt x="2260" y="11310"/>
                  </a:lnTo>
                  <a:lnTo>
                    <a:pt x="1758" y="10172"/>
                  </a:lnTo>
                  <a:lnTo>
                    <a:pt x="1256" y="9034"/>
                  </a:lnTo>
                  <a:lnTo>
                    <a:pt x="754" y="7896"/>
                  </a:lnTo>
                  <a:lnTo>
                    <a:pt x="378" y="6758"/>
                  </a:lnTo>
                  <a:lnTo>
                    <a:pt x="1" y="5549"/>
                  </a:lnTo>
                  <a:lnTo>
                    <a:pt x="3014" y="0"/>
                  </a:lnTo>
                  <a:lnTo>
                    <a:pt x="3767" y="498"/>
                  </a:lnTo>
                  <a:lnTo>
                    <a:pt x="4457" y="1210"/>
                  </a:lnTo>
                  <a:lnTo>
                    <a:pt x="5022" y="1921"/>
                  </a:lnTo>
                  <a:lnTo>
                    <a:pt x="5587" y="2774"/>
                  </a:lnTo>
                  <a:lnTo>
                    <a:pt x="6089" y="3699"/>
                  </a:lnTo>
                  <a:lnTo>
                    <a:pt x="6591" y="4553"/>
                  </a:lnTo>
                  <a:lnTo>
                    <a:pt x="7093" y="5477"/>
                  </a:lnTo>
                  <a:lnTo>
                    <a:pt x="7532" y="6331"/>
                  </a:lnTo>
                  <a:close/>
                </a:path>
              </a:pathLst>
            </a:custGeom>
            <a:solidFill>
              <a:srgbClr val="BA75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1725925" y="1173675"/>
              <a:ext cx="134975" cy="74700"/>
            </a:xfrm>
            <a:custGeom>
              <a:avLst/>
              <a:gdLst/>
              <a:ahLst/>
              <a:cxnLst/>
              <a:rect l="0" t="0" r="0" b="0"/>
              <a:pathLst>
                <a:path w="5399" h="2988" extrusionOk="0">
                  <a:moveTo>
                    <a:pt x="5398" y="640"/>
                  </a:moveTo>
                  <a:lnTo>
                    <a:pt x="5147" y="854"/>
                  </a:lnTo>
                  <a:lnTo>
                    <a:pt x="4645" y="1138"/>
                  </a:lnTo>
                  <a:lnTo>
                    <a:pt x="4017" y="1494"/>
                  </a:lnTo>
                  <a:lnTo>
                    <a:pt x="3264" y="1850"/>
                  </a:lnTo>
                  <a:lnTo>
                    <a:pt x="2448" y="2205"/>
                  </a:lnTo>
                  <a:lnTo>
                    <a:pt x="1695" y="2561"/>
                  </a:lnTo>
                  <a:lnTo>
                    <a:pt x="1005" y="2774"/>
                  </a:lnTo>
                  <a:lnTo>
                    <a:pt x="440" y="2988"/>
                  </a:lnTo>
                  <a:lnTo>
                    <a:pt x="1" y="2561"/>
                  </a:lnTo>
                  <a:lnTo>
                    <a:pt x="566" y="2205"/>
                  </a:lnTo>
                  <a:lnTo>
                    <a:pt x="1130" y="1850"/>
                  </a:lnTo>
                  <a:lnTo>
                    <a:pt x="1695" y="1494"/>
                  </a:lnTo>
                  <a:lnTo>
                    <a:pt x="2260" y="1138"/>
                  </a:lnTo>
                  <a:lnTo>
                    <a:pt x="2888" y="854"/>
                  </a:lnTo>
                  <a:lnTo>
                    <a:pt x="3515" y="569"/>
                  </a:lnTo>
                  <a:lnTo>
                    <a:pt x="4080" y="285"/>
                  </a:lnTo>
                  <a:lnTo>
                    <a:pt x="4708" y="0"/>
                  </a:lnTo>
                  <a:lnTo>
                    <a:pt x="4959" y="71"/>
                  </a:lnTo>
                  <a:lnTo>
                    <a:pt x="5147" y="214"/>
                  </a:lnTo>
                  <a:lnTo>
                    <a:pt x="5335" y="356"/>
                  </a:lnTo>
                  <a:lnTo>
                    <a:pt x="5398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2061700" y="1312375"/>
              <a:ext cx="417400" cy="969200"/>
            </a:xfrm>
            <a:custGeom>
              <a:avLst/>
              <a:gdLst/>
              <a:ahLst/>
              <a:cxnLst/>
              <a:rect l="0" t="0" r="0" b="0"/>
              <a:pathLst>
                <a:path w="16696" h="38768" extrusionOk="0">
                  <a:moveTo>
                    <a:pt x="5084" y="1"/>
                  </a:moveTo>
                  <a:lnTo>
                    <a:pt x="5649" y="1708"/>
                  </a:lnTo>
                  <a:lnTo>
                    <a:pt x="6340" y="3415"/>
                  </a:lnTo>
                  <a:lnTo>
                    <a:pt x="7155" y="4980"/>
                  </a:lnTo>
                  <a:lnTo>
                    <a:pt x="8034" y="6616"/>
                  </a:lnTo>
                  <a:lnTo>
                    <a:pt x="8913" y="8181"/>
                  </a:lnTo>
                  <a:lnTo>
                    <a:pt x="9854" y="9746"/>
                  </a:lnTo>
                  <a:lnTo>
                    <a:pt x="10796" y="11311"/>
                  </a:lnTo>
                  <a:lnTo>
                    <a:pt x="11674" y="12875"/>
                  </a:lnTo>
                  <a:lnTo>
                    <a:pt x="13118" y="14440"/>
                  </a:lnTo>
                  <a:lnTo>
                    <a:pt x="14247" y="16148"/>
                  </a:lnTo>
                  <a:lnTo>
                    <a:pt x="15189" y="17926"/>
                  </a:lnTo>
                  <a:lnTo>
                    <a:pt x="15879" y="19918"/>
                  </a:lnTo>
                  <a:lnTo>
                    <a:pt x="16381" y="21909"/>
                  </a:lnTo>
                  <a:lnTo>
                    <a:pt x="16632" y="24043"/>
                  </a:lnTo>
                  <a:lnTo>
                    <a:pt x="16695" y="26177"/>
                  </a:lnTo>
                  <a:lnTo>
                    <a:pt x="16570" y="28453"/>
                  </a:lnTo>
                  <a:lnTo>
                    <a:pt x="16256" y="29805"/>
                  </a:lnTo>
                  <a:lnTo>
                    <a:pt x="15942" y="31228"/>
                  </a:lnTo>
                  <a:lnTo>
                    <a:pt x="15565" y="32579"/>
                  </a:lnTo>
                  <a:lnTo>
                    <a:pt x="15126" y="33859"/>
                  </a:lnTo>
                  <a:lnTo>
                    <a:pt x="14561" y="35140"/>
                  </a:lnTo>
                  <a:lnTo>
                    <a:pt x="13871" y="36349"/>
                  </a:lnTo>
                  <a:lnTo>
                    <a:pt x="13055" y="37416"/>
                  </a:lnTo>
                  <a:lnTo>
                    <a:pt x="12114" y="38483"/>
                  </a:lnTo>
                  <a:lnTo>
                    <a:pt x="10796" y="38768"/>
                  </a:lnTo>
                  <a:lnTo>
                    <a:pt x="9540" y="38768"/>
                  </a:lnTo>
                  <a:lnTo>
                    <a:pt x="8285" y="38483"/>
                  </a:lnTo>
                  <a:lnTo>
                    <a:pt x="7155" y="37985"/>
                  </a:lnTo>
                  <a:lnTo>
                    <a:pt x="6026" y="37203"/>
                  </a:lnTo>
                  <a:lnTo>
                    <a:pt x="4959" y="36349"/>
                  </a:lnTo>
                  <a:lnTo>
                    <a:pt x="3955" y="35353"/>
                  </a:lnTo>
                  <a:lnTo>
                    <a:pt x="3013" y="34286"/>
                  </a:lnTo>
                  <a:lnTo>
                    <a:pt x="2009" y="32366"/>
                  </a:lnTo>
                  <a:lnTo>
                    <a:pt x="1193" y="30303"/>
                  </a:lnTo>
                  <a:lnTo>
                    <a:pt x="628" y="28169"/>
                  </a:lnTo>
                  <a:lnTo>
                    <a:pt x="252" y="25893"/>
                  </a:lnTo>
                  <a:lnTo>
                    <a:pt x="63" y="23545"/>
                  </a:lnTo>
                  <a:lnTo>
                    <a:pt x="1" y="21198"/>
                  </a:lnTo>
                  <a:lnTo>
                    <a:pt x="63" y="18851"/>
                  </a:lnTo>
                  <a:lnTo>
                    <a:pt x="189" y="16503"/>
                  </a:lnTo>
                  <a:lnTo>
                    <a:pt x="754" y="5905"/>
                  </a:lnTo>
                  <a:lnTo>
                    <a:pt x="691" y="4695"/>
                  </a:lnTo>
                  <a:lnTo>
                    <a:pt x="565" y="3557"/>
                  </a:lnTo>
                  <a:lnTo>
                    <a:pt x="377" y="2419"/>
                  </a:lnTo>
                  <a:lnTo>
                    <a:pt x="189" y="1281"/>
                  </a:lnTo>
                  <a:lnTo>
                    <a:pt x="879" y="1352"/>
                  </a:lnTo>
                  <a:lnTo>
                    <a:pt x="1507" y="1352"/>
                  </a:lnTo>
                  <a:lnTo>
                    <a:pt x="2135" y="1210"/>
                  </a:lnTo>
                  <a:lnTo>
                    <a:pt x="2699" y="996"/>
                  </a:lnTo>
                  <a:lnTo>
                    <a:pt x="3327" y="712"/>
                  </a:lnTo>
                  <a:lnTo>
                    <a:pt x="3892" y="427"/>
                  </a:lnTo>
                  <a:lnTo>
                    <a:pt x="4457" y="214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rgbClr val="BA75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1358775" y="1335500"/>
              <a:ext cx="75350" cy="176075"/>
            </a:xfrm>
            <a:custGeom>
              <a:avLst/>
              <a:gdLst/>
              <a:ahLst/>
              <a:cxnLst/>
              <a:rect l="0" t="0" r="0" b="0"/>
              <a:pathLst>
                <a:path w="3014" h="7043" extrusionOk="0">
                  <a:moveTo>
                    <a:pt x="3013" y="6331"/>
                  </a:moveTo>
                  <a:lnTo>
                    <a:pt x="879" y="7042"/>
                  </a:lnTo>
                  <a:lnTo>
                    <a:pt x="565" y="5335"/>
                  </a:lnTo>
                  <a:lnTo>
                    <a:pt x="189" y="3557"/>
                  </a:lnTo>
                  <a:lnTo>
                    <a:pt x="0" y="1779"/>
                  </a:lnTo>
                  <a:lnTo>
                    <a:pt x="440" y="0"/>
                  </a:lnTo>
                  <a:lnTo>
                    <a:pt x="1067" y="640"/>
                  </a:lnTo>
                  <a:lnTo>
                    <a:pt x="1632" y="1423"/>
                  </a:lnTo>
                  <a:lnTo>
                    <a:pt x="2009" y="2134"/>
                  </a:lnTo>
                  <a:lnTo>
                    <a:pt x="2385" y="2917"/>
                  </a:lnTo>
                  <a:lnTo>
                    <a:pt x="2636" y="3770"/>
                  </a:lnTo>
                  <a:lnTo>
                    <a:pt x="2825" y="4624"/>
                  </a:lnTo>
                  <a:lnTo>
                    <a:pt x="2950" y="5477"/>
                  </a:lnTo>
                  <a:lnTo>
                    <a:pt x="3013" y="63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1223825" y="1525775"/>
              <a:ext cx="320125" cy="352125"/>
            </a:xfrm>
            <a:custGeom>
              <a:avLst/>
              <a:gdLst/>
              <a:ahLst/>
              <a:cxnLst/>
              <a:rect l="0" t="0" r="0" b="0"/>
              <a:pathLst>
                <a:path w="12805" h="14085" extrusionOk="0">
                  <a:moveTo>
                    <a:pt x="8348" y="996"/>
                  </a:moveTo>
                  <a:lnTo>
                    <a:pt x="8097" y="1281"/>
                  </a:lnTo>
                  <a:lnTo>
                    <a:pt x="7783" y="1565"/>
                  </a:lnTo>
                  <a:lnTo>
                    <a:pt x="7470" y="1779"/>
                  </a:lnTo>
                  <a:lnTo>
                    <a:pt x="7156" y="2063"/>
                  </a:lnTo>
                  <a:lnTo>
                    <a:pt x="6842" y="2277"/>
                  </a:lnTo>
                  <a:lnTo>
                    <a:pt x="6591" y="2561"/>
                  </a:lnTo>
                  <a:lnTo>
                    <a:pt x="6465" y="2988"/>
                  </a:lnTo>
                  <a:lnTo>
                    <a:pt x="6403" y="3415"/>
                  </a:lnTo>
                  <a:lnTo>
                    <a:pt x="6905" y="3699"/>
                  </a:lnTo>
                  <a:lnTo>
                    <a:pt x="7344" y="3913"/>
                  </a:lnTo>
                  <a:lnTo>
                    <a:pt x="7846" y="4126"/>
                  </a:lnTo>
                  <a:lnTo>
                    <a:pt x="8348" y="4268"/>
                  </a:lnTo>
                  <a:lnTo>
                    <a:pt x="8850" y="4482"/>
                  </a:lnTo>
                  <a:lnTo>
                    <a:pt x="9352" y="4695"/>
                  </a:lnTo>
                  <a:lnTo>
                    <a:pt x="9792" y="4980"/>
                  </a:lnTo>
                  <a:lnTo>
                    <a:pt x="10231" y="5335"/>
                  </a:lnTo>
                  <a:lnTo>
                    <a:pt x="10482" y="5549"/>
                  </a:lnTo>
                  <a:lnTo>
                    <a:pt x="10796" y="5833"/>
                  </a:lnTo>
                  <a:lnTo>
                    <a:pt x="11110" y="6118"/>
                  </a:lnTo>
                  <a:lnTo>
                    <a:pt x="11424" y="6473"/>
                  </a:lnTo>
                  <a:lnTo>
                    <a:pt x="11675" y="6758"/>
                  </a:lnTo>
                  <a:lnTo>
                    <a:pt x="11926" y="7114"/>
                  </a:lnTo>
                  <a:lnTo>
                    <a:pt x="12114" y="7469"/>
                  </a:lnTo>
                  <a:lnTo>
                    <a:pt x="12239" y="7825"/>
                  </a:lnTo>
                  <a:lnTo>
                    <a:pt x="11800" y="7754"/>
                  </a:lnTo>
                  <a:lnTo>
                    <a:pt x="11424" y="7825"/>
                  </a:lnTo>
                  <a:lnTo>
                    <a:pt x="11110" y="8038"/>
                  </a:lnTo>
                  <a:lnTo>
                    <a:pt x="10921" y="8252"/>
                  </a:lnTo>
                  <a:lnTo>
                    <a:pt x="11361" y="8750"/>
                  </a:lnTo>
                  <a:lnTo>
                    <a:pt x="11737" y="9248"/>
                  </a:lnTo>
                  <a:lnTo>
                    <a:pt x="12114" y="9817"/>
                  </a:lnTo>
                  <a:lnTo>
                    <a:pt x="12365" y="10386"/>
                  </a:lnTo>
                  <a:lnTo>
                    <a:pt x="12553" y="11026"/>
                  </a:lnTo>
                  <a:lnTo>
                    <a:pt x="12742" y="11666"/>
                  </a:lnTo>
                  <a:lnTo>
                    <a:pt x="12804" y="12377"/>
                  </a:lnTo>
                  <a:lnTo>
                    <a:pt x="12804" y="13089"/>
                  </a:lnTo>
                  <a:lnTo>
                    <a:pt x="12177" y="12520"/>
                  </a:lnTo>
                  <a:lnTo>
                    <a:pt x="11486" y="11951"/>
                  </a:lnTo>
                  <a:lnTo>
                    <a:pt x="10733" y="11382"/>
                  </a:lnTo>
                  <a:lnTo>
                    <a:pt x="9980" y="10955"/>
                  </a:lnTo>
                  <a:lnTo>
                    <a:pt x="9227" y="10599"/>
                  </a:lnTo>
                  <a:lnTo>
                    <a:pt x="8348" y="10457"/>
                  </a:lnTo>
                  <a:lnTo>
                    <a:pt x="7470" y="10457"/>
                  </a:lnTo>
                  <a:lnTo>
                    <a:pt x="6528" y="10670"/>
                  </a:lnTo>
                  <a:lnTo>
                    <a:pt x="5901" y="10955"/>
                  </a:lnTo>
                  <a:lnTo>
                    <a:pt x="5273" y="11382"/>
                  </a:lnTo>
                  <a:lnTo>
                    <a:pt x="4708" y="11879"/>
                  </a:lnTo>
                  <a:lnTo>
                    <a:pt x="4143" y="12377"/>
                  </a:lnTo>
                  <a:lnTo>
                    <a:pt x="3578" y="12875"/>
                  </a:lnTo>
                  <a:lnTo>
                    <a:pt x="3014" y="13302"/>
                  </a:lnTo>
                  <a:lnTo>
                    <a:pt x="2449" y="13729"/>
                  </a:lnTo>
                  <a:lnTo>
                    <a:pt x="1821" y="14085"/>
                  </a:lnTo>
                  <a:lnTo>
                    <a:pt x="1444" y="13089"/>
                  </a:lnTo>
                  <a:lnTo>
                    <a:pt x="1005" y="12164"/>
                  </a:lnTo>
                  <a:lnTo>
                    <a:pt x="503" y="11168"/>
                  </a:lnTo>
                  <a:lnTo>
                    <a:pt x="1" y="10243"/>
                  </a:lnTo>
                  <a:lnTo>
                    <a:pt x="252" y="8963"/>
                  </a:lnTo>
                  <a:lnTo>
                    <a:pt x="566" y="7683"/>
                  </a:lnTo>
                  <a:lnTo>
                    <a:pt x="942" y="6402"/>
                  </a:lnTo>
                  <a:lnTo>
                    <a:pt x="1444" y="5193"/>
                  </a:lnTo>
                  <a:lnTo>
                    <a:pt x="2072" y="3984"/>
                  </a:lnTo>
                  <a:lnTo>
                    <a:pt x="2825" y="2917"/>
                  </a:lnTo>
                  <a:lnTo>
                    <a:pt x="3704" y="1992"/>
                  </a:lnTo>
                  <a:lnTo>
                    <a:pt x="4771" y="1139"/>
                  </a:lnTo>
                  <a:lnTo>
                    <a:pt x="5273" y="996"/>
                  </a:lnTo>
                  <a:lnTo>
                    <a:pt x="5775" y="854"/>
                  </a:lnTo>
                  <a:lnTo>
                    <a:pt x="6277" y="712"/>
                  </a:lnTo>
                  <a:lnTo>
                    <a:pt x="6779" y="569"/>
                  </a:lnTo>
                  <a:lnTo>
                    <a:pt x="7281" y="356"/>
                  </a:lnTo>
                  <a:lnTo>
                    <a:pt x="7783" y="214"/>
                  </a:lnTo>
                  <a:lnTo>
                    <a:pt x="8285" y="72"/>
                  </a:lnTo>
                  <a:lnTo>
                    <a:pt x="8788" y="0"/>
                  </a:lnTo>
                  <a:lnTo>
                    <a:pt x="8348" y="996"/>
                  </a:lnTo>
                  <a:close/>
                </a:path>
              </a:pathLst>
            </a:custGeom>
            <a:solidFill>
              <a:srgbClr val="8C3F2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6" name="Shape 386"/>
            <p:cNvSpPr/>
            <p:nvPr/>
          </p:nvSpPr>
          <p:spPr>
            <a:xfrm>
              <a:off x="1474875" y="1522225"/>
              <a:ext cx="28275" cy="69375"/>
            </a:xfrm>
            <a:custGeom>
              <a:avLst/>
              <a:gdLst/>
              <a:ahLst/>
              <a:cxnLst/>
              <a:rect l="0" t="0" r="0" b="0"/>
              <a:pathLst>
                <a:path w="1131" h="2775" extrusionOk="0">
                  <a:moveTo>
                    <a:pt x="942" y="783"/>
                  </a:moveTo>
                  <a:lnTo>
                    <a:pt x="1131" y="1494"/>
                  </a:lnTo>
                  <a:lnTo>
                    <a:pt x="1068" y="2063"/>
                  </a:lnTo>
                  <a:lnTo>
                    <a:pt x="817" y="2561"/>
                  </a:lnTo>
                  <a:lnTo>
                    <a:pt x="377" y="2774"/>
                  </a:lnTo>
                  <a:lnTo>
                    <a:pt x="126" y="2134"/>
                  </a:lnTo>
                  <a:lnTo>
                    <a:pt x="1" y="1423"/>
                  </a:lnTo>
                  <a:lnTo>
                    <a:pt x="126" y="711"/>
                  </a:lnTo>
                  <a:lnTo>
                    <a:pt x="377" y="0"/>
                  </a:lnTo>
                  <a:lnTo>
                    <a:pt x="628" y="71"/>
                  </a:lnTo>
                  <a:lnTo>
                    <a:pt x="754" y="285"/>
                  </a:lnTo>
                  <a:lnTo>
                    <a:pt x="879" y="498"/>
                  </a:lnTo>
                  <a:lnTo>
                    <a:pt x="942" y="783"/>
                  </a:lnTo>
                  <a:close/>
                </a:path>
              </a:pathLst>
            </a:custGeom>
            <a:solidFill>
              <a:srgbClr val="8C3F2B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7" name="Shape 387"/>
            <p:cNvSpPr/>
            <p:nvPr/>
          </p:nvSpPr>
          <p:spPr>
            <a:xfrm>
              <a:off x="1426250" y="1570225"/>
              <a:ext cx="53375" cy="60500"/>
            </a:xfrm>
            <a:custGeom>
              <a:avLst/>
              <a:gdLst/>
              <a:ahLst/>
              <a:cxnLst/>
              <a:rect l="0" t="0" r="0" b="0"/>
              <a:pathLst>
                <a:path w="2135" h="2420" extrusionOk="0">
                  <a:moveTo>
                    <a:pt x="2134" y="2419"/>
                  </a:moveTo>
                  <a:lnTo>
                    <a:pt x="1883" y="2206"/>
                  </a:lnTo>
                  <a:lnTo>
                    <a:pt x="1632" y="1992"/>
                  </a:lnTo>
                  <a:lnTo>
                    <a:pt x="1381" y="1850"/>
                  </a:lnTo>
                  <a:lnTo>
                    <a:pt x="1130" y="1708"/>
                  </a:lnTo>
                  <a:lnTo>
                    <a:pt x="879" y="1566"/>
                  </a:lnTo>
                  <a:lnTo>
                    <a:pt x="565" y="1423"/>
                  </a:lnTo>
                  <a:lnTo>
                    <a:pt x="314" y="1352"/>
                  </a:lnTo>
                  <a:lnTo>
                    <a:pt x="0" y="1281"/>
                  </a:lnTo>
                  <a:lnTo>
                    <a:pt x="1130" y="1"/>
                  </a:lnTo>
                  <a:lnTo>
                    <a:pt x="1193" y="712"/>
                  </a:lnTo>
                  <a:lnTo>
                    <a:pt x="1381" y="1281"/>
                  </a:lnTo>
                  <a:lnTo>
                    <a:pt x="1758" y="1850"/>
                  </a:lnTo>
                  <a:lnTo>
                    <a:pt x="2134" y="24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1437225" y="1820975"/>
              <a:ext cx="81625" cy="136950"/>
            </a:xfrm>
            <a:custGeom>
              <a:avLst/>
              <a:gdLst/>
              <a:ahLst/>
              <a:cxnLst/>
              <a:rect l="0" t="0" r="0" b="0"/>
              <a:pathLst>
                <a:path w="3265" h="5478" extrusionOk="0">
                  <a:moveTo>
                    <a:pt x="2950" y="1423"/>
                  </a:moveTo>
                  <a:lnTo>
                    <a:pt x="2888" y="1921"/>
                  </a:lnTo>
                  <a:lnTo>
                    <a:pt x="2950" y="2490"/>
                  </a:lnTo>
                  <a:lnTo>
                    <a:pt x="3076" y="3059"/>
                  </a:lnTo>
                  <a:lnTo>
                    <a:pt x="3201" y="3699"/>
                  </a:lnTo>
                  <a:lnTo>
                    <a:pt x="3264" y="4197"/>
                  </a:lnTo>
                  <a:lnTo>
                    <a:pt x="3201" y="4695"/>
                  </a:lnTo>
                  <a:lnTo>
                    <a:pt x="2888" y="5122"/>
                  </a:lnTo>
                  <a:lnTo>
                    <a:pt x="2260" y="5335"/>
                  </a:lnTo>
                  <a:lnTo>
                    <a:pt x="1821" y="5478"/>
                  </a:lnTo>
                  <a:lnTo>
                    <a:pt x="1319" y="5406"/>
                  </a:lnTo>
                  <a:lnTo>
                    <a:pt x="942" y="5193"/>
                  </a:lnTo>
                  <a:lnTo>
                    <a:pt x="691" y="4766"/>
                  </a:lnTo>
                  <a:lnTo>
                    <a:pt x="628" y="3557"/>
                  </a:lnTo>
                  <a:lnTo>
                    <a:pt x="503" y="2348"/>
                  </a:lnTo>
                  <a:lnTo>
                    <a:pt x="314" y="1138"/>
                  </a:lnTo>
                  <a:lnTo>
                    <a:pt x="1" y="0"/>
                  </a:lnTo>
                  <a:lnTo>
                    <a:pt x="440" y="0"/>
                  </a:lnTo>
                  <a:lnTo>
                    <a:pt x="816" y="71"/>
                  </a:lnTo>
                  <a:lnTo>
                    <a:pt x="1256" y="214"/>
                  </a:lnTo>
                  <a:lnTo>
                    <a:pt x="1570" y="356"/>
                  </a:lnTo>
                  <a:lnTo>
                    <a:pt x="1946" y="569"/>
                  </a:lnTo>
                  <a:lnTo>
                    <a:pt x="2260" y="854"/>
                  </a:lnTo>
                  <a:lnTo>
                    <a:pt x="2637" y="1138"/>
                  </a:lnTo>
                  <a:lnTo>
                    <a:pt x="2950" y="14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1388575" y="1929450"/>
              <a:ext cx="26700" cy="94275"/>
            </a:xfrm>
            <a:custGeom>
              <a:avLst/>
              <a:gdLst/>
              <a:ahLst/>
              <a:cxnLst/>
              <a:rect l="0" t="0" r="0" b="0"/>
              <a:pathLst>
                <a:path w="1068" h="3771" extrusionOk="0">
                  <a:moveTo>
                    <a:pt x="1068" y="3770"/>
                  </a:moveTo>
                  <a:lnTo>
                    <a:pt x="503" y="3201"/>
                  </a:lnTo>
                  <a:lnTo>
                    <a:pt x="126" y="2206"/>
                  </a:lnTo>
                  <a:lnTo>
                    <a:pt x="1" y="996"/>
                  </a:lnTo>
                  <a:lnTo>
                    <a:pt x="189" y="0"/>
                  </a:lnTo>
                  <a:lnTo>
                    <a:pt x="1068" y="37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1460750" y="1963225"/>
              <a:ext cx="81625" cy="156525"/>
            </a:xfrm>
            <a:custGeom>
              <a:avLst/>
              <a:gdLst/>
              <a:ahLst/>
              <a:cxnLst/>
              <a:rect l="0" t="0" r="0" b="0"/>
              <a:pathLst>
                <a:path w="3265" h="6261" extrusionOk="0">
                  <a:moveTo>
                    <a:pt x="2386" y="6261"/>
                  </a:moveTo>
                  <a:lnTo>
                    <a:pt x="1947" y="6261"/>
                  </a:lnTo>
                  <a:lnTo>
                    <a:pt x="1507" y="6118"/>
                  </a:lnTo>
                  <a:lnTo>
                    <a:pt x="1131" y="5905"/>
                  </a:lnTo>
                  <a:lnTo>
                    <a:pt x="754" y="5620"/>
                  </a:lnTo>
                  <a:lnTo>
                    <a:pt x="566" y="4411"/>
                  </a:lnTo>
                  <a:lnTo>
                    <a:pt x="440" y="3202"/>
                  </a:lnTo>
                  <a:lnTo>
                    <a:pt x="252" y="1993"/>
                  </a:lnTo>
                  <a:lnTo>
                    <a:pt x="1" y="783"/>
                  </a:lnTo>
                  <a:lnTo>
                    <a:pt x="315" y="855"/>
                  </a:lnTo>
                  <a:lnTo>
                    <a:pt x="691" y="855"/>
                  </a:lnTo>
                  <a:lnTo>
                    <a:pt x="1005" y="926"/>
                  </a:lnTo>
                  <a:lnTo>
                    <a:pt x="1382" y="855"/>
                  </a:lnTo>
                  <a:lnTo>
                    <a:pt x="1758" y="783"/>
                  </a:lnTo>
                  <a:lnTo>
                    <a:pt x="2072" y="641"/>
                  </a:lnTo>
                  <a:lnTo>
                    <a:pt x="2323" y="357"/>
                  </a:lnTo>
                  <a:lnTo>
                    <a:pt x="2574" y="1"/>
                  </a:lnTo>
                  <a:lnTo>
                    <a:pt x="2888" y="1566"/>
                  </a:lnTo>
                  <a:lnTo>
                    <a:pt x="3265" y="3202"/>
                  </a:lnTo>
                  <a:lnTo>
                    <a:pt x="3202" y="4909"/>
                  </a:lnTo>
                  <a:lnTo>
                    <a:pt x="2386" y="62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1" name="Shape 391"/>
            <p:cNvSpPr/>
            <p:nvPr/>
          </p:nvSpPr>
          <p:spPr>
            <a:xfrm>
              <a:off x="31375" y="2203300"/>
              <a:ext cx="2940400" cy="764700"/>
            </a:xfrm>
            <a:custGeom>
              <a:avLst/>
              <a:gdLst/>
              <a:ahLst/>
              <a:cxnLst/>
              <a:rect l="0" t="0" r="0" b="0"/>
              <a:pathLst>
                <a:path w="117616" h="30588" extrusionOk="0">
                  <a:moveTo>
                    <a:pt x="57176" y="712"/>
                  </a:moveTo>
                  <a:lnTo>
                    <a:pt x="57929" y="641"/>
                  </a:lnTo>
                  <a:lnTo>
                    <a:pt x="58933" y="641"/>
                  </a:lnTo>
                  <a:lnTo>
                    <a:pt x="60126" y="570"/>
                  </a:lnTo>
                  <a:lnTo>
                    <a:pt x="61507" y="570"/>
                  </a:lnTo>
                  <a:lnTo>
                    <a:pt x="63013" y="499"/>
                  </a:lnTo>
                  <a:lnTo>
                    <a:pt x="64645" y="499"/>
                  </a:lnTo>
                  <a:lnTo>
                    <a:pt x="66276" y="428"/>
                  </a:lnTo>
                  <a:lnTo>
                    <a:pt x="67971" y="428"/>
                  </a:lnTo>
                  <a:lnTo>
                    <a:pt x="69603" y="356"/>
                  </a:lnTo>
                  <a:lnTo>
                    <a:pt x="71109" y="356"/>
                  </a:lnTo>
                  <a:lnTo>
                    <a:pt x="72553" y="356"/>
                  </a:lnTo>
                  <a:lnTo>
                    <a:pt x="73808" y="356"/>
                  </a:lnTo>
                  <a:lnTo>
                    <a:pt x="74875" y="285"/>
                  </a:lnTo>
                  <a:lnTo>
                    <a:pt x="75691" y="285"/>
                  </a:lnTo>
                  <a:lnTo>
                    <a:pt x="76193" y="285"/>
                  </a:lnTo>
                  <a:lnTo>
                    <a:pt x="76381" y="285"/>
                  </a:lnTo>
                  <a:lnTo>
                    <a:pt x="77009" y="285"/>
                  </a:lnTo>
                  <a:lnTo>
                    <a:pt x="77636" y="285"/>
                  </a:lnTo>
                  <a:lnTo>
                    <a:pt x="78327" y="214"/>
                  </a:lnTo>
                  <a:lnTo>
                    <a:pt x="79017" y="143"/>
                  </a:lnTo>
                  <a:lnTo>
                    <a:pt x="79707" y="72"/>
                  </a:lnTo>
                  <a:lnTo>
                    <a:pt x="80398" y="72"/>
                  </a:lnTo>
                  <a:lnTo>
                    <a:pt x="81151" y="1"/>
                  </a:lnTo>
                  <a:lnTo>
                    <a:pt x="81841" y="1"/>
                  </a:lnTo>
                  <a:lnTo>
                    <a:pt x="82532" y="1"/>
                  </a:lnTo>
                  <a:lnTo>
                    <a:pt x="83222" y="72"/>
                  </a:lnTo>
                  <a:lnTo>
                    <a:pt x="83850" y="214"/>
                  </a:lnTo>
                  <a:lnTo>
                    <a:pt x="84477" y="499"/>
                  </a:lnTo>
                  <a:lnTo>
                    <a:pt x="85105" y="783"/>
                  </a:lnTo>
                  <a:lnTo>
                    <a:pt x="85670" y="1210"/>
                  </a:lnTo>
                  <a:lnTo>
                    <a:pt x="86172" y="1708"/>
                  </a:lnTo>
                  <a:lnTo>
                    <a:pt x="86674" y="2348"/>
                  </a:lnTo>
                  <a:lnTo>
                    <a:pt x="87427" y="2846"/>
                  </a:lnTo>
                  <a:lnTo>
                    <a:pt x="88306" y="3344"/>
                  </a:lnTo>
                  <a:lnTo>
                    <a:pt x="89122" y="3700"/>
                  </a:lnTo>
                  <a:lnTo>
                    <a:pt x="90000" y="3984"/>
                  </a:lnTo>
                  <a:lnTo>
                    <a:pt x="90942" y="4198"/>
                  </a:lnTo>
                  <a:lnTo>
                    <a:pt x="91820" y="4269"/>
                  </a:lnTo>
                  <a:lnTo>
                    <a:pt x="92762" y="4198"/>
                  </a:lnTo>
                  <a:lnTo>
                    <a:pt x="93640" y="3984"/>
                  </a:lnTo>
                  <a:lnTo>
                    <a:pt x="94080" y="3629"/>
                  </a:lnTo>
                  <a:lnTo>
                    <a:pt x="94519" y="3273"/>
                  </a:lnTo>
                  <a:lnTo>
                    <a:pt x="94896" y="2846"/>
                  </a:lnTo>
                  <a:lnTo>
                    <a:pt x="95272" y="2348"/>
                  </a:lnTo>
                  <a:lnTo>
                    <a:pt x="95649" y="1921"/>
                  </a:lnTo>
                  <a:lnTo>
                    <a:pt x="95963" y="1423"/>
                  </a:lnTo>
                  <a:lnTo>
                    <a:pt x="96276" y="997"/>
                  </a:lnTo>
                  <a:lnTo>
                    <a:pt x="96527" y="570"/>
                  </a:lnTo>
                  <a:lnTo>
                    <a:pt x="97657" y="570"/>
                  </a:lnTo>
                  <a:lnTo>
                    <a:pt x="98724" y="570"/>
                  </a:lnTo>
                  <a:lnTo>
                    <a:pt x="99791" y="570"/>
                  </a:lnTo>
                  <a:lnTo>
                    <a:pt x="100858" y="570"/>
                  </a:lnTo>
                  <a:lnTo>
                    <a:pt x="101925" y="570"/>
                  </a:lnTo>
                  <a:lnTo>
                    <a:pt x="102992" y="499"/>
                  </a:lnTo>
                  <a:lnTo>
                    <a:pt x="104059" y="428"/>
                  </a:lnTo>
                  <a:lnTo>
                    <a:pt x="105126" y="214"/>
                  </a:lnTo>
                  <a:lnTo>
                    <a:pt x="106067" y="2988"/>
                  </a:lnTo>
                  <a:lnTo>
                    <a:pt x="107071" y="5762"/>
                  </a:lnTo>
                  <a:lnTo>
                    <a:pt x="108138" y="8537"/>
                  </a:lnTo>
                  <a:lnTo>
                    <a:pt x="109331" y="11240"/>
                  </a:lnTo>
                  <a:lnTo>
                    <a:pt x="110586" y="13872"/>
                  </a:lnTo>
                  <a:lnTo>
                    <a:pt x="111904" y="16575"/>
                  </a:lnTo>
                  <a:lnTo>
                    <a:pt x="113285" y="19135"/>
                  </a:lnTo>
                  <a:lnTo>
                    <a:pt x="114728" y="21767"/>
                  </a:lnTo>
                  <a:lnTo>
                    <a:pt x="115168" y="22692"/>
                  </a:lnTo>
                  <a:lnTo>
                    <a:pt x="115607" y="23617"/>
                  </a:lnTo>
                  <a:lnTo>
                    <a:pt x="115983" y="24541"/>
                  </a:lnTo>
                  <a:lnTo>
                    <a:pt x="116360" y="25537"/>
                  </a:lnTo>
                  <a:lnTo>
                    <a:pt x="116674" y="26462"/>
                  </a:lnTo>
                  <a:lnTo>
                    <a:pt x="116988" y="27458"/>
                  </a:lnTo>
                  <a:lnTo>
                    <a:pt x="117301" y="28383"/>
                  </a:lnTo>
                  <a:lnTo>
                    <a:pt x="117615" y="29378"/>
                  </a:lnTo>
                  <a:lnTo>
                    <a:pt x="116737" y="29307"/>
                  </a:lnTo>
                  <a:lnTo>
                    <a:pt x="115858" y="29307"/>
                  </a:lnTo>
                  <a:lnTo>
                    <a:pt x="114917" y="29236"/>
                  </a:lnTo>
                  <a:lnTo>
                    <a:pt x="114038" y="29236"/>
                  </a:lnTo>
                  <a:lnTo>
                    <a:pt x="113096" y="29165"/>
                  </a:lnTo>
                  <a:lnTo>
                    <a:pt x="112218" y="29094"/>
                  </a:lnTo>
                  <a:lnTo>
                    <a:pt x="111276" y="29094"/>
                  </a:lnTo>
                  <a:lnTo>
                    <a:pt x="110335" y="29023"/>
                  </a:lnTo>
                  <a:lnTo>
                    <a:pt x="109394" y="29023"/>
                  </a:lnTo>
                  <a:lnTo>
                    <a:pt x="108515" y="28952"/>
                  </a:lnTo>
                  <a:lnTo>
                    <a:pt x="107573" y="28880"/>
                  </a:lnTo>
                  <a:lnTo>
                    <a:pt x="106632" y="28809"/>
                  </a:lnTo>
                  <a:lnTo>
                    <a:pt x="105691" y="28738"/>
                  </a:lnTo>
                  <a:lnTo>
                    <a:pt x="104749" y="28596"/>
                  </a:lnTo>
                  <a:lnTo>
                    <a:pt x="103871" y="28525"/>
                  </a:lnTo>
                  <a:lnTo>
                    <a:pt x="102929" y="28383"/>
                  </a:lnTo>
                  <a:lnTo>
                    <a:pt x="88368" y="28525"/>
                  </a:lnTo>
                  <a:lnTo>
                    <a:pt x="87741" y="28738"/>
                  </a:lnTo>
                  <a:lnTo>
                    <a:pt x="87113" y="28809"/>
                  </a:lnTo>
                  <a:lnTo>
                    <a:pt x="86423" y="28880"/>
                  </a:lnTo>
                  <a:lnTo>
                    <a:pt x="85732" y="28952"/>
                  </a:lnTo>
                  <a:lnTo>
                    <a:pt x="85042" y="28952"/>
                  </a:lnTo>
                  <a:lnTo>
                    <a:pt x="84352" y="29023"/>
                  </a:lnTo>
                  <a:lnTo>
                    <a:pt x="83724" y="29023"/>
                  </a:lnTo>
                  <a:lnTo>
                    <a:pt x="83034" y="29094"/>
                  </a:lnTo>
                  <a:lnTo>
                    <a:pt x="74498" y="29023"/>
                  </a:lnTo>
                  <a:lnTo>
                    <a:pt x="69101" y="29094"/>
                  </a:lnTo>
                  <a:lnTo>
                    <a:pt x="54477" y="30588"/>
                  </a:lnTo>
                  <a:lnTo>
                    <a:pt x="50523" y="30588"/>
                  </a:lnTo>
                  <a:lnTo>
                    <a:pt x="30816" y="28667"/>
                  </a:lnTo>
                  <a:lnTo>
                    <a:pt x="20021" y="28880"/>
                  </a:lnTo>
                  <a:lnTo>
                    <a:pt x="18703" y="28880"/>
                  </a:lnTo>
                  <a:lnTo>
                    <a:pt x="17448" y="28880"/>
                  </a:lnTo>
                  <a:lnTo>
                    <a:pt x="16193" y="28952"/>
                  </a:lnTo>
                  <a:lnTo>
                    <a:pt x="14937" y="29023"/>
                  </a:lnTo>
                  <a:lnTo>
                    <a:pt x="13682" y="29094"/>
                  </a:lnTo>
                  <a:lnTo>
                    <a:pt x="12427" y="29236"/>
                  </a:lnTo>
                  <a:lnTo>
                    <a:pt x="11235" y="29378"/>
                  </a:lnTo>
                  <a:lnTo>
                    <a:pt x="9979" y="29521"/>
                  </a:lnTo>
                  <a:lnTo>
                    <a:pt x="8724" y="29663"/>
                  </a:lnTo>
                  <a:lnTo>
                    <a:pt x="7532" y="29805"/>
                  </a:lnTo>
                  <a:lnTo>
                    <a:pt x="6276" y="29947"/>
                  </a:lnTo>
                  <a:lnTo>
                    <a:pt x="5021" y="30090"/>
                  </a:lnTo>
                  <a:lnTo>
                    <a:pt x="3766" y="30161"/>
                  </a:lnTo>
                  <a:lnTo>
                    <a:pt x="2511" y="30303"/>
                  </a:lnTo>
                  <a:lnTo>
                    <a:pt x="1255" y="30374"/>
                  </a:lnTo>
                  <a:lnTo>
                    <a:pt x="0" y="30374"/>
                  </a:lnTo>
                  <a:lnTo>
                    <a:pt x="126" y="29521"/>
                  </a:lnTo>
                  <a:lnTo>
                    <a:pt x="377" y="28525"/>
                  </a:lnTo>
                  <a:lnTo>
                    <a:pt x="753" y="27600"/>
                  </a:lnTo>
                  <a:lnTo>
                    <a:pt x="1255" y="26604"/>
                  </a:lnTo>
                  <a:lnTo>
                    <a:pt x="1820" y="25751"/>
                  </a:lnTo>
                  <a:lnTo>
                    <a:pt x="2448" y="24897"/>
                  </a:lnTo>
                  <a:lnTo>
                    <a:pt x="3013" y="24186"/>
                  </a:lnTo>
                  <a:lnTo>
                    <a:pt x="3578" y="23546"/>
                  </a:lnTo>
                  <a:lnTo>
                    <a:pt x="3766" y="23261"/>
                  </a:lnTo>
                  <a:lnTo>
                    <a:pt x="4205" y="22550"/>
                  </a:lnTo>
                  <a:lnTo>
                    <a:pt x="4958" y="21412"/>
                  </a:lnTo>
                  <a:lnTo>
                    <a:pt x="5900" y="19918"/>
                  </a:lnTo>
                  <a:lnTo>
                    <a:pt x="6967" y="18211"/>
                  </a:lnTo>
                  <a:lnTo>
                    <a:pt x="8222" y="16219"/>
                  </a:lnTo>
                  <a:lnTo>
                    <a:pt x="9603" y="14156"/>
                  </a:lnTo>
                  <a:lnTo>
                    <a:pt x="10983" y="11951"/>
                  </a:lnTo>
                  <a:lnTo>
                    <a:pt x="12364" y="9817"/>
                  </a:lnTo>
                  <a:lnTo>
                    <a:pt x="13682" y="7683"/>
                  </a:lnTo>
                  <a:lnTo>
                    <a:pt x="15000" y="5762"/>
                  </a:lnTo>
                  <a:lnTo>
                    <a:pt x="16130" y="3984"/>
                  </a:lnTo>
                  <a:lnTo>
                    <a:pt x="17134" y="2490"/>
                  </a:lnTo>
                  <a:lnTo>
                    <a:pt x="17887" y="1352"/>
                  </a:lnTo>
                  <a:lnTo>
                    <a:pt x="18389" y="570"/>
                  </a:lnTo>
                  <a:lnTo>
                    <a:pt x="18640" y="285"/>
                  </a:lnTo>
                  <a:lnTo>
                    <a:pt x="19268" y="214"/>
                  </a:lnTo>
                  <a:lnTo>
                    <a:pt x="19896" y="143"/>
                  </a:lnTo>
                  <a:lnTo>
                    <a:pt x="20586" y="72"/>
                  </a:lnTo>
                  <a:lnTo>
                    <a:pt x="21276" y="72"/>
                  </a:lnTo>
                  <a:lnTo>
                    <a:pt x="21967" y="143"/>
                  </a:lnTo>
                  <a:lnTo>
                    <a:pt x="22657" y="143"/>
                  </a:lnTo>
                  <a:lnTo>
                    <a:pt x="23410" y="214"/>
                  </a:lnTo>
                  <a:lnTo>
                    <a:pt x="24101" y="214"/>
                  </a:lnTo>
                  <a:lnTo>
                    <a:pt x="24854" y="285"/>
                  </a:lnTo>
                  <a:lnTo>
                    <a:pt x="25544" y="356"/>
                  </a:lnTo>
                  <a:lnTo>
                    <a:pt x="26297" y="428"/>
                  </a:lnTo>
                  <a:lnTo>
                    <a:pt x="26988" y="499"/>
                  </a:lnTo>
                  <a:lnTo>
                    <a:pt x="27678" y="499"/>
                  </a:lnTo>
                  <a:lnTo>
                    <a:pt x="28368" y="570"/>
                  </a:lnTo>
                  <a:lnTo>
                    <a:pt x="29059" y="570"/>
                  </a:lnTo>
                  <a:lnTo>
                    <a:pt x="29686" y="570"/>
                  </a:lnTo>
                  <a:lnTo>
                    <a:pt x="30879" y="641"/>
                  </a:lnTo>
                  <a:lnTo>
                    <a:pt x="32385" y="641"/>
                  </a:lnTo>
                  <a:lnTo>
                    <a:pt x="34205" y="712"/>
                  </a:lnTo>
                  <a:lnTo>
                    <a:pt x="36214" y="712"/>
                  </a:lnTo>
                  <a:lnTo>
                    <a:pt x="38410" y="712"/>
                  </a:lnTo>
                  <a:lnTo>
                    <a:pt x="40732" y="712"/>
                  </a:lnTo>
                  <a:lnTo>
                    <a:pt x="43055" y="712"/>
                  </a:lnTo>
                  <a:lnTo>
                    <a:pt x="45440" y="712"/>
                  </a:lnTo>
                  <a:lnTo>
                    <a:pt x="47699" y="712"/>
                  </a:lnTo>
                  <a:lnTo>
                    <a:pt x="49896" y="712"/>
                  </a:lnTo>
                  <a:lnTo>
                    <a:pt x="51841" y="712"/>
                  </a:lnTo>
                  <a:lnTo>
                    <a:pt x="53599" y="712"/>
                  </a:lnTo>
                  <a:lnTo>
                    <a:pt x="55105" y="712"/>
                  </a:lnTo>
                  <a:lnTo>
                    <a:pt x="56235" y="712"/>
                  </a:lnTo>
                  <a:lnTo>
                    <a:pt x="56925" y="712"/>
                  </a:lnTo>
                  <a:lnTo>
                    <a:pt x="57176" y="7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2" name="Shape 392"/>
            <p:cNvSpPr/>
            <p:nvPr/>
          </p:nvSpPr>
          <p:spPr>
            <a:xfrm>
              <a:off x="851975" y="2279775"/>
              <a:ext cx="1448250" cy="658000"/>
            </a:xfrm>
            <a:custGeom>
              <a:avLst/>
              <a:gdLst/>
              <a:ahLst/>
              <a:cxnLst/>
              <a:rect l="0" t="0" r="0" b="0"/>
              <a:pathLst>
                <a:path w="57930" h="26320" extrusionOk="0">
                  <a:moveTo>
                    <a:pt x="13118" y="214"/>
                  </a:moveTo>
                  <a:lnTo>
                    <a:pt x="14310" y="356"/>
                  </a:lnTo>
                  <a:lnTo>
                    <a:pt x="15503" y="498"/>
                  </a:lnTo>
                  <a:lnTo>
                    <a:pt x="16695" y="712"/>
                  </a:lnTo>
                  <a:lnTo>
                    <a:pt x="17888" y="854"/>
                  </a:lnTo>
                  <a:lnTo>
                    <a:pt x="19080" y="1139"/>
                  </a:lnTo>
                  <a:lnTo>
                    <a:pt x="20210" y="1352"/>
                  </a:lnTo>
                  <a:lnTo>
                    <a:pt x="21402" y="1565"/>
                  </a:lnTo>
                  <a:lnTo>
                    <a:pt x="22595" y="1779"/>
                  </a:lnTo>
                  <a:lnTo>
                    <a:pt x="23787" y="1992"/>
                  </a:lnTo>
                  <a:lnTo>
                    <a:pt x="24980" y="2134"/>
                  </a:lnTo>
                  <a:lnTo>
                    <a:pt x="26172" y="2206"/>
                  </a:lnTo>
                  <a:lnTo>
                    <a:pt x="27427" y="2277"/>
                  </a:lnTo>
                  <a:lnTo>
                    <a:pt x="28620" y="2277"/>
                  </a:lnTo>
                  <a:lnTo>
                    <a:pt x="29875" y="2206"/>
                  </a:lnTo>
                  <a:lnTo>
                    <a:pt x="31130" y="2063"/>
                  </a:lnTo>
                  <a:lnTo>
                    <a:pt x="32385" y="1850"/>
                  </a:lnTo>
                  <a:lnTo>
                    <a:pt x="32511" y="2490"/>
                  </a:lnTo>
                  <a:lnTo>
                    <a:pt x="32385" y="3130"/>
                  </a:lnTo>
                  <a:lnTo>
                    <a:pt x="32072" y="3770"/>
                  </a:lnTo>
                  <a:lnTo>
                    <a:pt x="31821" y="4482"/>
                  </a:lnTo>
                  <a:lnTo>
                    <a:pt x="32260" y="4766"/>
                  </a:lnTo>
                  <a:lnTo>
                    <a:pt x="33390" y="4624"/>
                  </a:lnTo>
                  <a:lnTo>
                    <a:pt x="34457" y="4411"/>
                  </a:lnTo>
                  <a:lnTo>
                    <a:pt x="35524" y="4268"/>
                  </a:lnTo>
                  <a:lnTo>
                    <a:pt x="36590" y="4055"/>
                  </a:lnTo>
                  <a:lnTo>
                    <a:pt x="37657" y="3842"/>
                  </a:lnTo>
                  <a:lnTo>
                    <a:pt x="38724" y="3557"/>
                  </a:lnTo>
                  <a:lnTo>
                    <a:pt x="39791" y="3273"/>
                  </a:lnTo>
                  <a:lnTo>
                    <a:pt x="40921" y="2846"/>
                  </a:lnTo>
                  <a:lnTo>
                    <a:pt x="40984" y="3344"/>
                  </a:lnTo>
                  <a:lnTo>
                    <a:pt x="41047" y="3842"/>
                  </a:lnTo>
                  <a:lnTo>
                    <a:pt x="41235" y="4340"/>
                  </a:lnTo>
                  <a:lnTo>
                    <a:pt x="41486" y="4766"/>
                  </a:lnTo>
                  <a:lnTo>
                    <a:pt x="42239" y="4482"/>
                  </a:lnTo>
                  <a:lnTo>
                    <a:pt x="42867" y="4482"/>
                  </a:lnTo>
                  <a:lnTo>
                    <a:pt x="43431" y="4766"/>
                  </a:lnTo>
                  <a:lnTo>
                    <a:pt x="43996" y="5193"/>
                  </a:lnTo>
                  <a:lnTo>
                    <a:pt x="44498" y="5762"/>
                  </a:lnTo>
                  <a:lnTo>
                    <a:pt x="45001" y="6473"/>
                  </a:lnTo>
                  <a:lnTo>
                    <a:pt x="45503" y="7114"/>
                  </a:lnTo>
                  <a:lnTo>
                    <a:pt x="46067" y="7683"/>
                  </a:lnTo>
                  <a:lnTo>
                    <a:pt x="46695" y="8536"/>
                  </a:lnTo>
                  <a:lnTo>
                    <a:pt x="47385" y="9390"/>
                  </a:lnTo>
                  <a:lnTo>
                    <a:pt x="48201" y="10315"/>
                  </a:lnTo>
                  <a:lnTo>
                    <a:pt x="49143" y="11239"/>
                  </a:lnTo>
                  <a:lnTo>
                    <a:pt x="50084" y="12164"/>
                  </a:lnTo>
                  <a:lnTo>
                    <a:pt x="51088" y="13089"/>
                  </a:lnTo>
                  <a:lnTo>
                    <a:pt x="52155" y="14014"/>
                  </a:lnTo>
                  <a:lnTo>
                    <a:pt x="53159" y="14938"/>
                  </a:lnTo>
                  <a:lnTo>
                    <a:pt x="54101" y="15792"/>
                  </a:lnTo>
                  <a:lnTo>
                    <a:pt x="54980" y="16645"/>
                  </a:lnTo>
                  <a:lnTo>
                    <a:pt x="55858" y="17428"/>
                  </a:lnTo>
                  <a:lnTo>
                    <a:pt x="56549" y="18068"/>
                  </a:lnTo>
                  <a:lnTo>
                    <a:pt x="57176" y="18708"/>
                  </a:lnTo>
                  <a:lnTo>
                    <a:pt x="57616" y="19277"/>
                  </a:lnTo>
                  <a:lnTo>
                    <a:pt x="57867" y="19704"/>
                  </a:lnTo>
                  <a:lnTo>
                    <a:pt x="57929" y="19989"/>
                  </a:lnTo>
                  <a:lnTo>
                    <a:pt x="56737" y="20060"/>
                  </a:lnTo>
                  <a:lnTo>
                    <a:pt x="55544" y="20202"/>
                  </a:lnTo>
                  <a:lnTo>
                    <a:pt x="54415" y="20415"/>
                  </a:lnTo>
                  <a:lnTo>
                    <a:pt x="53285" y="20629"/>
                  </a:lnTo>
                  <a:lnTo>
                    <a:pt x="52093" y="20913"/>
                  </a:lnTo>
                  <a:lnTo>
                    <a:pt x="50963" y="21198"/>
                  </a:lnTo>
                  <a:lnTo>
                    <a:pt x="49833" y="21482"/>
                  </a:lnTo>
                  <a:lnTo>
                    <a:pt x="48703" y="21767"/>
                  </a:lnTo>
                  <a:lnTo>
                    <a:pt x="47574" y="22051"/>
                  </a:lnTo>
                  <a:lnTo>
                    <a:pt x="46444" y="22336"/>
                  </a:lnTo>
                  <a:lnTo>
                    <a:pt x="45314" y="22549"/>
                  </a:lnTo>
                  <a:lnTo>
                    <a:pt x="44185" y="22763"/>
                  </a:lnTo>
                  <a:lnTo>
                    <a:pt x="43055" y="22905"/>
                  </a:lnTo>
                  <a:lnTo>
                    <a:pt x="41862" y="22976"/>
                  </a:lnTo>
                  <a:lnTo>
                    <a:pt x="40670" y="22976"/>
                  </a:lnTo>
                  <a:lnTo>
                    <a:pt x="39477" y="22905"/>
                  </a:lnTo>
                  <a:lnTo>
                    <a:pt x="38473" y="23403"/>
                  </a:lnTo>
                  <a:lnTo>
                    <a:pt x="37406" y="23830"/>
                  </a:lnTo>
                  <a:lnTo>
                    <a:pt x="36339" y="24185"/>
                  </a:lnTo>
                  <a:lnTo>
                    <a:pt x="35272" y="24470"/>
                  </a:lnTo>
                  <a:lnTo>
                    <a:pt x="34143" y="24754"/>
                  </a:lnTo>
                  <a:lnTo>
                    <a:pt x="33076" y="24968"/>
                  </a:lnTo>
                  <a:lnTo>
                    <a:pt x="31946" y="25110"/>
                  </a:lnTo>
                  <a:lnTo>
                    <a:pt x="30754" y="25252"/>
                  </a:lnTo>
                  <a:lnTo>
                    <a:pt x="29624" y="25395"/>
                  </a:lnTo>
                  <a:lnTo>
                    <a:pt x="28494" y="25466"/>
                  </a:lnTo>
                  <a:lnTo>
                    <a:pt x="27302" y="25608"/>
                  </a:lnTo>
                  <a:lnTo>
                    <a:pt x="26172" y="25679"/>
                  </a:lnTo>
                  <a:lnTo>
                    <a:pt x="25042" y="25821"/>
                  </a:lnTo>
                  <a:lnTo>
                    <a:pt x="23913" y="25964"/>
                  </a:lnTo>
                  <a:lnTo>
                    <a:pt x="22783" y="26106"/>
                  </a:lnTo>
                  <a:lnTo>
                    <a:pt x="21653" y="26319"/>
                  </a:lnTo>
                  <a:lnTo>
                    <a:pt x="21339" y="25608"/>
                  </a:lnTo>
                  <a:lnTo>
                    <a:pt x="21277" y="24683"/>
                  </a:lnTo>
                  <a:lnTo>
                    <a:pt x="21277" y="23687"/>
                  </a:lnTo>
                  <a:lnTo>
                    <a:pt x="20963" y="22905"/>
                  </a:lnTo>
                  <a:lnTo>
                    <a:pt x="19582" y="23118"/>
                  </a:lnTo>
                  <a:lnTo>
                    <a:pt x="18264" y="23190"/>
                  </a:lnTo>
                  <a:lnTo>
                    <a:pt x="16946" y="23118"/>
                  </a:lnTo>
                  <a:lnTo>
                    <a:pt x="15628" y="23047"/>
                  </a:lnTo>
                  <a:lnTo>
                    <a:pt x="14310" y="22834"/>
                  </a:lnTo>
                  <a:lnTo>
                    <a:pt x="13055" y="22621"/>
                  </a:lnTo>
                  <a:lnTo>
                    <a:pt x="11800" y="22336"/>
                  </a:lnTo>
                  <a:lnTo>
                    <a:pt x="10482" y="22051"/>
                  </a:lnTo>
                  <a:lnTo>
                    <a:pt x="9226" y="21767"/>
                  </a:lnTo>
                  <a:lnTo>
                    <a:pt x="7971" y="21482"/>
                  </a:lnTo>
                  <a:lnTo>
                    <a:pt x="6653" y="21269"/>
                  </a:lnTo>
                  <a:lnTo>
                    <a:pt x="5398" y="21127"/>
                  </a:lnTo>
                  <a:lnTo>
                    <a:pt x="4080" y="20984"/>
                  </a:lnTo>
                  <a:lnTo>
                    <a:pt x="2762" y="20984"/>
                  </a:lnTo>
                  <a:lnTo>
                    <a:pt x="1444" y="21056"/>
                  </a:lnTo>
                  <a:lnTo>
                    <a:pt x="126" y="21269"/>
                  </a:lnTo>
                  <a:lnTo>
                    <a:pt x="0" y="21127"/>
                  </a:lnTo>
                  <a:lnTo>
                    <a:pt x="0" y="20913"/>
                  </a:lnTo>
                  <a:lnTo>
                    <a:pt x="0" y="20700"/>
                  </a:lnTo>
                  <a:lnTo>
                    <a:pt x="0" y="20487"/>
                  </a:lnTo>
                  <a:lnTo>
                    <a:pt x="942" y="19348"/>
                  </a:lnTo>
                  <a:lnTo>
                    <a:pt x="1883" y="18139"/>
                  </a:lnTo>
                  <a:lnTo>
                    <a:pt x="2762" y="16930"/>
                  </a:lnTo>
                  <a:lnTo>
                    <a:pt x="3641" y="15650"/>
                  </a:lnTo>
                  <a:lnTo>
                    <a:pt x="4457" y="14440"/>
                  </a:lnTo>
                  <a:lnTo>
                    <a:pt x="5210" y="13160"/>
                  </a:lnTo>
                  <a:lnTo>
                    <a:pt x="5963" y="11880"/>
                  </a:lnTo>
                  <a:lnTo>
                    <a:pt x="6716" y="10599"/>
                  </a:lnTo>
                  <a:lnTo>
                    <a:pt x="7469" y="9319"/>
                  </a:lnTo>
                  <a:lnTo>
                    <a:pt x="8159" y="8038"/>
                  </a:lnTo>
                  <a:lnTo>
                    <a:pt x="8850" y="6758"/>
                  </a:lnTo>
                  <a:lnTo>
                    <a:pt x="9540" y="5407"/>
                  </a:lnTo>
                  <a:lnTo>
                    <a:pt x="10231" y="4126"/>
                  </a:lnTo>
                  <a:lnTo>
                    <a:pt x="10921" y="2846"/>
                  </a:lnTo>
                  <a:lnTo>
                    <a:pt x="11674" y="1494"/>
                  </a:lnTo>
                  <a:lnTo>
                    <a:pt x="12365" y="214"/>
                  </a:lnTo>
                  <a:lnTo>
                    <a:pt x="12553" y="72"/>
                  </a:lnTo>
                  <a:lnTo>
                    <a:pt x="12741" y="0"/>
                  </a:lnTo>
                  <a:lnTo>
                    <a:pt x="12929" y="72"/>
                  </a:lnTo>
                  <a:lnTo>
                    <a:pt x="13118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3" name="Shape 393"/>
            <p:cNvSpPr/>
            <p:nvPr/>
          </p:nvSpPr>
          <p:spPr>
            <a:xfrm>
              <a:off x="888075" y="2310000"/>
              <a:ext cx="750025" cy="521075"/>
            </a:xfrm>
            <a:custGeom>
              <a:avLst/>
              <a:gdLst/>
              <a:ahLst/>
              <a:cxnLst/>
              <a:rect l="0" t="0" r="0" b="0"/>
              <a:pathLst>
                <a:path w="30001" h="20843" extrusionOk="0">
                  <a:moveTo>
                    <a:pt x="30000" y="1708"/>
                  </a:moveTo>
                  <a:lnTo>
                    <a:pt x="25921" y="20202"/>
                  </a:lnTo>
                  <a:lnTo>
                    <a:pt x="24854" y="20273"/>
                  </a:lnTo>
                  <a:lnTo>
                    <a:pt x="23724" y="20345"/>
                  </a:lnTo>
                  <a:lnTo>
                    <a:pt x="22657" y="20416"/>
                  </a:lnTo>
                  <a:lnTo>
                    <a:pt x="21590" y="20487"/>
                  </a:lnTo>
                  <a:lnTo>
                    <a:pt x="20586" y="20558"/>
                  </a:lnTo>
                  <a:lnTo>
                    <a:pt x="19519" y="20700"/>
                  </a:lnTo>
                  <a:lnTo>
                    <a:pt x="18452" y="20771"/>
                  </a:lnTo>
                  <a:lnTo>
                    <a:pt x="17448" y="20771"/>
                  </a:lnTo>
                  <a:lnTo>
                    <a:pt x="16381" y="20842"/>
                  </a:lnTo>
                  <a:lnTo>
                    <a:pt x="15314" y="20842"/>
                  </a:lnTo>
                  <a:lnTo>
                    <a:pt x="14310" y="20771"/>
                  </a:lnTo>
                  <a:lnTo>
                    <a:pt x="13243" y="20700"/>
                  </a:lnTo>
                  <a:lnTo>
                    <a:pt x="12239" y="20558"/>
                  </a:lnTo>
                  <a:lnTo>
                    <a:pt x="11172" y="20345"/>
                  </a:lnTo>
                  <a:lnTo>
                    <a:pt x="10167" y="20131"/>
                  </a:lnTo>
                  <a:lnTo>
                    <a:pt x="9100" y="19775"/>
                  </a:lnTo>
                  <a:lnTo>
                    <a:pt x="8033" y="19491"/>
                  </a:lnTo>
                  <a:lnTo>
                    <a:pt x="6841" y="19278"/>
                  </a:lnTo>
                  <a:lnTo>
                    <a:pt x="5711" y="19064"/>
                  </a:lnTo>
                  <a:lnTo>
                    <a:pt x="4519" y="18993"/>
                  </a:lnTo>
                  <a:lnTo>
                    <a:pt x="3326" y="18922"/>
                  </a:lnTo>
                  <a:lnTo>
                    <a:pt x="2134" y="18851"/>
                  </a:lnTo>
                  <a:lnTo>
                    <a:pt x="1067" y="18851"/>
                  </a:lnTo>
                  <a:lnTo>
                    <a:pt x="0" y="18780"/>
                  </a:lnTo>
                  <a:lnTo>
                    <a:pt x="941" y="17641"/>
                  </a:lnTo>
                  <a:lnTo>
                    <a:pt x="1883" y="16361"/>
                  </a:lnTo>
                  <a:lnTo>
                    <a:pt x="2887" y="14938"/>
                  </a:lnTo>
                  <a:lnTo>
                    <a:pt x="3828" y="13445"/>
                  </a:lnTo>
                  <a:lnTo>
                    <a:pt x="4833" y="11880"/>
                  </a:lnTo>
                  <a:lnTo>
                    <a:pt x="5774" y="10315"/>
                  </a:lnTo>
                  <a:lnTo>
                    <a:pt x="6653" y="8750"/>
                  </a:lnTo>
                  <a:lnTo>
                    <a:pt x="7531" y="7256"/>
                  </a:lnTo>
                  <a:lnTo>
                    <a:pt x="8285" y="5834"/>
                  </a:lnTo>
                  <a:lnTo>
                    <a:pt x="9038" y="4411"/>
                  </a:lnTo>
                  <a:lnTo>
                    <a:pt x="9665" y="3202"/>
                  </a:lnTo>
                  <a:lnTo>
                    <a:pt x="10230" y="2135"/>
                  </a:lnTo>
                  <a:lnTo>
                    <a:pt x="10669" y="1281"/>
                  </a:lnTo>
                  <a:lnTo>
                    <a:pt x="11046" y="570"/>
                  </a:lnTo>
                  <a:lnTo>
                    <a:pt x="11234" y="143"/>
                  </a:lnTo>
                  <a:lnTo>
                    <a:pt x="11297" y="1"/>
                  </a:lnTo>
                  <a:lnTo>
                    <a:pt x="12427" y="72"/>
                  </a:lnTo>
                  <a:lnTo>
                    <a:pt x="13619" y="214"/>
                  </a:lnTo>
                  <a:lnTo>
                    <a:pt x="14749" y="428"/>
                  </a:lnTo>
                  <a:lnTo>
                    <a:pt x="15941" y="570"/>
                  </a:lnTo>
                  <a:lnTo>
                    <a:pt x="17071" y="783"/>
                  </a:lnTo>
                  <a:lnTo>
                    <a:pt x="18201" y="997"/>
                  </a:lnTo>
                  <a:lnTo>
                    <a:pt x="19393" y="1210"/>
                  </a:lnTo>
                  <a:lnTo>
                    <a:pt x="20586" y="1423"/>
                  </a:lnTo>
                  <a:lnTo>
                    <a:pt x="21715" y="1637"/>
                  </a:lnTo>
                  <a:lnTo>
                    <a:pt x="22908" y="1779"/>
                  </a:lnTo>
                  <a:lnTo>
                    <a:pt x="24038" y="1921"/>
                  </a:lnTo>
                  <a:lnTo>
                    <a:pt x="25230" y="1992"/>
                  </a:lnTo>
                  <a:lnTo>
                    <a:pt x="26423" y="2064"/>
                  </a:lnTo>
                  <a:lnTo>
                    <a:pt x="27615" y="1992"/>
                  </a:lnTo>
                  <a:lnTo>
                    <a:pt x="28808" y="1921"/>
                  </a:lnTo>
                  <a:lnTo>
                    <a:pt x="30000" y="170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1398000" y="2382925"/>
              <a:ext cx="641750" cy="529950"/>
            </a:xfrm>
            <a:custGeom>
              <a:avLst/>
              <a:gdLst/>
              <a:ahLst/>
              <a:cxnLst/>
              <a:rect l="0" t="0" r="0" b="0"/>
              <a:pathLst>
                <a:path w="25670" h="21198" extrusionOk="0">
                  <a:moveTo>
                    <a:pt x="19268" y="2134"/>
                  </a:moveTo>
                  <a:lnTo>
                    <a:pt x="19896" y="3699"/>
                  </a:lnTo>
                  <a:lnTo>
                    <a:pt x="20586" y="5264"/>
                  </a:lnTo>
                  <a:lnTo>
                    <a:pt x="21277" y="6829"/>
                  </a:lnTo>
                  <a:lnTo>
                    <a:pt x="22030" y="8394"/>
                  </a:lnTo>
                  <a:lnTo>
                    <a:pt x="22846" y="9888"/>
                  </a:lnTo>
                  <a:lnTo>
                    <a:pt x="23724" y="11381"/>
                  </a:lnTo>
                  <a:lnTo>
                    <a:pt x="24666" y="12804"/>
                  </a:lnTo>
                  <a:lnTo>
                    <a:pt x="25670" y="14227"/>
                  </a:lnTo>
                  <a:lnTo>
                    <a:pt x="17699" y="17499"/>
                  </a:lnTo>
                  <a:lnTo>
                    <a:pt x="16695" y="17997"/>
                  </a:lnTo>
                  <a:lnTo>
                    <a:pt x="15691" y="18495"/>
                  </a:lnTo>
                  <a:lnTo>
                    <a:pt x="14687" y="18850"/>
                  </a:lnTo>
                  <a:lnTo>
                    <a:pt x="13620" y="19206"/>
                  </a:lnTo>
                  <a:lnTo>
                    <a:pt x="12553" y="19490"/>
                  </a:lnTo>
                  <a:lnTo>
                    <a:pt x="11423" y="19704"/>
                  </a:lnTo>
                  <a:lnTo>
                    <a:pt x="10356" y="19917"/>
                  </a:lnTo>
                  <a:lnTo>
                    <a:pt x="9226" y="20059"/>
                  </a:lnTo>
                  <a:lnTo>
                    <a:pt x="8097" y="20202"/>
                  </a:lnTo>
                  <a:lnTo>
                    <a:pt x="6967" y="20344"/>
                  </a:lnTo>
                  <a:lnTo>
                    <a:pt x="5837" y="20486"/>
                  </a:lnTo>
                  <a:lnTo>
                    <a:pt x="4708" y="20557"/>
                  </a:lnTo>
                  <a:lnTo>
                    <a:pt x="3578" y="20700"/>
                  </a:lnTo>
                  <a:lnTo>
                    <a:pt x="2511" y="20842"/>
                  </a:lnTo>
                  <a:lnTo>
                    <a:pt x="1381" y="20984"/>
                  </a:lnTo>
                  <a:lnTo>
                    <a:pt x="252" y="21198"/>
                  </a:lnTo>
                  <a:lnTo>
                    <a:pt x="126" y="20700"/>
                  </a:lnTo>
                  <a:lnTo>
                    <a:pt x="63" y="20131"/>
                  </a:lnTo>
                  <a:lnTo>
                    <a:pt x="1" y="19561"/>
                  </a:lnTo>
                  <a:lnTo>
                    <a:pt x="1" y="18921"/>
                  </a:lnTo>
                  <a:lnTo>
                    <a:pt x="879" y="18921"/>
                  </a:lnTo>
                  <a:lnTo>
                    <a:pt x="1758" y="18850"/>
                  </a:lnTo>
                  <a:lnTo>
                    <a:pt x="2511" y="18708"/>
                  </a:lnTo>
                  <a:lnTo>
                    <a:pt x="3327" y="18566"/>
                  </a:lnTo>
                  <a:lnTo>
                    <a:pt x="4080" y="18423"/>
                  </a:lnTo>
                  <a:lnTo>
                    <a:pt x="4896" y="18423"/>
                  </a:lnTo>
                  <a:lnTo>
                    <a:pt x="5712" y="18495"/>
                  </a:lnTo>
                  <a:lnTo>
                    <a:pt x="6528" y="18779"/>
                  </a:lnTo>
                  <a:lnTo>
                    <a:pt x="6904" y="18210"/>
                  </a:lnTo>
                  <a:lnTo>
                    <a:pt x="6904" y="17499"/>
                  </a:lnTo>
                  <a:lnTo>
                    <a:pt x="6842" y="16716"/>
                  </a:lnTo>
                  <a:lnTo>
                    <a:pt x="6967" y="15934"/>
                  </a:lnTo>
                  <a:lnTo>
                    <a:pt x="7218" y="14084"/>
                  </a:lnTo>
                  <a:lnTo>
                    <a:pt x="7532" y="12235"/>
                  </a:lnTo>
                  <a:lnTo>
                    <a:pt x="7846" y="10385"/>
                  </a:lnTo>
                  <a:lnTo>
                    <a:pt x="8222" y="8607"/>
                  </a:lnTo>
                  <a:lnTo>
                    <a:pt x="8599" y="6758"/>
                  </a:lnTo>
                  <a:lnTo>
                    <a:pt x="9038" y="4979"/>
                  </a:lnTo>
                  <a:lnTo>
                    <a:pt x="9415" y="3130"/>
                  </a:lnTo>
                  <a:lnTo>
                    <a:pt x="9854" y="1352"/>
                  </a:lnTo>
                  <a:lnTo>
                    <a:pt x="10921" y="1281"/>
                  </a:lnTo>
                  <a:lnTo>
                    <a:pt x="12051" y="1209"/>
                  </a:lnTo>
                  <a:lnTo>
                    <a:pt x="13118" y="1067"/>
                  </a:lnTo>
                  <a:lnTo>
                    <a:pt x="14185" y="854"/>
                  </a:lnTo>
                  <a:lnTo>
                    <a:pt x="15314" y="711"/>
                  </a:lnTo>
                  <a:lnTo>
                    <a:pt x="16381" y="498"/>
                  </a:lnTo>
                  <a:lnTo>
                    <a:pt x="17448" y="214"/>
                  </a:lnTo>
                  <a:lnTo>
                    <a:pt x="18515" y="0"/>
                  </a:lnTo>
                  <a:lnTo>
                    <a:pt x="18641" y="285"/>
                  </a:lnTo>
                  <a:lnTo>
                    <a:pt x="18892" y="854"/>
                  </a:lnTo>
                  <a:lnTo>
                    <a:pt x="19143" y="1565"/>
                  </a:lnTo>
                  <a:lnTo>
                    <a:pt x="19268" y="2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1890675" y="2420250"/>
              <a:ext cx="357775" cy="409050"/>
            </a:xfrm>
            <a:custGeom>
              <a:avLst/>
              <a:gdLst/>
              <a:ahLst/>
              <a:cxnLst/>
              <a:rect l="0" t="0" r="0" b="0"/>
              <a:pathLst>
                <a:path w="14311" h="16362" extrusionOk="0">
                  <a:moveTo>
                    <a:pt x="2260" y="641"/>
                  </a:moveTo>
                  <a:lnTo>
                    <a:pt x="9540" y="9177"/>
                  </a:lnTo>
                  <a:lnTo>
                    <a:pt x="10168" y="9675"/>
                  </a:lnTo>
                  <a:lnTo>
                    <a:pt x="10733" y="10244"/>
                  </a:lnTo>
                  <a:lnTo>
                    <a:pt x="11360" y="10813"/>
                  </a:lnTo>
                  <a:lnTo>
                    <a:pt x="11925" y="11382"/>
                  </a:lnTo>
                  <a:lnTo>
                    <a:pt x="12490" y="11951"/>
                  </a:lnTo>
                  <a:lnTo>
                    <a:pt x="13055" y="12449"/>
                  </a:lnTo>
                  <a:lnTo>
                    <a:pt x="13683" y="12947"/>
                  </a:lnTo>
                  <a:lnTo>
                    <a:pt x="14310" y="13445"/>
                  </a:lnTo>
                  <a:lnTo>
                    <a:pt x="8348" y="14868"/>
                  </a:lnTo>
                  <a:lnTo>
                    <a:pt x="252" y="16361"/>
                  </a:lnTo>
                  <a:lnTo>
                    <a:pt x="1" y="16361"/>
                  </a:lnTo>
                  <a:lnTo>
                    <a:pt x="879" y="16006"/>
                  </a:lnTo>
                  <a:lnTo>
                    <a:pt x="1821" y="15721"/>
                  </a:lnTo>
                  <a:lnTo>
                    <a:pt x="2699" y="15365"/>
                  </a:lnTo>
                  <a:lnTo>
                    <a:pt x="3641" y="14939"/>
                  </a:lnTo>
                  <a:lnTo>
                    <a:pt x="4519" y="14583"/>
                  </a:lnTo>
                  <a:lnTo>
                    <a:pt x="5461" y="14227"/>
                  </a:lnTo>
                  <a:lnTo>
                    <a:pt x="6340" y="13943"/>
                  </a:lnTo>
                  <a:lnTo>
                    <a:pt x="7281" y="13587"/>
                  </a:lnTo>
                  <a:lnTo>
                    <a:pt x="7155" y="13160"/>
                  </a:lnTo>
                  <a:lnTo>
                    <a:pt x="7030" y="12734"/>
                  </a:lnTo>
                  <a:lnTo>
                    <a:pt x="6779" y="12307"/>
                  </a:lnTo>
                  <a:lnTo>
                    <a:pt x="6465" y="11951"/>
                  </a:lnTo>
                  <a:lnTo>
                    <a:pt x="6151" y="11595"/>
                  </a:lnTo>
                  <a:lnTo>
                    <a:pt x="5900" y="11240"/>
                  </a:lnTo>
                  <a:lnTo>
                    <a:pt x="5649" y="10813"/>
                  </a:lnTo>
                  <a:lnTo>
                    <a:pt x="5398" y="10457"/>
                  </a:lnTo>
                  <a:lnTo>
                    <a:pt x="4645" y="9248"/>
                  </a:lnTo>
                  <a:lnTo>
                    <a:pt x="3892" y="8039"/>
                  </a:lnTo>
                  <a:lnTo>
                    <a:pt x="3139" y="6758"/>
                  </a:lnTo>
                  <a:lnTo>
                    <a:pt x="2511" y="5478"/>
                  </a:lnTo>
                  <a:lnTo>
                    <a:pt x="1883" y="4198"/>
                  </a:lnTo>
                  <a:lnTo>
                    <a:pt x="1319" y="2846"/>
                  </a:lnTo>
                  <a:lnTo>
                    <a:pt x="817" y="1495"/>
                  </a:lnTo>
                  <a:lnTo>
                    <a:pt x="314" y="143"/>
                  </a:lnTo>
                  <a:lnTo>
                    <a:pt x="565" y="72"/>
                  </a:lnTo>
                  <a:lnTo>
                    <a:pt x="879" y="1"/>
                  </a:lnTo>
                  <a:lnTo>
                    <a:pt x="1130" y="1"/>
                  </a:lnTo>
                  <a:lnTo>
                    <a:pt x="1381" y="72"/>
                  </a:lnTo>
                  <a:lnTo>
                    <a:pt x="1632" y="143"/>
                  </a:lnTo>
                  <a:lnTo>
                    <a:pt x="1883" y="285"/>
                  </a:lnTo>
                  <a:lnTo>
                    <a:pt x="2072" y="428"/>
                  </a:lnTo>
                  <a:lnTo>
                    <a:pt x="2260" y="6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654275" y="1159450"/>
              <a:ext cx="622925" cy="860725"/>
            </a:xfrm>
            <a:custGeom>
              <a:avLst/>
              <a:gdLst/>
              <a:ahLst/>
              <a:cxnLst/>
              <a:rect l="0" t="0" r="0" b="0"/>
              <a:pathLst>
                <a:path w="24917" h="34429" extrusionOk="0">
                  <a:moveTo>
                    <a:pt x="22469" y="6331"/>
                  </a:moveTo>
                  <a:lnTo>
                    <a:pt x="22344" y="6189"/>
                  </a:lnTo>
                  <a:lnTo>
                    <a:pt x="22030" y="5762"/>
                  </a:lnTo>
                  <a:lnTo>
                    <a:pt x="21653" y="5193"/>
                  </a:lnTo>
                  <a:lnTo>
                    <a:pt x="21088" y="4482"/>
                  </a:lnTo>
                  <a:lnTo>
                    <a:pt x="20524" y="3699"/>
                  </a:lnTo>
                  <a:lnTo>
                    <a:pt x="19959" y="2917"/>
                  </a:lnTo>
                  <a:lnTo>
                    <a:pt x="19331" y="2205"/>
                  </a:lnTo>
                  <a:lnTo>
                    <a:pt x="18766" y="1565"/>
                  </a:lnTo>
                  <a:lnTo>
                    <a:pt x="17950" y="925"/>
                  </a:lnTo>
                  <a:lnTo>
                    <a:pt x="17072" y="427"/>
                  </a:lnTo>
                  <a:lnTo>
                    <a:pt x="16130" y="142"/>
                  </a:lnTo>
                  <a:lnTo>
                    <a:pt x="15126" y="0"/>
                  </a:lnTo>
                  <a:lnTo>
                    <a:pt x="14122" y="0"/>
                  </a:lnTo>
                  <a:lnTo>
                    <a:pt x="13118" y="214"/>
                  </a:lnTo>
                  <a:lnTo>
                    <a:pt x="12176" y="498"/>
                  </a:lnTo>
                  <a:lnTo>
                    <a:pt x="11235" y="925"/>
                  </a:lnTo>
                  <a:lnTo>
                    <a:pt x="10482" y="1352"/>
                  </a:lnTo>
                  <a:lnTo>
                    <a:pt x="9729" y="1778"/>
                  </a:lnTo>
                  <a:lnTo>
                    <a:pt x="9038" y="2276"/>
                  </a:lnTo>
                  <a:lnTo>
                    <a:pt x="8348" y="2845"/>
                  </a:lnTo>
                  <a:lnTo>
                    <a:pt x="7720" y="3415"/>
                  </a:lnTo>
                  <a:lnTo>
                    <a:pt x="7093" y="4055"/>
                  </a:lnTo>
                  <a:lnTo>
                    <a:pt x="6528" y="4766"/>
                  </a:lnTo>
                  <a:lnTo>
                    <a:pt x="6026" y="5477"/>
                  </a:lnTo>
                  <a:lnTo>
                    <a:pt x="4770" y="7327"/>
                  </a:lnTo>
                  <a:lnTo>
                    <a:pt x="3641" y="9247"/>
                  </a:lnTo>
                  <a:lnTo>
                    <a:pt x="2574" y="11168"/>
                  </a:lnTo>
                  <a:lnTo>
                    <a:pt x="1632" y="13089"/>
                  </a:lnTo>
                  <a:lnTo>
                    <a:pt x="879" y="15080"/>
                  </a:lnTo>
                  <a:lnTo>
                    <a:pt x="314" y="17143"/>
                  </a:lnTo>
                  <a:lnTo>
                    <a:pt x="63" y="19277"/>
                  </a:lnTo>
                  <a:lnTo>
                    <a:pt x="1" y="21411"/>
                  </a:lnTo>
                  <a:lnTo>
                    <a:pt x="126" y="22549"/>
                  </a:lnTo>
                  <a:lnTo>
                    <a:pt x="252" y="23687"/>
                  </a:lnTo>
                  <a:lnTo>
                    <a:pt x="565" y="24825"/>
                  </a:lnTo>
                  <a:lnTo>
                    <a:pt x="942" y="25963"/>
                  </a:lnTo>
                  <a:lnTo>
                    <a:pt x="1381" y="27030"/>
                  </a:lnTo>
                  <a:lnTo>
                    <a:pt x="1883" y="28169"/>
                  </a:lnTo>
                  <a:lnTo>
                    <a:pt x="2511" y="29164"/>
                  </a:lnTo>
                  <a:lnTo>
                    <a:pt x="3201" y="30160"/>
                  </a:lnTo>
                  <a:lnTo>
                    <a:pt x="3955" y="31014"/>
                  </a:lnTo>
                  <a:lnTo>
                    <a:pt x="4833" y="31867"/>
                  </a:lnTo>
                  <a:lnTo>
                    <a:pt x="5712" y="32579"/>
                  </a:lnTo>
                  <a:lnTo>
                    <a:pt x="6716" y="33219"/>
                  </a:lnTo>
                  <a:lnTo>
                    <a:pt x="7720" y="33717"/>
                  </a:lnTo>
                  <a:lnTo>
                    <a:pt x="8850" y="34073"/>
                  </a:lnTo>
                  <a:lnTo>
                    <a:pt x="10042" y="34357"/>
                  </a:lnTo>
                  <a:lnTo>
                    <a:pt x="11235" y="34428"/>
                  </a:lnTo>
                  <a:lnTo>
                    <a:pt x="11862" y="34428"/>
                  </a:lnTo>
                  <a:lnTo>
                    <a:pt x="12427" y="34286"/>
                  </a:lnTo>
                  <a:lnTo>
                    <a:pt x="12992" y="34073"/>
                  </a:lnTo>
                  <a:lnTo>
                    <a:pt x="13432" y="33717"/>
                  </a:lnTo>
                  <a:lnTo>
                    <a:pt x="13871" y="33361"/>
                  </a:lnTo>
                  <a:lnTo>
                    <a:pt x="14185" y="32863"/>
                  </a:lnTo>
                  <a:lnTo>
                    <a:pt x="14373" y="32294"/>
                  </a:lnTo>
                  <a:lnTo>
                    <a:pt x="14498" y="31725"/>
                  </a:lnTo>
                  <a:lnTo>
                    <a:pt x="14498" y="31156"/>
                  </a:lnTo>
                  <a:lnTo>
                    <a:pt x="14373" y="30587"/>
                  </a:lnTo>
                  <a:lnTo>
                    <a:pt x="14185" y="30018"/>
                  </a:lnTo>
                  <a:lnTo>
                    <a:pt x="13808" y="29591"/>
                  </a:lnTo>
                  <a:lnTo>
                    <a:pt x="13432" y="29164"/>
                  </a:lnTo>
                  <a:lnTo>
                    <a:pt x="12929" y="28880"/>
                  </a:lnTo>
                  <a:lnTo>
                    <a:pt x="12365" y="28666"/>
                  </a:lnTo>
                  <a:lnTo>
                    <a:pt x="11800" y="28524"/>
                  </a:lnTo>
                  <a:lnTo>
                    <a:pt x="11486" y="28524"/>
                  </a:lnTo>
                  <a:lnTo>
                    <a:pt x="11172" y="28524"/>
                  </a:lnTo>
                  <a:lnTo>
                    <a:pt x="10858" y="28524"/>
                  </a:lnTo>
                  <a:lnTo>
                    <a:pt x="10544" y="28453"/>
                  </a:lnTo>
                  <a:lnTo>
                    <a:pt x="10231" y="28453"/>
                  </a:lnTo>
                  <a:lnTo>
                    <a:pt x="9980" y="28382"/>
                  </a:lnTo>
                  <a:lnTo>
                    <a:pt x="9729" y="28311"/>
                  </a:lnTo>
                  <a:lnTo>
                    <a:pt x="9540" y="28169"/>
                  </a:lnTo>
                  <a:lnTo>
                    <a:pt x="9226" y="27884"/>
                  </a:lnTo>
                  <a:lnTo>
                    <a:pt x="8975" y="27671"/>
                  </a:lnTo>
                  <a:lnTo>
                    <a:pt x="8662" y="27315"/>
                  </a:lnTo>
                  <a:lnTo>
                    <a:pt x="8411" y="27030"/>
                  </a:lnTo>
                  <a:lnTo>
                    <a:pt x="8160" y="26746"/>
                  </a:lnTo>
                  <a:lnTo>
                    <a:pt x="7971" y="26390"/>
                  </a:lnTo>
                  <a:lnTo>
                    <a:pt x="7720" y="26106"/>
                  </a:lnTo>
                  <a:lnTo>
                    <a:pt x="7469" y="25750"/>
                  </a:lnTo>
                  <a:lnTo>
                    <a:pt x="6779" y="24541"/>
                  </a:lnTo>
                  <a:lnTo>
                    <a:pt x="6277" y="23332"/>
                  </a:lnTo>
                  <a:lnTo>
                    <a:pt x="6026" y="22051"/>
                  </a:lnTo>
                  <a:lnTo>
                    <a:pt x="5963" y="20771"/>
                  </a:lnTo>
                  <a:lnTo>
                    <a:pt x="6151" y="19064"/>
                  </a:lnTo>
                  <a:lnTo>
                    <a:pt x="6528" y="17428"/>
                  </a:lnTo>
                  <a:lnTo>
                    <a:pt x="7093" y="15863"/>
                  </a:lnTo>
                  <a:lnTo>
                    <a:pt x="7783" y="14298"/>
                  </a:lnTo>
                  <a:lnTo>
                    <a:pt x="8536" y="12804"/>
                  </a:lnTo>
                  <a:lnTo>
                    <a:pt x="9415" y="11310"/>
                  </a:lnTo>
                  <a:lnTo>
                    <a:pt x="10293" y="9816"/>
                  </a:lnTo>
                  <a:lnTo>
                    <a:pt x="11172" y="8394"/>
                  </a:lnTo>
                  <a:lnTo>
                    <a:pt x="11549" y="7540"/>
                  </a:lnTo>
                  <a:lnTo>
                    <a:pt x="12051" y="6829"/>
                  </a:lnTo>
                  <a:lnTo>
                    <a:pt x="12678" y="6402"/>
                  </a:lnTo>
                  <a:lnTo>
                    <a:pt x="13306" y="6046"/>
                  </a:lnTo>
                  <a:lnTo>
                    <a:pt x="13871" y="5833"/>
                  </a:lnTo>
                  <a:lnTo>
                    <a:pt x="14310" y="5762"/>
                  </a:lnTo>
                  <a:lnTo>
                    <a:pt x="14561" y="5691"/>
                  </a:lnTo>
                  <a:lnTo>
                    <a:pt x="14624" y="5691"/>
                  </a:lnTo>
                  <a:lnTo>
                    <a:pt x="15440" y="6260"/>
                  </a:lnTo>
                  <a:lnTo>
                    <a:pt x="16193" y="7185"/>
                  </a:lnTo>
                  <a:lnTo>
                    <a:pt x="16821" y="8323"/>
                  </a:lnTo>
                  <a:lnTo>
                    <a:pt x="17385" y="9603"/>
                  </a:lnTo>
                  <a:lnTo>
                    <a:pt x="17950" y="10883"/>
                  </a:lnTo>
                  <a:lnTo>
                    <a:pt x="18327" y="12022"/>
                  </a:lnTo>
                  <a:lnTo>
                    <a:pt x="18703" y="12804"/>
                  </a:lnTo>
                  <a:lnTo>
                    <a:pt x="19017" y="13160"/>
                  </a:lnTo>
                  <a:lnTo>
                    <a:pt x="20398" y="14511"/>
                  </a:lnTo>
                  <a:lnTo>
                    <a:pt x="21277" y="14653"/>
                  </a:lnTo>
                  <a:lnTo>
                    <a:pt x="22093" y="14440"/>
                  </a:lnTo>
                  <a:lnTo>
                    <a:pt x="22846" y="14013"/>
                  </a:lnTo>
                  <a:lnTo>
                    <a:pt x="23473" y="13373"/>
                  </a:lnTo>
                  <a:lnTo>
                    <a:pt x="23975" y="12591"/>
                  </a:lnTo>
                  <a:lnTo>
                    <a:pt x="24352" y="11666"/>
                  </a:lnTo>
                  <a:lnTo>
                    <a:pt x="24666" y="10741"/>
                  </a:lnTo>
                  <a:lnTo>
                    <a:pt x="24854" y="9816"/>
                  </a:lnTo>
                  <a:lnTo>
                    <a:pt x="24917" y="9247"/>
                  </a:lnTo>
                  <a:lnTo>
                    <a:pt x="24854" y="8678"/>
                  </a:lnTo>
                  <a:lnTo>
                    <a:pt x="24666" y="8109"/>
                  </a:lnTo>
                  <a:lnTo>
                    <a:pt x="24415" y="7611"/>
                  </a:lnTo>
                  <a:lnTo>
                    <a:pt x="24038" y="7185"/>
                  </a:lnTo>
                  <a:lnTo>
                    <a:pt x="23599" y="6829"/>
                  </a:lnTo>
                  <a:lnTo>
                    <a:pt x="23034" y="6544"/>
                  </a:lnTo>
                  <a:lnTo>
                    <a:pt x="22469" y="6331"/>
                  </a:lnTo>
                  <a:close/>
                </a:path>
              </a:pathLst>
            </a:custGeom>
            <a:solidFill>
              <a:srgbClr val="8C19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1553325" y="1413750"/>
              <a:ext cx="428375" cy="686450"/>
            </a:xfrm>
            <a:custGeom>
              <a:avLst/>
              <a:gdLst/>
              <a:ahLst/>
              <a:cxnLst/>
              <a:rect l="0" t="0" r="0" b="0"/>
              <a:pathLst>
                <a:path w="17135" h="27458" extrusionOk="0">
                  <a:moveTo>
                    <a:pt x="16884" y="3770"/>
                  </a:moveTo>
                  <a:lnTo>
                    <a:pt x="16758" y="3343"/>
                  </a:lnTo>
                  <a:lnTo>
                    <a:pt x="16507" y="2419"/>
                  </a:lnTo>
                  <a:lnTo>
                    <a:pt x="16131" y="1423"/>
                  </a:lnTo>
                  <a:lnTo>
                    <a:pt x="15754" y="783"/>
                  </a:lnTo>
                  <a:lnTo>
                    <a:pt x="15252" y="427"/>
                  </a:lnTo>
                  <a:lnTo>
                    <a:pt x="14750" y="142"/>
                  </a:lnTo>
                  <a:lnTo>
                    <a:pt x="14248" y="71"/>
                  </a:lnTo>
                  <a:lnTo>
                    <a:pt x="13683" y="0"/>
                  </a:lnTo>
                  <a:lnTo>
                    <a:pt x="13118" y="142"/>
                  </a:lnTo>
                  <a:lnTo>
                    <a:pt x="12616" y="356"/>
                  </a:lnTo>
                  <a:lnTo>
                    <a:pt x="12177" y="711"/>
                  </a:lnTo>
                  <a:lnTo>
                    <a:pt x="11737" y="1138"/>
                  </a:lnTo>
                  <a:lnTo>
                    <a:pt x="11612" y="1494"/>
                  </a:lnTo>
                  <a:lnTo>
                    <a:pt x="11235" y="2347"/>
                  </a:lnTo>
                  <a:lnTo>
                    <a:pt x="10608" y="3628"/>
                  </a:lnTo>
                  <a:lnTo>
                    <a:pt x="9917" y="5193"/>
                  </a:lnTo>
                  <a:lnTo>
                    <a:pt x="9164" y="6829"/>
                  </a:lnTo>
                  <a:lnTo>
                    <a:pt x="8411" y="8536"/>
                  </a:lnTo>
                  <a:lnTo>
                    <a:pt x="7658" y="10101"/>
                  </a:lnTo>
                  <a:lnTo>
                    <a:pt x="7093" y="11381"/>
                  </a:lnTo>
                  <a:lnTo>
                    <a:pt x="6779" y="9247"/>
                  </a:lnTo>
                  <a:lnTo>
                    <a:pt x="6465" y="7113"/>
                  </a:lnTo>
                  <a:lnTo>
                    <a:pt x="6152" y="5050"/>
                  </a:lnTo>
                  <a:lnTo>
                    <a:pt x="5712" y="2917"/>
                  </a:lnTo>
                  <a:lnTo>
                    <a:pt x="5587" y="2276"/>
                  </a:lnTo>
                  <a:lnTo>
                    <a:pt x="5336" y="1707"/>
                  </a:lnTo>
                  <a:lnTo>
                    <a:pt x="5022" y="1209"/>
                  </a:lnTo>
                  <a:lnTo>
                    <a:pt x="4645" y="711"/>
                  </a:lnTo>
                  <a:lnTo>
                    <a:pt x="4143" y="427"/>
                  </a:lnTo>
                  <a:lnTo>
                    <a:pt x="3641" y="142"/>
                  </a:lnTo>
                  <a:lnTo>
                    <a:pt x="3076" y="71"/>
                  </a:lnTo>
                  <a:lnTo>
                    <a:pt x="2511" y="71"/>
                  </a:lnTo>
                  <a:lnTo>
                    <a:pt x="1946" y="213"/>
                  </a:lnTo>
                  <a:lnTo>
                    <a:pt x="1444" y="498"/>
                  </a:lnTo>
                  <a:lnTo>
                    <a:pt x="1005" y="854"/>
                  </a:lnTo>
                  <a:lnTo>
                    <a:pt x="629" y="1280"/>
                  </a:lnTo>
                  <a:lnTo>
                    <a:pt x="315" y="1850"/>
                  </a:lnTo>
                  <a:lnTo>
                    <a:pt x="64" y="2419"/>
                  </a:lnTo>
                  <a:lnTo>
                    <a:pt x="1" y="3059"/>
                  </a:lnTo>
                  <a:lnTo>
                    <a:pt x="1" y="3699"/>
                  </a:lnTo>
                  <a:lnTo>
                    <a:pt x="377" y="5833"/>
                  </a:lnTo>
                  <a:lnTo>
                    <a:pt x="754" y="8038"/>
                  </a:lnTo>
                  <a:lnTo>
                    <a:pt x="1068" y="10172"/>
                  </a:lnTo>
                  <a:lnTo>
                    <a:pt x="1382" y="12377"/>
                  </a:lnTo>
                  <a:lnTo>
                    <a:pt x="1758" y="14511"/>
                  </a:lnTo>
                  <a:lnTo>
                    <a:pt x="2198" y="16716"/>
                  </a:lnTo>
                  <a:lnTo>
                    <a:pt x="2762" y="18779"/>
                  </a:lnTo>
                  <a:lnTo>
                    <a:pt x="3453" y="20842"/>
                  </a:lnTo>
                  <a:lnTo>
                    <a:pt x="3453" y="20913"/>
                  </a:lnTo>
                  <a:lnTo>
                    <a:pt x="3578" y="21197"/>
                  </a:lnTo>
                  <a:lnTo>
                    <a:pt x="3641" y="21482"/>
                  </a:lnTo>
                  <a:lnTo>
                    <a:pt x="3704" y="21695"/>
                  </a:lnTo>
                  <a:lnTo>
                    <a:pt x="4018" y="22264"/>
                  </a:lnTo>
                  <a:lnTo>
                    <a:pt x="4331" y="22762"/>
                  </a:lnTo>
                  <a:lnTo>
                    <a:pt x="4771" y="23118"/>
                  </a:lnTo>
                  <a:lnTo>
                    <a:pt x="5273" y="23403"/>
                  </a:lnTo>
                  <a:lnTo>
                    <a:pt x="5838" y="23545"/>
                  </a:lnTo>
                  <a:lnTo>
                    <a:pt x="6403" y="23545"/>
                  </a:lnTo>
                  <a:lnTo>
                    <a:pt x="6967" y="23474"/>
                  </a:lnTo>
                  <a:lnTo>
                    <a:pt x="7532" y="23260"/>
                  </a:lnTo>
                  <a:lnTo>
                    <a:pt x="7658" y="23047"/>
                  </a:lnTo>
                  <a:lnTo>
                    <a:pt x="8034" y="22478"/>
                  </a:lnTo>
                  <a:lnTo>
                    <a:pt x="8536" y="21695"/>
                  </a:lnTo>
                  <a:lnTo>
                    <a:pt x="9101" y="20700"/>
                  </a:lnTo>
                  <a:lnTo>
                    <a:pt x="9729" y="19633"/>
                  </a:lnTo>
                  <a:lnTo>
                    <a:pt x="10357" y="18566"/>
                  </a:lnTo>
                  <a:lnTo>
                    <a:pt x="10859" y="17570"/>
                  </a:lnTo>
                  <a:lnTo>
                    <a:pt x="11235" y="16716"/>
                  </a:lnTo>
                  <a:lnTo>
                    <a:pt x="11172" y="18566"/>
                  </a:lnTo>
                  <a:lnTo>
                    <a:pt x="11235" y="20415"/>
                  </a:lnTo>
                  <a:lnTo>
                    <a:pt x="11235" y="22336"/>
                  </a:lnTo>
                  <a:lnTo>
                    <a:pt x="11361" y="24185"/>
                  </a:lnTo>
                  <a:lnTo>
                    <a:pt x="11423" y="24825"/>
                  </a:lnTo>
                  <a:lnTo>
                    <a:pt x="11612" y="25465"/>
                  </a:lnTo>
                  <a:lnTo>
                    <a:pt x="11863" y="26034"/>
                  </a:lnTo>
                  <a:lnTo>
                    <a:pt x="12239" y="26532"/>
                  </a:lnTo>
                  <a:lnTo>
                    <a:pt x="12616" y="26888"/>
                  </a:lnTo>
                  <a:lnTo>
                    <a:pt x="13118" y="27173"/>
                  </a:lnTo>
                  <a:lnTo>
                    <a:pt x="13683" y="27386"/>
                  </a:lnTo>
                  <a:lnTo>
                    <a:pt x="14248" y="27457"/>
                  </a:lnTo>
                  <a:lnTo>
                    <a:pt x="14813" y="27386"/>
                  </a:lnTo>
                  <a:lnTo>
                    <a:pt x="15377" y="27173"/>
                  </a:lnTo>
                  <a:lnTo>
                    <a:pt x="15880" y="26888"/>
                  </a:lnTo>
                  <a:lnTo>
                    <a:pt x="16256" y="26532"/>
                  </a:lnTo>
                  <a:lnTo>
                    <a:pt x="16633" y="26034"/>
                  </a:lnTo>
                  <a:lnTo>
                    <a:pt x="16884" y="25465"/>
                  </a:lnTo>
                  <a:lnTo>
                    <a:pt x="17072" y="24825"/>
                  </a:lnTo>
                  <a:lnTo>
                    <a:pt x="17135" y="24185"/>
                  </a:lnTo>
                  <a:lnTo>
                    <a:pt x="17009" y="19135"/>
                  </a:lnTo>
                  <a:lnTo>
                    <a:pt x="17072" y="14013"/>
                  </a:lnTo>
                  <a:lnTo>
                    <a:pt x="17135" y="8892"/>
                  </a:lnTo>
                  <a:lnTo>
                    <a:pt x="16884" y="3770"/>
                  </a:lnTo>
                  <a:close/>
                </a:path>
              </a:pathLst>
            </a:custGeom>
            <a:solidFill>
              <a:srgbClr val="8C19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2104075" y="1483100"/>
              <a:ext cx="348350" cy="723800"/>
            </a:xfrm>
            <a:custGeom>
              <a:avLst/>
              <a:gdLst/>
              <a:ahLst/>
              <a:cxnLst/>
              <a:rect l="0" t="0" r="0" b="0"/>
              <a:pathLst>
                <a:path w="13934" h="28952" extrusionOk="0">
                  <a:moveTo>
                    <a:pt x="11988" y="15294"/>
                  </a:moveTo>
                  <a:lnTo>
                    <a:pt x="11674" y="14796"/>
                  </a:lnTo>
                  <a:lnTo>
                    <a:pt x="11297" y="14440"/>
                  </a:lnTo>
                  <a:lnTo>
                    <a:pt x="10858" y="14156"/>
                  </a:lnTo>
                  <a:lnTo>
                    <a:pt x="10419" y="13942"/>
                  </a:lnTo>
                  <a:lnTo>
                    <a:pt x="9917" y="13871"/>
                  </a:lnTo>
                  <a:lnTo>
                    <a:pt x="9414" y="13871"/>
                  </a:lnTo>
                  <a:lnTo>
                    <a:pt x="8912" y="14013"/>
                  </a:lnTo>
                  <a:lnTo>
                    <a:pt x="8410" y="14298"/>
                  </a:lnTo>
                  <a:lnTo>
                    <a:pt x="7657" y="15080"/>
                  </a:lnTo>
                  <a:lnTo>
                    <a:pt x="7218" y="16076"/>
                  </a:lnTo>
                  <a:lnTo>
                    <a:pt x="7155" y="17214"/>
                  </a:lnTo>
                  <a:lnTo>
                    <a:pt x="7532" y="18352"/>
                  </a:lnTo>
                  <a:lnTo>
                    <a:pt x="7845" y="18993"/>
                  </a:lnTo>
                  <a:lnTo>
                    <a:pt x="8159" y="19633"/>
                  </a:lnTo>
                  <a:lnTo>
                    <a:pt x="8410" y="20273"/>
                  </a:lnTo>
                  <a:lnTo>
                    <a:pt x="8599" y="20984"/>
                  </a:lnTo>
                  <a:lnTo>
                    <a:pt x="8096" y="20415"/>
                  </a:lnTo>
                  <a:lnTo>
                    <a:pt x="7657" y="19775"/>
                  </a:lnTo>
                  <a:lnTo>
                    <a:pt x="7281" y="19064"/>
                  </a:lnTo>
                  <a:lnTo>
                    <a:pt x="6967" y="18352"/>
                  </a:lnTo>
                  <a:lnTo>
                    <a:pt x="5963" y="14582"/>
                  </a:lnTo>
                  <a:lnTo>
                    <a:pt x="5523" y="10741"/>
                  </a:lnTo>
                  <a:lnTo>
                    <a:pt x="5335" y="6829"/>
                  </a:lnTo>
                  <a:lnTo>
                    <a:pt x="5209" y="2988"/>
                  </a:lnTo>
                  <a:lnTo>
                    <a:pt x="5147" y="2419"/>
                  </a:lnTo>
                  <a:lnTo>
                    <a:pt x="5021" y="1850"/>
                  </a:lnTo>
                  <a:lnTo>
                    <a:pt x="4770" y="1352"/>
                  </a:lnTo>
                  <a:lnTo>
                    <a:pt x="4456" y="854"/>
                  </a:lnTo>
                  <a:lnTo>
                    <a:pt x="4017" y="498"/>
                  </a:lnTo>
                  <a:lnTo>
                    <a:pt x="3578" y="214"/>
                  </a:lnTo>
                  <a:lnTo>
                    <a:pt x="3075" y="71"/>
                  </a:lnTo>
                  <a:lnTo>
                    <a:pt x="2573" y="0"/>
                  </a:lnTo>
                  <a:lnTo>
                    <a:pt x="2071" y="71"/>
                  </a:lnTo>
                  <a:lnTo>
                    <a:pt x="1569" y="214"/>
                  </a:lnTo>
                  <a:lnTo>
                    <a:pt x="1130" y="498"/>
                  </a:lnTo>
                  <a:lnTo>
                    <a:pt x="753" y="854"/>
                  </a:lnTo>
                  <a:lnTo>
                    <a:pt x="440" y="1352"/>
                  </a:lnTo>
                  <a:lnTo>
                    <a:pt x="188" y="1850"/>
                  </a:lnTo>
                  <a:lnTo>
                    <a:pt x="63" y="2419"/>
                  </a:lnTo>
                  <a:lnTo>
                    <a:pt x="0" y="2988"/>
                  </a:lnTo>
                  <a:lnTo>
                    <a:pt x="63" y="6544"/>
                  </a:lnTo>
                  <a:lnTo>
                    <a:pt x="126" y="10386"/>
                  </a:lnTo>
                  <a:lnTo>
                    <a:pt x="377" y="14369"/>
                  </a:lnTo>
                  <a:lnTo>
                    <a:pt x="942" y="18210"/>
                  </a:lnTo>
                  <a:lnTo>
                    <a:pt x="1883" y="21838"/>
                  </a:lnTo>
                  <a:lnTo>
                    <a:pt x="3452" y="24897"/>
                  </a:lnTo>
                  <a:lnTo>
                    <a:pt x="5711" y="27315"/>
                  </a:lnTo>
                  <a:lnTo>
                    <a:pt x="8787" y="28809"/>
                  </a:lnTo>
                  <a:lnTo>
                    <a:pt x="10105" y="28951"/>
                  </a:lnTo>
                  <a:lnTo>
                    <a:pt x="10419" y="28809"/>
                  </a:lnTo>
                  <a:lnTo>
                    <a:pt x="10858" y="28453"/>
                  </a:lnTo>
                  <a:lnTo>
                    <a:pt x="11297" y="27955"/>
                  </a:lnTo>
                  <a:lnTo>
                    <a:pt x="11799" y="27386"/>
                  </a:lnTo>
                  <a:lnTo>
                    <a:pt x="12301" y="26817"/>
                  </a:lnTo>
                  <a:lnTo>
                    <a:pt x="12678" y="26390"/>
                  </a:lnTo>
                  <a:lnTo>
                    <a:pt x="12929" y="26035"/>
                  </a:lnTo>
                  <a:lnTo>
                    <a:pt x="13055" y="25892"/>
                  </a:lnTo>
                  <a:lnTo>
                    <a:pt x="13557" y="24541"/>
                  </a:lnTo>
                  <a:lnTo>
                    <a:pt x="13808" y="23189"/>
                  </a:lnTo>
                  <a:lnTo>
                    <a:pt x="13933" y="21838"/>
                  </a:lnTo>
                  <a:lnTo>
                    <a:pt x="13808" y="20486"/>
                  </a:lnTo>
                  <a:lnTo>
                    <a:pt x="13557" y="19135"/>
                  </a:lnTo>
                  <a:lnTo>
                    <a:pt x="13180" y="17783"/>
                  </a:lnTo>
                  <a:lnTo>
                    <a:pt x="12615" y="16503"/>
                  </a:lnTo>
                  <a:lnTo>
                    <a:pt x="11988" y="15294"/>
                  </a:lnTo>
                  <a:close/>
                </a:path>
              </a:pathLst>
            </a:custGeom>
            <a:solidFill>
              <a:srgbClr val="8C19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913175" y="2231750"/>
              <a:ext cx="1175225" cy="460625"/>
            </a:xfrm>
            <a:custGeom>
              <a:avLst/>
              <a:gdLst/>
              <a:ahLst/>
              <a:cxnLst/>
              <a:rect l="0" t="0" r="0" b="0"/>
              <a:pathLst>
                <a:path w="47009" h="18425" extrusionOk="0">
                  <a:moveTo>
                    <a:pt x="47009" y="11951"/>
                  </a:moveTo>
                  <a:lnTo>
                    <a:pt x="44875" y="8466"/>
                  </a:lnTo>
                  <a:lnTo>
                    <a:pt x="44749" y="8466"/>
                  </a:lnTo>
                  <a:lnTo>
                    <a:pt x="44435" y="8537"/>
                  </a:lnTo>
                  <a:lnTo>
                    <a:pt x="43933" y="8679"/>
                  </a:lnTo>
                  <a:lnTo>
                    <a:pt x="43243" y="8821"/>
                  </a:lnTo>
                  <a:lnTo>
                    <a:pt x="42427" y="8964"/>
                  </a:lnTo>
                  <a:lnTo>
                    <a:pt x="41486" y="9177"/>
                  </a:lnTo>
                  <a:lnTo>
                    <a:pt x="40481" y="9390"/>
                  </a:lnTo>
                  <a:lnTo>
                    <a:pt x="39352" y="9604"/>
                  </a:lnTo>
                  <a:lnTo>
                    <a:pt x="38222" y="9817"/>
                  </a:lnTo>
                  <a:lnTo>
                    <a:pt x="37029" y="10031"/>
                  </a:lnTo>
                  <a:lnTo>
                    <a:pt x="35837" y="10244"/>
                  </a:lnTo>
                  <a:lnTo>
                    <a:pt x="34707" y="10386"/>
                  </a:lnTo>
                  <a:lnTo>
                    <a:pt x="33578" y="10600"/>
                  </a:lnTo>
                  <a:lnTo>
                    <a:pt x="32511" y="10671"/>
                  </a:lnTo>
                  <a:lnTo>
                    <a:pt x="31569" y="10742"/>
                  </a:lnTo>
                  <a:lnTo>
                    <a:pt x="30691" y="10813"/>
                  </a:lnTo>
                  <a:lnTo>
                    <a:pt x="30000" y="10813"/>
                  </a:lnTo>
                  <a:lnTo>
                    <a:pt x="29247" y="10813"/>
                  </a:lnTo>
                  <a:lnTo>
                    <a:pt x="28557" y="10813"/>
                  </a:lnTo>
                  <a:lnTo>
                    <a:pt x="27866" y="10813"/>
                  </a:lnTo>
                  <a:lnTo>
                    <a:pt x="27113" y="10813"/>
                  </a:lnTo>
                  <a:lnTo>
                    <a:pt x="26423" y="10813"/>
                  </a:lnTo>
                  <a:lnTo>
                    <a:pt x="25670" y="10813"/>
                  </a:lnTo>
                  <a:lnTo>
                    <a:pt x="24979" y="10813"/>
                  </a:lnTo>
                  <a:lnTo>
                    <a:pt x="24289" y="10742"/>
                  </a:lnTo>
                  <a:lnTo>
                    <a:pt x="23536" y="10742"/>
                  </a:lnTo>
                  <a:lnTo>
                    <a:pt x="22845" y="10671"/>
                  </a:lnTo>
                  <a:lnTo>
                    <a:pt x="22092" y="10671"/>
                  </a:lnTo>
                  <a:lnTo>
                    <a:pt x="21402" y="10600"/>
                  </a:lnTo>
                  <a:lnTo>
                    <a:pt x="20711" y="10528"/>
                  </a:lnTo>
                  <a:lnTo>
                    <a:pt x="19958" y="10386"/>
                  </a:lnTo>
                  <a:lnTo>
                    <a:pt x="19268" y="10315"/>
                  </a:lnTo>
                  <a:lnTo>
                    <a:pt x="20272" y="10102"/>
                  </a:lnTo>
                  <a:lnTo>
                    <a:pt x="21402" y="9817"/>
                  </a:lnTo>
                  <a:lnTo>
                    <a:pt x="22594" y="9461"/>
                  </a:lnTo>
                  <a:lnTo>
                    <a:pt x="23787" y="9106"/>
                  </a:lnTo>
                  <a:lnTo>
                    <a:pt x="25042" y="8608"/>
                  </a:lnTo>
                  <a:lnTo>
                    <a:pt x="26297" y="8181"/>
                  </a:lnTo>
                  <a:lnTo>
                    <a:pt x="27490" y="7612"/>
                  </a:lnTo>
                  <a:lnTo>
                    <a:pt x="28682" y="7114"/>
                  </a:lnTo>
                  <a:lnTo>
                    <a:pt x="29812" y="6616"/>
                  </a:lnTo>
                  <a:lnTo>
                    <a:pt x="30879" y="6189"/>
                  </a:lnTo>
                  <a:lnTo>
                    <a:pt x="31820" y="5763"/>
                  </a:lnTo>
                  <a:lnTo>
                    <a:pt x="32636" y="5336"/>
                  </a:lnTo>
                  <a:lnTo>
                    <a:pt x="33327" y="5051"/>
                  </a:lnTo>
                  <a:lnTo>
                    <a:pt x="33829" y="4767"/>
                  </a:lnTo>
                  <a:lnTo>
                    <a:pt x="34142" y="4624"/>
                  </a:lnTo>
                  <a:lnTo>
                    <a:pt x="34268" y="4553"/>
                  </a:lnTo>
                  <a:lnTo>
                    <a:pt x="34456" y="4198"/>
                  </a:lnTo>
                  <a:lnTo>
                    <a:pt x="34519" y="3700"/>
                  </a:lnTo>
                  <a:lnTo>
                    <a:pt x="34394" y="3060"/>
                  </a:lnTo>
                  <a:lnTo>
                    <a:pt x="34205" y="2277"/>
                  </a:lnTo>
                  <a:lnTo>
                    <a:pt x="33954" y="1637"/>
                  </a:lnTo>
                  <a:lnTo>
                    <a:pt x="33640" y="997"/>
                  </a:lnTo>
                  <a:lnTo>
                    <a:pt x="33264" y="641"/>
                  </a:lnTo>
                  <a:lnTo>
                    <a:pt x="32950" y="499"/>
                  </a:lnTo>
                  <a:lnTo>
                    <a:pt x="32260" y="570"/>
                  </a:lnTo>
                  <a:lnTo>
                    <a:pt x="31318" y="641"/>
                  </a:lnTo>
                  <a:lnTo>
                    <a:pt x="30377" y="783"/>
                  </a:lnTo>
                  <a:lnTo>
                    <a:pt x="29435" y="854"/>
                  </a:lnTo>
                  <a:lnTo>
                    <a:pt x="28494" y="997"/>
                  </a:lnTo>
                  <a:lnTo>
                    <a:pt x="27552" y="1139"/>
                  </a:lnTo>
                  <a:lnTo>
                    <a:pt x="26611" y="1281"/>
                  </a:lnTo>
                  <a:lnTo>
                    <a:pt x="25670" y="1424"/>
                  </a:lnTo>
                  <a:lnTo>
                    <a:pt x="24728" y="1495"/>
                  </a:lnTo>
                  <a:lnTo>
                    <a:pt x="23787" y="1566"/>
                  </a:lnTo>
                  <a:lnTo>
                    <a:pt x="22845" y="1566"/>
                  </a:lnTo>
                  <a:lnTo>
                    <a:pt x="21904" y="1495"/>
                  </a:lnTo>
                  <a:lnTo>
                    <a:pt x="21025" y="1424"/>
                  </a:lnTo>
                  <a:lnTo>
                    <a:pt x="20084" y="1281"/>
                  </a:lnTo>
                  <a:lnTo>
                    <a:pt x="19142" y="1068"/>
                  </a:lnTo>
                  <a:lnTo>
                    <a:pt x="18264" y="783"/>
                  </a:lnTo>
                  <a:lnTo>
                    <a:pt x="17385" y="357"/>
                  </a:lnTo>
                  <a:lnTo>
                    <a:pt x="17071" y="143"/>
                  </a:lnTo>
                  <a:lnTo>
                    <a:pt x="16695" y="72"/>
                  </a:lnTo>
                  <a:lnTo>
                    <a:pt x="16318" y="1"/>
                  </a:lnTo>
                  <a:lnTo>
                    <a:pt x="15942" y="72"/>
                  </a:lnTo>
                  <a:lnTo>
                    <a:pt x="15628" y="214"/>
                  </a:lnTo>
                  <a:lnTo>
                    <a:pt x="15251" y="428"/>
                  </a:lnTo>
                  <a:lnTo>
                    <a:pt x="15000" y="712"/>
                  </a:lnTo>
                  <a:lnTo>
                    <a:pt x="14749" y="997"/>
                  </a:lnTo>
                  <a:lnTo>
                    <a:pt x="14498" y="1779"/>
                  </a:lnTo>
                  <a:lnTo>
                    <a:pt x="14561" y="2562"/>
                  </a:lnTo>
                  <a:lnTo>
                    <a:pt x="14875" y="3273"/>
                  </a:lnTo>
                  <a:lnTo>
                    <a:pt x="15440" y="3842"/>
                  </a:lnTo>
                  <a:lnTo>
                    <a:pt x="16193" y="4269"/>
                  </a:lnTo>
                  <a:lnTo>
                    <a:pt x="16946" y="4624"/>
                  </a:lnTo>
                  <a:lnTo>
                    <a:pt x="17699" y="4909"/>
                  </a:lnTo>
                  <a:lnTo>
                    <a:pt x="18452" y="5122"/>
                  </a:lnTo>
                  <a:lnTo>
                    <a:pt x="19268" y="5336"/>
                  </a:lnTo>
                  <a:lnTo>
                    <a:pt x="20084" y="5478"/>
                  </a:lnTo>
                  <a:lnTo>
                    <a:pt x="20837" y="5549"/>
                  </a:lnTo>
                  <a:lnTo>
                    <a:pt x="21653" y="5620"/>
                  </a:lnTo>
                  <a:lnTo>
                    <a:pt x="21214" y="5691"/>
                  </a:lnTo>
                  <a:lnTo>
                    <a:pt x="20837" y="5834"/>
                  </a:lnTo>
                  <a:lnTo>
                    <a:pt x="20398" y="5905"/>
                  </a:lnTo>
                  <a:lnTo>
                    <a:pt x="20021" y="5976"/>
                  </a:lnTo>
                  <a:lnTo>
                    <a:pt x="19205" y="6118"/>
                  </a:lnTo>
                  <a:lnTo>
                    <a:pt x="18327" y="6261"/>
                  </a:lnTo>
                  <a:lnTo>
                    <a:pt x="17448" y="6332"/>
                  </a:lnTo>
                  <a:lnTo>
                    <a:pt x="16444" y="6403"/>
                  </a:lnTo>
                  <a:lnTo>
                    <a:pt x="15440" y="6474"/>
                  </a:lnTo>
                  <a:lnTo>
                    <a:pt x="14435" y="6474"/>
                  </a:lnTo>
                  <a:lnTo>
                    <a:pt x="13494" y="6474"/>
                  </a:lnTo>
                  <a:lnTo>
                    <a:pt x="12552" y="6474"/>
                  </a:lnTo>
                  <a:lnTo>
                    <a:pt x="11611" y="6474"/>
                  </a:lnTo>
                  <a:lnTo>
                    <a:pt x="10795" y="6403"/>
                  </a:lnTo>
                  <a:lnTo>
                    <a:pt x="9979" y="6403"/>
                  </a:lnTo>
                  <a:lnTo>
                    <a:pt x="9352" y="6332"/>
                  </a:lnTo>
                  <a:lnTo>
                    <a:pt x="8787" y="6332"/>
                  </a:lnTo>
                  <a:lnTo>
                    <a:pt x="8410" y="6261"/>
                  </a:lnTo>
                  <a:lnTo>
                    <a:pt x="8096" y="6261"/>
                  </a:lnTo>
                  <a:lnTo>
                    <a:pt x="8034" y="6261"/>
                  </a:lnTo>
                  <a:lnTo>
                    <a:pt x="7532" y="6332"/>
                  </a:lnTo>
                  <a:lnTo>
                    <a:pt x="7092" y="6545"/>
                  </a:lnTo>
                  <a:lnTo>
                    <a:pt x="6653" y="6830"/>
                  </a:lnTo>
                  <a:lnTo>
                    <a:pt x="6339" y="7256"/>
                  </a:lnTo>
                  <a:lnTo>
                    <a:pt x="6088" y="8039"/>
                  </a:lnTo>
                  <a:lnTo>
                    <a:pt x="6151" y="8821"/>
                  </a:lnTo>
                  <a:lnTo>
                    <a:pt x="6465" y="9533"/>
                  </a:lnTo>
                  <a:lnTo>
                    <a:pt x="7029" y="10102"/>
                  </a:lnTo>
                  <a:lnTo>
                    <a:pt x="7281" y="10244"/>
                  </a:lnTo>
                  <a:lnTo>
                    <a:pt x="7845" y="10528"/>
                  </a:lnTo>
                  <a:lnTo>
                    <a:pt x="8787" y="10955"/>
                  </a:lnTo>
                  <a:lnTo>
                    <a:pt x="9854" y="11524"/>
                  </a:lnTo>
                  <a:lnTo>
                    <a:pt x="11109" y="12093"/>
                  </a:lnTo>
                  <a:lnTo>
                    <a:pt x="12364" y="12662"/>
                  </a:lnTo>
                  <a:lnTo>
                    <a:pt x="13557" y="13089"/>
                  </a:lnTo>
                  <a:lnTo>
                    <a:pt x="14561" y="13445"/>
                  </a:lnTo>
                  <a:lnTo>
                    <a:pt x="13808" y="13445"/>
                  </a:lnTo>
                  <a:lnTo>
                    <a:pt x="13117" y="13445"/>
                  </a:lnTo>
                  <a:lnTo>
                    <a:pt x="12364" y="13516"/>
                  </a:lnTo>
                  <a:lnTo>
                    <a:pt x="11611" y="13516"/>
                  </a:lnTo>
                  <a:lnTo>
                    <a:pt x="10921" y="13516"/>
                  </a:lnTo>
                  <a:lnTo>
                    <a:pt x="10168" y="13516"/>
                  </a:lnTo>
                  <a:lnTo>
                    <a:pt x="9414" y="13516"/>
                  </a:lnTo>
                  <a:lnTo>
                    <a:pt x="8724" y="13516"/>
                  </a:lnTo>
                  <a:lnTo>
                    <a:pt x="7971" y="13445"/>
                  </a:lnTo>
                  <a:lnTo>
                    <a:pt x="7218" y="13445"/>
                  </a:lnTo>
                  <a:lnTo>
                    <a:pt x="6465" y="13374"/>
                  </a:lnTo>
                  <a:lnTo>
                    <a:pt x="5774" y="13303"/>
                  </a:lnTo>
                  <a:lnTo>
                    <a:pt x="5021" y="13231"/>
                  </a:lnTo>
                  <a:lnTo>
                    <a:pt x="4268" y="13160"/>
                  </a:lnTo>
                  <a:lnTo>
                    <a:pt x="3578" y="13089"/>
                  </a:lnTo>
                  <a:lnTo>
                    <a:pt x="2824" y="12947"/>
                  </a:lnTo>
                  <a:lnTo>
                    <a:pt x="2385" y="12947"/>
                  </a:lnTo>
                  <a:lnTo>
                    <a:pt x="1946" y="13018"/>
                  </a:lnTo>
                  <a:lnTo>
                    <a:pt x="1506" y="13089"/>
                  </a:lnTo>
                  <a:lnTo>
                    <a:pt x="1067" y="13231"/>
                  </a:lnTo>
                  <a:lnTo>
                    <a:pt x="628" y="13445"/>
                  </a:lnTo>
                  <a:lnTo>
                    <a:pt x="314" y="13729"/>
                  </a:lnTo>
                  <a:lnTo>
                    <a:pt x="126" y="14014"/>
                  </a:lnTo>
                  <a:lnTo>
                    <a:pt x="0" y="14441"/>
                  </a:lnTo>
                  <a:lnTo>
                    <a:pt x="0" y="14868"/>
                  </a:lnTo>
                  <a:lnTo>
                    <a:pt x="188" y="15294"/>
                  </a:lnTo>
                  <a:lnTo>
                    <a:pt x="440" y="15721"/>
                  </a:lnTo>
                  <a:lnTo>
                    <a:pt x="816" y="16148"/>
                  </a:lnTo>
                  <a:lnTo>
                    <a:pt x="1193" y="16504"/>
                  </a:lnTo>
                  <a:lnTo>
                    <a:pt x="1632" y="16788"/>
                  </a:lnTo>
                  <a:lnTo>
                    <a:pt x="2071" y="17001"/>
                  </a:lnTo>
                  <a:lnTo>
                    <a:pt x="2511" y="17073"/>
                  </a:lnTo>
                  <a:lnTo>
                    <a:pt x="4268" y="17215"/>
                  </a:lnTo>
                  <a:lnTo>
                    <a:pt x="6025" y="17428"/>
                  </a:lnTo>
                  <a:lnTo>
                    <a:pt x="7783" y="17571"/>
                  </a:lnTo>
                  <a:lnTo>
                    <a:pt x="9477" y="17784"/>
                  </a:lnTo>
                  <a:lnTo>
                    <a:pt x="11235" y="17926"/>
                  </a:lnTo>
                  <a:lnTo>
                    <a:pt x="12992" y="18068"/>
                  </a:lnTo>
                  <a:lnTo>
                    <a:pt x="14749" y="18211"/>
                  </a:lnTo>
                  <a:lnTo>
                    <a:pt x="16506" y="18282"/>
                  </a:lnTo>
                  <a:lnTo>
                    <a:pt x="18264" y="18353"/>
                  </a:lnTo>
                  <a:lnTo>
                    <a:pt x="20021" y="18424"/>
                  </a:lnTo>
                  <a:lnTo>
                    <a:pt x="21778" y="18424"/>
                  </a:lnTo>
                  <a:lnTo>
                    <a:pt x="23536" y="18424"/>
                  </a:lnTo>
                  <a:lnTo>
                    <a:pt x="25230" y="18353"/>
                  </a:lnTo>
                  <a:lnTo>
                    <a:pt x="26988" y="18282"/>
                  </a:lnTo>
                  <a:lnTo>
                    <a:pt x="28745" y="18140"/>
                  </a:lnTo>
                  <a:lnTo>
                    <a:pt x="30440" y="17997"/>
                  </a:lnTo>
                  <a:lnTo>
                    <a:pt x="32134" y="17784"/>
                  </a:lnTo>
                  <a:lnTo>
                    <a:pt x="33829" y="17428"/>
                  </a:lnTo>
                  <a:lnTo>
                    <a:pt x="35398" y="17073"/>
                  </a:lnTo>
                  <a:lnTo>
                    <a:pt x="36904" y="16575"/>
                  </a:lnTo>
                  <a:lnTo>
                    <a:pt x="38347" y="16148"/>
                  </a:lnTo>
                  <a:lnTo>
                    <a:pt x="39728" y="15650"/>
                  </a:lnTo>
                  <a:lnTo>
                    <a:pt x="40983" y="15081"/>
                  </a:lnTo>
                  <a:lnTo>
                    <a:pt x="42176" y="14583"/>
                  </a:lnTo>
                  <a:lnTo>
                    <a:pt x="43243" y="14085"/>
                  </a:lnTo>
                  <a:lnTo>
                    <a:pt x="44184" y="13587"/>
                  </a:lnTo>
                  <a:lnTo>
                    <a:pt x="45000" y="13160"/>
                  </a:lnTo>
                  <a:lnTo>
                    <a:pt x="45691" y="12734"/>
                  </a:lnTo>
                  <a:lnTo>
                    <a:pt x="46255" y="12449"/>
                  </a:lnTo>
                  <a:lnTo>
                    <a:pt x="46695" y="12165"/>
                  </a:lnTo>
                  <a:lnTo>
                    <a:pt x="46946" y="12022"/>
                  </a:lnTo>
                  <a:lnTo>
                    <a:pt x="47009" y="11951"/>
                  </a:lnTo>
                  <a:close/>
                </a:path>
              </a:pathLst>
            </a:custGeom>
            <a:solidFill>
              <a:srgbClr val="C4004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1426250" y="2242425"/>
              <a:ext cx="171050" cy="53375"/>
            </a:xfrm>
            <a:custGeom>
              <a:avLst/>
              <a:gdLst/>
              <a:ahLst/>
              <a:cxnLst/>
              <a:rect l="0" t="0" r="0" b="0"/>
              <a:pathLst>
                <a:path w="6842" h="2135" extrusionOk="0">
                  <a:moveTo>
                    <a:pt x="6841" y="285"/>
                  </a:moveTo>
                  <a:lnTo>
                    <a:pt x="6653" y="641"/>
                  </a:lnTo>
                  <a:lnTo>
                    <a:pt x="6402" y="997"/>
                  </a:lnTo>
                  <a:lnTo>
                    <a:pt x="6088" y="1210"/>
                  </a:lnTo>
                  <a:lnTo>
                    <a:pt x="5712" y="1423"/>
                  </a:lnTo>
                  <a:lnTo>
                    <a:pt x="5335" y="1637"/>
                  </a:lnTo>
                  <a:lnTo>
                    <a:pt x="4896" y="1779"/>
                  </a:lnTo>
                  <a:lnTo>
                    <a:pt x="4519" y="1921"/>
                  </a:lnTo>
                  <a:lnTo>
                    <a:pt x="4142" y="2064"/>
                  </a:lnTo>
                  <a:lnTo>
                    <a:pt x="3578" y="2135"/>
                  </a:lnTo>
                  <a:lnTo>
                    <a:pt x="3076" y="2135"/>
                  </a:lnTo>
                  <a:lnTo>
                    <a:pt x="2511" y="2135"/>
                  </a:lnTo>
                  <a:lnTo>
                    <a:pt x="2009" y="1992"/>
                  </a:lnTo>
                  <a:lnTo>
                    <a:pt x="1506" y="1850"/>
                  </a:lnTo>
                  <a:lnTo>
                    <a:pt x="1004" y="1637"/>
                  </a:lnTo>
                  <a:lnTo>
                    <a:pt x="565" y="1281"/>
                  </a:lnTo>
                  <a:lnTo>
                    <a:pt x="126" y="925"/>
                  </a:lnTo>
                  <a:lnTo>
                    <a:pt x="126" y="783"/>
                  </a:lnTo>
                  <a:lnTo>
                    <a:pt x="126" y="570"/>
                  </a:lnTo>
                  <a:lnTo>
                    <a:pt x="63" y="427"/>
                  </a:lnTo>
                  <a:lnTo>
                    <a:pt x="0" y="285"/>
                  </a:lnTo>
                  <a:lnTo>
                    <a:pt x="188" y="214"/>
                  </a:lnTo>
                  <a:lnTo>
                    <a:pt x="377" y="214"/>
                  </a:lnTo>
                  <a:lnTo>
                    <a:pt x="628" y="285"/>
                  </a:lnTo>
                  <a:lnTo>
                    <a:pt x="879" y="499"/>
                  </a:lnTo>
                  <a:lnTo>
                    <a:pt x="1130" y="641"/>
                  </a:lnTo>
                  <a:lnTo>
                    <a:pt x="1381" y="854"/>
                  </a:lnTo>
                  <a:lnTo>
                    <a:pt x="1695" y="997"/>
                  </a:lnTo>
                  <a:lnTo>
                    <a:pt x="1946" y="1139"/>
                  </a:lnTo>
                  <a:lnTo>
                    <a:pt x="2573" y="1281"/>
                  </a:lnTo>
                  <a:lnTo>
                    <a:pt x="3201" y="1281"/>
                  </a:lnTo>
                  <a:lnTo>
                    <a:pt x="3829" y="1210"/>
                  </a:lnTo>
                  <a:lnTo>
                    <a:pt x="4394" y="1068"/>
                  </a:lnTo>
                  <a:lnTo>
                    <a:pt x="4958" y="854"/>
                  </a:lnTo>
                  <a:lnTo>
                    <a:pt x="5523" y="570"/>
                  </a:lnTo>
                  <a:lnTo>
                    <a:pt x="6088" y="285"/>
                  </a:lnTo>
                  <a:lnTo>
                    <a:pt x="6590" y="1"/>
                  </a:lnTo>
                  <a:lnTo>
                    <a:pt x="6841" y="2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01" name="Shape 401"/>
            <p:cNvSpPr/>
            <p:nvPr/>
          </p:nvSpPr>
          <p:spPr>
            <a:xfrm>
              <a:off x="1462325" y="2368700"/>
              <a:ext cx="73775" cy="33800"/>
            </a:xfrm>
            <a:custGeom>
              <a:avLst/>
              <a:gdLst/>
              <a:ahLst/>
              <a:cxnLst/>
              <a:rect l="0" t="0" r="0" b="0"/>
              <a:pathLst>
                <a:path w="2951" h="1352" extrusionOk="0">
                  <a:moveTo>
                    <a:pt x="2888" y="569"/>
                  </a:moveTo>
                  <a:lnTo>
                    <a:pt x="2951" y="854"/>
                  </a:lnTo>
                  <a:lnTo>
                    <a:pt x="2825" y="1067"/>
                  </a:lnTo>
                  <a:lnTo>
                    <a:pt x="2574" y="1209"/>
                  </a:lnTo>
                  <a:lnTo>
                    <a:pt x="2323" y="1280"/>
                  </a:lnTo>
                  <a:lnTo>
                    <a:pt x="2072" y="1352"/>
                  </a:lnTo>
                  <a:lnTo>
                    <a:pt x="1758" y="1352"/>
                  </a:lnTo>
                  <a:lnTo>
                    <a:pt x="1507" y="1280"/>
                  </a:lnTo>
                  <a:lnTo>
                    <a:pt x="1193" y="1280"/>
                  </a:lnTo>
                  <a:lnTo>
                    <a:pt x="942" y="1209"/>
                  </a:lnTo>
                  <a:lnTo>
                    <a:pt x="628" y="1138"/>
                  </a:lnTo>
                  <a:lnTo>
                    <a:pt x="377" y="996"/>
                  </a:lnTo>
                  <a:lnTo>
                    <a:pt x="126" y="925"/>
                  </a:lnTo>
                  <a:lnTo>
                    <a:pt x="1" y="711"/>
                  </a:lnTo>
                  <a:lnTo>
                    <a:pt x="63" y="427"/>
                  </a:lnTo>
                  <a:lnTo>
                    <a:pt x="189" y="142"/>
                  </a:lnTo>
                  <a:lnTo>
                    <a:pt x="315" y="0"/>
                  </a:lnTo>
                  <a:lnTo>
                    <a:pt x="628" y="213"/>
                  </a:lnTo>
                  <a:lnTo>
                    <a:pt x="942" y="356"/>
                  </a:lnTo>
                  <a:lnTo>
                    <a:pt x="1256" y="427"/>
                  </a:lnTo>
                  <a:lnTo>
                    <a:pt x="1570" y="427"/>
                  </a:lnTo>
                  <a:lnTo>
                    <a:pt x="1884" y="427"/>
                  </a:lnTo>
                  <a:lnTo>
                    <a:pt x="2197" y="427"/>
                  </a:lnTo>
                  <a:lnTo>
                    <a:pt x="2511" y="498"/>
                  </a:lnTo>
                  <a:lnTo>
                    <a:pt x="2888" y="5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402" name="Shape 40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788916" y="1291587"/>
            <a:ext cx="640080" cy="48006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Shape 403"/>
          <p:cNvSpPr txBox="1"/>
          <p:nvPr/>
        </p:nvSpPr>
        <p:spPr>
          <a:xfrm>
            <a:off x="457201" y="171452"/>
            <a:ext cx="8381999" cy="7386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2533C"/>
              </a:buClr>
              <a:buSzPct val="25000"/>
              <a:buFont typeface="Arial"/>
              <a:buNone/>
            </a:pPr>
            <a:r>
              <a:rPr lang="en-US" sz="29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Science Gateways: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2533C"/>
              </a:buClr>
              <a:buSzPct val="25000"/>
              <a:buFont typeface="Arial"/>
              <a:buNone/>
            </a:pPr>
            <a:r>
              <a:rPr lang="en-US" sz="2900" b="1" i="0" u="none" strike="noStrike" cap="none" baseline="0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Enabling &amp; Democratizing Scientific Research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Gateway Communities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1145489"/>
              </p:ext>
            </p:extLst>
          </p:nvPr>
        </p:nvGraphicFramePr>
        <p:xfrm>
          <a:off x="228600" y="742950"/>
          <a:ext cx="8915400" cy="3556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6423"/>
                <a:gridCol w="6278977"/>
              </a:tblGrid>
              <a:tr h="34293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Community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Gateway Capabilities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</a:tr>
              <a:tr h="84559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Multisite</a:t>
                      </a:r>
                      <a:r>
                        <a:rPr lang="en-US" sz="1400" baseline="0" dirty="0" smtClean="0"/>
                        <a:t> Collaborations and Virtual Organizations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Funded or unfunded, including</a:t>
                      </a:r>
                      <a:r>
                        <a:rPr lang="en-US" sz="1400" baseline="0" dirty="0" smtClean="0"/>
                        <a:t> self-organized communities, who need to collaborate and use a common pool of resources: </a:t>
                      </a:r>
                      <a:r>
                        <a:rPr lang="en-US" sz="1400" baseline="0" dirty="0" err="1" smtClean="0"/>
                        <a:t>SEAGrid</a:t>
                      </a:r>
                      <a:r>
                        <a:rPr lang="en-US" sz="1400" baseline="0" dirty="0" smtClean="0"/>
                        <a:t>, CIPRES, NSG, LEAD, ENZO……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</a:tr>
              <a:tr h="5919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Shared</a:t>
                      </a:r>
                      <a:r>
                        <a:rPr lang="en-US" sz="1400" baseline="0" dirty="0" smtClean="0"/>
                        <a:t> Instrument Facilities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Simplify</a:t>
                      </a:r>
                      <a:r>
                        <a:rPr lang="en-US" sz="1400" baseline="0" dirty="0" smtClean="0"/>
                        <a:t> access to instruments, support research derived from common data products: </a:t>
                      </a:r>
                      <a:r>
                        <a:rPr lang="en-US" sz="1400" baseline="0" dirty="0" err="1" smtClean="0"/>
                        <a:t>UltraScan</a:t>
                      </a:r>
                      <a:r>
                        <a:rPr lang="en-US" sz="1400" baseline="0" dirty="0" smtClean="0"/>
                        <a:t>, LIGO, DES, LSST…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</a:tr>
              <a:tr h="5919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Small Research</a:t>
                      </a:r>
                      <a:r>
                        <a:rPr lang="en-US" sz="1400" baseline="0" dirty="0" smtClean="0"/>
                        <a:t> Groups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“Long tail” of science, need to preserve</a:t>
                      </a:r>
                      <a:r>
                        <a:rPr lang="en-US" sz="1400" baseline="0" dirty="0" smtClean="0"/>
                        <a:t> the work that is done.</a:t>
                      </a:r>
                    </a:p>
                  </a:txBody>
                  <a:tcPr marL="99060" marR="99060" marT="34290" marB="34290"/>
                </a:tc>
              </a:tr>
              <a:tr h="5919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Campus Wide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Resources 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Simply use</a:t>
                      </a:r>
                      <a:r>
                        <a:rPr lang="en-US" sz="1400" baseline="0" dirty="0" smtClean="0"/>
                        <a:t> of complex Cyberinfrastructure. IU </a:t>
                      </a:r>
                      <a:r>
                        <a:rPr lang="en-US" sz="1400" baseline="0" dirty="0" err="1" smtClean="0"/>
                        <a:t>CyberGateway</a:t>
                      </a:r>
                      <a:r>
                        <a:rPr lang="en-US" sz="1400" baseline="0" dirty="0" smtClean="0"/>
                        <a:t>, Many other campus gateways and portals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</a:tr>
              <a:tr h="5919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Universities</a:t>
                      </a:r>
                      <a:r>
                        <a:rPr lang="en-US" sz="1400" baseline="0" dirty="0" smtClean="0"/>
                        <a:t> and Academic Departments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Provide</a:t>
                      </a:r>
                      <a:r>
                        <a:rPr lang="en-US" sz="1400" baseline="0" dirty="0" smtClean="0"/>
                        <a:t> simplified access to computing resources for students, faculty, and staff.  Gateways supporting MOOCs</a:t>
                      </a:r>
                      <a:endParaRPr lang="en-US" sz="1400" dirty="0"/>
                    </a:p>
                  </a:txBody>
                  <a:tcPr marL="99060" marR="9906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2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Gateway Anatomy mapped to Airavata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4" y="625929"/>
            <a:ext cx="9144000" cy="3408603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 bwMode="auto">
          <a:xfrm>
            <a:off x="7239000" y="3420170"/>
            <a:ext cx="1600200" cy="819150"/>
          </a:xfrm>
          <a:prstGeom prst="wedgeEllipseCallout">
            <a:avLst>
              <a:gd name="adj1" fmla="val -75208"/>
              <a:gd name="adj2" fmla="val -90151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Gateway Middleware</a:t>
            </a:r>
            <a:endParaRPr kumimoji="0" lang="en-US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Oval Callout 4"/>
          <p:cNvSpPr/>
          <p:nvPr/>
        </p:nvSpPr>
        <p:spPr bwMode="auto">
          <a:xfrm>
            <a:off x="2743200" y="3624957"/>
            <a:ext cx="1600200" cy="819150"/>
          </a:xfrm>
          <a:prstGeom prst="wedgeEllipseCallout">
            <a:avLst>
              <a:gd name="adj1" fmla="val -50718"/>
              <a:gd name="adj2" fmla="val -151945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Gateway </a:t>
            </a:r>
            <a:r>
              <a:rPr kumimoji="0" lang="en-US" sz="12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User Interface</a:t>
            </a:r>
            <a:endParaRPr kumimoji="0" lang="en-US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854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2669"/>
            <a:ext cx="8229600" cy="6461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Apache Airavata: Supporting exploratory Science</a:t>
            </a:r>
            <a:endParaRPr lang="en-US" dirty="0"/>
          </a:p>
        </p:txBody>
      </p:sp>
      <p:pic>
        <p:nvPicPr>
          <p:cNvPr id="8" name="Picture 7" descr="interactiv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2550"/>
            <a:ext cx="9144000" cy="3092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0422" y="649648"/>
            <a:ext cx="7663156" cy="680707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dirty="0" smtClean="0"/>
              <a:t>How do we enable </a:t>
            </a:r>
            <a:r>
              <a:rPr lang="en-US" b="1" dirty="0" smtClean="0"/>
              <a:t>￼</a:t>
            </a:r>
            <a:r>
              <a:rPr lang="en-US" b="1" dirty="0"/>
              <a:t>￼</a:t>
            </a:r>
            <a:r>
              <a:rPr lang="en-US" dirty="0"/>
              <a:t>“</a:t>
            </a:r>
            <a:r>
              <a:rPr lang="en-US" b="1" i="1" dirty="0"/>
              <a:t>step by step evaluations</a:t>
            </a:r>
            <a:r>
              <a:rPr lang="en-US" dirty="0"/>
              <a:t>”, “</a:t>
            </a:r>
            <a:r>
              <a:rPr lang="en-US" b="1" i="1" dirty="0"/>
              <a:t>iterative/customized executions</a:t>
            </a:r>
            <a:r>
              <a:rPr lang="en-US" dirty="0"/>
              <a:t>” and “</a:t>
            </a:r>
            <a:r>
              <a:rPr lang="en-US" b="1" i="1" dirty="0"/>
              <a:t>periodic validations</a:t>
            </a:r>
            <a:r>
              <a:rPr lang="en-US" dirty="0"/>
              <a:t>”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6914" name="Group 2"/>
          <p:cNvGrpSpPr>
            <a:grpSpLocks/>
          </p:cNvGrpSpPr>
          <p:nvPr/>
        </p:nvGrpSpPr>
        <p:grpSpPr bwMode="auto">
          <a:xfrm>
            <a:off x="6731001" y="2260998"/>
            <a:ext cx="2295525" cy="2745581"/>
            <a:chOff x="4240" y="2039"/>
            <a:chExt cx="1446" cy="2306"/>
          </a:xfrm>
        </p:grpSpPr>
        <p:sp>
          <p:nvSpPr>
            <p:cNvPr id="1446915" name="Text Box 3"/>
            <p:cNvSpPr txBox="1">
              <a:spLocks noChangeArrowheads="1"/>
            </p:cNvSpPr>
            <p:nvPr/>
          </p:nvSpPr>
          <p:spPr bwMode="auto">
            <a:xfrm>
              <a:off x="4430" y="3854"/>
              <a:ext cx="1131" cy="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On-Demand</a:t>
              </a:r>
            </a:p>
            <a:p>
              <a:pPr algn="ctr"/>
              <a:r>
                <a:rPr lang="en-US" sz="1600" b="1"/>
                <a:t>Grid Computing</a:t>
              </a:r>
            </a:p>
          </p:txBody>
        </p:sp>
        <p:pic>
          <p:nvPicPr>
            <p:cNvPr id="1446916" name="Picture 4" descr="tg_map_128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0" y="2741"/>
              <a:ext cx="1446" cy="1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46917" name="AutoShape 5"/>
            <p:cNvSpPr>
              <a:spLocks noChangeArrowheads="1"/>
            </p:cNvSpPr>
            <p:nvPr/>
          </p:nvSpPr>
          <p:spPr bwMode="auto">
            <a:xfrm>
              <a:off x="4792" y="2039"/>
              <a:ext cx="344" cy="653"/>
            </a:xfrm>
            <a:prstGeom prst="upDownArrow">
              <a:avLst>
                <a:gd name="adj1" fmla="val 50000"/>
                <a:gd name="adj2" fmla="val 37965"/>
              </a:avLst>
            </a:prstGeom>
            <a:solidFill>
              <a:srgbClr val="FF00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46918" name="Rectangle 6"/>
          <p:cNvSpPr>
            <a:spLocks noGrp="1" noChangeArrowheads="1"/>
          </p:cNvSpPr>
          <p:nvPr>
            <p:ph type="title"/>
          </p:nvPr>
        </p:nvSpPr>
        <p:spPr>
          <a:xfrm>
            <a:off x="242888" y="114300"/>
            <a:ext cx="8724900" cy="857250"/>
          </a:xfrm>
          <a:noFill/>
          <a:ln/>
        </p:spPr>
        <p:txBody>
          <a:bodyPr/>
          <a:lstStyle/>
          <a:p>
            <a:r>
              <a:rPr lang="en-US" sz="2800" dirty="0" smtClean="0"/>
              <a:t>Initial Driver: Adapting </a:t>
            </a:r>
            <a:r>
              <a:rPr lang="en-US" sz="2800" dirty="0"/>
              <a:t>Weather Prediction to Observational Sources Using Dynamic </a:t>
            </a:r>
            <a:r>
              <a:rPr lang="en-US" sz="2800" dirty="0" err="1"/>
              <a:t>Adaptivity</a:t>
            </a:r>
            <a:endParaRPr lang="en-US" sz="2800" dirty="0"/>
          </a:p>
        </p:txBody>
      </p:sp>
      <p:grpSp>
        <p:nvGrpSpPr>
          <p:cNvPr id="1446919" name="Group 7"/>
          <p:cNvGrpSpPr>
            <a:grpSpLocks/>
          </p:cNvGrpSpPr>
          <p:nvPr/>
        </p:nvGrpSpPr>
        <p:grpSpPr bwMode="auto">
          <a:xfrm>
            <a:off x="322263" y="1334694"/>
            <a:ext cx="1762126" cy="1514475"/>
            <a:chOff x="203" y="1121"/>
            <a:chExt cx="1110" cy="1272"/>
          </a:xfrm>
        </p:grpSpPr>
        <p:pic>
          <p:nvPicPr>
            <p:cNvPr id="1446920" name="Picture 8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" y="1121"/>
              <a:ext cx="828" cy="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1446921" name="Picture 9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" y="1194"/>
              <a:ext cx="36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446922" name="Text Box 10"/>
            <p:cNvSpPr txBox="1">
              <a:spLocks noChangeArrowheads="1"/>
            </p:cNvSpPr>
            <p:nvPr/>
          </p:nvSpPr>
          <p:spPr bwMode="auto">
            <a:xfrm>
              <a:off x="203" y="1902"/>
              <a:ext cx="973" cy="4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Streaming</a:t>
              </a:r>
            </a:p>
            <a:p>
              <a:pPr algn="ctr"/>
              <a:r>
                <a:rPr lang="en-US" sz="1600" b="1"/>
                <a:t>Observations</a:t>
              </a:r>
            </a:p>
          </p:txBody>
        </p:sp>
      </p:grpSp>
      <p:grpSp>
        <p:nvGrpSpPr>
          <p:cNvPr id="1446923" name="Group 11"/>
          <p:cNvGrpSpPr>
            <a:grpSpLocks/>
          </p:cNvGrpSpPr>
          <p:nvPr/>
        </p:nvGrpSpPr>
        <p:grpSpPr bwMode="auto">
          <a:xfrm>
            <a:off x="4876803" y="2713436"/>
            <a:ext cx="1730375" cy="821531"/>
            <a:chOff x="3072" y="2279"/>
            <a:chExt cx="1090" cy="690"/>
          </a:xfrm>
        </p:grpSpPr>
        <p:sp>
          <p:nvSpPr>
            <p:cNvPr id="1446924" name="AutoShape 12"/>
            <p:cNvSpPr>
              <a:spLocks noChangeArrowheads="1"/>
            </p:cNvSpPr>
            <p:nvPr/>
          </p:nvSpPr>
          <p:spPr bwMode="auto">
            <a:xfrm flipH="1" flipV="1">
              <a:off x="3552" y="2617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25" name="AutoShape 13"/>
            <p:cNvSpPr>
              <a:spLocks noChangeArrowheads="1"/>
            </p:cNvSpPr>
            <p:nvPr/>
          </p:nvSpPr>
          <p:spPr bwMode="auto">
            <a:xfrm rot="-5400000">
              <a:off x="2943" y="2408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926" name="Group 14"/>
          <p:cNvGrpSpPr>
            <a:grpSpLocks/>
          </p:cNvGrpSpPr>
          <p:nvPr/>
        </p:nvGrpSpPr>
        <p:grpSpPr bwMode="auto">
          <a:xfrm>
            <a:off x="506413" y="2749157"/>
            <a:ext cx="3956050" cy="1106090"/>
            <a:chOff x="319" y="2449"/>
            <a:chExt cx="2492" cy="929"/>
          </a:xfrm>
        </p:grpSpPr>
        <p:sp>
          <p:nvSpPr>
            <p:cNvPr id="1446927" name="AutoShape 15"/>
            <p:cNvSpPr>
              <a:spLocks noChangeArrowheads="1"/>
            </p:cNvSpPr>
            <p:nvPr/>
          </p:nvSpPr>
          <p:spPr bwMode="auto">
            <a:xfrm rot="-5400000">
              <a:off x="190" y="2632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28" name="AutoShape 16"/>
            <p:cNvSpPr>
              <a:spLocks noChangeArrowheads="1"/>
            </p:cNvSpPr>
            <p:nvPr/>
          </p:nvSpPr>
          <p:spPr bwMode="auto">
            <a:xfrm flipH="1">
              <a:off x="1938" y="3022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29" name="AutoShape 17"/>
            <p:cNvSpPr>
              <a:spLocks noChangeArrowheads="1"/>
            </p:cNvSpPr>
            <p:nvPr/>
          </p:nvSpPr>
          <p:spPr bwMode="auto">
            <a:xfrm flipH="1">
              <a:off x="1294" y="3026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30" name="AutoShape 18"/>
            <p:cNvSpPr>
              <a:spLocks noChangeArrowheads="1"/>
            </p:cNvSpPr>
            <p:nvPr/>
          </p:nvSpPr>
          <p:spPr bwMode="auto">
            <a:xfrm flipH="1">
              <a:off x="639" y="3026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31" name="AutoShape 19"/>
            <p:cNvSpPr>
              <a:spLocks noChangeArrowheads="1"/>
            </p:cNvSpPr>
            <p:nvPr/>
          </p:nvSpPr>
          <p:spPr bwMode="auto">
            <a:xfrm rot="5400000" flipV="1">
              <a:off x="2330" y="2578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66FF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932" name="Group 20"/>
          <p:cNvGrpSpPr>
            <a:grpSpLocks/>
          </p:cNvGrpSpPr>
          <p:nvPr/>
        </p:nvGrpSpPr>
        <p:grpSpPr bwMode="auto">
          <a:xfrm>
            <a:off x="5746750" y="1552578"/>
            <a:ext cx="3074988" cy="817960"/>
            <a:chOff x="3620" y="1444"/>
            <a:chExt cx="1937" cy="687"/>
          </a:xfrm>
        </p:grpSpPr>
        <p:sp>
          <p:nvSpPr>
            <p:cNvPr id="1446933" name="AutoShape 21"/>
            <p:cNvSpPr>
              <a:spLocks noChangeArrowheads="1"/>
            </p:cNvSpPr>
            <p:nvPr/>
          </p:nvSpPr>
          <p:spPr bwMode="auto">
            <a:xfrm>
              <a:off x="3620" y="1485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sz="900" b="1"/>
                <a:t>Storms Forming</a:t>
              </a:r>
            </a:p>
          </p:txBody>
        </p:sp>
        <p:pic>
          <p:nvPicPr>
            <p:cNvPr id="1446934" name="Picture 22" descr="logo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6" y="1444"/>
              <a:ext cx="1241" cy="4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46935" name="Text Box 23"/>
            <p:cNvSpPr txBox="1">
              <a:spLocks noChangeArrowheads="1"/>
            </p:cNvSpPr>
            <p:nvPr/>
          </p:nvSpPr>
          <p:spPr bwMode="auto">
            <a:xfrm>
              <a:off x="4414" y="1847"/>
              <a:ext cx="1095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Forecast Model</a:t>
              </a:r>
            </a:p>
          </p:txBody>
        </p:sp>
      </p:grpSp>
      <p:grpSp>
        <p:nvGrpSpPr>
          <p:cNvPr id="1446936" name="Group 24"/>
          <p:cNvGrpSpPr>
            <a:grpSpLocks/>
          </p:cNvGrpSpPr>
          <p:nvPr/>
        </p:nvGrpSpPr>
        <p:grpSpPr bwMode="auto">
          <a:xfrm>
            <a:off x="2406652" y="1283498"/>
            <a:ext cx="3205163" cy="1484710"/>
            <a:chOff x="1516" y="1218"/>
            <a:chExt cx="2019" cy="1247"/>
          </a:xfrm>
        </p:grpSpPr>
        <p:pic>
          <p:nvPicPr>
            <p:cNvPr id="1446937" name="Picture 2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8" y="1218"/>
              <a:ext cx="1297" cy="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446938" name="AutoShape 26"/>
            <p:cNvSpPr>
              <a:spLocks noChangeArrowheads="1"/>
            </p:cNvSpPr>
            <p:nvPr/>
          </p:nvSpPr>
          <p:spPr bwMode="auto">
            <a:xfrm>
              <a:off x="1516" y="1486"/>
              <a:ext cx="610" cy="352"/>
            </a:xfrm>
            <a:prstGeom prst="rightArrow">
              <a:avLst>
                <a:gd name="adj1" fmla="val 50000"/>
                <a:gd name="adj2" fmla="val 43324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939" name="Text Box 27"/>
            <p:cNvSpPr txBox="1">
              <a:spLocks noChangeArrowheads="1"/>
            </p:cNvSpPr>
            <p:nvPr/>
          </p:nvSpPr>
          <p:spPr bwMode="auto">
            <a:xfrm>
              <a:off x="2446" y="2181"/>
              <a:ext cx="880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/>
                <a:t>Data Mining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304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4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46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46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4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46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4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Airavata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66750"/>
            <a:ext cx="8229600" cy="3733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Airavata is a general purpose distributed system software framework build on micro-service and component based architecture principles. </a:t>
            </a:r>
          </a:p>
          <a:p>
            <a:r>
              <a:rPr lang="en-US" dirty="0" smtClean="0"/>
              <a:t>Airavata provides capabilities to </a:t>
            </a:r>
            <a:r>
              <a:rPr lang="en-US" dirty="0"/>
              <a:t>compose, manage, execute and monitor large scale applications and workflows on distributed computing </a:t>
            </a:r>
            <a:r>
              <a:rPr lang="en-US" dirty="0" smtClean="0"/>
              <a:t>resources.</a:t>
            </a:r>
          </a:p>
          <a:p>
            <a:r>
              <a:rPr lang="en-US" dirty="0" smtClean="0"/>
              <a:t>Airavata supports executions on </a:t>
            </a:r>
            <a:r>
              <a:rPr lang="en-US" dirty="0"/>
              <a:t>local </a:t>
            </a:r>
            <a:r>
              <a:rPr lang="en-US" dirty="0" smtClean="0"/>
              <a:t>clusters, </a:t>
            </a:r>
            <a:r>
              <a:rPr lang="en-US" dirty="0"/>
              <a:t>national grids, academic and commercial clouds. </a:t>
            </a:r>
            <a:endParaRPr lang="en-US" dirty="0" smtClean="0"/>
          </a:p>
          <a:p>
            <a:r>
              <a:rPr lang="en-US" dirty="0" smtClean="0"/>
              <a:t>Airavata is inherently multi-tenanted.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5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7"/>
            <a:ext cx="8229600" cy="668081"/>
          </a:xfrm>
        </p:spPr>
        <p:txBody>
          <a:bodyPr>
            <a:normAutofit/>
          </a:bodyPr>
          <a:lstStyle/>
          <a:p>
            <a:r>
              <a:rPr lang="en-US" dirty="0" smtClean="0"/>
              <a:t>More Open Problems to Collaborate</a:t>
            </a:r>
            <a:endParaRPr lang="en-US" dirty="0"/>
          </a:p>
        </p:txBody>
      </p:sp>
      <p:pic>
        <p:nvPicPr>
          <p:cNvPr id="3" name="Picture 2" descr="interactive_archite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3" y="742950"/>
            <a:ext cx="9144000" cy="439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5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8839199" cy="1733550"/>
          </a:xfrm>
        </p:spPr>
        <p:txBody>
          <a:bodyPr/>
          <a:lstStyle/>
          <a:p>
            <a:r>
              <a:rPr lang="en-US" dirty="0" smtClean="0"/>
              <a:t>Architecture Feedback: </a:t>
            </a:r>
            <a:r>
              <a:rPr lang="en-US" dirty="0" err="1"/>
              <a:t>architecture@airavata.apache.org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Shape 31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4705" y="1200150"/>
            <a:ext cx="37338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3"/>
          <p:cNvSpPr txBox="1">
            <a:spLocks/>
          </p:cNvSpPr>
          <p:nvPr/>
        </p:nvSpPr>
        <p:spPr bwMode="auto">
          <a:xfrm>
            <a:off x="4437354" y="1489507"/>
            <a:ext cx="4249446" cy="17335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DD0031"/>
                </a:solidFill>
                <a:latin typeface="BentonSans Regular"/>
                <a:ea typeface="+mj-ea"/>
                <a:cs typeface="BentonSans Regular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accent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i="0" kern="0" dirty="0" smtClean="0"/>
              <a:t>Not so fast, My friend</a:t>
            </a:r>
            <a:endParaRPr lang="en-US" i="0" kern="0" dirty="0"/>
          </a:p>
        </p:txBody>
      </p:sp>
      <p:pic>
        <p:nvPicPr>
          <p:cNvPr id="7" name="Picture 6" descr="w300-31e6fb841c7e2fa8767792e85a91baa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724150"/>
            <a:ext cx="2044249" cy="134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94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 learn from fellow Apache Projects: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05200" y="704850"/>
            <a:ext cx="5638800" cy="3733800"/>
          </a:xfrm>
        </p:spPr>
        <p:txBody>
          <a:bodyPr/>
          <a:lstStyle/>
          <a:p>
            <a:r>
              <a:rPr lang="en-US" sz="2400" dirty="0" smtClean="0"/>
              <a:t>Working collaboratively.</a:t>
            </a:r>
            <a:endParaRPr lang="en-US" sz="2400" dirty="0"/>
          </a:p>
          <a:p>
            <a:r>
              <a:rPr lang="en-US" sz="2400" dirty="0" smtClean="0"/>
              <a:t>Constructive criticism is a blessing. </a:t>
            </a:r>
          </a:p>
          <a:p>
            <a:r>
              <a:rPr lang="en-US" sz="2400" dirty="0" smtClean="0"/>
              <a:t>Commit early and commit often.</a:t>
            </a:r>
          </a:p>
          <a:p>
            <a:r>
              <a:rPr lang="en-US" sz="2400" dirty="0" smtClean="0"/>
              <a:t>Test driven development</a:t>
            </a:r>
          </a:p>
          <a:p>
            <a:pPr lvl="1"/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cwiki.apache.org/confluence/display/AIRAVATA/Tests+in+Airavata</a:t>
            </a:r>
            <a:r>
              <a:rPr lang="en-US" sz="1800" dirty="0" smtClean="0"/>
              <a:t> </a:t>
            </a:r>
          </a:p>
          <a:p>
            <a:r>
              <a:rPr lang="en-US" sz="2400" dirty="0" smtClean="0"/>
              <a:t>Don’t be afraid to make a change, after all version control systems (</a:t>
            </a:r>
            <a:r>
              <a:rPr lang="en-US" sz="2400" dirty="0" err="1" smtClean="0"/>
              <a:t>git</a:t>
            </a:r>
            <a:r>
              <a:rPr lang="en-US" sz="2400" dirty="0" smtClean="0"/>
              <a:t>, </a:t>
            </a:r>
            <a:r>
              <a:rPr lang="en-US" sz="2400" dirty="0" err="1" smtClean="0"/>
              <a:t>svn</a:t>
            </a:r>
            <a:r>
              <a:rPr lang="en-US" sz="2400" dirty="0" smtClean="0"/>
              <a:t>) can be trusted.</a:t>
            </a:r>
            <a:endParaRPr lang="en-US" sz="2400" dirty="0"/>
          </a:p>
        </p:txBody>
      </p:sp>
      <p:pic>
        <p:nvPicPr>
          <p:cNvPr id="6" name="Shape 2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76350"/>
            <a:ext cx="3048000" cy="259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2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7277100" cy="514350"/>
          </a:xfrm>
          <a:prstGeom prst="rect">
            <a:avLst/>
          </a:prstGeom>
        </p:spPr>
        <p:txBody>
          <a:bodyPr vert="horz" wrap="square" lIns="68569" tIns="68569" rIns="68569" bIns="68569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buNone/>
            </a:pPr>
            <a:r>
              <a:rPr lang="en-US" dirty="0" smtClean="0"/>
              <a:t>Community </a:t>
            </a:r>
            <a:r>
              <a:rPr lang="en-US" smtClean="0"/>
              <a:t>helps find </a:t>
            </a:r>
            <a:r>
              <a:rPr lang="en-US" dirty="0" smtClean="0"/>
              <a:t>New Stakeholders</a:t>
            </a:r>
            <a:endParaRPr lang="en-US" dirty="0"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533400" y="971550"/>
            <a:ext cx="8001000" cy="3505200"/>
          </a:xfrm>
          <a:prstGeom prst="rect">
            <a:avLst/>
          </a:prstGeom>
        </p:spPr>
        <p:txBody>
          <a:bodyPr vert="horz" wrap="square" lIns="68569" tIns="68569" rIns="68569" bIns="68569" numCol="1" anchor="t" anchorCtr="0" compatLnSpc="1">
            <a:prstTxWarp prst="textNoShape">
              <a:avLst/>
            </a:prstTxWarp>
            <a:normAutofit/>
          </a:bodyPr>
          <a:lstStyle/>
          <a:p>
            <a:pPr indent="-314325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dirty="0" smtClean="0"/>
              <a:t>Current stakeholders have been slow to adopt cloud computing.</a:t>
            </a:r>
          </a:p>
          <a:p>
            <a:pPr indent="-314325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dirty="0" smtClean="0"/>
              <a:t>Scientific “big data” could change this.</a:t>
            </a:r>
          </a:p>
          <a:p>
            <a:pPr indent="-314325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dirty="0" smtClean="0"/>
              <a:t>And we want Airavata to move beyond academic computing.</a:t>
            </a:r>
          </a:p>
          <a:p>
            <a:pPr indent="-314325">
              <a:buClr>
                <a:schemeClr val="dk1"/>
              </a:buClr>
              <a:buSzPct val="100000"/>
              <a:buFont typeface="Calibri"/>
              <a:buChar char="•"/>
            </a:pPr>
            <a:r>
              <a:rPr lang="en-US" dirty="0" smtClean="0"/>
              <a:t>Where does Airavata fit in the stack?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Hangout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514350"/>
            <a:ext cx="8305800" cy="3733800"/>
          </a:xfrm>
        </p:spPr>
        <p:txBody>
          <a:bodyPr/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Mailing lists:</a:t>
            </a:r>
          </a:p>
          <a:p>
            <a:r>
              <a:rPr lang="en-US" sz="2000" dirty="0" smtClean="0">
                <a:solidFill>
                  <a:schemeClr val="accent1"/>
                </a:solidFill>
                <a:hlinkClick r:id="rId3"/>
              </a:rPr>
              <a:t>architecture@airavata.apache.org</a:t>
            </a:r>
            <a:endParaRPr lang="en-US" sz="2000" dirty="0" smtClean="0">
              <a:solidFill>
                <a:schemeClr val="accent1"/>
              </a:solidFill>
            </a:endParaRPr>
          </a:p>
          <a:p>
            <a:r>
              <a:rPr lang="en-US" sz="2000" dirty="0" smtClean="0">
                <a:solidFill>
                  <a:schemeClr val="accent1"/>
                </a:solidFill>
                <a:hlinkClick r:id="rId4"/>
              </a:rPr>
              <a:t>dev@airavata.apache.org</a:t>
            </a:r>
            <a:endParaRPr lang="en-US" sz="2000" dirty="0" smtClean="0">
              <a:solidFill>
                <a:schemeClr val="accent1"/>
              </a:solidFill>
            </a:endParaRPr>
          </a:p>
          <a:p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users@airavata.apache.org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Direct Contact: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Marlon Pierce (</a:t>
            </a:r>
            <a:r>
              <a:rPr lang="en-US" sz="2000" dirty="0" smtClean="0">
                <a:solidFill>
                  <a:srgbClr val="FF0000"/>
                </a:solidFill>
                <a:hlinkClick r:id="rId6"/>
              </a:rPr>
              <a:t>marpierc@iu.edu</a:t>
            </a:r>
            <a:r>
              <a:rPr lang="en-US" sz="2000" dirty="0">
                <a:solidFill>
                  <a:srgbClr val="FF0000"/>
                </a:solidFill>
              </a:rPr>
              <a:t>)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Suresh Marru (</a:t>
            </a:r>
            <a:r>
              <a:rPr lang="en-US" sz="2000" dirty="0" smtClean="0">
                <a:solidFill>
                  <a:srgbClr val="FF0000"/>
                </a:solidFill>
                <a:hlinkClick r:id="rId7"/>
              </a:rPr>
              <a:t>smarru@iu.edu)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Shape 284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05400" y="1276350"/>
            <a:ext cx="3657600" cy="1304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034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Airavata PMC &amp; Committers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4279" y="574335"/>
            <a:ext cx="4335294" cy="3979019"/>
          </a:xfrm>
        </p:spPr>
        <p:txBody>
          <a:bodyPr/>
          <a:lstStyle/>
          <a:p>
            <a:r>
              <a:rPr lang="en-US" sz="1600" dirty="0" err="1" smtClean="0"/>
              <a:t>Aleksander</a:t>
            </a:r>
            <a:r>
              <a:rPr lang="en-US" sz="1600" dirty="0" smtClean="0"/>
              <a:t> </a:t>
            </a:r>
            <a:r>
              <a:rPr lang="en-US" sz="1600" dirty="0" err="1"/>
              <a:t>Slominski</a:t>
            </a:r>
            <a:r>
              <a:rPr lang="en-US" sz="1600" dirty="0"/>
              <a:t>, IBM</a:t>
            </a:r>
          </a:p>
          <a:p>
            <a:r>
              <a:rPr lang="en-US" sz="1600" dirty="0" err="1" smtClean="0"/>
              <a:t>Amila</a:t>
            </a:r>
            <a:r>
              <a:rPr lang="en-US" sz="1600" dirty="0" smtClean="0"/>
              <a:t> </a:t>
            </a:r>
            <a:r>
              <a:rPr lang="en-US" sz="1600" dirty="0" err="1"/>
              <a:t>Jayasekara</a:t>
            </a:r>
            <a:r>
              <a:rPr lang="en-US" sz="1600" dirty="0"/>
              <a:t>, </a:t>
            </a:r>
            <a:r>
              <a:rPr lang="en-US" sz="1600" dirty="0" smtClean="0"/>
              <a:t>IU</a:t>
            </a:r>
            <a:endParaRPr lang="en-US" sz="1600" dirty="0"/>
          </a:p>
          <a:p>
            <a:r>
              <a:rPr lang="en-US" sz="1600" dirty="0" smtClean="0"/>
              <a:t>Ate </a:t>
            </a:r>
            <a:r>
              <a:rPr lang="en-US" sz="1600" dirty="0" err="1"/>
              <a:t>Douma</a:t>
            </a:r>
            <a:r>
              <a:rPr lang="en-US" sz="1600" dirty="0"/>
              <a:t>, One </a:t>
            </a:r>
            <a:r>
              <a:rPr lang="en-US" sz="1600" dirty="0" smtClean="0"/>
              <a:t>Hippo</a:t>
            </a:r>
            <a:endParaRPr lang="en-US" sz="1600" dirty="0"/>
          </a:p>
          <a:p>
            <a:r>
              <a:rPr lang="en-US" sz="1600" dirty="0" err="1" smtClean="0"/>
              <a:t>Chathura</a:t>
            </a:r>
            <a:r>
              <a:rPr lang="en-US" sz="1600" dirty="0" smtClean="0"/>
              <a:t> </a:t>
            </a:r>
            <a:r>
              <a:rPr lang="en-US" sz="1600" dirty="0" err="1"/>
              <a:t>Herath</a:t>
            </a:r>
            <a:r>
              <a:rPr lang="en-US" sz="1600" dirty="0"/>
              <a:t>, Knight </a:t>
            </a:r>
            <a:r>
              <a:rPr lang="en-US" sz="1600" dirty="0" smtClean="0"/>
              <a:t>Capital</a:t>
            </a:r>
            <a:endParaRPr lang="en-US" sz="1600" dirty="0"/>
          </a:p>
          <a:p>
            <a:r>
              <a:rPr lang="en-US" sz="1600" dirty="0" err="1" smtClean="0"/>
              <a:t>Chathuri</a:t>
            </a:r>
            <a:r>
              <a:rPr lang="en-US" sz="1600" dirty="0" smtClean="0"/>
              <a:t> </a:t>
            </a:r>
            <a:r>
              <a:rPr lang="en-US" sz="1600" dirty="0" err="1"/>
              <a:t>Wimalasena</a:t>
            </a:r>
            <a:r>
              <a:rPr lang="en-US" sz="1600" dirty="0"/>
              <a:t>, </a:t>
            </a:r>
            <a:r>
              <a:rPr lang="en-US" sz="1600" dirty="0" smtClean="0"/>
              <a:t>IU</a:t>
            </a:r>
            <a:endParaRPr lang="en-US" sz="1600" dirty="0"/>
          </a:p>
          <a:p>
            <a:r>
              <a:rPr lang="en-US" sz="1600" dirty="0" smtClean="0"/>
              <a:t>Chris </a:t>
            </a:r>
            <a:r>
              <a:rPr lang="en-US" sz="1600" dirty="0"/>
              <a:t>A. </a:t>
            </a:r>
            <a:r>
              <a:rPr lang="en-US" sz="1600" dirty="0" err="1"/>
              <a:t>Mattmann</a:t>
            </a:r>
            <a:r>
              <a:rPr lang="en-US" sz="1600" dirty="0"/>
              <a:t>, NASA </a:t>
            </a:r>
            <a:r>
              <a:rPr lang="en-US" sz="1600" dirty="0" smtClean="0"/>
              <a:t>JPL</a:t>
            </a:r>
          </a:p>
          <a:p>
            <a:r>
              <a:rPr lang="en-US" sz="1600" dirty="0" err="1"/>
              <a:t>Danushka</a:t>
            </a:r>
            <a:r>
              <a:rPr lang="en-US" sz="1600" dirty="0"/>
              <a:t> </a:t>
            </a:r>
            <a:r>
              <a:rPr lang="en-US" sz="1600" dirty="0" err="1"/>
              <a:t>Menikkumbura</a:t>
            </a:r>
            <a:r>
              <a:rPr lang="en-US" sz="1600" dirty="0"/>
              <a:t>, </a:t>
            </a:r>
            <a:r>
              <a:rPr lang="en-US" sz="1600" dirty="0" smtClean="0"/>
              <a:t>Purdue</a:t>
            </a:r>
          </a:p>
          <a:p>
            <a:r>
              <a:rPr lang="en-US" sz="1600" dirty="0"/>
              <a:t>David Reagan</a:t>
            </a:r>
            <a:r>
              <a:rPr lang="en-US" sz="1600" dirty="0" smtClean="0"/>
              <a:t>, IU</a:t>
            </a:r>
            <a:endParaRPr lang="en-US" sz="1600" dirty="0"/>
          </a:p>
          <a:p>
            <a:r>
              <a:rPr lang="en-US" sz="1600" dirty="0" err="1" smtClean="0"/>
              <a:t>Eran</a:t>
            </a:r>
            <a:r>
              <a:rPr lang="en-US" sz="1600" dirty="0" smtClean="0"/>
              <a:t> </a:t>
            </a:r>
            <a:r>
              <a:rPr lang="en-US" sz="1600" dirty="0" err="1"/>
              <a:t>Chinthaka</a:t>
            </a:r>
            <a:r>
              <a:rPr lang="en-US" sz="1600" dirty="0"/>
              <a:t>, </a:t>
            </a:r>
            <a:r>
              <a:rPr lang="en-US" sz="1600" dirty="0" smtClean="0"/>
              <a:t>Comprehend</a:t>
            </a:r>
          </a:p>
          <a:p>
            <a:r>
              <a:rPr lang="en-US" sz="1600" dirty="0" err="1"/>
              <a:t>Eroma</a:t>
            </a:r>
            <a:r>
              <a:rPr lang="en-US" sz="1600" dirty="0"/>
              <a:t> </a:t>
            </a:r>
            <a:r>
              <a:rPr lang="en-US" sz="1600" dirty="0" err="1" smtClean="0"/>
              <a:t>Abeysinghe</a:t>
            </a:r>
            <a:r>
              <a:rPr lang="en-US" sz="1600" dirty="0" smtClean="0"/>
              <a:t>, IU</a:t>
            </a:r>
            <a:endParaRPr lang="en-US" sz="1600" dirty="0"/>
          </a:p>
          <a:p>
            <a:r>
              <a:rPr lang="en-US" sz="1600" dirty="0" err="1" smtClean="0"/>
              <a:t>Heshan</a:t>
            </a:r>
            <a:r>
              <a:rPr lang="en-US" sz="1600" dirty="0" smtClean="0"/>
              <a:t> </a:t>
            </a:r>
            <a:r>
              <a:rPr lang="en-US" sz="1600" dirty="0" err="1"/>
              <a:t>Suriyaarachchi</a:t>
            </a:r>
            <a:r>
              <a:rPr lang="en-US" sz="1600" dirty="0"/>
              <a:t>, </a:t>
            </a:r>
            <a:r>
              <a:rPr lang="en-US" sz="1600" dirty="0" smtClean="0"/>
              <a:t>Concur</a:t>
            </a:r>
            <a:endParaRPr lang="en-US" sz="1600" dirty="0"/>
          </a:p>
          <a:p>
            <a:r>
              <a:rPr lang="en-US" sz="1600" dirty="0" err="1" smtClean="0"/>
              <a:t>Lahiru</a:t>
            </a:r>
            <a:r>
              <a:rPr lang="en-US" sz="1600" dirty="0" smtClean="0"/>
              <a:t> </a:t>
            </a:r>
            <a:r>
              <a:rPr lang="en-US" sz="1600" dirty="0" err="1"/>
              <a:t>Gunathilake</a:t>
            </a:r>
            <a:r>
              <a:rPr lang="en-US" sz="1600" dirty="0"/>
              <a:t>, </a:t>
            </a:r>
            <a:r>
              <a:rPr lang="en-US" sz="1600" dirty="0" err="1" smtClean="0"/>
              <a:t>HighFive</a:t>
            </a:r>
            <a:endParaRPr lang="en-US" sz="1600" dirty="0" smtClean="0"/>
          </a:p>
          <a:p>
            <a:r>
              <a:rPr lang="en-US" sz="1600" dirty="0"/>
              <a:t>Marlon Pierce, </a:t>
            </a:r>
            <a:r>
              <a:rPr lang="en-US" sz="1600" dirty="0" smtClean="0"/>
              <a:t>IU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19600" y="574335"/>
            <a:ext cx="4495800" cy="4110341"/>
          </a:xfrm>
        </p:spPr>
        <p:txBody>
          <a:bodyPr/>
          <a:lstStyle/>
          <a:p>
            <a:r>
              <a:rPr lang="en-US" sz="1600" dirty="0" err="1"/>
              <a:t>Milinda</a:t>
            </a:r>
            <a:r>
              <a:rPr lang="en-US" sz="1600" dirty="0"/>
              <a:t> </a:t>
            </a:r>
            <a:r>
              <a:rPr lang="en-US" sz="1600" dirty="0" err="1"/>
              <a:t>Pathirage</a:t>
            </a:r>
            <a:r>
              <a:rPr lang="en-US" sz="1600" dirty="0"/>
              <a:t>, </a:t>
            </a:r>
            <a:r>
              <a:rPr lang="en-US" sz="1600" dirty="0" smtClean="0"/>
              <a:t>IU</a:t>
            </a:r>
          </a:p>
          <a:p>
            <a:r>
              <a:rPr lang="en-US" sz="1600" dirty="0" err="1" smtClean="0"/>
              <a:t>Nipurn</a:t>
            </a:r>
            <a:r>
              <a:rPr lang="en-US" sz="1600" dirty="0" smtClean="0"/>
              <a:t> </a:t>
            </a:r>
            <a:r>
              <a:rPr lang="en-US" sz="1600" dirty="0" err="1" smtClean="0"/>
              <a:t>Doshi</a:t>
            </a:r>
            <a:r>
              <a:rPr lang="en-US" sz="1600" dirty="0" smtClean="0"/>
              <a:t>, IU</a:t>
            </a:r>
            <a:endParaRPr lang="en-US" sz="1600" dirty="0"/>
          </a:p>
          <a:p>
            <a:r>
              <a:rPr lang="en-US" sz="1600" dirty="0" err="1" smtClean="0"/>
              <a:t>Patanachai</a:t>
            </a:r>
            <a:r>
              <a:rPr lang="en-US" sz="1600" dirty="0" smtClean="0"/>
              <a:t> </a:t>
            </a:r>
            <a:r>
              <a:rPr lang="en-US" sz="1600" dirty="0" err="1"/>
              <a:t>Tangchaisin</a:t>
            </a:r>
            <a:r>
              <a:rPr lang="en-US" sz="1600" dirty="0"/>
              <a:t>, </a:t>
            </a:r>
            <a:r>
              <a:rPr lang="en-US" sz="1600" dirty="0" err="1" smtClean="0"/>
              <a:t>Ipsy</a:t>
            </a:r>
            <a:endParaRPr lang="en-US" sz="1600" dirty="0"/>
          </a:p>
          <a:p>
            <a:r>
              <a:rPr lang="en-US" sz="1600" dirty="0" err="1" smtClean="0"/>
              <a:t>Raminder</a:t>
            </a:r>
            <a:r>
              <a:rPr lang="en-US" sz="1600" dirty="0" smtClean="0"/>
              <a:t> </a:t>
            </a:r>
            <a:r>
              <a:rPr lang="en-US" sz="1600" dirty="0"/>
              <a:t>Singh, </a:t>
            </a:r>
            <a:r>
              <a:rPr lang="en-US" sz="1600" dirty="0" smtClean="0"/>
              <a:t>IU</a:t>
            </a:r>
            <a:endParaRPr lang="en-US" sz="1600" dirty="0"/>
          </a:p>
          <a:p>
            <a:r>
              <a:rPr lang="en-US" sz="1600" dirty="0" err="1"/>
              <a:t>Sachith</a:t>
            </a:r>
            <a:r>
              <a:rPr lang="en-US" sz="1600" dirty="0"/>
              <a:t> </a:t>
            </a:r>
            <a:r>
              <a:rPr lang="en-US" sz="1600" dirty="0" err="1" smtClean="0"/>
              <a:t>Withana</a:t>
            </a:r>
            <a:r>
              <a:rPr lang="en-US" sz="1600" dirty="0" smtClean="0"/>
              <a:t>, WSO2</a:t>
            </a:r>
            <a:endParaRPr lang="en-US" sz="1600" dirty="0"/>
          </a:p>
          <a:p>
            <a:r>
              <a:rPr lang="en-US" sz="1600" dirty="0" err="1" smtClean="0"/>
              <a:t>Saminda</a:t>
            </a:r>
            <a:r>
              <a:rPr lang="en-US" sz="1600" dirty="0" smtClean="0"/>
              <a:t> </a:t>
            </a:r>
            <a:r>
              <a:rPr lang="en-US" sz="1600" dirty="0" err="1"/>
              <a:t>Wijeratne</a:t>
            </a:r>
            <a:r>
              <a:rPr lang="en-US" sz="1600" dirty="0"/>
              <a:t>, Georgia </a:t>
            </a:r>
            <a:r>
              <a:rPr lang="en-US" sz="1600" dirty="0" smtClean="0"/>
              <a:t>Tech</a:t>
            </a:r>
            <a:endParaRPr lang="en-US" sz="1600" dirty="0"/>
          </a:p>
          <a:p>
            <a:r>
              <a:rPr lang="en-US" sz="1600" dirty="0" err="1"/>
              <a:t>Shahbaz</a:t>
            </a:r>
            <a:r>
              <a:rPr lang="en-US" sz="1600" dirty="0"/>
              <a:t> </a:t>
            </a:r>
            <a:r>
              <a:rPr lang="en-US" sz="1600" dirty="0" err="1" smtClean="0"/>
              <a:t>Memon</a:t>
            </a:r>
            <a:r>
              <a:rPr lang="en-US" sz="1600" dirty="0" smtClean="0"/>
              <a:t>, JSC</a:t>
            </a:r>
            <a:endParaRPr lang="en-US" sz="1600" dirty="0"/>
          </a:p>
          <a:p>
            <a:r>
              <a:rPr lang="en-US" sz="1600" dirty="0" err="1" smtClean="0"/>
              <a:t>Shahani</a:t>
            </a:r>
            <a:r>
              <a:rPr lang="en-US" sz="1600" dirty="0" smtClean="0"/>
              <a:t> </a:t>
            </a:r>
            <a:r>
              <a:rPr lang="en-US" sz="1600" dirty="0" err="1" smtClean="0"/>
              <a:t>Weerawarana</a:t>
            </a:r>
            <a:r>
              <a:rPr lang="en-US" sz="1600" dirty="0"/>
              <a:t>, </a:t>
            </a:r>
            <a:r>
              <a:rPr lang="en-US" sz="1600" dirty="0" err="1" smtClean="0"/>
              <a:t>Auxenta</a:t>
            </a:r>
            <a:endParaRPr lang="en-US" sz="1600" dirty="0" smtClean="0"/>
          </a:p>
          <a:p>
            <a:r>
              <a:rPr lang="en-US" sz="1600" dirty="0" err="1"/>
              <a:t>Shameera</a:t>
            </a:r>
            <a:r>
              <a:rPr lang="en-US" sz="1600" dirty="0"/>
              <a:t> </a:t>
            </a:r>
            <a:r>
              <a:rPr lang="en-US" sz="1600" dirty="0" err="1"/>
              <a:t>Rathnayaka</a:t>
            </a:r>
            <a:r>
              <a:rPr lang="en-US" sz="1600" dirty="0"/>
              <a:t>, </a:t>
            </a:r>
            <a:r>
              <a:rPr lang="en-US" sz="1600" dirty="0" smtClean="0"/>
              <a:t>IU</a:t>
            </a:r>
            <a:endParaRPr lang="en-US" sz="1600" dirty="0"/>
          </a:p>
          <a:p>
            <a:r>
              <a:rPr lang="en-US" sz="1600" dirty="0" err="1" smtClean="0"/>
              <a:t>Srinath</a:t>
            </a:r>
            <a:r>
              <a:rPr lang="en-US" sz="1600" dirty="0" smtClean="0"/>
              <a:t> </a:t>
            </a:r>
            <a:r>
              <a:rPr lang="en-US" sz="1600" dirty="0" err="1"/>
              <a:t>Perera</a:t>
            </a:r>
            <a:r>
              <a:rPr lang="en-US" sz="1600" dirty="0"/>
              <a:t>, </a:t>
            </a:r>
            <a:r>
              <a:rPr lang="en-US" sz="1600" dirty="0" smtClean="0"/>
              <a:t>WSO2</a:t>
            </a:r>
          </a:p>
          <a:p>
            <a:r>
              <a:rPr lang="en-US" sz="1600" dirty="0" err="1"/>
              <a:t>Supun</a:t>
            </a:r>
            <a:r>
              <a:rPr lang="en-US" sz="1600" dirty="0"/>
              <a:t> </a:t>
            </a:r>
            <a:r>
              <a:rPr lang="en-US" sz="1600" dirty="0" err="1" smtClean="0"/>
              <a:t>Nakandala</a:t>
            </a:r>
            <a:r>
              <a:rPr lang="en-US" sz="1600" dirty="0" smtClean="0"/>
              <a:t>, </a:t>
            </a:r>
            <a:r>
              <a:rPr lang="en-US" sz="1600" dirty="0" err="1" smtClean="0"/>
              <a:t>UoM</a:t>
            </a:r>
            <a:endParaRPr lang="en-US" sz="1600" dirty="0"/>
          </a:p>
          <a:p>
            <a:r>
              <a:rPr lang="en-US" sz="1600" dirty="0" smtClean="0"/>
              <a:t>Suresh </a:t>
            </a:r>
            <a:r>
              <a:rPr lang="en-US" sz="1600" dirty="0"/>
              <a:t>Marru (Chair), IU</a:t>
            </a:r>
          </a:p>
          <a:p>
            <a:r>
              <a:rPr lang="en-US" sz="1600" dirty="0" err="1" smtClean="0"/>
              <a:t>Thilina</a:t>
            </a:r>
            <a:r>
              <a:rPr lang="en-US" sz="1600" dirty="0" smtClean="0"/>
              <a:t> </a:t>
            </a:r>
            <a:r>
              <a:rPr lang="en-US" sz="1600" dirty="0" err="1" smtClean="0"/>
              <a:t>Gunarathne</a:t>
            </a:r>
            <a:r>
              <a:rPr lang="en-US" sz="1600" dirty="0" smtClean="0"/>
              <a:t>, KPMG</a:t>
            </a:r>
          </a:p>
          <a:p>
            <a:r>
              <a:rPr lang="en-US" sz="1600" dirty="0" err="1"/>
              <a:t>Viknes</a:t>
            </a:r>
            <a:r>
              <a:rPr lang="en-US" sz="1600" dirty="0"/>
              <a:t> </a:t>
            </a:r>
            <a:r>
              <a:rPr lang="en-US" sz="1600" dirty="0" err="1"/>
              <a:t>Balasubramanee</a:t>
            </a:r>
            <a:r>
              <a:rPr lang="en-US" sz="1600" dirty="0"/>
              <a:t>, </a:t>
            </a:r>
            <a:r>
              <a:rPr lang="en-US" sz="1600" dirty="0" err="1" smtClean="0"/>
              <a:t>PernixData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28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700" dirty="0"/>
              <a:t>Airavata as a Science Gateway Middleware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Airavata is dominantly used to build science gateways.</a:t>
            </a:r>
          </a:p>
          <a:p>
            <a:r>
              <a:rPr lang="en-US" dirty="0" smtClean="0"/>
              <a:t>Airavata supports secured communications to HPC resources and empowers gateway operators to administer and monitor long running executions. </a:t>
            </a:r>
          </a:p>
          <a:p>
            <a:r>
              <a:rPr lang="en-US" dirty="0" smtClean="0"/>
              <a:t>A reference PHP based gateway is provided to illustrate the Airavata capabilities and can be used to customize science-centric gateways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5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iGaP-main-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712803"/>
            <a:ext cx="4961467" cy="3276323"/>
          </a:xfrm>
          <a:prstGeom prst="rect">
            <a:avLst/>
          </a:prstGeom>
        </p:spPr>
      </p:pic>
      <p:pic>
        <p:nvPicPr>
          <p:cNvPr id="5" name="Picture 4" descr="powered-by-apache-airava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886200"/>
            <a:ext cx="6121400" cy="1143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791200" y="590550"/>
            <a:ext cx="27432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7865" tIns="33338" rIns="67865" bIns="33338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5pPr>
            <a:lvl6pPr marL="4572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6pPr>
            <a:lvl7pPr marL="9144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7pPr>
            <a:lvl8pPr marL="13716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8pPr>
            <a:lvl9pPr marL="182880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i="1">
                <a:solidFill>
                  <a:srgbClr val="0000CC"/>
                </a:solidFill>
                <a:latin typeface="Helvetica" charset="0"/>
              </a:defRPr>
            </a:lvl9pPr>
          </a:lstStyle>
          <a:p>
            <a:pPr algn="l"/>
            <a:r>
              <a:rPr lang="en-US" sz="2700" dirty="0">
                <a:solidFill>
                  <a:schemeClr val="accent1"/>
                </a:solidFill>
              </a:rPr>
              <a:t>Scale number of gateways without having to scale FTE’s needed to support them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SciGaP Key 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SciGaP: Diverse and Complementing TEAM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704635"/>
            <a:ext cx="838200" cy="628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936" y="766494"/>
            <a:ext cx="2019728" cy="5049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928" y="591146"/>
            <a:ext cx="1676400" cy="74636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066317"/>
              </p:ext>
            </p:extLst>
          </p:nvPr>
        </p:nvGraphicFramePr>
        <p:xfrm>
          <a:off x="838200" y="1440195"/>
          <a:ext cx="7315200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PI: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Marlon Pierce</a:t>
                      </a:r>
                    </a:p>
                    <a:p>
                      <a:r>
                        <a:rPr lang="en-US" sz="1600" b="0" dirty="0" smtClean="0"/>
                        <a:t>Co-I:</a:t>
                      </a:r>
                      <a:r>
                        <a:rPr lang="en-US" sz="1600" b="0" baseline="0" dirty="0" smtClean="0"/>
                        <a:t> Suresh Marru</a:t>
                      </a:r>
                    </a:p>
                    <a:p>
                      <a:pPr algn="l"/>
                      <a:r>
                        <a:rPr lang="en-US" sz="1600" b="0" baseline="0" dirty="0" err="1" smtClean="0"/>
                        <a:t>Sudhakar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Pamidigantam</a:t>
                      </a:r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err="1" smtClean="0"/>
                        <a:t>Eroma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Abayasinghe</a:t>
                      </a:r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err="1" smtClean="0"/>
                        <a:t>Chathuri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Wimalasena</a:t>
                      </a:r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err="1" smtClean="0"/>
                        <a:t>Shameera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Ratnayake</a:t>
                      </a:r>
                      <a:endParaRPr lang="en-US" sz="1600" b="0" baseline="0" dirty="0" smtClean="0"/>
                    </a:p>
                    <a:p>
                      <a:pPr algn="l"/>
                      <a:r>
                        <a:rPr lang="en-US" sz="1600" b="0" baseline="0" dirty="0" err="1" smtClean="0"/>
                        <a:t>Supun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baseline="0" dirty="0" err="1" smtClean="0"/>
                        <a:t>Nakandala</a:t>
                      </a:r>
                      <a:endParaRPr lang="en-US" sz="1600" b="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PI: Mark Miller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Co-I: Amit </a:t>
                      </a:r>
                      <a:r>
                        <a:rPr lang="en-US" sz="1600" b="0" dirty="0" err="1" smtClean="0"/>
                        <a:t>Majumdar</a:t>
                      </a:r>
                      <a:endParaRPr lang="en-US" sz="1600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Terri Schwartz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Kenneth Yoshimoto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/>
                        <a:t>Subhashini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Sivagnanam</a:t>
                      </a:r>
                      <a:endParaRPr lang="en-US" sz="1600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Paul Hoover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PI: </a:t>
                      </a:r>
                      <a:r>
                        <a:rPr lang="en-US" sz="1600" b="0" dirty="0" err="1" smtClean="0"/>
                        <a:t>Borries</a:t>
                      </a:r>
                      <a:r>
                        <a:rPr lang="en-US" sz="1600" b="0" dirty="0" smtClean="0"/>
                        <a:t> </a:t>
                      </a:r>
                      <a:r>
                        <a:rPr lang="en-US" sz="1600" b="0" dirty="0" err="1" smtClean="0"/>
                        <a:t>Demeler</a:t>
                      </a:r>
                      <a:endParaRPr lang="en-US" sz="1600" b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/>
                        <a:t>Gary E. </a:t>
                      </a:r>
                      <a:r>
                        <a:rPr lang="en-US" sz="1600" b="0" dirty="0" err="1" smtClean="0"/>
                        <a:t>Gorbet</a:t>
                      </a:r>
                      <a:endParaRPr lang="en-US" sz="1600" b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GridChem</a:t>
                      </a:r>
                      <a:r>
                        <a:rPr lang="en-US" sz="1600" dirty="0" smtClean="0"/>
                        <a:t> Science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CIPRES Science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Ultrascan</a:t>
                      </a:r>
                      <a:r>
                        <a:rPr lang="en-US" sz="1600" dirty="0" smtClean="0"/>
                        <a:t> Science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IU </a:t>
                      </a:r>
                      <a:r>
                        <a:rPr lang="en-US" sz="1600" baseline="0" dirty="0" err="1" smtClean="0"/>
                        <a:t>Cyberinfrastructure</a:t>
                      </a:r>
                      <a:r>
                        <a:rPr lang="en-US" sz="1600" baseline="0" dirty="0" smtClean="0"/>
                        <a:t>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Neuroscience Gateway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1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>
          <a:xfrm>
            <a:off x="170099" y="2344282"/>
            <a:ext cx="8754199" cy="160658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i="0" dirty="0" smtClean="0">
                <a:solidFill>
                  <a:prstClr val="white"/>
                </a:solidFill>
                <a:latin typeface="Calibri"/>
              </a:rPr>
              <a:t>Science Gateway Platform as a Service (</a:t>
            </a:r>
            <a:r>
              <a:rPr lang="en-US" sz="1400" i="0" dirty="0" err="1" smtClean="0">
                <a:solidFill>
                  <a:prstClr val="white"/>
                </a:solidFill>
                <a:latin typeface="Calibri"/>
              </a:rPr>
              <a:t>SciGaP</a:t>
            </a:r>
            <a:r>
              <a:rPr lang="en-US" sz="1400" i="0" dirty="0" smtClean="0">
                <a:solidFill>
                  <a:prstClr val="white"/>
                </a:solidFill>
                <a:latin typeface="Calibri"/>
              </a:rPr>
              <a:t>)</a:t>
            </a:r>
            <a:endParaRPr lang="en-US" sz="1400" i="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80" name="Group 79"/>
          <p:cNvGrpSpPr/>
          <p:nvPr/>
        </p:nvGrpSpPr>
        <p:grpSpPr>
          <a:xfrm>
            <a:off x="259942" y="2762520"/>
            <a:ext cx="1949044" cy="613547"/>
            <a:chOff x="3401894" y="1142410"/>
            <a:chExt cx="1949044" cy="818063"/>
          </a:xfrm>
        </p:grpSpPr>
        <p:sp>
          <p:nvSpPr>
            <p:cNvPr id="3" name="Rounded Rectangle 2"/>
            <p:cNvSpPr/>
            <p:nvPr/>
          </p:nvSpPr>
          <p:spPr>
            <a:xfrm>
              <a:off x="3401894" y="11424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554294" y="12948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3706694" y="1447210"/>
              <a:ext cx="1644244" cy="5132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i="0" dirty="0" smtClean="0">
                  <a:solidFill>
                    <a:prstClr val="white"/>
                  </a:solidFill>
                  <a:latin typeface="Calibri"/>
                </a:rPr>
                <a:t>User Identity Management</a:t>
              </a: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6685649" y="2762519"/>
            <a:ext cx="2101444" cy="620878"/>
            <a:chOff x="3401894" y="4718919"/>
            <a:chExt cx="2101444" cy="827837"/>
          </a:xfrm>
        </p:grpSpPr>
        <p:sp>
          <p:nvSpPr>
            <p:cNvPr id="95" name="Rounded Rectangle 94"/>
            <p:cNvSpPr/>
            <p:nvPr/>
          </p:nvSpPr>
          <p:spPr>
            <a:xfrm>
              <a:off x="3401894" y="47189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3554294" y="48713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3706694" y="5023719"/>
              <a:ext cx="1796644" cy="523037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i="0" dirty="0" smtClean="0">
                  <a:solidFill>
                    <a:prstClr val="white"/>
                  </a:solidFill>
                  <a:latin typeface="Calibri"/>
                </a:rPr>
                <a:t>Information, Monitoring &amp; Auditing</a:t>
              </a: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106" name="Rounded Rectangle 105"/>
          <p:cNvSpPr/>
          <p:nvPr/>
        </p:nvSpPr>
        <p:spPr>
          <a:xfrm>
            <a:off x="2506299" y="2403819"/>
            <a:ext cx="4371000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srgbClr val="800000"/>
                </a:solidFill>
                <a:latin typeface="Calibri"/>
              </a:rPr>
              <a:t>Application Programmer Interface</a:t>
            </a:r>
            <a:endParaRPr lang="en-US" sz="1200" i="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170096" y="1451240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CIPRES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074861" y="2071015"/>
            <a:ext cx="1662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i="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Science Gateways</a:t>
            </a:r>
            <a:endParaRPr lang="en-US" sz="1600" i="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120" name="Straight Arrow Connector 119"/>
          <p:cNvCxnSpPr>
            <a:stCxn id="113" idx="4"/>
          </p:cNvCxnSpPr>
          <p:nvPr/>
        </p:nvCxnSpPr>
        <p:spPr>
          <a:xfrm>
            <a:off x="698509" y="2012581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1307733" y="1451240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Neuro</a:t>
            </a: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 Science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7" name="Straight Arrow Connector 126"/>
          <p:cNvCxnSpPr>
            <a:stCxn id="126" idx="4"/>
          </p:cNvCxnSpPr>
          <p:nvPr/>
        </p:nvCxnSpPr>
        <p:spPr>
          <a:xfrm>
            <a:off x="1836146" y="2012581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2423501" y="1451240"/>
            <a:ext cx="1137147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Ultrascan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9" name="Straight Arrow Connector 128"/>
          <p:cNvCxnSpPr>
            <a:stCxn id="128" idx="4"/>
          </p:cNvCxnSpPr>
          <p:nvPr/>
        </p:nvCxnSpPr>
        <p:spPr>
          <a:xfrm>
            <a:off x="2992072" y="2012581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7867469" y="1451240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BioVLAB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1" name="Straight Arrow Connector 130"/>
          <p:cNvCxnSpPr>
            <a:stCxn id="130" idx="4"/>
          </p:cNvCxnSpPr>
          <p:nvPr/>
        </p:nvCxnSpPr>
        <p:spPr>
          <a:xfrm>
            <a:off x="8395882" y="2012581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6742349" y="1454974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GAAMP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5" name="Straight Arrow Connector 134"/>
          <p:cNvCxnSpPr>
            <a:stCxn id="134" idx="4"/>
          </p:cNvCxnSpPr>
          <p:nvPr/>
        </p:nvCxnSpPr>
        <p:spPr>
          <a:xfrm>
            <a:off x="7270762" y="2016313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6" name="Oval 135"/>
          <p:cNvSpPr/>
          <p:nvPr/>
        </p:nvSpPr>
        <p:spPr>
          <a:xfrm>
            <a:off x="5628823" y="1463479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DES </a:t>
            </a: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SimWG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7" name="Straight Arrow Connector 136"/>
          <p:cNvCxnSpPr>
            <a:stCxn id="136" idx="4"/>
          </p:cNvCxnSpPr>
          <p:nvPr/>
        </p:nvCxnSpPr>
        <p:spPr>
          <a:xfrm>
            <a:off x="6157236" y="2024820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8" name="Oval 137"/>
          <p:cNvSpPr/>
          <p:nvPr/>
        </p:nvSpPr>
        <p:spPr>
          <a:xfrm>
            <a:off x="4507067" y="1454974"/>
            <a:ext cx="1056826" cy="561341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Param</a:t>
            </a:r>
            <a:endParaRPr lang="en-US" sz="1200" i="0" dirty="0" smtClean="0">
              <a:solidFill>
                <a:prstClr val="white"/>
              </a:solidFill>
              <a:latin typeface="Calibri"/>
            </a:endParaRP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err="1" smtClean="0">
                <a:solidFill>
                  <a:prstClr val="white"/>
                </a:solidFill>
                <a:latin typeface="Calibri"/>
              </a:rPr>
              <a:t>Chem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39" name="Straight Arrow Connector 138"/>
          <p:cNvCxnSpPr>
            <a:stCxn id="138" idx="4"/>
          </p:cNvCxnSpPr>
          <p:nvPr/>
        </p:nvCxnSpPr>
        <p:spPr>
          <a:xfrm>
            <a:off x="5035480" y="2016313"/>
            <a:ext cx="0" cy="3317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3696725" y="1735643"/>
            <a:ext cx="70305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4" name="Rounded Rectangle 143"/>
          <p:cNvSpPr/>
          <p:nvPr/>
        </p:nvSpPr>
        <p:spPr>
          <a:xfrm>
            <a:off x="237998" y="2403819"/>
            <a:ext cx="1970988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srgbClr val="800000"/>
                </a:solidFill>
                <a:latin typeface="Calibri"/>
              </a:rPr>
              <a:t>Graphical Interfaces</a:t>
            </a:r>
            <a:endParaRPr lang="en-US" sz="1200" i="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45" name="Rounded Rectangle 144"/>
          <p:cNvSpPr/>
          <p:nvPr/>
        </p:nvSpPr>
        <p:spPr>
          <a:xfrm>
            <a:off x="7109956" y="2403819"/>
            <a:ext cx="1582347" cy="28067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srgbClr val="800000"/>
                </a:solidFill>
                <a:latin typeface="Calibri"/>
              </a:rPr>
              <a:t>Admin Dashboards</a:t>
            </a:r>
            <a:endParaRPr lang="en-US" sz="1200" i="0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146" name="Cloud 145"/>
          <p:cNvSpPr/>
          <p:nvPr/>
        </p:nvSpPr>
        <p:spPr>
          <a:xfrm>
            <a:off x="265081" y="4279399"/>
            <a:ext cx="1042655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XSEDE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50" name="Straight Arrow Connector 149"/>
          <p:cNvCxnSpPr>
            <a:endCxn id="146" idx="3"/>
          </p:cNvCxnSpPr>
          <p:nvPr/>
        </p:nvCxnSpPr>
        <p:spPr>
          <a:xfrm>
            <a:off x="786406" y="3943798"/>
            <a:ext cx="0" cy="368669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Cloud 156"/>
          <p:cNvSpPr/>
          <p:nvPr/>
        </p:nvSpPr>
        <p:spPr>
          <a:xfrm>
            <a:off x="1397730" y="4273593"/>
            <a:ext cx="811256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OSG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58" name="Straight Arrow Connector 157"/>
          <p:cNvCxnSpPr>
            <a:endCxn id="157" idx="3"/>
          </p:cNvCxnSpPr>
          <p:nvPr/>
        </p:nvCxnSpPr>
        <p:spPr>
          <a:xfrm>
            <a:off x="1803358" y="3947779"/>
            <a:ext cx="0" cy="358881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Cloud 158"/>
          <p:cNvSpPr/>
          <p:nvPr/>
        </p:nvSpPr>
        <p:spPr>
          <a:xfrm>
            <a:off x="2277027" y="4257535"/>
            <a:ext cx="1137637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Future Grid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0" name="Straight Arrow Connector 159"/>
          <p:cNvCxnSpPr>
            <a:endCxn id="159" idx="3"/>
          </p:cNvCxnSpPr>
          <p:nvPr/>
        </p:nvCxnSpPr>
        <p:spPr>
          <a:xfrm>
            <a:off x="2845843" y="3943798"/>
            <a:ext cx="0" cy="346805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Cloud 160"/>
          <p:cNvSpPr/>
          <p:nvPr/>
        </p:nvSpPr>
        <p:spPr>
          <a:xfrm>
            <a:off x="3493781" y="4246332"/>
            <a:ext cx="905996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Data Nets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2" name="Straight Arrow Connector 161"/>
          <p:cNvCxnSpPr>
            <a:endCxn id="161" idx="3"/>
          </p:cNvCxnSpPr>
          <p:nvPr/>
        </p:nvCxnSpPr>
        <p:spPr>
          <a:xfrm>
            <a:off x="3946779" y="3935312"/>
            <a:ext cx="0" cy="344087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Cloud 162"/>
          <p:cNvSpPr/>
          <p:nvPr/>
        </p:nvSpPr>
        <p:spPr>
          <a:xfrm>
            <a:off x="4484387" y="4246332"/>
            <a:ext cx="1214774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Campus Clusters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4" name="Straight Arrow Connector 163"/>
          <p:cNvCxnSpPr>
            <a:endCxn id="163" idx="3"/>
          </p:cNvCxnSpPr>
          <p:nvPr/>
        </p:nvCxnSpPr>
        <p:spPr>
          <a:xfrm>
            <a:off x="5091774" y="3947778"/>
            <a:ext cx="0" cy="33162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Cloud 166"/>
          <p:cNvSpPr/>
          <p:nvPr/>
        </p:nvSpPr>
        <p:spPr>
          <a:xfrm>
            <a:off x="5864726" y="4257535"/>
            <a:ext cx="1341478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i="0" dirty="0" smtClean="0">
                <a:solidFill>
                  <a:prstClr val="white"/>
                </a:solidFill>
                <a:latin typeface="Calibri"/>
              </a:rPr>
              <a:t>Academic &amp; Commercial Clouds</a:t>
            </a:r>
            <a:endParaRPr lang="en-US" sz="11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68" name="Straight Arrow Connector 167"/>
          <p:cNvCxnSpPr>
            <a:endCxn id="167" idx="3"/>
          </p:cNvCxnSpPr>
          <p:nvPr/>
        </p:nvCxnSpPr>
        <p:spPr>
          <a:xfrm flipH="1">
            <a:off x="6535465" y="3950865"/>
            <a:ext cx="7732" cy="339738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loud 50"/>
          <p:cNvSpPr/>
          <p:nvPr/>
        </p:nvSpPr>
        <p:spPr>
          <a:xfrm>
            <a:off x="7365191" y="4260253"/>
            <a:ext cx="1559105" cy="578351"/>
          </a:xfrm>
          <a:prstGeom prst="cloud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smtClean="0">
                <a:solidFill>
                  <a:prstClr val="white"/>
                </a:solidFill>
                <a:latin typeface="Calibri"/>
              </a:rPr>
              <a:t>International </a:t>
            </a: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Grids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2" name="Straight Arrow Connector 51"/>
          <p:cNvCxnSpPr>
            <a:endCxn id="51" idx="3"/>
          </p:cNvCxnSpPr>
          <p:nvPr/>
        </p:nvCxnSpPr>
        <p:spPr>
          <a:xfrm flipH="1">
            <a:off x="8144744" y="3935311"/>
            <a:ext cx="33256" cy="358010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4507070" y="2758614"/>
            <a:ext cx="2101445" cy="623222"/>
            <a:chOff x="4507067" y="2612879"/>
            <a:chExt cx="2101445" cy="830963"/>
          </a:xfrm>
        </p:grpSpPr>
        <p:sp>
          <p:nvSpPr>
            <p:cNvPr id="101" name="Rounded Rectangle 100"/>
            <p:cNvSpPr/>
            <p:nvPr/>
          </p:nvSpPr>
          <p:spPr>
            <a:xfrm>
              <a:off x="4507067" y="26128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7" name="Rounded Rectangle 66"/>
            <p:cNvSpPr/>
            <p:nvPr/>
          </p:nvSpPr>
          <p:spPr>
            <a:xfrm>
              <a:off x="4659467" y="27652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4811867" y="2917679"/>
              <a:ext cx="1796645" cy="52616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i="0" dirty="0" smtClean="0">
                  <a:solidFill>
                    <a:prstClr val="white"/>
                  </a:solidFill>
                  <a:latin typeface="Calibri"/>
                </a:rPr>
                <a:t>Data</a:t>
              </a:r>
              <a:r>
                <a:rPr lang="en-US" sz="1100" i="0" dirty="0">
                  <a:solidFill>
                    <a:prstClr val="white"/>
                  </a:solidFill>
                  <a:latin typeface="Calibri"/>
                </a:rPr>
                <a:t> </a:t>
              </a:r>
              <a:r>
                <a:rPr lang="en-US" sz="1100" i="0" dirty="0" smtClean="0">
                  <a:solidFill>
                    <a:prstClr val="white"/>
                  </a:solidFill>
                  <a:latin typeface="Calibri"/>
                </a:rPr>
                <a:t>&amp; Provenance Management</a:t>
              </a: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20" name="Punched Tape 19"/>
          <p:cNvSpPr/>
          <p:nvPr/>
        </p:nvSpPr>
        <p:spPr>
          <a:xfrm>
            <a:off x="265078" y="3438107"/>
            <a:ext cx="81458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Scalable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Punched Tape 72"/>
          <p:cNvSpPr/>
          <p:nvPr/>
        </p:nvSpPr>
        <p:spPr>
          <a:xfrm>
            <a:off x="6652030" y="3426504"/>
            <a:ext cx="81458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Secure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4" name="Punched Tape 73"/>
          <p:cNvSpPr/>
          <p:nvPr/>
        </p:nvSpPr>
        <p:spPr>
          <a:xfrm>
            <a:off x="1242736" y="3432210"/>
            <a:ext cx="1250035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Load Balanced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5" name="Punched Tape 74"/>
          <p:cNvSpPr/>
          <p:nvPr/>
        </p:nvSpPr>
        <p:spPr>
          <a:xfrm>
            <a:off x="2627816" y="3427577"/>
            <a:ext cx="1126633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Configurable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Punched Tape 75"/>
          <p:cNvSpPr/>
          <p:nvPr/>
        </p:nvSpPr>
        <p:spPr>
          <a:xfrm>
            <a:off x="3932450" y="3420252"/>
            <a:ext cx="1195393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Fault Tolerant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7" name="Punched Tape 76"/>
          <p:cNvSpPr/>
          <p:nvPr/>
        </p:nvSpPr>
        <p:spPr>
          <a:xfrm>
            <a:off x="5265628" y="3428912"/>
            <a:ext cx="122602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Maintainable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8" name="Punched Tape 77"/>
          <p:cNvSpPr/>
          <p:nvPr/>
        </p:nvSpPr>
        <p:spPr>
          <a:xfrm>
            <a:off x="7661973" y="3432210"/>
            <a:ext cx="1125120" cy="303068"/>
          </a:xfrm>
          <a:prstGeom prst="flowChartPunchedTape">
            <a:avLst/>
          </a:prstGeom>
          <a:solidFill>
            <a:schemeClr val="tx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i="0" dirty="0" smtClean="0">
                <a:solidFill>
                  <a:prstClr val="white"/>
                </a:solidFill>
                <a:latin typeface="Calibri"/>
              </a:rPr>
              <a:t>Performance</a:t>
            </a:r>
            <a:endParaRPr lang="en-US" sz="1200" i="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325193" y="2757049"/>
            <a:ext cx="2101445" cy="611735"/>
            <a:chOff x="2277024" y="2587752"/>
            <a:chExt cx="2101445" cy="815646"/>
          </a:xfrm>
        </p:grpSpPr>
        <p:sp>
          <p:nvSpPr>
            <p:cNvPr id="99" name="Rounded Rectangle 98"/>
            <p:cNvSpPr/>
            <p:nvPr/>
          </p:nvSpPr>
          <p:spPr>
            <a:xfrm>
              <a:off x="2277024" y="25877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2429424" y="27401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2581824" y="2892552"/>
              <a:ext cx="1796645" cy="510846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100" i="0" dirty="0" smtClean="0">
                  <a:solidFill>
                    <a:prstClr val="white"/>
                  </a:solidFill>
                  <a:latin typeface="Calibri"/>
                </a:rPr>
                <a:t>Job &amp; Workflow Management</a:t>
              </a:r>
              <a:endParaRPr lang="en-US" sz="1100" i="0" dirty="0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241997"/>
            <a:ext cx="9143999" cy="5905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Improve sustainability by converging on a single set of hosted infrastructure services</a:t>
            </a:r>
          </a:p>
        </p:txBody>
      </p:sp>
    </p:spTree>
    <p:extLst>
      <p:ext uri="{BB962C8B-B14F-4D97-AF65-F5344CB8AC3E}">
        <p14:creationId xmlns:p14="http://schemas.microsoft.com/office/powerpoint/2010/main" val="57785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wards-scig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85750"/>
            <a:ext cx="6764426" cy="406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6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SciGaP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Science Gateway Platform as a Service (SciGaP) provides application programmer interfaces (APIs) to hosted generic infrastructure services that can be used by domain science communities to create Science Gateways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SciGaP hosted service platform is powered by Apache Airavata. </a:t>
            </a:r>
          </a:p>
          <a:p>
            <a:r>
              <a:rPr lang="en-US" dirty="0" smtClean="0"/>
              <a:t>SciGaP helps gateway </a:t>
            </a:r>
            <a:r>
              <a:rPr lang="en-US" dirty="0"/>
              <a:t>developers </a:t>
            </a:r>
            <a:r>
              <a:rPr lang="en-US" dirty="0" smtClean="0"/>
              <a:t>to concentrate </a:t>
            </a:r>
            <a:r>
              <a:rPr lang="en-US" dirty="0"/>
              <a:t>their efforts on building their scientific communities and not worry about operations.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4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_UITS-RT-InfoShare">
  <a:themeElements>
    <a:clrScheme name="RT">
      <a:dk1>
        <a:srgbClr val="000000"/>
      </a:dk1>
      <a:lt1>
        <a:srgbClr val="FFFFFF"/>
      </a:lt1>
      <a:dk2>
        <a:srgbClr val="F8F3D2"/>
      </a:dk2>
      <a:lt2>
        <a:srgbClr val="B0B2B4"/>
      </a:lt2>
      <a:accent1>
        <a:srgbClr val="DD0031"/>
      </a:accent1>
      <a:accent2>
        <a:srgbClr val="6D6E70"/>
      </a:accent2>
      <a:accent3>
        <a:srgbClr val="FFFFFF"/>
      </a:accent3>
      <a:accent4>
        <a:srgbClr val="000000"/>
      </a:accent4>
      <a:accent5>
        <a:srgbClr val="BFAAAA"/>
      </a:accent5>
      <a:accent6>
        <a:srgbClr val="626365"/>
      </a:accent6>
      <a:hlink>
        <a:srgbClr val="9AC1D0"/>
      </a:hlink>
      <a:folHlink>
        <a:srgbClr val="6D6E7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FFFFF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9F3D3"/>
        </a:lt1>
        <a:dk2>
          <a:srgbClr val="F8F3D2"/>
        </a:dk2>
        <a:lt2>
          <a:srgbClr val="B0B2B4"/>
        </a:lt2>
        <a:accent1>
          <a:srgbClr val="7D110C"/>
        </a:accent1>
        <a:accent2>
          <a:srgbClr val="6D6E70"/>
        </a:accent2>
        <a:accent3>
          <a:srgbClr val="FBF8E6"/>
        </a:accent3>
        <a:accent4>
          <a:srgbClr val="000000"/>
        </a:accent4>
        <a:accent5>
          <a:srgbClr val="BFAAAA"/>
        </a:accent5>
        <a:accent6>
          <a:srgbClr val="626365"/>
        </a:accent6>
        <a:hlink>
          <a:srgbClr val="7D110C"/>
        </a:hlink>
        <a:folHlink>
          <a:srgbClr val="6D6E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pacheCon2015-Update" id="{3DB53DDF-3FDC-004F-BAE7-A91A30B0E12D}" vid="{4E116D7D-30C5-7543-8F64-C874365A3E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pacheCon2015-Update" id="{3DB53DDF-3FDC-004F-BAE7-A91A30B0E12D}" vid="{4AAB37A8-4CFB-F748-9915-E0E5E97519C1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IU-Airavata</Template>
  <TotalTime>3051</TotalTime>
  <Words>1023</Words>
  <Application>Microsoft Macintosh PowerPoint</Application>
  <PresentationFormat>On-screen Show (16:9)</PresentationFormat>
  <Paragraphs>185</Paragraphs>
  <Slides>24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BentonSans Regular</vt:lpstr>
      <vt:lpstr>Calibri</vt:lpstr>
      <vt:lpstr>Georgia Pro</vt:lpstr>
      <vt:lpstr>ＭＳ Ｐゴシック</vt:lpstr>
      <vt:lpstr>Arial</vt:lpstr>
      <vt:lpstr>2014_UITS-RT-InfoShare</vt:lpstr>
      <vt:lpstr>Office Theme</vt:lpstr>
      <vt:lpstr>Airavata overview </vt:lpstr>
      <vt:lpstr>Airavata Overview</vt:lpstr>
      <vt:lpstr>Airavata PMC &amp; Committers</vt:lpstr>
      <vt:lpstr>Airavata as a Science Gateway Middleware</vt:lpstr>
      <vt:lpstr>SciGaP Key Mission</vt:lpstr>
      <vt:lpstr>SciGaP: Diverse and Complementing TEAM</vt:lpstr>
      <vt:lpstr>Improve sustainability by converging on a single set of hosted infrastructure services</vt:lpstr>
      <vt:lpstr>PowerPoint Presentation</vt:lpstr>
      <vt:lpstr>SciGaP Summary</vt:lpstr>
      <vt:lpstr>Airavata: Keep it simple, yet flexible </vt:lpstr>
      <vt:lpstr>API’s &amp; CPI’s</vt:lpstr>
      <vt:lpstr>Gateways User Interfaces are Polyglot</vt:lpstr>
      <vt:lpstr>Apache Airavata API’s built over Apache Thrift</vt:lpstr>
      <vt:lpstr>Experiences with Thrift based API’s</vt:lpstr>
      <vt:lpstr>PowerPoint Presentation</vt:lpstr>
      <vt:lpstr>Science Gateway Communities</vt:lpstr>
      <vt:lpstr>Gateway Anatomy mapped to Airavata</vt:lpstr>
      <vt:lpstr>Apache Airavata: Supporting exploratory Science</vt:lpstr>
      <vt:lpstr>Initial Driver: Adapting Weather Prediction to Observational Sources Using Dynamic Adaptivity</vt:lpstr>
      <vt:lpstr>More Open Problems to Collaborate</vt:lpstr>
      <vt:lpstr>Architecture Feedback: architecture@airavata.apache.org </vt:lpstr>
      <vt:lpstr>What we learn from fellow Apache Projects:</vt:lpstr>
      <vt:lpstr>Community helps find New Stakeholders</vt:lpstr>
      <vt:lpstr>Community Hangout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Airavata GSoC 2015 Projects</dc:title>
  <dc:creator>Microsoft Office User</dc:creator>
  <cp:lastModifiedBy>Suresh Marru</cp:lastModifiedBy>
  <cp:revision>215</cp:revision>
  <cp:lastPrinted>2014-04-02T02:48:50Z</cp:lastPrinted>
  <dcterms:created xsi:type="dcterms:W3CDTF">2015-04-29T14:28:22Z</dcterms:created>
  <dcterms:modified xsi:type="dcterms:W3CDTF">2015-07-25T14:52:30Z</dcterms:modified>
</cp:coreProperties>
</file>