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1"/>
  </p:sldMasterIdLst>
  <p:notesMasterIdLst>
    <p:notesMasterId r:id="rId36"/>
  </p:notesMasterIdLst>
  <p:sldIdLst>
    <p:sldId id="256" r:id="rId2"/>
    <p:sldId id="257" r:id="rId3"/>
    <p:sldId id="260" r:id="rId4"/>
    <p:sldId id="258" r:id="rId5"/>
    <p:sldId id="277" r:id="rId6"/>
    <p:sldId id="259" r:id="rId7"/>
    <p:sldId id="278" r:id="rId8"/>
    <p:sldId id="279" r:id="rId9"/>
    <p:sldId id="280" r:id="rId10"/>
    <p:sldId id="281" r:id="rId11"/>
    <p:sldId id="282" r:id="rId12"/>
    <p:sldId id="283" r:id="rId13"/>
    <p:sldId id="275" r:id="rId14"/>
    <p:sldId id="261" r:id="rId15"/>
    <p:sldId id="284" r:id="rId16"/>
    <p:sldId id="263" r:id="rId17"/>
    <p:sldId id="262" r:id="rId18"/>
    <p:sldId id="264" r:id="rId19"/>
    <p:sldId id="266" r:id="rId20"/>
    <p:sldId id="288" r:id="rId21"/>
    <p:sldId id="292" r:id="rId22"/>
    <p:sldId id="290" r:id="rId23"/>
    <p:sldId id="291" r:id="rId24"/>
    <p:sldId id="267" r:id="rId25"/>
    <p:sldId id="285" r:id="rId26"/>
    <p:sldId id="276" r:id="rId27"/>
    <p:sldId id="268" r:id="rId28"/>
    <p:sldId id="287" r:id="rId29"/>
    <p:sldId id="293" r:id="rId30"/>
    <p:sldId id="286" r:id="rId31"/>
    <p:sldId id="270" r:id="rId32"/>
    <p:sldId id="273" r:id="rId33"/>
    <p:sldId id="271" r:id="rId34"/>
    <p:sldId id="274" r:id="rId3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E358108A-2792-4FBA-BB59-820FBEB898F9}">
  <a:tblStyle styleId="{E358108A-2792-4FBA-BB59-820FBEB898F9}" styleName="Table_0">
    <a:wholeTbl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7171" autoAdjust="0"/>
  </p:normalViewPr>
  <p:slideViewPr>
    <p:cSldViewPr snapToGrid="0" snapToObjects="1">
      <p:cViewPr varScale="1">
        <p:scale>
          <a:sx n="228" d="100"/>
          <a:sy n="228" d="100"/>
        </p:scale>
        <p:origin x="-188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104925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1200"/>
              </a:spcBef>
              <a:buClr>
                <a:schemeClr val="lt2"/>
              </a:buClr>
              <a:buSzPct val="55000"/>
              <a:buFont typeface="Arial"/>
              <a:buNone/>
            </a:pPr>
            <a:endParaRPr lang="en" sz="1400" dirty="0">
              <a:solidFill>
                <a:schemeClr val="lt2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Shape 2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related</a:t>
            </a:r>
            <a:r>
              <a:rPr lang="en-US" baseline="0" dirty="0" smtClean="0"/>
              <a:t> </a:t>
            </a:r>
            <a:r>
              <a:rPr lang="en-US" baseline="0" smtClean="0"/>
              <a:t>code in </a:t>
            </a:r>
            <a:r>
              <a:rPr lang="en-US" smtClean="0"/>
              <a:t>function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  <a:r>
              <a:rPr lang="en-US" dirty="0" err="1" smtClean="0"/>
              <a:t>HeapTupleSatisfiesVisibility</a:t>
            </a:r>
            <a:r>
              <a:rPr lang="en-US" dirty="0" smtClean="0"/>
              <a:t>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6866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DBNAME="</a:t>
            </a:r>
            <a:r>
              <a:rPr lang="en-US" dirty="0" err="1" smtClean="0"/>
              <a:t>postgres</a:t>
            </a:r>
            <a:r>
              <a:rPr lang="en-US" dirty="0" smtClean="0"/>
              <a:t>"</a:t>
            </a:r>
          </a:p>
          <a:p>
            <a:pPr lvl="0" rtl="0">
              <a:spcBef>
                <a:spcPts val="0"/>
              </a:spcBef>
              <a:buNone/>
            </a:pPr>
            <a:endParaRPr lang="en-US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/>
              <a:t>psql</a:t>
            </a:r>
            <a:r>
              <a:rPr lang="en-US" dirty="0" smtClean="0"/>
              <a:t> -c $DBNAME</a:t>
            </a:r>
            <a:r>
              <a:rPr lang="en-US" baseline="0" dirty="0" smtClean="0"/>
              <a:t> “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drop table IF EXISTS t1;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create table t1 (c1 </a:t>
            </a:r>
            <a:r>
              <a:rPr lang="en-US" dirty="0" err="1" smtClean="0"/>
              <a:t>int</a:t>
            </a:r>
            <a:r>
              <a:rPr lang="en-US" dirty="0" smtClean="0"/>
              <a:t>) WITH (</a:t>
            </a:r>
            <a:r>
              <a:rPr lang="en-US" dirty="0" err="1" smtClean="0"/>
              <a:t>appendonly</a:t>
            </a:r>
            <a:r>
              <a:rPr lang="en-US" dirty="0" smtClean="0"/>
              <a:t>=true);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insert into t1 select </a:t>
            </a:r>
            <a:r>
              <a:rPr lang="en-US" dirty="0" err="1" smtClean="0"/>
              <a:t>generate_series</a:t>
            </a:r>
            <a:r>
              <a:rPr lang="en-US" dirty="0" smtClean="0"/>
              <a:t>(1,100000);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drop table IF EXISTS t2;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create table t2 (c1 </a:t>
            </a:r>
            <a:r>
              <a:rPr lang="en-US" dirty="0" err="1" smtClean="0"/>
              <a:t>int</a:t>
            </a:r>
            <a:r>
              <a:rPr lang="en-US" dirty="0" smtClean="0"/>
              <a:t>) WITH (</a:t>
            </a:r>
            <a:r>
              <a:rPr lang="en-US" dirty="0" err="1" smtClean="0"/>
              <a:t>appendonly</a:t>
            </a:r>
            <a:r>
              <a:rPr lang="en-US" dirty="0" smtClean="0"/>
              <a:t>=true, orientation=parquet);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insert into t2 select </a:t>
            </a:r>
            <a:r>
              <a:rPr lang="en-US" dirty="0" err="1" smtClean="0"/>
              <a:t>generate_series</a:t>
            </a:r>
            <a:r>
              <a:rPr lang="en-US" dirty="0" smtClean="0"/>
              <a:t>(1,100000);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SET TRANSACTION ISOLATION LEVEL SERIALIZABLE;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set </a:t>
            </a:r>
            <a:r>
              <a:rPr lang="en-US" dirty="0" err="1" smtClean="0"/>
              <a:t>gp_select_invisible</a:t>
            </a:r>
            <a:r>
              <a:rPr lang="en-US" dirty="0" smtClean="0"/>
              <a:t>=true;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“</a:t>
            </a:r>
          </a:p>
          <a:p>
            <a:pPr lvl="0" rtl="0">
              <a:spcBef>
                <a:spcPts val="0"/>
              </a:spcBef>
              <a:buNone/>
            </a:pPr>
            <a:endParaRPr lang="en-US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#</a:t>
            </a:r>
            <a:r>
              <a:rPr lang="en-US" baseline="0" dirty="0" smtClean="0"/>
              <a:t> For AO tables:</a:t>
            </a:r>
            <a:endParaRPr lang="en-US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dirty="0" err="1" smtClean="0"/>
              <a:t>psql</a:t>
            </a:r>
            <a:r>
              <a:rPr lang="en-US" dirty="0" smtClean="0"/>
              <a:t> -</a:t>
            </a:r>
            <a:r>
              <a:rPr lang="en-US" dirty="0" err="1" smtClean="0"/>
              <a:t>tc</a:t>
            </a:r>
            <a:r>
              <a:rPr lang="en-US" dirty="0" smtClean="0"/>
              <a:t> “select 'SELECT </a:t>
            </a:r>
            <a:r>
              <a:rPr lang="en-US" dirty="0" err="1" smtClean="0"/>
              <a:t>xmin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xmax</a:t>
            </a:r>
            <a:r>
              <a:rPr lang="en-US" baseline="0" dirty="0" smtClean="0"/>
              <a:t>,</a:t>
            </a:r>
            <a:r>
              <a:rPr lang="en-US" dirty="0" smtClean="0"/>
              <a:t>* FROM </a:t>
            </a:r>
            <a:r>
              <a:rPr lang="en-US" dirty="0" err="1" smtClean="0"/>
              <a:t>pg_aoseg.pg_aoseg</a:t>
            </a:r>
            <a:r>
              <a:rPr lang="en-US" dirty="0" smtClean="0"/>
              <a:t>_'|| </a:t>
            </a:r>
            <a:r>
              <a:rPr lang="en-US" dirty="0" err="1" smtClean="0"/>
              <a:t>relfilenode</a:t>
            </a:r>
            <a:r>
              <a:rPr lang="en-US" dirty="0" smtClean="0"/>
              <a:t>|| ';' from </a:t>
            </a:r>
            <a:r>
              <a:rPr lang="en-US" dirty="0" err="1" smtClean="0"/>
              <a:t>pg_class</a:t>
            </a:r>
            <a:r>
              <a:rPr lang="en-US" dirty="0" smtClean="0"/>
              <a:t> where </a:t>
            </a:r>
            <a:r>
              <a:rPr lang="en-US" dirty="0" err="1" smtClean="0"/>
              <a:t>relname</a:t>
            </a:r>
            <a:r>
              <a:rPr lang="en-US" dirty="0" smtClean="0"/>
              <a:t>='t1';" $DBNAME | </a:t>
            </a:r>
            <a:r>
              <a:rPr lang="en-US" dirty="0" err="1" smtClean="0"/>
              <a:t>psql</a:t>
            </a:r>
            <a:r>
              <a:rPr lang="en-US" dirty="0" smtClean="0"/>
              <a:t> -a $DBNAME</a:t>
            </a:r>
          </a:p>
          <a:p>
            <a:pPr lvl="0" rtl="0">
              <a:spcBef>
                <a:spcPts val="0"/>
              </a:spcBef>
              <a:buNone/>
            </a:pPr>
            <a:endParaRPr lang="en-US" dirty="0" smtClean="0"/>
          </a:p>
          <a:p>
            <a:pPr lvl="0" rtl="0">
              <a:spcBef>
                <a:spcPts val="0"/>
              </a:spcBef>
              <a:buNone/>
            </a:pPr>
            <a:endParaRPr lang="en-US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dirty="0" smtClean="0"/>
              <a:t>#</a:t>
            </a:r>
            <a:r>
              <a:rPr lang="en-US" baseline="0" dirty="0" smtClean="0"/>
              <a:t> For PARQUET tables:</a:t>
            </a:r>
            <a:endParaRPr lang="en-US" dirty="0" smtClean="0"/>
          </a:p>
          <a:p>
            <a:pPr lvl="0" rtl="0">
              <a:spcBef>
                <a:spcPts val="0"/>
              </a:spcBef>
              <a:buNone/>
            </a:pPr>
            <a:r>
              <a:rPr lang="en-US" dirty="0" err="1" smtClean="0"/>
              <a:t>psql</a:t>
            </a:r>
            <a:r>
              <a:rPr lang="en-US" dirty="0" smtClean="0"/>
              <a:t> -</a:t>
            </a:r>
            <a:r>
              <a:rPr lang="en-US" dirty="0" err="1" smtClean="0"/>
              <a:t>tc</a:t>
            </a:r>
            <a:r>
              <a:rPr lang="en-US" dirty="0" smtClean="0"/>
              <a:t> “select 'SELECT </a:t>
            </a:r>
            <a:r>
              <a:rPr lang="en-US" dirty="0" err="1" smtClean="0"/>
              <a:t>xmin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xmax</a:t>
            </a:r>
            <a:r>
              <a:rPr lang="en-US" baseline="0" dirty="0" smtClean="0"/>
              <a:t>,</a:t>
            </a:r>
            <a:r>
              <a:rPr lang="en-US" dirty="0" smtClean="0"/>
              <a:t>* FROM </a:t>
            </a:r>
            <a:r>
              <a:rPr lang="en-US" dirty="0" err="1" smtClean="0"/>
              <a:t>pg_aoseg.pg_paqseg</a:t>
            </a:r>
            <a:r>
              <a:rPr lang="en-US" dirty="0" smtClean="0"/>
              <a:t>_'|| </a:t>
            </a:r>
            <a:r>
              <a:rPr lang="en-US" dirty="0" err="1" smtClean="0"/>
              <a:t>relfilenode</a:t>
            </a:r>
            <a:r>
              <a:rPr lang="en-US" dirty="0" smtClean="0"/>
              <a:t>|| ';' from </a:t>
            </a:r>
            <a:r>
              <a:rPr lang="en-US" dirty="0" err="1" smtClean="0"/>
              <a:t>pg_class</a:t>
            </a:r>
            <a:r>
              <a:rPr lang="en-US" dirty="0" smtClean="0"/>
              <a:t> where </a:t>
            </a:r>
            <a:r>
              <a:rPr lang="en-US" dirty="0" err="1" smtClean="0"/>
              <a:t>relname</a:t>
            </a:r>
            <a:r>
              <a:rPr lang="en-US" dirty="0" smtClean="0"/>
              <a:t>=’t2';" $DBNAME | </a:t>
            </a:r>
            <a:r>
              <a:rPr lang="en-US" dirty="0" err="1" smtClean="0"/>
              <a:t>psql</a:t>
            </a:r>
            <a:r>
              <a:rPr lang="en-US" dirty="0" smtClean="0"/>
              <a:t> -a $DBNAME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2"/>
          </a:solidFill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890587" y="1312907"/>
            <a:ext cx="4384200" cy="10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16F3B"/>
              </a:buClr>
              <a:buFont typeface="Arial"/>
              <a:buNone/>
              <a:defRPr/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890587" y="2633383"/>
            <a:ext cx="6048299" cy="369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1pPr>
            <a:lvl2pPr marL="457200" marR="0" lvl="1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2pPr>
            <a:lvl3pPr marL="914400" marR="0" lvl="2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3pPr>
            <a:lvl4pPr marL="1371600" marR="0" lvl="3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4pPr>
            <a:lvl5pPr marL="1828800" marR="0" lvl="4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2"/>
          </p:nvPr>
        </p:nvSpPr>
        <p:spPr>
          <a:xfrm>
            <a:off x="908582" y="3710101"/>
            <a:ext cx="5026500" cy="27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7F7F7F"/>
              </a:buClr>
              <a:buFont typeface="Arial"/>
              <a:buNone/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7" name="Shape 17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Pivotal. All rights reserved.</a:t>
            </a:r>
          </a:p>
        </p:txBody>
      </p:sp>
      <p:pic>
        <p:nvPicPr>
          <p:cNvPr id="10" name="Picture 9" descr="Pivotal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Content, graphic area on lef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pic" idx="2"/>
          </p:nvPr>
        </p:nvSpPr>
        <p:spPr>
          <a:xfrm>
            <a:off x="366712" y="1074737"/>
            <a:ext cx="2073300" cy="3383099"/>
          </a:xfrm>
          <a:prstGeom prst="rect">
            <a:avLst/>
          </a:prstGeom>
          <a:noFill/>
          <a:ln>
            <a:noFill/>
          </a:ln>
        </p:spPr>
      </p:sp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2728913" y="1074737"/>
            <a:ext cx="6048299" cy="338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marL="1658937" lvl="3" indent="-1222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, Subtitle, and Content with graphic area at lef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/>
          </p:cNvSpPr>
          <p:nvPr>
            <p:ph type="pic" idx="2"/>
          </p:nvPr>
        </p:nvSpPr>
        <p:spPr>
          <a:xfrm>
            <a:off x="366712" y="1419225"/>
            <a:ext cx="2073300" cy="3038399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66712" y="785812"/>
            <a:ext cx="8410499" cy="34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3"/>
          </p:nvPr>
        </p:nvSpPr>
        <p:spPr>
          <a:xfrm>
            <a:off x="2728913" y="1419224"/>
            <a:ext cx="6048299" cy="3038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marL="1658937" lvl="3" indent="-1222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ooter bar only">
    <p:bg>
      <p:bgPr>
        <a:solidFill>
          <a:schemeClr val="l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ck background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Shape 69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Shape 70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Pivotal. All rights reserved.</a:t>
            </a:r>
          </a:p>
        </p:txBody>
      </p:sp>
      <p:pic>
        <p:nvPicPr>
          <p:cNvPr id="7" name="Picture 6" descr="Pivotal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, no circle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>
            <a:off x="366713" y="1074737"/>
            <a:ext cx="8410499" cy="338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rgbClr val="ADC339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rgbClr val="ADC339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rgbClr val="ADC339"/>
              </a:buClr>
              <a:buFont typeface="Verdana"/>
              <a:buChar char="▪"/>
              <a:defRPr/>
            </a:lvl3pPr>
            <a:lvl4pPr marL="1658937" lvl="3" indent="-211137" rtl="0">
              <a:spcBef>
                <a:spcPts val="300"/>
              </a:spcBef>
              <a:buClr>
                <a:srgbClr val="ADC339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rgbClr val="ADC339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 1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subTitle" idx="1"/>
          </p:nvPr>
        </p:nvSpPr>
        <p:spPr>
          <a:xfrm>
            <a:off x="457200" y="3716392"/>
            <a:ext cx="8229600" cy="1232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lvl="0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2pPr>
            <a:lvl3pPr lvl="2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3pPr>
            <a:lvl4pPr lvl="3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4pPr>
            <a:lvl5pPr lvl="4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5pPr>
            <a:lvl6pPr lvl="5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6pPr>
            <a:lvl7pPr lvl="6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7pPr>
            <a:lvl8pPr lvl="7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8pPr>
            <a:lvl9pPr lvl="8" rtl="0">
              <a:spcBef>
                <a:spcPts val="0"/>
              </a:spcBef>
              <a:buClr>
                <a:schemeClr val="dk2"/>
              </a:buClr>
              <a:buSzPct val="100000"/>
              <a:buNone/>
              <a:defRPr sz="4800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1" name="Shape 81"/>
          <p:cNvSpPr txBox="1">
            <a:spLocks noGrp="1"/>
          </p:cNvSpPr>
          <p:nvPr>
            <p:ph type="ctrTitle"/>
          </p:nvPr>
        </p:nvSpPr>
        <p:spPr>
          <a:xfrm>
            <a:off x="457200" y="563759"/>
            <a:ext cx="8229600" cy="300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00A79D"/>
              </a:buClr>
              <a:buSzPct val="100000"/>
              <a:defRPr sz="7200">
                <a:solidFill>
                  <a:srgbClr val="00A79D"/>
                </a:solidFill>
              </a:defRPr>
            </a:lvl1pPr>
            <a:lvl2pPr lvl="1" rtl="0">
              <a:spcBef>
                <a:spcPts val="0"/>
              </a:spcBef>
              <a:buSzPct val="100000"/>
              <a:defRPr sz="7200"/>
            </a:lvl2pPr>
            <a:lvl3pPr lvl="2" rtl="0">
              <a:spcBef>
                <a:spcPts val="0"/>
              </a:spcBef>
              <a:buSzPct val="100000"/>
              <a:defRPr sz="7200"/>
            </a:lvl3pPr>
            <a:lvl4pPr lvl="3" rtl="0">
              <a:spcBef>
                <a:spcPts val="0"/>
              </a:spcBef>
              <a:buSzPct val="100000"/>
              <a:defRPr sz="7200"/>
            </a:lvl4pPr>
            <a:lvl5pPr lvl="4" rtl="0">
              <a:spcBef>
                <a:spcPts val="0"/>
              </a:spcBef>
              <a:buSzPct val="100000"/>
              <a:defRPr sz="7200"/>
            </a:lvl5pPr>
            <a:lvl6pPr lvl="5" rtl="0">
              <a:spcBef>
                <a:spcPts val="0"/>
              </a:spcBef>
              <a:buSzPct val="100000"/>
              <a:defRPr sz="7200"/>
            </a:lvl6pPr>
            <a:lvl7pPr lvl="6" rtl="0">
              <a:spcBef>
                <a:spcPts val="0"/>
              </a:spcBef>
              <a:buSzPct val="100000"/>
              <a:defRPr sz="7200"/>
            </a:lvl7pPr>
            <a:lvl8pPr lvl="7" rtl="0">
              <a:spcBef>
                <a:spcPts val="0"/>
              </a:spcBef>
              <a:buSzPct val="100000"/>
              <a:defRPr sz="7200"/>
            </a:lvl8pPr>
            <a:lvl9pPr lvl="8" rtl="0">
              <a:spcBef>
                <a:spcPts val="0"/>
              </a:spcBef>
              <a:buSzPct val="100000"/>
              <a:defRPr sz="7200"/>
            </a:lvl9pPr>
          </a:lstStyle>
          <a:p>
            <a:endParaRPr dirty="0"/>
          </a:p>
        </p:txBody>
      </p:sp>
      <p:cxnSp>
        <p:nvCxnSpPr>
          <p:cNvPr id="83" name="Shape 83"/>
          <p:cNvCxnSpPr/>
          <p:nvPr/>
        </p:nvCxnSpPr>
        <p:spPr>
          <a:xfrm>
            <a:off x="457200" y="411479"/>
            <a:ext cx="8229600" cy="0"/>
          </a:xfrm>
          <a:prstGeom prst="straightConnector1">
            <a:avLst/>
          </a:prstGeom>
          <a:noFill/>
          <a:ln w="57150" cap="flat" cmpd="sng">
            <a:solidFill>
              <a:srgbClr val="00A79D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4" name="Shape 84"/>
          <p:cNvCxnSpPr/>
          <p:nvPr/>
        </p:nvCxnSpPr>
        <p:spPr>
          <a:xfrm>
            <a:off x="457200" y="3633382"/>
            <a:ext cx="8229600" cy="0"/>
          </a:xfrm>
          <a:prstGeom prst="straightConnector1">
            <a:avLst/>
          </a:prstGeom>
          <a:noFill/>
          <a:ln w="57150" cap="flat" cmpd="sng">
            <a:solidFill>
              <a:srgbClr val="00A79D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5" name="Shape 85"/>
          <p:cNvSpPr txBox="1">
            <a:spLocks noGrp="1"/>
          </p:cNvSpPr>
          <p:nvPr>
            <p:ph type="sldNum" idx="12"/>
          </p:nvPr>
        </p:nvSpPr>
        <p:spPr>
          <a:xfrm>
            <a:off x="8556791" y="4896601"/>
            <a:ext cx="416867" cy="28615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lumn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66712" y="1074737"/>
            <a:ext cx="4032600" cy="338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marL="1658937" lvl="3" indent="-1222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4744823" y="1074737"/>
            <a:ext cx="4032600" cy="338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marL="1658937" lvl="3" indent="-1222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Divider 3 -Large 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685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Shape 26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7" name="Shape 27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Pivotal. All rights reserved.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ctrTitle"/>
          </p:nvPr>
        </p:nvSpPr>
        <p:spPr>
          <a:xfrm>
            <a:off x="670454" y="1674283"/>
            <a:ext cx="6048299" cy="135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85D"/>
              </a:buClr>
              <a:buFont typeface="Arial"/>
              <a:buNone/>
              <a:defRPr/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8" name="Picture 7" descr="Pivotal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66712" y="1074737"/>
            <a:ext cx="8410499" cy="3383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chemeClr val="accent1"/>
              </a:buClr>
              <a:buFont typeface="Noto Symbol"/>
              <a:buChar char="•"/>
              <a:defRPr/>
            </a:lvl1pPr>
            <a:lvl2pPr lvl="1" rtl="0">
              <a:spcBef>
                <a:spcPts val="300"/>
              </a:spcBef>
              <a:buClr>
                <a:schemeClr val="accent1"/>
              </a:buClr>
              <a:buFont typeface="Verdana"/>
              <a:buChar char="–"/>
              <a:defRPr/>
            </a:lvl2pPr>
            <a:lvl3pPr lvl="2" rtl="0">
              <a:spcBef>
                <a:spcPts val="300"/>
              </a:spcBef>
              <a:buClr>
                <a:schemeClr val="accent1"/>
              </a:buClr>
              <a:buFont typeface="Verdana"/>
              <a:buChar char="▪"/>
              <a:defRPr/>
            </a:lvl3pPr>
            <a:lvl4pPr marL="1658937" lvl="3" indent="-122237" rtl="0">
              <a:spcBef>
                <a:spcPts val="300"/>
              </a:spcBef>
              <a:buClr>
                <a:schemeClr val="accent1"/>
              </a:buClr>
              <a:buFont typeface="Verdana"/>
              <a:buChar char="—"/>
              <a:defRPr/>
            </a:lvl4pPr>
            <a:lvl5pPr lvl="4" rtl="0">
              <a:spcBef>
                <a:spcPts val="300"/>
              </a:spcBef>
              <a:buClr>
                <a:schemeClr val="accent1"/>
              </a:buClr>
              <a:buFont typeface="Verdana"/>
              <a:buChar char="»"/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Shape 37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685D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Shape 38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9" name="Shape 39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Pivotal. All rights reserved.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ctrTitle"/>
          </p:nvPr>
        </p:nvSpPr>
        <p:spPr>
          <a:xfrm>
            <a:off x="1017587" y="1739930"/>
            <a:ext cx="6048299" cy="62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Font typeface="Arial"/>
              <a:buNone/>
              <a:defRPr/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spcBef>
                <a:spcPts val="1200"/>
              </a:spcBef>
              <a:buClr>
                <a:srgbClr val="1C7B70"/>
              </a:buClr>
              <a:buFont typeface="Arial"/>
              <a:buNone/>
              <a:defRPr/>
            </a:lvl1pPr>
            <a:lvl2pPr lvl="1" rtl="0">
              <a:spcBef>
                <a:spcPts val="300"/>
              </a:spcBef>
              <a:buClr>
                <a:srgbClr val="1C7B70"/>
              </a:buClr>
              <a:buFont typeface="Arial"/>
              <a:buNone/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9" name="Picture 8" descr="Pivotal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0" y="0"/>
            <a:ext cx="9144000" cy="2168400"/>
          </a:xfrm>
          <a:prstGeom prst="rect">
            <a:avLst/>
          </a:prstGeom>
          <a:gradFill>
            <a:gsLst>
              <a:gs pos="0">
                <a:schemeClr val="lt1"/>
              </a:gs>
              <a:gs pos="100000">
                <a:srgbClr val="BFBFBF">
                  <a:alpha val="60392"/>
                </a:srgbClr>
              </a:gs>
            </a:gsLst>
            <a:lin ang="16200038" scaled="0"/>
          </a:gra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Shape 45"/>
          <p:cNvSpPr txBox="1">
            <a:spLocks noGrp="1"/>
          </p:cNvSpPr>
          <p:nvPr>
            <p:ph type="ctrTitle"/>
          </p:nvPr>
        </p:nvSpPr>
        <p:spPr>
          <a:xfrm>
            <a:off x="2728910" y="1006879"/>
            <a:ext cx="6048299" cy="1218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46" name="Shape 46"/>
          <p:cNvSpPr txBox="1">
            <a:spLocks noGrp="1"/>
          </p:cNvSpPr>
          <p:nvPr>
            <p:ph type="subTitle" idx="1"/>
          </p:nvPr>
        </p:nvSpPr>
        <p:spPr>
          <a:xfrm>
            <a:off x="2728913" y="2455863"/>
            <a:ext cx="6048299" cy="1901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1pPr>
            <a:lvl2pPr marL="457200" marR="0" lvl="1" indent="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2pPr>
            <a:lvl3pPr marL="914400" marR="0" lvl="2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3pPr>
            <a:lvl4pPr marL="1371600" marR="0" lvl="3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4pPr>
            <a:lvl5pPr marL="1828800" marR="0" lvl="4" indent="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2C95DD"/>
              </a:buClr>
              <a:buFont typeface="Arial"/>
              <a:buNone/>
              <a:defRPr/>
            </a:lvl5pPr>
            <a:lvl6pPr marL="2286000" marR="0" lvl="5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6pPr>
            <a:lvl7pPr marL="2743200" marR="0" lvl="6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7pPr>
            <a:lvl8pPr marL="3200400" marR="0" lvl="7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8pPr>
            <a:lvl9pPr marL="3657600" marR="0" lvl="8" indent="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ACACAC"/>
              </a:buClr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vider 3 -Large 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000000"/>
          </a:solidFill>
          <a:ln w="127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Shape 49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Shape 50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51" name="Shape 51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Pivotal. All rights reserved.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ctrTitle"/>
          </p:nvPr>
        </p:nvSpPr>
        <p:spPr>
          <a:xfrm>
            <a:off x="670454" y="1674283"/>
            <a:ext cx="6048299" cy="1354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/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/>
            </a:lvl2pPr>
            <a:lvl3pPr marL="0" marR="0" lvl="2" indent="0" algn="l" rtl="0">
              <a:spcBef>
                <a:spcPts val="0"/>
              </a:spcBef>
              <a:defRPr/>
            </a:lvl3pPr>
            <a:lvl4pPr marL="0" marR="0" lvl="3" indent="0" algn="l" rtl="0">
              <a:spcBef>
                <a:spcPts val="0"/>
              </a:spcBef>
              <a:defRPr/>
            </a:lvl4pPr>
            <a:lvl5pPr marL="0" marR="0" lvl="4" indent="0" algn="l" rtl="0">
              <a:spcBef>
                <a:spcPts val="0"/>
              </a:spcBef>
              <a:defRPr/>
            </a:lvl5pPr>
            <a:lvl6pPr marL="0" marR="0" lvl="5" indent="0" algn="l" rtl="0">
              <a:spcBef>
                <a:spcPts val="0"/>
              </a:spcBef>
              <a:defRPr/>
            </a:lvl6pPr>
            <a:lvl7pPr marL="0" marR="0" lvl="6" indent="0" algn="l" rtl="0">
              <a:spcBef>
                <a:spcPts val="0"/>
              </a:spcBef>
              <a:defRPr/>
            </a:lvl7pPr>
            <a:lvl8pPr marL="0" marR="0" lvl="7" indent="0" algn="l" rtl="0">
              <a:spcBef>
                <a:spcPts val="0"/>
              </a:spcBef>
              <a:defRPr/>
            </a:lvl8pPr>
            <a:lvl9pPr marL="0" marR="0" lvl="8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pic>
        <p:nvPicPr>
          <p:cNvPr id="8" name="Picture 7" descr="Pivotal_Whit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Sub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366712" y="785812"/>
            <a:ext cx="8410499" cy="346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lvl="0" indent="0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/>
            </a:lvl1pPr>
            <a:lvl2pPr marL="457200" lvl="1" indent="0" rtl="0">
              <a:spcBef>
                <a:spcPts val="0"/>
              </a:spcBef>
              <a:buFont typeface="Arial"/>
              <a:buNone/>
              <a:defRPr/>
            </a:lvl2pPr>
            <a:lvl3pPr marL="914400" lvl="2" indent="0" rtl="0">
              <a:spcBef>
                <a:spcPts val="0"/>
              </a:spcBef>
              <a:buFont typeface="Arial"/>
              <a:buNone/>
              <a:defRPr/>
            </a:lvl3pPr>
            <a:lvl4pPr marL="1371600" lvl="3" indent="0" rtl="0">
              <a:spcBef>
                <a:spcPts val="0"/>
              </a:spcBef>
              <a:buFont typeface="Arial"/>
              <a:buNone/>
              <a:defRPr/>
            </a:lvl4pPr>
            <a:lvl5pPr marL="1828800" lvl="4" indent="0" rtl="0">
              <a:spcBef>
                <a:spcPts val="0"/>
              </a:spcBef>
              <a:buFont typeface="Arial"/>
              <a:buNone/>
              <a:defRPr/>
            </a:lvl5pPr>
            <a:lvl6pPr marL="2286000" lvl="5" indent="0" rtl="0">
              <a:spcBef>
                <a:spcPts val="0"/>
              </a:spcBef>
              <a:buFont typeface="Arial"/>
              <a:buNone/>
              <a:defRPr/>
            </a:lvl6pPr>
            <a:lvl7pPr marL="2743200" lvl="6" indent="0" rtl="0">
              <a:spcBef>
                <a:spcPts val="0"/>
              </a:spcBef>
              <a:buFont typeface="Arial"/>
              <a:buNone/>
              <a:defRPr/>
            </a:lvl7pPr>
            <a:lvl8pPr marL="3200400" lvl="7" indent="0" rtl="0">
              <a:spcBef>
                <a:spcPts val="0"/>
              </a:spcBef>
              <a:buFont typeface="Arial"/>
              <a:buNone/>
              <a:defRPr/>
            </a:lvl8pPr>
            <a:lvl9pPr marL="3657600" lvl="8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 rtl="0">
              <a:lnSpc>
                <a:spcPct val="90000"/>
              </a:lnSpc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4629150"/>
            <a:ext cx="9144000" cy="385800"/>
          </a:xfrm>
          <a:prstGeom prst="rect">
            <a:avLst/>
          </a:prstGeom>
          <a:solidFill>
            <a:srgbClr val="00786E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7"/>
          <p:cNvSpPr txBox="1"/>
          <p:nvPr/>
        </p:nvSpPr>
        <p:spPr>
          <a:xfrm flipH="1">
            <a:off x="8553449" y="5021496"/>
            <a:ext cx="533399" cy="123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8" name="Shape 8"/>
          <p:cNvSpPr txBox="1"/>
          <p:nvPr/>
        </p:nvSpPr>
        <p:spPr>
          <a:xfrm>
            <a:off x="366712" y="5018448"/>
            <a:ext cx="2274900" cy="99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ct val="25000"/>
              <a:buFont typeface="Arial"/>
              <a:buNone/>
            </a:pP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© Copyright </a:t>
            </a:r>
            <a:r>
              <a:rPr lang="en-US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2017 </a:t>
            </a:r>
            <a:r>
              <a:rPr lang="en" sz="650" b="0" i="0" u="none" strike="noStrike" cap="none" dirty="0" smtClean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Pivotal</a:t>
            </a:r>
            <a:r>
              <a:rPr lang="en" sz="650" b="0" i="0" u="none" strike="noStrike" cap="none" dirty="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. All rights reserved.</a:t>
            </a:r>
          </a:p>
        </p:txBody>
      </p:sp>
      <p:pic>
        <p:nvPicPr>
          <p:cNvPr id="3" name="Picture 2" descr="Pivotal_White.png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807" y="4552860"/>
            <a:ext cx="1344193" cy="556218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mli@pivotal.io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7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890575" y="1299175"/>
            <a:ext cx="6740100" cy="100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3600" b="1" dirty="0" smtClean="0">
                <a:solidFill>
                  <a:srgbClr val="F27C3A"/>
                </a:solidFill>
              </a:rPr>
              <a:t>HAWQ TRANSACTION INTRODUCTION</a:t>
            </a:r>
            <a:endParaRPr lang="en" sz="3600" b="1" dirty="0">
              <a:solidFill>
                <a:srgbClr val="F27C3A"/>
              </a:solidFill>
            </a:endParaRPr>
          </a:p>
          <a:p>
            <a:pPr lvl="0" rtl="0">
              <a:lnSpc>
                <a:spcPct val="90000"/>
              </a:lnSpc>
              <a:spcBef>
                <a:spcPts val="0"/>
              </a:spcBef>
              <a:buNone/>
            </a:pPr>
            <a:endParaRPr lang="en" sz="2400" dirty="0">
              <a:solidFill>
                <a:srgbClr val="3EA7B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460643" y="2913980"/>
            <a:ext cx="279223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3EA7BC"/>
                </a:solidFill>
              </a:rPr>
              <a:t>Ming Li 	（李 明）</a:t>
            </a:r>
          </a:p>
          <a:p>
            <a:r>
              <a:rPr lang="en-US" sz="1800" dirty="0" smtClean="0">
                <a:solidFill>
                  <a:srgbClr val="3EA7BC"/>
                </a:solidFill>
              </a:rPr>
              <a:t>Email: 	</a:t>
            </a:r>
            <a:r>
              <a:rPr lang="en-US" sz="1800" dirty="0" smtClean="0">
                <a:solidFill>
                  <a:srgbClr val="3EA7BC"/>
                </a:solidFill>
                <a:hlinkClick r:id="rId3"/>
              </a:rPr>
              <a:t>mli@pivotal.io</a:t>
            </a:r>
            <a:r>
              <a:rPr lang="en-US" sz="1800" dirty="0" smtClean="0">
                <a:solidFill>
                  <a:srgbClr val="3EA7BC"/>
                </a:solidFill>
              </a:rPr>
              <a:t> </a:t>
            </a:r>
          </a:p>
          <a:p>
            <a:r>
              <a:rPr lang="en-US" sz="1800" dirty="0">
                <a:solidFill>
                  <a:srgbClr val="3EA7BC"/>
                </a:solidFill>
              </a:rPr>
              <a:t>	</a:t>
            </a:r>
            <a:r>
              <a:rPr lang="en-US" sz="1800" dirty="0" err="1" smtClean="0">
                <a:solidFill>
                  <a:srgbClr val="3EA7BC"/>
                </a:solidFill>
              </a:rPr>
              <a:t>mli@apache.org</a:t>
            </a:r>
            <a:endParaRPr lang="en-US" sz="1800" dirty="0"/>
          </a:p>
        </p:txBody>
      </p:sp>
      <p:sp>
        <p:nvSpPr>
          <p:cNvPr id="3" name="Rectangle 2"/>
          <p:cNvSpPr/>
          <p:nvPr/>
        </p:nvSpPr>
        <p:spPr>
          <a:xfrm>
            <a:off x="304292" y="4627531"/>
            <a:ext cx="25075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1800" dirty="0" smtClean="0"/>
              <a:t>Co-branded Logo here</a:t>
            </a:r>
            <a:endParaRPr lang="en-US" sz="1800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1334677"/>
              </p:ext>
            </p:extLst>
          </p:nvPr>
        </p:nvGraphicFramePr>
        <p:xfrm>
          <a:off x="976312" y="72571"/>
          <a:ext cx="7042831" cy="45392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2" name="Visio" r:id="rId4" imgW="4286402" imgH="2759964" progId="Visio.Drawing.11">
                  <p:embed/>
                </p:oleObj>
              </mc:Choice>
              <mc:Fallback>
                <p:oleObj name="Visio" r:id="rId4" imgW="4286402" imgH="2759964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6312" y="72571"/>
                        <a:ext cx="7042831" cy="4539265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778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2" y="785937"/>
            <a:ext cx="8410499" cy="3671899"/>
          </a:xfrm>
        </p:spPr>
        <p:txBody>
          <a:bodyPr/>
          <a:lstStyle/>
          <a:p>
            <a:r>
              <a:rPr lang="en-US" sz="1600" dirty="0" smtClean="0"/>
              <a:t> Snapshot </a:t>
            </a:r>
            <a:r>
              <a:rPr lang="en-US" sz="1600" dirty="0"/>
              <a:t>is </a:t>
            </a:r>
            <a:r>
              <a:rPr lang="en-US" sz="1600" dirty="0" smtClean="0"/>
              <a:t>fetched:</a:t>
            </a:r>
          </a:p>
          <a:p>
            <a:pPr lvl="1"/>
            <a:r>
              <a:rPr lang="en-US" sz="1600" dirty="0" smtClean="0"/>
              <a:t> At </a:t>
            </a:r>
            <a:r>
              <a:rPr lang="en-US" sz="1600" dirty="0"/>
              <a:t>the start of each </a:t>
            </a:r>
            <a:r>
              <a:rPr lang="en-US" sz="1600" dirty="0" smtClean="0"/>
              <a:t>SQL statement </a:t>
            </a:r>
            <a:r>
              <a:rPr lang="en-US" sz="1600" dirty="0"/>
              <a:t>in READ COMMITTED transaction isolation </a:t>
            </a:r>
            <a:r>
              <a:rPr lang="en-US" sz="1600" dirty="0" smtClean="0"/>
              <a:t>mode</a:t>
            </a:r>
          </a:p>
          <a:p>
            <a:pPr lvl="1"/>
            <a:r>
              <a:rPr lang="en-US" sz="1600" dirty="0" smtClean="0"/>
              <a:t> At </a:t>
            </a:r>
            <a:r>
              <a:rPr lang="en-US" sz="1600" dirty="0"/>
              <a:t>transaction start in SERIALIZABLE transaction isolation mode.</a:t>
            </a:r>
          </a:p>
          <a:p>
            <a:r>
              <a:rPr lang="en-US" sz="1600" dirty="0" smtClean="0"/>
              <a:t> Different processing when concurrently update/delete one tuple:</a:t>
            </a:r>
            <a:endParaRPr lang="en-US" sz="1600" dirty="0"/>
          </a:p>
        </p:txBody>
      </p:sp>
      <p:sp>
        <p:nvSpPr>
          <p:cNvPr id="4" name="Shape 108"/>
          <p:cNvSpPr txBox="1">
            <a:spLocks/>
          </p:cNvSpPr>
          <p:nvPr/>
        </p:nvSpPr>
        <p:spPr>
          <a:xfrm>
            <a:off x="302138" y="266239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pPr algn="ctr"/>
            <a:r>
              <a:rPr lang="en" sz="2400" dirty="0">
                <a:solidFill>
                  <a:schemeClr val="dk2"/>
                </a:solidFill>
              </a:rPr>
              <a:t>Isolation Level Processing</a:t>
            </a:r>
          </a:p>
        </p:txBody>
      </p:sp>
    </p:spTree>
    <p:extLst>
      <p:ext uri="{BB962C8B-B14F-4D97-AF65-F5344CB8AC3E}">
        <p14:creationId xmlns:p14="http://schemas.microsoft.com/office/powerpoint/2010/main" val="2036440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10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3966379"/>
              </p:ext>
            </p:extLst>
          </p:nvPr>
        </p:nvGraphicFramePr>
        <p:xfrm>
          <a:off x="2412042" y="1"/>
          <a:ext cx="4486326" cy="514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" name="Visio" r:id="rId3" imgW="5522671" imgH="6331610" progId="Visio.Drawing.11">
                  <p:embed/>
                </p:oleObj>
              </mc:Choice>
              <mc:Fallback>
                <p:oleObj name="Visio" r:id="rId3" imgW="5522671" imgH="633161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2042" y="1"/>
                        <a:ext cx="4486326" cy="5143500"/>
                      </a:xfrm>
                      <a:prstGeom prst="rect">
                        <a:avLst/>
                      </a:prstGeom>
                      <a:solidFill>
                        <a:schemeClr val="tx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7542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ctrTitle"/>
          </p:nvPr>
        </p:nvSpPr>
        <p:spPr>
          <a:xfrm>
            <a:off x="1017587" y="1739930"/>
            <a:ext cx="7172787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chemeClr val="accent3"/>
                </a:solidFill>
              </a:rPr>
              <a:t>HAWQ TRANSACTION DESIGN</a:t>
            </a:r>
            <a:endParaRPr lang="en" sz="3600" b="1" dirty="0">
              <a:solidFill>
                <a:schemeClr val="accent3"/>
              </a:solidFill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8328043"/>
      </p:ext>
    </p:extLst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Clr>
                <a:schemeClr val="lt2"/>
              </a:buClr>
              <a:buSzPct val="45833"/>
              <a:buFont typeface="Arial"/>
              <a:buNone/>
            </a:pPr>
            <a:r>
              <a:rPr lang="en" sz="2400" dirty="0" smtClean="0">
                <a:solidFill>
                  <a:schemeClr val="dk2"/>
                </a:solidFill>
              </a:rPr>
              <a:t>HAWQ Characteristics</a:t>
            </a:r>
            <a:endParaRPr lang="en" sz="2400" dirty="0">
              <a:solidFill>
                <a:schemeClr val="dk2"/>
              </a:solidFill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33175" y="3841800"/>
            <a:ext cx="7726500" cy="7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1200"/>
              </a:spcBef>
              <a:buNone/>
            </a:pPr>
            <a:endParaRPr lang="en" sz="1800" u="sng" dirty="0">
              <a:solidFill>
                <a:schemeClr val="lt2"/>
              </a:solidFill>
            </a:endParaRPr>
          </a:p>
        </p:txBody>
      </p:sp>
      <p:sp>
        <p:nvSpPr>
          <p:cNvPr id="6" name="Shape 107"/>
          <p:cNvSpPr txBox="1">
            <a:spLocks noGrp="1"/>
          </p:cNvSpPr>
          <p:nvPr>
            <p:ph type="body" idx="1"/>
          </p:nvPr>
        </p:nvSpPr>
        <p:spPr>
          <a:xfrm>
            <a:off x="366711" y="1168500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1" indent="-285750"/>
            <a:r>
              <a:rPr lang="x-none" dirty="0" smtClean="0"/>
              <a:t>SQL On HDFS</a:t>
            </a:r>
          </a:p>
          <a:p>
            <a:pPr marL="285750" lvl="1" indent="-285750"/>
            <a:r>
              <a:rPr lang="x-none" dirty="0" smtClean="0"/>
              <a:t>HDFS don’t support UPDATE in place</a:t>
            </a:r>
          </a:p>
          <a:p>
            <a:pPr marL="285750" lvl="1" indent="-285750"/>
            <a:r>
              <a:rPr lang="x-none" dirty="0" smtClean="0"/>
              <a:t>HAWQ Supported</a:t>
            </a:r>
            <a:r>
              <a:rPr lang="x-none" dirty="0"/>
              <a:t>: Append Only (CREATE / INSERT/ TRUNCATE / SELECT/ NO </a:t>
            </a:r>
            <a:r>
              <a:rPr lang="x-none" dirty="0" smtClean="0"/>
              <a:t>UPDATE/ NO DELETE)</a:t>
            </a:r>
          </a:p>
          <a:p>
            <a:pPr marL="285750" lvl="1" indent="-285750"/>
            <a:r>
              <a:rPr lang="x-none" dirty="0" smtClean="0"/>
              <a:t>HAWQ now only support one active master for catalog management</a:t>
            </a:r>
          </a:p>
          <a:p>
            <a:pPr marL="285750" lvl="1" indent="-285750"/>
            <a:r>
              <a:rPr lang="en-US" dirty="0" smtClean="0"/>
              <a:t>Dispatch </a:t>
            </a:r>
            <a:r>
              <a:rPr lang="en-US" dirty="0"/>
              <a:t>catalog info to segment </a:t>
            </a:r>
            <a:r>
              <a:rPr lang="en-US" dirty="0" smtClean="0"/>
              <a:t>if needed</a:t>
            </a:r>
          </a:p>
          <a:p>
            <a:pPr marL="285750" lvl="1" indent="-285750"/>
            <a:r>
              <a:rPr lang="en-US" dirty="0" smtClean="0"/>
              <a:t>2PC: no need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" sz="2400" dirty="0">
                <a:solidFill>
                  <a:schemeClr val="dk2"/>
                </a:solidFill>
              </a:rPr>
              <a:t>HAWQ </a:t>
            </a:r>
            <a:r>
              <a:rPr lang="en" sz="2400" dirty="0" smtClean="0">
                <a:solidFill>
                  <a:schemeClr val="dk2"/>
                </a:solidFill>
              </a:rPr>
              <a:t>Transaction Basic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2" indent="-285750"/>
            <a:r>
              <a:rPr lang="en-US" dirty="0" smtClean="0"/>
              <a:t>Combine MVCC with Append Only </a:t>
            </a:r>
          </a:p>
          <a:p>
            <a:pPr marL="285750" lvl="2" indent="-285750"/>
            <a:r>
              <a:rPr lang="en-US" dirty="0" smtClean="0"/>
              <a:t>Most scenario:  INSERT in batch in one transaction.</a:t>
            </a:r>
          </a:p>
          <a:p>
            <a:pPr marL="285750" lvl="2" indent="-285750"/>
            <a:r>
              <a:rPr lang="en-US" dirty="0" smtClean="0"/>
              <a:t>Concurrency control at </a:t>
            </a:r>
            <a:r>
              <a:rPr lang="en-US" dirty="0" err="1" smtClean="0"/>
              <a:t>seg</a:t>
            </a:r>
            <a:r>
              <a:rPr lang="en-US" dirty="0" smtClean="0"/>
              <a:t> </a:t>
            </a:r>
            <a:r>
              <a:rPr lang="en-US" dirty="0"/>
              <a:t>file level instead of tuple level </a:t>
            </a:r>
            <a:endParaRPr lang="en-US" dirty="0" smtClean="0"/>
          </a:p>
          <a:p>
            <a:pPr marL="285750" lvl="2" indent="-285750"/>
            <a:r>
              <a:rPr lang="en-US" dirty="0" smtClean="0"/>
              <a:t>Valid </a:t>
            </a:r>
            <a:r>
              <a:rPr lang="en-US" dirty="0"/>
              <a:t>File Length </a:t>
            </a:r>
            <a:r>
              <a:rPr lang="en-US" dirty="0" smtClean="0"/>
              <a:t>maintained </a:t>
            </a:r>
            <a:r>
              <a:rPr lang="en-US" smtClean="0"/>
              <a:t>in MVCC catalog</a:t>
            </a:r>
            <a:r>
              <a:rPr lang="en-US" dirty="0" smtClean="0"/>
              <a:t>.</a:t>
            </a:r>
            <a:endParaRPr lang="en-US" dirty="0" smtClean="0"/>
          </a:p>
          <a:p>
            <a:pPr marL="285750" lvl="2" indent="-285750"/>
            <a:r>
              <a:rPr lang="en-US" dirty="0" smtClean="0"/>
              <a:t>Support different </a:t>
            </a:r>
            <a:r>
              <a:rPr lang="en-US" dirty="0" err="1" smtClean="0"/>
              <a:t>hdfs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if invalid data (because of transaction rollback) appended at </a:t>
            </a:r>
            <a:r>
              <a:rPr lang="en-US" dirty="0" err="1" smtClean="0"/>
              <a:t>segfile</a:t>
            </a:r>
            <a:r>
              <a:rPr lang="en-US" dirty="0"/>
              <a:t>:</a:t>
            </a:r>
            <a:endParaRPr lang="en-US" dirty="0" smtClean="0"/>
          </a:p>
          <a:p>
            <a:pPr marL="342900" lvl="2" indent="-34290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upporting truncate:  we should truncate before next time appending data.</a:t>
            </a:r>
          </a:p>
          <a:p>
            <a:pPr marL="342900" lvl="2" indent="-342900">
              <a:buFont typeface="+mj-lt"/>
              <a:buAutoNum type="arabicPeriod"/>
            </a:pPr>
            <a:r>
              <a:rPr lang="en-US" dirty="0" smtClean="0"/>
              <a:t>Not support truncate:  This </a:t>
            </a:r>
            <a:r>
              <a:rPr lang="en-US" dirty="0" err="1" smtClean="0"/>
              <a:t>segfile</a:t>
            </a:r>
            <a:r>
              <a:rPr lang="en-US" dirty="0" smtClean="0"/>
              <a:t> cannot be appended any more. Use next </a:t>
            </a:r>
            <a:r>
              <a:rPr lang="en-US" dirty="0" err="1" smtClean="0"/>
              <a:t>segfile</a:t>
            </a:r>
            <a:r>
              <a:rPr lang="en-US" dirty="0" smtClean="0"/>
              <a:t> instead. </a:t>
            </a:r>
          </a:p>
          <a:p>
            <a:pPr marL="342900" lvl="2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454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dk2"/>
                </a:solidFill>
              </a:rPr>
              <a:t>Demo</a:t>
            </a:r>
            <a:endParaRPr lang="en" sz="2400" dirty="0">
              <a:solidFill>
                <a:schemeClr val="dk2"/>
              </a:solidFill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767950" y="4316350"/>
            <a:ext cx="4911900" cy="2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366712" y="1074737"/>
            <a:ext cx="8410499" cy="3383099"/>
          </a:xfrm>
        </p:spPr>
        <p:txBody>
          <a:bodyPr/>
          <a:lstStyle/>
          <a:p>
            <a:pPr marL="285750" lvl="2" indent="-285750"/>
            <a:r>
              <a:rPr lang="en-US" dirty="0" smtClean="0"/>
              <a:t>Thinking that put all metadata into one sys table will cause performance downgrading when </a:t>
            </a:r>
            <a:r>
              <a:rPr lang="en-US" dirty="0" err="1" smtClean="0"/>
              <a:t>hawq</a:t>
            </a:r>
            <a:r>
              <a:rPr lang="en-US" dirty="0" smtClean="0"/>
              <a:t> data escalation.</a:t>
            </a:r>
          </a:p>
          <a:p>
            <a:pPr marL="342900" lvl="2" indent="-342900">
              <a:buFont typeface="+mj-lt"/>
              <a:buAutoNum type="arabicPeriod"/>
            </a:pPr>
            <a:r>
              <a:rPr lang="en-US" dirty="0" smtClean="0"/>
              <a:t>For </a:t>
            </a:r>
            <a:r>
              <a:rPr lang="en-US" dirty="0"/>
              <a:t>AO </a:t>
            </a:r>
            <a:r>
              <a:rPr lang="en-US" dirty="0" smtClean="0"/>
              <a:t>tables, valid file length in </a:t>
            </a:r>
            <a:r>
              <a:rPr lang="en-US" dirty="0" err="1" smtClean="0"/>
              <a:t>systable</a:t>
            </a:r>
            <a:r>
              <a:rPr lang="en-US" dirty="0" smtClean="0"/>
              <a:t>: pg_aoseg.pg_</a:t>
            </a:r>
            <a:r>
              <a:rPr lang="en-US" dirty="0" err="1" smtClean="0"/>
              <a:t>aoseg</a:t>
            </a:r>
            <a:r>
              <a:rPr lang="en-US" dirty="0" smtClean="0"/>
              <a:t>_$TID </a:t>
            </a:r>
          </a:p>
          <a:p>
            <a:pPr marL="342900" lvl="2" indent="-342900">
              <a:buFont typeface="+mj-lt"/>
              <a:buAutoNum type="arabicPeriod"/>
            </a:pPr>
            <a:r>
              <a:rPr lang="en-US" dirty="0"/>
              <a:t>For </a:t>
            </a:r>
            <a:r>
              <a:rPr lang="en-US" dirty="0" smtClean="0"/>
              <a:t>PARQUET tables, </a:t>
            </a:r>
            <a:r>
              <a:rPr lang="en-US" dirty="0"/>
              <a:t>valid file length in </a:t>
            </a:r>
            <a:r>
              <a:rPr lang="en-US" dirty="0" err="1"/>
              <a:t>systable</a:t>
            </a:r>
            <a:r>
              <a:rPr lang="en-US" dirty="0"/>
              <a:t>: </a:t>
            </a:r>
            <a:r>
              <a:rPr lang="en-US" dirty="0" smtClean="0"/>
              <a:t>pg_aoseg.pg_</a:t>
            </a:r>
            <a:r>
              <a:rPr lang="en-US" dirty="0" err="1" smtClean="0"/>
              <a:t>paqseg</a:t>
            </a:r>
            <a:r>
              <a:rPr lang="en-US" dirty="0" smtClean="0"/>
              <a:t>_$TID</a:t>
            </a:r>
          </a:p>
          <a:p>
            <a:pPr marL="285750" lvl="2" indent="-285750"/>
            <a:r>
              <a:rPr lang="en-US" dirty="0" smtClean="0"/>
              <a:t>Concurrency control by updating tuples in these </a:t>
            </a:r>
            <a:r>
              <a:rPr lang="en-US" dirty="0" err="1" smtClean="0"/>
              <a:t>systables</a:t>
            </a:r>
            <a:r>
              <a:rPr lang="en-US" dirty="0" smtClean="0"/>
              <a:t>.</a:t>
            </a:r>
            <a:endParaRPr lang="en-US" dirty="0"/>
          </a:p>
          <a:p>
            <a:pPr lvl="2">
              <a:buNone/>
            </a:pPr>
            <a:endParaRPr lang="en-US" dirty="0" smtClean="0"/>
          </a:p>
          <a:p>
            <a:pPr marL="342900" lvl="2" indent="-34290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203201" y="825262"/>
            <a:ext cx="8766628" cy="359433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1" indent="-285750">
              <a:buFont typeface="Wingdings" charset="2"/>
              <a:buChar char="§"/>
            </a:pPr>
            <a:r>
              <a:rPr lang="x-none" dirty="0" smtClean="0"/>
              <a:t>INSERT </a:t>
            </a:r>
            <a:r>
              <a:rPr lang="x-none" dirty="0"/>
              <a:t>parallel </a:t>
            </a:r>
            <a:r>
              <a:rPr lang="x-none" dirty="0" smtClean="0"/>
              <a:t>processing: </a:t>
            </a:r>
          </a:p>
          <a:p>
            <a:pPr lvl="2">
              <a:buNone/>
            </a:pPr>
            <a:r>
              <a:rPr lang="x-none" dirty="0"/>
              <a:t> </a:t>
            </a:r>
            <a:r>
              <a:rPr lang="x-none" dirty="0" smtClean="0"/>
              <a:t>     -- Lane model: one executor process handling one segfile</a:t>
            </a:r>
          </a:p>
          <a:p>
            <a:pPr lvl="2">
              <a:buNone/>
            </a:pPr>
            <a:r>
              <a:rPr lang="x-none" dirty="0"/>
              <a:t> </a:t>
            </a:r>
            <a:r>
              <a:rPr lang="x-none" dirty="0" smtClean="0"/>
              <a:t>     -- Each vseg processing one groups of seg files</a:t>
            </a:r>
          </a:p>
          <a:p>
            <a:pPr marL="285750" lvl="5" indent="-285750">
              <a:buFont typeface="Wingdings" charset="2"/>
              <a:buChar char="§"/>
            </a:pPr>
            <a:r>
              <a:rPr lang="x-none" dirty="0"/>
              <a:t>Speedup transaction ending:</a:t>
            </a:r>
          </a:p>
          <a:p>
            <a:pPr lvl="1">
              <a:buNone/>
            </a:pPr>
            <a:r>
              <a:rPr lang="en-US" dirty="0" smtClean="0"/>
              <a:t>      -- Dispatch </a:t>
            </a:r>
            <a:r>
              <a:rPr lang="en-US" dirty="0"/>
              <a:t>the </a:t>
            </a:r>
            <a:r>
              <a:rPr lang="en-US" dirty="0" err="1"/>
              <a:t>segfile</a:t>
            </a:r>
            <a:r>
              <a:rPr lang="en-US" dirty="0"/>
              <a:t> creating/deleting tasking to segments for parallel </a:t>
            </a:r>
            <a:r>
              <a:rPr lang="en-US" dirty="0" smtClean="0"/>
              <a:t>processing</a:t>
            </a:r>
          </a:p>
          <a:p>
            <a:pPr marL="285750" lvl="7" indent="-285750">
              <a:buFont typeface="Wingdings" charset="2"/>
              <a:buChar char="§"/>
            </a:pPr>
            <a:r>
              <a:rPr lang="x-none" dirty="0"/>
              <a:t>Speedup </a:t>
            </a:r>
            <a:r>
              <a:rPr lang="x-none" dirty="0" smtClean="0"/>
              <a:t>Table dropping and selecting:</a:t>
            </a:r>
          </a:p>
          <a:p>
            <a:pPr lvl="8"/>
            <a:r>
              <a:rPr lang="en-US" dirty="0" smtClean="0"/>
              <a:t>      -- Change </a:t>
            </a:r>
            <a:r>
              <a:rPr lang="en-US" dirty="0" err="1" smtClean="0"/>
              <a:t>hdfs</a:t>
            </a:r>
            <a:r>
              <a:rPr lang="en-US" dirty="0" smtClean="0"/>
              <a:t> relation </a:t>
            </a:r>
            <a:r>
              <a:rPr lang="en-US" dirty="0" err="1" smtClean="0"/>
              <a:t>segfile</a:t>
            </a:r>
            <a:r>
              <a:rPr lang="en-US" dirty="0" smtClean="0"/>
              <a:t> path: now for one relation, all </a:t>
            </a:r>
            <a:r>
              <a:rPr lang="en-US" dirty="0" err="1" smtClean="0"/>
              <a:t>segfile</a:t>
            </a:r>
            <a:r>
              <a:rPr lang="en-US" dirty="0" smtClean="0"/>
              <a:t> put at one directory, instead of put all relations’ </a:t>
            </a:r>
            <a:r>
              <a:rPr lang="en-US" dirty="0" err="1" smtClean="0"/>
              <a:t>segfiles</a:t>
            </a:r>
            <a:r>
              <a:rPr lang="en-US" dirty="0" smtClean="0"/>
              <a:t> in one directory.</a:t>
            </a:r>
          </a:p>
          <a:p>
            <a:pPr lvl="2">
              <a:spcBef>
                <a:spcPts val="0"/>
              </a:spcBef>
              <a:buNone/>
            </a:pPr>
            <a:endParaRPr lang="en-US" dirty="0" smtClean="0"/>
          </a:p>
          <a:p>
            <a:pPr marL="285750" lvl="2" indent="-285750">
              <a:spcBef>
                <a:spcPts val="0"/>
              </a:spcBef>
              <a:buFont typeface="Wingdings" charset="2"/>
              <a:buChar char="§"/>
            </a:pPr>
            <a:r>
              <a:rPr lang="x-none" dirty="0"/>
              <a:t>Painpoint at large number of </a:t>
            </a:r>
            <a:r>
              <a:rPr lang="x-none" dirty="0" smtClean="0"/>
              <a:t>partitions</a:t>
            </a:r>
          </a:p>
          <a:p>
            <a:pPr marL="285750" lvl="2" indent="-285750">
              <a:spcBef>
                <a:spcPts val="0"/>
              </a:spcBef>
              <a:buFont typeface="Wingdings" charset="2"/>
              <a:buChar char="§"/>
            </a:pPr>
            <a:r>
              <a:rPr lang="x-none" dirty="0" smtClean="0"/>
              <a:t>ToDo</a:t>
            </a:r>
          </a:p>
          <a:p>
            <a:pPr marL="3429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dirty="0" smtClean="0"/>
              <a:t>Only </a:t>
            </a:r>
            <a:r>
              <a:rPr lang="en-US" dirty="0"/>
              <a:t>allocate one </a:t>
            </a:r>
            <a:r>
              <a:rPr lang="en-US" dirty="0" err="1"/>
              <a:t>segfile</a:t>
            </a:r>
            <a:r>
              <a:rPr lang="en-US" dirty="0"/>
              <a:t> for one physical segment node, instead of each </a:t>
            </a:r>
            <a:r>
              <a:rPr lang="en-US" dirty="0" err="1"/>
              <a:t>segfile</a:t>
            </a:r>
            <a:r>
              <a:rPr lang="en-US" dirty="0"/>
              <a:t> for one </a:t>
            </a:r>
            <a:r>
              <a:rPr lang="en-US" dirty="0" err="1"/>
              <a:t>vseg</a:t>
            </a:r>
            <a:r>
              <a:rPr lang="en-US" dirty="0"/>
              <a:t>.</a:t>
            </a:r>
          </a:p>
          <a:p>
            <a:pPr marL="342900" lvl="1" indent="-342900">
              <a:spcBef>
                <a:spcPts val="0"/>
              </a:spcBef>
              <a:buFont typeface="+mj-lt"/>
              <a:buAutoNum type="arabicPeriod"/>
            </a:pPr>
            <a:r>
              <a:rPr lang="x-none" dirty="0"/>
              <a:t>Multiple supplier one consumer mode write</a:t>
            </a:r>
          </a:p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 smtClean="0">
                <a:solidFill>
                  <a:schemeClr val="dk2"/>
                </a:solidFill>
              </a:rPr>
              <a:t>INSERT Optimization</a:t>
            </a:r>
            <a:endParaRPr lang="en" sz="2400" b="1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ctrTitle"/>
          </p:nvPr>
        </p:nvSpPr>
        <p:spPr>
          <a:xfrm>
            <a:off x="782227" y="1739930"/>
            <a:ext cx="6961817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chemeClr val="accent3"/>
                </a:solidFill>
              </a:rPr>
              <a:t>RECOVERY CONSIDERATION</a:t>
            </a:r>
            <a:endParaRPr lang="en" sz="3600" b="1" dirty="0">
              <a:solidFill>
                <a:schemeClr val="accent3"/>
              </a:solidFill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2000" dirty="0" smtClean="0">
                <a:solidFill>
                  <a:schemeClr val="dk2"/>
                </a:solidFill>
              </a:rPr>
              <a:t>PostgreSQL Recovery</a:t>
            </a:r>
            <a:endParaRPr lang="en" sz="2000" dirty="0">
              <a:solidFill>
                <a:schemeClr val="dk2"/>
              </a:solidFill>
            </a:endParaRPr>
          </a:p>
        </p:txBody>
      </p:sp>
      <p:sp>
        <p:nvSpPr>
          <p:cNvPr id="173" name="Shape 173"/>
          <p:cNvSpPr txBox="1"/>
          <p:nvPr/>
        </p:nvSpPr>
        <p:spPr>
          <a:xfrm>
            <a:off x="767950" y="4316350"/>
            <a:ext cx="4911900" cy="2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" name="Shape 107"/>
          <p:cNvSpPr txBox="1">
            <a:spLocks noGrp="1"/>
          </p:cNvSpPr>
          <p:nvPr>
            <p:ph type="body" idx="1"/>
          </p:nvPr>
        </p:nvSpPr>
        <p:spPr>
          <a:xfrm>
            <a:off x="366711" y="849086"/>
            <a:ext cx="8410499" cy="37025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indent="-342900">
              <a:buFontTx/>
              <a:buChar char="-"/>
            </a:pPr>
            <a:r>
              <a:rPr lang="en-US" dirty="0"/>
              <a:t>Take an e.g. Transaction T1 inserts lot of data</a:t>
            </a:r>
          </a:p>
          <a:p>
            <a:pPr marL="342900" indent="-342900">
              <a:buFontTx/>
              <a:buChar char="-"/>
            </a:pPr>
            <a:r>
              <a:rPr lang="en-US" dirty="0"/>
              <a:t>System crashes before T1 can commit</a:t>
            </a:r>
          </a:p>
          <a:p>
            <a:pPr marL="342900" indent="-342900">
              <a:buFontTx/>
              <a:buChar char="-"/>
            </a:pPr>
            <a:r>
              <a:rPr lang="en-US" dirty="0"/>
              <a:t>System comes back up again, needs recovery</a:t>
            </a:r>
          </a:p>
          <a:p>
            <a:pPr marL="342900" indent="-342900">
              <a:buFontTx/>
              <a:buChar char="-"/>
            </a:pPr>
            <a:r>
              <a:rPr lang="en-US" dirty="0"/>
              <a:t>REDO (Do the same actions again), UNDO (Revert the effect of an action)</a:t>
            </a:r>
          </a:p>
          <a:p>
            <a:pPr marL="342900" indent="-342900">
              <a:buFontTx/>
              <a:buChar char="-"/>
            </a:pPr>
            <a:r>
              <a:rPr lang="en-US" dirty="0" err="1"/>
              <a:t>Postgres</a:t>
            </a:r>
            <a:r>
              <a:rPr lang="en-US" dirty="0"/>
              <a:t> supports only REDO. No UNDO is supported.</a:t>
            </a:r>
          </a:p>
          <a:p>
            <a:pPr marL="342900" indent="-342900">
              <a:buFontTx/>
              <a:buChar char="-"/>
            </a:pPr>
            <a:r>
              <a:rPr lang="en-US" dirty="0"/>
              <a:t>In fact, does </a:t>
            </a:r>
            <a:r>
              <a:rPr lang="en-US" dirty="0" err="1"/>
              <a:t>Postgres</a:t>
            </a:r>
            <a:r>
              <a:rPr lang="en-US" dirty="0"/>
              <a:t> need UNDO ?</a:t>
            </a:r>
          </a:p>
          <a:p>
            <a:pPr marL="800100" lvl="1" indent="-342900">
              <a:buFontTx/>
              <a:buChar char="-"/>
            </a:pPr>
            <a:r>
              <a:rPr lang="en-US" dirty="0"/>
              <a:t>Not Really! WHY ?? (MVCC is the answer)</a:t>
            </a:r>
          </a:p>
          <a:p>
            <a:pPr marL="342900" indent="-342900">
              <a:buFontTx/>
              <a:buChar char="-"/>
            </a:pPr>
            <a:r>
              <a:rPr lang="en-US" dirty="0"/>
              <a:t>What is the advantage and what is the downside ?</a:t>
            </a:r>
          </a:p>
          <a:p>
            <a:pPr marL="800100" lvl="1" indent="-342900">
              <a:buFontTx/>
              <a:buChar char="-"/>
            </a:pPr>
            <a:r>
              <a:rPr lang="en-US" dirty="0" err="1"/>
              <a:t>Adv</a:t>
            </a:r>
            <a:r>
              <a:rPr lang="en-US" dirty="0"/>
              <a:t> – Fast recovery (only REDO)</a:t>
            </a:r>
          </a:p>
          <a:p>
            <a:pPr marL="800100" lvl="1" indent="-342900">
              <a:buFontTx/>
              <a:buChar char="-"/>
            </a:pPr>
            <a:r>
              <a:rPr lang="en-US" dirty="0">
                <a:solidFill>
                  <a:srgbClr val="FF0000"/>
                </a:solidFill>
              </a:rPr>
              <a:t>Downside – Unnecessary space wastage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366712" y="846137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>
              <a:spcBef>
                <a:spcPts val="0"/>
              </a:spcBef>
            </a:pPr>
            <a:r>
              <a:rPr lang="x-none" dirty="0" smtClean="0"/>
              <a:t>PostgreSQL transaction Introduction</a:t>
            </a:r>
          </a:p>
          <a:p>
            <a:pPr marL="285750" indent="-285750">
              <a:spcBef>
                <a:spcPts val="0"/>
              </a:spcBef>
            </a:pPr>
            <a:r>
              <a:rPr lang="x-none" dirty="0" smtClean="0"/>
              <a:t>HAWQ Transaction Design</a:t>
            </a:r>
          </a:p>
          <a:p>
            <a:pPr marL="285750" indent="-285750">
              <a:spcBef>
                <a:spcPts val="0"/>
              </a:spcBef>
            </a:pPr>
            <a:r>
              <a:rPr lang="x-none" dirty="0" smtClean="0"/>
              <a:t>Recovery consideration</a:t>
            </a:r>
          </a:p>
          <a:p>
            <a:pPr marL="285750" indent="-285750">
              <a:spcBef>
                <a:spcPts val="0"/>
              </a:spcBef>
            </a:pPr>
            <a:r>
              <a:rPr lang="x-none" dirty="0"/>
              <a:t>H</a:t>
            </a:r>
            <a:r>
              <a:rPr lang="x-none" dirty="0" smtClean="0"/>
              <a:t>ints in production environment</a:t>
            </a:r>
          </a:p>
          <a:p>
            <a:pPr marL="285750" indent="-285750">
              <a:spcBef>
                <a:spcPts val="0"/>
              </a:spcBef>
            </a:pPr>
            <a:r>
              <a:rPr lang="x-none" dirty="0" smtClean="0"/>
              <a:t>About Us</a:t>
            </a:r>
          </a:p>
          <a:p>
            <a:pPr>
              <a:spcBef>
                <a:spcPts val="0"/>
              </a:spcBef>
              <a:buNone/>
            </a:pPr>
            <a:endParaRPr lang="x-none" dirty="0" smtClean="0"/>
          </a:p>
          <a:p>
            <a:pPr marL="285750" lvl="1" indent="-285750">
              <a:spcBef>
                <a:spcPts val="0"/>
              </a:spcBef>
            </a:pPr>
            <a:endParaRPr lang="x-none" dirty="0" smtClean="0"/>
          </a:p>
          <a:p>
            <a:pPr marL="285750" lvl="1" indent="-285750">
              <a:spcBef>
                <a:spcPts val="0"/>
              </a:spcBef>
            </a:pPr>
            <a:endParaRPr lang="x-none" dirty="0" smtClean="0"/>
          </a:p>
          <a:p>
            <a:pPr marL="285750" lvl="1" indent="-285750">
              <a:spcBef>
                <a:spcPts val="0"/>
              </a:spcBef>
            </a:pPr>
            <a:endParaRPr dirty="0"/>
          </a:p>
        </p:txBody>
      </p:sp>
      <p:sp>
        <p:nvSpPr>
          <p:cNvPr id="96" name="Shape 96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dk2"/>
                </a:solidFill>
              </a:rPr>
              <a:t>Agenda</a:t>
            </a:r>
            <a:endParaRPr lang="en"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i="1" u="sng" dirty="0"/>
              <a:t>Intent – Clean the INCOMPLETE work</a:t>
            </a:r>
          </a:p>
          <a:p>
            <a:r>
              <a:rPr lang="en-US" dirty="0"/>
              <a:t>Persistent Tables (PT) are </a:t>
            </a:r>
            <a:r>
              <a:rPr lang="en-US" i="1" dirty="0"/>
              <a:t>‘Database Object Life Managers’</a:t>
            </a:r>
          </a:p>
          <a:p>
            <a:r>
              <a:rPr lang="en-US" dirty="0"/>
              <a:t>Database objects are either relations, databases, table spaces or </a:t>
            </a:r>
            <a:r>
              <a:rPr lang="en-US" dirty="0" err="1"/>
              <a:t>filespaces</a:t>
            </a:r>
            <a:endParaRPr lang="en-US" dirty="0"/>
          </a:p>
          <a:p>
            <a:r>
              <a:rPr lang="en-US" dirty="0"/>
              <a:t>Manage life of the same object both on the </a:t>
            </a:r>
            <a:r>
              <a:rPr lang="en-US" altLang="zh-CN" dirty="0" smtClean="0"/>
              <a:t>master</a:t>
            </a:r>
            <a:r>
              <a:rPr lang="zh-CN" altLang="en-US" dirty="0" smtClean="0"/>
              <a:t> </a:t>
            </a:r>
            <a:r>
              <a:rPr lang="en-US" dirty="0" smtClean="0"/>
              <a:t>&amp; standby side</a:t>
            </a:r>
          </a:p>
          <a:p>
            <a:r>
              <a:rPr lang="en-US" dirty="0"/>
              <a:t>PT are heap tables but do NOT follow MVCC rules. They </a:t>
            </a:r>
            <a:r>
              <a:rPr lang="en-US" dirty="0" smtClean="0"/>
              <a:t>do </a:t>
            </a:r>
            <a:r>
              <a:rPr lang="en-US" dirty="0"/>
              <a:t>NOT follow transaction snapshotting rules. Newly added tuple becomes visible </a:t>
            </a:r>
            <a:r>
              <a:rPr lang="en-US" dirty="0" smtClean="0"/>
              <a:t>instantly.</a:t>
            </a:r>
          </a:p>
          <a:p>
            <a:r>
              <a:rPr lang="en-US" sz="2000" dirty="0"/>
              <a:t>Mapping:</a:t>
            </a:r>
            <a:r>
              <a:rPr lang="en-US" sz="2000" dirty="0">
                <a:sym typeface="Wingdings"/>
              </a:rPr>
              <a:t> </a:t>
            </a:r>
            <a:r>
              <a:rPr lang="en-US" sz="2000" dirty="0"/>
              <a:t> One ‘Persistent Table’ </a:t>
            </a:r>
            <a:r>
              <a:rPr lang="en-US" sz="2000" dirty="0">
                <a:sym typeface="Wingdings"/>
              </a:rPr>
              <a:t> P</a:t>
            </a:r>
            <a:r>
              <a:rPr lang="en-US" sz="2000" dirty="0"/>
              <a:t>er database object type</a:t>
            </a:r>
          </a:p>
          <a:p>
            <a:pPr>
              <a:buNone/>
            </a:pPr>
            <a:r>
              <a:rPr lang="en-US" dirty="0" err="1" smtClean="0"/>
              <a:t>gp_persistent_filespace_node</a:t>
            </a:r>
            <a:r>
              <a:rPr lang="en-US" dirty="0" smtClean="0"/>
              <a:t> </a:t>
            </a:r>
            <a:r>
              <a:rPr lang="en-US" dirty="0" err="1"/>
              <a:t>gp_persistent_tablespace_node</a:t>
            </a:r>
            <a:r>
              <a:rPr lang="en-US" dirty="0" smtClean="0"/>
              <a:t> </a:t>
            </a:r>
            <a:r>
              <a:rPr lang="en-US" dirty="0" err="1"/>
              <a:t>gp_persistent_database_node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/>
              <a:t>gp_persistent_relation_node</a:t>
            </a:r>
            <a:r>
              <a:rPr lang="en-US" dirty="0"/>
              <a:t>  </a:t>
            </a:r>
            <a:r>
              <a:rPr lang="en-US" dirty="0" err="1" smtClean="0"/>
              <a:t>gp_persistent_relfile_node</a:t>
            </a:r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hape 128"/>
          <p:cNvSpPr txBox="1">
            <a:spLocks/>
          </p:cNvSpPr>
          <p:nvPr/>
        </p:nvSpPr>
        <p:spPr>
          <a:xfrm>
            <a:off x="446540" y="38398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400" b="1" dirty="0" smtClean="0">
                <a:solidFill>
                  <a:schemeClr val="dk2"/>
                </a:solidFill>
              </a:rPr>
              <a:t>Persistent Table Introduction: Derived from GPDB </a:t>
            </a:r>
            <a:endParaRPr lang="en" sz="2400" b="1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302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Motivation - PT should act as a on-disk Hash Table that manages information about an object life</a:t>
            </a:r>
          </a:p>
          <a:p>
            <a:r>
              <a:rPr lang="en-US" dirty="0"/>
              <a:t>Changes made to the Database (e.g. Relation File Creation) by an incomplete transaction should be still visible, so that they can be revoked</a:t>
            </a:r>
          </a:p>
          <a:p>
            <a:r>
              <a:rPr lang="en-US" dirty="0"/>
              <a:t>If PT were MVCC compliant, for e.g. a transaction that created a table, inserted some data and never committed due to system crash would lead to never cleaning the created table</a:t>
            </a:r>
          </a:p>
          <a:p>
            <a:r>
              <a:rPr lang="en-US" dirty="0"/>
              <a:t>This consume disk space (resources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Shape 128"/>
          <p:cNvSpPr txBox="1">
            <a:spLocks/>
          </p:cNvSpPr>
          <p:nvPr/>
        </p:nvSpPr>
        <p:spPr>
          <a:xfrm>
            <a:off x="366712" y="317538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400" b="1" dirty="0" smtClean="0">
                <a:solidFill>
                  <a:schemeClr val="dk2"/>
                </a:solidFill>
              </a:rPr>
              <a:t>Persistent Table: Why Non-MVCC? </a:t>
            </a:r>
            <a:endParaRPr lang="en" sz="2400" b="1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8697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366712" y="151265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lt2"/>
              </a:buClr>
              <a:buSzPct val="45833"/>
              <a:buFont typeface="Arial"/>
              <a:buNone/>
            </a:pPr>
            <a:r>
              <a:rPr lang="en" sz="2400" dirty="0" smtClean="0">
                <a:solidFill>
                  <a:schemeClr val="dk2"/>
                </a:solidFill>
              </a:rPr>
              <a:t>Persistent Table: Struct &amp; Storage  </a:t>
            </a:r>
            <a:endParaRPr lang="en" sz="2400" dirty="0">
              <a:solidFill>
                <a:schemeClr val="dk2"/>
              </a:solidFill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533175" y="3841800"/>
            <a:ext cx="7726500" cy="70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1200"/>
              </a:spcBef>
              <a:buNone/>
            </a:pPr>
            <a:endParaRPr lang="en" sz="1800" u="sng" dirty="0">
              <a:solidFill>
                <a:schemeClr val="lt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33" y="560647"/>
            <a:ext cx="7645626" cy="4368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164103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tate Diagr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990" r="-74990"/>
          <a:stretch>
            <a:fillRect/>
          </a:stretch>
        </p:blipFill>
        <p:spPr>
          <a:xfrm>
            <a:off x="0" y="486230"/>
            <a:ext cx="9079547" cy="465727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hape 171"/>
          <p:cNvSpPr txBox="1">
            <a:spLocks/>
          </p:cNvSpPr>
          <p:nvPr/>
        </p:nvSpPr>
        <p:spPr>
          <a:xfrm>
            <a:off x="366712" y="255980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000" dirty="0">
                <a:solidFill>
                  <a:schemeClr val="dk2"/>
                </a:solidFill>
              </a:rPr>
              <a:t>Persistent Table: Status Transfer Diagram</a:t>
            </a:r>
          </a:p>
        </p:txBody>
      </p:sp>
    </p:spTree>
    <p:extLst>
      <p:ext uri="{BB962C8B-B14F-4D97-AF65-F5344CB8AC3E}">
        <p14:creationId xmlns:p14="http://schemas.microsoft.com/office/powerpoint/2010/main" val="7755614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/>
          <p:nvPr/>
        </p:nvSpPr>
        <p:spPr>
          <a:xfrm>
            <a:off x="767950" y="4316350"/>
            <a:ext cx="4911900" cy="2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7828" y="626280"/>
            <a:ext cx="6879772" cy="382960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Font typeface="Noto Symbo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lvl="1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marR="0" lvl="2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▪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marL="1658937" marR="0" lvl="3" indent="-122237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—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marR="0" lvl="4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Font typeface="Verdana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>
            <a:pPr marL="342900" indent="-342900">
              <a:buFontTx/>
              <a:buChar char="-"/>
            </a:pPr>
            <a:r>
              <a:rPr lang="en-US" dirty="0" smtClean="0"/>
              <a:t>Pass 1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Recover ONLY Persistent Tables &amp; Check their integrity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Integrity checks include </a:t>
            </a:r>
            <a:r>
              <a:rPr lang="en-US" dirty="0" err="1" smtClean="0"/>
              <a:t>FreeTID</a:t>
            </a:r>
            <a:r>
              <a:rPr lang="en-US" dirty="0" smtClean="0"/>
              <a:t> linked list correctness, </a:t>
            </a:r>
            <a:r>
              <a:rPr lang="en-US" dirty="0" err="1" smtClean="0"/>
              <a:t>FreeOrder</a:t>
            </a:r>
            <a:r>
              <a:rPr lang="en-US" dirty="0" smtClean="0"/>
              <a:t> sequence correctness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342900" indent="-342900">
              <a:buFontTx/>
              <a:buChar char="-"/>
            </a:pPr>
            <a:r>
              <a:rPr lang="en-US" dirty="0" smtClean="0"/>
              <a:t>Pass 2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Using the same redo </a:t>
            </a:r>
            <a:r>
              <a:rPr lang="en-US" dirty="0" err="1" smtClean="0"/>
              <a:t>xlog</a:t>
            </a:r>
            <a:r>
              <a:rPr lang="en-US" dirty="0" smtClean="0"/>
              <a:t> records as in Pass 1, create infrastructure to find which Database objects need to cleaned and which need to remain </a:t>
            </a:r>
            <a:r>
              <a:rPr lang="en-US" dirty="0" err="1" smtClean="0"/>
              <a:t>etc</a:t>
            </a:r>
            <a:endParaRPr lang="en-US" dirty="0" smtClean="0"/>
          </a:p>
          <a:p>
            <a:pPr marL="800100" lvl="1" indent="-342900">
              <a:buFontTx/>
              <a:buChar char="-"/>
            </a:pPr>
            <a:r>
              <a:rPr lang="en-US" dirty="0" smtClean="0"/>
              <a:t>E.g. Free a create pending state tuple and drop corresponding object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Pass 3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Again, using the same redo </a:t>
            </a:r>
            <a:r>
              <a:rPr lang="en-US" dirty="0" err="1" smtClean="0"/>
              <a:t>xlog</a:t>
            </a:r>
            <a:r>
              <a:rPr lang="en-US" dirty="0" smtClean="0"/>
              <a:t> records recover only non-PT tables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Pass 4</a:t>
            </a:r>
          </a:p>
          <a:p>
            <a:pPr marL="800100" lvl="1" indent="-342900">
              <a:buFontTx/>
              <a:buChar char="-"/>
            </a:pPr>
            <a:r>
              <a:rPr lang="en-US" dirty="0" smtClean="0"/>
              <a:t>Some more integrity checks like </a:t>
            </a:r>
            <a:r>
              <a:rPr lang="en-US" dirty="0" err="1" smtClean="0"/>
              <a:t>gp_globalsequence</a:t>
            </a:r>
            <a:r>
              <a:rPr lang="en-US" dirty="0" smtClean="0"/>
              <a:t> correctness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>
              <a:buFont typeface="Verdana"/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Shape 171"/>
          <p:cNvSpPr txBox="1">
            <a:spLocks/>
          </p:cNvSpPr>
          <p:nvPr/>
        </p:nvSpPr>
        <p:spPr>
          <a:xfrm>
            <a:off x="366712" y="171903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400" dirty="0" smtClean="0">
                <a:solidFill>
                  <a:schemeClr val="dk2"/>
                </a:solidFill>
              </a:rPr>
              <a:t>HAWQ Recovery Stages:</a:t>
            </a:r>
            <a:endParaRPr lang="en"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2" y="785937"/>
            <a:ext cx="8410499" cy="3671899"/>
          </a:xfrm>
        </p:spPr>
        <p:txBody>
          <a:bodyPr/>
          <a:lstStyle/>
          <a:p>
            <a:r>
              <a:rPr lang="en-US" dirty="0" smtClean="0"/>
              <a:t> Skip </a:t>
            </a:r>
            <a:r>
              <a:rPr lang="en-US" dirty="0" err="1" smtClean="0"/>
              <a:t>segfile</a:t>
            </a:r>
            <a:r>
              <a:rPr lang="en-US" dirty="0" smtClean="0"/>
              <a:t> creating/deleting if the transaction is rollback finally.</a:t>
            </a:r>
          </a:p>
          <a:p>
            <a:r>
              <a:rPr lang="en-US" dirty="0"/>
              <a:t> </a:t>
            </a:r>
            <a:r>
              <a:rPr lang="en-US" dirty="0" err="1" smtClean="0"/>
              <a:t>ToDo</a:t>
            </a:r>
            <a:r>
              <a:rPr lang="en-US" dirty="0" smtClean="0"/>
              <a:t>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Persistent Table for relation file creation/deletion tracing is too heavy.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Can we just revert relation </a:t>
            </a:r>
            <a:r>
              <a:rPr lang="en-US" dirty="0"/>
              <a:t>file creation/</a:t>
            </a:r>
            <a:r>
              <a:rPr lang="en-US" dirty="0" smtClean="0"/>
              <a:t>deletion operation for rollback transaction directly?</a:t>
            </a:r>
            <a:endParaRPr lang="en-US" dirty="0"/>
          </a:p>
        </p:txBody>
      </p:sp>
      <p:sp>
        <p:nvSpPr>
          <p:cNvPr id="4" name="Shape 171"/>
          <p:cNvSpPr txBox="1">
            <a:spLocks/>
          </p:cNvSpPr>
          <p:nvPr/>
        </p:nvSpPr>
        <p:spPr>
          <a:xfrm>
            <a:off x="366712" y="171903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400" dirty="0" smtClean="0">
                <a:solidFill>
                  <a:schemeClr val="dk2"/>
                </a:solidFill>
              </a:rPr>
              <a:t>HAWQ Recovery Speedup</a:t>
            </a:r>
            <a:endParaRPr lang="en" sz="2400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552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ctrTitle"/>
          </p:nvPr>
        </p:nvSpPr>
        <p:spPr>
          <a:xfrm>
            <a:off x="782227" y="1739930"/>
            <a:ext cx="6961817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chemeClr val="accent3"/>
                </a:solidFill>
              </a:rPr>
              <a:t>HINTS IN PRODUCTION ENVIRONMENT</a:t>
            </a:r>
            <a:endParaRPr lang="en" sz="3600" b="1" dirty="0">
              <a:solidFill>
                <a:schemeClr val="accent3"/>
              </a:solidFill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2517378"/>
      </p:ext>
    </p:extLst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366712" y="1074737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indent="-285750">
              <a:spcBef>
                <a:spcPts val="0"/>
              </a:spcBef>
            </a:pPr>
            <a:r>
              <a:rPr lang="x-none" dirty="0" smtClean="0"/>
              <a:t>Partition number too big lead to too many seg file (besides partition definition) </a:t>
            </a:r>
          </a:p>
          <a:p>
            <a:pPr marL="342900" lvl="1" indent="-342900">
              <a:spcBef>
                <a:spcPts val="0"/>
              </a:spcBef>
              <a:buFont typeface="+mj-lt"/>
              <a:buAutoNum type="arabicPeriod"/>
            </a:pPr>
            <a:r>
              <a:rPr lang="x-none" dirty="0" smtClean="0"/>
              <a:t>Hash </a:t>
            </a:r>
            <a:r>
              <a:rPr lang="x-none" dirty="0"/>
              <a:t>distributed </a:t>
            </a:r>
            <a:r>
              <a:rPr lang="x-none" dirty="0" smtClean="0"/>
              <a:t>table: affected by the bucket number (the default value is set by guc </a:t>
            </a:r>
            <a:r>
              <a:rPr lang="en-US" dirty="0" err="1" smtClean="0"/>
              <a:t>default_hash_table_bucket_number</a:t>
            </a:r>
            <a:r>
              <a:rPr lang="x-none" dirty="0" smtClean="0"/>
              <a:t>) .</a:t>
            </a:r>
          </a:p>
          <a:p>
            <a:pPr marL="342900" lvl="1" indent="-34290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Randomly Distributed and External </a:t>
            </a:r>
            <a:r>
              <a:rPr lang="en-US" dirty="0" smtClean="0"/>
              <a:t>Tables: affected by virtual segment number ( the </a:t>
            </a:r>
            <a:r>
              <a:rPr lang="en-US" dirty="0" err="1" smtClean="0"/>
              <a:t>guc</a:t>
            </a:r>
            <a:r>
              <a:rPr lang="en-US" dirty="0"/>
              <a:t> </a:t>
            </a:r>
            <a:r>
              <a:rPr lang="en-US" dirty="0" err="1"/>
              <a:t>hawq_rm_nvseg_perquery_perseg_limit</a:t>
            </a:r>
            <a:r>
              <a:rPr lang="en-US" dirty="0"/>
              <a:t> </a:t>
            </a:r>
            <a:r>
              <a:rPr lang="en-US" dirty="0" smtClean="0"/>
              <a:t>manages </a:t>
            </a:r>
            <a:r>
              <a:rPr lang="en-US" dirty="0"/>
              <a:t>the number of </a:t>
            </a:r>
            <a:r>
              <a:rPr lang="en-US" dirty="0" err="1"/>
              <a:t>vsegs</a:t>
            </a:r>
            <a:r>
              <a:rPr lang="en-US" dirty="0"/>
              <a:t> per </a:t>
            </a:r>
            <a:r>
              <a:rPr lang="en-US" dirty="0" smtClean="0"/>
              <a:t>host; the </a:t>
            </a:r>
            <a:r>
              <a:rPr lang="en-US" dirty="0" err="1" smtClean="0"/>
              <a:t>guc</a:t>
            </a:r>
            <a:r>
              <a:rPr lang="en-US" dirty="0"/>
              <a:t> </a:t>
            </a:r>
            <a:r>
              <a:rPr lang="en-US" dirty="0" err="1"/>
              <a:t>hawq_rm_nvseg_perquery_limit</a:t>
            </a:r>
            <a:r>
              <a:rPr lang="en-US" dirty="0"/>
              <a:t> set the cluster wide number of </a:t>
            </a:r>
            <a:r>
              <a:rPr lang="en-US" dirty="0" err="1"/>
              <a:t>vsegs</a:t>
            </a:r>
            <a:r>
              <a:rPr lang="en-US" dirty="0"/>
              <a:t> per </a:t>
            </a:r>
            <a:r>
              <a:rPr lang="en-US" dirty="0" smtClean="0"/>
              <a:t>query)</a:t>
            </a:r>
            <a:endParaRPr lang="x-none" dirty="0" smtClean="0"/>
          </a:p>
          <a:p>
            <a:pPr marL="285750" indent="-285750">
              <a:spcBef>
                <a:spcPts val="0"/>
              </a:spcBef>
            </a:pPr>
            <a:r>
              <a:rPr lang="x-none" dirty="0" smtClean="0"/>
              <a:t>Manually Trigger Checkpoint if any transaction related to too many segfiles committed.</a:t>
            </a:r>
          </a:p>
          <a:p>
            <a:pPr marL="285750" indent="-285750">
              <a:spcBef>
                <a:spcPts val="0"/>
              </a:spcBef>
            </a:pPr>
            <a:r>
              <a:rPr lang="en-US" dirty="0" smtClean="0"/>
              <a:t>VACUUM FULL</a:t>
            </a:r>
            <a:r>
              <a:rPr lang="x-none" dirty="0" smtClean="0"/>
              <a:t> catalog if too many out-of-date tuples exists</a:t>
            </a:r>
          </a:p>
          <a:p>
            <a:pPr marL="285750" indent="-285750">
              <a:spcBef>
                <a:spcPts val="0"/>
              </a:spcBef>
            </a:pPr>
            <a:endParaRPr lang="x-none" dirty="0" smtClean="0"/>
          </a:p>
          <a:p>
            <a:pPr marL="285750" indent="-285750">
              <a:spcBef>
                <a:spcPts val="0"/>
              </a:spcBef>
            </a:pPr>
            <a:endParaRPr dirty="0"/>
          </a:p>
        </p:txBody>
      </p:sp>
      <p:sp>
        <p:nvSpPr>
          <p:cNvPr id="188" name="Shape 188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/>
            <a:r>
              <a:rPr lang="en" sz="2000" dirty="0" smtClean="0">
                <a:solidFill>
                  <a:schemeClr val="dk2"/>
                </a:solidFill>
              </a:rPr>
              <a:t>Recovery Performance Factor</a:t>
            </a:r>
            <a:endParaRPr lang="en" sz="2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hape 141"/>
          <p:cNvSpPr txBox="1">
            <a:spLocks noGrp="1"/>
          </p:cNvSpPr>
          <p:nvPr>
            <p:ph type="ctrTitle"/>
          </p:nvPr>
        </p:nvSpPr>
        <p:spPr>
          <a:xfrm>
            <a:off x="782227" y="1739930"/>
            <a:ext cx="6961817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 dirty="0" smtClean="0">
                <a:solidFill>
                  <a:schemeClr val="accent3"/>
                </a:solidFill>
              </a:rPr>
              <a:t>Futhur Issues</a:t>
            </a:r>
            <a:endParaRPr lang="en" sz="36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723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Example: </a:t>
            </a:r>
            <a:r>
              <a:rPr lang="en-US" dirty="0" err="1" smtClean="0"/>
              <a:t>gp_fastsequence</a:t>
            </a:r>
            <a:r>
              <a:rPr lang="en-US" dirty="0" smtClean="0"/>
              <a:t> up to 2G in customer’s </a:t>
            </a:r>
            <a:r>
              <a:rPr lang="en-US" dirty="0" err="1" smtClean="0"/>
              <a:t>env</a:t>
            </a:r>
            <a:r>
              <a:rPr lang="en-US" dirty="0" smtClean="0"/>
              <a:t>, The related index up to 9G ( 3.4G even after </a:t>
            </a:r>
            <a:r>
              <a:rPr lang="en-US" dirty="0" err="1" smtClean="0"/>
              <a:t>reindex</a:t>
            </a:r>
            <a:r>
              <a:rPr lang="en-US" dirty="0" smtClean="0"/>
              <a:t> it), it will slow down 15 minutes for some query ( </a:t>
            </a:r>
            <a:r>
              <a:rPr lang="en-US" dirty="0" err="1" smtClean="0"/>
              <a:t>eg</a:t>
            </a:r>
            <a:r>
              <a:rPr lang="en-US" dirty="0" smtClean="0"/>
              <a:t>. Analyze).</a:t>
            </a:r>
          </a:p>
          <a:p>
            <a:r>
              <a:rPr lang="en-US" dirty="0"/>
              <a:t> </a:t>
            </a:r>
            <a:r>
              <a:rPr lang="en-US" dirty="0" smtClean="0"/>
              <a:t>Why not VACUUM FULL? There are more than 100 queries, 10 Applications running at the same time, which always access </a:t>
            </a:r>
            <a:r>
              <a:rPr lang="en-US" dirty="0" err="1" smtClean="0"/>
              <a:t>gp_fastsequence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so the vacuum operation cannot get lock and proceed.</a:t>
            </a:r>
          </a:p>
          <a:p>
            <a:r>
              <a:rPr lang="en-US" dirty="0"/>
              <a:t> </a:t>
            </a:r>
            <a:r>
              <a:rPr lang="en-US" dirty="0" smtClean="0"/>
              <a:t>HAWQ 2.0 removed </a:t>
            </a:r>
            <a:r>
              <a:rPr lang="en-US" dirty="0" err="1" smtClean="0"/>
              <a:t>gp_fastsequence</a:t>
            </a:r>
            <a:r>
              <a:rPr lang="en-US" dirty="0" smtClean="0"/>
              <a:t> because it is only used in the index of user data table.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To Do: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What: Other catalogs ( need more investigation 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How: </a:t>
            </a:r>
          </a:p>
          <a:p>
            <a:pPr marL="342900" lvl="1" indent="-342900">
              <a:buAutoNum type="arabicPeriod"/>
            </a:pPr>
            <a:r>
              <a:rPr lang="en-US" dirty="0" smtClean="0"/>
              <a:t>Change MVCC to Update-in-place (like Persistent Tables)</a:t>
            </a:r>
          </a:p>
          <a:p>
            <a:pPr marL="342900" lvl="1" indent="-342900">
              <a:buAutoNum type="arabicPeriod"/>
            </a:pPr>
            <a:r>
              <a:rPr lang="en-US" dirty="0" smtClean="0"/>
              <a:t>Split into many small catalog (</a:t>
            </a:r>
            <a:r>
              <a:rPr lang="en-US" dirty="0"/>
              <a:t>like </a:t>
            </a:r>
            <a:r>
              <a:rPr lang="en-US" dirty="0" smtClean="0"/>
              <a:t>pg_aoseg.pg_</a:t>
            </a:r>
            <a:r>
              <a:rPr lang="en-US" dirty="0" err="1" smtClean="0"/>
              <a:t>aoseg</a:t>
            </a:r>
            <a:r>
              <a:rPr lang="en-US" dirty="0" smtClean="0"/>
              <a:t>_$TID)</a:t>
            </a:r>
          </a:p>
        </p:txBody>
      </p:sp>
      <p:sp>
        <p:nvSpPr>
          <p:cNvPr id="4" name="Shape 188"/>
          <p:cNvSpPr txBox="1">
            <a:spLocks/>
          </p:cNvSpPr>
          <p:nvPr/>
        </p:nvSpPr>
        <p:spPr>
          <a:xfrm>
            <a:off x="366712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000" dirty="0">
                <a:solidFill>
                  <a:schemeClr val="dk2"/>
                </a:solidFill>
              </a:rPr>
              <a:t>Catalog Bloating (Too many out-of-dated tuples)</a:t>
            </a:r>
          </a:p>
        </p:txBody>
      </p:sp>
    </p:spTree>
    <p:extLst>
      <p:ext uri="{BB962C8B-B14F-4D97-AF65-F5344CB8AC3E}">
        <p14:creationId xmlns:p14="http://schemas.microsoft.com/office/powerpoint/2010/main" val="248754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ctrTitle"/>
          </p:nvPr>
        </p:nvSpPr>
        <p:spPr>
          <a:xfrm>
            <a:off x="805233" y="1739930"/>
            <a:ext cx="7463363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r>
              <a:rPr lang="en" sz="2800" b="1" dirty="0" smtClean="0">
                <a:solidFill>
                  <a:schemeClr val="accent3"/>
                </a:solidFill>
              </a:rPr>
              <a:t>PostgreSQL </a:t>
            </a:r>
            <a:r>
              <a:rPr lang="en-US" sz="2800" b="1" dirty="0">
                <a:solidFill>
                  <a:srgbClr val="F27C3A"/>
                </a:solidFill>
              </a:rPr>
              <a:t>TRANSACTION INTRODUCTION</a:t>
            </a:r>
            <a:r>
              <a:rPr lang="en" sz="2800" b="1" dirty="0">
                <a:solidFill>
                  <a:srgbClr val="F27C3A"/>
                </a:solidFill>
              </a:rPr>
              <a:t/>
            </a:r>
            <a:br>
              <a:rPr lang="en" sz="2800" b="1" dirty="0">
                <a:solidFill>
                  <a:srgbClr val="F27C3A"/>
                </a:solidFill>
              </a:rPr>
            </a:br>
            <a:endParaRPr lang="en" sz="2800" b="1" dirty="0">
              <a:solidFill>
                <a:schemeClr val="accent3"/>
              </a:solidFill>
            </a:endParaRP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712" y="999394"/>
            <a:ext cx="8410499" cy="3383099"/>
          </a:xfrm>
        </p:spPr>
        <p:txBody>
          <a:bodyPr/>
          <a:lstStyle/>
          <a:p>
            <a:r>
              <a:rPr lang="en-US" dirty="0" smtClean="0"/>
              <a:t> Update emulation in HAWQ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LSMT ( Log Structured Merge Tree) vs. Multiple Version  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Valid File length</a:t>
            </a:r>
          </a:p>
          <a:p>
            <a:pPr lvl="1"/>
            <a:r>
              <a:rPr lang="en-US" dirty="0" smtClean="0"/>
              <a:t> Relationship between NEW and OLD version tuple</a:t>
            </a:r>
            <a:r>
              <a:rPr lang="en-US" dirty="0"/>
              <a:t> </a:t>
            </a:r>
            <a:r>
              <a:rPr lang="en-US" dirty="0" smtClean="0"/>
              <a:t>( pointer ? Bitmap?)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Bloom filter usage for skipping single version tuple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Sorted </a:t>
            </a:r>
            <a:r>
              <a:rPr lang="en-US" dirty="0" err="1" smtClean="0"/>
              <a:t>ItemPointer</a:t>
            </a:r>
            <a:r>
              <a:rPr lang="en-US" dirty="0" smtClean="0"/>
              <a:t> for delta tuples</a:t>
            </a:r>
          </a:p>
          <a:p>
            <a:pPr lvl="1"/>
            <a:r>
              <a:rPr lang="en-US" dirty="0"/>
              <a:t> </a:t>
            </a:r>
            <a:r>
              <a:rPr lang="en-US" altLang="zh-CN" dirty="0" smtClean="0"/>
              <a:t>Binary search for each delta block (Random Read)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Merg</a:t>
            </a:r>
            <a:r>
              <a:rPr lang="en-US" altLang="zh-CN" dirty="0" smtClean="0"/>
              <a:t>e sorting for all delta </a:t>
            </a:r>
            <a:r>
              <a:rPr lang="en-US" altLang="zh-CN" smtClean="0"/>
              <a:t>blocks (Full </a:t>
            </a:r>
            <a:r>
              <a:rPr lang="en-US" altLang="zh-CN" dirty="0" smtClean="0"/>
              <a:t>Scan Read)</a:t>
            </a:r>
            <a:endParaRPr lang="en-US" dirty="0" smtClean="0"/>
          </a:p>
        </p:txBody>
      </p:sp>
      <p:sp>
        <p:nvSpPr>
          <p:cNvPr id="4" name="Shape 216"/>
          <p:cNvSpPr txBox="1">
            <a:spLocks/>
          </p:cNvSpPr>
          <p:nvPr/>
        </p:nvSpPr>
        <p:spPr>
          <a:xfrm>
            <a:off x="502968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r>
              <a:rPr lang="en" sz="2000" dirty="0" smtClean="0">
                <a:solidFill>
                  <a:schemeClr val="dk2"/>
                </a:solidFill>
              </a:rPr>
              <a:t>ToDo: UPDATE Supporting</a:t>
            </a:r>
            <a:endParaRPr lang="en" sz="2000" dirty="0">
              <a:solidFill>
                <a:schemeClr val="dk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394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ctrTitle"/>
          </p:nvPr>
        </p:nvSpPr>
        <p:spPr>
          <a:xfrm>
            <a:off x="1017587" y="1739930"/>
            <a:ext cx="6048299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 smtClean="0">
                <a:solidFill>
                  <a:schemeClr val="accent3"/>
                </a:solidFill>
              </a:rPr>
              <a:t>About Us</a:t>
            </a:r>
            <a:endParaRPr lang="en" sz="2400" dirty="0">
              <a:solidFill>
                <a:schemeClr val="accent3"/>
              </a:solidFill>
            </a:endParaRPr>
          </a:p>
        </p:txBody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1026053" y="2447126"/>
            <a:ext cx="6048299" cy="562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chemeClr val="dk2"/>
                </a:solidFill>
              </a:rPr>
              <a:t>ABOUT ME</a:t>
            </a:r>
            <a:endParaRPr lang="en" sz="2000" dirty="0">
              <a:solidFill>
                <a:schemeClr val="dk2"/>
              </a:solidFill>
            </a:endParaRPr>
          </a:p>
        </p:txBody>
      </p:sp>
      <p:sp>
        <p:nvSpPr>
          <p:cNvPr id="218" name="Shape 218"/>
          <p:cNvSpPr txBox="1"/>
          <p:nvPr/>
        </p:nvSpPr>
        <p:spPr>
          <a:xfrm>
            <a:off x="767950" y="4316350"/>
            <a:ext cx="4911900" cy="251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366712" y="1074737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204" name="Shape 204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 smtClean="0">
                <a:solidFill>
                  <a:schemeClr val="dk2"/>
                </a:solidFill>
              </a:rPr>
              <a:t>About Pivotal</a:t>
            </a:r>
            <a:endParaRPr lang="en" sz="20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ctrTitle"/>
          </p:nvPr>
        </p:nvSpPr>
        <p:spPr>
          <a:xfrm>
            <a:off x="1017587" y="1739930"/>
            <a:ext cx="6048299" cy="6207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/>
            <a:r>
              <a:rPr lang="en" sz="4400" dirty="0">
                <a:solidFill>
                  <a:schemeClr val="accent3"/>
                </a:solidFill>
              </a:rPr>
              <a:t>Q &amp; A</a:t>
            </a:r>
          </a:p>
        </p:txBody>
      </p:sp>
    </p:spTree>
    <p:extLst>
      <p:ext uri="{BB962C8B-B14F-4D97-AF65-F5344CB8AC3E}">
        <p14:creationId xmlns:p14="http://schemas.microsoft.com/office/powerpoint/2010/main" val="1064726685"/>
      </p:ext>
    </p:extLst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366712" y="846137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en" dirty="0" smtClean="0">
                <a:solidFill>
                  <a:schemeClr val="tx2"/>
                </a:solidFill>
              </a:rPr>
              <a:t>Multiple </a:t>
            </a:r>
            <a:r>
              <a:rPr lang="en" dirty="0">
                <a:solidFill>
                  <a:schemeClr val="tx2"/>
                </a:solidFill>
              </a:rPr>
              <a:t>Version </a:t>
            </a:r>
            <a:r>
              <a:rPr lang="en" dirty="0" smtClean="0">
                <a:solidFill>
                  <a:schemeClr val="tx2"/>
                </a:solidFill>
              </a:rPr>
              <a:t>representation: </a:t>
            </a:r>
          </a:p>
          <a:p>
            <a:pPr marL="342900" lvl="5" indent="-342900">
              <a:buFont typeface="+mj-lt"/>
              <a:buAutoNum type="arabicPeriod"/>
            </a:pPr>
            <a:r>
              <a:rPr lang="en" dirty="0" smtClean="0">
                <a:solidFill>
                  <a:schemeClr val="tx2"/>
                </a:solidFill>
              </a:rPr>
              <a:t>Version indication</a:t>
            </a:r>
          </a:p>
          <a:p>
            <a:pPr marL="342900" lvl="5" indent="-342900">
              <a:buFont typeface="+mj-lt"/>
              <a:buAutoNum type="arabicPeriod"/>
            </a:pPr>
            <a:r>
              <a:rPr lang="en" dirty="0" smtClean="0">
                <a:solidFill>
                  <a:schemeClr val="tx2"/>
                </a:solidFill>
              </a:rPr>
              <a:t>Relationship between tuple and transaction</a:t>
            </a:r>
          </a:p>
          <a:p>
            <a:pPr marL="342900" lvl="5" indent="-342900">
              <a:buFont typeface="+mj-lt"/>
              <a:buAutoNum type="arabicPeriod"/>
            </a:pPr>
            <a:endParaRPr lang="en" dirty="0" smtClean="0">
              <a:solidFill>
                <a:schemeClr val="tx2"/>
              </a:solidFill>
            </a:endParaRP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en" dirty="0" smtClean="0">
                <a:solidFill>
                  <a:schemeClr val="tx2"/>
                </a:solidFill>
              </a:rPr>
              <a:t>The relationship between old version and new version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en" dirty="0" smtClean="0">
                <a:solidFill>
                  <a:schemeClr val="tx2"/>
                </a:solidFill>
              </a:rPr>
              <a:t>Data struct &amp; functions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/>
            <a:r>
              <a:rPr lang="en" sz="2400" dirty="0" smtClean="0">
                <a:solidFill>
                  <a:schemeClr val="dk2"/>
                </a:solidFill>
              </a:rPr>
              <a:t>MVCC (Multiple Version Concurrency </a:t>
            </a:r>
            <a:r>
              <a:rPr lang="en" sz="2400" dirty="0">
                <a:solidFill>
                  <a:schemeClr val="dk2"/>
                </a:solidFill>
              </a:rPr>
              <a:t>C</a:t>
            </a:r>
            <a:r>
              <a:rPr lang="en" sz="2400" dirty="0" smtClean="0">
                <a:solidFill>
                  <a:schemeClr val="dk2"/>
                </a:solidFill>
              </a:rPr>
              <a:t>ontrol)</a:t>
            </a:r>
            <a:endParaRPr lang="en"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600" y="0"/>
            <a:ext cx="6103892" cy="462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155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366712" y="846137"/>
            <a:ext cx="8410499" cy="33830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Tx/>
              <a:buChar char="-"/>
            </a:pPr>
            <a:r>
              <a:rPr lang="en-US" dirty="0" smtClean="0"/>
              <a:t>MVCC </a:t>
            </a:r>
            <a:r>
              <a:rPr lang="en-US" dirty="0"/>
              <a:t>snapshots control which tuples are visible </a:t>
            </a:r>
            <a:r>
              <a:rPr lang="en-US" dirty="0" smtClean="0"/>
              <a:t>for specific statement in a transaction</a:t>
            </a:r>
          </a:p>
          <a:p>
            <a:pPr marL="285750" lvl="0" indent="-285750">
              <a:spcBef>
                <a:spcPts val="0"/>
              </a:spcBef>
              <a:buFontTx/>
              <a:buChar char="-"/>
            </a:pPr>
            <a:endParaRPr dirty="0"/>
          </a:p>
        </p:txBody>
      </p:sp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366712" y="325437"/>
            <a:ext cx="8410499" cy="460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/>
            <a:r>
              <a:rPr lang="en" sz="2400" dirty="0" smtClean="0">
                <a:solidFill>
                  <a:schemeClr val="dk2"/>
                </a:solidFill>
              </a:rPr>
              <a:t>Snapshot </a:t>
            </a:r>
            <a:r>
              <a:rPr lang="mr-IN" sz="2400" dirty="0" smtClean="0">
                <a:solidFill>
                  <a:schemeClr val="dk2"/>
                </a:solidFill>
              </a:rPr>
              <a:t>–</a:t>
            </a:r>
            <a:r>
              <a:rPr lang="en" sz="2400" dirty="0" smtClean="0">
                <a:solidFill>
                  <a:schemeClr val="dk2"/>
                </a:solidFill>
              </a:rPr>
              <a:t> </a:t>
            </a:r>
            <a:r>
              <a:rPr lang="mr-IN" sz="2400" dirty="0" smtClean="0">
                <a:solidFill>
                  <a:schemeClr val="dk2"/>
                </a:solidFill>
              </a:rPr>
              <a:t>filter to see the specific version</a:t>
            </a:r>
            <a:endParaRPr lang="en"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487" y="0"/>
            <a:ext cx="6330386" cy="461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115" y="0"/>
            <a:ext cx="6687457" cy="4614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29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9196406"/>
              </p:ext>
            </p:extLst>
          </p:nvPr>
        </p:nvGraphicFramePr>
        <p:xfrm>
          <a:off x="0" y="1402442"/>
          <a:ext cx="9144000" cy="317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9" name="Visio" r:id="rId3" imgW="7090562" imgH="2464613" progId="Visio.Drawing.11">
                  <p:embed/>
                </p:oleObj>
              </mc:Choice>
              <mc:Fallback>
                <p:oleObj name="Visio" r:id="rId3" imgW="7090562" imgH="2464613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402442"/>
                        <a:ext cx="9144000" cy="317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hape 108"/>
          <p:cNvSpPr txBox="1">
            <a:spLocks/>
          </p:cNvSpPr>
          <p:nvPr/>
        </p:nvSpPr>
        <p:spPr>
          <a:xfrm>
            <a:off x="302138" y="325437"/>
            <a:ext cx="8410499" cy="46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>
            <a:pPr algn="ctr"/>
            <a:r>
              <a:rPr lang="en" sz="2400" dirty="0">
                <a:solidFill>
                  <a:schemeClr val="dk2"/>
                </a:solidFill>
              </a:rPr>
              <a:t>Data structure:  HeapTupleHeaderData</a:t>
            </a:r>
          </a:p>
        </p:txBody>
      </p:sp>
    </p:spTree>
    <p:extLst>
      <p:ext uri="{BB962C8B-B14F-4D97-AF65-F5344CB8AC3E}">
        <p14:creationId xmlns:p14="http://schemas.microsoft.com/office/powerpoint/2010/main" val="259874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ivotal_PPT_Template_16x9_external_02_2014">
  <a:themeElements>
    <a:clrScheme name="custom 19">
      <a:dk1>
        <a:srgbClr val="4D4D4D"/>
      </a:dk1>
      <a:lt1>
        <a:srgbClr val="FFFFFF"/>
      </a:lt1>
      <a:dk2>
        <a:srgbClr val="008881"/>
      </a:dk2>
      <a:lt2>
        <a:srgbClr val="000000"/>
      </a:lt2>
      <a:accent1>
        <a:srgbClr val="33928A"/>
      </a:accent1>
      <a:accent2>
        <a:srgbClr val="3EA7BC"/>
      </a:accent2>
      <a:accent3>
        <a:srgbClr val="F27C3A"/>
      </a:accent3>
      <a:accent4>
        <a:srgbClr val="AEBF2F"/>
      </a:accent4>
      <a:accent5>
        <a:srgbClr val="007CA2"/>
      </a:accent5>
      <a:accent6>
        <a:srgbClr val="705D8B"/>
      </a:accent6>
      <a:hlink>
        <a:srgbClr val="3EA7BC"/>
      </a:hlink>
      <a:folHlink>
        <a:srgbClr val="4D4D4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1216</TotalTime>
  <Words>1389</Words>
  <Application>Microsoft Macintosh PowerPoint</Application>
  <PresentationFormat>On-screen Show (16:9)</PresentationFormat>
  <Paragraphs>164</Paragraphs>
  <Slides>34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Pivotal_PPT_Template_16x9_external_02_2014</vt:lpstr>
      <vt:lpstr>Visio</vt:lpstr>
      <vt:lpstr>PowerPoint Presentation</vt:lpstr>
      <vt:lpstr>Agenda</vt:lpstr>
      <vt:lpstr>PostgreSQL TRANSACTION INTRODUCTION </vt:lpstr>
      <vt:lpstr>MVCC (Multiple Version Concurrency Control)</vt:lpstr>
      <vt:lpstr>PowerPoint Presentation</vt:lpstr>
      <vt:lpstr>Snapshot – filter to see the specific version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HAWQ TRANSACTION DESIGN</vt:lpstr>
      <vt:lpstr>HAWQ Characteristics</vt:lpstr>
      <vt:lpstr>HAWQ Transaction Basic</vt:lpstr>
      <vt:lpstr>Demo</vt:lpstr>
      <vt:lpstr>INSERT Optimization</vt:lpstr>
      <vt:lpstr>RECOVERY CONSIDERATION</vt:lpstr>
      <vt:lpstr>PostgreSQL Recovery</vt:lpstr>
      <vt:lpstr>PowerPoint Presentation</vt:lpstr>
      <vt:lpstr>PowerPoint Presentation</vt:lpstr>
      <vt:lpstr>Persistent Table: Struct &amp; Storage  </vt:lpstr>
      <vt:lpstr>PowerPoint Presentation</vt:lpstr>
      <vt:lpstr>PowerPoint Presentation</vt:lpstr>
      <vt:lpstr>PowerPoint Presentation</vt:lpstr>
      <vt:lpstr>HINTS IN PRODUCTION ENVIRONMENT</vt:lpstr>
      <vt:lpstr>Recovery Performance Factor</vt:lpstr>
      <vt:lpstr>Futhur Issues</vt:lpstr>
      <vt:lpstr>PowerPoint Presentation</vt:lpstr>
      <vt:lpstr>PowerPoint Presentation</vt:lpstr>
      <vt:lpstr>About Us</vt:lpstr>
      <vt:lpstr>ABOUT ME</vt:lpstr>
      <vt:lpstr>About Pivotal</vt:lpstr>
      <vt:lpstr>Q &amp; 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gpadmin</cp:lastModifiedBy>
  <cp:revision>112</cp:revision>
  <dcterms:modified xsi:type="dcterms:W3CDTF">2017-03-21T11:15:40Z</dcterms:modified>
</cp:coreProperties>
</file>