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sldIdLst>
    <p:sldId id="256" r:id="rId2"/>
    <p:sldId id="269" r:id="rId3"/>
    <p:sldId id="271" r:id="rId4"/>
    <p:sldId id="272" r:id="rId5"/>
    <p:sldId id="270" r:id="rId6"/>
    <p:sldId id="257" r:id="rId7"/>
    <p:sldId id="278" r:id="rId8"/>
    <p:sldId id="258" r:id="rId9"/>
    <p:sldId id="277" r:id="rId10"/>
    <p:sldId id="279" r:id="rId11"/>
    <p:sldId id="280" r:id="rId12"/>
    <p:sldId id="281" r:id="rId13"/>
    <p:sldId id="282" r:id="rId14"/>
    <p:sldId id="283" r:id="rId15"/>
    <p:sldId id="259" r:id="rId16"/>
    <p:sldId id="260" r:id="rId17"/>
    <p:sldId id="261" r:id="rId18"/>
    <p:sldId id="274" r:id="rId19"/>
    <p:sldId id="262" r:id="rId20"/>
    <p:sldId id="273" r:id="rId21"/>
    <p:sldId id="268" r:id="rId22"/>
    <p:sldId id="264" r:id="rId23"/>
    <p:sldId id="267" r:id="rId24"/>
    <p:sldId id="263" r:id="rId25"/>
    <p:sldId id="265" r:id="rId26"/>
    <p:sldId id="266" r:id="rId27"/>
    <p:sldId id="275" r:id="rId28"/>
    <p:sldId id="276" r:id="rId29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62" autoAdjust="0"/>
    <p:restoredTop sz="94660"/>
  </p:normalViewPr>
  <p:slideViewPr>
    <p:cSldViewPr snapToGrid="0" snapToObjects="1">
      <p:cViewPr varScale="1">
        <p:scale>
          <a:sx n="169" d="100"/>
          <a:sy n="169" d="100"/>
        </p:scale>
        <p:origin x="-240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D11840-FB87-C74B-831A-4C182A52E4EC}" type="datetimeFigureOut">
              <a:rPr lang="en-US" smtClean="0"/>
              <a:t>5/9/16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4ED26B-49C5-ED43-B5F7-EDBB5F89B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182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Copied</a:t>
            </a:r>
            <a:r>
              <a:rPr lang="en-US" baseline="0" dirty="0" smtClean="0"/>
              <a:t> from </a:t>
            </a:r>
            <a:r>
              <a:rPr lang="en" b="1" i="1" dirty="0" smtClean="0"/>
              <a:t>Redefining Internet Transport</a:t>
            </a:r>
            <a:r>
              <a:rPr lang="en-US" b="1" i="1" dirty="0" smtClean="0"/>
              <a:t> </a:t>
            </a:r>
            <a:r>
              <a:rPr lang="en-US" b="0" i="0" dirty="0" smtClean="0"/>
              <a:t>Janna </a:t>
            </a:r>
            <a:r>
              <a:rPr lang="en-US" b="0" i="0" dirty="0" err="1" smtClean="0"/>
              <a:t>Iyengar</a:t>
            </a:r>
            <a:endParaRPr lang="en" b="1" i="1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ED26B-49C5-ED43-B5F7-EDBB5F89BB1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5561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Copied</a:t>
            </a:r>
            <a:r>
              <a:rPr lang="en-US" baseline="0" dirty="0" smtClean="0"/>
              <a:t> from </a:t>
            </a:r>
            <a:r>
              <a:rPr lang="en" b="1" i="1" dirty="0" smtClean="0"/>
              <a:t>Redefining Internet Transport</a:t>
            </a:r>
            <a:r>
              <a:rPr lang="en-US" b="1" i="1" dirty="0" smtClean="0"/>
              <a:t> </a:t>
            </a:r>
            <a:r>
              <a:rPr lang="en-US" b="0" i="0" dirty="0" smtClean="0"/>
              <a:t>Janna </a:t>
            </a:r>
            <a:r>
              <a:rPr lang="en-US" b="0" i="0" dirty="0" err="1" smtClean="0"/>
              <a:t>Iyengar</a:t>
            </a:r>
            <a:endParaRPr lang="en" b="1" i="1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ED26B-49C5-ED43-B5F7-EDBB5F89BB1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6078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Copied</a:t>
            </a:r>
            <a:r>
              <a:rPr lang="en-US" baseline="0" dirty="0" smtClean="0"/>
              <a:t> from </a:t>
            </a:r>
            <a:r>
              <a:rPr lang="en" b="1" i="1" dirty="0" smtClean="0"/>
              <a:t>Redefining Internet Transport</a:t>
            </a:r>
            <a:r>
              <a:rPr lang="en-US" b="1" i="1" dirty="0" smtClean="0"/>
              <a:t> </a:t>
            </a:r>
            <a:r>
              <a:rPr lang="en-US" b="0" i="0" dirty="0" smtClean="0"/>
              <a:t>Janna </a:t>
            </a:r>
            <a:r>
              <a:rPr lang="en-US" b="0" i="0" dirty="0" err="1" smtClean="0"/>
              <a:t>Iyengar</a:t>
            </a:r>
            <a:endParaRPr lang="en" b="1" i="1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ED26B-49C5-ED43-B5F7-EDBB5F89BB1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0050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Copied</a:t>
            </a:r>
            <a:r>
              <a:rPr lang="en-US" baseline="0" dirty="0" smtClean="0"/>
              <a:t> from </a:t>
            </a:r>
            <a:r>
              <a:rPr lang="en" b="1" i="1" dirty="0" smtClean="0"/>
              <a:t>Redefining Internet Transport</a:t>
            </a:r>
            <a:r>
              <a:rPr lang="en-US" b="1" i="1" dirty="0" smtClean="0"/>
              <a:t> </a:t>
            </a:r>
            <a:r>
              <a:rPr lang="en-US" b="0" i="0" dirty="0" smtClean="0"/>
              <a:t>Janna </a:t>
            </a:r>
            <a:r>
              <a:rPr lang="en-US" b="0" i="0" dirty="0" err="1" smtClean="0"/>
              <a:t>Iyengar</a:t>
            </a:r>
            <a:endParaRPr lang="en" b="1" i="1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ED26B-49C5-ED43-B5F7-EDBB5F89BB1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8512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" dirty="0" smtClean="0">
                <a:solidFill>
                  <a:schemeClr val="dk2"/>
                </a:solidFill>
              </a:rPr>
              <a:t>Runs in user-space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ED26B-49C5-ED43-B5F7-EDBB5F89BB1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8404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Chart copied </a:t>
            </a:r>
            <a:r>
              <a:rPr lang="en-US" baseline="0" dirty="0" smtClean="0"/>
              <a:t>from </a:t>
            </a:r>
            <a:r>
              <a:rPr lang="en" b="1" i="1" dirty="0" smtClean="0"/>
              <a:t>Redefining Internet Transport</a:t>
            </a:r>
            <a:r>
              <a:rPr lang="en-US" b="1" i="1" dirty="0" smtClean="0"/>
              <a:t> </a:t>
            </a:r>
            <a:r>
              <a:rPr lang="en-US" b="0" i="0" dirty="0" smtClean="0"/>
              <a:t>Janna </a:t>
            </a:r>
            <a:r>
              <a:rPr lang="en-US" b="0" i="0" dirty="0" err="1" smtClean="0"/>
              <a:t>Iyengar</a:t>
            </a:r>
            <a:endParaRPr lang="en" b="1" i="1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ED26B-49C5-ED43-B5F7-EDBB5F89BB1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9001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BFD45-3BA8-0B44-8540-70A0D24BDEBC}" type="datetimeFigureOut">
              <a:rPr lang="en-US" smtClean="0"/>
              <a:t>5/9/16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37BB1-C055-EF46-A440-26815D1BB1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094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BFD45-3BA8-0B44-8540-70A0D24BDEBC}" type="datetimeFigureOut">
              <a:rPr lang="en-US" smtClean="0"/>
              <a:t>5/9/16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37BB1-C055-EF46-A440-26815D1BB1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830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BFD45-3BA8-0B44-8540-70A0D24BDEBC}" type="datetimeFigureOut">
              <a:rPr lang="en-US" smtClean="0"/>
              <a:t>5/9/16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37BB1-C055-EF46-A440-26815D1BB1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920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BFD45-3BA8-0B44-8540-70A0D24BDEBC}" type="datetimeFigureOut">
              <a:rPr lang="en-US" smtClean="0"/>
              <a:t>5/9/16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37BB1-C055-EF46-A440-26815D1BB1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471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BFD45-3BA8-0B44-8540-70A0D24BDEBC}" type="datetimeFigureOut">
              <a:rPr lang="en-US" smtClean="0"/>
              <a:t>5/9/16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37BB1-C055-EF46-A440-26815D1BB1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98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BFD45-3BA8-0B44-8540-70A0D24BDEBC}" type="datetimeFigureOut">
              <a:rPr lang="en-US" smtClean="0"/>
              <a:t>5/9/16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37BB1-C055-EF46-A440-26815D1BB1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723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BFD45-3BA8-0B44-8540-70A0D24BDEBC}" type="datetimeFigureOut">
              <a:rPr lang="en-US" smtClean="0"/>
              <a:t>5/9/16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37BB1-C055-EF46-A440-26815D1BB1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303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BFD45-3BA8-0B44-8540-70A0D24BDEBC}" type="datetimeFigureOut">
              <a:rPr lang="en-US" smtClean="0"/>
              <a:t>5/9/16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37BB1-C055-EF46-A440-26815D1BB1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776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BFD45-3BA8-0B44-8540-70A0D24BDEBC}" type="datetimeFigureOut">
              <a:rPr lang="en-US" smtClean="0"/>
              <a:t>5/9/16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37BB1-C055-EF46-A440-26815D1BB1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770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BFD45-3BA8-0B44-8540-70A0D24BDEBC}" type="datetimeFigureOut">
              <a:rPr lang="en-US" smtClean="0"/>
              <a:t>5/9/16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37BB1-C055-EF46-A440-26815D1BB1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791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BFD45-3BA8-0B44-8540-70A0D24BDEBC}" type="datetimeFigureOut">
              <a:rPr lang="en-US" smtClean="0"/>
              <a:t>5/9/16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37BB1-C055-EF46-A440-26815D1BB1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27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9BFD45-3BA8-0B44-8540-70A0D24BDEBC}" type="datetimeFigureOut">
              <a:rPr lang="en-US" smtClean="0"/>
              <a:t>5/9/16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037BB1-C055-EF46-A440-26815D1BB1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817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tools.ietf.org/html/draft-tsvwg-quic-protocol-02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QUIC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Bryan Call</a:t>
            </a:r>
          </a:p>
          <a:p>
            <a:r>
              <a:rPr lang="en-US" dirty="0" smtClean="0"/>
              <a:t>ATS Spring Summit 2016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8717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Multiplexed Streams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4066848" cy="3394472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HTTP/1.1</a:t>
            </a:r>
          </a:p>
          <a:p>
            <a:pPr marL="1085850" lvl="1" indent="-342900">
              <a:buFont typeface="Arial"/>
              <a:buChar char="•"/>
            </a:pPr>
            <a:r>
              <a:rPr lang="en-US" dirty="0"/>
              <a:t>4-8 outstanding requests on 4-8 connections</a:t>
            </a:r>
          </a:p>
          <a:p>
            <a:pPr marL="1085850" lvl="1" indent="-342900">
              <a:buFont typeface="Arial"/>
              <a:buChar char="•"/>
            </a:pPr>
            <a:r>
              <a:rPr lang="en-US" dirty="0"/>
              <a:t>Resource intensive on the server</a:t>
            </a:r>
          </a:p>
          <a:p>
            <a:r>
              <a:rPr lang="en-US" dirty="0"/>
              <a:t>HTTP/</a:t>
            </a:r>
            <a:r>
              <a:rPr lang="en-US" dirty="0" smtClean="0"/>
              <a:t>2 and QUIC</a:t>
            </a:r>
            <a:endParaRPr lang="en-US" dirty="0"/>
          </a:p>
          <a:p>
            <a:pPr marL="1085850" lvl="1" indent="-342900">
              <a:buFont typeface="Arial"/>
              <a:buChar char="•"/>
            </a:pPr>
            <a:r>
              <a:rPr lang="en-US" dirty="0"/>
              <a:t>One connection, many concurrent requests</a:t>
            </a:r>
          </a:p>
          <a:p>
            <a:pPr marL="1085850" lvl="1" indent="-342900">
              <a:buFont typeface="Arial"/>
              <a:buChar char="•"/>
            </a:pPr>
            <a:r>
              <a:rPr lang="en-US" dirty="0"/>
              <a:t>Normally limited to 100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581150"/>
            <a:ext cx="4179287" cy="2182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2794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Connection Sharing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Multiple domains over one TCP connection</a:t>
            </a:r>
          </a:p>
          <a:p>
            <a:pPr lvl="1"/>
            <a:r>
              <a:rPr lang="en-US" dirty="0"/>
              <a:t>Domain must be in certificate and resolve to same IP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9995" y="2494570"/>
            <a:ext cx="5981700" cy="255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1553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Prioritization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4132989" cy="3394472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Ability for </a:t>
            </a:r>
            <a:r>
              <a:rPr lang="en-US" b="1" i="1" dirty="0"/>
              <a:t>clients</a:t>
            </a:r>
            <a:r>
              <a:rPr lang="en-US" dirty="0"/>
              <a:t> to set a priority of a stream</a:t>
            </a:r>
          </a:p>
          <a:p>
            <a:r>
              <a:rPr lang="en-US" dirty="0"/>
              <a:t>Dependency tree for streams</a:t>
            </a:r>
          </a:p>
          <a:p>
            <a:r>
              <a:rPr lang="en-US" dirty="0"/>
              <a:t>Higher weights get more resources</a:t>
            </a:r>
          </a:p>
          <a:p>
            <a:r>
              <a:rPr lang="en-US" dirty="0"/>
              <a:t>Resources proportional to the weighting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389" y="1451373"/>
            <a:ext cx="3733411" cy="314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6881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Flow Control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Client and server</a:t>
            </a:r>
          </a:p>
          <a:p>
            <a:r>
              <a:rPr lang="en-US" dirty="0"/>
              <a:t>Connection and streams</a:t>
            </a:r>
          </a:p>
          <a:p>
            <a:r>
              <a:rPr lang="en-US" dirty="0"/>
              <a:t>Credit based</a:t>
            </a:r>
          </a:p>
          <a:p>
            <a:pPr marL="1085850" lvl="1" indent="-342900"/>
            <a:r>
              <a:rPr lang="en-US" dirty="0"/>
              <a:t>Default 64KB – clients and server normally set this higher</a:t>
            </a:r>
          </a:p>
          <a:p>
            <a:pPr marL="1085850" lvl="1" indent="-342900"/>
            <a:r>
              <a:rPr lang="en-US" b="1" i="1" dirty="0"/>
              <a:t>Requires updates </a:t>
            </a:r>
            <a:r>
              <a:rPr lang="en-US" dirty="0"/>
              <a:t>by WINDOW_UPDATE frame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2956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Server</a:t>
            </a:r>
            <a:r>
              <a:rPr lang="en-US" dirty="0">
                <a:solidFill>
                  <a:srgbClr val="23006B"/>
                </a:solidFill>
              </a:rPr>
              <a:t>-Initiat</a:t>
            </a:r>
            <a:r>
              <a:rPr lang="en-US" dirty="0"/>
              <a:t>ed Streams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Should send push before referencing resource - race condition</a:t>
            </a:r>
          </a:p>
          <a:p>
            <a:r>
              <a:rPr lang="en-US" dirty="0"/>
              <a:t>Response must be cacheable</a:t>
            </a:r>
          </a:p>
          <a:p>
            <a:r>
              <a:rPr lang="en-US" dirty="0"/>
              <a:t>Depending on the use case can be faster or slower</a:t>
            </a:r>
          </a:p>
          <a:p>
            <a:pPr marL="1085850" lvl="1" indent="-342900">
              <a:buFont typeface="Arial"/>
              <a:buChar char="•"/>
            </a:pPr>
            <a:r>
              <a:rPr lang="en-US" dirty="0"/>
              <a:t>Browser already has the resource cached</a:t>
            </a:r>
          </a:p>
          <a:p>
            <a:pPr marL="1085850" lvl="1" indent="-342900">
              <a:buFont typeface="Arial"/>
              <a:buChar char="•"/>
            </a:pPr>
            <a:r>
              <a:rPr lang="en-US" dirty="0"/>
              <a:t>Client canceling the stream using RST_STREAM frame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844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Establishing a QUIC Connection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5157390" cy="3394472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HTTP response header</a:t>
            </a:r>
          </a:p>
          <a:p>
            <a:pPr marL="1085850" lvl="1" indent="-342900">
              <a:buFont typeface="Arial"/>
              <a:buChar char="•"/>
            </a:pPr>
            <a:r>
              <a:rPr lang="en-US" dirty="0" smtClean="0"/>
              <a:t>Alternate-Protocol: 443:quic</a:t>
            </a:r>
          </a:p>
          <a:p>
            <a:r>
              <a:rPr lang="en-US" dirty="0" smtClean="0"/>
              <a:t>Client establishes QUIC connection in the background</a:t>
            </a:r>
          </a:p>
          <a:p>
            <a:r>
              <a:rPr lang="en-US" dirty="0" smtClean="0"/>
              <a:t>Client’s can cache if server supports QUIC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7900" y="1470423"/>
            <a:ext cx="2628900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8164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 - Connections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Handshake</a:t>
            </a:r>
          </a:p>
          <a:p>
            <a:pPr marL="1085850" lvl="1" indent="-342900">
              <a:buFont typeface="Arial"/>
              <a:buChar char="•"/>
            </a:pPr>
            <a:r>
              <a:rPr lang="en-US" dirty="0" smtClean="0"/>
              <a:t>0-RTT for reestablished connections</a:t>
            </a:r>
          </a:p>
          <a:p>
            <a:pPr marL="1085850" lvl="1" indent="-342900">
              <a:buFont typeface="Arial"/>
              <a:buChar char="•"/>
            </a:pPr>
            <a:r>
              <a:rPr lang="en-US" dirty="0" smtClean="0"/>
              <a:t>1-RTT for new connections</a:t>
            </a:r>
          </a:p>
          <a:p>
            <a:pPr marL="1085850" lvl="1" indent="-342900">
              <a:buFont typeface="Arial"/>
              <a:buChar char="•"/>
            </a:pPr>
            <a:r>
              <a:rPr lang="en-US" dirty="0" smtClean="0"/>
              <a:t>Accounts for 50% latency improvements</a:t>
            </a:r>
          </a:p>
          <a:p>
            <a:pPr marL="1085850" lvl="1" indent="-342900">
              <a:buFont typeface="Arial"/>
              <a:buChar char="•"/>
            </a:pPr>
            <a:r>
              <a:rPr lang="en-US" dirty="0" smtClean="0"/>
              <a:t>Will use TLS 1.3 handshake</a:t>
            </a:r>
          </a:p>
          <a:p>
            <a:r>
              <a:rPr lang="en-US" dirty="0" smtClean="0"/>
              <a:t>UDP encrypted and authenticated packets</a:t>
            </a:r>
          </a:p>
          <a:p>
            <a:pPr marL="1085850" lvl="1" indent="-342900">
              <a:buFont typeface="Arial"/>
              <a:buChar char="•"/>
            </a:pPr>
            <a:r>
              <a:rPr lang="en-US" dirty="0" smtClean="0"/>
              <a:t>TCP like header are encrypted</a:t>
            </a:r>
          </a:p>
          <a:p>
            <a:pPr marL="1085850" lvl="1" indent="-342900">
              <a:buFont typeface="Arial"/>
              <a:buChar char="•"/>
            </a:pPr>
            <a:r>
              <a:rPr lang="en-US" dirty="0" smtClean="0"/>
              <a:t>Prevents active attacks and </a:t>
            </a:r>
            <a:r>
              <a:rPr lang="en-US" dirty="0" err="1" smtClean="0"/>
              <a:t>middlebox</a:t>
            </a:r>
            <a:r>
              <a:rPr lang="en-US" dirty="0" smtClean="0"/>
              <a:t> changes unlike TCP</a:t>
            </a:r>
          </a:p>
          <a:p>
            <a:r>
              <a:rPr lang="en-US" dirty="0" smtClean="0"/>
              <a:t>Moved congestion control into application layer</a:t>
            </a:r>
          </a:p>
          <a:p>
            <a:r>
              <a:rPr lang="en-US" dirty="0" smtClean="0"/>
              <a:t>Connections are keep-alive for 30 seconds (default) due to NATs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16393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 - Connections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100" dirty="0" smtClean="0"/>
              <a:t>Unencrypted connection ID (64-bit)</a:t>
            </a:r>
          </a:p>
          <a:p>
            <a:pPr marL="1085850" lvl="1" indent="-342900">
              <a:buFont typeface="Arial"/>
              <a:buChar char="•"/>
            </a:pPr>
            <a:r>
              <a:rPr lang="en-US" sz="3100" dirty="0" smtClean="0"/>
              <a:t>Connections survive IP address change</a:t>
            </a:r>
          </a:p>
          <a:p>
            <a:pPr marL="1085850" lvl="1" indent="-342900">
              <a:buFont typeface="Arial"/>
              <a:buChar char="•"/>
            </a:pPr>
            <a:r>
              <a:rPr lang="en-US" sz="3100" dirty="0" smtClean="0"/>
              <a:t>Used for routing connections</a:t>
            </a:r>
          </a:p>
          <a:p>
            <a:r>
              <a:rPr lang="en-US" sz="3100" dirty="0" smtClean="0"/>
              <a:t>ICW remembered by the client for reestablished connections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87803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 Success 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200151"/>
            <a:ext cx="3781544" cy="3394472"/>
          </a:xfrm>
        </p:spPr>
        <p:txBody>
          <a:bodyPr>
            <a:normAutofit fontScale="92500" lnSpcReduction="20000"/>
          </a:bodyPr>
          <a:lstStyle/>
          <a:p>
            <a:r>
              <a:rPr lang="en-US" sz="3100" dirty="0" smtClean="0"/>
              <a:t>QUIC connection success rate</a:t>
            </a:r>
          </a:p>
          <a:p>
            <a:pPr marL="1085850" lvl="1" indent="-342900">
              <a:buFont typeface="Arial"/>
              <a:buChar char="•"/>
            </a:pPr>
            <a:r>
              <a:rPr lang="en-US" sz="3100" dirty="0" smtClean="0"/>
              <a:t>92% works</a:t>
            </a:r>
          </a:p>
          <a:p>
            <a:pPr marL="1085850" lvl="1" indent="-342900">
              <a:buFont typeface="Arial"/>
              <a:buChar char="•"/>
            </a:pPr>
            <a:r>
              <a:rPr lang="en-US" sz="3100" dirty="0" smtClean="0"/>
              <a:t>7% doesn’t work</a:t>
            </a:r>
          </a:p>
          <a:p>
            <a:pPr marL="1085850" lvl="1" indent="-342900">
              <a:buFont typeface="Arial"/>
              <a:buChar char="•"/>
            </a:pPr>
            <a:r>
              <a:rPr lang="en-US" sz="3100" dirty="0" smtClean="0"/>
              <a:t>1% is rate limited</a:t>
            </a:r>
          </a:p>
          <a:p>
            <a:r>
              <a:rPr lang="en-US" sz="3100" dirty="0" smtClean="0"/>
              <a:t>Google disables QUIC to specific ASNs</a:t>
            </a:r>
          </a:p>
          <a:p>
            <a:endParaRPr lang="en-US" dirty="0"/>
          </a:p>
        </p:txBody>
      </p:sp>
      <p:pic>
        <p:nvPicPr>
          <p:cNvPr id="4" name="Shape 3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38745" y="1293929"/>
            <a:ext cx="4719588" cy="28191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433648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 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5% latency reduction on average</a:t>
            </a:r>
          </a:p>
          <a:p>
            <a:r>
              <a:rPr lang="en-US" dirty="0" smtClean="0"/>
              <a:t>30% reduction in </a:t>
            </a:r>
            <a:r>
              <a:rPr lang="en-US" dirty="0" err="1" smtClean="0"/>
              <a:t>rebuffers</a:t>
            </a:r>
            <a:r>
              <a:rPr lang="en-US" dirty="0" smtClean="0"/>
              <a:t> (video pauses) on YouTube</a:t>
            </a:r>
          </a:p>
          <a:p>
            <a:r>
              <a:rPr lang="en-US" dirty="0" smtClean="0"/>
              <a:t>1 second faster at the 99th percentile for Google web search</a:t>
            </a:r>
          </a:p>
          <a:p>
            <a:r>
              <a:rPr lang="en-US" dirty="0" smtClean="0"/>
              <a:t>Helps more for higher latency networks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9912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b="1" dirty="0" smtClean="0"/>
              <a:t>How do you make the web faster?</a:t>
            </a:r>
            <a:endParaRPr lang="en-US" dirty="0"/>
          </a:p>
        </p:txBody>
      </p:sp>
      <p:sp>
        <p:nvSpPr>
          <p:cNvPr id="5" name="Shape 72"/>
          <p:cNvSpPr/>
          <p:nvPr/>
        </p:nvSpPr>
        <p:spPr>
          <a:xfrm>
            <a:off x="1862441" y="1359941"/>
            <a:ext cx="1530899" cy="461699"/>
          </a:xfrm>
          <a:prstGeom prst="rect">
            <a:avLst/>
          </a:prstGeom>
          <a:solidFill>
            <a:srgbClr val="CFE2F3">
              <a:alpha val="26670"/>
            </a:srgbClr>
          </a:solidFill>
          <a:ln w="19050" cap="flat" cmpd="sng">
            <a:solidFill>
              <a:srgbClr val="5F616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 dirty="0">
                <a:latin typeface="Roboto"/>
                <a:ea typeface="Roboto"/>
                <a:cs typeface="Roboto"/>
                <a:sym typeface="Roboto"/>
              </a:rPr>
              <a:t>$BROWSER</a:t>
            </a:r>
          </a:p>
        </p:txBody>
      </p:sp>
      <p:sp>
        <p:nvSpPr>
          <p:cNvPr id="6" name="Shape 73"/>
          <p:cNvSpPr/>
          <p:nvPr/>
        </p:nvSpPr>
        <p:spPr>
          <a:xfrm>
            <a:off x="1862441" y="1821641"/>
            <a:ext cx="1530899" cy="461699"/>
          </a:xfrm>
          <a:prstGeom prst="rect">
            <a:avLst/>
          </a:prstGeom>
          <a:solidFill>
            <a:srgbClr val="D9EAD3">
              <a:alpha val="26670"/>
            </a:srgbClr>
          </a:solidFill>
          <a:ln w="19050" cap="flat" cmpd="sng">
            <a:solidFill>
              <a:srgbClr val="5F616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latin typeface="Roboto"/>
                <a:ea typeface="Roboto"/>
                <a:cs typeface="Roboto"/>
                <a:sym typeface="Roboto"/>
              </a:rPr>
              <a:t>HTTP/1.1</a:t>
            </a:r>
          </a:p>
        </p:txBody>
      </p:sp>
      <p:sp>
        <p:nvSpPr>
          <p:cNvPr id="7" name="Shape 74"/>
          <p:cNvSpPr/>
          <p:nvPr/>
        </p:nvSpPr>
        <p:spPr>
          <a:xfrm>
            <a:off x="1862441" y="2265291"/>
            <a:ext cx="1530899" cy="461699"/>
          </a:xfrm>
          <a:prstGeom prst="rect">
            <a:avLst/>
          </a:prstGeom>
          <a:solidFill>
            <a:srgbClr val="FFF2CC">
              <a:alpha val="26670"/>
            </a:srgbClr>
          </a:solidFill>
          <a:ln w="19050" cap="flat" cmpd="sng">
            <a:solidFill>
              <a:srgbClr val="5F616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latin typeface="Roboto"/>
                <a:ea typeface="Roboto"/>
                <a:cs typeface="Roboto"/>
                <a:sym typeface="Roboto"/>
              </a:rPr>
              <a:t>TLS 1.2</a:t>
            </a:r>
          </a:p>
        </p:txBody>
      </p:sp>
      <p:sp>
        <p:nvSpPr>
          <p:cNvPr id="8" name="Shape 75"/>
          <p:cNvSpPr/>
          <p:nvPr/>
        </p:nvSpPr>
        <p:spPr>
          <a:xfrm>
            <a:off x="1862441" y="2726991"/>
            <a:ext cx="1530899" cy="461699"/>
          </a:xfrm>
          <a:prstGeom prst="rect">
            <a:avLst/>
          </a:prstGeom>
          <a:solidFill>
            <a:srgbClr val="F4CCCC">
              <a:alpha val="26670"/>
            </a:srgbClr>
          </a:solidFill>
          <a:ln w="19050" cap="flat" cmpd="sng">
            <a:solidFill>
              <a:srgbClr val="5F616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latin typeface="Roboto"/>
                <a:ea typeface="Roboto"/>
                <a:cs typeface="Roboto"/>
                <a:sym typeface="Roboto"/>
              </a:rPr>
              <a:t>TCP</a:t>
            </a:r>
          </a:p>
        </p:txBody>
      </p:sp>
      <p:sp>
        <p:nvSpPr>
          <p:cNvPr id="9" name="Shape 76"/>
          <p:cNvSpPr/>
          <p:nvPr/>
        </p:nvSpPr>
        <p:spPr>
          <a:xfrm>
            <a:off x="1862441" y="3188691"/>
            <a:ext cx="1530899" cy="461699"/>
          </a:xfrm>
          <a:prstGeom prst="rect">
            <a:avLst/>
          </a:prstGeom>
          <a:solidFill>
            <a:srgbClr val="E6B8AF">
              <a:alpha val="26670"/>
            </a:srgbClr>
          </a:solidFill>
          <a:ln w="19050" cap="flat" cmpd="sng">
            <a:solidFill>
              <a:srgbClr val="5F616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latin typeface="Roboto"/>
                <a:ea typeface="Roboto"/>
                <a:cs typeface="Roboto"/>
                <a:sym typeface="Roboto"/>
              </a:rPr>
              <a:t>IP</a:t>
            </a:r>
          </a:p>
        </p:txBody>
      </p:sp>
      <p:sp>
        <p:nvSpPr>
          <p:cNvPr id="10" name="Shape 77"/>
          <p:cNvSpPr/>
          <p:nvPr/>
        </p:nvSpPr>
        <p:spPr>
          <a:xfrm>
            <a:off x="1862441" y="3632341"/>
            <a:ext cx="1530899" cy="7512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5F616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 i="1">
                <a:latin typeface="Roboto"/>
                <a:ea typeface="Roboto"/>
                <a:cs typeface="Roboto"/>
                <a:sym typeface="Roboto"/>
              </a:rPr>
              <a:t>Physical Network</a:t>
            </a:r>
          </a:p>
        </p:txBody>
      </p:sp>
      <p:sp>
        <p:nvSpPr>
          <p:cNvPr id="11" name="Shape 78"/>
          <p:cNvSpPr/>
          <p:nvPr/>
        </p:nvSpPr>
        <p:spPr>
          <a:xfrm>
            <a:off x="1862441" y="4383541"/>
            <a:ext cx="1530899" cy="461699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rgbClr val="5F616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 dirty="0">
                <a:latin typeface="Roboto"/>
                <a:ea typeface="Roboto"/>
                <a:cs typeface="Roboto"/>
                <a:sym typeface="Roboto"/>
              </a:rPr>
              <a:t>google.com</a:t>
            </a:r>
          </a:p>
        </p:txBody>
      </p:sp>
      <p:sp>
        <p:nvSpPr>
          <p:cNvPr id="12" name="Shape 79"/>
          <p:cNvSpPr/>
          <p:nvPr/>
        </p:nvSpPr>
        <p:spPr>
          <a:xfrm>
            <a:off x="1320216" y="1356985"/>
            <a:ext cx="184799" cy="3027299"/>
          </a:xfrm>
          <a:prstGeom prst="rect">
            <a:avLst/>
          </a:prstGeom>
          <a:solidFill>
            <a:srgbClr val="F4CCCC"/>
          </a:solidFill>
          <a:ln w="19050" cap="flat" cmpd="sng">
            <a:solidFill>
              <a:srgbClr val="5F616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13" name="Shape 80"/>
          <p:cNvCxnSpPr/>
          <p:nvPr/>
        </p:nvCxnSpPr>
        <p:spPr>
          <a:xfrm>
            <a:off x="1120191" y="4384578"/>
            <a:ext cx="561299" cy="0"/>
          </a:xfrm>
          <a:prstGeom prst="straightConnector1">
            <a:avLst/>
          </a:prstGeom>
          <a:noFill/>
          <a:ln w="19050" cap="flat" cmpd="sng">
            <a:solidFill>
              <a:srgbClr val="5F6165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14" name="Shape 81"/>
          <p:cNvSpPr txBox="1"/>
          <p:nvPr/>
        </p:nvSpPr>
        <p:spPr>
          <a:xfrm rot="16200000">
            <a:off x="-85508" y="2655216"/>
            <a:ext cx="2255400" cy="460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latin typeface="Roboto"/>
                <a:ea typeface="Roboto"/>
                <a:cs typeface="Roboto"/>
                <a:sym typeface="Roboto"/>
              </a:rPr>
              <a:t>User-perceived latency</a:t>
            </a:r>
          </a:p>
        </p:txBody>
      </p:sp>
      <p:cxnSp>
        <p:nvCxnSpPr>
          <p:cNvPr id="15" name="Shape 82"/>
          <p:cNvCxnSpPr/>
          <p:nvPr/>
        </p:nvCxnSpPr>
        <p:spPr>
          <a:xfrm>
            <a:off x="1120191" y="1356988"/>
            <a:ext cx="561299" cy="0"/>
          </a:xfrm>
          <a:prstGeom prst="straightConnector1">
            <a:avLst/>
          </a:prstGeom>
          <a:noFill/>
          <a:ln w="19050" cap="flat" cmpd="sng">
            <a:solidFill>
              <a:srgbClr val="5F6165"/>
            </a:solidFill>
            <a:prstDash val="solid"/>
            <a:round/>
            <a:headEnd type="none" w="lg" len="lg"/>
            <a:tailEnd type="none" w="lg" len="lg"/>
          </a:ln>
        </p:spPr>
      </p:cxnSp>
    </p:spTree>
    <p:extLst>
      <p:ext uri="{BB962C8B-B14F-4D97-AF65-F5344CB8AC3E}">
        <p14:creationId xmlns:p14="http://schemas.microsoft.com/office/powerpoint/2010/main" val="11114099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 Features in TCP and TLS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9216671"/>
              </p:ext>
            </p:extLst>
          </p:nvPr>
        </p:nvGraphicFramePr>
        <p:xfrm>
          <a:off x="849272" y="1200152"/>
          <a:ext cx="7445456" cy="3182936"/>
        </p:xfrm>
        <a:graphic>
          <a:graphicData uri="http://schemas.openxmlformats.org/drawingml/2006/table">
            <a:tbl>
              <a:tblPr/>
              <a:tblGrid>
                <a:gridCol w="3406027"/>
                <a:gridCol w="1396362"/>
                <a:gridCol w="2643067"/>
              </a:tblGrid>
              <a:tr h="215117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Feature</a:t>
                      </a:r>
                    </a:p>
                  </a:txBody>
                  <a:tcPr marL="11951" marR="11951" marT="11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Server Support</a:t>
                      </a:r>
                    </a:p>
                  </a:txBody>
                  <a:tcPr marL="11951" marR="11951" marT="11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Client Support</a:t>
                      </a:r>
                    </a:p>
                  </a:txBody>
                  <a:tcPr marL="11951" marR="11951" marT="11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117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TCP</a:t>
                      </a:r>
                    </a:p>
                  </a:txBody>
                  <a:tcPr marL="11951" marR="11951" marT="11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951" marR="11951" marT="11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951" marR="11951" marT="11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11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Increasing TCP's Initial Window</a:t>
                      </a:r>
                    </a:p>
                  </a:txBody>
                  <a:tcPr marL="11951" marR="11951" marT="11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RHEL 6.2</a:t>
                      </a:r>
                    </a:p>
                  </a:txBody>
                  <a:tcPr marL="11951" marR="11951" marT="11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CBA4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g-BG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</a:p>
                  </a:txBody>
                  <a:tcPr marL="11951" marR="11951" marT="11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11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Computing TCP's Retransmission Timer</a:t>
                      </a:r>
                    </a:p>
                  </a:txBody>
                  <a:tcPr marL="11951" marR="11951" marT="11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RHEL 6.3</a:t>
                      </a:r>
                    </a:p>
                  </a:txBody>
                  <a:tcPr marL="11951" marR="11951" marT="11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CBA4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g-BG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</a:p>
                  </a:txBody>
                  <a:tcPr marL="11951" marR="11951" marT="11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117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CUBIC Inflated Window Bug</a:t>
                      </a:r>
                    </a:p>
                  </a:txBody>
                  <a:tcPr marL="11951" marR="11951" marT="11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RHEL 6.7</a:t>
                      </a:r>
                    </a:p>
                  </a:txBody>
                  <a:tcPr marL="11951" marR="11951" marT="11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CBA4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g-BG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</a:p>
                  </a:txBody>
                  <a:tcPr marL="11951" marR="11951" marT="11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592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TCP Fast Open</a:t>
                      </a:r>
                    </a:p>
                  </a:txBody>
                  <a:tcPr marL="11951" marR="11951" marT="11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ATS done, RHEL 7.2</a:t>
                      </a:r>
                    </a:p>
                  </a:txBody>
                  <a:tcPr marL="11951" marR="11951" marT="11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CBA4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IOS, OSX, Android needs to be enabled</a:t>
                      </a:r>
                    </a:p>
                  </a:txBody>
                  <a:tcPr marL="11951" marR="11951" marT="11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117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TCP Loss Probe</a:t>
                      </a:r>
                    </a:p>
                  </a:txBody>
                  <a:tcPr marL="11951" marR="11951" marT="11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RHEL 7</a:t>
                      </a:r>
                    </a:p>
                  </a:txBody>
                  <a:tcPr marL="11951" marR="11951" marT="11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CBA4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g-BG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</a:p>
                  </a:txBody>
                  <a:tcPr marL="11951" marR="11951" marT="11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117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Early Retransmit for TCP</a:t>
                      </a:r>
                    </a:p>
                  </a:txBody>
                  <a:tcPr marL="11951" marR="11951" marT="11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RHEL 7</a:t>
                      </a:r>
                    </a:p>
                  </a:txBody>
                  <a:tcPr marL="11951" marR="11951" marT="11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CBA4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g-BG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</a:p>
                  </a:txBody>
                  <a:tcPr marL="11951" marR="11951" marT="11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11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TCP Packet Pacing</a:t>
                      </a:r>
                    </a:p>
                  </a:txBody>
                  <a:tcPr marL="11951" marR="11951" marT="11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RHEL 7.2</a:t>
                      </a:r>
                    </a:p>
                  </a:txBody>
                  <a:tcPr marL="11951" marR="11951" marT="11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CBA4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g-BG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</a:p>
                  </a:txBody>
                  <a:tcPr marL="11951" marR="11951" marT="11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50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RACK: a time-based fast loss detection algorithm for TCP</a:t>
                      </a:r>
                    </a:p>
                  </a:txBody>
                  <a:tcPr marL="11951" marR="11951" marT="11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Linux 4.4</a:t>
                      </a:r>
                    </a:p>
                  </a:txBody>
                  <a:tcPr marL="11951" marR="11951" marT="11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CBA4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g-BG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</a:p>
                  </a:txBody>
                  <a:tcPr marL="11951" marR="11951" marT="11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117">
                <a:tc>
                  <a:txBody>
                    <a:bodyPr/>
                    <a:lstStyle/>
                    <a:p>
                      <a:pPr algn="l" fontAlgn="b"/>
                      <a:r>
                        <a:rPr lang="pl-PL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ICW 32</a:t>
                      </a:r>
                    </a:p>
                  </a:txBody>
                  <a:tcPr marL="11951" marR="11951" marT="11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Dependent on TCP enhancements</a:t>
                      </a:r>
                    </a:p>
                  </a:txBody>
                  <a:tcPr marL="11951" marR="11951" marT="11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CBA4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g-BG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</a:p>
                  </a:txBody>
                  <a:tcPr marL="11951" marR="11951" marT="11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117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TLS</a:t>
                      </a:r>
                    </a:p>
                  </a:txBody>
                  <a:tcPr marL="11951" marR="11951" marT="11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951" marR="11951" marT="11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951" marR="11951" marT="11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117">
                <a:tc>
                  <a:txBody>
                    <a:bodyPr/>
                    <a:lstStyle/>
                    <a:p>
                      <a:pPr algn="l" fontAlgn="b"/>
                      <a:r>
                        <a:rPr lang="hr-HR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TLS 1.3</a:t>
                      </a:r>
                    </a:p>
                  </a:txBody>
                  <a:tcPr marL="11951" marR="11951" marT="11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RFC not done</a:t>
                      </a:r>
                    </a:p>
                  </a:txBody>
                  <a:tcPr marL="11951" marR="11951" marT="11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951" marR="11951" marT="11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254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Draft 2 in IETF</a:t>
            </a:r>
          </a:p>
          <a:p>
            <a:pPr lvl="1"/>
            <a:r>
              <a:rPr lang="en-US" dirty="0" smtClean="0">
                <a:hlinkClick r:id="rId2"/>
              </a:rPr>
              <a:t>https://tools.ietf.org/html/draft-tsvwg-quic-protocol-02</a:t>
            </a:r>
            <a:endParaRPr lang="en-US" dirty="0"/>
          </a:p>
          <a:p>
            <a:r>
              <a:rPr lang="en-US" dirty="0" smtClean="0"/>
              <a:t>Waiting on TLS 1.3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72268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 </a:t>
            </a:r>
            <a:r>
              <a:rPr lang="en" dirty="0" smtClean="0"/>
              <a:t>Potential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UDP rate limiting and blocking</a:t>
            </a:r>
          </a:p>
          <a:p>
            <a:r>
              <a:rPr lang="en-US" dirty="0" smtClean="0"/>
              <a:t>More CPU usage on client and server</a:t>
            </a:r>
          </a:p>
          <a:p>
            <a:r>
              <a:rPr lang="en-US" dirty="0" smtClean="0"/>
              <a:t>DOS attacks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14609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 Support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Client</a:t>
            </a:r>
          </a:p>
          <a:p>
            <a:pPr marL="1085850" lvl="1" indent="-342900">
              <a:buFont typeface="Arial"/>
              <a:buChar char="•"/>
            </a:pPr>
            <a:r>
              <a:rPr lang="en-US" dirty="0" smtClean="0"/>
              <a:t>Chrome enable by default</a:t>
            </a:r>
          </a:p>
          <a:p>
            <a:pPr marL="1085850" lvl="1" indent="-342900">
              <a:buFont typeface="Arial"/>
              <a:buChar char="•"/>
            </a:pPr>
            <a:r>
              <a:rPr lang="en-US" dirty="0" err="1" smtClean="0"/>
              <a:t>Wireshark</a:t>
            </a:r>
            <a:r>
              <a:rPr lang="en-US" dirty="0" smtClean="0"/>
              <a:t> support</a:t>
            </a:r>
          </a:p>
          <a:p>
            <a:r>
              <a:rPr lang="en-US" dirty="0" smtClean="0"/>
              <a:t>Library</a:t>
            </a:r>
          </a:p>
          <a:p>
            <a:pPr lvl="1"/>
            <a:r>
              <a:rPr lang="en-US" dirty="0" err="1"/>
              <a:t>l</a:t>
            </a:r>
            <a:r>
              <a:rPr lang="en-US" dirty="0" err="1" smtClean="0"/>
              <a:t>ibquic</a:t>
            </a:r>
            <a:r>
              <a:rPr lang="en-US" dirty="0" smtClean="0"/>
              <a:t> / </a:t>
            </a:r>
            <a:r>
              <a:rPr lang="en-US" dirty="0" err="1" smtClean="0"/>
              <a:t>goquic</a:t>
            </a:r>
            <a:endParaRPr lang="en-US" dirty="0" smtClean="0"/>
          </a:p>
          <a:p>
            <a:pPr lvl="1"/>
            <a:r>
              <a:rPr lang="en-US" dirty="0"/>
              <a:t>p</a:t>
            </a:r>
            <a:r>
              <a:rPr lang="en-US" dirty="0" smtClean="0"/>
              <a:t>roto-</a:t>
            </a:r>
            <a:r>
              <a:rPr lang="en-US" dirty="0" err="1" smtClean="0"/>
              <a:t>quic</a:t>
            </a:r>
            <a:endParaRPr lang="en-US" dirty="0"/>
          </a:p>
          <a:p>
            <a:pPr lvl="2"/>
            <a:r>
              <a:rPr lang="en-US" dirty="0" smtClean="0"/>
              <a:t>First release 4/1</a:t>
            </a:r>
          </a:p>
          <a:p>
            <a:pPr lvl="2"/>
            <a:r>
              <a:rPr lang="en-US" dirty="0" smtClean="0"/>
              <a:t>Supported by Google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66497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4" y="0"/>
            <a:ext cx="9108959" cy="5022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2021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 in 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Started using </a:t>
            </a:r>
            <a:r>
              <a:rPr lang="en-US" dirty="0" err="1" smtClean="0"/>
              <a:t>libquic</a:t>
            </a:r>
            <a:endParaRPr lang="en-US" dirty="0"/>
          </a:p>
          <a:p>
            <a:r>
              <a:rPr lang="en-US" dirty="0" smtClean="0"/>
              <a:t>Switched to proto-</a:t>
            </a:r>
            <a:r>
              <a:rPr lang="en-US" dirty="0" err="1" smtClean="0"/>
              <a:t>quic</a:t>
            </a:r>
            <a:endParaRPr lang="en-US" dirty="0" smtClean="0"/>
          </a:p>
          <a:p>
            <a:pPr lvl="1"/>
            <a:r>
              <a:rPr lang="en-US" dirty="0" smtClean="0"/>
              <a:t>More dependencies</a:t>
            </a:r>
          </a:p>
          <a:p>
            <a:r>
              <a:rPr lang="en-US" dirty="0" smtClean="0"/>
              <a:t>Build time enabled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55013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Currently in ATS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4100" y="1461300"/>
            <a:ext cx="4495800" cy="326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9822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 in ATS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4100" y="1642392"/>
            <a:ext cx="4495800" cy="317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605579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Routing connections with IP change</a:t>
            </a:r>
          </a:p>
          <a:p>
            <a:r>
              <a:rPr lang="en-US" dirty="0" smtClean="0"/>
              <a:t>Long term implementation in ATS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9754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b="1" dirty="0" smtClean="0"/>
              <a:t>How do you make the web faster?</a:t>
            </a:r>
            <a:endParaRPr lang="en-US" dirty="0"/>
          </a:p>
        </p:txBody>
      </p:sp>
      <p:sp>
        <p:nvSpPr>
          <p:cNvPr id="4" name="Shape 89"/>
          <p:cNvSpPr/>
          <p:nvPr/>
        </p:nvSpPr>
        <p:spPr>
          <a:xfrm>
            <a:off x="1862441" y="1359941"/>
            <a:ext cx="1530899" cy="461699"/>
          </a:xfrm>
          <a:prstGeom prst="rect">
            <a:avLst/>
          </a:prstGeom>
          <a:solidFill>
            <a:srgbClr val="CFE2F3">
              <a:alpha val="26670"/>
            </a:srgbClr>
          </a:solidFill>
          <a:ln w="19050" cap="flat" cmpd="sng">
            <a:solidFill>
              <a:srgbClr val="5F616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latin typeface="Roboto"/>
                <a:ea typeface="Roboto"/>
                <a:cs typeface="Roboto"/>
                <a:sym typeface="Roboto"/>
              </a:rPr>
              <a:t>$BROWSER</a:t>
            </a:r>
          </a:p>
        </p:txBody>
      </p:sp>
      <p:sp>
        <p:nvSpPr>
          <p:cNvPr id="5" name="Shape 90"/>
          <p:cNvSpPr/>
          <p:nvPr/>
        </p:nvSpPr>
        <p:spPr>
          <a:xfrm>
            <a:off x="3664366" y="4009335"/>
            <a:ext cx="1754099" cy="8358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dot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" name="Shape 91"/>
          <p:cNvSpPr/>
          <p:nvPr/>
        </p:nvSpPr>
        <p:spPr>
          <a:xfrm>
            <a:off x="1862441" y="1821641"/>
            <a:ext cx="1530899" cy="461699"/>
          </a:xfrm>
          <a:prstGeom prst="rect">
            <a:avLst/>
          </a:prstGeom>
          <a:solidFill>
            <a:srgbClr val="D9EAD3">
              <a:alpha val="26670"/>
            </a:srgbClr>
          </a:solidFill>
          <a:ln w="19050" cap="flat" cmpd="sng">
            <a:solidFill>
              <a:srgbClr val="5F616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latin typeface="Roboto"/>
                <a:ea typeface="Roboto"/>
                <a:cs typeface="Roboto"/>
                <a:sym typeface="Roboto"/>
              </a:rPr>
              <a:t>HTTP/1.1</a:t>
            </a:r>
          </a:p>
        </p:txBody>
      </p:sp>
      <p:sp>
        <p:nvSpPr>
          <p:cNvPr id="7" name="Shape 92"/>
          <p:cNvSpPr/>
          <p:nvPr/>
        </p:nvSpPr>
        <p:spPr>
          <a:xfrm>
            <a:off x="1862441" y="2265291"/>
            <a:ext cx="1530899" cy="461699"/>
          </a:xfrm>
          <a:prstGeom prst="rect">
            <a:avLst/>
          </a:prstGeom>
          <a:solidFill>
            <a:srgbClr val="FFF2CC">
              <a:alpha val="26670"/>
            </a:srgbClr>
          </a:solidFill>
          <a:ln w="19050" cap="flat" cmpd="sng">
            <a:solidFill>
              <a:srgbClr val="5F616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latin typeface="Roboto"/>
                <a:ea typeface="Roboto"/>
                <a:cs typeface="Roboto"/>
                <a:sym typeface="Roboto"/>
              </a:rPr>
              <a:t>TLS 1.2</a:t>
            </a:r>
          </a:p>
        </p:txBody>
      </p:sp>
      <p:sp>
        <p:nvSpPr>
          <p:cNvPr id="8" name="Shape 93"/>
          <p:cNvSpPr/>
          <p:nvPr/>
        </p:nvSpPr>
        <p:spPr>
          <a:xfrm>
            <a:off x="1862441" y="2726991"/>
            <a:ext cx="1530899" cy="461699"/>
          </a:xfrm>
          <a:prstGeom prst="rect">
            <a:avLst/>
          </a:prstGeom>
          <a:solidFill>
            <a:srgbClr val="F4CCCC">
              <a:alpha val="26670"/>
            </a:srgbClr>
          </a:solidFill>
          <a:ln w="19050" cap="flat" cmpd="sng">
            <a:solidFill>
              <a:srgbClr val="5F616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latin typeface="Roboto"/>
                <a:ea typeface="Roboto"/>
                <a:cs typeface="Roboto"/>
                <a:sym typeface="Roboto"/>
              </a:rPr>
              <a:t>TCP</a:t>
            </a:r>
          </a:p>
        </p:txBody>
      </p:sp>
      <p:sp>
        <p:nvSpPr>
          <p:cNvPr id="9" name="Shape 94"/>
          <p:cNvSpPr/>
          <p:nvPr/>
        </p:nvSpPr>
        <p:spPr>
          <a:xfrm>
            <a:off x="1862441" y="3188691"/>
            <a:ext cx="1530899" cy="461699"/>
          </a:xfrm>
          <a:prstGeom prst="rect">
            <a:avLst/>
          </a:prstGeom>
          <a:solidFill>
            <a:srgbClr val="E6B8AF">
              <a:alpha val="26670"/>
            </a:srgbClr>
          </a:solidFill>
          <a:ln w="19050" cap="flat" cmpd="sng">
            <a:solidFill>
              <a:srgbClr val="5F616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latin typeface="Roboto"/>
                <a:ea typeface="Roboto"/>
                <a:cs typeface="Roboto"/>
                <a:sym typeface="Roboto"/>
              </a:rPr>
              <a:t>IP</a:t>
            </a:r>
          </a:p>
        </p:txBody>
      </p:sp>
      <p:sp>
        <p:nvSpPr>
          <p:cNvPr id="10" name="Shape 95"/>
          <p:cNvSpPr/>
          <p:nvPr/>
        </p:nvSpPr>
        <p:spPr>
          <a:xfrm>
            <a:off x="1862441" y="3632341"/>
            <a:ext cx="1530899" cy="7512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5F616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 i="1">
                <a:latin typeface="Roboto"/>
                <a:ea typeface="Roboto"/>
                <a:cs typeface="Roboto"/>
                <a:sym typeface="Roboto"/>
              </a:rPr>
              <a:t>Physical Network</a:t>
            </a:r>
          </a:p>
        </p:txBody>
      </p:sp>
      <p:sp>
        <p:nvSpPr>
          <p:cNvPr id="11" name="Shape 96"/>
          <p:cNvSpPr/>
          <p:nvPr/>
        </p:nvSpPr>
        <p:spPr>
          <a:xfrm>
            <a:off x="1862441" y="4383541"/>
            <a:ext cx="1530899" cy="461699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rgbClr val="5F616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latin typeface="Roboto"/>
                <a:ea typeface="Roboto"/>
                <a:cs typeface="Roboto"/>
                <a:sym typeface="Roboto"/>
              </a:rPr>
              <a:t>google.com</a:t>
            </a:r>
          </a:p>
        </p:txBody>
      </p:sp>
      <p:sp>
        <p:nvSpPr>
          <p:cNvPr id="12" name="Shape 97"/>
          <p:cNvSpPr/>
          <p:nvPr/>
        </p:nvSpPr>
        <p:spPr>
          <a:xfrm>
            <a:off x="5413216" y="3632341"/>
            <a:ext cx="1530899" cy="12129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5F616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200" i="1"/>
          </a:p>
        </p:txBody>
      </p:sp>
      <p:sp>
        <p:nvSpPr>
          <p:cNvPr id="13" name="Shape 98"/>
          <p:cNvSpPr/>
          <p:nvPr/>
        </p:nvSpPr>
        <p:spPr>
          <a:xfrm>
            <a:off x="5501116" y="4005866"/>
            <a:ext cx="1443000" cy="839399"/>
          </a:xfrm>
          <a:prstGeom prst="rect">
            <a:avLst/>
          </a:prstGeom>
          <a:solidFill>
            <a:srgbClr val="999999"/>
          </a:solidFill>
          <a:ln w="19050" cap="flat" cmpd="sng">
            <a:solidFill>
              <a:srgbClr val="5F616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Google CDN</a:t>
            </a:r>
          </a:p>
        </p:txBody>
      </p:sp>
      <p:cxnSp>
        <p:nvCxnSpPr>
          <p:cNvPr id="14" name="Shape 99"/>
          <p:cNvCxnSpPr/>
          <p:nvPr/>
        </p:nvCxnSpPr>
        <p:spPr>
          <a:xfrm>
            <a:off x="4701591" y="4008680"/>
            <a:ext cx="561299" cy="0"/>
          </a:xfrm>
          <a:prstGeom prst="straightConnector1">
            <a:avLst/>
          </a:prstGeom>
          <a:noFill/>
          <a:ln w="19050" cap="flat" cmpd="sng">
            <a:solidFill>
              <a:srgbClr val="5F6165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5" name="Shape 100"/>
          <p:cNvCxnSpPr/>
          <p:nvPr/>
        </p:nvCxnSpPr>
        <p:spPr>
          <a:xfrm rot="10800000">
            <a:off x="4994575" y="4024775"/>
            <a:ext cx="0" cy="826499"/>
          </a:xfrm>
          <a:prstGeom prst="straightConnector1">
            <a:avLst/>
          </a:prstGeom>
          <a:noFill/>
          <a:ln w="19050" cap="flat" cmpd="sng">
            <a:solidFill>
              <a:srgbClr val="5F6165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16" name="Shape 101"/>
          <p:cNvSpPr/>
          <p:nvPr/>
        </p:nvSpPr>
        <p:spPr>
          <a:xfrm>
            <a:off x="1320216" y="1356985"/>
            <a:ext cx="184799" cy="3027299"/>
          </a:xfrm>
          <a:prstGeom prst="rect">
            <a:avLst/>
          </a:prstGeom>
          <a:solidFill>
            <a:srgbClr val="F4CCCC"/>
          </a:solidFill>
          <a:ln w="19050" cap="flat" cmpd="sng">
            <a:solidFill>
              <a:srgbClr val="5F616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17" name="Shape 102"/>
          <p:cNvCxnSpPr/>
          <p:nvPr/>
        </p:nvCxnSpPr>
        <p:spPr>
          <a:xfrm>
            <a:off x="1120191" y="4384578"/>
            <a:ext cx="561299" cy="0"/>
          </a:xfrm>
          <a:prstGeom prst="straightConnector1">
            <a:avLst/>
          </a:prstGeom>
          <a:noFill/>
          <a:ln w="19050" cap="flat" cmpd="sng">
            <a:solidFill>
              <a:srgbClr val="5F6165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18" name="Shape 103"/>
          <p:cNvSpPr txBox="1"/>
          <p:nvPr/>
        </p:nvSpPr>
        <p:spPr>
          <a:xfrm rot="16200000">
            <a:off x="-85508" y="2655216"/>
            <a:ext cx="2255400" cy="460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latin typeface="Roboto"/>
                <a:ea typeface="Roboto"/>
                <a:cs typeface="Roboto"/>
                <a:sym typeface="Roboto"/>
              </a:rPr>
              <a:t>User-perceived latency</a:t>
            </a:r>
          </a:p>
        </p:txBody>
      </p:sp>
      <p:sp>
        <p:nvSpPr>
          <p:cNvPr id="19" name="Shape 104"/>
          <p:cNvSpPr txBox="1"/>
          <p:nvPr/>
        </p:nvSpPr>
        <p:spPr>
          <a:xfrm>
            <a:off x="3750773" y="4029660"/>
            <a:ext cx="1226400" cy="751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r" rtl="0">
              <a:spcBef>
                <a:spcPts val="0"/>
              </a:spcBef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Build a carrier-grade  network</a:t>
            </a:r>
          </a:p>
        </p:txBody>
      </p:sp>
      <p:cxnSp>
        <p:nvCxnSpPr>
          <p:cNvPr id="20" name="Shape 105"/>
          <p:cNvCxnSpPr/>
          <p:nvPr/>
        </p:nvCxnSpPr>
        <p:spPr>
          <a:xfrm>
            <a:off x="1120191" y="1356988"/>
            <a:ext cx="561299" cy="0"/>
          </a:xfrm>
          <a:prstGeom prst="straightConnector1">
            <a:avLst/>
          </a:prstGeom>
          <a:noFill/>
          <a:ln w="19050" cap="flat" cmpd="sng">
            <a:solidFill>
              <a:srgbClr val="5F6165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21" name="Shape 106"/>
          <p:cNvSpPr/>
          <p:nvPr/>
        </p:nvSpPr>
        <p:spPr>
          <a:xfrm>
            <a:off x="5649325" y="4383535"/>
            <a:ext cx="1294800" cy="461699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rgbClr val="5F616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google.com</a:t>
            </a:r>
          </a:p>
        </p:txBody>
      </p:sp>
    </p:spTree>
    <p:extLst>
      <p:ext uri="{BB962C8B-B14F-4D97-AF65-F5344CB8AC3E}">
        <p14:creationId xmlns:p14="http://schemas.microsoft.com/office/powerpoint/2010/main" val="680837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b="1" dirty="0" smtClean="0"/>
              <a:t>How do you make the web faster?</a:t>
            </a:r>
            <a:endParaRPr lang="en-US" dirty="0"/>
          </a:p>
        </p:txBody>
      </p:sp>
      <p:sp>
        <p:nvSpPr>
          <p:cNvPr id="4" name="Shape 113"/>
          <p:cNvSpPr/>
          <p:nvPr/>
        </p:nvSpPr>
        <p:spPr>
          <a:xfrm>
            <a:off x="3664368" y="1372527"/>
            <a:ext cx="1754099" cy="1358099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dot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" name="Shape 114"/>
          <p:cNvSpPr/>
          <p:nvPr/>
        </p:nvSpPr>
        <p:spPr>
          <a:xfrm>
            <a:off x="1862441" y="1359941"/>
            <a:ext cx="1530899" cy="461699"/>
          </a:xfrm>
          <a:prstGeom prst="rect">
            <a:avLst/>
          </a:prstGeom>
          <a:solidFill>
            <a:srgbClr val="CFE2F3">
              <a:alpha val="26670"/>
            </a:srgbClr>
          </a:solidFill>
          <a:ln w="19050" cap="flat" cmpd="sng">
            <a:solidFill>
              <a:srgbClr val="5F616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latin typeface="Roboto"/>
                <a:ea typeface="Roboto"/>
                <a:cs typeface="Roboto"/>
                <a:sym typeface="Roboto"/>
              </a:rPr>
              <a:t>$BROWSER</a:t>
            </a:r>
          </a:p>
        </p:txBody>
      </p:sp>
      <p:sp>
        <p:nvSpPr>
          <p:cNvPr id="6" name="Shape 115"/>
          <p:cNvSpPr/>
          <p:nvPr/>
        </p:nvSpPr>
        <p:spPr>
          <a:xfrm>
            <a:off x="3664366" y="4009335"/>
            <a:ext cx="1754099" cy="8358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dot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" name="Shape 116"/>
          <p:cNvSpPr/>
          <p:nvPr/>
        </p:nvSpPr>
        <p:spPr>
          <a:xfrm>
            <a:off x="1862441" y="1821641"/>
            <a:ext cx="1530899" cy="461699"/>
          </a:xfrm>
          <a:prstGeom prst="rect">
            <a:avLst/>
          </a:prstGeom>
          <a:solidFill>
            <a:srgbClr val="D9EAD3">
              <a:alpha val="26670"/>
            </a:srgbClr>
          </a:solidFill>
          <a:ln w="19050" cap="flat" cmpd="sng">
            <a:solidFill>
              <a:srgbClr val="5F616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latin typeface="Roboto"/>
                <a:ea typeface="Roboto"/>
                <a:cs typeface="Roboto"/>
                <a:sym typeface="Roboto"/>
              </a:rPr>
              <a:t>HTTP/1.1</a:t>
            </a:r>
          </a:p>
        </p:txBody>
      </p:sp>
      <p:sp>
        <p:nvSpPr>
          <p:cNvPr id="8" name="Shape 117"/>
          <p:cNvSpPr/>
          <p:nvPr/>
        </p:nvSpPr>
        <p:spPr>
          <a:xfrm>
            <a:off x="1862441" y="2265291"/>
            <a:ext cx="1530899" cy="461699"/>
          </a:xfrm>
          <a:prstGeom prst="rect">
            <a:avLst/>
          </a:prstGeom>
          <a:solidFill>
            <a:srgbClr val="FFF2CC">
              <a:alpha val="26670"/>
            </a:srgbClr>
          </a:solidFill>
          <a:ln w="19050" cap="flat" cmpd="sng">
            <a:solidFill>
              <a:srgbClr val="5F616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latin typeface="Roboto"/>
                <a:ea typeface="Roboto"/>
                <a:cs typeface="Roboto"/>
                <a:sym typeface="Roboto"/>
              </a:rPr>
              <a:t>TLS 1.2</a:t>
            </a:r>
          </a:p>
        </p:txBody>
      </p:sp>
      <p:sp>
        <p:nvSpPr>
          <p:cNvPr id="9" name="Shape 118"/>
          <p:cNvSpPr/>
          <p:nvPr/>
        </p:nvSpPr>
        <p:spPr>
          <a:xfrm>
            <a:off x="1862441" y="2726991"/>
            <a:ext cx="1530899" cy="461699"/>
          </a:xfrm>
          <a:prstGeom prst="rect">
            <a:avLst/>
          </a:prstGeom>
          <a:solidFill>
            <a:srgbClr val="F4CCCC">
              <a:alpha val="26670"/>
            </a:srgbClr>
          </a:solidFill>
          <a:ln w="19050" cap="flat" cmpd="sng">
            <a:solidFill>
              <a:srgbClr val="5F616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latin typeface="Roboto"/>
                <a:ea typeface="Roboto"/>
                <a:cs typeface="Roboto"/>
                <a:sym typeface="Roboto"/>
              </a:rPr>
              <a:t>TCP</a:t>
            </a:r>
          </a:p>
        </p:txBody>
      </p:sp>
      <p:sp>
        <p:nvSpPr>
          <p:cNvPr id="10" name="Shape 119"/>
          <p:cNvSpPr/>
          <p:nvPr/>
        </p:nvSpPr>
        <p:spPr>
          <a:xfrm>
            <a:off x="1862441" y="3188691"/>
            <a:ext cx="1530899" cy="461699"/>
          </a:xfrm>
          <a:prstGeom prst="rect">
            <a:avLst/>
          </a:prstGeom>
          <a:solidFill>
            <a:srgbClr val="E6B8AF">
              <a:alpha val="26670"/>
            </a:srgbClr>
          </a:solidFill>
          <a:ln w="19050" cap="flat" cmpd="sng">
            <a:solidFill>
              <a:srgbClr val="5F616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latin typeface="Roboto"/>
                <a:ea typeface="Roboto"/>
                <a:cs typeface="Roboto"/>
                <a:sym typeface="Roboto"/>
              </a:rPr>
              <a:t>IP</a:t>
            </a:r>
          </a:p>
        </p:txBody>
      </p:sp>
      <p:sp>
        <p:nvSpPr>
          <p:cNvPr id="11" name="Shape 120"/>
          <p:cNvSpPr/>
          <p:nvPr/>
        </p:nvSpPr>
        <p:spPr>
          <a:xfrm>
            <a:off x="1862441" y="3632341"/>
            <a:ext cx="1530899" cy="7512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5F616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 i="1">
                <a:latin typeface="Roboto"/>
                <a:ea typeface="Roboto"/>
                <a:cs typeface="Roboto"/>
                <a:sym typeface="Roboto"/>
              </a:rPr>
              <a:t>Physical Network</a:t>
            </a:r>
          </a:p>
        </p:txBody>
      </p:sp>
      <p:sp>
        <p:nvSpPr>
          <p:cNvPr id="12" name="Shape 121"/>
          <p:cNvSpPr/>
          <p:nvPr/>
        </p:nvSpPr>
        <p:spPr>
          <a:xfrm>
            <a:off x="5413216" y="1368966"/>
            <a:ext cx="1530899" cy="1358099"/>
          </a:xfrm>
          <a:prstGeom prst="rect">
            <a:avLst/>
          </a:prstGeom>
          <a:solidFill>
            <a:srgbClr val="CFE2F3"/>
          </a:solidFill>
          <a:ln w="19050" cap="flat" cmpd="sng">
            <a:solidFill>
              <a:srgbClr val="5F616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latin typeface="Roboto"/>
                <a:ea typeface="Roboto"/>
                <a:cs typeface="Roboto"/>
                <a:sym typeface="Roboto"/>
              </a:rPr>
              <a:t>Chrome</a:t>
            </a:r>
          </a:p>
        </p:txBody>
      </p:sp>
      <p:sp>
        <p:nvSpPr>
          <p:cNvPr id="13" name="Shape 122"/>
          <p:cNvSpPr/>
          <p:nvPr/>
        </p:nvSpPr>
        <p:spPr>
          <a:xfrm>
            <a:off x="5500991" y="1830666"/>
            <a:ext cx="1443000" cy="896399"/>
          </a:xfrm>
          <a:prstGeom prst="rect">
            <a:avLst/>
          </a:prstGeom>
          <a:solidFill>
            <a:srgbClr val="D9EAD3"/>
          </a:solidFill>
          <a:ln w="19050" cap="flat" cmpd="sng">
            <a:solidFill>
              <a:srgbClr val="5F616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latin typeface="Roboto"/>
                <a:ea typeface="Roboto"/>
                <a:cs typeface="Roboto"/>
                <a:sym typeface="Roboto"/>
              </a:rPr>
              <a:t>HTTP/2</a:t>
            </a:r>
          </a:p>
        </p:txBody>
      </p:sp>
      <p:sp>
        <p:nvSpPr>
          <p:cNvPr id="14" name="Shape 123"/>
          <p:cNvSpPr/>
          <p:nvPr/>
        </p:nvSpPr>
        <p:spPr>
          <a:xfrm>
            <a:off x="5513766" y="2274316"/>
            <a:ext cx="1416000" cy="4419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5" name="Shape 124"/>
          <p:cNvSpPr/>
          <p:nvPr/>
        </p:nvSpPr>
        <p:spPr>
          <a:xfrm>
            <a:off x="1862441" y="4383541"/>
            <a:ext cx="1530899" cy="461699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rgbClr val="5F616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latin typeface="Roboto"/>
                <a:ea typeface="Roboto"/>
                <a:cs typeface="Roboto"/>
                <a:sym typeface="Roboto"/>
              </a:rPr>
              <a:t>google.com</a:t>
            </a:r>
          </a:p>
        </p:txBody>
      </p:sp>
      <p:sp>
        <p:nvSpPr>
          <p:cNvPr id="16" name="Shape 125"/>
          <p:cNvSpPr/>
          <p:nvPr/>
        </p:nvSpPr>
        <p:spPr>
          <a:xfrm>
            <a:off x="5413216" y="3632341"/>
            <a:ext cx="1530899" cy="12129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5F616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200" i="1"/>
          </a:p>
        </p:txBody>
      </p:sp>
      <p:sp>
        <p:nvSpPr>
          <p:cNvPr id="17" name="Shape 126"/>
          <p:cNvSpPr/>
          <p:nvPr/>
        </p:nvSpPr>
        <p:spPr>
          <a:xfrm>
            <a:off x="5501116" y="4005866"/>
            <a:ext cx="1443000" cy="839399"/>
          </a:xfrm>
          <a:prstGeom prst="rect">
            <a:avLst/>
          </a:prstGeom>
          <a:solidFill>
            <a:srgbClr val="999999"/>
          </a:solidFill>
          <a:ln w="19050" cap="flat" cmpd="sng">
            <a:solidFill>
              <a:srgbClr val="5F616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Google CDN</a:t>
            </a:r>
          </a:p>
        </p:txBody>
      </p:sp>
      <p:cxnSp>
        <p:nvCxnSpPr>
          <p:cNvPr id="18" name="Shape 127"/>
          <p:cNvCxnSpPr/>
          <p:nvPr/>
        </p:nvCxnSpPr>
        <p:spPr>
          <a:xfrm>
            <a:off x="4994566" y="1372535"/>
            <a:ext cx="0" cy="1333799"/>
          </a:xfrm>
          <a:prstGeom prst="straightConnector1">
            <a:avLst/>
          </a:prstGeom>
          <a:noFill/>
          <a:ln w="19050" cap="flat" cmpd="sng">
            <a:solidFill>
              <a:srgbClr val="5F6165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9" name="Shape 128"/>
          <p:cNvCxnSpPr/>
          <p:nvPr/>
        </p:nvCxnSpPr>
        <p:spPr>
          <a:xfrm>
            <a:off x="4701591" y="2732728"/>
            <a:ext cx="561299" cy="0"/>
          </a:xfrm>
          <a:prstGeom prst="straightConnector1">
            <a:avLst/>
          </a:prstGeom>
          <a:noFill/>
          <a:ln w="19050" cap="flat" cmpd="sng">
            <a:solidFill>
              <a:srgbClr val="5F6165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20" name="Shape 129"/>
          <p:cNvCxnSpPr/>
          <p:nvPr/>
        </p:nvCxnSpPr>
        <p:spPr>
          <a:xfrm>
            <a:off x="4701591" y="4008680"/>
            <a:ext cx="561299" cy="0"/>
          </a:xfrm>
          <a:prstGeom prst="straightConnector1">
            <a:avLst/>
          </a:prstGeom>
          <a:noFill/>
          <a:ln w="19050" cap="flat" cmpd="sng">
            <a:solidFill>
              <a:srgbClr val="5F6165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21" name="Shape 130"/>
          <p:cNvCxnSpPr/>
          <p:nvPr/>
        </p:nvCxnSpPr>
        <p:spPr>
          <a:xfrm rot="10800000">
            <a:off x="4994575" y="4024775"/>
            <a:ext cx="0" cy="826499"/>
          </a:xfrm>
          <a:prstGeom prst="straightConnector1">
            <a:avLst/>
          </a:prstGeom>
          <a:noFill/>
          <a:ln w="19050" cap="flat" cmpd="sng">
            <a:solidFill>
              <a:srgbClr val="5F6165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22" name="Shape 131"/>
          <p:cNvSpPr/>
          <p:nvPr/>
        </p:nvSpPr>
        <p:spPr>
          <a:xfrm>
            <a:off x="1320216" y="1356985"/>
            <a:ext cx="184799" cy="3027299"/>
          </a:xfrm>
          <a:prstGeom prst="rect">
            <a:avLst/>
          </a:prstGeom>
          <a:solidFill>
            <a:srgbClr val="F4CCCC"/>
          </a:solidFill>
          <a:ln w="19050" cap="flat" cmpd="sng">
            <a:solidFill>
              <a:srgbClr val="5F616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23" name="Shape 132"/>
          <p:cNvCxnSpPr/>
          <p:nvPr/>
        </p:nvCxnSpPr>
        <p:spPr>
          <a:xfrm>
            <a:off x="1120191" y="4384578"/>
            <a:ext cx="561299" cy="0"/>
          </a:xfrm>
          <a:prstGeom prst="straightConnector1">
            <a:avLst/>
          </a:prstGeom>
          <a:noFill/>
          <a:ln w="19050" cap="flat" cmpd="sng">
            <a:solidFill>
              <a:srgbClr val="5F6165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24" name="Shape 133"/>
          <p:cNvSpPr txBox="1"/>
          <p:nvPr/>
        </p:nvSpPr>
        <p:spPr>
          <a:xfrm rot="16200000">
            <a:off x="-85508" y="2655216"/>
            <a:ext cx="2255400" cy="460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latin typeface="Roboto"/>
                <a:ea typeface="Roboto"/>
                <a:cs typeface="Roboto"/>
                <a:sym typeface="Roboto"/>
              </a:rPr>
              <a:t>User-perceived latency</a:t>
            </a:r>
          </a:p>
        </p:txBody>
      </p:sp>
      <p:sp>
        <p:nvSpPr>
          <p:cNvPr id="25" name="Shape 134"/>
          <p:cNvSpPr txBox="1"/>
          <p:nvPr/>
        </p:nvSpPr>
        <p:spPr>
          <a:xfrm>
            <a:off x="3682450" y="1489885"/>
            <a:ext cx="1294800" cy="1064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r" rtl="0">
              <a:spcBef>
                <a:spcPts val="0"/>
              </a:spcBef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Launch your own browser</a:t>
            </a:r>
          </a:p>
          <a:p>
            <a:pPr lvl="0" algn="r" rtl="0">
              <a:spcBef>
                <a:spcPts val="0"/>
              </a:spcBef>
              <a:buNone/>
            </a:pPr>
            <a:endParaRPr>
              <a:latin typeface="Roboto"/>
              <a:ea typeface="Roboto"/>
              <a:cs typeface="Roboto"/>
              <a:sym typeface="Roboto"/>
            </a:endParaRPr>
          </a:p>
          <a:p>
            <a:pPr lvl="0" algn="r" rtl="0">
              <a:spcBef>
                <a:spcPts val="0"/>
              </a:spcBef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Update HTTP</a:t>
            </a:r>
          </a:p>
        </p:txBody>
      </p:sp>
      <p:sp>
        <p:nvSpPr>
          <p:cNvPr id="26" name="Shape 135"/>
          <p:cNvSpPr txBox="1"/>
          <p:nvPr/>
        </p:nvSpPr>
        <p:spPr>
          <a:xfrm>
            <a:off x="3750773" y="4029660"/>
            <a:ext cx="1226400" cy="751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r" rtl="0">
              <a:spcBef>
                <a:spcPts val="0"/>
              </a:spcBef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Build a carrier-grade  network</a:t>
            </a:r>
          </a:p>
        </p:txBody>
      </p:sp>
      <p:cxnSp>
        <p:nvCxnSpPr>
          <p:cNvPr id="27" name="Shape 136"/>
          <p:cNvCxnSpPr/>
          <p:nvPr/>
        </p:nvCxnSpPr>
        <p:spPr>
          <a:xfrm>
            <a:off x="1120191" y="1356988"/>
            <a:ext cx="561299" cy="0"/>
          </a:xfrm>
          <a:prstGeom prst="straightConnector1">
            <a:avLst/>
          </a:prstGeom>
          <a:noFill/>
          <a:ln w="19050" cap="flat" cmpd="sng">
            <a:solidFill>
              <a:srgbClr val="5F6165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28" name="Shape 137"/>
          <p:cNvSpPr/>
          <p:nvPr/>
        </p:nvSpPr>
        <p:spPr>
          <a:xfrm>
            <a:off x="5649325" y="4383535"/>
            <a:ext cx="1294800" cy="461699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rgbClr val="5F616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google.com</a:t>
            </a:r>
          </a:p>
        </p:txBody>
      </p:sp>
    </p:spTree>
    <p:extLst>
      <p:ext uri="{BB962C8B-B14F-4D97-AF65-F5344CB8AC3E}">
        <p14:creationId xmlns:p14="http://schemas.microsoft.com/office/powerpoint/2010/main" val="3435745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b="1" dirty="0" smtClean="0"/>
              <a:t>How do you make the web faster?</a:t>
            </a:r>
            <a:endParaRPr lang="en-US" dirty="0"/>
          </a:p>
        </p:txBody>
      </p:sp>
      <p:sp>
        <p:nvSpPr>
          <p:cNvPr id="4" name="Shape 145"/>
          <p:cNvSpPr/>
          <p:nvPr/>
        </p:nvSpPr>
        <p:spPr>
          <a:xfrm>
            <a:off x="3664368" y="1372527"/>
            <a:ext cx="1754099" cy="1358099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dot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" name="Shape 146"/>
          <p:cNvSpPr/>
          <p:nvPr/>
        </p:nvSpPr>
        <p:spPr>
          <a:xfrm>
            <a:off x="1862441" y="1359941"/>
            <a:ext cx="1530899" cy="461699"/>
          </a:xfrm>
          <a:prstGeom prst="rect">
            <a:avLst/>
          </a:prstGeom>
          <a:solidFill>
            <a:srgbClr val="CFE2F3">
              <a:alpha val="26670"/>
            </a:srgbClr>
          </a:solidFill>
          <a:ln w="19050" cap="flat" cmpd="sng">
            <a:solidFill>
              <a:srgbClr val="5F616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latin typeface="Roboto"/>
                <a:ea typeface="Roboto"/>
                <a:cs typeface="Roboto"/>
                <a:sym typeface="Roboto"/>
              </a:rPr>
              <a:t>$BROWSER</a:t>
            </a:r>
          </a:p>
        </p:txBody>
      </p:sp>
      <p:sp>
        <p:nvSpPr>
          <p:cNvPr id="6" name="Shape 147"/>
          <p:cNvSpPr/>
          <p:nvPr/>
        </p:nvSpPr>
        <p:spPr>
          <a:xfrm>
            <a:off x="3664366" y="4009335"/>
            <a:ext cx="1754099" cy="8358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dot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" name="Shape 148"/>
          <p:cNvSpPr/>
          <p:nvPr/>
        </p:nvSpPr>
        <p:spPr>
          <a:xfrm>
            <a:off x="1862441" y="1821641"/>
            <a:ext cx="1530899" cy="461699"/>
          </a:xfrm>
          <a:prstGeom prst="rect">
            <a:avLst/>
          </a:prstGeom>
          <a:solidFill>
            <a:srgbClr val="D9EAD3">
              <a:alpha val="26670"/>
            </a:srgbClr>
          </a:solidFill>
          <a:ln w="19050" cap="flat" cmpd="sng">
            <a:solidFill>
              <a:srgbClr val="5F616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latin typeface="Roboto"/>
                <a:ea typeface="Roboto"/>
                <a:cs typeface="Roboto"/>
                <a:sym typeface="Roboto"/>
              </a:rPr>
              <a:t>HTTP/1.1</a:t>
            </a:r>
          </a:p>
        </p:txBody>
      </p:sp>
      <p:sp>
        <p:nvSpPr>
          <p:cNvPr id="8" name="Shape 149"/>
          <p:cNvSpPr/>
          <p:nvPr/>
        </p:nvSpPr>
        <p:spPr>
          <a:xfrm>
            <a:off x="1862441" y="2265291"/>
            <a:ext cx="1530899" cy="461699"/>
          </a:xfrm>
          <a:prstGeom prst="rect">
            <a:avLst/>
          </a:prstGeom>
          <a:solidFill>
            <a:srgbClr val="FFF2CC">
              <a:alpha val="26670"/>
            </a:srgbClr>
          </a:solidFill>
          <a:ln w="19050" cap="flat" cmpd="sng">
            <a:solidFill>
              <a:srgbClr val="5F616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latin typeface="Roboto"/>
                <a:ea typeface="Roboto"/>
                <a:cs typeface="Roboto"/>
                <a:sym typeface="Roboto"/>
              </a:rPr>
              <a:t>TLS 1.2</a:t>
            </a:r>
          </a:p>
        </p:txBody>
      </p:sp>
      <p:sp>
        <p:nvSpPr>
          <p:cNvPr id="9" name="Shape 150"/>
          <p:cNvSpPr/>
          <p:nvPr/>
        </p:nvSpPr>
        <p:spPr>
          <a:xfrm>
            <a:off x="1862441" y="2726991"/>
            <a:ext cx="1530899" cy="461699"/>
          </a:xfrm>
          <a:prstGeom prst="rect">
            <a:avLst/>
          </a:prstGeom>
          <a:solidFill>
            <a:srgbClr val="F4CCCC">
              <a:alpha val="26670"/>
            </a:srgbClr>
          </a:solidFill>
          <a:ln w="19050" cap="flat" cmpd="sng">
            <a:solidFill>
              <a:srgbClr val="5F616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latin typeface="Roboto"/>
                <a:ea typeface="Roboto"/>
                <a:cs typeface="Roboto"/>
                <a:sym typeface="Roboto"/>
              </a:rPr>
              <a:t>TCP</a:t>
            </a:r>
          </a:p>
        </p:txBody>
      </p:sp>
      <p:sp>
        <p:nvSpPr>
          <p:cNvPr id="10" name="Shape 151"/>
          <p:cNvSpPr/>
          <p:nvPr/>
        </p:nvSpPr>
        <p:spPr>
          <a:xfrm>
            <a:off x="1862441" y="3188691"/>
            <a:ext cx="1530899" cy="461699"/>
          </a:xfrm>
          <a:prstGeom prst="rect">
            <a:avLst/>
          </a:prstGeom>
          <a:solidFill>
            <a:srgbClr val="E6B8AF">
              <a:alpha val="26670"/>
            </a:srgbClr>
          </a:solidFill>
          <a:ln w="19050" cap="flat" cmpd="sng">
            <a:solidFill>
              <a:srgbClr val="5F616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latin typeface="Roboto"/>
                <a:ea typeface="Roboto"/>
                <a:cs typeface="Roboto"/>
                <a:sym typeface="Roboto"/>
              </a:rPr>
              <a:t>IP</a:t>
            </a:r>
          </a:p>
        </p:txBody>
      </p:sp>
      <p:sp>
        <p:nvSpPr>
          <p:cNvPr id="11" name="Shape 152"/>
          <p:cNvSpPr/>
          <p:nvPr/>
        </p:nvSpPr>
        <p:spPr>
          <a:xfrm>
            <a:off x="1862441" y="3632341"/>
            <a:ext cx="1530899" cy="7512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5F616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 i="1">
                <a:latin typeface="Roboto"/>
                <a:ea typeface="Roboto"/>
                <a:cs typeface="Roboto"/>
                <a:sym typeface="Roboto"/>
              </a:rPr>
              <a:t>Physical Network</a:t>
            </a:r>
          </a:p>
        </p:txBody>
      </p:sp>
      <p:sp>
        <p:nvSpPr>
          <p:cNvPr id="12" name="Shape 153"/>
          <p:cNvSpPr/>
          <p:nvPr/>
        </p:nvSpPr>
        <p:spPr>
          <a:xfrm>
            <a:off x="5413216" y="1368966"/>
            <a:ext cx="1530899" cy="1358099"/>
          </a:xfrm>
          <a:prstGeom prst="rect">
            <a:avLst/>
          </a:prstGeom>
          <a:solidFill>
            <a:srgbClr val="CFE2F3"/>
          </a:solidFill>
          <a:ln w="19050" cap="flat" cmpd="sng">
            <a:solidFill>
              <a:srgbClr val="5F616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latin typeface="Roboto"/>
                <a:ea typeface="Roboto"/>
                <a:cs typeface="Roboto"/>
                <a:sym typeface="Roboto"/>
              </a:rPr>
              <a:t>Chrome</a:t>
            </a:r>
          </a:p>
        </p:txBody>
      </p:sp>
      <p:sp>
        <p:nvSpPr>
          <p:cNvPr id="13" name="Shape 154"/>
          <p:cNvSpPr/>
          <p:nvPr/>
        </p:nvSpPr>
        <p:spPr>
          <a:xfrm>
            <a:off x="5500991" y="1830666"/>
            <a:ext cx="1443000" cy="896399"/>
          </a:xfrm>
          <a:prstGeom prst="rect">
            <a:avLst/>
          </a:prstGeom>
          <a:solidFill>
            <a:srgbClr val="D9EAD3"/>
          </a:solidFill>
          <a:ln w="19050" cap="flat" cmpd="sng">
            <a:solidFill>
              <a:srgbClr val="5F616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latin typeface="Roboto"/>
                <a:ea typeface="Roboto"/>
                <a:cs typeface="Roboto"/>
                <a:sym typeface="Roboto"/>
              </a:rPr>
              <a:t>HTTP/2</a:t>
            </a:r>
          </a:p>
        </p:txBody>
      </p:sp>
      <p:sp>
        <p:nvSpPr>
          <p:cNvPr id="14" name="Shape 155"/>
          <p:cNvSpPr/>
          <p:nvPr/>
        </p:nvSpPr>
        <p:spPr>
          <a:xfrm>
            <a:off x="5513766" y="2274316"/>
            <a:ext cx="1416000" cy="4419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5" name="Shape 156"/>
          <p:cNvSpPr/>
          <p:nvPr/>
        </p:nvSpPr>
        <p:spPr>
          <a:xfrm>
            <a:off x="4901616" y="2732735"/>
            <a:ext cx="184799" cy="1276199"/>
          </a:xfrm>
          <a:prstGeom prst="rect">
            <a:avLst/>
          </a:prstGeom>
          <a:solidFill>
            <a:srgbClr val="F4CCCC"/>
          </a:solidFill>
          <a:ln w="19050" cap="flat" cmpd="sng">
            <a:solidFill>
              <a:srgbClr val="5F616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" name="Shape 157"/>
          <p:cNvSpPr/>
          <p:nvPr/>
        </p:nvSpPr>
        <p:spPr>
          <a:xfrm>
            <a:off x="5413225" y="2727008"/>
            <a:ext cx="1530899" cy="896399"/>
          </a:xfrm>
          <a:prstGeom prst="rect">
            <a:avLst/>
          </a:prstGeom>
          <a:solidFill>
            <a:srgbClr val="6AA84F"/>
          </a:solidFill>
          <a:ln w="19050" cap="flat" cmpd="sng">
            <a:solidFill>
              <a:srgbClr val="5F616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latin typeface="Roboto"/>
                <a:ea typeface="Roboto"/>
                <a:cs typeface="Roboto"/>
                <a:sym typeface="Roboto"/>
              </a:rPr>
              <a:t>???</a:t>
            </a:r>
          </a:p>
        </p:txBody>
      </p:sp>
      <p:sp>
        <p:nvSpPr>
          <p:cNvPr id="17" name="Shape 158"/>
          <p:cNvSpPr/>
          <p:nvPr/>
        </p:nvSpPr>
        <p:spPr>
          <a:xfrm>
            <a:off x="1862441" y="4383541"/>
            <a:ext cx="1530899" cy="461699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rgbClr val="5F616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latin typeface="Roboto"/>
                <a:ea typeface="Roboto"/>
                <a:cs typeface="Roboto"/>
                <a:sym typeface="Roboto"/>
              </a:rPr>
              <a:t>google.com</a:t>
            </a:r>
          </a:p>
        </p:txBody>
      </p:sp>
      <p:sp>
        <p:nvSpPr>
          <p:cNvPr id="18" name="Shape 159"/>
          <p:cNvSpPr/>
          <p:nvPr/>
        </p:nvSpPr>
        <p:spPr>
          <a:xfrm>
            <a:off x="5413216" y="3632341"/>
            <a:ext cx="1530899" cy="12129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5F616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200" i="1"/>
          </a:p>
        </p:txBody>
      </p:sp>
      <p:sp>
        <p:nvSpPr>
          <p:cNvPr id="19" name="Shape 160"/>
          <p:cNvSpPr/>
          <p:nvPr/>
        </p:nvSpPr>
        <p:spPr>
          <a:xfrm>
            <a:off x="5501116" y="4005866"/>
            <a:ext cx="1443000" cy="839399"/>
          </a:xfrm>
          <a:prstGeom prst="rect">
            <a:avLst/>
          </a:prstGeom>
          <a:solidFill>
            <a:srgbClr val="999999"/>
          </a:solidFill>
          <a:ln w="19050" cap="flat" cmpd="sng">
            <a:solidFill>
              <a:srgbClr val="5F616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Google CDN</a:t>
            </a:r>
          </a:p>
        </p:txBody>
      </p:sp>
      <p:cxnSp>
        <p:nvCxnSpPr>
          <p:cNvPr id="20" name="Shape 161"/>
          <p:cNvCxnSpPr/>
          <p:nvPr/>
        </p:nvCxnSpPr>
        <p:spPr>
          <a:xfrm>
            <a:off x="4994566" y="1372535"/>
            <a:ext cx="0" cy="1333799"/>
          </a:xfrm>
          <a:prstGeom prst="straightConnector1">
            <a:avLst/>
          </a:prstGeom>
          <a:noFill/>
          <a:ln w="19050" cap="flat" cmpd="sng">
            <a:solidFill>
              <a:srgbClr val="5F6165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21" name="Shape 162"/>
          <p:cNvCxnSpPr/>
          <p:nvPr/>
        </p:nvCxnSpPr>
        <p:spPr>
          <a:xfrm>
            <a:off x="4701591" y="2732728"/>
            <a:ext cx="561299" cy="0"/>
          </a:xfrm>
          <a:prstGeom prst="straightConnector1">
            <a:avLst/>
          </a:prstGeom>
          <a:noFill/>
          <a:ln w="19050" cap="flat" cmpd="sng">
            <a:solidFill>
              <a:srgbClr val="5F6165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22" name="Shape 163"/>
          <p:cNvCxnSpPr/>
          <p:nvPr/>
        </p:nvCxnSpPr>
        <p:spPr>
          <a:xfrm>
            <a:off x="4701591" y="4008680"/>
            <a:ext cx="561299" cy="0"/>
          </a:xfrm>
          <a:prstGeom prst="straightConnector1">
            <a:avLst/>
          </a:prstGeom>
          <a:noFill/>
          <a:ln w="19050" cap="flat" cmpd="sng">
            <a:solidFill>
              <a:srgbClr val="5F6165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23" name="Shape 164"/>
          <p:cNvCxnSpPr/>
          <p:nvPr/>
        </p:nvCxnSpPr>
        <p:spPr>
          <a:xfrm rot="10800000">
            <a:off x="4994575" y="4024775"/>
            <a:ext cx="0" cy="826499"/>
          </a:xfrm>
          <a:prstGeom prst="straightConnector1">
            <a:avLst/>
          </a:prstGeom>
          <a:noFill/>
          <a:ln w="19050" cap="flat" cmpd="sng">
            <a:solidFill>
              <a:srgbClr val="5F6165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24" name="Shape 165"/>
          <p:cNvCxnSpPr/>
          <p:nvPr/>
        </p:nvCxnSpPr>
        <p:spPr>
          <a:xfrm>
            <a:off x="7349891" y="2750616"/>
            <a:ext cx="0" cy="1240199"/>
          </a:xfrm>
          <a:prstGeom prst="straightConnector1">
            <a:avLst/>
          </a:prstGeom>
          <a:noFill/>
          <a:ln w="19050" cap="flat" cmpd="sng">
            <a:solidFill>
              <a:srgbClr val="5F6165"/>
            </a:solidFill>
            <a:prstDash val="solid"/>
            <a:round/>
            <a:headEnd type="triangle" w="lg" len="lg"/>
            <a:tailEnd type="triangle" w="lg" len="lg"/>
          </a:ln>
        </p:spPr>
      </p:cxnSp>
      <p:sp>
        <p:nvSpPr>
          <p:cNvPr id="25" name="Shape 166"/>
          <p:cNvSpPr/>
          <p:nvPr/>
        </p:nvSpPr>
        <p:spPr>
          <a:xfrm>
            <a:off x="1320216" y="1356985"/>
            <a:ext cx="184799" cy="3027299"/>
          </a:xfrm>
          <a:prstGeom prst="rect">
            <a:avLst/>
          </a:prstGeom>
          <a:solidFill>
            <a:srgbClr val="F4CCCC"/>
          </a:solidFill>
          <a:ln w="19050" cap="flat" cmpd="sng">
            <a:solidFill>
              <a:srgbClr val="5F616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26" name="Shape 167"/>
          <p:cNvCxnSpPr/>
          <p:nvPr/>
        </p:nvCxnSpPr>
        <p:spPr>
          <a:xfrm>
            <a:off x="1120191" y="4384578"/>
            <a:ext cx="561299" cy="0"/>
          </a:xfrm>
          <a:prstGeom prst="straightConnector1">
            <a:avLst/>
          </a:prstGeom>
          <a:noFill/>
          <a:ln w="19050" cap="flat" cmpd="sng">
            <a:solidFill>
              <a:srgbClr val="5F6165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27" name="Shape 168"/>
          <p:cNvSpPr txBox="1"/>
          <p:nvPr/>
        </p:nvSpPr>
        <p:spPr>
          <a:xfrm rot="16200000">
            <a:off x="-85508" y="2655216"/>
            <a:ext cx="2255400" cy="460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latin typeface="Roboto"/>
                <a:ea typeface="Roboto"/>
                <a:cs typeface="Roboto"/>
                <a:sym typeface="Roboto"/>
              </a:rPr>
              <a:t>User-perceived latency</a:t>
            </a:r>
          </a:p>
        </p:txBody>
      </p:sp>
      <p:sp>
        <p:nvSpPr>
          <p:cNvPr id="28" name="Shape 169"/>
          <p:cNvSpPr txBox="1"/>
          <p:nvPr/>
        </p:nvSpPr>
        <p:spPr>
          <a:xfrm>
            <a:off x="3682450" y="1489885"/>
            <a:ext cx="1294800" cy="1064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r" rtl="0">
              <a:spcBef>
                <a:spcPts val="0"/>
              </a:spcBef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Launch your own browser</a:t>
            </a:r>
          </a:p>
          <a:p>
            <a:pPr lvl="0" algn="r" rtl="0">
              <a:spcBef>
                <a:spcPts val="0"/>
              </a:spcBef>
              <a:buNone/>
            </a:pPr>
            <a:endParaRPr>
              <a:latin typeface="Roboto"/>
              <a:ea typeface="Roboto"/>
              <a:cs typeface="Roboto"/>
              <a:sym typeface="Roboto"/>
            </a:endParaRPr>
          </a:p>
          <a:p>
            <a:pPr lvl="0" algn="r" rtl="0">
              <a:spcBef>
                <a:spcPts val="0"/>
              </a:spcBef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Update HTTP</a:t>
            </a:r>
          </a:p>
        </p:txBody>
      </p:sp>
      <p:sp>
        <p:nvSpPr>
          <p:cNvPr id="29" name="Shape 170"/>
          <p:cNvSpPr txBox="1"/>
          <p:nvPr/>
        </p:nvSpPr>
        <p:spPr>
          <a:xfrm>
            <a:off x="3750773" y="4029660"/>
            <a:ext cx="1226400" cy="751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r" rtl="0">
              <a:spcBef>
                <a:spcPts val="0"/>
              </a:spcBef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Build a carrier-grade  network</a:t>
            </a:r>
          </a:p>
        </p:txBody>
      </p:sp>
      <p:cxnSp>
        <p:nvCxnSpPr>
          <p:cNvPr id="30" name="Shape 172"/>
          <p:cNvCxnSpPr/>
          <p:nvPr/>
        </p:nvCxnSpPr>
        <p:spPr>
          <a:xfrm>
            <a:off x="1120191" y="1356988"/>
            <a:ext cx="561299" cy="0"/>
          </a:xfrm>
          <a:prstGeom prst="straightConnector1">
            <a:avLst/>
          </a:prstGeom>
          <a:noFill/>
          <a:ln w="19050" cap="flat" cmpd="sng">
            <a:solidFill>
              <a:srgbClr val="5F6165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31" name="Shape 173"/>
          <p:cNvSpPr/>
          <p:nvPr/>
        </p:nvSpPr>
        <p:spPr>
          <a:xfrm>
            <a:off x="5649325" y="4383535"/>
            <a:ext cx="1294800" cy="461699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rgbClr val="5F616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google.com</a:t>
            </a:r>
          </a:p>
        </p:txBody>
      </p:sp>
      <p:cxnSp>
        <p:nvCxnSpPr>
          <p:cNvPr id="32" name="Shape 174"/>
          <p:cNvCxnSpPr/>
          <p:nvPr/>
        </p:nvCxnSpPr>
        <p:spPr>
          <a:xfrm>
            <a:off x="7069233" y="2732728"/>
            <a:ext cx="561299" cy="0"/>
          </a:xfrm>
          <a:prstGeom prst="straightConnector1">
            <a:avLst/>
          </a:prstGeom>
          <a:noFill/>
          <a:ln w="19050" cap="flat" cmpd="sng">
            <a:solidFill>
              <a:srgbClr val="5F6165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33" name="Shape 175"/>
          <p:cNvCxnSpPr/>
          <p:nvPr/>
        </p:nvCxnSpPr>
        <p:spPr>
          <a:xfrm>
            <a:off x="7069233" y="4008680"/>
            <a:ext cx="561299" cy="0"/>
          </a:xfrm>
          <a:prstGeom prst="straightConnector1">
            <a:avLst/>
          </a:prstGeom>
          <a:noFill/>
          <a:ln w="19050" cap="flat" cmpd="sng">
            <a:solidFill>
              <a:srgbClr val="5F6165"/>
            </a:solidFill>
            <a:prstDash val="solid"/>
            <a:round/>
            <a:headEnd type="none" w="lg" len="lg"/>
            <a:tailEnd type="none" w="lg" len="lg"/>
          </a:ln>
        </p:spPr>
      </p:cxnSp>
    </p:spTree>
    <p:extLst>
      <p:ext uri="{BB962C8B-B14F-4D97-AF65-F5344CB8AC3E}">
        <p14:creationId xmlns:p14="http://schemas.microsoft.com/office/powerpoint/2010/main" val="7401571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0-RTT connection handshake</a:t>
            </a:r>
          </a:p>
          <a:p>
            <a:r>
              <a:rPr lang="en-US" dirty="0" smtClean="0"/>
              <a:t>0-RTT encryption handshake</a:t>
            </a:r>
          </a:p>
          <a:p>
            <a:r>
              <a:rPr lang="en-US" dirty="0" smtClean="0"/>
              <a:t>Connections survive IP address change</a:t>
            </a:r>
          </a:p>
          <a:p>
            <a:r>
              <a:rPr lang="en-US" dirty="0" smtClean="0"/>
              <a:t>Enhanced packet loss recovery</a:t>
            </a:r>
          </a:p>
          <a:p>
            <a:r>
              <a:rPr lang="en-US" dirty="0" smtClean="0"/>
              <a:t>Always encrypted</a:t>
            </a:r>
          </a:p>
          <a:p>
            <a:r>
              <a:rPr lang="en-US" dirty="0" smtClean="0"/>
              <a:t>Mostly fixes head of line blocking</a:t>
            </a:r>
          </a:p>
          <a:p>
            <a:r>
              <a:rPr lang="en-US" dirty="0" smtClean="0"/>
              <a:t>FEC (Forward Error Correction) data recovery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92175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HTTP/2 </a:t>
            </a:r>
            <a:r>
              <a:rPr lang="en-US" dirty="0" smtClean="0"/>
              <a:t>Features in QUIC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Multiplexed streams</a:t>
            </a:r>
          </a:p>
          <a:p>
            <a:r>
              <a:rPr lang="en-US" dirty="0"/>
              <a:t>Sharing connection across domains</a:t>
            </a:r>
          </a:p>
          <a:p>
            <a:r>
              <a:rPr lang="en-US" dirty="0"/>
              <a:t>HPACK header compression</a:t>
            </a:r>
          </a:p>
          <a:p>
            <a:r>
              <a:rPr lang="en-US" dirty="0"/>
              <a:t>Stream prioritization</a:t>
            </a:r>
          </a:p>
          <a:p>
            <a:r>
              <a:rPr lang="en-US" dirty="0"/>
              <a:t>Flow Control</a:t>
            </a:r>
          </a:p>
          <a:p>
            <a:r>
              <a:rPr lang="en-US" dirty="0" err="1"/>
              <a:t>Server</a:t>
            </a:r>
            <a:r>
              <a:rPr lang="en-US" dirty="0" err="1">
                <a:solidFill>
                  <a:srgbClr val="23006B"/>
                </a:solidFill>
              </a:rPr>
              <a:t>­initiat</a:t>
            </a:r>
            <a:r>
              <a:rPr lang="en-US" dirty="0" err="1"/>
              <a:t>ed</a:t>
            </a:r>
            <a:r>
              <a:rPr lang="en-US" dirty="0"/>
              <a:t> streams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44920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Congestion control, encryption, and some HTTP/2 move to QUIC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2200" y="2259345"/>
            <a:ext cx="4191000" cy="2812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5016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Streams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4110321" cy="3394472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One stream per request</a:t>
            </a:r>
          </a:p>
          <a:p>
            <a:r>
              <a:rPr lang="en-US" dirty="0"/>
              <a:t>Stream are broken up into </a:t>
            </a:r>
            <a:r>
              <a:rPr lang="en-US" dirty="0" smtClean="0"/>
              <a:t>frames</a:t>
            </a:r>
          </a:p>
          <a:p>
            <a:r>
              <a:rPr lang="en-US" dirty="0" smtClean="0"/>
              <a:t>Stream 1 crypto handshake</a:t>
            </a:r>
          </a:p>
          <a:p>
            <a:r>
              <a:rPr lang="en-US" dirty="0" smtClean="0"/>
              <a:t>Stream 3 is for headers – to serialize headers (HPACK)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7521" y="1733550"/>
            <a:ext cx="4576479" cy="2040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2463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808</Words>
  <Application>Microsoft Macintosh PowerPoint</Application>
  <PresentationFormat>On-screen Show (16:9)</PresentationFormat>
  <Paragraphs>220</Paragraphs>
  <Slides>28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QUIC</vt:lpstr>
      <vt:lpstr>How do you make the web faster?</vt:lpstr>
      <vt:lpstr>How do you make the web faster?</vt:lpstr>
      <vt:lpstr>How do you make the web faster?</vt:lpstr>
      <vt:lpstr>How do you make the web faster?</vt:lpstr>
      <vt:lpstr>QUIC Features</vt:lpstr>
      <vt:lpstr>HTTP/2 Features in QUIC</vt:lpstr>
      <vt:lpstr>QUIC</vt:lpstr>
      <vt:lpstr>Streams</vt:lpstr>
      <vt:lpstr>Multiplexed Streams</vt:lpstr>
      <vt:lpstr>Connection Sharing</vt:lpstr>
      <vt:lpstr>Prioritization</vt:lpstr>
      <vt:lpstr>Flow Control</vt:lpstr>
      <vt:lpstr>Server-Initiated Streams</vt:lpstr>
      <vt:lpstr>Establishing a QUIC Connection</vt:lpstr>
      <vt:lpstr>QUIC - Connections</vt:lpstr>
      <vt:lpstr>QUIC - Connections</vt:lpstr>
      <vt:lpstr>QUIC Success Rate</vt:lpstr>
      <vt:lpstr>QUIC Performance</vt:lpstr>
      <vt:lpstr>QUIC Features in TCP and TLS</vt:lpstr>
      <vt:lpstr>QUIC Status</vt:lpstr>
      <vt:lpstr>QUIC Potential Issues</vt:lpstr>
      <vt:lpstr>QUIC Support</vt:lpstr>
      <vt:lpstr>PowerPoint Presentation</vt:lpstr>
      <vt:lpstr>QUIC in ATS</vt:lpstr>
      <vt:lpstr>Currently in ATS</vt:lpstr>
      <vt:lpstr>QUIC in ATS</vt:lpstr>
      <vt:lpstr>Discussion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Bryan Call</dc:creator>
  <cp:lastModifiedBy>Bryan Call</cp:lastModifiedBy>
  <cp:revision>12</cp:revision>
  <dcterms:created xsi:type="dcterms:W3CDTF">2016-05-06T20:43:33Z</dcterms:created>
  <dcterms:modified xsi:type="dcterms:W3CDTF">2016-05-09T16:38:36Z</dcterms:modified>
</cp:coreProperties>
</file>