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5" r:id="rId9"/>
    <p:sldId id="267" r:id="rId10"/>
    <p:sldId id="263" r:id="rId11"/>
    <p:sldId id="264" r:id="rId12"/>
    <p:sldId id="268" r:id="rId13"/>
    <p:sldId id="269" r:id="rId14"/>
    <p:sldId id="271" r:id="rId15"/>
    <p:sldId id="274" r:id="rId16"/>
    <p:sldId id="272" r:id="rId17"/>
    <p:sldId id="273" r:id="rId18"/>
    <p:sldId id="270" r:id="rId19"/>
    <p:sldId id="276" r:id="rId20"/>
    <p:sldId id="275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07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2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59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26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7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47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7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5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36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93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73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8B22F-E317-7D4E-99F6-A57DE42AB48E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802AB-69E7-6C4F-85D5-ABA4467BA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9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de.google.com/p/address-sanitizer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Traffic Server Debugging using ASAN / TSAN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Geffon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885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Don’t tools like this slow things down?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YES, Yes they do!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Valgrind</a:t>
            </a:r>
            <a:r>
              <a:rPr lang="en-US" dirty="0" smtClean="0"/>
              <a:t> typically introduces a slowdown of 10 to 20x.</a:t>
            </a:r>
          </a:p>
          <a:p>
            <a:endParaRPr lang="en-US" dirty="0"/>
          </a:p>
          <a:p>
            <a:r>
              <a:rPr lang="en-US" dirty="0" smtClean="0"/>
              <a:t>ASAN introduces a slowdown of roughly </a:t>
            </a:r>
            <a:r>
              <a:rPr lang="en-US" b="1" u="sng" dirty="0" smtClean="0"/>
              <a:t>2x</a:t>
            </a:r>
          </a:p>
        </p:txBody>
      </p:sp>
    </p:spTree>
    <p:extLst>
      <p:ext uri="{BB962C8B-B14F-4D97-AF65-F5344CB8AC3E}">
        <p14:creationId xmlns:p14="http://schemas.microsoft.com/office/powerpoint/2010/main" val="2845352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of ASAN</a:t>
            </a:r>
            <a:endParaRPr lang="en-US" dirty="0"/>
          </a:p>
        </p:txBody>
      </p:sp>
      <p:pic>
        <p:nvPicPr>
          <p:cNvPr id="4" name="Picture 3" descr="Screen Shot 2015-04-15 at 4.14.5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09" y="1111287"/>
            <a:ext cx="8174991" cy="50770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2686" y="6286377"/>
            <a:ext cx="74252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https://code.google.com/p/address-sanitizer/wiki/PerformanceNumbers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187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/ Using ASAN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ASAN is included in LLVM versions &gt; 3.1</a:t>
            </a:r>
          </a:p>
          <a:p>
            <a:r>
              <a:rPr lang="en-US" dirty="0" smtClean="0"/>
              <a:t>ASAN is included with GCC versions &gt; 4.8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Unfortunately, you cannot just LD_PRELOAD the library like TCMALLOC or JEMALLOC.</a:t>
            </a:r>
          </a:p>
          <a:p>
            <a:endParaRPr lang="en-US" dirty="0"/>
          </a:p>
          <a:p>
            <a:r>
              <a:rPr lang="en-US" dirty="0" smtClean="0"/>
              <a:t>You’ll have to recompile.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6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need to compile and link with the </a:t>
            </a:r>
            <a:br>
              <a:rPr lang="en-US" dirty="0" smtClean="0"/>
            </a:br>
            <a:r>
              <a:rPr lang="en-US" sz="2400" b="1" dirty="0" smtClean="0">
                <a:latin typeface="Courier"/>
                <a:cs typeface="Courier"/>
              </a:rPr>
              <a:t>-</a:t>
            </a:r>
            <a:r>
              <a:rPr lang="en-US" sz="2400" b="1" dirty="0" err="1" smtClean="0">
                <a:latin typeface="Courier"/>
                <a:cs typeface="Courier"/>
              </a:rPr>
              <a:t>fsanitize</a:t>
            </a:r>
            <a:r>
              <a:rPr lang="en-US" sz="2400" b="1" dirty="0" smtClean="0">
                <a:latin typeface="Courier"/>
                <a:cs typeface="Courier"/>
              </a:rPr>
              <a:t>=address</a:t>
            </a:r>
            <a:r>
              <a:rPr lang="en-US" sz="2400" b="1" dirty="0" smtClean="0"/>
              <a:t> </a:t>
            </a:r>
            <a:r>
              <a:rPr lang="en-US" dirty="0" smtClean="0"/>
              <a:t>switch.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 get the best possible stack traces make sure to also include </a:t>
            </a:r>
            <a:r>
              <a:rPr lang="en-US" b="1" dirty="0" smtClean="0"/>
              <a:t>-</a:t>
            </a:r>
            <a:r>
              <a:rPr lang="en-US" sz="2400" b="1" dirty="0" err="1" smtClean="0">
                <a:latin typeface="Courier"/>
                <a:cs typeface="Courier"/>
              </a:rPr>
              <a:t>fno</a:t>
            </a:r>
            <a:r>
              <a:rPr lang="en-US" sz="2400" b="1" dirty="0" smtClean="0">
                <a:latin typeface="Courier"/>
                <a:cs typeface="Courier"/>
              </a:rPr>
              <a:t>-omit-frame-pointer</a:t>
            </a:r>
          </a:p>
          <a:p>
            <a:endParaRPr lang="en-US" sz="2400" dirty="0" smtClean="0"/>
          </a:p>
          <a:p>
            <a:r>
              <a:rPr lang="en-US" dirty="0" smtClean="0"/>
              <a:t>ASAN will require around 20TB of Virtual Memory (YES, 20TB). So you’ll likely need to enable memory overcommit if you have hard limits:</a:t>
            </a:r>
            <a:br>
              <a:rPr lang="en-US" dirty="0" smtClean="0"/>
            </a:br>
            <a:r>
              <a:rPr lang="en-US" sz="2400" b="1" dirty="0" err="1" smtClean="0"/>
              <a:t>sudo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sysctl</a:t>
            </a:r>
            <a:r>
              <a:rPr lang="en-US" sz="2400" b="1" dirty="0" smtClean="0"/>
              <a:t> –w </a:t>
            </a:r>
            <a:r>
              <a:rPr lang="en-US" sz="2400" b="1" dirty="0" err="1" smtClean="0"/>
              <a:t>vm.overcommit_memory</a:t>
            </a:r>
            <a:r>
              <a:rPr lang="en-US" sz="2400" b="1" dirty="0" smtClean="0"/>
              <a:t>=1</a:t>
            </a:r>
            <a:endParaRPr lang="en-US" sz="2400" b="1" dirty="0" smtClean="0"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62926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about </a:t>
            </a:r>
            <a:r>
              <a:rPr lang="en-US" dirty="0" err="1" smtClean="0"/>
              <a:t>freelists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Given that Traffic Server uses </a:t>
            </a:r>
            <a:r>
              <a:rPr lang="en-US" dirty="0" err="1" smtClean="0"/>
              <a:t>freelist</a:t>
            </a:r>
            <a:r>
              <a:rPr lang="en-US" dirty="0" smtClean="0"/>
              <a:t> the memory is never out of scope…so once we suspect a memory bug we’ll need to disable </a:t>
            </a:r>
            <a:r>
              <a:rPr lang="en-US" dirty="0" err="1" smtClean="0"/>
              <a:t>freelist</a:t>
            </a:r>
            <a:r>
              <a:rPr lang="en-US" dirty="0" smtClean="0"/>
              <a:t> + enable ASAN.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./configure </a:t>
            </a:r>
            <a:r>
              <a:rPr lang="en-US" b="1" dirty="0" smtClean="0"/>
              <a:t>–disable-</a:t>
            </a:r>
            <a:r>
              <a:rPr lang="en-US" b="1" dirty="0" err="1" smtClean="0"/>
              <a:t>freelist</a:t>
            </a:r>
            <a:r>
              <a:rPr lang="en-US" b="1" dirty="0"/>
              <a:t> </a:t>
            </a:r>
            <a:r>
              <a:rPr lang="en-US" b="1" dirty="0" smtClean="0"/>
              <a:t>\</a:t>
            </a:r>
          </a:p>
          <a:p>
            <a:pPr marL="0" indent="0" algn="ctr">
              <a:buNone/>
            </a:pPr>
            <a:r>
              <a:rPr lang="en-US" b="1" dirty="0" smtClean="0"/>
              <a:t>CXXFLAGS=“-</a:t>
            </a:r>
            <a:r>
              <a:rPr lang="en-US" b="1" dirty="0" err="1" smtClean="0"/>
              <a:t>fsanitize</a:t>
            </a:r>
            <a:r>
              <a:rPr lang="en-US" b="1" dirty="0" smtClean="0"/>
              <a:t>=address –</a:t>
            </a:r>
            <a:r>
              <a:rPr lang="en-US" b="1" dirty="0" err="1" smtClean="0"/>
              <a:t>fno</a:t>
            </a:r>
            <a:r>
              <a:rPr lang="en-US" b="1" dirty="0" smtClean="0"/>
              <a:t>-omit-frame-pointer …”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7082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Memory Corruption masked by </a:t>
            </a:r>
            <a:r>
              <a:rPr lang="en-US" dirty="0" err="1" smtClean="0"/>
              <a:t>Freelists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bugs are very difficult to find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Because it’s a race condition. It requires the object to be returned to the </a:t>
            </a:r>
            <a:r>
              <a:rPr lang="en-US" dirty="0" err="1" smtClean="0"/>
              <a:t>freelist</a:t>
            </a:r>
            <a:r>
              <a:rPr lang="en-US" dirty="0" smtClean="0"/>
              <a:t> early and another thread to pick it up and starting using it in such a way that causes one of the two threads to crash.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These are almost always dangling encapsulated pointers.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269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to suspect memory problems w/ </a:t>
            </a:r>
            <a:r>
              <a:rPr lang="en-US" dirty="0" err="1" smtClean="0"/>
              <a:t>Freelists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 it will look like a random crash, it won’t be entirely clear why memory has become corrupted</a:t>
            </a:r>
          </a:p>
          <a:p>
            <a:endParaRPr lang="en-US" dirty="0"/>
          </a:p>
          <a:p>
            <a:r>
              <a:rPr lang="en-US" dirty="0" smtClean="0"/>
              <a:t>Frequently you’ll spot an inconsistency between a code path and a variable value.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544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/ </a:t>
            </a:r>
            <a:r>
              <a:rPr lang="en-US" dirty="0" err="1" smtClean="0"/>
              <a:t>Codepath</a:t>
            </a:r>
            <a:r>
              <a:rPr lang="en-US" dirty="0" smtClean="0"/>
              <a:t> Mismatch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14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common example might be:</a:t>
            </a:r>
          </a:p>
          <a:p>
            <a:pPr marL="457200" lvl="1" indent="0">
              <a:buNone/>
            </a:pPr>
            <a:r>
              <a:rPr lang="en-US" dirty="0" smtClean="0"/>
              <a:t>if (</a:t>
            </a:r>
            <a:r>
              <a:rPr lang="en-US" dirty="0" err="1" smtClean="0"/>
              <a:t>close_connection</a:t>
            </a:r>
            <a:r>
              <a:rPr lang="en-US" dirty="0" smtClean="0"/>
              <a:t>) {</a:t>
            </a:r>
          </a:p>
          <a:p>
            <a:pPr marL="457200" lvl="1" indent="0">
              <a:buNone/>
            </a:pPr>
            <a:r>
              <a:rPr lang="en-US" dirty="0" smtClean="0"/>
              <a:t>	a-&gt;boom(); // something weird happens here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}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gdb</a:t>
            </a:r>
            <a:r>
              <a:rPr lang="en-US" dirty="0" smtClean="0"/>
              <a:t>) p </a:t>
            </a:r>
            <a:r>
              <a:rPr lang="en-US" dirty="0" err="1" smtClean="0"/>
              <a:t>close_connection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err="1"/>
              <a:t>c</a:t>
            </a:r>
            <a:r>
              <a:rPr lang="en-US" dirty="0" err="1" smtClean="0"/>
              <a:t>lose_connection</a:t>
            </a:r>
            <a:r>
              <a:rPr lang="en-US" dirty="0" smtClean="0"/>
              <a:t> = </a:t>
            </a:r>
            <a:r>
              <a:rPr lang="en-US" b="1" dirty="0" smtClean="0"/>
              <a:t>false</a:t>
            </a:r>
            <a:r>
              <a:rPr lang="en-US" dirty="0" smtClean="0"/>
              <a:t> // WTF?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It appears the object has been recycled and is being used by two different threads, it’s clearly been </a:t>
            </a:r>
            <a:r>
              <a:rPr lang="en-US" dirty="0" err="1" smtClean="0"/>
              <a:t>reinitalized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485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see the power of ASAN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example is based on a REAL bug.</a:t>
            </a:r>
          </a:p>
          <a:p>
            <a:endParaRPr lang="en-US" dirty="0"/>
          </a:p>
          <a:p>
            <a:r>
              <a:rPr lang="en-US" dirty="0" smtClean="0"/>
              <a:t>I’ll demo what we actually saw in a production environment (using a fake server).</a:t>
            </a:r>
          </a:p>
          <a:p>
            <a:endParaRPr lang="en-US" dirty="0"/>
          </a:p>
          <a:p>
            <a:r>
              <a:rPr lang="en-US" dirty="0" smtClean="0"/>
              <a:t>What we’ll see from the crash is something that is very very hard to explain…</a:t>
            </a:r>
          </a:p>
        </p:txBody>
      </p:sp>
    </p:spTree>
    <p:extLst>
      <p:ext uri="{BB962C8B-B14F-4D97-AF65-F5344CB8AC3E}">
        <p14:creationId xmlns:p14="http://schemas.microsoft.com/office/powerpoint/2010/main" val="1336933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 Builds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consider running your internal integration / unit tests w/ ASAN. This extra coverage might uncover memory corruption bugs.</a:t>
            </a:r>
          </a:p>
          <a:p>
            <a:endParaRPr lang="en-US" dirty="0"/>
          </a:p>
          <a:p>
            <a:r>
              <a:rPr lang="en-US" dirty="0" smtClean="0"/>
              <a:t>Most plugins rely on </a:t>
            </a:r>
            <a:r>
              <a:rPr lang="en-US" dirty="0" err="1" smtClean="0"/>
              <a:t>malloc</a:t>
            </a:r>
            <a:r>
              <a:rPr lang="en-US" dirty="0" smtClean="0"/>
              <a:t> / new / </a:t>
            </a:r>
            <a:r>
              <a:rPr lang="en-US" dirty="0" err="1" smtClean="0"/>
              <a:t>etc</a:t>
            </a:r>
            <a:r>
              <a:rPr lang="en-US" dirty="0" smtClean="0"/>
              <a:t>, so you’ll actually be able to catch plugin bugs too.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847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exactly is ASAN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ASAN : Address Sanitizer</a:t>
            </a:r>
          </a:p>
          <a:p>
            <a:pPr lvl="1"/>
            <a:r>
              <a:rPr lang="en-US" dirty="0" smtClean="0"/>
              <a:t>ASAN is a Memory Error Detector for C/C++</a:t>
            </a:r>
          </a:p>
          <a:p>
            <a:pPr lvl="1"/>
            <a:r>
              <a:rPr lang="en-US" dirty="0" smtClean="0"/>
              <a:t>Created by Google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https://code.google.com/p/address-sanitizer/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59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Debug Production Builds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Because ASAN doesn’t hurt performance too much please consider deploying a debug production build to help unmask these type of bugs. Every has a slightly different use case.</a:t>
            </a:r>
          </a:p>
          <a:p>
            <a:endParaRPr lang="en-US" dirty="0"/>
          </a:p>
          <a:p>
            <a:r>
              <a:rPr lang="en-US" dirty="0" smtClean="0"/>
              <a:t>We found 2 bugs between 5.0 and 5.2 that were of these type.</a:t>
            </a:r>
          </a:p>
          <a:p>
            <a:endParaRPr lang="en-US" dirty="0"/>
          </a:p>
          <a:p>
            <a:r>
              <a:rPr lang="en-US" dirty="0" err="1" smtClean="0"/>
              <a:t>docs.trafficserver.apache.org</a:t>
            </a:r>
            <a:r>
              <a:rPr lang="en-US" dirty="0" smtClean="0"/>
              <a:t> has an ASAN build: but it simply doesn’t get enough load to uncover most of these race conditions.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938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ASAN w/ GDB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urier"/>
                <a:cs typeface="Courier"/>
              </a:rPr>
              <a:t>(</a:t>
            </a:r>
            <a:r>
              <a:rPr lang="en-US" dirty="0" err="1" smtClean="0">
                <a:latin typeface="Courier"/>
                <a:cs typeface="Courier"/>
              </a:rPr>
              <a:t>gdb</a:t>
            </a:r>
            <a:r>
              <a:rPr lang="en-US" dirty="0" smtClean="0">
                <a:latin typeface="Courier"/>
                <a:cs typeface="Courier"/>
              </a:rPr>
              <a:t>) break __</a:t>
            </a:r>
            <a:r>
              <a:rPr lang="en-US" dirty="0" err="1" smtClean="0">
                <a:latin typeface="Courier"/>
                <a:cs typeface="Courier"/>
              </a:rPr>
              <a:t>asan_report_error</a:t>
            </a:r>
            <a:endParaRPr lang="en-US" dirty="0" smtClean="0">
              <a:latin typeface="Courier"/>
              <a:cs typeface="Courier"/>
            </a:endParaRPr>
          </a:p>
          <a:p>
            <a:pPr marL="457200" lvl="1" indent="0">
              <a:buNone/>
            </a:pPr>
            <a:r>
              <a:rPr lang="en-US" dirty="0" smtClean="0">
                <a:cs typeface="Courier"/>
              </a:rPr>
              <a:t>Otherwise you’ll exit </a:t>
            </a:r>
            <a:r>
              <a:rPr lang="en-US" dirty="0" err="1" smtClean="0">
                <a:cs typeface="Courier"/>
              </a:rPr>
              <a:t>gdb</a:t>
            </a:r>
            <a:r>
              <a:rPr lang="en-US" dirty="0" smtClean="0">
                <a:cs typeface="Courier"/>
              </a:rPr>
              <a:t> before you have a chance to inspect the frame</a:t>
            </a:r>
          </a:p>
          <a:p>
            <a:pPr marL="457200" lvl="1" indent="0">
              <a:buNone/>
            </a:pPr>
            <a:endParaRPr lang="en-US" dirty="0">
              <a:cs typeface="Courier"/>
            </a:endParaRPr>
          </a:p>
          <a:p>
            <a:endParaRPr lang="en-US" dirty="0">
              <a:cs typeface="Courier"/>
            </a:endParaRPr>
          </a:p>
          <a:p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85041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use ASAN to find?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1339"/>
          </a:xfrm>
        </p:spPr>
        <p:txBody>
          <a:bodyPr>
            <a:normAutofit/>
          </a:bodyPr>
          <a:lstStyle/>
          <a:p>
            <a:r>
              <a:rPr lang="en-US" dirty="0" smtClean="0"/>
              <a:t>Use after free (dangling pointer reference)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Heap Buffer Overflow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 descr="Screen Shot 2015-04-15 at 3.46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80" y="2282249"/>
            <a:ext cx="4076700" cy="1384300"/>
          </a:xfrm>
          <a:prstGeom prst="rect">
            <a:avLst/>
          </a:prstGeom>
        </p:spPr>
      </p:pic>
      <p:pic>
        <p:nvPicPr>
          <p:cNvPr id="8" name="Picture 7" descr="Screen Shot 2015-04-15 at 3.46.1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286" y="4598741"/>
            <a:ext cx="48514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624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use ASAN to find?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1339"/>
          </a:xfrm>
        </p:spPr>
        <p:txBody>
          <a:bodyPr>
            <a:normAutofit/>
          </a:bodyPr>
          <a:lstStyle/>
          <a:p>
            <a:r>
              <a:rPr lang="en-US" dirty="0" smtClean="0"/>
              <a:t>Stack buffer overflow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Global buffer overflow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Screen Shot 2015-04-15 at 4.06.0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2326327"/>
            <a:ext cx="5283200" cy="1346200"/>
          </a:xfrm>
          <a:prstGeom prst="rect">
            <a:avLst/>
          </a:prstGeom>
        </p:spPr>
      </p:pic>
      <p:pic>
        <p:nvPicPr>
          <p:cNvPr id="5" name="Picture 4" descr="Screen Shot 2015-04-15 at 4.06.3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4731933"/>
            <a:ext cx="5295900" cy="1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59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use ASAN to find?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1339"/>
          </a:xfrm>
        </p:spPr>
        <p:txBody>
          <a:bodyPr>
            <a:normAutofit/>
          </a:bodyPr>
          <a:lstStyle/>
          <a:p>
            <a:r>
              <a:rPr lang="en-US" dirty="0" smtClean="0"/>
              <a:t>Use after return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 descr="Screen Shot 2015-04-15 at 4.07.1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361465"/>
            <a:ext cx="57023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38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use ASAN to find?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1339"/>
          </a:xfrm>
        </p:spPr>
        <p:txBody>
          <a:bodyPr>
            <a:normAutofit/>
          </a:bodyPr>
          <a:lstStyle/>
          <a:p>
            <a:r>
              <a:rPr lang="en-US" dirty="0" smtClean="0"/>
              <a:t>Initialization Order Bugs</a:t>
            </a:r>
            <a:br>
              <a:rPr lang="en-US" dirty="0" smtClean="0"/>
            </a:br>
            <a:r>
              <a:rPr lang="en-US" dirty="0" smtClean="0"/>
              <a:t>(aka. Static Initialization Order Fiasco)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Screen Shot 2015-04-15 at 4.09.3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65" y="2683850"/>
            <a:ext cx="631190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91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use ASAN to find?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Memory Leaks!</a:t>
            </a:r>
            <a:endParaRPr lang="en-US" dirty="0"/>
          </a:p>
        </p:txBody>
      </p:sp>
      <p:pic>
        <p:nvPicPr>
          <p:cNvPr id="4" name="Picture 3" descr="Screen Shot 2015-04-15 at 4.18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68" y="2474036"/>
            <a:ext cx="8686800" cy="343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198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tool consists of a compiler instrumentation module and a runtime library that replaces </a:t>
            </a:r>
            <a:r>
              <a:rPr lang="en-US" dirty="0" err="1" smtClean="0"/>
              <a:t>malloc</a:t>
            </a:r>
            <a:r>
              <a:rPr lang="en-US" dirty="0" smtClean="0"/>
              <a:t> / free / new / delete / etc.</a:t>
            </a:r>
          </a:p>
          <a:p>
            <a:endParaRPr lang="en-US" dirty="0"/>
          </a:p>
          <a:p>
            <a:r>
              <a:rPr lang="en-US" dirty="0" smtClean="0"/>
              <a:t>The memory around the </a:t>
            </a:r>
            <a:r>
              <a:rPr lang="en-US" dirty="0" err="1" smtClean="0"/>
              <a:t>malloc-ed</a:t>
            </a:r>
            <a:r>
              <a:rPr lang="en-US" dirty="0" smtClean="0"/>
              <a:t> regions (red zones) is poisoned. The free-</a:t>
            </a:r>
            <a:r>
              <a:rPr lang="en-US" dirty="0" err="1" smtClean="0"/>
              <a:t>ed</a:t>
            </a:r>
            <a:r>
              <a:rPr lang="en-US" dirty="0" smtClean="0"/>
              <a:t> memory is placed in quarantine and also poisoned.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360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800" dirty="0" smtClean="0"/>
              <a:t>Before</a:t>
            </a:r>
          </a:p>
          <a:p>
            <a:pPr marL="0" indent="0" algn="ctr">
              <a:buNone/>
            </a:pPr>
            <a:endParaRPr lang="en-US" sz="3800" dirty="0"/>
          </a:p>
          <a:p>
            <a:pPr marL="0" indent="0" algn="ctr">
              <a:buNone/>
            </a:pPr>
            <a:endParaRPr lang="en-US" sz="3800" dirty="0" smtClean="0"/>
          </a:p>
          <a:p>
            <a:pPr marL="0" indent="0" algn="ctr">
              <a:buNone/>
            </a:pPr>
            <a:r>
              <a:rPr lang="en-US" sz="3800" dirty="0" smtClean="0"/>
              <a:t>After</a:t>
            </a:r>
          </a:p>
          <a:p>
            <a:pPr marL="0" indent="0" algn="ctr">
              <a:buNone/>
            </a:pPr>
            <a:endParaRPr lang="en-US" sz="3800" dirty="0"/>
          </a:p>
          <a:p>
            <a:pPr marL="0" indent="0" algn="ctr">
              <a:buNone/>
            </a:pPr>
            <a:r>
              <a:rPr lang="en-US" sz="3800" dirty="0" smtClean="0"/>
              <a:t/>
            </a:r>
            <a:br>
              <a:rPr lang="en-US" sz="3800" dirty="0" smtClean="0"/>
            </a:br>
            <a:endParaRPr lang="en-US" sz="3800" dirty="0"/>
          </a:p>
          <a:p>
            <a:pPr marL="0" indent="0" algn="ctr">
              <a:buNone/>
            </a:pP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>Not too different from </a:t>
            </a:r>
            <a:r>
              <a:rPr lang="en-US" sz="3800" dirty="0" err="1" smtClean="0"/>
              <a:t>Valgrind</a:t>
            </a:r>
            <a:r>
              <a:rPr lang="en-US" sz="3800" dirty="0" smtClean="0"/>
              <a:t> or other tools, ASAN is great because it’s </a:t>
            </a:r>
            <a:r>
              <a:rPr lang="en-US" sz="3800" b="1" u="sng" dirty="0" smtClean="0"/>
              <a:t>FAST</a:t>
            </a:r>
            <a:r>
              <a:rPr lang="en-US" sz="3800" dirty="0" smtClean="0"/>
              <a:t>.</a:t>
            </a:r>
          </a:p>
        </p:txBody>
      </p:sp>
      <p:pic>
        <p:nvPicPr>
          <p:cNvPr id="4" name="Picture 3" descr="Screen Shot 2015-04-15 at 4.36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757" y="2035714"/>
            <a:ext cx="4699000" cy="431800"/>
          </a:xfrm>
          <a:prstGeom prst="rect">
            <a:avLst/>
          </a:prstGeom>
        </p:spPr>
      </p:pic>
      <p:pic>
        <p:nvPicPr>
          <p:cNvPr id="6" name="Picture 5" descr="Screen Shot 2015-04-15 at 4.36.2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148" y="3482688"/>
            <a:ext cx="5473700" cy="1079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6389" y="6235409"/>
            <a:ext cx="7443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https://code.google.com/p/address-sanitizer/wiki/</a:t>
            </a:r>
            <a:r>
              <a:rPr lang="en-US" dirty="0" err="1" smtClean="0"/>
              <a:t>AddressSanitizerAlgorithm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066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4073</TotalTime>
  <Words>642</Words>
  <Application>Microsoft Macintosh PowerPoint</Application>
  <PresentationFormat>On-screen Show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Traffic Server Debugging using ASAN / TSAN</vt:lpstr>
      <vt:lpstr>What exactly is ASAN</vt:lpstr>
      <vt:lpstr>What can I use ASAN to find? </vt:lpstr>
      <vt:lpstr>What can I use ASAN to find? </vt:lpstr>
      <vt:lpstr>What can I use ASAN to find? </vt:lpstr>
      <vt:lpstr>What can I use ASAN to find? </vt:lpstr>
      <vt:lpstr>What can I use ASAN to find?</vt:lpstr>
      <vt:lpstr>How does it work?</vt:lpstr>
      <vt:lpstr>How does it work?</vt:lpstr>
      <vt:lpstr>Don’t tools like this slow things down?</vt:lpstr>
      <vt:lpstr>Performance of ASAN</vt:lpstr>
      <vt:lpstr>Getting / Using ASAN</vt:lpstr>
      <vt:lpstr>Using ASAN</vt:lpstr>
      <vt:lpstr>But what about freelists?</vt:lpstr>
      <vt:lpstr>Memory Corruption masked by Freelists</vt:lpstr>
      <vt:lpstr>When to suspect memory problems w/ Freelists</vt:lpstr>
      <vt:lpstr>Variable / Codepath Mismatch</vt:lpstr>
      <vt:lpstr>Let’s see the power of ASAN</vt:lpstr>
      <vt:lpstr>Debug Builds</vt:lpstr>
      <vt:lpstr>Debug Production Builds</vt:lpstr>
      <vt:lpstr>Using ASAN w/ GDB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Traffic Server Debugging using ASAN</dc:title>
  <dc:creator>Brian Geffon</dc:creator>
  <cp:lastModifiedBy>Brian Geffon</cp:lastModifiedBy>
  <cp:revision>31</cp:revision>
  <dcterms:created xsi:type="dcterms:W3CDTF">2015-04-14T18:12:35Z</dcterms:created>
  <dcterms:modified xsi:type="dcterms:W3CDTF">2015-04-17T14:05:52Z</dcterms:modified>
</cp:coreProperties>
</file>