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(null)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9" r:id="rId4"/>
    <p:sldId id="265" r:id="rId5"/>
    <p:sldId id="266" r:id="rId6"/>
    <p:sldId id="263" r:id="rId7"/>
    <p:sldId id="267" r:id="rId8"/>
    <p:sldId id="264" r:id="rId9"/>
    <p:sldId id="258" r:id="rId10"/>
    <p:sldId id="260" r:id="rId11"/>
    <p:sldId id="268" r:id="rId12"/>
    <p:sldId id="270" r:id="rId13"/>
    <p:sldId id="271" r:id="rId14"/>
    <p:sldId id="261" r:id="rId15"/>
    <p:sldId id="272" r:id="rId16"/>
    <p:sldId id="269" r:id="rId17"/>
    <p:sldId id="262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003"/>
    <p:restoredTop sz="86006"/>
  </p:normalViewPr>
  <p:slideViewPr>
    <p:cSldViewPr snapToGrid="0" snapToObjects="1">
      <p:cViewPr varScale="1">
        <p:scale>
          <a:sx n="137" d="100"/>
          <a:sy n="137" d="100"/>
        </p:scale>
        <p:origin x="144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8498F2-AF08-5241-A1CB-25D954C6E012}" type="datetimeFigureOut">
              <a:rPr lang="en-US" smtClean="0"/>
              <a:t>4/24/18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B9884F-32C1-F04D-92BF-192F200919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5520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For logging changes had to add logic to traffic ops. If it sees a </a:t>
            </a:r>
            <a:r>
              <a:rPr lang="en-US" dirty="0" err="1"/>
              <a:t>logging.config</a:t>
            </a:r>
            <a:r>
              <a:rPr lang="en-US" dirty="0"/>
              <a:t> file then it will treat it as a </a:t>
            </a:r>
            <a:r>
              <a:rPr lang="en-US" dirty="0" err="1"/>
              <a:t>lua</a:t>
            </a:r>
            <a:r>
              <a:rPr lang="en-US" dirty="0"/>
              <a:t> format vs the old xml formatted </a:t>
            </a:r>
            <a:r>
              <a:rPr lang="en-US" dirty="0" err="1"/>
              <a:t>logs_xml</a:t>
            </a:r>
            <a:r>
              <a:rPr lang="en-US" dirty="0"/>
              <a:t> file.  It still takes all the same parameters as the xml it just formats them into the new format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For traffic line, it has been deprecated officially in 7. traffic </a:t>
            </a:r>
            <a:r>
              <a:rPr lang="en-US" dirty="0" err="1"/>
              <a:t>ctl</a:t>
            </a:r>
            <a:r>
              <a:rPr lang="en-US" dirty="0"/>
              <a:t> has existed since 6 so it was safe at this point to just change all of ort to use </a:t>
            </a:r>
            <a:r>
              <a:rPr lang="en-US" dirty="0" err="1"/>
              <a:t>ctl</a:t>
            </a:r>
            <a:r>
              <a:rPr lang="en-US" dirty="0"/>
              <a:t> instead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err="1"/>
              <a:t>Cacheurl</a:t>
            </a:r>
            <a:r>
              <a:rPr lang="en-US" dirty="0"/>
              <a:t> being deprecated was a much bigger issue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Finally there were about 20 configuration parameters either removed or changed. I have linked to the ATS version 7 migration document at the end of this that details those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B9884F-32C1-F04D-92BF-192F200919E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3187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B9884F-32C1-F04D-92BF-192F200919E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7828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B9884F-32C1-F04D-92BF-192F200919E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2173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brought in support that John Rushford added to the ATS master branch where now you can mark parents up or down via </a:t>
            </a:r>
            <a:r>
              <a:rPr lang="en-US" dirty="0" err="1"/>
              <a:t>traffic_ctl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B9884F-32C1-F04D-92BF-192F200919E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9698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Here we have a side by side of the graphical </a:t>
            </a:r>
            <a:r>
              <a:rPr lang="en-US" dirty="0" err="1"/>
              <a:t>jemalloc</a:t>
            </a:r>
            <a:r>
              <a:rPr lang="en-US" dirty="0"/>
              <a:t> output. You can see memory use values by largest hitters. So here we lost 5gb in ~20hrs. You cant really see the full tree but those inline allocations if you follow them up came from a parent </a:t>
            </a:r>
            <a:r>
              <a:rPr lang="en-US" dirty="0" err="1"/>
              <a:t>config</a:t>
            </a:r>
            <a:r>
              <a:rPr lang="en-US" dirty="0"/>
              <a:t> reconfigure call. So this helped us pinpoint fairly quickly that there was something not being </a:t>
            </a:r>
            <a:r>
              <a:rPr lang="en-US" dirty="0" err="1"/>
              <a:t>free'd</a:t>
            </a:r>
            <a:r>
              <a:rPr lang="en-US" dirty="0"/>
              <a:t> whenever we would do a </a:t>
            </a:r>
            <a:r>
              <a:rPr lang="en-US" dirty="0" err="1"/>
              <a:t>reconfig</a:t>
            </a:r>
            <a:r>
              <a:rPr lang="en-US" dirty="0"/>
              <a:t> of the parents or even just touch the </a:t>
            </a:r>
            <a:r>
              <a:rPr lang="en-US" dirty="0" err="1"/>
              <a:t>parent.config</a:t>
            </a:r>
            <a:r>
              <a:rPr lang="en-US" dirty="0"/>
              <a:t> file.</a:t>
            </a:r>
          </a:p>
          <a:p>
            <a:endParaRPr lang="en-US" dirty="0"/>
          </a:p>
          <a:p>
            <a:r>
              <a:rPr lang="en-US" dirty="0"/>
              <a:t>This helped us find the issue fairly quick and has since been sent upstream in to both the 6.x, 7.x, and master branches of ATS.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B9884F-32C1-F04D-92BF-192F200919E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718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7533" y="0"/>
            <a:ext cx="7934348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8941881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11808" y="3428998"/>
            <a:ext cx="5518066" cy="2268559"/>
          </a:xfrm>
        </p:spPr>
        <p:txBody>
          <a:bodyPr anchor="t">
            <a:normAutofit/>
          </a:bodyPr>
          <a:lstStyle>
            <a:lvl1pPr algn="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72274" y="2268786"/>
            <a:ext cx="5357600" cy="1160213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3A824-1A51-4B26-AD58-A6D8E14F6C04}" type="datetimeFigureOut">
              <a:rPr lang="en-US" dirty="0"/>
              <a:t>4/24/18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Ins="45720"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191282" y="3262852"/>
            <a:ext cx="415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24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>
            <a:off x="2194236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4091" cy="107722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7E33E-8B18-4087-B112-809917729534}" type="datetimeFigureOut">
              <a:rPr lang="en-US" dirty="0"/>
              <a:t>4/24/18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ctangle 1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 rot="5400000">
            <a:off x="10337141" y="416061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39380" y="805818"/>
            <a:ext cx="1326519" cy="5244126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08751" y="970410"/>
            <a:ext cx="6466903" cy="507953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FE419-2371-464F-8239-3959401C3561}" type="datetimeFigureOut">
              <a:rPr lang="en-US" dirty="0"/>
              <a:t>4/24/18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162C4-EDD9-4389-A98B-B87ECEA2A816}" type="datetimeFigureOut">
              <a:rPr lang="en-US" dirty="0"/>
              <a:t>4/24/18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194943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" name="Rectangle 2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TextBox 10"/>
          <p:cNvSpPr txBox="1"/>
          <p:nvPr/>
        </p:nvSpPr>
        <p:spPr>
          <a:xfrm>
            <a:off x="2191843" y="296258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3147254"/>
            <a:ext cx="7956560" cy="1424746"/>
          </a:xfrm>
        </p:spPr>
        <p:txBody>
          <a:bodyPr anchor="t">
            <a:normAutofit/>
          </a:bodyPr>
          <a:lstStyle>
            <a:lvl1pPr algn="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968" y="2268786"/>
            <a:ext cx="7791931" cy="878468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059C3-6A89-4494-99FF-5A4D6FFD50EB}" type="datetimeFigureOut">
              <a:rPr lang="en-US" dirty="0"/>
              <a:t>4/24/18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" name="Rectangle 26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7"/>
            <a:ext cx="7950984" cy="10817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05374" y="2052116"/>
            <a:ext cx="3891960" cy="399782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66636" y="2052114"/>
            <a:ext cx="3894222" cy="399782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4B2F-12DE-47F5-8894-472B206D2E1E}" type="datetimeFigureOut">
              <a:rPr lang="en-US" dirty="0"/>
              <a:t>4/24/18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196172" y="641223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Rectangle 20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TextBox 11"/>
          <p:cNvSpPr txBox="1"/>
          <p:nvPr/>
        </p:nvSpPr>
        <p:spPr>
          <a:xfrm>
            <a:off x="2193650" y="636424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8"/>
            <a:ext cx="7956560" cy="10783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9285" y="2052115"/>
            <a:ext cx="3896467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9285" y="2851331"/>
            <a:ext cx="3893623" cy="307143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66634" y="2052115"/>
            <a:ext cx="3899798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66635" y="2851331"/>
            <a:ext cx="3899798" cy="307143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0E46F-7819-4ACF-B48B-48222C2ACC88}" type="datetimeFigureOut">
              <a:rPr lang="en-US" dirty="0"/>
              <a:t>4/24/18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F3416-4057-4DAA-829D-4CA07428D088}" type="datetimeFigureOut">
              <a:rPr lang="en-US" dirty="0"/>
              <a:t>4/24/18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196172" y="64122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D9284-D300-4297-87F7-E791DCC15DB1}" type="datetimeFigureOut">
              <a:rPr lang="en-US" dirty="0"/>
              <a:t>4/24/18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" name="Rectangle 2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TextBox 9"/>
          <p:cNvSpPr txBox="1"/>
          <p:nvPr/>
        </p:nvSpPr>
        <p:spPr>
          <a:xfrm>
            <a:off x="1554154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0323" y="1282451"/>
            <a:ext cx="2664361" cy="1903241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0154" y="805818"/>
            <a:ext cx="5446278" cy="5244126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6154"/>
            <a:ext cx="2664361" cy="2386397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525BB-DA17-4BA0-B3C8-3AC3ABC827E6}" type="datetimeFigureOut">
              <a:rPr lang="en-US" dirty="0"/>
              <a:t>4/24/18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Rectangle 19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47062" y="3229"/>
            <a:ext cx="4629734" cy="6858000"/>
          </a:xfrm>
          <a:solidFill>
            <a:schemeClr val="tx1">
              <a:alpha val="10000"/>
            </a:schemeClr>
          </a:solidFill>
          <a:ln w="9525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554686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241" y="1282452"/>
            <a:ext cx="3970986" cy="1900473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2928"/>
            <a:ext cx="3971874" cy="2386394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4C9A-3960-41CF-A4E9-2A8FB932454B}" type="datetimeFigureOut">
              <a:rPr lang="en-US" dirty="0"/>
              <a:t>4/24/18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8331" cy="107722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599" y="2052116"/>
            <a:ext cx="7796540" cy="39978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Eigth level</a:t>
            </a:r>
          </a:p>
          <a:p>
            <a:pPr lvl="8"/>
            <a:r>
              <a:rPr lang="en-US" dirty="0"/>
              <a:t>Ninth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-810065" y="5270604"/>
            <a:ext cx="2662729" cy="182880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3CBC1C18-307B-4F68-A007-B5B542270E8D}" type="datetimeFigureOut">
              <a:rPr lang="en-US" dirty="0"/>
              <a:t>4/24/18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-2237130" y="3661144"/>
            <a:ext cx="5885352" cy="179176"/>
          </a:xfrm>
          <a:prstGeom prst="rect">
            <a:avLst/>
          </a:prstGeom>
        </p:spPr>
        <p:txBody>
          <a:bodyPr vert="horz" lIns="91440" tIns="45720" rIns="91440" bIns="18288" rtlCol="0" anchor="b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8407" y="164592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57" name="Rectangle 56"/>
          <p:cNvSpPr/>
          <p:nvPr/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34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344488" indent="-344488" algn="l" defTabSz="914400" rtl="0" eaLnBrk="1" latinLnBrk="0" hangingPunct="1">
        <a:lnSpc>
          <a:spcPct val="120000"/>
        </a:lnSpc>
        <a:spcBef>
          <a:spcPts val="10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95338" indent="-33813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58888" indent="-34448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709738" indent="-33813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173288" indent="-34448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642616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3108960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575304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404164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(null)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(null)"/><Relationship Id="rId9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traffic-control-cdn.readthedocs.io/en/latest/admin/traffic_ops/migration_from_20_to_22.html" TargetMode="External"/><Relationship Id="rId2" Type="http://schemas.openxmlformats.org/officeDocument/2006/relationships/hyperlink" Target="https://cwiki.apache.org/confluence/download/attachments/70255385/ATSSummit_jemalloc.pptx?version=1&amp;modificationDate=1508884895000&amp;api=v2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cwiki.apache.org/confluence/display/TS/Upgrading+to+v7.0" TargetMode="External"/><Relationship Id="rId4" Type="http://schemas.openxmlformats.org/officeDocument/2006/relationships/hyperlink" Target="https://docs.trafficserver.apache.org/en/latest/admin-guide/plugins/cachekey.en.html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test-cdn.net/test.net/...(path)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4EA327-ECD4-A044-B9F7-F04309C8EF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dirty="0"/>
              <a:t>Apache Traffic Server @ Comcast</a:t>
            </a:r>
            <a:br>
              <a:rPr lang="en-US" sz="4400" dirty="0"/>
            </a:br>
            <a:br>
              <a:rPr lang="en-US" sz="4400" dirty="0"/>
            </a:br>
            <a:br>
              <a:rPr lang="en-US" sz="4400" dirty="0"/>
            </a:br>
            <a:br>
              <a:rPr lang="en-US" sz="4400" dirty="0"/>
            </a:br>
            <a:r>
              <a:rPr lang="en-US" sz="3600" dirty="0"/>
              <a:t>Evan </a:t>
            </a:r>
            <a:r>
              <a:rPr lang="en-US" sz="3600" dirty="0" err="1"/>
              <a:t>Zelkowitz</a:t>
            </a:r>
            <a:endParaRPr lang="en-US" sz="36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657C6F1-A418-4640-95A1-391A5753159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030961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E3FDC5-B2B2-FE4B-B1FD-E95E3B682F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Traffic_ctl</a:t>
            </a:r>
            <a:r>
              <a:rPr lang="en-US" dirty="0"/>
              <a:t> parent usage</a:t>
            </a:r>
            <a:br>
              <a:rPr lang="en-US" dirty="0"/>
            </a:br>
            <a:r>
              <a:rPr lang="en-US" dirty="0"/>
              <a:t>(John Rushford and Vijay </a:t>
            </a:r>
            <a:r>
              <a:rPr lang="en-US" dirty="0" err="1"/>
              <a:t>Mamidi</a:t>
            </a:r>
            <a:r>
              <a:rPr lang="en-US" dirty="0"/>
              <a:t> Next Hop)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94BEF4-FD94-7B49-B15C-DD0E497610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Parent caches are defined in </a:t>
            </a:r>
            <a:r>
              <a:rPr lang="en-US" dirty="0" err="1"/>
              <a:t>parent.config</a:t>
            </a:r>
            <a:r>
              <a:rPr lang="en-US" dirty="0"/>
              <a:t> by delivery service</a:t>
            </a:r>
          </a:p>
          <a:p>
            <a:r>
              <a:rPr lang="en-US" dirty="0"/>
              <a:t>Parent state (up/down) is per line or delivery service in </a:t>
            </a:r>
            <a:r>
              <a:rPr lang="en-US" dirty="0" err="1"/>
              <a:t>parent.config</a:t>
            </a:r>
            <a:endParaRPr lang="en-US" dirty="0"/>
          </a:p>
          <a:p>
            <a:r>
              <a:rPr lang="en-US" dirty="0"/>
              <a:t>The http state machine marks down a parent due to connection errors or timeouts. Parent selection will return a parent for retry once the retry window has elapsed and the parent is marked up if a retry is successful.</a:t>
            </a:r>
          </a:p>
          <a:p>
            <a:r>
              <a:rPr lang="en-US" dirty="0"/>
              <a:t>There is no way to manually control the state of parents.  Today parents are removed from </a:t>
            </a:r>
            <a:r>
              <a:rPr lang="en-US" dirty="0" err="1"/>
              <a:t>parent.config</a:t>
            </a:r>
            <a:r>
              <a:rPr lang="en-US" dirty="0"/>
              <a:t> when maintenance must occur.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59106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DFC8F67-DA05-3547-AC2D-526F6DBA610A}"/>
              </a:ext>
            </a:extLst>
          </p:cNvPr>
          <p:cNvSpPr txBox="1"/>
          <p:nvPr/>
        </p:nvSpPr>
        <p:spPr>
          <a:xfrm>
            <a:off x="1205653" y="460587"/>
            <a:ext cx="10010987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# </a:t>
            </a:r>
            <a:r>
              <a:rPr lang="en-US" b="1" dirty="0" err="1"/>
              <a:t>traffic_ctl</a:t>
            </a:r>
            <a:r>
              <a:rPr lang="en-US" b="1" dirty="0"/>
              <a:t> host status  odol-atsmid-den-07.denver.comcast.net</a:t>
            </a:r>
          </a:p>
          <a:p>
            <a:r>
              <a:rPr lang="en-US" dirty="0"/>
              <a:t>	host_status.odol-atsmid-den-07.denver.comcast.net 0</a:t>
            </a:r>
          </a:p>
          <a:p>
            <a:r>
              <a:rPr lang="en-US" dirty="0"/>
              <a:t>	</a:t>
            </a:r>
            <a:r>
              <a:rPr lang="en-US" b="1" dirty="0"/>
              <a:t># </a:t>
            </a:r>
            <a:r>
              <a:rPr lang="en-US" b="1" dirty="0" err="1"/>
              <a:t>traffic_ctl</a:t>
            </a:r>
            <a:r>
              <a:rPr lang="en-US" b="1" dirty="0"/>
              <a:t> host up odol-atsmid-den-07.denver.comcast.net</a:t>
            </a:r>
          </a:p>
          <a:p>
            <a:r>
              <a:rPr lang="en-US" dirty="0"/>
              <a:t>	</a:t>
            </a:r>
            <a:r>
              <a:rPr lang="en-US" b="1" dirty="0"/>
              <a:t># </a:t>
            </a:r>
            <a:r>
              <a:rPr lang="en-US" b="1" dirty="0" err="1"/>
              <a:t>traffic_ctl</a:t>
            </a:r>
            <a:r>
              <a:rPr lang="en-US" b="1" dirty="0"/>
              <a:t> host status  odol-atsmid-den-07.denver.comcast.net</a:t>
            </a:r>
          </a:p>
          <a:p>
            <a:r>
              <a:rPr lang="en-US" dirty="0"/>
              <a:t>	host_status.odol-atsmid-den-07.denver.comcast.net 1</a:t>
            </a:r>
          </a:p>
          <a:p>
            <a:r>
              <a:rPr lang="en-US" b="1" dirty="0"/>
              <a:t>	# </a:t>
            </a:r>
            <a:r>
              <a:rPr lang="en-US" b="1" dirty="0" err="1"/>
              <a:t>traffic_ctl</a:t>
            </a:r>
            <a:r>
              <a:rPr lang="en-US" b="1" dirty="0"/>
              <a:t> host down odol-atsmid-den-07.denver.comcast.net</a:t>
            </a:r>
          </a:p>
          <a:p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There can be a slight delay between changing states as it propagates through ATS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Using </a:t>
            </a:r>
            <a:r>
              <a:rPr lang="en-US" dirty="0" err="1"/>
              <a:t>traffic_ctl</a:t>
            </a:r>
            <a:r>
              <a:rPr lang="en-US" dirty="0"/>
              <a:t> to mark down a parent is global across all remaps. Parent selection will not choose that parent again until you mark it back up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States appear in the </a:t>
            </a:r>
            <a:r>
              <a:rPr lang="en-US" dirty="0" err="1"/>
              <a:t>stats_over_http</a:t>
            </a:r>
            <a:r>
              <a:rPr lang="en-US" dirty="0"/>
              <a:t>. Lists all parents up/down states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Also available from </a:t>
            </a:r>
            <a:r>
              <a:rPr lang="en-US" dirty="0" err="1"/>
              <a:t>traffic_ctl</a:t>
            </a:r>
            <a:r>
              <a:rPr lang="en-US" dirty="0"/>
              <a:t>, </a:t>
            </a:r>
            <a:r>
              <a:rPr lang="en-US" b="1" dirty="0"/>
              <a:t>/opt/</a:t>
            </a:r>
            <a:r>
              <a:rPr lang="en-US" b="1" dirty="0" err="1"/>
              <a:t>trafficserver</a:t>
            </a:r>
            <a:r>
              <a:rPr lang="en-US" b="1" dirty="0"/>
              <a:t>/bin/</a:t>
            </a:r>
            <a:r>
              <a:rPr lang="en-US" b="1" dirty="0" err="1"/>
              <a:t>traffic_ctl</a:t>
            </a:r>
            <a:r>
              <a:rPr lang="en-US" b="1" dirty="0"/>
              <a:t> metric match </a:t>
            </a:r>
            <a:r>
              <a:rPr lang="en-US" b="1" dirty="0" err="1"/>
              <a:t>host_status</a:t>
            </a:r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Can do multiple hosts on a single command as well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On master branch of ATS but pick-able back to 7.x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06891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965090-C41E-AF40-9E56-6722A5268E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Jemalloc</a:t>
            </a:r>
            <a:br>
              <a:rPr lang="en-US" dirty="0"/>
            </a:br>
            <a:r>
              <a:rPr lang="en-US" dirty="0"/>
              <a:t>(Thanks to Kit Chan)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1218C2-3638-AF4C-90AC-9A4B6B56F3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Current tools are slow (10x to 20x degradation). Not really possible to use in production</a:t>
            </a:r>
          </a:p>
          <a:p>
            <a:r>
              <a:rPr lang="en-US" dirty="0"/>
              <a:t>Some need recompilation</a:t>
            </a:r>
          </a:p>
          <a:p>
            <a:r>
              <a:rPr lang="en-US" dirty="0"/>
              <a:t>Hard to debug on large scale, can take days-weeks for a problem to show up</a:t>
            </a:r>
          </a:p>
        </p:txBody>
      </p:sp>
    </p:spTree>
    <p:extLst>
      <p:ext uri="{BB962C8B-B14F-4D97-AF65-F5344CB8AC3E}">
        <p14:creationId xmlns:p14="http://schemas.microsoft.com/office/powerpoint/2010/main" val="23692429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E32A27C-79C1-8F47-948E-A8FEF063F3F5}"/>
              </a:ext>
            </a:extLst>
          </p:cNvPr>
          <p:cNvSpPr txBox="1"/>
          <p:nvPr/>
        </p:nvSpPr>
        <p:spPr>
          <a:xfrm>
            <a:off x="1204263" y="1365795"/>
            <a:ext cx="990938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Simple Script to do a preload with the </a:t>
            </a:r>
            <a:r>
              <a:rPr lang="en-US" dirty="0" err="1"/>
              <a:t>jemalloc</a:t>
            </a:r>
            <a:r>
              <a:rPr lang="en-US" dirty="0"/>
              <a:t> library:</a:t>
            </a:r>
          </a:p>
          <a:p>
            <a:r>
              <a:rPr lang="en-US" sz="1200" dirty="0">
                <a:solidFill>
                  <a:srgbClr val="FF0000"/>
                </a:solidFill>
              </a:rPr>
              <a:t>#!/bin/</a:t>
            </a:r>
            <a:r>
              <a:rPr lang="en-US" sz="1200" dirty="0" err="1">
                <a:solidFill>
                  <a:srgbClr val="FF0000"/>
                </a:solidFill>
              </a:rPr>
              <a:t>sh</a:t>
            </a:r>
            <a:endParaRPr lang="en-US" sz="1200" dirty="0">
              <a:solidFill>
                <a:srgbClr val="FF0000"/>
              </a:solidFill>
            </a:endParaRPr>
          </a:p>
          <a:p>
            <a:endParaRPr lang="en-US" sz="1200" dirty="0">
              <a:solidFill>
                <a:srgbClr val="FF0000"/>
              </a:solidFill>
            </a:endParaRPr>
          </a:p>
          <a:p>
            <a:r>
              <a:rPr lang="en-US" sz="1200" dirty="0">
                <a:solidFill>
                  <a:srgbClr val="FF0000"/>
                </a:solidFill>
              </a:rPr>
              <a:t>prefix=/</a:t>
            </a:r>
            <a:r>
              <a:rPr lang="en-US" sz="1200" dirty="0" err="1">
                <a:solidFill>
                  <a:srgbClr val="FF0000"/>
                </a:solidFill>
              </a:rPr>
              <a:t>usr</a:t>
            </a:r>
            <a:endParaRPr lang="en-US" sz="1200" dirty="0">
              <a:solidFill>
                <a:srgbClr val="FF0000"/>
              </a:solidFill>
            </a:endParaRPr>
          </a:p>
          <a:p>
            <a:r>
              <a:rPr lang="en-US" sz="1200" dirty="0" err="1">
                <a:solidFill>
                  <a:srgbClr val="FF0000"/>
                </a:solidFill>
              </a:rPr>
              <a:t>exec_prefix</a:t>
            </a:r>
            <a:r>
              <a:rPr lang="en-US" sz="1200" dirty="0">
                <a:solidFill>
                  <a:srgbClr val="FF0000"/>
                </a:solidFill>
              </a:rPr>
              <a:t>=/</a:t>
            </a:r>
            <a:r>
              <a:rPr lang="en-US" sz="1200" dirty="0" err="1">
                <a:solidFill>
                  <a:srgbClr val="FF0000"/>
                </a:solidFill>
              </a:rPr>
              <a:t>usr</a:t>
            </a:r>
            <a:endParaRPr lang="en-US" sz="1200" dirty="0">
              <a:solidFill>
                <a:srgbClr val="FF0000"/>
              </a:solidFill>
            </a:endParaRPr>
          </a:p>
          <a:p>
            <a:r>
              <a:rPr lang="en-US" sz="1200" dirty="0" err="1">
                <a:solidFill>
                  <a:srgbClr val="FF0000"/>
                </a:solidFill>
              </a:rPr>
              <a:t>libdir</a:t>
            </a:r>
            <a:r>
              <a:rPr lang="en-US" sz="1200" dirty="0">
                <a:solidFill>
                  <a:srgbClr val="FF0000"/>
                </a:solidFill>
              </a:rPr>
              <a:t>=/</a:t>
            </a:r>
            <a:r>
              <a:rPr lang="en-US" sz="1200" dirty="0" err="1">
                <a:solidFill>
                  <a:srgbClr val="FF0000"/>
                </a:solidFill>
              </a:rPr>
              <a:t>usr</a:t>
            </a:r>
            <a:r>
              <a:rPr lang="en-US" sz="1200" dirty="0">
                <a:solidFill>
                  <a:srgbClr val="FF0000"/>
                </a:solidFill>
              </a:rPr>
              <a:t>/lib64</a:t>
            </a:r>
          </a:p>
          <a:p>
            <a:endParaRPr lang="en-US" sz="1200" dirty="0">
              <a:solidFill>
                <a:srgbClr val="FF0000"/>
              </a:solidFill>
            </a:endParaRPr>
          </a:p>
          <a:p>
            <a:r>
              <a:rPr lang="en-US" sz="1200" dirty="0">
                <a:solidFill>
                  <a:srgbClr val="FF0000"/>
                </a:solidFill>
              </a:rPr>
              <a:t>MALLOC_CONF="</a:t>
            </a:r>
            <a:r>
              <a:rPr lang="en-US" sz="1200" dirty="0" err="1">
                <a:solidFill>
                  <a:srgbClr val="FF0000"/>
                </a:solidFill>
              </a:rPr>
              <a:t>prof:true,prof_prefix</a:t>
            </a:r>
            <a:r>
              <a:rPr lang="en-US" sz="1200" dirty="0">
                <a:solidFill>
                  <a:srgbClr val="FF0000"/>
                </a:solidFill>
              </a:rPr>
              <a:t>:/</a:t>
            </a:r>
            <a:r>
              <a:rPr lang="en-US" sz="1200" dirty="0" err="1">
                <a:solidFill>
                  <a:srgbClr val="FF0000"/>
                </a:solidFill>
              </a:rPr>
              <a:t>tmp</a:t>
            </a:r>
            <a:r>
              <a:rPr lang="en-US" sz="1200" dirty="0">
                <a:solidFill>
                  <a:srgbClr val="FF0000"/>
                </a:solidFill>
              </a:rPr>
              <a:t>/jeprof.out,lg_prof_interval:33,lg_prof_sample:20"</a:t>
            </a:r>
          </a:p>
          <a:p>
            <a:r>
              <a:rPr lang="en-US" sz="1200" dirty="0">
                <a:solidFill>
                  <a:srgbClr val="FF0000"/>
                </a:solidFill>
              </a:rPr>
              <a:t>LD_PRELOAD=${</a:t>
            </a:r>
            <a:r>
              <a:rPr lang="en-US" sz="1200" dirty="0" err="1">
                <a:solidFill>
                  <a:srgbClr val="FF0000"/>
                </a:solidFill>
              </a:rPr>
              <a:t>libdir</a:t>
            </a:r>
            <a:r>
              <a:rPr lang="en-US" sz="1200" dirty="0">
                <a:solidFill>
                  <a:srgbClr val="FF0000"/>
                </a:solidFill>
              </a:rPr>
              <a:t>}/libjemalloc.so.2</a:t>
            </a:r>
          </a:p>
          <a:p>
            <a:r>
              <a:rPr lang="en-US" sz="1200" dirty="0">
                <a:solidFill>
                  <a:srgbClr val="FF0000"/>
                </a:solidFill>
              </a:rPr>
              <a:t>export LD_PRELOAD</a:t>
            </a:r>
          </a:p>
          <a:p>
            <a:r>
              <a:rPr lang="en-US" sz="1200" dirty="0">
                <a:solidFill>
                  <a:srgbClr val="FF0000"/>
                </a:solidFill>
              </a:rPr>
              <a:t>export MALLOC_CONF</a:t>
            </a:r>
          </a:p>
          <a:p>
            <a:r>
              <a:rPr lang="en-US" sz="1200" dirty="0">
                <a:solidFill>
                  <a:srgbClr val="FF0000"/>
                </a:solidFill>
              </a:rPr>
              <a:t>/opt/</a:t>
            </a:r>
            <a:r>
              <a:rPr lang="en-US" sz="1200" dirty="0" err="1">
                <a:solidFill>
                  <a:srgbClr val="FF0000"/>
                </a:solidFill>
              </a:rPr>
              <a:t>trafficserver</a:t>
            </a:r>
            <a:r>
              <a:rPr lang="en-US" sz="1200" dirty="0">
                <a:solidFill>
                  <a:srgbClr val="FF0000"/>
                </a:solidFill>
              </a:rPr>
              <a:t>/bin/</a:t>
            </a:r>
            <a:r>
              <a:rPr lang="en-US" sz="1200" dirty="0" err="1">
                <a:solidFill>
                  <a:srgbClr val="FF0000"/>
                </a:solidFill>
              </a:rPr>
              <a:t>traffic_server</a:t>
            </a:r>
            <a:r>
              <a:rPr lang="en-US" sz="1200" dirty="0">
                <a:solidFill>
                  <a:srgbClr val="FF0000"/>
                </a:solidFill>
              </a:rPr>
              <a:t> $@</a:t>
            </a:r>
          </a:p>
          <a:p>
            <a:endParaRPr lang="en-US" sz="1200" dirty="0">
              <a:solidFill>
                <a:srgbClr val="FF0000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This samples every 2^20 – 1mb, Does file dumps ~2^32 – 4GB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Change </a:t>
            </a:r>
            <a:r>
              <a:rPr lang="en-US" sz="1200" dirty="0" err="1"/>
              <a:t>proxy.config.proxy_binary</a:t>
            </a:r>
            <a:r>
              <a:rPr lang="en-US" sz="1200" dirty="0"/>
              <a:t> to match the script name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We setup a </a:t>
            </a:r>
            <a:r>
              <a:rPr lang="en-US" sz="1200" dirty="0" err="1"/>
              <a:t>cronjob</a:t>
            </a:r>
            <a:r>
              <a:rPr lang="en-US" sz="1200" dirty="0"/>
              <a:t> to clean up any dumps older than 2 weeks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Most dumps ~150-200k, we usually see them every few hours during normal usage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Can use dot to generate a pdf</a:t>
            </a:r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3072461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E58ACB-A430-0F4E-8824-2E1F90EB10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9873" y="142877"/>
            <a:ext cx="7950984" cy="1081705"/>
          </a:xfrm>
        </p:spPr>
        <p:txBody>
          <a:bodyPr/>
          <a:lstStyle/>
          <a:p>
            <a:r>
              <a:rPr lang="en-US" dirty="0" err="1"/>
              <a:t>Jemalloc</a:t>
            </a:r>
            <a:r>
              <a:rPr lang="en-US" dirty="0"/>
              <a:t> memory tracking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BC472AA8-E8D2-3548-88AC-D9B25B99C512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973465" y="1514157"/>
            <a:ext cx="2867114" cy="3997325"/>
          </a:xfrm>
          <a:solidFill>
            <a:schemeClr val="tx1"/>
          </a:solidFill>
        </p:spPr>
      </p:pic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7D2A7C57-C105-0345-A964-0F2CF44C1A1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8876240" y="1531090"/>
            <a:ext cx="2462111" cy="3997325"/>
          </a:xfrm>
          <a:solidFill>
            <a:schemeClr val="tx1"/>
          </a:solidFill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C8F6803-E84E-0043-A276-9EC6F99F7C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3467" y="643908"/>
            <a:ext cx="3912870" cy="88718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69228CB-3C79-784B-A749-82C8D1EBC38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62800" y="634574"/>
            <a:ext cx="4175551" cy="89651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598A4CC-2EB0-0D4F-9296-B62075763D9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02293" y="5527431"/>
            <a:ext cx="3236058" cy="107696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E0A9F22-2E09-9049-9285-D1231C4A341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73465" y="5511482"/>
            <a:ext cx="3236058" cy="110885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2B52E48-4178-5148-808E-F868C45B615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932794" y="643908"/>
            <a:ext cx="1242450" cy="608215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AED4DF1-CF76-EF4A-A6B8-D1C8C8A2B6B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75244" y="1593672"/>
            <a:ext cx="1576477" cy="5132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94945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3797EAE-DF27-384F-A9E0-0AA9985DBEB6}"/>
              </a:ext>
            </a:extLst>
          </p:cNvPr>
          <p:cNvSpPr txBox="1"/>
          <p:nvPr/>
        </p:nvSpPr>
        <p:spPr>
          <a:xfrm>
            <a:off x="1401982" y="2499477"/>
            <a:ext cx="980356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Very helpful in finding plugin memory issues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Can help in other areas as shown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Freelist</a:t>
            </a:r>
            <a:r>
              <a:rPr lang="en-US" dirty="0"/>
              <a:t> can be problematic. </a:t>
            </a:r>
            <a:r>
              <a:rPr lang="en-US" dirty="0" err="1"/>
              <a:t>Jemalloc</a:t>
            </a:r>
            <a:r>
              <a:rPr lang="en-US" dirty="0"/>
              <a:t> does not understand the </a:t>
            </a:r>
            <a:r>
              <a:rPr lang="en-US" dirty="0" err="1"/>
              <a:t>freelist</a:t>
            </a:r>
            <a:r>
              <a:rPr lang="en-US" dirty="0"/>
              <a:t> so you can see it marks all the ‘</a:t>
            </a:r>
            <a:r>
              <a:rPr lang="en-US" dirty="0" err="1"/>
              <a:t>memalign</a:t>
            </a:r>
            <a:r>
              <a:rPr lang="en-US" dirty="0"/>
              <a:t>’ as lost memory when its just being held in the </a:t>
            </a:r>
            <a:r>
              <a:rPr lang="en-US" dirty="0" err="1"/>
              <a:t>freelist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Similar syntax to </a:t>
            </a:r>
            <a:r>
              <a:rPr lang="en-US" dirty="0" err="1"/>
              <a:t>gperftools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19858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5049224-B293-3B46-ABBE-236E8A501C51}"/>
              </a:ext>
            </a:extLst>
          </p:cNvPr>
          <p:cNvSpPr txBox="1"/>
          <p:nvPr/>
        </p:nvSpPr>
        <p:spPr>
          <a:xfrm>
            <a:off x="1551093" y="521547"/>
            <a:ext cx="948944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Jemalloc</a:t>
            </a:r>
            <a:r>
              <a:rPr lang="en-US" dirty="0"/>
              <a:t> ATS presentation: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hlinkClick r:id="rId2"/>
              </a:rPr>
              <a:t>https://cwiki.apache.org/confluence/download/attachments/70255385/ATSSummit_jemalloc.pptx?version=1&amp;modificationDate=1508884895000&amp;api=v2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Traffic Control Migration Doc: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hlinkClick r:id="rId3"/>
              </a:rPr>
              <a:t>http://traffic-control-cdn.readthedocs.io/en/latest/admin/traffic_ops/migration_from_20_to_22.html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ATS </a:t>
            </a:r>
            <a:r>
              <a:rPr lang="en-US" dirty="0" err="1"/>
              <a:t>Cachekey</a:t>
            </a:r>
            <a:r>
              <a:rPr lang="en-US" dirty="0"/>
              <a:t> Documentation: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hlinkClick r:id="rId4"/>
              </a:rPr>
              <a:t>https://docs.trafficserver.apache.org/en/latest/admin-guide/plugins/cachekey.en.html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ATS v7 Upgrade Notes: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hlinkClick r:id="rId5"/>
              </a:rPr>
              <a:t>https://cwiki.apache.org/confluence/display/TS/Upgrading+to+v7.0</a:t>
            </a:r>
            <a:endParaRPr lang="en-US" dirty="0"/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73661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B32969-90F5-0348-BFB6-3A0FB497FE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37123421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E4473B7-B9A2-B746-A9C6-28A1042B4E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Upgrading to ATS 7.x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49D810B-35C6-954B-B51D-1AC6B6BF743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6918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36931-4234-7846-A5A3-AA22B52099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Pitfalls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E48DE6-3AEE-CF4C-BE19-26C8A5E719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Logging changes (convert to </a:t>
            </a:r>
            <a:r>
              <a:rPr lang="en-US" dirty="0" err="1"/>
              <a:t>lua</a:t>
            </a:r>
            <a:r>
              <a:rPr lang="en-US" dirty="0"/>
              <a:t> format)</a:t>
            </a:r>
          </a:p>
          <a:p>
            <a:r>
              <a:rPr lang="en-US" dirty="0" err="1"/>
              <a:t>Traffic_line</a:t>
            </a:r>
            <a:r>
              <a:rPr lang="en-US" dirty="0"/>
              <a:t> to </a:t>
            </a:r>
            <a:r>
              <a:rPr lang="en-US" dirty="0" err="1"/>
              <a:t>traffic_ctl</a:t>
            </a:r>
            <a:r>
              <a:rPr lang="en-US" dirty="0"/>
              <a:t> (use new command)</a:t>
            </a:r>
          </a:p>
          <a:p>
            <a:r>
              <a:rPr lang="en-US" dirty="0" err="1"/>
              <a:t>Cacheurl</a:t>
            </a:r>
            <a:r>
              <a:rPr lang="en-US" dirty="0"/>
              <a:t> to </a:t>
            </a:r>
            <a:r>
              <a:rPr lang="en-US" dirty="0" err="1"/>
              <a:t>cachekey</a:t>
            </a:r>
            <a:r>
              <a:rPr lang="en-US" dirty="0"/>
              <a:t> (use new plugin)</a:t>
            </a:r>
          </a:p>
          <a:p>
            <a:r>
              <a:rPr lang="en-US" dirty="0"/>
              <a:t>Changed Parameters</a:t>
            </a:r>
          </a:p>
        </p:txBody>
      </p:sp>
    </p:spTree>
    <p:extLst>
      <p:ext uri="{BB962C8B-B14F-4D97-AF65-F5344CB8AC3E}">
        <p14:creationId xmlns:p14="http://schemas.microsoft.com/office/powerpoint/2010/main" val="4804981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214AEF-FA4B-0748-B4C0-94A71F27B2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Logging </a:t>
            </a:r>
            <a:r>
              <a:rPr lang="en-US" dirty="0" err="1"/>
              <a:t>Config</a:t>
            </a:r>
            <a:r>
              <a:rPr lang="en-US" dirty="0"/>
              <a:t> Changes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21C154-6A3B-714A-90B5-702A7329CC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Uses existing </a:t>
            </a:r>
            <a:r>
              <a:rPr lang="en-US" dirty="0" err="1"/>
              <a:t>logs_xml.config</a:t>
            </a:r>
            <a:r>
              <a:rPr lang="en-US" dirty="0"/>
              <a:t> conventions</a:t>
            </a:r>
          </a:p>
          <a:p>
            <a:r>
              <a:rPr lang="en-US" dirty="0"/>
              <a:t>TO now understands “</a:t>
            </a:r>
            <a:r>
              <a:rPr lang="en-US" dirty="0" err="1"/>
              <a:t>logging.config</a:t>
            </a:r>
            <a:r>
              <a:rPr lang="en-US" dirty="0"/>
              <a:t>”. This triggers TO to output a LUA formatted </a:t>
            </a:r>
            <a:r>
              <a:rPr lang="en-US" dirty="0" err="1"/>
              <a:t>config</a:t>
            </a:r>
            <a:r>
              <a:rPr lang="en-US" dirty="0"/>
              <a:t> file using the same parameters</a:t>
            </a:r>
          </a:p>
          <a:p>
            <a:r>
              <a:rPr lang="en-US" dirty="0"/>
              <a:t>Can use the same parameter values, assign to </a:t>
            </a:r>
            <a:r>
              <a:rPr lang="en-US" dirty="0" err="1"/>
              <a:t>logging.config</a:t>
            </a:r>
            <a:r>
              <a:rPr lang="en-US" dirty="0"/>
              <a:t> file</a:t>
            </a:r>
          </a:p>
        </p:txBody>
      </p:sp>
    </p:spTree>
    <p:extLst>
      <p:ext uri="{BB962C8B-B14F-4D97-AF65-F5344CB8AC3E}">
        <p14:creationId xmlns:p14="http://schemas.microsoft.com/office/powerpoint/2010/main" val="39796476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4E0E18-96BA-7340-BEBC-A90A64DBB4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traffic_line</a:t>
            </a:r>
            <a:r>
              <a:rPr lang="en-US" dirty="0"/>
              <a:t> to </a:t>
            </a:r>
            <a:r>
              <a:rPr lang="en-US" dirty="0" err="1"/>
              <a:t>traffic_ctl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239489-6E67-FC4B-AB26-C36EAFD9C8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Traffic_line</a:t>
            </a:r>
            <a:r>
              <a:rPr lang="en-US" dirty="0"/>
              <a:t> officially removed in 7.x</a:t>
            </a:r>
          </a:p>
          <a:p>
            <a:r>
              <a:rPr lang="en-US" dirty="0"/>
              <a:t>Ort will now use </a:t>
            </a:r>
            <a:r>
              <a:rPr lang="en-US" dirty="0" err="1"/>
              <a:t>traffic_ctl</a:t>
            </a:r>
            <a:r>
              <a:rPr lang="en-US" dirty="0"/>
              <a:t>. This exists in 6/5.x as well</a:t>
            </a:r>
          </a:p>
          <a:p>
            <a:r>
              <a:rPr lang="en-US" dirty="0"/>
              <a:t>This makes ort not backwards compatible past 5.x</a:t>
            </a:r>
          </a:p>
        </p:txBody>
      </p:sp>
    </p:spTree>
    <p:extLst>
      <p:ext uri="{BB962C8B-B14F-4D97-AF65-F5344CB8AC3E}">
        <p14:creationId xmlns:p14="http://schemas.microsoft.com/office/powerpoint/2010/main" val="16910577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837EF0-F219-4C40-85DB-1AA3CF3D4C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Cacheurl</a:t>
            </a:r>
            <a:r>
              <a:rPr lang="en-US" dirty="0"/>
              <a:t> to </a:t>
            </a:r>
            <a:r>
              <a:rPr lang="en-US" dirty="0" err="1"/>
              <a:t>Cachekey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EA7E25-0337-C143-8151-07AC1347B3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73599" y="1346670"/>
            <a:ext cx="7796540" cy="3997828"/>
          </a:xfrm>
        </p:spPr>
        <p:txBody>
          <a:bodyPr/>
          <a:lstStyle/>
          <a:p>
            <a:r>
              <a:rPr lang="en-US" dirty="0" err="1"/>
              <a:t>Cacheurl</a:t>
            </a:r>
            <a:r>
              <a:rPr lang="en-US" dirty="0"/>
              <a:t> is deprecated in 6.x, removed in 7.x</a:t>
            </a:r>
          </a:p>
          <a:p>
            <a:r>
              <a:rPr lang="en-US" dirty="0" err="1"/>
              <a:t>Cachekey</a:t>
            </a:r>
            <a:r>
              <a:rPr lang="en-US" dirty="0"/>
              <a:t> in 6.x is usable though some patches are needed to support everything used in </a:t>
            </a:r>
            <a:r>
              <a:rPr lang="en-US" dirty="0" err="1"/>
              <a:t>cacheurl</a:t>
            </a:r>
            <a:r>
              <a:rPr lang="en-US" dirty="0"/>
              <a:t> (included in migration doc)</a:t>
            </a:r>
          </a:p>
          <a:p>
            <a:r>
              <a:rPr lang="en-US" dirty="0"/>
              <a:t>Change from single regex to parameter usages</a:t>
            </a:r>
          </a:p>
          <a:p>
            <a:r>
              <a:rPr lang="en-US" dirty="0"/>
              <a:t>Can create compatible </a:t>
            </a:r>
            <a:r>
              <a:rPr lang="en-US" dirty="0" err="1"/>
              <a:t>Cachekeys</a:t>
            </a:r>
            <a:r>
              <a:rPr lang="en-US" dirty="0"/>
              <a:t> that match </a:t>
            </a:r>
            <a:r>
              <a:rPr lang="en-US" dirty="0" err="1"/>
              <a:t>Cacheurl</a:t>
            </a:r>
            <a:r>
              <a:rPr lang="en-US" dirty="0"/>
              <a:t> regex keys (Thanks to </a:t>
            </a:r>
            <a:r>
              <a:rPr lang="en-US" dirty="0" err="1"/>
              <a:t>Gancho</a:t>
            </a:r>
            <a:r>
              <a:rPr lang="en-US" dirty="0"/>
              <a:t> Tenev)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0BD69D-8B07-5D4F-98CF-1F1F7F1146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1152" y="5137475"/>
            <a:ext cx="9496088" cy="1473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4794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1D13D1-E051-1B48-8D5B-5B89562A8A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Cachekey</a:t>
            </a:r>
            <a:r>
              <a:rPr lang="en-US" dirty="0"/>
              <a:t> examples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6F8848-9860-F047-8990-AB351F0ECB4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90507" y="2052116"/>
            <a:ext cx="5406827" cy="3997828"/>
          </a:xfrm>
        </p:spPr>
        <p:txBody>
          <a:bodyPr>
            <a:normAutofit fontScale="62500" lnSpcReduction="20000"/>
          </a:bodyPr>
          <a:lstStyle/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http://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example.net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/(.*) http://example-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cdn.net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/$1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  Simple host replacement</a:t>
            </a:r>
          </a:p>
          <a:p>
            <a:pPr marL="0" indent="0">
              <a:buNone/>
            </a:pPr>
            <a:endParaRPr 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http://([^?]+)(?:?|$) http://example-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cdn.net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/$1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Special case that includes the original host in the                                     key, i.e. 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  <a:hlinkClick r:id="rId3"/>
              </a:rPr>
              <a:t>http://example-cdn.net/example.net/...(path)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..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Also note the s?, both http/https will use the same key</a:t>
            </a:r>
          </a:p>
          <a:p>
            <a:endParaRPr 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http://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example.net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/([^?]+)(?:\?|$) http://example-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cdn.net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/$1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  Strips off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params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but leaves the path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6117F2-B93D-4143-AA6D-BB93C0BAF4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666635" y="2052114"/>
            <a:ext cx="4638057" cy="3997829"/>
          </a:xfrm>
        </p:spPr>
        <p:txBody>
          <a:bodyPr>
            <a:normAutofit fontScale="62500" lnSpcReduction="20000"/>
          </a:bodyPr>
          <a:lstStyle/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@plugin=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cachekey.so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@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pparam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=--separator=  @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pparam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=--static-prefix=http://example-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cdn.net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</a:p>
          <a:p>
            <a:endParaRPr 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@plugin=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cachekey.so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@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pparam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=--separator= @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pparam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=--remove-all-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params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=true @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pparam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=--remove-path=true @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pparam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=--capture-prefix-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uri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=/https?:\/\/([^?]*)/http:\/\/example-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cdn.net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\/$1/</a:t>
            </a:r>
          </a:p>
          <a:p>
            <a:pPr marL="0" indent="0">
              <a:buNone/>
            </a:pPr>
            <a:endParaRPr 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@plugin=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cachekey.so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@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pparam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=--remove-all-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params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=true @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pparam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=--separator=  @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pparam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=--static-prefix=http://example-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cdn.net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7517313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BF33781-2464-5A41-8C8D-2E1F55C6284F}"/>
              </a:ext>
            </a:extLst>
          </p:cNvPr>
          <p:cNvSpPr txBox="1"/>
          <p:nvPr/>
        </p:nvSpPr>
        <p:spPr>
          <a:xfrm>
            <a:off x="1314922" y="2508932"/>
            <a:ext cx="92800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Highly recommended to test with the ATS </a:t>
            </a:r>
            <a:r>
              <a:rPr lang="en-US" dirty="0" err="1"/>
              <a:t>xdebug</a:t>
            </a:r>
            <a:r>
              <a:rPr lang="en-US" dirty="0"/>
              <a:t> plugin to ensure you are matching your new </a:t>
            </a:r>
            <a:r>
              <a:rPr lang="en-US" dirty="0" err="1"/>
              <a:t>cachekeys</a:t>
            </a:r>
            <a:r>
              <a:rPr lang="en-US" dirty="0"/>
              <a:t> to your old </a:t>
            </a:r>
            <a:r>
              <a:rPr lang="en-US" dirty="0" err="1"/>
              <a:t>cacheurl</a:t>
            </a:r>
            <a:r>
              <a:rPr lang="en-US" dirty="0"/>
              <a:t> values “-H 'X-Debug: X-Cache-Key’”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73955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EDD600-7589-4F42-9317-C64299E8CF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ATS Enhancements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CCEAA4-A499-AB4C-9552-54EB078AD1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5955387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adison">
  <a:themeElements>
    <a:clrScheme name="Madison">
      <a:dk1>
        <a:sysClr val="windowText" lastClr="000000"/>
      </a:dk1>
      <a:lt1>
        <a:sysClr val="window" lastClr="FFFFFF"/>
      </a:lt1>
      <a:dk2>
        <a:srgbClr val="1F2D29"/>
      </a:dk2>
      <a:lt2>
        <a:srgbClr val="C5FAEB"/>
      </a:lt2>
      <a:accent1>
        <a:srgbClr val="A1D68B"/>
      </a:accent1>
      <a:accent2>
        <a:srgbClr val="5EC795"/>
      </a:accent2>
      <a:accent3>
        <a:srgbClr val="4DADCF"/>
      </a:accent3>
      <a:accent4>
        <a:srgbClr val="CDB756"/>
      </a:accent4>
      <a:accent5>
        <a:srgbClr val="E29C36"/>
      </a:accent5>
      <a:accent6>
        <a:srgbClr val="8EC0C1"/>
      </a:accent6>
      <a:hlink>
        <a:srgbClr val="6D9D9B"/>
      </a:hlink>
      <a:folHlink>
        <a:srgbClr val="6D8583"/>
      </a:folHlink>
    </a:clrScheme>
    <a:fontScheme name="Madison">
      <a:maj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dison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alpha val="88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dison" id="{025CB5FB-2DD3-45EE-B6F0-CC461540EB19}" vid="{6AC10936-2DFC-4054-9ADF-B5E2C5F8619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Madison</Template>
  <TotalTime>906</TotalTime>
  <Words>1083</Words>
  <Application>Microsoft Macintosh PowerPoint</Application>
  <PresentationFormat>Widescreen</PresentationFormat>
  <Paragraphs>116</Paragraphs>
  <Slides>17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Calibri</vt:lpstr>
      <vt:lpstr>Consolas</vt:lpstr>
      <vt:lpstr>MS Shell Dlg 2</vt:lpstr>
      <vt:lpstr>Wingdings</vt:lpstr>
      <vt:lpstr>Wingdings 3</vt:lpstr>
      <vt:lpstr>Madison</vt:lpstr>
      <vt:lpstr>Apache Traffic Server @ Comcast    Evan Zelkowitz</vt:lpstr>
      <vt:lpstr>Upgrading to ATS 7.x</vt:lpstr>
      <vt:lpstr>Pitfalls</vt:lpstr>
      <vt:lpstr>Logging Config Changes</vt:lpstr>
      <vt:lpstr>traffic_line to traffic_ctl</vt:lpstr>
      <vt:lpstr>Cacheurl to Cachekey</vt:lpstr>
      <vt:lpstr>Cachekey examples</vt:lpstr>
      <vt:lpstr>PowerPoint Presentation</vt:lpstr>
      <vt:lpstr>ATS Enhancements</vt:lpstr>
      <vt:lpstr>Traffic_ctl parent usage (John Rushford and Vijay Mamidi Next Hop)</vt:lpstr>
      <vt:lpstr>PowerPoint Presentation</vt:lpstr>
      <vt:lpstr>Jemalloc (Thanks to Kit Chan)</vt:lpstr>
      <vt:lpstr>PowerPoint Presentation</vt:lpstr>
      <vt:lpstr>Jemalloc memory tracking</vt:lpstr>
      <vt:lpstr>PowerPoint Presentation</vt:lpstr>
      <vt:lpstr>PowerPoint Presentation</vt:lpstr>
      <vt:lpstr>Questions?</vt:lpstr>
    </vt:vector>
  </TitlesOfParts>
  <Company/>
  <LinksUpToDate>false</LinksUpToDate>
  <SharedDoc>false</SharedDoc>
  <HyperlinksChanged>false</HyperlinksChanged>
  <AppVersion>16.0012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Apache Traffic Server @ Comcast</dc:title>
  <dc:creator>Microsoft Office User</dc:creator>
  <cp:lastModifiedBy>Microsoft Office User</cp:lastModifiedBy>
  <cp:revision>27</cp:revision>
  <dcterms:created xsi:type="dcterms:W3CDTF">2018-04-04T19:48:25Z</dcterms:created>
  <dcterms:modified xsi:type="dcterms:W3CDTF">2018-04-24T18:47:27Z</dcterms:modified>
</cp:coreProperties>
</file>