
<file path=[Content_Types].xml><?xml version="1.0" encoding="utf-8"?>
<Types xmlns="http://schemas.openxmlformats.org/package/2006/content-types">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theme/theme5.xml" ContentType="application/vnd.openxmlformats-officedocument.them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theme/theme8.xml" ContentType="application/vnd.openxmlformats-officedocument.theme+xml"/>
  <Override PartName="/ppt/theme/theme9.xml" ContentType="application/vnd.openxmlformats-officedocument.theme+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 id="2147483785" r:id="rId2"/>
    <p:sldMasterId id="2147483796" r:id="rId3"/>
    <p:sldMasterId id="2147483799" r:id="rId4"/>
    <p:sldMasterId id="2147483802" r:id="rId5"/>
    <p:sldMasterId id="2147483805" r:id="rId6"/>
    <p:sldMasterId id="2147483808" r:id="rId7"/>
    <p:sldMasterId id="2147483811" r:id="rId8"/>
    <p:sldMasterId id="2147483814" r:id="rId9"/>
  </p:sldMasterIdLst>
  <p:handoutMasterIdLst>
    <p:handoutMasterId r:id="rId19"/>
  </p:handoutMasterIdLst>
  <p:sldIdLst>
    <p:sldId id="262" r:id="rId10"/>
    <p:sldId id="263" r:id="rId11"/>
    <p:sldId id="264" r:id="rId12"/>
    <p:sldId id="265" r:id="rId13"/>
    <p:sldId id="266" r:id="rId14"/>
    <p:sldId id="267" r:id="rId15"/>
    <p:sldId id="268" r:id="rId16"/>
    <p:sldId id="269" r:id="rId17"/>
    <p:sldId id="260" r:id="rId18"/>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A5C0F5"/>
    <a:srgbClr val="FFFFFF"/>
    <a:srgbClr val="61BFFF"/>
    <a:srgbClr val="777777"/>
    <a:srgbClr val="99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62" autoAdjust="0"/>
    <p:restoredTop sz="94660"/>
  </p:normalViewPr>
  <p:slideViewPr>
    <p:cSldViewPr showGuides="1">
      <p:cViewPr varScale="1">
        <p:scale>
          <a:sx n="137" d="100"/>
          <a:sy n="137" d="100"/>
        </p:scale>
        <p:origin x="-384" y="-84"/>
      </p:cViewPr>
      <p:guideLst>
        <p:guide orient="horz" pos="327"/>
        <p:guide orient="horz" pos="464"/>
        <p:guide orient="horz" pos="634"/>
        <p:guide orient="horz" pos="2130"/>
        <p:guide orient="horz" pos="3015"/>
        <p:guide pos="5284"/>
        <p:guide pos="476"/>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70" d="100"/>
          <a:sy n="70" d="100"/>
        </p:scale>
        <p:origin x="-16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3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ea typeface="宋体" pitchFamily="2" charset="-122"/>
              </a:defRPr>
            </a:lvl1pPr>
          </a:lstStyle>
          <a:p>
            <a:pPr>
              <a:defRPr/>
            </a:pPr>
            <a:endParaRPr lang="zh-CN" altLang="en-US"/>
          </a:p>
        </p:txBody>
      </p:sp>
      <p:sp>
        <p:nvSpPr>
          <p:cNvPr id="22733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ea typeface="宋体" pitchFamily="2" charset="-122"/>
              </a:defRPr>
            </a:lvl1pPr>
          </a:lstStyle>
          <a:p>
            <a:pPr>
              <a:defRPr/>
            </a:pPr>
            <a:fld id="{67413A7A-7526-4802-962C-A517EB91CD34}" type="datetimeFigureOut">
              <a:rPr lang="zh-CN" altLang="en-US"/>
              <a:pPr>
                <a:defRPr/>
              </a:pPr>
              <a:t>2017/2/23</a:t>
            </a:fld>
            <a:endParaRPr lang="en-US" altLang="zh-CN"/>
          </a:p>
        </p:txBody>
      </p:sp>
      <p:sp>
        <p:nvSpPr>
          <p:cNvPr id="22733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ea typeface="宋体" pitchFamily="2" charset="-122"/>
              </a:defRPr>
            </a:lvl1pPr>
          </a:lstStyle>
          <a:p>
            <a:pPr>
              <a:defRPr/>
            </a:pPr>
            <a:endParaRPr lang="en-US" altLang="zh-CN"/>
          </a:p>
        </p:txBody>
      </p:sp>
      <p:sp>
        <p:nvSpPr>
          <p:cNvPr id="22733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ea typeface="宋体" pitchFamily="2" charset="-122"/>
              </a:defRPr>
            </a:lvl1pPr>
          </a:lstStyle>
          <a:p>
            <a:pPr>
              <a:defRPr/>
            </a:pPr>
            <a:fld id="{85B3D466-C7F0-48F4-8422-551DF7E90DB1}" type="slidenum">
              <a:rPr lang="zh-CN" altLang="en-US"/>
              <a:pPr>
                <a:defRPr/>
              </a:pPr>
              <a:t>‹#›</a:t>
            </a:fld>
            <a:endParaRPr lang="en-US" altLang="zh-CN"/>
          </a:p>
        </p:txBody>
      </p:sp>
    </p:spTree>
    <p:extLst>
      <p:ext uri="{BB962C8B-B14F-4D97-AF65-F5344CB8AC3E}">
        <p14:creationId xmlns:p14="http://schemas.microsoft.com/office/powerpoint/2010/main" xmlns="" val="35301706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1" y="1311723"/>
            <a:ext cx="5616575" cy="1079399"/>
          </a:xfrm>
        </p:spPr>
        <p:txBody>
          <a:bodyPr/>
          <a:lstStyle/>
          <a:p>
            <a:r>
              <a:rPr lang="en-US" altLang="zh-CN" smtClean="0"/>
              <a:t>Click to edit Master title style</a:t>
            </a:r>
            <a:endParaRPr lang="zh-CN" altLang="en-US" dirty="0"/>
          </a:p>
        </p:txBody>
      </p:sp>
      <p:sp>
        <p:nvSpPr>
          <p:cNvPr id="8" name="副标题 2"/>
          <p:cNvSpPr>
            <a:spLocks noGrp="1"/>
          </p:cNvSpPr>
          <p:nvPr>
            <p:ph type="subTitle" idx="11"/>
          </p:nvPr>
        </p:nvSpPr>
        <p:spPr>
          <a:xfrm>
            <a:off x="755650" y="2301479"/>
            <a:ext cx="6400800" cy="461665"/>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dirty="0"/>
          </a:p>
        </p:txBody>
      </p:sp>
      <p:sp>
        <p:nvSpPr>
          <p:cNvPr id="4" name="Rectangle 19"/>
          <p:cNvSpPr>
            <a:spLocks noGrp="1" noChangeArrowheads="1"/>
          </p:cNvSpPr>
          <p:nvPr>
            <p:ph type="dt" sz="quarter"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19207652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44079"/>
            <a:ext cx="7632700" cy="65365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755650" y="1221582"/>
            <a:ext cx="7632700" cy="314563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302082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8730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2.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heme" Target="../theme/theme9.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46" descr="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729854"/>
            <a:ext cx="9144000" cy="285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1" name="Rectangle 2"/>
          <p:cNvSpPr>
            <a:spLocks noGrp="1" noChangeArrowheads="1"/>
          </p:cNvSpPr>
          <p:nvPr>
            <p:ph type="title"/>
          </p:nvPr>
        </p:nvSpPr>
        <p:spPr bwMode="auto">
          <a:xfrm>
            <a:off x="755650" y="1557348"/>
            <a:ext cx="6121400" cy="5869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6800" rIns="91440" bIns="46800" numCol="1" anchor="ctr" anchorCtr="0" compatLnSpc="1">
            <a:prstTxWarp prst="textNoShape">
              <a:avLst/>
            </a:prstTxWarp>
            <a:spAutoFit/>
          </a:bodyPr>
          <a:lstStyle/>
          <a:p>
            <a:pPr lvl="0"/>
            <a:r>
              <a:rPr lang="zh-CN" altLang="en-US" smtClean="0"/>
              <a:t>单击此处编辑母版标题样式</a:t>
            </a:r>
          </a:p>
        </p:txBody>
      </p:sp>
      <p:sp>
        <p:nvSpPr>
          <p:cNvPr id="1032" name="Rectangle 3"/>
          <p:cNvSpPr>
            <a:spLocks noGrp="1" noChangeArrowheads="1"/>
          </p:cNvSpPr>
          <p:nvPr>
            <p:ph type="body" idx="1"/>
          </p:nvPr>
        </p:nvSpPr>
        <p:spPr bwMode="auto">
          <a:xfrm>
            <a:off x="755650" y="2301479"/>
            <a:ext cx="532923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dirty="0" smtClean="0"/>
              <a:t>Click to edit Master subtitle style</a:t>
            </a:r>
          </a:p>
        </p:txBody>
      </p:sp>
      <p:sp>
        <p:nvSpPr>
          <p:cNvPr id="310" name="Rectangle 19"/>
          <p:cNvSpPr>
            <a:spLocks noGrp="1" noChangeArrowheads="1"/>
          </p:cNvSpPr>
          <p:nvPr>
            <p:ph type="dt" sz="quarter" idx="2"/>
          </p:nvPr>
        </p:nvSpPr>
        <p:spPr bwMode="auto">
          <a:xfrm>
            <a:off x="755650" y="359569"/>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n-ea"/>
              </a:defRPr>
            </a:lvl1pPr>
          </a:lstStyle>
          <a:p>
            <a:pPr>
              <a:defRPr/>
            </a:pPr>
            <a:endParaRPr lang="en-US" altLang="zh-CN"/>
          </a:p>
        </p:txBody>
      </p:sp>
      <p:sp>
        <p:nvSpPr>
          <p:cNvPr id="1105" name="Text Box 81"/>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spTree>
  </p:cSld>
  <p:clrMap bg1="lt1" tx1="dk1" bg2="lt2" tx2="dk2" accent1="accent1" accent2="accent2" accent3="accent3" accent4="accent4" accent5="accent5" accent6="accent6" hlink="hlink" folHlink="folHlink"/>
  <p:sldLayoutIdLst>
    <p:sldLayoutId id="2147483815" r:id="rId1"/>
  </p:sldLayoutIdLst>
  <p:transition advClick="0" advTm="8000">
    <p:fade thruBlk="1"/>
  </p:transition>
  <p:timing>
    <p:tnLst>
      <p:par>
        <p:cTn id="1" dur="indefinite" restart="never" nodeType="tmRoot"/>
      </p:par>
    </p:tnLst>
  </p:timing>
  <p:txStyles>
    <p:titleStyle>
      <a:lvl1pPr algn="l" rtl="0" eaLnBrk="1" fontAlgn="base" hangingPunct="1">
        <a:spcBef>
          <a:spcPct val="0"/>
        </a:spcBef>
        <a:spcAft>
          <a:spcPct val="0"/>
        </a:spcAft>
        <a:defRPr lang="zh-CN" altLang="en-US" sz="3200" b="1" dirty="0">
          <a:solidFill>
            <a:schemeClr val="bg1"/>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spcBef>
          <a:spcPct val="20000"/>
        </a:spcBef>
        <a:spcAft>
          <a:spcPct val="0"/>
        </a:spcAft>
        <a:buClr>
          <a:srgbClr val="990000"/>
        </a:buClr>
        <a:defRPr sz="2400">
          <a:solidFill>
            <a:schemeClr val="bg1"/>
          </a:solidFill>
          <a:latin typeface="FrutigerNext LT Medium" pitchFamily="34" charset="0"/>
          <a:ea typeface="黑体" pitchFamily="49" charset="-122"/>
          <a:cs typeface="+mn-cs"/>
        </a:defRPr>
      </a:lvl1pPr>
      <a:lvl2pPr marL="742950" indent="-285750"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1" fontAlgn="base" hangingPunct="1">
        <a:spcBef>
          <a:spcPct val="20000"/>
        </a:spcBef>
        <a:spcAft>
          <a:spcPct val="0"/>
        </a:spcAft>
        <a:buChar char="–"/>
        <a:defRPr sz="16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1" name="Picture 9" descr="封面"/>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1059656"/>
            <a:ext cx="9144000" cy="2343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Rectangle 8"/>
          <p:cNvSpPr>
            <a:spLocks noGrp="1" noChangeArrowheads="1"/>
          </p:cNvSpPr>
          <p:nvPr>
            <p:ph type="title"/>
          </p:nvPr>
        </p:nvSpPr>
        <p:spPr bwMode="auto">
          <a:xfrm>
            <a:off x="755651" y="1977629"/>
            <a:ext cx="5688013"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smtClean="0"/>
              <a:t>Click to edit Master title style</a:t>
            </a:r>
            <a:endParaRPr lang="zh-CN" altLang="en-US" smtClean="0"/>
          </a:p>
        </p:txBody>
      </p:sp>
      <p:sp>
        <p:nvSpPr>
          <p:cNvPr id="81" name="Rectangle 19"/>
          <p:cNvSpPr>
            <a:spLocks noGrp="1" noChangeArrowheads="1"/>
          </p:cNvSpPr>
          <p:nvPr>
            <p:ph type="dt" sz="quarter" idx="2"/>
          </p:nvPr>
        </p:nvSpPr>
        <p:spPr bwMode="auto">
          <a:xfrm>
            <a:off x="755650" y="359569"/>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2127" name="Text Box 79"/>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7" name="Rectangle 8"/>
          <p:cNvSpPr>
            <a:spLocks noGrp="1" noChangeArrowheads="1"/>
          </p:cNvSpPr>
          <p:nvPr>
            <p:ph type="title"/>
          </p:nvPr>
        </p:nvSpPr>
        <p:spPr bwMode="auto">
          <a:xfrm>
            <a:off x="755651" y="3381375"/>
            <a:ext cx="5903913" cy="5847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smtClean="0"/>
              <a:t>Click to edit Master title style</a:t>
            </a:r>
            <a:endParaRPr lang="zh-CN" altLang="en-US" smtClean="0"/>
          </a:p>
        </p:txBody>
      </p:sp>
      <p:sp>
        <p:nvSpPr>
          <p:cNvPr id="85" name="Rectangle 19"/>
          <p:cNvSpPr>
            <a:spLocks noGrp="1" noChangeArrowheads="1"/>
          </p:cNvSpPr>
          <p:nvPr>
            <p:ph type="dt" sz="quarter" idx="2"/>
          </p:nvPr>
        </p:nvSpPr>
        <p:spPr bwMode="auto">
          <a:xfrm>
            <a:off x="755650" y="359569"/>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5200" name="Text Box 80"/>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pic>
        <p:nvPicPr>
          <p:cNvPr id="5201" name="Picture 81" descr="200016582-001副本"/>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951310"/>
            <a:ext cx="9144000" cy="2213372"/>
          </a:xfrm>
          <a:prstGeom prst="rect">
            <a:avLst/>
          </a:prstGeom>
          <a:noFill/>
          <a:extLst>
            <a:ext uri="{909E8E84-426E-40DD-AFC4-6F175D3DCCD1}">
              <a14:hiddenFill xmlns:a14="http://schemas.microsoft.com/office/drawing/2010/main" xmlns="">
                <a:solidFill>
                  <a:srgbClr val="FFFFFF"/>
                </a:solidFill>
              </a14:hiddenFill>
            </a:ext>
          </a:extLst>
        </p:spPr>
      </p:pic>
      <p:pic>
        <p:nvPicPr>
          <p:cNvPr id="5202" name="Picture 82" descr="未标题-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083300" y="951310"/>
            <a:ext cx="3060700" cy="2212181"/>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9" name="Rectangle 8"/>
          <p:cNvSpPr>
            <a:spLocks noGrp="1" noChangeArrowheads="1"/>
          </p:cNvSpPr>
          <p:nvPr>
            <p:ph type="title"/>
          </p:nvPr>
        </p:nvSpPr>
        <p:spPr bwMode="auto">
          <a:xfrm>
            <a:off x="755651" y="3381375"/>
            <a:ext cx="6048375"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smtClean="0"/>
              <a:t>Click to edit Master title style</a:t>
            </a:r>
            <a:endParaRPr lang="zh-CN" altLang="en-US" smtClean="0"/>
          </a:p>
        </p:txBody>
      </p:sp>
      <p:sp>
        <p:nvSpPr>
          <p:cNvPr id="85" name="Rectangle 19"/>
          <p:cNvSpPr>
            <a:spLocks noGrp="1" noChangeArrowheads="1"/>
          </p:cNvSpPr>
          <p:nvPr>
            <p:ph type="dt" sz="quarter" idx="2"/>
          </p:nvPr>
        </p:nvSpPr>
        <p:spPr bwMode="auto">
          <a:xfrm>
            <a:off x="755650" y="357188"/>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6224" name="Text Box 80"/>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pic>
        <p:nvPicPr>
          <p:cNvPr id="6225" name="Picture 81" descr="bra200912090008_M副本"/>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951310"/>
            <a:ext cx="9144000" cy="2213372"/>
          </a:xfrm>
          <a:prstGeom prst="rect">
            <a:avLst/>
          </a:prstGeom>
          <a:noFill/>
          <a:extLst>
            <a:ext uri="{909E8E84-426E-40DD-AFC4-6F175D3DCCD1}">
              <a14:hiddenFill xmlns:a14="http://schemas.microsoft.com/office/drawing/2010/main" xmlns="">
                <a:solidFill>
                  <a:srgbClr val="FFFFFF"/>
                </a:solidFill>
              </a14:hiddenFill>
            </a:ext>
          </a:extLst>
        </p:spPr>
      </p:pic>
      <p:pic>
        <p:nvPicPr>
          <p:cNvPr id="6226" name="Picture 82" descr="未标题-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083300" y="951310"/>
            <a:ext cx="3060700" cy="2212181"/>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3" name="Rectangle 8"/>
          <p:cNvSpPr>
            <a:spLocks noGrp="1" noChangeArrowheads="1"/>
          </p:cNvSpPr>
          <p:nvPr>
            <p:ph type="title"/>
          </p:nvPr>
        </p:nvSpPr>
        <p:spPr bwMode="auto">
          <a:xfrm>
            <a:off x="755651" y="3381375"/>
            <a:ext cx="6264275"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smtClean="0"/>
              <a:t>Click to edit Master title style</a:t>
            </a:r>
            <a:endParaRPr lang="zh-CN" altLang="en-US" smtClean="0"/>
          </a:p>
        </p:txBody>
      </p:sp>
      <p:sp>
        <p:nvSpPr>
          <p:cNvPr id="85" name="Rectangle 19"/>
          <p:cNvSpPr>
            <a:spLocks noGrp="1" noChangeArrowheads="1"/>
          </p:cNvSpPr>
          <p:nvPr>
            <p:ph type="dt" sz="quarter" idx="2"/>
          </p:nvPr>
        </p:nvSpPr>
        <p:spPr bwMode="auto">
          <a:xfrm>
            <a:off x="755650" y="357188"/>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7248" name="Text Box 80"/>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pic>
        <p:nvPicPr>
          <p:cNvPr id="7249" name="Picture 81" descr="sb10064568n-001副本"/>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951310"/>
            <a:ext cx="9144000" cy="2213372"/>
          </a:xfrm>
          <a:prstGeom prst="rect">
            <a:avLst/>
          </a:prstGeom>
          <a:noFill/>
          <a:extLst>
            <a:ext uri="{909E8E84-426E-40DD-AFC4-6F175D3DCCD1}">
              <a14:hiddenFill xmlns:a14="http://schemas.microsoft.com/office/drawing/2010/main" xmlns="">
                <a:solidFill>
                  <a:srgbClr val="FFFFFF"/>
                </a:solidFill>
              </a14:hiddenFill>
            </a:ext>
          </a:extLst>
        </p:spPr>
      </p:pic>
      <p:pic>
        <p:nvPicPr>
          <p:cNvPr id="7250" name="Picture 82" descr="未标题-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083300" y="951310"/>
            <a:ext cx="3060700" cy="2212181"/>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7" name="Rectangle 8"/>
          <p:cNvSpPr>
            <a:spLocks noGrp="1" noChangeArrowheads="1"/>
          </p:cNvSpPr>
          <p:nvPr>
            <p:ph type="title"/>
          </p:nvPr>
        </p:nvSpPr>
        <p:spPr bwMode="auto">
          <a:xfrm>
            <a:off x="755650" y="3381375"/>
            <a:ext cx="6337300"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en-US" altLang="zh-CN" smtClean="0"/>
              <a:t>Click to edit Master title style</a:t>
            </a:r>
            <a:endParaRPr lang="zh-CN" altLang="en-US" smtClean="0"/>
          </a:p>
        </p:txBody>
      </p:sp>
      <p:sp>
        <p:nvSpPr>
          <p:cNvPr id="85" name="Rectangle 19"/>
          <p:cNvSpPr>
            <a:spLocks noGrp="1" noChangeArrowheads="1"/>
          </p:cNvSpPr>
          <p:nvPr>
            <p:ph type="dt" sz="quarter" idx="2"/>
          </p:nvPr>
        </p:nvSpPr>
        <p:spPr bwMode="auto">
          <a:xfrm>
            <a:off x="755650" y="357188"/>
            <a:ext cx="2133600" cy="215444"/>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8272" name="Text Box 80"/>
          <p:cNvSpPr txBox="1">
            <a:spLocks noChangeArrowheads="1"/>
          </p:cNvSpPr>
          <p:nvPr/>
        </p:nvSpPr>
        <p:spPr bwMode="auto">
          <a:xfrm>
            <a:off x="-2884488" y="997744"/>
            <a:ext cx="2776538" cy="177188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pPr>
            <a:r>
              <a:rPr lang="en-US" sz="1100" noProof="1">
                <a:solidFill>
                  <a:srgbClr val="FFFFFF"/>
                </a:solidFill>
                <a:latin typeface="FrutigerNext LT Regular" pitchFamily="34" charset="0"/>
                <a:ea typeface="ＭＳ Ｐゴシック" pitchFamily="34" charset="-128"/>
              </a:rPr>
              <a:t>Slide title</a:t>
            </a:r>
            <a:r>
              <a:rPr lang="en-US" altLang="zh-CN"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华文细黑" pitchFamily="2" charset="-122"/>
              </a:rPr>
              <a:t>:40-47pt  </a:t>
            </a:r>
          </a:p>
          <a:p>
            <a:pPr algn="r">
              <a:lnSpc>
                <a:spcPct val="125000"/>
              </a:lnSpc>
            </a:pPr>
            <a:r>
              <a:rPr lang="en-US" sz="1100" noProof="1">
                <a:solidFill>
                  <a:srgbClr val="FFFFFF"/>
                </a:solidFill>
                <a:latin typeface="FrutigerNext LT Regular" pitchFamily="34" charset="0"/>
                <a:ea typeface="ＭＳ Ｐゴシック" pitchFamily="34" charset="-128"/>
              </a:rPr>
              <a:t>Slide subtitle </a:t>
            </a:r>
            <a:r>
              <a:rPr lang="en-US" altLang="zh-CN" sz="1100">
                <a:solidFill>
                  <a:srgbClr val="FFFFFF"/>
                </a:solidFill>
                <a:latin typeface="FrutigerNext LT Regular" pitchFamily="34" charset="0"/>
                <a:ea typeface="华文细黑" pitchFamily="2" charset="-122"/>
              </a:rPr>
              <a:t>:26-30pt</a:t>
            </a:r>
          </a:p>
          <a:p>
            <a:pPr algn="r">
              <a:lnSpc>
                <a:spcPct val="125000"/>
              </a:lnSpc>
            </a:pPr>
            <a:r>
              <a:rPr lang="en-US" altLang="zh-CN" sz="1100">
                <a:solidFill>
                  <a:srgbClr val="FFFFFF"/>
                </a:solidFill>
                <a:latin typeface="FrutigerNext LT Regular" pitchFamily="34" charset="0"/>
                <a:ea typeface="华文细黑" pitchFamily="2" charset="-122"/>
              </a:rPr>
              <a:t>Color::white</a:t>
            </a:r>
          </a:p>
          <a:p>
            <a:pPr algn="r">
              <a:lnSpc>
                <a:spcPct val="125000"/>
              </a:lnSpc>
            </a:pPr>
            <a:r>
              <a:rPr lang="zh-CN" altLang="en-US" sz="1100">
                <a:solidFill>
                  <a:srgbClr val="FFFFFF"/>
                </a:solidFill>
                <a:latin typeface="FrutigerNext LT Regular" pitchFamily="34" charset="0"/>
                <a:ea typeface="ＭＳ Ｐゴシック" pitchFamily="34" charset="-128"/>
              </a:rPr>
              <a:t> </a:t>
            </a:r>
            <a:r>
              <a:rPr lang="en-US" altLang="zh-CN" sz="1100">
                <a:solidFill>
                  <a:srgbClr val="FFFFFF"/>
                </a:solidFill>
                <a:latin typeface="FrutigerNext LT Regular" pitchFamily="34" charset="0"/>
                <a:ea typeface="ＭＳ Ｐゴシック" pitchFamily="34" charset="-128"/>
              </a:rPr>
              <a:t>Corporate Font </a:t>
            </a:r>
            <a:r>
              <a:rPr lang="en-US" altLang="zh-CN" sz="1100">
                <a:solidFill>
                  <a:srgbClr val="FFFFFF"/>
                </a:solidFill>
                <a:latin typeface="FrutigerNext LT Regular" pitchFamily="34" charset="0"/>
                <a:ea typeface="华文细黑" pitchFamily="2" charset="-122"/>
              </a:rPr>
              <a:t>:</a:t>
            </a:r>
          </a:p>
          <a:p>
            <a:pPr algn="r">
              <a:lnSpc>
                <a:spcPct val="125000"/>
              </a:lnSpc>
            </a:pPr>
            <a:r>
              <a:rPr lang="en-US" altLang="zh-CN" sz="1100">
                <a:solidFill>
                  <a:srgbClr val="FFFFFF"/>
                </a:solidFill>
                <a:latin typeface="FrutigerNext LT Regular" pitchFamily="34" charset="0"/>
                <a:ea typeface="华文细黑" pitchFamily="2" charset="-122"/>
              </a:rPr>
              <a:t>FrutigerNext LT Medium</a:t>
            </a:r>
          </a:p>
          <a:p>
            <a:pPr algn="r">
              <a:lnSpc>
                <a:spcPct val="125000"/>
              </a:lnSpc>
            </a:pPr>
            <a:r>
              <a:rPr lang="en-US" altLang="zh-CN" sz="1100">
                <a:solidFill>
                  <a:srgbClr val="FFFFFF"/>
                </a:solidFill>
                <a:latin typeface="FrutigerNext LT Regular" pitchFamily="34" charset="0"/>
                <a:ea typeface="ＭＳ Ｐゴシック" pitchFamily="34" charset="-128"/>
              </a:rPr>
              <a:t>Font to be used by customers and </a:t>
            </a:r>
          </a:p>
          <a:p>
            <a:pPr algn="r">
              <a:lnSpc>
                <a:spcPct val="125000"/>
              </a:lnSpc>
            </a:pPr>
            <a:r>
              <a:rPr lang="en-US" altLang="zh-CN" sz="1100">
                <a:solidFill>
                  <a:srgbClr val="FFFFFF"/>
                </a:solidFill>
                <a:latin typeface="FrutigerNext LT Regular" pitchFamily="34" charset="0"/>
                <a:ea typeface="ＭＳ Ｐゴシック" pitchFamily="34" charset="-128"/>
              </a:rPr>
              <a:t>partners </a:t>
            </a:r>
            <a:r>
              <a:rPr lang="en-US" altLang="zh-CN" sz="1100">
                <a:solidFill>
                  <a:srgbClr val="FFFFFF"/>
                </a:solidFill>
                <a:latin typeface="FrutigerNext LT Regular" pitchFamily="34" charset="0"/>
                <a:ea typeface="华文细黑" pitchFamily="2" charset="-122"/>
              </a:rPr>
              <a:t>: </a:t>
            </a:r>
          </a:p>
          <a:p>
            <a:pPr algn="r">
              <a:lnSpc>
                <a:spcPct val="125000"/>
              </a:lnSpc>
            </a:pPr>
            <a:r>
              <a:rPr lang="en-US" altLang="zh-CN" sz="1100">
                <a:solidFill>
                  <a:srgbClr val="FFFFFF"/>
                </a:solidFill>
                <a:latin typeface="FrutigerNext LT Regular" pitchFamily="34" charset="0"/>
                <a:ea typeface="华文细黑" pitchFamily="2" charset="-122"/>
              </a:rPr>
              <a:t>Arial</a:t>
            </a:r>
          </a:p>
        </p:txBody>
      </p:sp>
      <p:pic>
        <p:nvPicPr>
          <p:cNvPr id="8273" name="Picture 81" descr="89738649副本"/>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951310"/>
            <a:ext cx="9144000" cy="2213372"/>
          </a:xfrm>
          <a:prstGeom prst="rect">
            <a:avLst/>
          </a:prstGeom>
          <a:noFill/>
          <a:extLst>
            <a:ext uri="{909E8E84-426E-40DD-AFC4-6F175D3DCCD1}">
              <a14:hiddenFill xmlns:a14="http://schemas.microsoft.com/office/drawing/2010/main" xmlns="">
                <a:solidFill>
                  <a:srgbClr val="FFFFFF"/>
                </a:solidFill>
              </a14:hiddenFill>
            </a:ext>
          </a:extLst>
        </p:spPr>
      </p:pic>
      <p:pic>
        <p:nvPicPr>
          <p:cNvPr id="8274" name="Picture 82" descr="未标题-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083300" y="951310"/>
            <a:ext cx="3060700" cy="2212181"/>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2374781"/>
            <a:ext cx="9144000" cy="393938"/>
          </a:xfrm>
          <a:prstGeom prst="rect">
            <a:avLst/>
          </a:prstGeom>
          <a:solidFill>
            <a:srgbClr val="EAEAEA"/>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pPr>
              <a:lnSpc>
                <a:spcPct val="140000"/>
              </a:lnSpc>
              <a:buClr>
                <a:srgbClr val="FF0000"/>
              </a:buClr>
              <a:buSzPct val="90000"/>
              <a:buFont typeface="Wingdings" pitchFamily="2" charset="2"/>
              <a:buChar char="l"/>
            </a:pPr>
            <a:endParaRPr lang="zh-CN" altLang="en-US" sz="1400" b="1">
              <a:solidFill>
                <a:srgbClr val="000000"/>
              </a:solidFill>
              <a:latin typeface="Arial" charset="0"/>
              <a:ea typeface="华文细黑" pitchFamily="2" charset="-122"/>
            </a:endParaRPr>
          </a:p>
        </p:txBody>
      </p:sp>
      <p:sp>
        <p:nvSpPr>
          <p:cNvPr id="9219" name="Rectangle 13"/>
          <p:cNvSpPr>
            <a:spLocks noGrp="1" noChangeArrowheads="1"/>
          </p:cNvSpPr>
          <p:nvPr>
            <p:ph type="title"/>
          </p:nvPr>
        </p:nvSpPr>
        <p:spPr bwMode="auto">
          <a:xfrm>
            <a:off x="755650" y="244079"/>
            <a:ext cx="7632700" cy="653653"/>
          </a:xfrm>
          <a:prstGeom prst="rect">
            <a:avLst/>
          </a:prstGeom>
          <a:noFill/>
          <a:ln>
            <a:noFill/>
          </a:ln>
          <a:effectLst/>
          <a:extLst>
            <a:ext uri="{909E8E84-426E-40DD-AFC4-6F175D3DCCD1}">
              <a14:hiddenFill xmlns:a14="http://schemas.microsoft.com/office/drawing/2010/main" xmlns="">
                <a:solidFill>
                  <a:srgbClr val="FFCC66"/>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en-US" altLang="zh-CN" smtClean="0"/>
              <a:t>Click to edit Master title style</a:t>
            </a:r>
            <a:endParaRPr lang="zh-CN" altLang="en-US" smtClean="0"/>
          </a:p>
        </p:txBody>
      </p:sp>
      <p:sp>
        <p:nvSpPr>
          <p:cNvPr id="9220" name="Rectangle 68"/>
          <p:cNvSpPr>
            <a:spLocks noGrp="1" noChangeArrowheads="1"/>
          </p:cNvSpPr>
          <p:nvPr>
            <p:ph type="body" idx="1"/>
          </p:nvPr>
        </p:nvSpPr>
        <p:spPr bwMode="auto">
          <a:xfrm>
            <a:off x="755650" y="1221582"/>
            <a:ext cx="7632700" cy="31456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en-US" altLang="zh-CN" smtClean="0"/>
              <a:t>Click to edit Master text styles</a:t>
            </a:r>
          </a:p>
          <a:p>
            <a:pPr lvl="1"/>
            <a:r>
              <a:rPr lang="en-US" altLang="zh-CN" smtClean="0"/>
              <a:t>Second level</a:t>
            </a:r>
            <a:endParaRPr lang="zh-CN" altLang="en-US" smtClean="0"/>
          </a:p>
          <a:p>
            <a:pPr lvl="2"/>
            <a:r>
              <a:rPr lang="en-US" altLang="zh-CN" smtClean="0"/>
              <a:t>Third level</a:t>
            </a:r>
            <a:endParaRPr lang="zh-CN" altLang="en-US" smtClean="0"/>
          </a:p>
          <a:p>
            <a:pPr lvl="3"/>
            <a:r>
              <a:rPr lang="en-US" altLang="zh-CN" smtClean="0"/>
              <a:t>Fourth level</a:t>
            </a:r>
            <a:endParaRPr lang="zh-CN" altLang="en-US" smtClean="0"/>
          </a:p>
          <a:p>
            <a:pPr lvl="4"/>
            <a:r>
              <a:rPr lang="en-US" altLang="zh-CN" smtClean="0"/>
              <a:t>Fifth level</a:t>
            </a:r>
          </a:p>
        </p:txBody>
      </p:sp>
      <p:sp>
        <p:nvSpPr>
          <p:cNvPr id="9293" name="Text Box 77"/>
          <p:cNvSpPr txBox="1">
            <a:spLocks noChangeArrowheads="1"/>
          </p:cNvSpPr>
          <p:nvPr/>
        </p:nvSpPr>
        <p:spPr bwMode="auto">
          <a:xfrm>
            <a:off x="-2884488" y="997744"/>
            <a:ext cx="2776538" cy="4040193"/>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pPr>
            <a:r>
              <a:rPr lang="zh-CN" altLang="en-US" sz="1100">
                <a:solidFill>
                  <a:schemeClr val="bg1"/>
                </a:solidFill>
                <a:latin typeface="FrutigerNext LT Regular" pitchFamily="34" charset="0"/>
              </a:rPr>
              <a:t> </a:t>
            </a:r>
            <a:r>
              <a:rPr lang="en-US" altLang="zh-CN" sz="1100">
                <a:solidFill>
                  <a:srgbClr val="FFFFFF"/>
                </a:solidFill>
                <a:latin typeface="FrutigerNext LT Regular" pitchFamily="34" charset="0"/>
              </a:rPr>
              <a:t>Content Page Title </a:t>
            </a:r>
          </a:p>
          <a:p>
            <a:pPr algn="r" eaLnBrk="1" hangingPunct="1">
              <a:spcBef>
                <a:spcPct val="20000"/>
              </a:spcBef>
            </a:pPr>
            <a:r>
              <a:rPr lang="en-US" altLang="zh-CN" sz="1100">
                <a:solidFill>
                  <a:srgbClr val="FFFFFF"/>
                </a:solidFill>
                <a:latin typeface="FrutigerNext LT Regular" pitchFamily="34" charset="0"/>
              </a:rPr>
              <a:t>35-40pt  </a:t>
            </a:r>
            <a:endParaRPr lang="zh-CN" altLang="en-US" sz="1100">
              <a:solidFill>
                <a:srgbClr val="FFFFFF"/>
              </a:solidFill>
              <a:latin typeface="FrutigerNext LT Regular" pitchFamily="34" charset="0"/>
            </a:endParaRPr>
          </a:p>
          <a:p>
            <a:pPr algn="r" eaLnBrk="1" hangingPunct="1">
              <a:spcBef>
                <a:spcPct val="20000"/>
              </a:spcBef>
            </a:pPr>
            <a:r>
              <a:rPr lang="en-US" altLang="zh-CN" sz="1100">
                <a:solidFill>
                  <a:srgbClr val="FFFFFF"/>
                </a:solidFill>
                <a:latin typeface="FrutigerNext LT Regular" pitchFamily="34" charset="0"/>
              </a:rPr>
              <a:t>Color: R153 G0 B0</a:t>
            </a:r>
          </a:p>
          <a:p>
            <a:pPr algn="r" eaLnBrk="1" hangingPunct="1">
              <a:spcBef>
                <a:spcPct val="20000"/>
              </a:spcBef>
            </a:pPr>
            <a:r>
              <a:rPr lang="en-US" altLang="zh-CN" sz="1100">
                <a:solidFill>
                  <a:srgbClr val="FFFFFF"/>
                </a:solidFill>
                <a:latin typeface="FrutigerNext LT Regular" pitchFamily="34" charset="0"/>
              </a:rPr>
              <a:t>Corporate Font: </a:t>
            </a:r>
          </a:p>
          <a:p>
            <a:pPr algn="r" eaLnBrk="1" hangingPunct="1">
              <a:spcBef>
                <a:spcPct val="20000"/>
              </a:spcBef>
            </a:pPr>
            <a:r>
              <a:rPr lang="en-US" altLang="zh-CN" sz="1100">
                <a:solidFill>
                  <a:srgbClr val="FFFFFF"/>
                </a:solidFill>
                <a:latin typeface="FrutigerNext LT Regular" pitchFamily="34" charset="0"/>
              </a:rPr>
              <a:t>FrutigerNext LT Medium</a:t>
            </a:r>
          </a:p>
          <a:p>
            <a:pPr algn="r" eaLnBrk="1" hangingPunct="1">
              <a:spcBef>
                <a:spcPct val="20000"/>
              </a:spcBef>
            </a:pPr>
            <a:r>
              <a:rPr lang="en-US" altLang="zh-CN" sz="1100">
                <a:solidFill>
                  <a:srgbClr val="FFFFFF"/>
                </a:solidFill>
                <a:latin typeface="FrutigerNext LT Regular" pitchFamily="34" charset="0"/>
              </a:rPr>
              <a:t>Font to be used by customers and partners:  </a:t>
            </a:r>
          </a:p>
          <a:p>
            <a:pPr algn="r" eaLnBrk="1" hangingPunct="1">
              <a:spcBef>
                <a:spcPct val="20000"/>
              </a:spcBef>
            </a:pPr>
            <a:r>
              <a:rPr lang="en-US" altLang="zh-CN" sz="1100">
                <a:solidFill>
                  <a:srgbClr val="FFFFFF"/>
                </a:solidFill>
                <a:latin typeface="FrutigerNext LT Regular" pitchFamily="34" charset="0"/>
              </a:rPr>
              <a:t>Arial</a:t>
            </a:r>
          </a:p>
          <a:p>
            <a:pPr algn="r" eaLnBrk="1" hangingPunct="1">
              <a:spcBef>
                <a:spcPct val="20000"/>
              </a:spcBef>
            </a:pPr>
            <a:endParaRPr lang="en-US" altLang="zh-CN" sz="1100">
              <a:solidFill>
                <a:srgbClr val="FFFFFF"/>
              </a:solidFill>
              <a:latin typeface="FrutigerNext LT Regular" pitchFamily="34" charset="0"/>
            </a:endParaRPr>
          </a:p>
          <a:p>
            <a:pPr algn="r" eaLnBrk="1" hangingPunct="1">
              <a:spcBef>
                <a:spcPct val="20000"/>
              </a:spcBef>
            </a:pPr>
            <a:endParaRPr lang="zh-CN" altLang="en-US" sz="1100">
              <a:solidFill>
                <a:srgbClr val="FFFFFF"/>
              </a:solidFill>
              <a:latin typeface="FrutigerNext LT Regular" pitchFamily="34" charset="0"/>
            </a:endParaRPr>
          </a:p>
          <a:p>
            <a:pPr algn="r" eaLnBrk="1" hangingPunct="1">
              <a:spcBef>
                <a:spcPct val="20000"/>
              </a:spcBef>
            </a:pPr>
            <a:r>
              <a:rPr lang="zh-CN" altLang="en-US" sz="1100">
                <a:solidFill>
                  <a:srgbClr val="FFFFFF"/>
                </a:solidFill>
                <a:latin typeface="FrutigerNext LT Regular" pitchFamily="34" charset="0"/>
              </a:rPr>
              <a:t> </a:t>
            </a:r>
            <a:r>
              <a:rPr lang="en-US" altLang="zh-CN" sz="1100">
                <a:solidFill>
                  <a:srgbClr val="FFFFFF"/>
                </a:solidFill>
                <a:latin typeface="FrutigerNext LT Regular" pitchFamily="34" charset="0"/>
              </a:rPr>
              <a:t>Content Page Text :</a:t>
            </a:r>
          </a:p>
          <a:p>
            <a:pPr algn="r" eaLnBrk="1" hangingPunct="1">
              <a:spcBef>
                <a:spcPct val="20000"/>
              </a:spcBef>
            </a:pPr>
            <a:r>
              <a:rPr lang="en-US" altLang="zh-CN" sz="1100">
                <a:solidFill>
                  <a:srgbClr val="FFFFFF"/>
                </a:solidFill>
                <a:latin typeface="FrutigerNext LT Regular" pitchFamily="34" charset="0"/>
              </a:rPr>
              <a:t>28-30pt</a:t>
            </a:r>
          </a:p>
          <a:p>
            <a:pPr algn="r">
              <a:spcBef>
                <a:spcPct val="20000"/>
              </a:spcBef>
            </a:pPr>
            <a:r>
              <a:rPr lang="en-US" sz="1100" noProof="1">
                <a:solidFill>
                  <a:srgbClr val="FFFFFF"/>
                </a:solidFill>
                <a:latin typeface="FrutigerNext LT Regular" pitchFamily="34" charset="0"/>
              </a:rPr>
              <a:t>Bullets level 2-5</a:t>
            </a:r>
          </a:p>
          <a:p>
            <a:pPr algn="r">
              <a:spcBef>
                <a:spcPct val="20000"/>
              </a:spcBef>
            </a:pPr>
            <a:r>
              <a:rPr lang="en-US" altLang="zh-CN" sz="1100">
                <a:solidFill>
                  <a:srgbClr val="FFFFFF"/>
                </a:solidFill>
                <a:latin typeface="FrutigerNext LT Regular" pitchFamily="34" charset="0"/>
              </a:rPr>
              <a:t>20-30pt  </a:t>
            </a:r>
          </a:p>
          <a:p>
            <a:pPr algn="r" eaLnBrk="1" hangingPunct="1">
              <a:spcBef>
                <a:spcPct val="20000"/>
              </a:spcBef>
            </a:pPr>
            <a:r>
              <a:rPr lang="en-US" altLang="zh-CN" sz="1100">
                <a:solidFill>
                  <a:srgbClr val="FFFFFF"/>
                </a:solidFill>
                <a:latin typeface="FrutigerNext LT Regular" pitchFamily="34" charset="0"/>
              </a:rPr>
              <a:t>Color:Black</a:t>
            </a:r>
          </a:p>
          <a:p>
            <a:pPr algn="r" eaLnBrk="1" hangingPunct="1">
              <a:spcBef>
                <a:spcPct val="20000"/>
              </a:spcBef>
            </a:pPr>
            <a:r>
              <a:rPr lang="en-US" altLang="zh-CN" sz="1100">
                <a:solidFill>
                  <a:srgbClr val="FFFFFF"/>
                </a:solidFill>
                <a:latin typeface="FrutigerNext LT Regular" pitchFamily="34" charset="0"/>
              </a:rPr>
              <a:t>Corporate Font: </a:t>
            </a:r>
          </a:p>
          <a:p>
            <a:pPr algn="r" eaLnBrk="1" hangingPunct="1">
              <a:spcBef>
                <a:spcPct val="20000"/>
              </a:spcBef>
            </a:pPr>
            <a:r>
              <a:rPr lang="en-US" altLang="zh-CN" sz="1100">
                <a:solidFill>
                  <a:srgbClr val="FFFFFF"/>
                </a:solidFill>
                <a:latin typeface="FrutigerNext LT Regular" pitchFamily="34" charset="0"/>
              </a:rPr>
              <a:t>FrutigerNext LT Medium</a:t>
            </a:r>
          </a:p>
          <a:p>
            <a:pPr algn="r" eaLnBrk="1" hangingPunct="1">
              <a:spcBef>
                <a:spcPct val="20000"/>
              </a:spcBef>
            </a:pPr>
            <a:r>
              <a:rPr lang="en-US" altLang="zh-CN" sz="1100">
                <a:solidFill>
                  <a:srgbClr val="FFFFFF"/>
                </a:solidFill>
                <a:latin typeface="FrutigerNext LT Regular" pitchFamily="34" charset="0"/>
              </a:rPr>
              <a:t>Font to be used by customers and partners:  </a:t>
            </a:r>
          </a:p>
          <a:p>
            <a:pPr algn="r" eaLnBrk="1" hangingPunct="1">
              <a:spcBef>
                <a:spcPct val="20000"/>
              </a:spcBef>
            </a:pPr>
            <a:r>
              <a:rPr lang="en-US" altLang="zh-CN" sz="1100">
                <a:solidFill>
                  <a:srgbClr val="FFFFFF"/>
                </a:solidFill>
                <a:latin typeface="FrutigerNext LT Regular" pitchFamily="34" charset="0"/>
              </a:rPr>
              <a:t>Arial</a:t>
            </a:r>
            <a:endParaRPr lang="zh-CN" altLang="en-US" sz="1100">
              <a:solidFill>
                <a:schemeClr val="bg1"/>
              </a:solidFill>
              <a:latin typeface="FrutigerNext LT Regular" pitchFamily="34" charset="0"/>
            </a:endParaRPr>
          </a:p>
        </p:txBody>
      </p:sp>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0" y="4668442"/>
            <a:ext cx="9150350" cy="477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755650" y="244079"/>
            <a:ext cx="7632700" cy="6536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755650" y="1221582"/>
            <a:ext cx="7632700" cy="31456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10328" name="Group 88"/>
          <p:cNvGrpSpPr>
            <a:grpSpLocks/>
          </p:cNvGrpSpPr>
          <p:nvPr/>
        </p:nvGrpSpPr>
        <p:grpSpPr bwMode="auto">
          <a:xfrm>
            <a:off x="9324975" y="2874169"/>
            <a:ext cx="863600" cy="2269331"/>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0327" name="Group 87"/>
            <p:cNvGrpSpPr>
              <a:grpSpLocks/>
            </p:cNvGrpSpPr>
            <p:nvPr userDrawn="1"/>
          </p:nvGrpSpPr>
          <p:grpSpPr bwMode="auto">
            <a:xfrm>
              <a:off x="5941" y="2475"/>
              <a:ext cx="409" cy="1783"/>
              <a:chOff x="5921" y="2387"/>
              <a:chExt cx="409" cy="1783"/>
            </a:xfrm>
          </p:grpSpPr>
          <p:grpSp>
            <p:nvGrpSpPr>
              <p:cNvPr id="1025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5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5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5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5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5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nvGrpSpPr>
              <p:cNvPr id="1026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10800000" wrap="none" anchor="ctr"/>
                <a:lstStyle/>
                <a:p>
                  <a:endParaRPr lang="zh-CN" altLang="en-US"/>
                </a:p>
              </p:txBody>
            </p:sp>
          </p:grpSp>
        </p:grpSp>
      </p:grpSp>
      <p:sp>
        <p:nvSpPr>
          <p:cNvPr id="10321" name="Text Box 81"/>
          <p:cNvSpPr txBox="1">
            <a:spLocks noChangeArrowheads="1"/>
          </p:cNvSpPr>
          <p:nvPr/>
        </p:nvSpPr>
        <p:spPr bwMode="auto">
          <a:xfrm>
            <a:off x="-2884488" y="997744"/>
            <a:ext cx="2776538" cy="390477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lgn="ctr">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78345" tIns="39172" rIns="78345" bIns="39172">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pPr>
            <a:r>
              <a:rPr lang="zh-CN" altLang="zh-CN" sz="1100" dirty="0">
                <a:solidFill>
                  <a:srgbClr val="FFFFFF"/>
                </a:solidFill>
                <a:latin typeface="FrutigerNext LT Regular" pitchFamily="34" charset="0"/>
              </a:rPr>
              <a:t>Slide title :32-35pt  </a:t>
            </a:r>
          </a:p>
          <a:p>
            <a:pPr algn="r" eaLnBrk="1" hangingPunct="1">
              <a:spcBef>
                <a:spcPct val="20000"/>
              </a:spcBef>
            </a:pPr>
            <a:r>
              <a:rPr lang="zh-CN" altLang="zh-CN" sz="1100" dirty="0">
                <a:solidFill>
                  <a:srgbClr val="FFFFFF"/>
                </a:solidFill>
                <a:latin typeface="FrutigerNext LT Regular" pitchFamily="34" charset="0"/>
              </a:rPr>
              <a:t>Color: R153 G0 B0</a:t>
            </a:r>
          </a:p>
          <a:p>
            <a:pPr algn="r" eaLnBrk="1" hangingPunct="1">
              <a:spcBef>
                <a:spcPct val="20000"/>
              </a:spcBef>
            </a:pPr>
            <a:r>
              <a:rPr lang="zh-CN" altLang="zh-CN" sz="1100" dirty="0">
                <a:solidFill>
                  <a:srgbClr val="FFFFFF"/>
                </a:solidFill>
                <a:latin typeface="FrutigerNext LT Regular" pitchFamily="34" charset="0"/>
              </a:rPr>
              <a:t>Corporate Font :</a:t>
            </a:r>
          </a:p>
          <a:p>
            <a:pPr algn="r" eaLnBrk="1" hangingPunct="1">
              <a:spcBef>
                <a:spcPct val="20000"/>
              </a:spcBef>
            </a:pPr>
            <a:r>
              <a:rPr lang="zh-CN" altLang="zh-CN" sz="1100" dirty="0">
                <a:solidFill>
                  <a:srgbClr val="FFFFFF"/>
                </a:solidFill>
                <a:latin typeface="FrutigerNext LT Regular" pitchFamily="34" charset="0"/>
              </a:rPr>
              <a:t>FrutigerNext LT Medium</a:t>
            </a:r>
          </a:p>
          <a:p>
            <a:pPr algn="r" eaLnBrk="1" hangingPunct="1">
              <a:spcBef>
                <a:spcPct val="20000"/>
              </a:spcBef>
            </a:pPr>
            <a:r>
              <a:rPr lang="zh-CN" altLang="zh-CN" sz="1100" dirty="0">
                <a:solidFill>
                  <a:srgbClr val="FFFFFF"/>
                </a:solidFill>
                <a:latin typeface="FrutigerNext LT Regular" pitchFamily="34" charset="0"/>
              </a:rPr>
              <a:t>Font to be used by customers and </a:t>
            </a:r>
          </a:p>
          <a:p>
            <a:pPr algn="r" eaLnBrk="1" hangingPunct="1">
              <a:spcBef>
                <a:spcPct val="20000"/>
              </a:spcBef>
            </a:pPr>
            <a:r>
              <a:rPr lang="zh-CN" altLang="zh-CN" sz="1100" dirty="0">
                <a:solidFill>
                  <a:srgbClr val="FFFFFF"/>
                </a:solidFill>
                <a:latin typeface="FrutigerNext LT Regular" pitchFamily="34" charset="0"/>
              </a:rPr>
              <a:t>partners : </a:t>
            </a:r>
          </a:p>
          <a:p>
            <a:pPr algn="r" eaLnBrk="1" hangingPunct="1">
              <a:spcBef>
                <a:spcPct val="20000"/>
              </a:spcBef>
            </a:pPr>
            <a:r>
              <a:rPr lang="zh-CN" altLang="zh-CN" sz="1100" dirty="0">
                <a:solidFill>
                  <a:srgbClr val="FFFFFF"/>
                </a:solidFill>
                <a:latin typeface="FrutigerNext LT Regular" pitchFamily="34" charset="0"/>
              </a:rPr>
              <a:t>Arial</a:t>
            </a:r>
          </a:p>
          <a:p>
            <a:pPr algn="r" eaLnBrk="1" hangingPunct="1">
              <a:spcBef>
                <a:spcPct val="20000"/>
              </a:spcBef>
            </a:pPr>
            <a:endParaRPr lang="zh-CN" altLang="zh-CN" sz="1100" dirty="0">
              <a:solidFill>
                <a:srgbClr val="FFFFFF"/>
              </a:solidFill>
              <a:latin typeface="FrutigerNext LT Regular" pitchFamily="34" charset="0"/>
            </a:endParaRPr>
          </a:p>
          <a:p>
            <a:pPr algn="r" eaLnBrk="1" hangingPunct="1">
              <a:spcBef>
                <a:spcPct val="20000"/>
              </a:spcBef>
            </a:pPr>
            <a:endParaRPr lang="zh-CN" altLang="zh-CN" sz="1100" dirty="0">
              <a:solidFill>
                <a:srgbClr val="FFFFFF"/>
              </a:solidFill>
              <a:latin typeface="FrutigerNext LT Regular" pitchFamily="34" charset="0"/>
            </a:endParaRPr>
          </a:p>
          <a:p>
            <a:pPr algn="r" eaLnBrk="1" hangingPunct="1">
              <a:spcBef>
                <a:spcPct val="20000"/>
              </a:spcBef>
            </a:pPr>
            <a:endParaRPr lang="zh-CN" altLang="zh-CN" sz="1100" dirty="0">
              <a:solidFill>
                <a:srgbClr val="FFFFFF"/>
              </a:solidFill>
              <a:latin typeface="FrutigerNext LT Regular" pitchFamily="34" charset="0"/>
            </a:endParaRPr>
          </a:p>
          <a:p>
            <a:pPr algn="r" eaLnBrk="1" hangingPunct="1">
              <a:spcBef>
                <a:spcPct val="20000"/>
              </a:spcBef>
            </a:pPr>
            <a:r>
              <a:rPr lang="zh-CN" altLang="zh-CN" sz="1100" dirty="0">
                <a:solidFill>
                  <a:srgbClr val="FFFFFF"/>
                </a:solidFill>
                <a:latin typeface="FrutigerNext LT Regular" pitchFamily="34" charset="0"/>
              </a:rPr>
              <a:t>Slide text :20-22pt</a:t>
            </a:r>
          </a:p>
          <a:p>
            <a:pPr algn="r" eaLnBrk="1" hangingPunct="1">
              <a:spcBef>
                <a:spcPct val="20000"/>
              </a:spcBef>
            </a:pPr>
            <a:r>
              <a:rPr lang="zh-CN" altLang="zh-CN" sz="1100" dirty="0">
                <a:solidFill>
                  <a:srgbClr val="FFFFFF"/>
                </a:solidFill>
                <a:latin typeface="FrutigerNext LT Regular" pitchFamily="34" charset="0"/>
              </a:rPr>
              <a:t>Bullets level 2-5:</a:t>
            </a:r>
          </a:p>
          <a:p>
            <a:pPr algn="r" eaLnBrk="1" hangingPunct="1">
              <a:spcBef>
                <a:spcPct val="20000"/>
              </a:spcBef>
            </a:pPr>
            <a:r>
              <a:rPr lang="zh-CN" altLang="zh-CN" sz="1100" dirty="0">
                <a:solidFill>
                  <a:srgbClr val="FFFFFF"/>
                </a:solidFill>
                <a:latin typeface="FrutigerNext LT Regular" pitchFamily="34" charset="0"/>
              </a:rPr>
              <a:t> 18pt  </a:t>
            </a:r>
          </a:p>
          <a:p>
            <a:pPr algn="r" eaLnBrk="1" hangingPunct="1">
              <a:spcBef>
                <a:spcPct val="20000"/>
              </a:spcBef>
            </a:pPr>
            <a:r>
              <a:rPr lang="zh-CN" altLang="zh-CN" sz="1100" dirty="0">
                <a:solidFill>
                  <a:srgbClr val="FFFFFF"/>
                </a:solidFill>
                <a:latin typeface="FrutigerNext LT Regular" pitchFamily="34" charset="0"/>
              </a:rPr>
              <a:t>Color:Black</a:t>
            </a:r>
          </a:p>
          <a:p>
            <a:pPr algn="r" eaLnBrk="1" hangingPunct="1">
              <a:spcBef>
                <a:spcPct val="20000"/>
              </a:spcBef>
            </a:pPr>
            <a:r>
              <a:rPr lang="zh-CN" altLang="zh-CN" sz="1100" dirty="0">
                <a:solidFill>
                  <a:srgbClr val="FFFFFF"/>
                </a:solidFill>
                <a:latin typeface="FrutigerNext LT Regular" pitchFamily="34" charset="0"/>
              </a:rPr>
              <a:t>Corporate Font :</a:t>
            </a:r>
          </a:p>
          <a:p>
            <a:pPr algn="r" eaLnBrk="1" hangingPunct="1">
              <a:spcBef>
                <a:spcPct val="20000"/>
              </a:spcBef>
            </a:pPr>
            <a:r>
              <a:rPr lang="zh-CN" altLang="zh-CN" sz="1100" dirty="0">
                <a:solidFill>
                  <a:srgbClr val="FFFFFF"/>
                </a:solidFill>
                <a:latin typeface="FrutigerNext LT Regular" pitchFamily="34" charset="0"/>
              </a:rPr>
              <a:t>FrutigerNext LT Medium</a:t>
            </a:r>
          </a:p>
          <a:p>
            <a:pPr algn="r" eaLnBrk="1" hangingPunct="1">
              <a:spcBef>
                <a:spcPct val="20000"/>
              </a:spcBef>
            </a:pPr>
            <a:r>
              <a:rPr lang="zh-CN" altLang="zh-CN" sz="1100" dirty="0">
                <a:solidFill>
                  <a:srgbClr val="FFFFFF"/>
                </a:solidFill>
                <a:latin typeface="FrutigerNext LT Regular" pitchFamily="34" charset="0"/>
              </a:rPr>
              <a:t>Font to be used by customers and </a:t>
            </a:r>
          </a:p>
          <a:p>
            <a:pPr algn="r" eaLnBrk="1" hangingPunct="1">
              <a:spcBef>
                <a:spcPct val="20000"/>
              </a:spcBef>
            </a:pPr>
            <a:r>
              <a:rPr lang="zh-CN" altLang="zh-CN" sz="1100" dirty="0">
                <a:solidFill>
                  <a:srgbClr val="FFFFFF"/>
                </a:solidFill>
                <a:latin typeface="FrutigerNext LT Regular" pitchFamily="34" charset="0"/>
              </a:rPr>
              <a:t>partners : </a:t>
            </a:r>
          </a:p>
          <a:p>
            <a:pPr algn="r" eaLnBrk="1" hangingPunct="1">
              <a:spcBef>
                <a:spcPct val="20000"/>
              </a:spcBef>
            </a:pPr>
            <a:r>
              <a:rPr lang="zh-CN" altLang="zh-CN" sz="110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9251950" y="42863"/>
            <a:ext cx="1295400" cy="144655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100">
                <a:solidFill>
                  <a:srgbClr val="FFFFFF"/>
                </a:solidFill>
                <a:latin typeface="FrutigerNext LT Regular" pitchFamily="34" charset="0"/>
              </a:rPr>
              <a:t>Top right  corner  for   field-mark, customer or partner logotypes. </a:t>
            </a:r>
          </a:p>
          <a:p>
            <a:endParaRPr lang="en-US" altLang="zh-CN" sz="1100">
              <a:solidFill>
                <a:srgbClr val="FFFFFF"/>
              </a:solidFill>
              <a:latin typeface="FrutigerNext LT Regular" pitchFamily="34" charset="0"/>
            </a:endParaRPr>
          </a:p>
          <a:p>
            <a:r>
              <a:rPr lang="en-US" altLang="zh-CN" sz="1100">
                <a:solidFill>
                  <a:srgbClr val="FFFFFF"/>
                </a:solidFill>
                <a:latin typeface="FrutigerNext LT Regular" pitchFamily="34" charset="0"/>
              </a:rPr>
              <a:t>----------------   </a:t>
            </a:r>
          </a:p>
          <a:p>
            <a:endParaRPr lang="zh-CN" altLang="en-US" sz="1100">
              <a:solidFill>
                <a:srgbClr val="FFFFFF"/>
              </a:solidFill>
              <a:latin typeface="FrutigerNext LT Regular" pitchFamily="34" charset="0"/>
            </a:endParaRPr>
          </a:p>
        </p:txBody>
      </p:sp>
      <p:sp>
        <p:nvSpPr>
          <p:cNvPr id="10325" name="Text Box 85"/>
          <p:cNvSpPr txBox="1">
            <a:spLocks noChangeArrowheads="1"/>
          </p:cNvSpPr>
          <p:nvPr/>
        </p:nvSpPr>
        <p:spPr bwMode="auto">
          <a:xfrm>
            <a:off x="9251950" y="897732"/>
            <a:ext cx="1295400" cy="2800767"/>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1100" dirty="0">
                <a:solidFill>
                  <a:srgbClr val="FFFFFF"/>
                </a:solidFill>
                <a:latin typeface="FrutigerNext LT Regular" pitchFamily="34" charset="0"/>
              </a:rPr>
              <a:t>The following nine groups of colors are an example of how our design colors can be used, please take note that you should only use one design color group per slide. </a:t>
            </a:r>
          </a:p>
          <a:p>
            <a:r>
              <a:rPr lang="en-US" altLang="zh-CN" sz="1100" dirty="0">
                <a:solidFill>
                  <a:srgbClr val="FFFFFF"/>
                </a:solidFill>
                <a:latin typeface="FrutigerNext LT Regular" pitchFamily="34" charset="0"/>
              </a:rPr>
              <a:t> For specific usage details, refer to the “Typesetting Standard”.</a:t>
            </a:r>
          </a:p>
        </p:txBody>
      </p:sp>
      <p:sp>
        <p:nvSpPr>
          <p:cNvPr id="82" name="Rectangle 5"/>
          <p:cNvSpPr>
            <a:spLocks noChangeArrowheads="1"/>
          </p:cNvSpPr>
          <p:nvPr/>
        </p:nvSpPr>
        <p:spPr bwMode="auto">
          <a:xfrm>
            <a:off x="6361114" y="4860472"/>
            <a:ext cx="2097087" cy="2830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eaLnBrk="0" hangingPunct="0">
              <a:lnSpc>
                <a:spcPct val="85000"/>
              </a:lnSpc>
            </a:pPr>
            <a:fld id="{334777C4-916E-458D-ABE7-87ACD557FBD2}" type="slidenum">
              <a:rPr lang="de-DE" altLang="zh-CN" sz="1200" smtClean="0">
                <a:solidFill>
                  <a:srgbClr val="000000"/>
                </a:solidFill>
                <a:latin typeface="FrutigerNext LT Bold" pitchFamily="34" charset="0"/>
                <a:ea typeface="ＭＳ Ｐゴシック" pitchFamily="34" charset="-128"/>
              </a:rPr>
              <a:pPr eaLnBrk="0" hangingPunct="0">
                <a:lnSpc>
                  <a:spcPct val="85000"/>
                </a:lnSpc>
              </a:pPr>
              <a:t>‹#›</a:t>
            </a:fld>
            <a:endParaRPr lang="en-GB" altLang="zh-CN" sz="1200" dirty="0">
              <a:solidFill>
                <a:srgbClr val="000000"/>
              </a:solidFill>
              <a:latin typeface="FrutigerNext LT Bold"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22"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6" descr="5"/>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0" y="4423172"/>
            <a:ext cx="9144000" cy="752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 name="Text Box 7"/>
          <p:cNvSpPr txBox="1">
            <a:spLocks noChangeArrowheads="1"/>
          </p:cNvSpPr>
          <p:nvPr/>
        </p:nvSpPr>
        <p:spPr bwMode="auto">
          <a:xfrm>
            <a:off x="3169268" y="2001442"/>
            <a:ext cx="2805466" cy="761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eaLnBrk="0" hangingPunct="0">
              <a:defRPr>
                <a:solidFill>
                  <a:schemeClr val="tx1"/>
                </a:solidFill>
                <a:latin typeface="Calibri" pitchFamily="34" charset="0"/>
                <a:ea typeface="宋体" pitchFamily="2" charset="-122"/>
              </a:defRPr>
            </a:lvl1pPr>
            <a:lvl2pPr marL="742950" indent="-285750" defTabSz="835025" eaLnBrk="0" hangingPunct="0">
              <a:defRPr>
                <a:solidFill>
                  <a:schemeClr val="tx1"/>
                </a:solidFill>
                <a:latin typeface="Calibri" pitchFamily="34" charset="0"/>
                <a:ea typeface="宋体" pitchFamily="2" charset="-122"/>
              </a:defRPr>
            </a:lvl2pPr>
            <a:lvl3pPr marL="1143000" indent="-228600" defTabSz="835025" eaLnBrk="0" hangingPunct="0">
              <a:defRPr>
                <a:solidFill>
                  <a:schemeClr val="tx1"/>
                </a:solidFill>
                <a:latin typeface="Calibri" pitchFamily="34" charset="0"/>
                <a:ea typeface="宋体" pitchFamily="2" charset="-122"/>
              </a:defRPr>
            </a:lvl3pPr>
            <a:lvl4pPr marL="1600200" indent="-228600" defTabSz="835025" eaLnBrk="0" hangingPunct="0">
              <a:defRPr>
                <a:solidFill>
                  <a:schemeClr val="tx1"/>
                </a:solidFill>
                <a:latin typeface="Calibri" pitchFamily="34" charset="0"/>
                <a:ea typeface="宋体" pitchFamily="2" charset="-122"/>
              </a:defRPr>
            </a:lvl4pPr>
            <a:lvl5pPr marL="2057400" indent="-228600" defTabSz="835025" eaLnBrk="0" hangingPunct="0">
              <a:defRPr>
                <a:solidFill>
                  <a:schemeClr val="tx1"/>
                </a:solidFill>
                <a:latin typeface="Calibri" pitchFamily="34" charset="0"/>
                <a:ea typeface="宋体" pitchFamily="2" charset="-122"/>
              </a:defRPr>
            </a:lvl5pPr>
            <a:lvl6pPr marL="2514600" indent="-228600" defTabSz="835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35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35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35025" eaLnBrk="0" fontAlgn="base" hangingPunct="0">
              <a:spcBef>
                <a:spcPct val="0"/>
              </a:spcBef>
              <a:spcAft>
                <a:spcPct val="0"/>
              </a:spcAft>
              <a:defRPr>
                <a:solidFill>
                  <a:schemeClr val="tx1"/>
                </a:solidFill>
                <a:latin typeface="Calibri" pitchFamily="34" charset="0"/>
                <a:ea typeface="宋体" pitchFamily="2" charset="-122"/>
              </a:defRPr>
            </a:lvl9pPr>
          </a:lstStyle>
          <a:p>
            <a:pPr algn="ctr">
              <a:defRPr/>
            </a:pPr>
            <a:r>
              <a:rPr lang="en-US" altLang="zh-CN" sz="4400" dirty="0" smtClean="0">
                <a:solidFill>
                  <a:srgbClr val="990000"/>
                </a:solidFill>
                <a:latin typeface="+mn-lt"/>
                <a:ea typeface="MS PGothic" pitchFamily="34" charset="-128"/>
              </a:rPr>
              <a:t>Thank you</a:t>
            </a:r>
          </a:p>
        </p:txBody>
      </p:sp>
    </p:spTree>
  </p:cSld>
  <p:clrMap bg1="lt1" tx1="dk1" bg2="lt2" tx2="dk2" accent1="accent1" accent2="accent2" accent3="accent3" accent4="accent4" accent5="accent5" accent6="accent6" hlink="hlink" folHlink="folHlink"/>
  <p:sldLayoutIdLst>
    <p:sldLayoutId id="2147483823"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p:cNvSpPr>
            <a:spLocks noGrp="1"/>
          </p:cNvSpPr>
          <p:nvPr>
            <p:ph type="title"/>
          </p:nvPr>
        </p:nvSpPr>
        <p:spPr>
          <a:xfrm>
            <a:off x="755651" y="1311723"/>
            <a:ext cx="5616575" cy="1079399"/>
          </a:xfrm>
        </p:spPr>
        <p:txBody>
          <a:bodyPr/>
          <a:lstStyle/>
          <a:p>
            <a:r>
              <a:rPr lang="en-US" altLang="zh-CN" dirty="0" smtClean="0"/>
              <a:t>CarbonData Data Load Design</a:t>
            </a:r>
            <a:endParaRPr lang="zh-CN" altLang="en-US" dirty="0"/>
          </a:p>
        </p:txBody>
      </p:sp>
    </p:spTree>
  </p:cSld>
  <p:clrMapOvr>
    <a:masterClrMapping/>
  </p:clrMapOvr>
  <p:transition advClick="0" advTm="8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400" dirty="0" smtClean="0"/>
              <a:t>Background</a:t>
            </a:r>
            <a:endParaRPr lang="zh-CN" altLang="en-US" sz="2400" dirty="0"/>
          </a:p>
        </p:txBody>
      </p:sp>
      <p:sp>
        <p:nvSpPr>
          <p:cNvPr id="5" name="TextBox 4"/>
          <p:cNvSpPr txBox="1"/>
          <p:nvPr/>
        </p:nvSpPr>
        <p:spPr>
          <a:xfrm>
            <a:off x="683568" y="1134492"/>
            <a:ext cx="7776864" cy="1077218"/>
          </a:xfrm>
          <a:prstGeom prst="rect">
            <a:avLst/>
          </a:prstGeom>
          <a:noFill/>
        </p:spPr>
        <p:txBody>
          <a:bodyPr wrap="square" rtlCol="0">
            <a:spAutoFit/>
          </a:bodyPr>
          <a:lstStyle/>
          <a:p>
            <a:r>
              <a:rPr lang="en-IN" sz="1600" dirty="0" smtClean="0"/>
              <a:t>Current data loading interface is rigid, not extensible and it uses kettle engine to load the data, main drawback of this approach is it can’t implement output format. So it cannot be easily ported to multiple compute engines. So we should remove the kettle framework from CarbonData and new data loading design should be in place.</a:t>
            </a:r>
            <a:endParaRPr lang="en-IN" sz="1600" dirty="0"/>
          </a:p>
        </p:txBody>
      </p:sp>
    </p:spTree>
    <p:extLst>
      <p:ext uri="{BB962C8B-B14F-4D97-AF65-F5344CB8AC3E}">
        <p14:creationId xmlns:p14="http://schemas.microsoft.com/office/powerpoint/2010/main" xmlns="" val="67683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New Data Load Design</a:t>
            </a:r>
            <a:endParaRPr lang="en-IN" sz="2400" dirty="0"/>
          </a:p>
        </p:txBody>
      </p:sp>
      <p:sp>
        <p:nvSpPr>
          <p:cNvPr id="4" name="TextBox 3"/>
          <p:cNvSpPr txBox="1"/>
          <p:nvPr/>
        </p:nvSpPr>
        <p:spPr>
          <a:xfrm>
            <a:off x="755576" y="1092681"/>
            <a:ext cx="7992888" cy="338554"/>
          </a:xfrm>
          <a:prstGeom prst="rect">
            <a:avLst/>
          </a:prstGeom>
          <a:noFill/>
        </p:spPr>
        <p:txBody>
          <a:bodyPr wrap="square" rtlCol="0">
            <a:spAutoFit/>
          </a:bodyPr>
          <a:lstStyle/>
          <a:p>
            <a:r>
              <a:rPr lang="en-IN" sz="1600" dirty="0" smtClean="0"/>
              <a:t>The flow diagram describes new data load design by using </a:t>
            </a:r>
            <a:r>
              <a:rPr lang="en-IN" sz="1600" dirty="0" err="1" smtClean="0"/>
              <a:t>InputFormat</a:t>
            </a:r>
            <a:r>
              <a:rPr lang="en-IN" sz="1600" dirty="0" smtClean="0"/>
              <a:t>.</a:t>
            </a:r>
          </a:p>
        </p:txBody>
      </p:sp>
      <p:pic>
        <p:nvPicPr>
          <p:cNvPr id="15" name="image05.png"/>
          <p:cNvPicPr/>
          <p:nvPr/>
        </p:nvPicPr>
        <p:blipFill>
          <a:blip r:embed="rId2" cstate="print"/>
          <a:srcRect/>
          <a:stretch>
            <a:fillRect/>
          </a:stretch>
        </p:blipFill>
        <p:spPr>
          <a:xfrm>
            <a:off x="539552" y="1727200"/>
            <a:ext cx="8280920" cy="2572742"/>
          </a:xfrm>
          <a:prstGeom prst="rect">
            <a:avLst/>
          </a:prstGeom>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06129"/>
            <a:ext cx="2952328" cy="653653"/>
          </a:xfrm>
        </p:spPr>
        <p:txBody>
          <a:bodyPr/>
          <a:lstStyle/>
          <a:p>
            <a:r>
              <a:rPr lang="en-US" sz="2400" dirty="0" smtClean="0"/>
              <a:t>Major Interfaces</a:t>
            </a:r>
            <a:endParaRPr lang="en-IN" sz="2400" dirty="0"/>
          </a:p>
        </p:txBody>
      </p:sp>
      <p:sp>
        <p:nvSpPr>
          <p:cNvPr id="4" name="TextBox 3"/>
          <p:cNvSpPr txBox="1"/>
          <p:nvPr/>
        </p:nvSpPr>
        <p:spPr>
          <a:xfrm>
            <a:off x="3851920" y="51470"/>
            <a:ext cx="5040560" cy="4647426"/>
          </a:xfrm>
          <a:prstGeom prst="rect">
            <a:avLst/>
          </a:prstGeom>
          <a:noFill/>
        </p:spPr>
        <p:txBody>
          <a:bodyPr wrap="square" rtlCol="0">
            <a:spAutoFit/>
          </a:bodyPr>
          <a:lstStyle/>
          <a:p>
            <a:r>
              <a:rPr lang="en-US" sz="800" dirty="0" smtClean="0"/>
              <a:t>/**</a:t>
            </a:r>
          </a:p>
          <a:p>
            <a:r>
              <a:rPr lang="en-US" sz="800" dirty="0" smtClean="0"/>
              <a:t> * This base interface for data loading. It can do transformation jobs as per the implementation.</a:t>
            </a:r>
          </a:p>
          <a:p>
            <a:r>
              <a:rPr lang="en-US" sz="800" dirty="0" smtClean="0"/>
              <a:t> *</a:t>
            </a:r>
          </a:p>
          <a:p>
            <a:r>
              <a:rPr lang="en-US" sz="800" dirty="0" smtClean="0"/>
              <a:t> */</a:t>
            </a:r>
          </a:p>
          <a:p>
            <a:r>
              <a:rPr lang="en-US" sz="800" dirty="0" smtClean="0"/>
              <a:t>public abstract class </a:t>
            </a:r>
            <a:r>
              <a:rPr lang="en-US" sz="800" dirty="0" err="1" smtClean="0"/>
              <a:t>AbstractDataLoadProcessorStep</a:t>
            </a:r>
            <a:r>
              <a:rPr lang="en-US" sz="800" dirty="0" smtClean="0"/>
              <a:t> {</a:t>
            </a:r>
          </a:p>
          <a:p>
            <a:endParaRPr lang="en-US" sz="800" dirty="0" smtClean="0"/>
          </a:p>
          <a:p>
            <a:r>
              <a:rPr lang="en-US" sz="800" dirty="0" smtClean="0"/>
              <a:t>public </a:t>
            </a:r>
            <a:r>
              <a:rPr lang="en-US" sz="800" dirty="0" err="1" smtClean="0"/>
              <a:t>AbstractDataLoadProcessorStep</a:t>
            </a:r>
            <a:r>
              <a:rPr lang="en-US" sz="800" dirty="0" smtClean="0"/>
              <a:t>(</a:t>
            </a:r>
            <a:r>
              <a:rPr lang="en-US" sz="800" dirty="0" err="1" smtClean="0"/>
              <a:t>CarbonDataLoadConfiguration</a:t>
            </a:r>
            <a:r>
              <a:rPr lang="en-US" sz="800" dirty="0" smtClean="0"/>
              <a:t> configuration,</a:t>
            </a:r>
          </a:p>
          <a:p>
            <a:r>
              <a:rPr lang="en-US" sz="800" dirty="0" smtClean="0"/>
              <a:t>   </a:t>
            </a:r>
            <a:r>
              <a:rPr lang="en-US" sz="800" dirty="0" err="1" smtClean="0"/>
              <a:t>AbstractDataLoadProcessorStep</a:t>
            </a:r>
            <a:r>
              <a:rPr lang="en-US" sz="800" dirty="0" smtClean="0"/>
              <a:t> child) {</a:t>
            </a:r>
          </a:p>
          <a:p>
            <a:r>
              <a:rPr lang="en-US" sz="800" dirty="0" smtClean="0"/>
              <a:t>}</a:t>
            </a:r>
          </a:p>
          <a:p>
            <a:endParaRPr lang="en-US" sz="800" dirty="0" smtClean="0"/>
          </a:p>
          <a:p>
            <a:r>
              <a:rPr lang="en-US" sz="800" dirty="0" smtClean="0"/>
              <a:t>  /**</a:t>
            </a:r>
          </a:p>
          <a:p>
            <a:r>
              <a:rPr lang="en-US" sz="800" dirty="0" smtClean="0"/>
              <a:t>   * The output meta for this step. The data returns from this step is as per this meta.</a:t>
            </a:r>
          </a:p>
          <a:p>
            <a:r>
              <a:rPr lang="en-US" sz="800" dirty="0" smtClean="0"/>
              <a:t>   * @return</a:t>
            </a:r>
          </a:p>
          <a:p>
            <a:r>
              <a:rPr lang="en-US" sz="800" dirty="0" smtClean="0"/>
              <a:t>   */</a:t>
            </a:r>
          </a:p>
          <a:p>
            <a:r>
              <a:rPr lang="en-US" sz="800" dirty="0" smtClean="0"/>
              <a:t> public abstract  </a:t>
            </a:r>
            <a:r>
              <a:rPr lang="en-US" sz="800" dirty="0" err="1" smtClean="0"/>
              <a:t>DataField</a:t>
            </a:r>
            <a:r>
              <a:rPr lang="en-US" sz="800" dirty="0" smtClean="0"/>
              <a:t>[] </a:t>
            </a:r>
            <a:r>
              <a:rPr lang="en-US" sz="800" dirty="0" err="1" smtClean="0"/>
              <a:t>getOutput</a:t>
            </a:r>
            <a:r>
              <a:rPr lang="en-US" sz="800" dirty="0" smtClean="0"/>
              <a:t>();</a:t>
            </a:r>
          </a:p>
          <a:p>
            <a:endParaRPr lang="en-US" sz="800" dirty="0" smtClean="0"/>
          </a:p>
          <a:p>
            <a:r>
              <a:rPr lang="en-US" sz="800" dirty="0" smtClean="0"/>
              <a:t>  /**</a:t>
            </a:r>
          </a:p>
          <a:p>
            <a:r>
              <a:rPr lang="en-US" sz="800" dirty="0" smtClean="0"/>
              <a:t>   * </a:t>
            </a:r>
            <a:r>
              <a:rPr lang="en-US" sz="800" dirty="0" err="1" smtClean="0"/>
              <a:t>Intialization</a:t>
            </a:r>
            <a:r>
              <a:rPr lang="en-US" sz="800" dirty="0" smtClean="0"/>
              <a:t> process for this step.</a:t>
            </a:r>
          </a:p>
          <a:p>
            <a:r>
              <a:rPr lang="en-US" sz="800" dirty="0" smtClean="0"/>
              <a:t>   * @</a:t>
            </a:r>
            <a:r>
              <a:rPr lang="en-US" sz="800" dirty="0" err="1" smtClean="0"/>
              <a:t>param</a:t>
            </a:r>
            <a:r>
              <a:rPr lang="en-US" sz="800" dirty="0" smtClean="0"/>
              <a:t> configuration</a:t>
            </a:r>
          </a:p>
          <a:p>
            <a:r>
              <a:rPr lang="en-US" sz="800" dirty="0" smtClean="0"/>
              <a:t>   * @</a:t>
            </a:r>
            <a:r>
              <a:rPr lang="en-US" sz="800" dirty="0" err="1" smtClean="0"/>
              <a:t>param</a:t>
            </a:r>
            <a:r>
              <a:rPr lang="en-US" sz="800" dirty="0" smtClean="0"/>
              <a:t> child</a:t>
            </a:r>
          </a:p>
          <a:p>
            <a:r>
              <a:rPr lang="en-US" sz="800" dirty="0" smtClean="0"/>
              <a:t>   * @throws </a:t>
            </a:r>
            <a:r>
              <a:rPr lang="en-US" sz="800" dirty="0" err="1" smtClean="0"/>
              <a:t>CarbonDataLoadingException</a:t>
            </a:r>
            <a:endParaRPr lang="en-US" sz="800" dirty="0" smtClean="0"/>
          </a:p>
          <a:p>
            <a:r>
              <a:rPr lang="en-US" sz="800" dirty="0" smtClean="0"/>
              <a:t>   */</a:t>
            </a:r>
          </a:p>
          <a:p>
            <a:r>
              <a:rPr lang="en-US" sz="800" dirty="0" smtClean="0"/>
              <a:t>  Public abstract void </a:t>
            </a:r>
            <a:r>
              <a:rPr lang="en-US" sz="800" dirty="0" err="1" smtClean="0"/>
              <a:t>intialize</a:t>
            </a:r>
            <a:r>
              <a:rPr lang="en-US" sz="800" dirty="0" smtClean="0"/>
              <a:t>(</a:t>
            </a:r>
            <a:r>
              <a:rPr lang="en-US" sz="800" dirty="0" err="1" smtClean="0"/>
              <a:t>CarbonDataLoadConfiguration</a:t>
            </a:r>
            <a:r>
              <a:rPr lang="en-US" sz="800" dirty="0" smtClean="0"/>
              <a:t> configuration, </a:t>
            </a:r>
            <a:r>
              <a:rPr lang="en-US" sz="800" dirty="0" err="1" smtClean="0"/>
              <a:t>DataLoadProcessorStep</a:t>
            </a:r>
            <a:r>
              <a:rPr lang="en-US" sz="800" dirty="0" smtClean="0"/>
              <a:t> child) throws</a:t>
            </a:r>
          </a:p>
          <a:p>
            <a:r>
              <a:rPr lang="en-US" sz="800" dirty="0" smtClean="0"/>
              <a:t>      </a:t>
            </a:r>
            <a:r>
              <a:rPr lang="en-US" sz="800" dirty="0" err="1" smtClean="0"/>
              <a:t>CarbonDataLoadingException</a:t>
            </a:r>
            <a:r>
              <a:rPr lang="en-US" sz="800" dirty="0" smtClean="0"/>
              <a:t>;</a:t>
            </a:r>
          </a:p>
          <a:p>
            <a:endParaRPr lang="en-US" sz="800" dirty="0" smtClean="0"/>
          </a:p>
          <a:p>
            <a:r>
              <a:rPr lang="en-US" sz="800" dirty="0" smtClean="0"/>
              <a:t>  /**</a:t>
            </a:r>
          </a:p>
          <a:p>
            <a:r>
              <a:rPr lang="en-US" sz="800" dirty="0" smtClean="0"/>
              <a:t>   * </a:t>
            </a:r>
            <a:r>
              <a:rPr lang="en-US" sz="800" dirty="0" err="1" smtClean="0"/>
              <a:t>Tranform</a:t>
            </a:r>
            <a:r>
              <a:rPr lang="en-US" sz="800" dirty="0" smtClean="0"/>
              <a:t> the data as per the </a:t>
            </a:r>
            <a:r>
              <a:rPr lang="en-US" sz="800" dirty="0" err="1" smtClean="0"/>
              <a:t>implemetation</a:t>
            </a:r>
            <a:r>
              <a:rPr lang="en-US" sz="800" dirty="0" smtClean="0"/>
              <a:t>.</a:t>
            </a:r>
          </a:p>
          <a:p>
            <a:r>
              <a:rPr lang="en-US" sz="800" dirty="0" smtClean="0"/>
              <a:t>   * @return </a:t>
            </a:r>
            <a:r>
              <a:rPr lang="en-US" sz="800" dirty="0" err="1" smtClean="0"/>
              <a:t>Iterator</a:t>
            </a:r>
            <a:r>
              <a:rPr lang="en-US" sz="800" dirty="0" smtClean="0"/>
              <a:t> of data</a:t>
            </a:r>
          </a:p>
          <a:p>
            <a:r>
              <a:rPr lang="en-US" sz="800" dirty="0" smtClean="0"/>
              <a:t>   * @throws </a:t>
            </a:r>
            <a:r>
              <a:rPr lang="en-US" sz="800" dirty="0" err="1" smtClean="0"/>
              <a:t>CarbonDataLoadingException</a:t>
            </a:r>
            <a:endParaRPr lang="en-US" sz="800" dirty="0" smtClean="0"/>
          </a:p>
          <a:p>
            <a:r>
              <a:rPr lang="en-US" sz="800" dirty="0" smtClean="0"/>
              <a:t>   */</a:t>
            </a:r>
          </a:p>
          <a:p>
            <a:r>
              <a:rPr lang="en-US" sz="800" dirty="0" smtClean="0"/>
              <a:t> public  </a:t>
            </a:r>
            <a:r>
              <a:rPr lang="en-US" sz="800" dirty="0" err="1" smtClean="0"/>
              <a:t>Iterator</a:t>
            </a:r>
            <a:r>
              <a:rPr lang="en-US" sz="800" dirty="0" smtClean="0"/>
              <a:t>&lt;Object[]&gt; execute() throws </a:t>
            </a:r>
            <a:r>
              <a:rPr lang="en-US" sz="800" dirty="0" err="1" smtClean="0"/>
              <a:t>CarbonDataLoadingException</a:t>
            </a:r>
            <a:r>
              <a:rPr lang="en-US" sz="800" dirty="0" smtClean="0"/>
              <a:t>;</a:t>
            </a:r>
          </a:p>
          <a:p>
            <a:endParaRPr lang="en-US" sz="800" dirty="0" smtClean="0"/>
          </a:p>
          <a:p>
            <a:r>
              <a:rPr lang="en-US" sz="800" dirty="0" smtClean="0"/>
              <a:t>  /**</a:t>
            </a:r>
          </a:p>
          <a:p>
            <a:r>
              <a:rPr lang="en-US" sz="800" dirty="0" smtClean="0"/>
              <a:t>   * Any closing of resources after step execution can be done here.</a:t>
            </a:r>
          </a:p>
          <a:p>
            <a:r>
              <a:rPr lang="en-US" sz="800" dirty="0" smtClean="0"/>
              <a:t>   */</a:t>
            </a:r>
          </a:p>
          <a:p>
            <a:r>
              <a:rPr lang="en-US" sz="800" dirty="0" smtClean="0"/>
              <a:t>  void close();</a:t>
            </a:r>
          </a:p>
          <a:p>
            <a:r>
              <a:rPr lang="en-US" sz="800"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Working</a:t>
            </a:r>
            <a:endParaRPr lang="en-IN" sz="2400" dirty="0"/>
          </a:p>
        </p:txBody>
      </p:sp>
      <p:sp>
        <p:nvSpPr>
          <p:cNvPr id="4" name="TextBox 3"/>
          <p:cNvSpPr txBox="1"/>
          <p:nvPr/>
        </p:nvSpPr>
        <p:spPr>
          <a:xfrm>
            <a:off x="755576" y="1092681"/>
            <a:ext cx="7992888" cy="2554545"/>
          </a:xfrm>
          <a:prstGeom prst="rect">
            <a:avLst/>
          </a:prstGeom>
          <a:noFill/>
        </p:spPr>
        <p:txBody>
          <a:bodyPr wrap="square" rtlCol="0">
            <a:spAutoFit/>
          </a:bodyPr>
          <a:lstStyle/>
          <a:p>
            <a:pPr>
              <a:buFont typeface="Arial" pitchFamily="34" charset="0"/>
              <a:buChar char="•"/>
            </a:pPr>
            <a:r>
              <a:rPr lang="en-IN" sz="1600" dirty="0" smtClean="0"/>
              <a:t>  </a:t>
            </a:r>
            <a:r>
              <a:rPr lang="en-IN" sz="1600" b="1" dirty="0" err="1" smtClean="0">
                <a:solidFill>
                  <a:srgbClr val="C00000"/>
                </a:solidFill>
              </a:rPr>
              <a:t>InputProcessorStep</a:t>
            </a:r>
            <a:r>
              <a:rPr lang="en-IN" sz="1600" dirty="0" smtClean="0"/>
              <a:t>:  It does two jobs, 1. It reads data from </a:t>
            </a:r>
            <a:r>
              <a:rPr lang="en-IN" sz="1600" dirty="0" err="1" smtClean="0"/>
              <a:t>RecordReader</a:t>
            </a:r>
            <a:r>
              <a:rPr lang="en-IN" sz="1600" dirty="0" smtClean="0"/>
              <a:t> of </a:t>
            </a:r>
            <a:r>
              <a:rPr lang="en-IN" sz="1600" dirty="0" err="1" smtClean="0"/>
              <a:t>InputFormat</a:t>
            </a:r>
            <a:r>
              <a:rPr lang="en-IN" sz="1600" dirty="0" smtClean="0"/>
              <a:t> 2. </a:t>
            </a:r>
            <a:br>
              <a:rPr lang="en-IN" sz="1600" dirty="0" smtClean="0"/>
            </a:br>
            <a:r>
              <a:rPr lang="en-IN" sz="1600" dirty="0" smtClean="0"/>
              <a:t>    Parse each field of column as per the data type.</a:t>
            </a:r>
          </a:p>
          <a:p>
            <a:pPr>
              <a:buFont typeface="Arial" pitchFamily="34" charset="0"/>
              <a:buChar char="•"/>
            </a:pPr>
            <a:endParaRPr lang="en-IN" sz="1600" dirty="0" smtClean="0"/>
          </a:p>
          <a:p>
            <a:pPr>
              <a:buFont typeface="Arial" pitchFamily="34" charset="0"/>
              <a:buChar char="•"/>
            </a:pPr>
            <a:r>
              <a:rPr lang="en-IN" sz="1600" dirty="0" smtClean="0"/>
              <a:t>  </a:t>
            </a:r>
            <a:r>
              <a:rPr lang="en-IN" sz="1600" b="1" dirty="0" err="1" smtClean="0">
                <a:solidFill>
                  <a:srgbClr val="C00000"/>
                </a:solidFill>
              </a:rPr>
              <a:t>EncoderProcessorStep</a:t>
            </a:r>
            <a:r>
              <a:rPr lang="en-IN" sz="1600" dirty="0" smtClean="0"/>
              <a:t>: It encodes each field with dictionary if </a:t>
            </a:r>
            <a:r>
              <a:rPr lang="en-IN" sz="1600" dirty="0" err="1" smtClean="0"/>
              <a:t>requires.And</a:t>
            </a:r>
            <a:r>
              <a:rPr lang="en-IN" sz="1600" dirty="0" smtClean="0"/>
              <a:t> combine all no</a:t>
            </a:r>
            <a:br>
              <a:rPr lang="en-IN" sz="1600" dirty="0" smtClean="0"/>
            </a:br>
            <a:r>
              <a:rPr lang="en-IN" sz="1600" dirty="0" smtClean="0"/>
              <a:t>    dictionary columns to single byte array.</a:t>
            </a:r>
          </a:p>
          <a:p>
            <a:pPr>
              <a:buFont typeface="Arial" pitchFamily="34" charset="0"/>
              <a:buChar char="•"/>
            </a:pPr>
            <a:endParaRPr lang="en-IN" sz="1600" dirty="0" smtClean="0"/>
          </a:p>
          <a:p>
            <a:pPr>
              <a:buFont typeface="Arial" pitchFamily="34" charset="0"/>
              <a:buChar char="•"/>
            </a:pPr>
            <a:r>
              <a:rPr lang="en-IN" sz="1600" dirty="0" smtClean="0"/>
              <a:t>  </a:t>
            </a:r>
            <a:r>
              <a:rPr lang="en-IN" sz="1600" b="1" dirty="0" err="1" smtClean="0">
                <a:solidFill>
                  <a:srgbClr val="C00000"/>
                </a:solidFill>
              </a:rPr>
              <a:t>SortProcessorStep</a:t>
            </a:r>
            <a:r>
              <a:rPr lang="en-IN" sz="1600" dirty="0" smtClean="0"/>
              <a:t>:   It sorts the data on dimension columns and write to intermediate files.</a:t>
            </a:r>
          </a:p>
          <a:p>
            <a:pPr>
              <a:buFont typeface="Arial" pitchFamily="34" charset="0"/>
              <a:buChar char="•"/>
            </a:pPr>
            <a:endParaRPr lang="en-IN" sz="1600" dirty="0" smtClean="0"/>
          </a:p>
          <a:p>
            <a:pPr>
              <a:buFont typeface="Arial" pitchFamily="34" charset="0"/>
              <a:buChar char="•"/>
            </a:pPr>
            <a:r>
              <a:rPr lang="en-IN" sz="1600" dirty="0" smtClean="0"/>
              <a:t>  </a:t>
            </a:r>
            <a:r>
              <a:rPr lang="en-IN" sz="1600" b="1" dirty="0" err="1" smtClean="0">
                <a:solidFill>
                  <a:srgbClr val="C00000"/>
                </a:solidFill>
              </a:rPr>
              <a:t>DataWriterProcessorStep</a:t>
            </a:r>
            <a:r>
              <a:rPr lang="en-IN" sz="1600" dirty="0" smtClean="0"/>
              <a:t>: It merge sort the data from intermediate temp files and generate </a:t>
            </a:r>
            <a:br>
              <a:rPr lang="en-IN" sz="1600" dirty="0" smtClean="0"/>
            </a:br>
            <a:r>
              <a:rPr lang="en-IN" sz="1600" dirty="0" smtClean="0"/>
              <a:t>    </a:t>
            </a:r>
            <a:r>
              <a:rPr lang="en-IN" sz="1600" dirty="0" err="1" smtClean="0"/>
              <a:t>mdk</a:t>
            </a:r>
            <a:r>
              <a:rPr lang="en-IN" sz="1600" dirty="0" smtClean="0"/>
              <a:t> key and writes the data in </a:t>
            </a:r>
            <a:r>
              <a:rPr lang="en-IN" sz="1600" dirty="0" err="1" smtClean="0"/>
              <a:t>carbondata</a:t>
            </a:r>
            <a:r>
              <a:rPr lang="en-IN" sz="1600" dirty="0" smtClean="0"/>
              <a:t> format to store.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3478"/>
            <a:ext cx="7632700" cy="653653"/>
          </a:xfrm>
        </p:spPr>
        <p:txBody>
          <a:bodyPr/>
          <a:lstStyle/>
          <a:p>
            <a:r>
              <a:rPr lang="en-IN" sz="2400" dirty="0" smtClean="0"/>
              <a:t>Integration with </a:t>
            </a:r>
            <a:r>
              <a:rPr lang="en-IN" sz="2400" dirty="0" err="1" smtClean="0"/>
              <a:t>CarbonOutputFormat</a:t>
            </a:r>
            <a:endParaRPr lang="en-IN" sz="2400" dirty="0"/>
          </a:p>
        </p:txBody>
      </p:sp>
      <p:sp>
        <p:nvSpPr>
          <p:cNvPr id="4" name="TextBox 3"/>
          <p:cNvSpPr txBox="1"/>
          <p:nvPr/>
        </p:nvSpPr>
        <p:spPr>
          <a:xfrm>
            <a:off x="539552" y="987574"/>
            <a:ext cx="7992888" cy="584775"/>
          </a:xfrm>
          <a:prstGeom prst="rect">
            <a:avLst/>
          </a:prstGeom>
          <a:noFill/>
        </p:spPr>
        <p:txBody>
          <a:bodyPr wrap="square" rtlCol="0">
            <a:spAutoFit/>
          </a:bodyPr>
          <a:lstStyle/>
          <a:p>
            <a:r>
              <a:rPr lang="en-IN" sz="1600" dirty="0" smtClean="0"/>
              <a:t>For </a:t>
            </a:r>
            <a:r>
              <a:rPr lang="en-IN" sz="1600" dirty="0" err="1" smtClean="0"/>
              <a:t>CarbonOutputFormat</a:t>
            </a:r>
            <a:r>
              <a:rPr lang="en-IN" sz="1600" dirty="0" smtClean="0"/>
              <a:t>, it will use </a:t>
            </a:r>
            <a:r>
              <a:rPr lang="en-IN" sz="1600" dirty="0" err="1" smtClean="0"/>
              <a:t>RecordBufferedWriterIterator</a:t>
            </a:r>
            <a:r>
              <a:rPr lang="en-IN" sz="1600" dirty="0" smtClean="0"/>
              <a:t> and collects the data in batches and iterated over </a:t>
            </a:r>
            <a:r>
              <a:rPr lang="en-IN" sz="1600" dirty="0" err="1" smtClean="0"/>
              <a:t>InputProcessorStep</a:t>
            </a:r>
            <a:r>
              <a:rPr lang="en-IN" sz="1600" dirty="0" smtClean="0"/>
              <a:t>.</a:t>
            </a:r>
          </a:p>
        </p:txBody>
      </p:sp>
      <p:pic>
        <p:nvPicPr>
          <p:cNvPr id="5" name="image04.png"/>
          <p:cNvPicPr/>
          <p:nvPr/>
        </p:nvPicPr>
        <p:blipFill>
          <a:blip r:embed="rId2" cstate="print"/>
          <a:srcRect/>
          <a:stretch>
            <a:fillRect/>
          </a:stretch>
        </p:blipFill>
        <p:spPr>
          <a:xfrm>
            <a:off x="446768" y="1779662"/>
            <a:ext cx="8373704" cy="2735808"/>
          </a:xfrm>
          <a:prstGeom prst="rect">
            <a:avLst/>
          </a:prstGeom>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18097"/>
            <a:ext cx="3384302" cy="653653"/>
          </a:xfrm>
        </p:spPr>
        <p:txBody>
          <a:bodyPr/>
          <a:lstStyle/>
          <a:p>
            <a:r>
              <a:rPr lang="en-IN" sz="2400" dirty="0" smtClean="0"/>
              <a:t>Dictionary Generation </a:t>
            </a:r>
            <a:endParaRPr lang="en-IN" sz="2400" dirty="0"/>
          </a:p>
        </p:txBody>
      </p:sp>
      <p:sp>
        <p:nvSpPr>
          <p:cNvPr id="4" name="TextBox 3"/>
          <p:cNvSpPr txBox="1"/>
          <p:nvPr/>
        </p:nvSpPr>
        <p:spPr>
          <a:xfrm>
            <a:off x="3995936" y="555526"/>
            <a:ext cx="4968552" cy="3831818"/>
          </a:xfrm>
          <a:prstGeom prst="rect">
            <a:avLst/>
          </a:prstGeom>
          <a:noFill/>
        </p:spPr>
        <p:txBody>
          <a:bodyPr wrap="square" rtlCol="0">
            <a:spAutoFit/>
          </a:bodyPr>
          <a:lstStyle/>
          <a:p>
            <a:r>
              <a:rPr lang="en-IN" sz="900" dirty="0" smtClean="0"/>
              <a:t>/**</a:t>
            </a:r>
          </a:p>
          <a:p>
            <a:r>
              <a:rPr lang="en-IN" sz="900" dirty="0" smtClean="0"/>
              <a:t> * Generates dictionary for the column. The implementation classes can be pre-defined or</a:t>
            </a:r>
          </a:p>
          <a:p>
            <a:r>
              <a:rPr lang="en-IN" sz="900" dirty="0" smtClean="0"/>
              <a:t> * local or global dictionary generations.</a:t>
            </a:r>
          </a:p>
          <a:p>
            <a:r>
              <a:rPr lang="en-IN" sz="900" dirty="0" smtClean="0"/>
              <a:t> */</a:t>
            </a:r>
          </a:p>
          <a:p>
            <a:r>
              <a:rPr lang="en-IN" sz="900" dirty="0" smtClean="0"/>
              <a:t>public interface </a:t>
            </a:r>
            <a:r>
              <a:rPr lang="en-IN" sz="900" dirty="0" err="1" smtClean="0"/>
              <a:t>ColumnDictionaryGenerator</a:t>
            </a:r>
            <a:r>
              <a:rPr lang="en-IN" sz="900" dirty="0" smtClean="0"/>
              <a:t> {</a:t>
            </a:r>
          </a:p>
          <a:p>
            <a:endParaRPr lang="en-IN" sz="900" dirty="0" smtClean="0"/>
          </a:p>
          <a:p>
            <a:r>
              <a:rPr lang="en-IN" sz="900" dirty="0" smtClean="0"/>
              <a:t>  /**</a:t>
            </a:r>
          </a:p>
          <a:p>
            <a:r>
              <a:rPr lang="en-IN" sz="900" dirty="0" smtClean="0"/>
              <a:t>   * Generates dictionary value for the column data</a:t>
            </a:r>
          </a:p>
          <a:p>
            <a:r>
              <a:rPr lang="en-IN" sz="900" dirty="0" smtClean="0"/>
              <a:t>   * @</a:t>
            </a:r>
            <a:r>
              <a:rPr lang="en-IN" sz="900" dirty="0" err="1" smtClean="0"/>
              <a:t>param</a:t>
            </a:r>
            <a:r>
              <a:rPr lang="en-IN" sz="900" dirty="0" smtClean="0"/>
              <a:t> data</a:t>
            </a:r>
          </a:p>
          <a:p>
            <a:r>
              <a:rPr lang="en-IN" sz="900" dirty="0" smtClean="0"/>
              <a:t>   * @return dictionary value</a:t>
            </a:r>
          </a:p>
          <a:p>
            <a:r>
              <a:rPr lang="en-IN" sz="900" dirty="0" smtClean="0"/>
              <a:t>   */</a:t>
            </a:r>
          </a:p>
          <a:p>
            <a:r>
              <a:rPr lang="en-IN" sz="900" dirty="0" smtClean="0"/>
              <a:t>  </a:t>
            </a:r>
            <a:r>
              <a:rPr lang="en-IN" sz="900" dirty="0" err="1" smtClean="0"/>
              <a:t>int</a:t>
            </a:r>
            <a:r>
              <a:rPr lang="en-IN" sz="900" dirty="0" smtClean="0"/>
              <a:t> </a:t>
            </a:r>
            <a:r>
              <a:rPr lang="en-IN" sz="900" dirty="0" err="1" smtClean="0"/>
              <a:t>generateDictionaryValue</a:t>
            </a:r>
            <a:r>
              <a:rPr lang="en-IN" sz="900" dirty="0" smtClean="0"/>
              <a:t>(Object data);</a:t>
            </a:r>
          </a:p>
          <a:p>
            <a:endParaRPr lang="en-IN" sz="900" dirty="0" smtClean="0"/>
          </a:p>
          <a:p>
            <a:r>
              <a:rPr lang="en-IN" sz="900" dirty="0" smtClean="0"/>
              <a:t>  /**</a:t>
            </a:r>
          </a:p>
          <a:p>
            <a:r>
              <a:rPr lang="en-IN" sz="900" dirty="0" smtClean="0"/>
              <a:t>   * Returns the actual value associated with dictionary value.</a:t>
            </a:r>
          </a:p>
          <a:p>
            <a:r>
              <a:rPr lang="en-IN" sz="900" dirty="0" smtClean="0"/>
              <a:t>   * @</a:t>
            </a:r>
            <a:r>
              <a:rPr lang="en-IN" sz="900" dirty="0" err="1" smtClean="0"/>
              <a:t>param</a:t>
            </a:r>
            <a:r>
              <a:rPr lang="en-IN" sz="900" dirty="0" smtClean="0"/>
              <a:t> dictionary</a:t>
            </a:r>
          </a:p>
          <a:p>
            <a:r>
              <a:rPr lang="en-IN" sz="900" dirty="0" smtClean="0"/>
              <a:t>   * @return actual value.</a:t>
            </a:r>
          </a:p>
          <a:p>
            <a:r>
              <a:rPr lang="en-IN" sz="900" dirty="0" smtClean="0"/>
              <a:t>   */</a:t>
            </a:r>
          </a:p>
          <a:p>
            <a:r>
              <a:rPr lang="en-IN" sz="900" dirty="0" smtClean="0"/>
              <a:t>  Object </a:t>
            </a:r>
            <a:r>
              <a:rPr lang="en-IN" sz="900" dirty="0" err="1" smtClean="0"/>
              <a:t>getValueFromDictionary</a:t>
            </a:r>
            <a:r>
              <a:rPr lang="en-IN" sz="900" dirty="0" smtClean="0"/>
              <a:t>(</a:t>
            </a:r>
            <a:r>
              <a:rPr lang="en-IN" sz="900" dirty="0" err="1" smtClean="0"/>
              <a:t>int</a:t>
            </a:r>
            <a:r>
              <a:rPr lang="en-IN" sz="900" dirty="0" smtClean="0"/>
              <a:t> dictionary);</a:t>
            </a:r>
          </a:p>
          <a:p>
            <a:endParaRPr lang="en-IN" sz="900" dirty="0" smtClean="0"/>
          </a:p>
          <a:p>
            <a:r>
              <a:rPr lang="en-IN" sz="900" dirty="0" smtClean="0"/>
              <a:t>  /**</a:t>
            </a:r>
          </a:p>
          <a:p>
            <a:r>
              <a:rPr lang="en-IN" sz="900" dirty="0" smtClean="0"/>
              <a:t>   * Returns the maximum value among the dictionary values. It is used for generating </a:t>
            </a:r>
            <a:r>
              <a:rPr lang="en-IN" sz="900" dirty="0" err="1" smtClean="0"/>
              <a:t>mdk</a:t>
            </a:r>
            <a:r>
              <a:rPr lang="en-IN" sz="900" dirty="0" smtClean="0"/>
              <a:t> key.</a:t>
            </a:r>
          </a:p>
          <a:p>
            <a:r>
              <a:rPr lang="en-IN" sz="900" dirty="0" smtClean="0"/>
              <a:t>   * @return max dictionary value.</a:t>
            </a:r>
          </a:p>
          <a:p>
            <a:r>
              <a:rPr lang="en-IN" sz="900" dirty="0" smtClean="0"/>
              <a:t>   */</a:t>
            </a:r>
          </a:p>
          <a:p>
            <a:r>
              <a:rPr lang="en-IN" sz="900" dirty="0" smtClean="0"/>
              <a:t>  </a:t>
            </a:r>
            <a:r>
              <a:rPr lang="en-IN" sz="900" dirty="0" err="1" smtClean="0"/>
              <a:t>int</a:t>
            </a:r>
            <a:r>
              <a:rPr lang="en-IN" sz="900" dirty="0" smtClean="0"/>
              <a:t> </a:t>
            </a:r>
            <a:r>
              <a:rPr lang="en-IN" sz="900" dirty="0" err="1" smtClean="0"/>
              <a:t>getMaxDictionaryValue</a:t>
            </a:r>
            <a:r>
              <a:rPr lang="en-IN" sz="900" dirty="0" smtClean="0"/>
              <a:t>();</a:t>
            </a:r>
          </a:p>
          <a:p>
            <a:endParaRPr lang="en-IN" sz="900" dirty="0" smtClean="0"/>
          </a:p>
          <a:p>
            <a:r>
              <a:rPr lang="en-IN" sz="900"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650" y="244079"/>
            <a:ext cx="7632774" cy="653653"/>
          </a:xfrm>
        </p:spPr>
        <p:txBody>
          <a:bodyPr/>
          <a:lstStyle/>
          <a:p>
            <a:r>
              <a:rPr lang="en-IN" sz="2400" dirty="0" smtClean="0"/>
              <a:t>Dictionary Generation Implementation </a:t>
            </a:r>
            <a:endParaRPr lang="en-IN" sz="2400" dirty="0"/>
          </a:p>
        </p:txBody>
      </p:sp>
      <p:sp>
        <p:nvSpPr>
          <p:cNvPr id="4" name="TextBox 3"/>
          <p:cNvSpPr txBox="1"/>
          <p:nvPr/>
        </p:nvSpPr>
        <p:spPr>
          <a:xfrm>
            <a:off x="539552" y="1275606"/>
            <a:ext cx="4032448" cy="2800767"/>
          </a:xfrm>
          <a:prstGeom prst="rect">
            <a:avLst/>
          </a:prstGeom>
          <a:noFill/>
        </p:spPr>
        <p:txBody>
          <a:bodyPr wrap="square" rtlCol="0">
            <a:spAutoFit/>
          </a:bodyPr>
          <a:lstStyle/>
          <a:p>
            <a:r>
              <a:rPr lang="en-US" sz="1600" dirty="0" smtClean="0"/>
              <a:t>This </a:t>
            </a:r>
            <a:r>
              <a:rPr lang="en-US" sz="1600" dirty="0" err="1" smtClean="0"/>
              <a:t>ColumnDictionaryGenerator</a:t>
            </a:r>
            <a:r>
              <a:rPr lang="en-US" sz="1600" dirty="0" smtClean="0"/>
              <a:t> interface can have 3 implementations, </a:t>
            </a:r>
          </a:p>
          <a:p>
            <a:pPr marL="342900" indent="-342900">
              <a:buFont typeface="+mj-lt"/>
              <a:buAutoNum type="arabicPeriod"/>
            </a:pPr>
            <a:r>
              <a:rPr lang="en-IN" sz="1600" b="1" dirty="0" err="1" smtClean="0">
                <a:solidFill>
                  <a:srgbClr val="C00000"/>
                </a:solidFill>
              </a:rPr>
              <a:t>PreGeneratedColumnDictionaryGenerator</a:t>
            </a:r>
            <a:r>
              <a:rPr lang="en-IN" sz="1600" dirty="0" smtClean="0"/>
              <a:t>: It gets the dictionary values from already generated and loaded dictionary.</a:t>
            </a:r>
          </a:p>
          <a:p>
            <a:pPr marL="342900" indent="-342900">
              <a:buFont typeface="+mj-lt"/>
              <a:buAutoNum type="arabicPeriod"/>
            </a:pPr>
            <a:r>
              <a:rPr lang="en-IN" sz="1600" b="1" dirty="0" err="1" smtClean="0">
                <a:solidFill>
                  <a:srgbClr val="C00000"/>
                </a:solidFill>
              </a:rPr>
              <a:t>GlobalColumnDictionaryGenerator</a:t>
            </a:r>
            <a:r>
              <a:rPr lang="en-IN" sz="1600" dirty="0" smtClean="0"/>
              <a:t>: It generates global dictionary online by using KV store or distributed map.</a:t>
            </a:r>
          </a:p>
          <a:p>
            <a:pPr marL="342900" indent="-342900">
              <a:buFont typeface="+mj-lt"/>
              <a:buAutoNum type="arabicPeriod"/>
            </a:pPr>
            <a:r>
              <a:rPr lang="en-IN" sz="1600" b="1" dirty="0" err="1" smtClean="0">
                <a:solidFill>
                  <a:srgbClr val="C00000"/>
                </a:solidFill>
              </a:rPr>
              <a:t>LocalColumnDictionaryGenerator</a:t>
            </a:r>
            <a:r>
              <a:rPr lang="en-IN" sz="1600" dirty="0" smtClean="0"/>
              <a:t>: It generates local dictionary only for that executor.</a:t>
            </a:r>
            <a:endParaRPr lang="en-IN" sz="1600" dirty="0" err="1" smtClean="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5121" name="image03.png"/>
          <p:cNvPicPr>
            <a:picLocks noChangeAspect="1" noChangeArrowheads="1"/>
          </p:cNvPicPr>
          <p:nvPr/>
        </p:nvPicPr>
        <p:blipFill>
          <a:blip r:embed="rId2" cstate="print"/>
          <a:srcRect/>
          <a:stretch>
            <a:fillRect/>
          </a:stretch>
        </p:blipFill>
        <p:spPr bwMode="auto">
          <a:xfrm>
            <a:off x="5292080" y="915566"/>
            <a:ext cx="2800350" cy="3124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advClick="0" advTm="8000">
    <p:fade thruBlk="1"/>
  </p:transition>
  <p:timing>
    <p:tnLst>
      <p:par>
        <p:cTn id="1" dur="indefinite" restart="never" nodeType="tmRoot"/>
      </p:par>
    </p:tnLst>
  </p:timing>
</p:sld>
</file>

<file path=ppt/theme/theme1.xml><?xml version="1.0" encoding="utf-8"?>
<a:theme xmlns:a="http://schemas.openxmlformats.org/drawingml/2006/main" name="General_ppt_template">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General_ppt_template</Template>
  <TotalTime>94</TotalTime>
  <Words>479</Words>
  <Application>Microsoft Office PowerPoint</Application>
  <PresentationFormat>On-screen Show (16:9)</PresentationFormat>
  <Paragraphs>86</Paragraphs>
  <Slides>9</Slides>
  <Notes>0</Notes>
  <HiddenSlides>0</HiddenSlides>
  <MMClips>0</MMClips>
  <ScaleCrop>false</ScaleCrop>
  <HeadingPairs>
    <vt:vector size="4" baseType="variant">
      <vt:variant>
        <vt:lpstr>Theme</vt:lpstr>
      </vt:variant>
      <vt:variant>
        <vt:i4>9</vt:i4>
      </vt:variant>
      <vt:variant>
        <vt:lpstr>Slide Titles</vt:lpstr>
      </vt:variant>
      <vt:variant>
        <vt:i4>9</vt:i4>
      </vt:variant>
    </vt:vector>
  </HeadingPairs>
  <TitlesOfParts>
    <vt:vector size="18" baseType="lpstr">
      <vt:lpstr>General_ppt_template</vt:lpstr>
      <vt:lpstr>1_主题1</vt:lpstr>
      <vt:lpstr>4_主题1</vt:lpstr>
      <vt:lpstr>5_主题1</vt:lpstr>
      <vt:lpstr>6_主题1</vt:lpstr>
      <vt:lpstr>7_主题1</vt:lpstr>
      <vt:lpstr>8_主题1</vt:lpstr>
      <vt:lpstr>9_主题1</vt:lpstr>
      <vt:lpstr>10_主题1</vt:lpstr>
      <vt:lpstr>CarbonData Data Load Design</vt:lpstr>
      <vt:lpstr>Background</vt:lpstr>
      <vt:lpstr>New Data Load Design</vt:lpstr>
      <vt:lpstr>Major Interfaces</vt:lpstr>
      <vt:lpstr>Working</vt:lpstr>
      <vt:lpstr>Integration with CarbonOutputFormat</vt:lpstr>
      <vt:lpstr>Dictionary Generation </vt:lpstr>
      <vt:lpstr>Dictionary Generation Implementation </vt:lpstr>
      <vt:lpstr>Slide 9</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CarbonData Compaction</dc:title>
  <dc:creator>test</dc:creator>
  <cp:lastModifiedBy>test</cp:lastModifiedBy>
  <cp:revision>33</cp:revision>
  <dcterms:created xsi:type="dcterms:W3CDTF">2017-02-16T12:30:36Z</dcterms:created>
  <dcterms:modified xsi:type="dcterms:W3CDTF">2017-02-23T10:46:48Z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(3)tRVcHT4t+/AU+t66DyC1uhCDA22Ikbvq5sfkZXrRy+5DeRm/A7D1xsqXqNm+1G6Aq4El7C6E
o4YpEhlRHoiEeAQ0FZK6Fz0Z+rxdlAUy8et7QXdO2B9slPtGoNaCNk9HQcYkDt/moE1vMNoH
VS5rmEwaOwOqKjIR71+u09iEh7tJfW1NAADCHfBFKEETMm5YV6E3XdBVx9xyKg2hZtRO0ImB
IuxrOx3KsbkSiCZV0nak5</vt:lpwstr>
  </property>
  <property fmtid="{D5CDD505-2E9C-101B-9397-08002B2CF9AE}" pid="3" name="_ms_pID_7253431">
    <vt:lpwstr>SVY3PRcAPPEfeB3wqecJ6vma8ANEyXwyzwEqqK5GtUdcz5UsMce
eX71j7WH2iGCBqRFwST/AM0cVIJn0XHgTtN9vfku3zHindAq1Tpkb++774573xz2BVVyAZF0
BB6kF8WeblnKboNDlLhyLxmkfzsLepDtGjto9M2oS+4PzC5d+wbTptiGPEeh5eJm1Ah668bg
Ot2i8ZdqoNJ/TiHLuIPvkIARg5vFRRTZ25WCLFVztT</vt:lpwstr>
  </property>
  <property fmtid="{D5CDD505-2E9C-101B-9397-08002B2CF9AE}" pid="4" name="_ms_pID_7253432">
    <vt:lpwstr>KgKxY8J0tAQ79wO0lk00vL4x4+JJKW
SpPedKxXO9GXUqW+IKn+rEkwjyN6/YGLqcbRt9UINJriXgdvAKk=</vt:lpwstr>
  </property>
  <property fmtid="{D5CDD505-2E9C-101B-9397-08002B2CF9AE}" pid="5" name="_2015_ms_pID_725343">
    <vt:lpwstr>(2)SZZrIXTqRUtb5fqttogV4viWW87b5tWUWk94QtfvDu5lKaywg1+UxuAm5AqRkDg+CHwNVLf4
kjss4TtpBX7nBDgvyq1NcbiQ0dGnug/wvgiLlr7TllQcR3n1boqiIsIWBebzG9kD6BMnLgIX
nzi/hAL8UUTQnWyDYhit8OjoCYFCm867sfqWtUkXWOQcGMWqwK8CycrjAUQpd/+6m9tQzraG
0Y3w1/lQQHZF/QcSG6</vt:lpwstr>
  </property>
  <property fmtid="{D5CDD505-2E9C-101B-9397-08002B2CF9AE}" pid="6" name="_2015_ms_pID_7253431">
    <vt:lpwstr>lLm8poHfZ2MIOVTecd2RvRvmg6Xeu8PzarlhdEZjhYvG1tE59ohCDW
L4SS5FH9UV9kuuFh8Jn8m4+DZQjbPuhvI5bC+a0wIpDzwNtZLE0TDZ9prq3w9dj6FvjM+2Pz
XJo6vZlRg1vXh+Pow7AtZk2aS4Hig1EbWAUR172Q2Cbevpgw0Xe31KoZtpACksOjCVLkbUlb
M+vcjvXW68Rd252G</vt:lpwstr>
  </property>
  <property fmtid="{D5CDD505-2E9C-101B-9397-08002B2CF9AE}" pid="7" name="_readonly">
    <vt:lpwstr/>
  </property>
  <property fmtid="{D5CDD505-2E9C-101B-9397-08002B2CF9AE}" pid="8" name="_change">
    <vt:lpwstr/>
  </property>
  <property fmtid="{D5CDD505-2E9C-101B-9397-08002B2CF9AE}" pid="9" name="_full-control">
    <vt:lpwstr/>
  </property>
  <property fmtid="{D5CDD505-2E9C-101B-9397-08002B2CF9AE}" pid="10" name="sflag">
    <vt:lpwstr>1487843658</vt:lpwstr>
  </property>
</Properties>
</file>