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6" r:id="rId4"/>
    <p:sldId id="258" r:id="rId5"/>
    <p:sldId id="267" r:id="rId6"/>
    <p:sldId id="274" r:id="rId7"/>
    <p:sldId id="268" r:id="rId8"/>
    <p:sldId id="269" r:id="rId9"/>
    <p:sldId id="259" r:id="rId10"/>
    <p:sldId id="270" r:id="rId11"/>
    <p:sldId id="271" r:id="rId12"/>
    <p:sldId id="260" r:id="rId13"/>
    <p:sldId id="277" r:id="rId14"/>
    <p:sldId id="261" r:id="rId15"/>
    <p:sldId id="275" r:id="rId16"/>
    <p:sldId id="276" r:id="rId17"/>
    <p:sldId id="278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2" autoAdjust="0"/>
    <p:restoredTop sz="91493" autoAdjust="0"/>
  </p:normalViewPr>
  <p:slideViewPr>
    <p:cSldViewPr snapToGrid="0" snapToObjects="1">
      <p:cViewPr>
        <p:scale>
          <a:sx n="100" d="100"/>
          <a:sy n="100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C02C5-E529-EE44-8F7E-EA05CE36D08E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400DE-6ECB-304A-AE04-E7B576137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33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48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26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03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06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12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52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past </a:t>
            </a:r>
            <a:r>
              <a:rPr lang="en-US" dirty="0" err="1" smtClean="0"/>
              <a:t>valgrind</a:t>
            </a:r>
            <a:r>
              <a:rPr lang="en-US" dirty="0" smtClean="0"/>
              <a:t> is a</a:t>
            </a:r>
            <a:r>
              <a:rPr lang="en-US" baseline="0" dirty="0" smtClean="0"/>
              <a:t> very popular tool to debug memory leak. However it typically will slow down the process by 10 to 20X. </a:t>
            </a:r>
          </a:p>
          <a:p>
            <a:r>
              <a:rPr lang="en-US" baseline="0" dirty="0" smtClean="0"/>
              <a:t>In ATS there is effort to use ASAN to find memory leak problems. And there is a presentation in ATS Summit in 2015 to go into details on how to use Address </a:t>
            </a:r>
            <a:r>
              <a:rPr lang="en-US" baseline="0" dirty="0" err="1" smtClean="0"/>
              <a:t>Santizier</a:t>
            </a:r>
            <a:r>
              <a:rPr lang="en-US" baseline="0" dirty="0" smtClean="0"/>
              <a:t>. One problem with ASAN is that we need to recompile the binary. </a:t>
            </a:r>
          </a:p>
          <a:p>
            <a:r>
              <a:rPr lang="en-US" baseline="0" dirty="0" smtClean="0"/>
              <a:t>Still it is reported by with ASAN we can still experience a 2X slow down in performance. So it may still not be suitable for live debugging for critical system.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Finally, we can always set up monitoring for the </a:t>
            </a:r>
            <a:r>
              <a:rPr lang="en-US" baseline="0" dirty="0" err="1" smtClean="0"/>
              <a:t>Ats</a:t>
            </a:r>
            <a:r>
              <a:rPr lang="en-US" baseline="0" dirty="0" smtClean="0"/>
              <a:t> process memory usage. Then we can trace back the changes that cause the memory to grow over a period of times. However, as stated above, there is still a lot of guess works needed to pinpoint the actual root cause. So we need something more. And </a:t>
            </a:r>
            <a:r>
              <a:rPr lang="en-US" baseline="0" dirty="0" err="1" smtClean="0"/>
              <a:t>Jemalloc</a:t>
            </a:r>
            <a:r>
              <a:rPr lang="en-US" baseline="0" dirty="0" smtClean="0"/>
              <a:t> comes to the rescue.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27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Please note that there are a few other options available for memory profiling and you can check it out in the </a:t>
            </a:r>
            <a:r>
              <a:rPr lang="en-US" baseline="0" dirty="0" err="1" smtClean="0"/>
              <a:t>jemalloc</a:t>
            </a:r>
            <a:r>
              <a:rPr lang="en-US" baseline="0" dirty="0" smtClean="0"/>
              <a:t> documents.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3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77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5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29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00DE-6ECB-304A-AE04-E7B5761371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46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79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9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76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3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2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1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0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5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1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5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382C-22E2-F84A-90B5-F62A900FAD60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C6B0F-B423-8144-B2C1-5D6D6FF44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Experience with </a:t>
            </a:r>
            <a:r>
              <a:rPr lang="en-US" dirty="0" err="1" smtClean="0"/>
              <a:t>jemalloc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Kit Chan (</a:t>
            </a:r>
            <a:r>
              <a:rPr lang="en-US" dirty="0" err="1" smtClean="0"/>
              <a:t>kichan@oath.com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6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41"/>
    </mc:Choice>
    <mc:Fallback xmlns="">
      <p:transition xmlns:p14="http://schemas.microsoft.com/office/powerpoint/2010/main" spd="slow" advTm="97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ATS in front of multiple origins, serving HTML and JS/CSS/Images assets</a:t>
            </a:r>
          </a:p>
          <a:p>
            <a:r>
              <a:rPr lang="en-US" dirty="0" smtClean="0"/>
              <a:t>Leak happened and took 12 hours to OOM</a:t>
            </a:r>
          </a:p>
          <a:p>
            <a:r>
              <a:rPr lang="en-US" dirty="0" smtClean="0"/>
              <a:t>Multiple critical fixes out at the same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6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45"/>
    </mc:Choice>
    <mc:Fallback xmlns="">
      <p:transition xmlns:p14="http://schemas.microsoft.com/office/powerpoint/2010/main" spd="slow" advTm="353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562793" cy="6858000"/>
          </a:xfrm>
          <a:prstGeom prst="rect">
            <a:avLst/>
          </a:prstGeom>
        </p:spPr>
      </p:pic>
      <p:pic>
        <p:nvPicPr>
          <p:cNvPr id="5" name="Picture 4" descr="Screen Shot 2017-07-31 at 1.15.3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646" y="90155"/>
            <a:ext cx="3514928" cy="678808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1590819" y="90155"/>
            <a:ext cx="3938827" cy="198793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1449699" y="3296715"/>
            <a:ext cx="4079948" cy="341216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5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12"/>
    </mc:Choice>
    <mc:Fallback xmlns="">
      <p:transition xmlns:p14="http://schemas.microsoft.com/office/powerpoint/2010/main" spd="slow" advTm="2311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own </a:t>
            </a:r>
            <a:r>
              <a:rPr lang="en-US" dirty="0" err="1" smtClean="0"/>
              <a:t>Brotli</a:t>
            </a:r>
            <a:r>
              <a:rPr lang="en-US" dirty="0" smtClean="0"/>
              <a:t> plugin did not release the encoder instance correctly</a:t>
            </a:r>
          </a:p>
        </p:txBody>
      </p:sp>
    </p:spTree>
    <p:extLst>
      <p:ext uri="{BB962C8B-B14F-4D97-AF65-F5344CB8AC3E}">
        <p14:creationId xmlns:p14="http://schemas.microsoft.com/office/powerpoint/2010/main" val="271781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61"/>
    </mc:Choice>
    <mc:Fallback xmlns="">
      <p:transition xmlns:p14="http://schemas.microsoft.com/office/powerpoint/2010/main" spd="slow" advTm="170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 – ATS not scaling up on more Cores/Better CPU </a:t>
            </a:r>
          </a:p>
        </p:txBody>
      </p:sp>
      <p:pic>
        <p:nvPicPr>
          <p:cNvPr id="4" name="Picture 3" descr="Screen Shot 2017-10-24 at 12.42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0600"/>
            <a:ext cx="9144000" cy="231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43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Memory operations are the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Screen Shot 2017-10-23 at 9.57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0"/>
            <a:ext cx="9144000" cy="431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8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07"/>
    </mc:Choice>
    <mc:Fallback xmlns="">
      <p:transition xmlns:p14="http://schemas.microsoft.com/office/powerpoint/2010/main" spd="slow" advTm="743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 (ESI) are the problem</a:t>
            </a:r>
            <a:endParaRPr lang="en-US" dirty="0"/>
          </a:p>
        </p:txBody>
      </p:sp>
      <p:pic>
        <p:nvPicPr>
          <p:cNvPr id="6" name="Picture 5" descr="Screen Shot 2017-10-23 at 9.58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55" y="1417638"/>
            <a:ext cx="8376685" cy="333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14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Jemalloc</a:t>
            </a:r>
            <a:r>
              <a:rPr lang="en-US" dirty="0" smtClean="0"/>
              <a:t> is 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utilization can now stress to 90%</a:t>
            </a:r>
            <a:r>
              <a:rPr lang="en-US" dirty="0" smtClean="0"/>
              <a:t>+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Screen Shot 2017-10-24 at 12.42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9100"/>
            <a:ext cx="9144000" cy="159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12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Running it on production</a:t>
            </a:r>
          </a:p>
          <a:p>
            <a:pPr lvl="1"/>
            <a:r>
              <a:rPr lang="en-US" dirty="0"/>
              <a:t>ATS 7.x allows us to turn off </a:t>
            </a:r>
            <a:r>
              <a:rPr lang="en-US" dirty="0" err="1"/>
              <a:t>freelist</a:t>
            </a:r>
            <a:endParaRPr lang="en-US" dirty="0"/>
          </a:p>
          <a:p>
            <a:pPr lvl="1"/>
            <a:r>
              <a:rPr lang="en-US" dirty="0"/>
              <a:t>Tuning Options. </a:t>
            </a:r>
            <a:r>
              <a:rPr lang="en-US" dirty="0" err="1"/>
              <a:t>E.g</a:t>
            </a:r>
            <a:r>
              <a:rPr lang="en-US" dirty="0"/>
              <a:t> </a:t>
            </a:r>
          </a:p>
          <a:p>
            <a:pPr lvl="2"/>
            <a:r>
              <a:rPr lang="en-US" dirty="0" err="1"/>
              <a:t>lg_dirty_mult</a:t>
            </a:r>
            <a:endParaRPr lang="en-US" dirty="0"/>
          </a:p>
          <a:p>
            <a:pPr lvl="2"/>
            <a:r>
              <a:rPr lang="en-US" dirty="0" err="1"/>
              <a:t>lg_chunk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08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Jemalloc</a:t>
            </a:r>
            <a:r>
              <a:rPr lang="en-US" dirty="0" smtClean="0"/>
              <a:t>/</a:t>
            </a:r>
            <a:r>
              <a:rPr lang="en-US" dirty="0" err="1" smtClean="0"/>
              <a:t>Jeprof</a:t>
            </a:r>
            <a:r>
              <a:rPr lang="en-US" dirty="0" smtClean="0"/>
              <a:t> – good complementary tool for debugging memory leak</a:t>
            </a:r>
          </a:p>
          <a:p>
            <a:r>
              <a:rPr lang="en-US" dirty="0" smtClean="0"/>
              <a:t>Improve scalability</a:t>
            </a:r>
          </a:p>
          <a:p>
            <a:r>
              <a:rPr lang="en-US" dirty="0" smtClean="0"/>
              <a:t>Tunable</a:t>
            </a:r>
          </a:p>
        </p:txBody>
      </p:sp>
    </p:spTree>
    <p:extLst>
      <p:ext uri="{BB962C8B-B14F-4D97-AF65-F5344CB8AC3E}">
        <p14:creationId xmlns:p14="http://schemas.microsoft.com/office/powerpoint/2010/main" val="249108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17"/>
    </mc:Choice>
    <mc:Fallback xmlns="">
      <p:transition xmlns:p14="http://schemas.microsoft.com/office/powerpoint/2010/main" spd="slow" advTm="561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– Difficult to debug memory leak in ATS 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Plugin coded in C or C++ - easy to produce memory leak bugs</a:t>
            </a:r>
          </a:p>
          <a:p>
            <a:r>
              <a:rPr lang="en-US" dirty="0" smtClean="0"/>
              <a:t>Hard to debug in large scale production system</a:t>
            </a:r>
          </a:p>
          <a:p>
            <a:pPr lvl="1"/>
            <a:r>
              <a:rPr lang="en-US" dirty="0" smtClean="0"/>
              <a:t>Leak can take days or weeks to be noticeable</a:t>
            </a:r>
          </a:p>
          <a:p>
            <a:pPr lvl="1"/>
            <a:r>
              <a:rPr lang="en-US" dirty="0" smtClean="0"/>
              <a:t>Can’t roll back</a:t>
            </a:r>
          </a:p>
          <a:p>
            <a:pPr lvl="2"/>
            <a:r>
              <a:rPr lang="en-US" dirty="0" smtClean="0"/>
              <a:t>Don’t know which one. Multiple changes can be suspects</a:t>
            </a:r>
          </a:p>
          <a:p>
            <a:pPr lvl="2"/>
            <a:r>
              <a:rPr lang="en-US" dirty="0" smtClean="0"/>
              <a:t>Critical feature cannot be rolled back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00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73"/>
    </mc:Choice>
    <mc:Fallback xmlns="">
      <p:transition xmlns:p14="http://schemas.microsoft.com/office/powerpoint/2010/main" spd="slow" advTm="4357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Valgrind</a:t>
            </a:r>
            <a:endParaRPr lang="en-US" dirty="0" smtClean="0"/>
          </a:p>
          <a:p>
            <a:pPr lvl="1"/>
            <a:r>
              <a:rPr lang="en-US" dirty="0" smtClean="0"/>
              <a:t>Typically slows down by 10 to 20x</a:t>
            </a:r>
          </a:p>
          <a:p>
            <a:r>
              <a:rPr lang="en-US" dirty="0" err="1" smtClean="0"/>
              <a:t>AddressSanitizer</a:t>
            </a:r>
            <a:r>
              <a:rPr lang="en-US" dirty="0" smtClean="0"/>
              <a:t> (ASAN)</a:t>
            </a:r>
          </a:p>
          <a:p>
            <a:pPr lvl="1"/>
            <a:r>
              <a:rPr lang="en-US" dirty="0" smtClean="0"/>
              <a:t>Need to recompile. </a:t>
            </a:r>
          </a:p>
          <a:p>
            <a:pPr lvl="1"/>
            <a:r>
              <a:rPr lang="en-US" dirty="0" smtClean="0"/>
              <a:t>Can slow down by 2x</a:t>
            </a:r>
          </a:p>
        </p:txBody>
      </p:sp>
    </p:spTree>
    <p:extLst>
      <p:ext uri="{BB962C8B-B14F-4D97-AF65-F5344CB8AC3E}">
        <p14:creationId xmlns:p14="http://schemas.microsoft.com/office/powerpoint/2010/main" val="226448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38"/>
    </mc:Choice>
    <mc:Fallback xmlns="">
      <p:transition xmlns:p14="http://schemas.microsoft.com/office/powerpoint/2010/main" spd="slow" advTm="9643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Jemalloc</a:t>
            </a:r>
            <a:r>
              <a:rPr lang="en-US" dirty="0" smtClean="0"/>
              <a:t> for Memory Profiling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Compile and install </a:t>
            </a:r>
            <a:r>
              <a:rPr lang="en-US" dirty="0" err="1" smtClean="0"/>
              <a:t>jemalloc</a:t>
            </a:r>
            <a:r>
              <a:rPr lang="en-US" dirty="0" smtClean="0"/>
              <a:t>  </a:t>
            </a:r>
          </a:p>
          <a:p>
            <a:r>
              <a:rPr lang="en-US" dirty="0" smtClean="0"/>
              <a:t>Create a file (/</a:t>
            </a:r>
            <a:r>
              <a:rPr lang="en-US" dirty="0" err="1" smtClean="0"/>
              <a:t>usr</a:t>
            </a:r>
            <a:r>
              <a:rPr lang="en-US" dirty="0" smtClean="0"/>
              <a:t>/local/bin/</a:t>
            </a:r>
            <a:r>
              <a:rPr lang="en-US" dirty="0" err="1" smtClean="0"/>
              <a:t>start_ats.sh</a:t>
            </a:r>
            <a:r>
              <a:rPr lang="en-US" dirty="0" smtClean="0"/>
              <a:t>) with the following contents 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#!/bin/</a:t>
            </a:r>
            <a:r>
              <a:rPr lang="en-US" sz="1800" i="1" dirty="0" err="1">
                <a:solidFill>
                  <a:srgbClr val="FF0000"/>
                </a:solidFill>
              </a:rPr>
              <a:t>sh</a:t>
            </a:r>
            <a:endParaRPr lang="en-US" sz="18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MALLOC_CONF</a:t>
            </a:r>
            <a:r>
              <a:rPr lang="en-US" sz="1800" i="1" dirty="0" smtClean="0">
                <a:solidFill>
                  <a:srgbClr val="FF0000"/>
                </a:solidFill>
              </a:rPr>
              <a:t>=</a:t>
            </a:r>
            <a:r>
              <a:rPr lang="en-US" sz="1800" i="1" dirty="0">
                <a:solidFill>
                  <a:srgbClr val="FF0000"/>
                </a:solidFill>
              </a:rPr>
              <a:t>"</a:t>
            </a:r>
            <a:r>
              <a:rPr lang="en-US" sz="1800" i="1" dirty="0" err="1" smtClean="0">
                <a:solidFill>
                  <a:srgbClr val="FF0000"/>
                </a:solidFill>
              </a:rPr>
              <a:t>prof:true</a:t>
            </a:r>
            <a:r>
              <a:rPr lang="en-US" sz="1800" i="1" dirty="0" err="1">
                <a:solidFill>
                  <a:srgbClr val="FF0000"/>
                </a:solidFill>
              </a:rPr>
              <a:t>,prof_prefix</a:t>
            </a:r>
            <a:r>
              <a:rPr lang="en-US" sz="1800" i="1" dirty="0">
                <a:solidFill>
                  <a:srgbClr val="FF0000"/>
                </a:solidFill>
              </a:rPr>
              <a:t>:/</a:t>
            </a:r>
            <a:r>
              <a:rPr lang="en-US" sz="1800" i="1" dirty="0" err="1">
                <a:solidFill>
                  <a:srgbClr val="FF0000"/>
                </a:solidFill>
              </a:rPr>
              <a:t>tmp</a:t>
            </a:r>
            <a:r>
              <a:rPr lang="en-US" sz="1800" i="1" dirty="0">
                <a:solidFill>
                  <a:srgbClr val="FF0000"/>
                </a:solidFill>
              </a:rPr>
              <a:t>/jeprof.out,lg_prof_interval:34,lg_prof_sample:20</a:t>
            </a:r>
            <a:r>
              <a:rPr lang="en-US" sz="1800" i="1" dirty="0" smtClean="0">
                <a:solidFill>
                  <a:srgbClr val="FF0000"/>
                </a:solidFill>
              </a:rPr>
              <a:t>"</a:t>
            </a:r>
            <a:endParaRPr lang="en-US" sz="18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LD_PRELOAD</a:t>
            </a:r>
            <a:r>
              <a:rPr lang="en-US" sz="1800" i="1" dirty="0" smtClean="0">
                <a:solidFill>
                  <a:srgbClr val="FF0000"/>
                </a:solidFill>
              </a:rPr>
              <a:t>=”/</a:t>
            </a:r>
            <a:r>
              <a:rPr lang="en-US" sz="1800" i="1" dirty="0" err="1" smtClean="0">
                <a:solidFill>
                  <a:srgbClr val="FF0000"/>
                </a:solidFill>
              </a:rPr>
              <a:t>usr</a:t>
            </a:r>
            <a:r>
              <a:rPr lang="en-US" sz="1800" i="1" dirty="0" smtClean="0">
                <a:solidFill>
                  <a:srgbClr val="FF0000"/>
                </a:solidFill>
              </a:rPr>
              <a:t>/local/lib/libjemalloc.so</a:t>
            </a:r>
            <a:r>
              <a:rPr lang="en-US" sz="1800" i="1" dirty="0">
                <a:solidFill>
                  <a:srgbClr val="FF0000"/>
                </a:solidFill>
              </a:rPr>
              <a:t>.2"</a:t>
            </a:r>
          </a:p>
          <a:p>
            <a:pPr marL="0" indent="0">
              <a:buNone/>
            </a:pPr>
            <a:endParaRPr lang="en-US" sz="18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export MALLOC_CONF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export LD_PRELOAD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/home/y/bin64/</a:t>
            </a:r>
            <a:r>
              <a:rPr lang="en-US" sz="1800" i="1" dirty="0" err="1">
                <a:solidFill>
                  <a:srgbClr val="FF0000"/>
                </a:solidFill>
              </a:rPr>
              <a:t>traffic_server</a:t>
            </a:r>
            <a:r>
              <a:rPr lang="en-US" sz="1800" i="1" dirty="0">
                <a:solidFill>
                  <a:srgbClr val="FF0000"/>
                </a:solidFill>
              </a:rPr>
              <a:t> "$</a:t>
            </a:r>
            <a:r>
              <a:rPr lang="en-US" sz="1800" i="1" dirty="0" smtClean="0">
                <a:solidFill>
                  <a:srgbClr val="FF0000"/>
                </a:solidFill>
              </a:rPr>
              <a:t>@”</a:t>
            </a:r>
            <a:endParaRPr lang="en-US" sz="1800" i="1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Interval between sampling – 2^20 = 1MB</a:t>
            </a:r>
          </a:p>
          <a:p>
            <a:pPr lvl="1"/>
            <a:r>
              <a:rPr lang="en-US" dirty="0" smtClean="0"/>
              <a:t>Interval between file dump – 2^32 = 4GB</a:t>
            </a:r>
          </a:p>
          <a:p>
            <a:pPr lvl="1"/>
            <a:r>
              <a:rPr lang="en-US" dirty="0" smtClean="0"/>
              <a:t>Prefix of file dump - /</a:t>
            </a:r>
            <a:r>
              <a:rPr lang="en-US" dirty="0" err="1" smtClean="0"/>
              <a:t>tmp</a:t>
            </a:r>
            <a:r>
              <a:rPr lang="en-US" dirty="0" smtClean="0"/>
              <a:t>/</a:t>
            </a:r>
            <a:r>
              <a:rPr lang="en-US" dirty="0" err="1" smtClean="0"/>
              <a:t>jeprof.out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Profiling is on.</a:t>
            </a:r>
          </a:p>
          <a:p>
            <a:r>
              <a:rPr lang="en-US" dirty="0" smtClean="0"/>
              <a:t>Update “</a:t>
            </a:r>
            <a:r>
              <a:rPr lang="en-US" dirty="0" err="1" smtClean="0"/>
              <a:t>proxy.config.proxy_binary</a:t>
            </a:r>
            <a:r>
              <a:rPr lang="en-US" dirty="0" smtClean="0"/>
              <a:t>” to the file above in </a:t>
            </a:r>
            <a:r>
              <a:rPr lang="en-US" dirty="0" err="1" smtClean="0"/>
              <a:t>records.config</a:t>
            </a:r>
            <a:endParaRPr lang="en-US" dirty="0" smtClean="0"/>
          </a:p>
          <a:p>
            <a:r>
              <a:rPr lang="en-US" dirty="0" smtClean="0"/>
              <a:t>Other options available – please see </a:t>
            </a:r>
            <a:r>
              <a:rPr lang="en-US" dirty="0" err="1" smtClean="0"/>
              <a:t>jemalloc’s</a:t>
            </a:r>
            <a:r>
              <a:rPr lang="en-US" dirty="0" smtClean="0"/>
              <a:t> doc</a:t>
            </a:r>
          </a:p>
        </p:txBody>
      </p:sp>
    </p:spTree>
    <p:extLst>
      <p:ext uri="{BB962C8B-B14F-4D97-AF65-F5344CB8AC3E}">
        <p14:creationId xmlns:p14="http://schemas.microsoft.com/office/powerpoint/2010/main" val="14352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32"/>
    </mc:Choice>
    <mc:Fallback xmlns="">
      <p:transition xmlns:p14="http://schemas.microsoft.com/office/powerpoint/2010/main" spd="slow" advTm="647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Usage</a:t>
            </a:r>
          </a:p>
          <a:p>
            <a:pPr marL="0" indent="0">
              <a:buNone/>
            </a:pPr>
            <a:r>
              <a:rPr lang="en-US" sz="1800" i="1" dirty="0" err="1">
                <a:solidFill>
                  <a:srgbClr val="FF0000"/>
                </a:solidFill>
              </a:rPr>
              <a:t>jeprof</a:t>
            </a:r>
            <a:r>
              <a:rPr lang="en-US" sz="1800" i="1" dirty="0">
                <a:solidFill>
                  <a:srgbClr val="FF0000"/>
                </a:solidFill>
              </a:rPr>
              <a:t> --</a:t>
            </a:r>
            <a:r>
              <a:rPr lang="en-US" sz="1800" i="1" dirty="0" err="1">
                <a:solidFill>
                  <a:srgbClr val="FF0000"/>
                </a:solidFill>
              </a:rPr>
              <a:t>show_bytes</a:t>
            </a:r>
            <a:r>
              <a:rPr lang="en-US" sz="1800" i="1" dirty="0">
                <a:solidFill>
                  <a:srgbClr val="FF0000"/>
                </a:solidFill>
              </a:rPr>
              <a:t> --gif </a:t>
            </a:r>
            <a:r>
              <a:rPr lang="en-US" sz="1800" i="1" dirty="0" smtClean="0">
                <a:solidFill>
                  <a:srgbClr val="FF0000"/>
                </a:solidFill>
              </a:rPr>
              <a:t>/</a:t>
            </a:r>
            <a:r>
              <a:rPr lang="en-US" sz="1800" i="1" dirty="0" err="1" smtClean="0">
                <a:solidFill>
                  <a:srgbClr val="FF0000"/>
                </a:solidFill>
              </a:rPr>
              <a:t>usr</a:t>
            </a:r>
            <a:r>
              <a:rPr lang="en-US" sz="1800" i="1" dirty="0" smtClean="0">
                <a:solidFill>
                  <a:srgbClr val="FF0000"/>
                </a:solidFill>
              </a:rPr>
              <a:t>/local/bin</a:t>
            </a:r>
            <a:r>
              <a:rPr lang="en-US" sz="1800" i="1" dirty="0">
                <a:solidFill>
                  <a:srgbClr val="FF0000"/>
                </a:solidFill>
              </a:rPr>
              <a:t>/</a:t>
            </a:r>
            <a:r>
              <a:rPr lang="en-US" sz="1800" i="1" dirty="0" err="1">
                <a:solidFill>
                  <a:srgbClr val="FF0000"/>
                </a:solidFill>
              </a:rPr>
              <a:t>traffic_server</a:t>
            </a:r>
            <a:r>
              <a:rPr lang="en-US" sz="1800" i="1" dirty="0">
                <a:solidFill>
                  <a:srgbClr val="FF0000"/>
                </a:solidFill>
              </a:rPr>
              <a:t> </a:t>
            </a:r>
            <a:r>
              <a:rPr lang="en-US" sz="1800" i="1" dirty="0" smtClean="0">
                <a:solidFill>
                  <a:srgbClr val="FF0000"/>
                </a:solidFill>
              </a:rPr>
              <a:t>/</a:t>
            </a:r>
            <a:r>
              <a:rPr lang="en-US" sz="1800" i="1" dirty="0" err="1" smtClean="0">
                <a:solidFill>
                  <a:srgbClr val="FF0000"/>
                </a:solidFill>
              </a:rPr>
              <a:t>tmp</a:t>
            </a:r>
            <a:r>
              <a:rPr lang="en-US" sz="1800" i="1" dirty="0" smtClean="0">
                <a:solidFill>
                  <a:srgbClr val="FF0000"/>
                </a:solidFill>
              </a:rPr>
              <a:t>/jeprof.out</a:t>
            </a:r>
            <a:r>
              <a:rPr lang="en-US" sz="1800" i="1" dirty="0">
                <a:solidFill>
                  <a:srgbClr val="FF0000"/>
                </a:solidFill>
              </a:rPr>
              <a:t>.32201.3730.i3730.heap &gt; </a:t>
            </a:r>
            <a:r>
              <a:rPr lang="en-US" sz="1800" i="1" dirty="0" smtClean="0">
                <a:solidFill>
                  <a:srgbClr val="FF0000"/>
                </a:solidFill>
              </a:rPr>
              <a:t>/</a:t>
            </a:r>
            <a:r>
              <a:rPr lang="en-US" sz="1800" i="1" dirty="0" err="1" smtClean="0">
                <a:solidFill>
                  <a:srgbClr val="FF0000"/>
                </a:solidFill>
              </a:rPr>
              <a:t>tmp</a:t>
            </a:r>
            <a:r>
              <a:rPr lang="en-US" sz="1800" i="1" dirty="0" smtClean="0">
                <a:solidFill>
                  <a:srgbClr val="FF0000"/>
                </a:solidFill>
              </a:rPr>
              <a:t>/32201.3730</a:t>
            </a:r>
            <a:r>
              <a:rPr lang="en-US" sz="1800" i="1" dirty="0">
                <a:solidFill>
                  <a:srgbClr val="FF0000"/>
                </a:solidFill>
              </a:rPr>
              <a:t>.</a:t>
            </a:r>
            <a:r>
              <a:rPr lang="en-US" sz="1800" i="1" dirty="0" smtClean="0">
                <a:solidFill>
                  <a:srgbClr val="FF0000"/>
                </a:solidFill>
              </a:rPr>
              <a:t>gif</a:t>
            </a:r>
          </a:p>
          <a:p>
            <a:r>
              <a:rPr lang="en-US" dirty="0" smtClean="0"/>
              <a:t>Generate a gif file containing the call graph of the program</a:t>
            </a:r>
          </a:p>
          <a:p>
            <a:r>
              <a:rPr lang="en-US" dirty="0" smtClean="0"/>
              <a:t>Other formats and options supported</a:t>
            </a:r>
          </a:p>
          <a:p>
            <a:r>
              <a:rPr lang="en-US" dirty="0" smtClean="0"/>
              <a:t>Here is an example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7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15"/>
    </mc:Choice>
    <mc:Fallback xmlns="">
      <p:transition xmlns:p14="http://schemas.microsoft.com/office/powerpoint/2010/main" spd="slow" advTm="4191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733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6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ATS in front of multiple API Origins</a:t>
            </a:r>
          </a:p>
          <a:p>
            <a:r>
              <a:rPr lang="en-US" dirty="0" smtClean="0"/>
              <a:t>Leak happened for several months.</a:t>
            </a:r>
          </a:p>
          <a:p>
            <a:r>
              <a:rPr lang="en-US" dirty="0" smtClean="0"/>
              <a:t>Took about 2 weeks to be noticeable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60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76"/>
    </mc:Choice>
    <mc:Fallback xmlns="">
      <p:transition xmlns:p14="http://schemas.microsoft.com/office/powerpoint/2010/main" spd="slow" advTm="400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12665" cy="6858000"/>
          </a:xfrm>
          <a:prstGeom prst="rect">
            <a:avLst/>
          </a:prstGeom>
        </p:spPr>
      </p:pic>
      <p:pic>
        <p:nvPicPr>
          <p:cNvPr id="7" name="Picture 6" descr="Screen Shot 2017-07-31 at 1.06.0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018003"/>
            <a:ext cx="4150719" cy="565019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2386229" y="1018003"/>
            <a:ext cx="2642971" cy="318947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86228" y="5182384"/>
            <a:ext cx="3023972" cy="148581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0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40"/>
    </mc:Choice>
    <mc:Fallback xmlns="">
      <p:transition xmlns:p14="http://schemas.microsoft.com/office/powerpoint/2010/main" spd="slow" advTm="2074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#1</a:t>
            </a:r>
            <a:endParaRPr lang="en-US" dirty="0"/>
          </a:p>
        </p:txBody>
      </p:sp>
      <p:pic>
        <p:nvPicPr>
          <p:cNvPr id="7" name="Picture 6" descr="Screen Shot 2017-10-23 at 9.3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14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9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83"/>
    </mc:Choice>
    <mc:Fallback xmlns="">
      <p:transition xmlns:p14="http://schemas.microsoft.com/office/powerpoint/2010/main" spd="slow" advTm="297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4864</TotalTime>
  <Words>647</Words>
  <Application>Microsoft Macintosh PowerPoint</Application>
  <PresentationFormat>On-screen Show (4:3)</PresentationFormat>
  <Paragraphs>85</Paragraphs>
  <Slides>18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Experience with jemalloc</vt:lpstr>
      <vt:lpstr>Problem – Difficult to debug memory leak in ATS Plugins</vt:lpstr>
      <vt:lpstr>Options</vt:lpstr>
      <vt:lpstr>Jemalloc for Memory Profiling</vt:lpstr>
      <vt:lpstr>Viewing the Results</vt:lpstr>
      <vt:lpstr>PowerPoint Presentation</vt:lpstr>
      <vt:lpstr>Case Study #1</vt:lpstr>
      <vt:lpstr>PowerPoint Presentation</vt:lpstr>
      <vt:lpstr>Case Study #1</vt:lpstr>
      <vt:lpstr>Case Study #2</vt:lpstr>
      <vt:lpstr>PowerPoint Presentation</vt:lpstr>
      <vt:lpstr>Case Study #2</vt:lpstr>
      <vt:lpstr>Problem – ATS not scaling up on more Cores/Better CPU </vt:lpstr>
      <vt:lpstr>Memory operations are the issues</vt:lpstr>
      <vt:lpstr>Plugins (ESI) are the problem</vt:lpstr>
      <vt:lpstr>Jemalloc is the solution</vt:lpstr>
      <vt:lpstr>Future</vt:lpstr>
      <vt:lpstr>Conclusion</vt:lpstr>
    </vt:vector>
  </TitlesOfParts>
  <Company>Yahoo,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Debugging Memory Leak with jemalloc</dc:title>
  <dc:creator>Chan</dc:creator>
  <cp:lastModifiedBy>Chan</cp:lastModifiedBy>
  <cp:revision>58</cp:revision>
  <dcterms:created xsi:type="dcterms:W3CDTF">2017-07-28T23:58:26Z</dcterms:created>
  <dcterms:modified xsi:type="dcterms:W3CDTF">2017-10-24T19:46:04Z</dcterms:modified>
</cp:coreProperties>
</file>