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8"/>
  </p:notesMasterIdLst>
  <p:sldIdLst>
    <p:sldId id="256" r:id="rId2"/>
    <p:sldId id="259" r:id="rId3"/>
    <p:sldId id="294" r:id="rId4"/>
    <p:sldId id="295" r:id="rId5"/>
    <p:sldId id="296" r:id="rId6"/>
    <p:sldId id="2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56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  <p15:guide id="5" orient="horz" pos="3816" userDrawn="1">
          <p15:clr>
            <a:srgbClr val="A4A3A4"/>
          </p15:clr>
        </p15:guide>
        <p15:guide id="6" pos="168" userDrawn="1">
          <p15:clr>
            <a:srgbClr val="A4A3A4"/>
          </p15:clr>
        </p15:guide>
        <p15:guide id="7" pos="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C54C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60" autoAdjust="0"/>
    <p:restoredTop sz="94674" autoAdjust="0"/>
  </p:normalViewPr>
  <p:slideViewPr>
    <p:cSldViewPr snapToGrid="0" showGuides="1">
      <p:cViewPr varScale="1">
        <p:scale>
          <a:sx n="124" d="100"/>
          <a:sy n="124" d="100"/>
        </p:scale>
        <p:origin x="280" y="168"/>
      </p:cViewPr>
      <p:guideLst>
        <p:guide orient="horz" pos="2304"/>
        <p:guide pos="3840"/>
        <p:guide pos="5256"/>
        <p:guide orient="horz" pos="1176"/>
        <p:guide orient="horz" pos="3816"/>
        <p:guide pos="168"/>
        <p:guide pos="336"/>
      </p:guideLst>
    </p:cSldViewPr>
  </p:slideViewPr>
  <p:outlineViewPr>
    <p:cViewPr>
      <p:scale>
        <a:sx n="33" d="100"/>
        <a:sy n="33" d="100"/>
      </p:scale>
      <p:origin x="0" y="-655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AD18470-6763-4FC4-9B97-850A3943075B}" type="datetimeFigureOut">
              <a:rPr lang="en-US" smtClean="0"/>
              <a:pPr/>
              <a:t>5/26/17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8AE1DCC-D393-43AB-A22E-3A910DF8CA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0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14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39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6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30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37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02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7682" y="6513426"/>
            <a:ext cx="3004194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tx1"/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 smtClean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933" y="6456877"/>
            <a:ext cx="1037599" cy="219783"/>
          </a:xfrm>
          <a:prstGeom prst="rect">
            <a:avLst/>
          </a:prstGeom>
        </p:spPr>
      </p:pic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2756297" y="1488820"/>
            <a:ext cx="6679406" cy="1840168"/>
          </a:xfrm>
        </p:spPr>
        <p:txBody>
          <a:bodyPr tIns="0" bIns="0" anchor="ctr" anchorCtr="0">
            <a:norm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4" name="Subtitle 2"/>
          <p:cNvSpPr>
            <a:spLocks noGrp="1"/>
          </p:cNvSpPr>
          <p:nvPr>
            <p:ph type="subTitle" idx="1"/>
          </p:nvPr>
        </p:nvSpPr>
        <p:spPr>
          <a:xfrm>
            <a:off x="2756297" y="3683006"/>
            <a:ext cx="6679406" cy="84451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 rot="5400000">
            <a:off x="5958840" y="-583983"/>
            <a:ext cx="27432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5400000">
            <a:off x="5958840" y="2961859"/>
            <a:ext cx="27432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99401"/>
      </p:ext>
    </p:extLst>
  </p:cSld>
  <p:clrMapOvr>
    <a:masterClrMapping/>
  </p:clrMapOvr>
  <p:hf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ell 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346137" y="937241"/>
            <a:ext cx="3566160" cy="49349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8437577" y="1056498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437577" y="4369141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437577" y="2712820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616" y="288691"/>
            <a:ext cx="3989069" cy="7000707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743450" y="1056498"/>
            <a:ext cx="2715720" cy="481566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78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ual Cell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862" y="362088"/>
            <a:ext cx="3217335" cy="5646335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63374" y="982680"/>
            <a:ext cx="2198315" cy="387631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 smtClean="0"/>
              <a:t>Drag &amp; Drop picture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562" y="362088"/>
            <a:ext cx="3217335" cy="5646335"/>
          </a:xfrm>
          <a:prstGeom prst="rect">
            <a:avLst/>
          </a:prstGeom>
        </p:spPr>
      </p:pic>
      <p:sp>
        <p:nvSpPr>
          <p:cNvPr id="14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264074" y="982680"/>
            <a:ext cx="2198315" cy="387631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5120029" y="5643020"/>
            <a:ext cx="2285004" cy="746909"/>
          </a:xfrm>
          <a:prstGeom prst="rect">
            <a:avLst/>
          </a:prstGeom>
          <a:noFill/>
        </p:spPr>
        <p:txBody>
          <a:bodyPr lIns="91440" b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600" b="0"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212077" y="5643020"/>
            <a:ext cx="2293656" cy="763251"/>
          </a:xfrm>
          <a:prstGeom prst="rect">
            <a:avLst/>
          </a:prstGeom>
          <a:noFill/>
        </p:spPr>
        <p:txBody>
          <a:bodyPr vert="horz" lIns="91440" tIns="45720" rIns="91440" bIns="91440" rtlCol="0">
            <a:normAutofit/>
          </a:bodyPr>
          <a:lstStyle>
            <a:lvl1pPr marL="171450" indent="-171450" algn="ctr">
              <a:buNone/>
              <a:defRPr lang="en-US" sz="1600" b="0" dirty="0" smtClean="0">
                <a:latin typeface="+mj-lt"/>
              </a:defRPr>
            </a:lvl1pPr>
          </a:lstStyle>
          <a:p>
            <a:pPr marL="0" lvl="0" indent="0" algn="ctr">
              <a:spcAft>
                <a:spcPts val="0"/>
              </a:spcAft>
            </a:pPr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71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46137" y="937241"/>
            <a:ext cx="3566160" cy="49349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53" y="1225545"/>
            <a:ext cx="6856028" cy="489664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8437577" y="2716402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6100" y="1511300"/>
            <a:ext cx="5123804" cy="383192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7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 smtClean="0"/>
              <a:t>Drag &amp; Drop picture</a:t>
            </a:r>
            <a:endParaRPr lang="en-US" dirty="0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437577" y="1143000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437577" y="4289804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1651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6" y="1735932"/>
            <a:ext cx="3852488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6" y="4036219"/>
            <a:ext cx="3852488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95" y="1064634"/>
            <a:ext cx="10058401" cy="5627409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108561" y="1339014"/>
            <a:ext cx="6281217" cy="394180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2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76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6" y="1735932"/>
            <a:ext cx="457200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6" y="4036219"/>
            <a:ext cx="457200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83" y="834696"/>
            <a:ext cx="6347901" cy="5818909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979715" y="1218582"/>
            <a:ext cx="5513832" cy="331161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2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 smtClean="0"/>
              <a:t>Drag &amp; Drop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94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6100762" y="0"/>
            <a:ext cx="6091237" cy="6858000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 smtClean="0"/>
              <a:t>Drag &amp; Drop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57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-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1237" cy="6858000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 smtClean="0"/>
              <a:t>Drag &amp; Drop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1304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641304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9048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72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-up lef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9934" y="1735932"/>
            <a:ext cx="4792363" cy="978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19934" y="2828925"/>
            <a:ext cx="4792363" cy="2200275"/>
          </a:xfrm>
        </p:spPr>
        <p:txBody>
          <a:bodyPr vert="horz" lIns="0" tIns="45720" rIns="91440" bIns="45720" rtlCol="0">
            <a:normAutofit/>
          </a:bodyPr>
          <a:lstStyle>
            <a:lvl1pPr>
              <a:defRPr lang="en-US" sz="1600" dirty="0" smtClean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77679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932439"/>
              </p:ext>
            </p:extLst>
          </p:nvPr>
        </p:nvGraphicFramePr>
        <p:xfrm>
          <a:off x="328611" y="1104603"/>
          <a:ext cx="5475684" cy="456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8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78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41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Picture Placeholder 29"/>
          <p:cNvSpPr>
            <a:spLocks noGrp="1" noChangeAspect="1"/>
          </p:cNvSpPr>
          <p:nvPr>
            <p:ph type="pic" sz="quarter" idx="24"/>
          </p:nvPr>
        </p:nvSpPr>
        <p:spPr>
          <a:xfrm>
            <a:off x="546209" y="111283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Picture Placeholder 29"/>
          <p:cNvSpPr>
            <a:spLocks noGrp="1" noChangeAspect="1"/>
          </p:cNvSpPr>
          <p:nvPr>
            <p:ph type="pic" sz="quarter" idx="25"/>
          </p:nvPr>
        </p:nvSpPr>
        <p:spPr>
          <a:xfrm>
            <a:off x="3289409" y="111283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Picture Placeholder 29"/>
          <p:cNvSpPr>
            <a:spLocks noGrp="1" noChangeAspect="1"/>
          </p:cNvSpPr>
          <p:nvPr>
            <p:ph type="pic" sz="quarter" idx="28"/>
          </p:nvPr>
        </p:nvSpPr>
        <p:spPr>
          <a:xfrm>
            <a:off x="546209" y="274875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Picture Placeholder 29"/>
          <p:cNvSpPr>
            <a:spLocks noGrp="1" noChangeAspect="1"/>
          </p:cNvSpPr>
          <p:nvPr>
            <p:ph type="pic" sz="quarter" idx="29"/>
          </p:nvPr>
        </p:nvSpPr>
        <p:spPr>
          <a:xfrm>
            <a:off x="3289409" y="274875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7" name="Picture Placeholder 29"/>
          <p:cNvSpPr>
            <a:spLocks noGrp="1" noChangeAspect="1"/>
          </p:cNvSpPr>
          <p:nvPr>
            <p:ph type="pic" sz="quarter" idx="32"/>
          </p:nvPr>
        </p:nvSpPr>
        <p:spPr>
          <a:xfrm>
            <a:off x="546209" y="438467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8" name="Picture Placeholder 29"/>
          <p:cNvSpPr>
            <a:spLocks noGrp="1" noChangeAspect="1"/>
          </p:cNvSpPr>
          <p:nvPr>
            <p:ph type="pic" sz="quarter" idx="33"/>
          </p:nvPr>
        </p:nvSpPr>
        <p:spPr>
          <a:xfrm>
            <a:off x="3289409" y="438467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716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94496"/>
              </p:ext>
            </p:extLst>
          </p:nvPr>
        </p:nvGraphicFramePr>
        <p:xfrm>
          <a:off x="620316" y="1361778"/>
          <a:ext cx="10951368" cy="456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8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78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3784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378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41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Picture Placeholder 29"/>
          <p:cNvSpPr>
            <a:spLocks noGrp="1" noChangeAspect="1"/>
          </p:cNvSpPr>
          <p:nvPr>
            <p:ph type="pic" sz="quarter" idx="24"/>
          </p:nvPr>
        </p:nvSpPr>
        <p:spPr>
          <a:xfrm>
            <a:off x="8379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6" name="Picture Placeholder 29"/>
          <p:cNvSpPr>
            <a:spLocks noGrp="1" noChangeAspect="1"/>
          </p:cNvSpPr>
          <p:nvPr>
            <p:ph type="pic" sz="quarter" idx="25"/>
          </p:nvPr>
        </p:nvSpPr>
        <p:spPr>
          <a:xfrm>
            <a:off x="35811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Picture Placeholder 29"/>
          <p:cNvSpPr>
            <a:spLocks noGrp="1" noChangeAspect="1"/>
          </p:cNvSpPr>
          <p:nvPr>
            <p:ph type="pic" sz="quarter" idx="26"/>
          </p:nvPr>
        </p:nvSpPr>
        <p:spPr>
          <a:xfrm>
            <a:off x="63243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8" name="Picture Placeholder 29"/>
          <p:cNvSpPr>
            <a:spLocks noGrp="1" noChangeAspect="1"/>
          </p:cNvSpPr>
          <p:nvPr>
            <p:ph type="pic" sz="quarter" idx="27"/>
          </p:nvPr>
        </p:nvSpPr>
        <p:spPr>
          <a:xfrm>
            <a:off x="9067513" y="1371600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Picture Placeholder 29"/>
          <p:cNvSpPr>
            <a:spLocks noGrp="1" noChangeAspect="1"/>
          </p:cNvSpPr>
          <p:nvPr>
            <p:ph type="pic" sz="quarter" idx="28"/>
          </p:nvPr>
        </p:nvSpPr>
        <p:spPr>
          <a:xfrm>
            <a:off x="8379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Picture Placeholder 29"/>
          <p:cNvSpPr>
            <a:spLocks noGrp="1" noChangeAspect="1"/>
          </p:cNvSpPr>
          <p:nvPr>
            <p:ph type="pic" sz="quarter" idx="29"/>
          </p:nvPr>
        </p:nvSpPr>
        <p:spPr>
          <a:xfrm>
            <a:off x="35811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Picture Placeholder 29"/>
          <p:cNvSpPr>
            <a:spLocks noGrp="1" noChangeAspect="1"/>
          </p:cNvSpPr>
          <p:nvPr>
            <p:ph type="pic" sz="quarter" idx="30"/>
          </p:nvPr>
        </p:nvSpPr>
        <p:spPr>
          <a:xfrm>
            <a:off x="63243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Picture Placeholder 29"/>
          <p:cNvSpPr>
            <a:spLocks noGrp="1" noChangeAspect="1"/>
          </p:cNvSpPr>
          <p:nvPr>
            <p:ph type="pic" sz="quarter" idx="31"/>
          </p:nvPr>
        </p:nvSpPr>
        <p:spPr>
          <a:xfrm>
            <a:off x="9067513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3" name="Picture Placeholder 29"/>
          <p:cNvSpPr>
            <a:spLocks noGrp="1" noChangeAspect="1"/>
          </p:cNvSpPr>
          <p:nvPr>
            <p:ph type="pic" sz="quarter" idx="32"/>
          </p:nvPr>
        </p:nvSpPr>
        <p:spPr>
          <a:xfrm>
            <a:off x="8379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4" name="Picture Placeholder 29"/>
          <p:cNvSpPr>
            <a:spLocks noGrp="1" noChangeAspect="1"/>
          </p:cNvSpPr>
          <p:nvPr>
            <p:ph type="pic" sz="quarter" idx="33"/>
          </p:nvPr>
        </p:nvSpPr>
        <p:spPr>
          <a:xfrm>
            <a:off x="35811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5" name="Picture Placeholder 29"/>
          <p:cNvSpPr>
            <a:spLocks noGrp="1" noChangeAspect="1"/>
          </p:cNvSpPr>
          <p:nvPr>
            <p:ph type="pic" sz="quarter" idx="34"/>
          </p:nvPr>
        </p:nvSpPr>
        <p:spPr>
          <a:xfrm>
            <a:off x="63243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Picture Placeholder 29"/>
          <p:cNvSpPr>
            <a:spLocks noGrp="1" noChangeAspect="1"/>
          </p:cNvSpPr>
          <p:nvPr>
            <p:ph type="pic" sz="quarter" idx="35"/>
          </p:nvPr>
        </p:nvSpPr>
        <p:spPr>
          <a:xfrm>
            <a:off x="9067513" y="4643440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17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2168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08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o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184684" y="2322095"/>
            <a:ext cx="2743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5276" y="2322095"/>
            <a:ext cx="7541842" cy="1121193"/>
          </a:xfrm>
        </p:spPr>
        <p:txBody>
          <a:bodyPr tIns="45720" bIns="0" anchor="b" anchorCtr="0">
            <a:normAutofit/>
          </a:bodyPr>
          <a:lstStyle>
            <a:lvl1pPr>
              <a:lnSpc>
                <a:spcPts val="36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>
            <p:ph type="subTitle" idx="1"/>
          </p:nvPr>
        </p:nvSpPr>
        <p:spPr>
          <a:xfrm>
            <a:off x="3695276" y="3517526"/>
            <a:ext cx="7541842" cy="53298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2" y="2990573"/>
            <a:ext cx="2193133" cy="46454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67682" y="6513426"/>
            <a:ext cx="3004194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tx1"/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 smtClean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91408"/>
      </p:ext>
    </p:extLst>
  </p:cSld>
  <p:clrMapOvr>
    <a:masterClrMapping/>
  </p:clrMapOvr>
  <p:hf hdr="0" ftr="0"/>
  <p:extLst mod="1">
    <p:ext uri="{DCECCB84-F9BA-43D5-87BE-67443E8EF086}">
      <p15:sldGuideLst xmlns:p15="http://schemas.microsoft.com/office/powerpoint/2012/main">
        <p15:guide id="1" orient="horz" pos="211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550068" y="1878807"/>
            <a:ext cx="11373708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 smtClean="0"/>
              <a:t>Drag &amp; Drop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25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550068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 smtClean="0"/>
              <a:t>Drag &amp; Drop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386689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 smtClean="0"/>
              <a:t>Drag &amp; Drop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223311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 smtClean="0"/>
              <a:t>Drag &amp; Drop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31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17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9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4290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7681" y="3829426"/>
            <a:ext cx="9647881" cy="1121193"/>
          </a:xfrm>
        </p:spPr>
        <p:txBody>
          <a:bodyPr tIns="45720" bIns="0" anchor="b" anchorCtr="0">
            <a:normAutofit/>
          </a:bodyPr>
          <a:lstStyle>
            <a:lvl1pPr>
              <a:lnSpc>
                <a:spcPts val="3600"/>
              </a:lnSpc>
              <a:defRPr sz="4000"/>
            </a:lvl1pPr>
          </a:lstStyle>
          <a:p>
            <a:r>
              <a:rPr lang="en-US" dirty="0" smtClean="0"/>
              <a:t>Section Break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7680" y="4950619"/>
            <a:ext cx="9647881" cy="53298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Section break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87" y="3302793"/>
            <a:ext cx="1220164" cy="2584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1660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tx1"/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© </a:t>
            </a:r>
            <a:r>
              <a:rPr lang="en-US" sz="600" b="0" i="0" kern="1200" dirty="0" smtClean="0">
                <a:solidFill>
                  <a:schemeClr val="tx1"/>
                </a:solidFill>
                <a:latin typeface="+mn-lt"/>
              </a:rPr>
              <a:t>2017 GoDaddy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551487" y="6544204"/>
            <a:ext cx="436418" cy="1384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lang="en-US" sz="900" b="0" i="0" smtClean="0">
                <a:solidFill>
                  <a:schemeClr val="tx1"/>
                </a:solidFill>
                <a:latin typeface="+mn-lt"/>
                <a:ea typeface="GD Boing" panose="02000603030000020004" pitchFamily="2" charset="0"/>
                <a:cs typeface="GD Boing" panose="02000603030000020004" pitchFamily="2" charset="0"/>
              </a:defRPr>
            </a:lvl1pPr>
          </a:lstStyle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1915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9275" y="1878013"/>
            <a:ext cx="11431588" cy="420624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6052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0066" y="1853699"/>
            <a:ext cx="530352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0255" y="1853699"/>
            <a:ext cx="530352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50066" y="3225858"/>
            <a:ext cx="530352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620255" y="3225857"/>
            <a:ext cx="530352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550066" y="2259044"/>
            <a:ext cx="530352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6620255" y="2259044"/>
            <a:ext cx="530352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50066" y="1853699"/>
            <a:ext cx="5303520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6620255" y="1853698"/>
            <a:ext cx="5303520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95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0068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841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57615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50068" y="3225858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453841" y="3225857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357615" y="3227518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550068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4453841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8357615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50066" y="1853699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453840" y="1853698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357614" y="1853698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59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o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6221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5626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95030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036220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15625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9395030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4044239" y="1602487"/>
            <a:ext cx="2509249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6719635" y="1602487"/>
            <a:ext cx="2510091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20"/>
          </p:nvPr>
        </p:nvSpPr>
        <p:spPr>
          <a:xfrm>
            <a:off x="9395030" y="1602487"/>
            <a:ext cx="2510091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047216" y="1165269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728531" y="1165268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9409845" y="1165268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 smtClean="0"/>
              <a:t>add 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64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-up w/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2016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6221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15626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5030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120596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02922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485248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036220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15625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9395030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202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ighligh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2017 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06738" y="0"/>
            <a:ext cx="27080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514767" y="648534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400" b="1">
                <a:solidFill>
                  <a:schemeClr val="tx1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514767" y="4530919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514767" y="2589727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 smtClean="0"/>
              <a:t>Second level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550068" y="648534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21"/>
          </p:nvPr>
        </p:nvSpPr>
        <p:spPr>
          <a:xfrm>
            <a:off x="550067" y="2589727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22"/>
          </p:nvPr>
        </p:nvSpPr>
        <p:spPr>
          <a:xfrm>
            <a:off x="550067" y="4530919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06738" y="648534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06738" y="2203014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06738" y="257258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806738" y="414689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06738" y="453091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806738" y="608539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6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theme" Target="../theme/theme1.xml"/><Relationship Id="rId2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</a:t>
            </a:r>
            <a:r>
              <a:rPr lang="en-US" sz="600" b="0" i="0" kern="12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2017 GoDaddy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550068" y="146349"/>
            <a:ext cx="11373707" cy="1010939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550068" y="6544204"/>
            <a:ext cx="436418" cy="1384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lang="en-US" sz="900" b="0" i="0" smtClean="0">
                <a:solidFill>
                  <a:schemeClr val="bg2">
                    <a:lumMod val="50000"/>
                  </a:schemeClr>
                </a:solidFill>
                <a:latin typeface="+mn-lt"/>
                <a:ea typeface="GD Boing" panose="02000603030000020004" pitchFamily="2" charset="0"/>
                <a:cs typeface="GD Boing" panose="02000603030000020004" pitchFamily="2" charset="0"/>
              </a:defRPr>
            </a:lvl1pPr>
          </a:lstStyle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50068" y="1874520"/>
            <a:ext cx="11373707" cy="420624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28600"/>
            <a:ext cx="2743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7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000" kern="1200">
          <a:solidFill>
            <a:schemeClr val="tx1"/>
          </a:solidFill>
          <a:latin typeface="GD Boing" panose="02000603030000020004" pitchFamily="2" charset="0"/>
          <a:ea typeface="+mj-ea"/>
          <a:cs typeface="GD Boing" panose="02000603030000020004" pitchFamily="2" charset="0"/>
        </a:defRPr>
      </a:lvl1pPr>
    </p:titleStyle>
    <p:bodyStyle>
      <a:lvl1pPr marL="17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/>
          <p:cNvSpPr>
            <a:spLocks noGrp="1"/>
          </p:cNvSpPr>
          <p:nvPr>
            <p:ph type="title"/>
          </p:nvPr>
        </p:nvSpPr>
        <p:spPr>
          <a:xfrm>
            <a:off x="3695276" y="1952091"/>
            <a:ext cx="7541842" cy="149119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Apache Traffic Server Spring Summit 2017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SSL Lazy Loader Plugin Design</a:t>
            </a:r>
            <a:endParaRPr lang="en-US" dirty="0"/>
          </a:p>
        </p:txBody>
      </p:sp>
      <p:sp>
        <p:nvSpPr>
          <p:cNvPr id="50" name="Subtitle 49"/>
          <p:cNvSpPr>
            <a:spLocks noGrp="1"/>
          </p:cNvSpPr>
          <p:nvPr>
            <p:ph type="subTitle" idx="1"/>
          </p:nvPr>
        </p:nvSpPr>
        <p:spPr>
          <a:xfrm>
            <a:off x="3695276" y="3887396"/>
            <a:ext cx="7541842" cy="1896955"/>
          </a:xfrm>
        </p:spPr>
        <p:txBody>
          <a:bodyPr>
            <a:normAutofit/>
          </a:bodyPr>
          <a:lstStyle/>
          <a:p>
            <a:r>
              <a:rPr lang="en-US" dirty="0" smtClean="0"/>
              <a:t>Steven Feltner</a:t>
            </a:r>
          </a:p>
          <a:p>
            <a:r>
              <a:rPr lang="en-US" sz="1900" dirty="0" err="1" smtClean="0"/>
              <a:t>reveller</a:t>
            </a:r>
            <a:r>
              <a:rPr lang="en-US" sz="1900" dirty="0" smtClean="0"/>
              <a:t> </a:t>
            </a:r>
            <a:r>
              <a:rPr lang="mr-IN" sz="1900" dirty="0" smtClean="0"/>
              <a:t>–</a:t>
            </a:r>
            <a:r>
              <a:rPr lang="en-US" sz="1900" dirty="0" smtClean="0"/>
              <a:t> IRC</a:t>
            </a:r>
          </a:p>
          <a:p>
            <a:r>
              <a:rPr lang="en-US" sz="1900" dirty="0" smtClean="0"/>
              <a:t>sfeltner@godaddy.com</a:t>
            </a:r>
          </a:p>
          <a:p>
            <a:r>
              <a:rPr lang="en-US" sz="1900" dirty="0" err="1"/>
              <a:t>s</a:t>
            </a:r>
            <a:r>
              <a:rPr lang="en-US" sz="1900" dirty="0" err="1" smtClean="0"/>
              <a:t>teven.feltner@gmail.com</a:t>
            </a:r>
            <a:endParaRPr lang="en-US" sz="1900" dirty="0" smtClean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Spring,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3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</a:t>
            </a:r>
            <a:r>
              <a:rPr lang="en-US" dirty="0"/>
              <a:t>to load tens of thousands of SSL Certs</a:t>
            </a:r>
          </a:p>
          <a:p>
            <a:pPr fontAlgn="ctr"/>
            <a:r>
              <a:rPr lang="en-US" dirty="0"/>
              <a:t>Certs get updated every few </a:t>
            </a:r>
            <a:r>
              <a:rPr lang="en-US" dirty="0" smtClean="0"/>
              <a:t>minutes</a:t>
            </a:r>
          </a:p>
          <a:p>
            <a:pPr lvl="1" fontAlgn="ctr"/>
            <a:r>
              <a:rPr lang="en-US" dirty="0" smtClean="0"/>
              <a:t>Customers purchase new certs, update certs, cancel accounts or revoke certs</a:t>
            </a:r>
            <a:endParaRPr lang="en-US" dirty="0"/>
          </a:p>
          <a:p>
            <a:pPr fontAlgn="ctr"/>
            <a:r>
              <a:rPr lang="en-US" dirty="0"/>
              <a:t>"Statically" configuring through </a:t>
            </a:r>
            <a:r>
              <a:rPr lang="en-US" dirty="0" err="1"/>
              <a:t>ssl_multicert.config</a:t>
            </a:r>
            <a:r>
              <a:rPr lang="en-US" dirty="0"/>
              <a:t> </a:t>
            </a:r>
          </a:p>
          <a:p>
            <a:pPr lvl="1" fontAlgn="ctr"/>
            <a:r>
              <a:rPr lang="en-US" dirty="0"/>
              <a:t>R</a:t>
            </a:r>
            <a:r>
              <a:rPr lang="en-US" dirty="0" smtClean="0"/>
              <a:t>equires </a:t>
            </a:r>
            <a:r>
              <a:rPr lang="en-US" dirty="0"/>
              <a:t>minutes to parse and </a:t>
            </a:r>
            <a:r>
              <a:rPr lang="en-US" dirty="0" smtClean="0"/>
              <a:t>reload</a:t>
            </a:r>
          </a:p>
          <a:p>
            <a:pPr lvl="1" fontAlgn="ctr"/>
            <a:r>
              <a:rPr lang="en-US" dirty="0" smtClean="0"/>
              <a:t>Often got stuck in a reload circle</a:t>
            </a:r>
          </a:p>
          <a:p>
            <a:pPr lvl="1" fontAlgn="ctr"/>
            <a:r>
              <a:rPr lang="en-US" dirty="0" smtClean="0"/>
              <a:t>Lengthy startup times</a:t>
            </a:r>
            <a:endParaRPr lang="en-US" dirty="0"/>
          </a:p>
          <a:p>
            <a:pPr fontAlgn="ctr"/>
            <a:r>
              <a:rPr lang="en-US" dirty="0"/>
              <a:t>With such long start up times, upgrades required pulling nodes from </a:t>
            </a:r>
            <a:r>
              <a:rPr lang="en-US" dirty="0" smtClean="0"/>
              <a:t>rotation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52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 smtClean="0"/>
              <a:t>Lazy </a:t>
            </a:r>
            <a:r>
              <a:rPr lang="en-US" dirty="0"/>
              <a:t>load cert on </a:t>
            </a:r>
            <a:r>
              <a:rPr lang="en-US" dirty="0" smtClean="0"/>
              <a:t>demand</a:t>
            </a:r>
          </a:p>
          <a:p>
            <a:pPr lvl="1" fontAlgn="ctr"/>
            <a:r>
              <a:rPr lang="en-US" dirty="0" smtClean="0"/>
              <a:t>First request for https</a:t>
            </a:r>
          </a:p>
          <a:p>
            <a:pPr lvl="2" fontAlgn="ctr"/>
            <a:r>
              <a:rPr lang="en-US" dirty="0" smtClean="0"/>
              <a:t>Lookup in a domain map to make sure we even need to pursue the effort </a:t>
            </a:r>
          </a:p>
          <a:p>
            <a:pPr lvl="2" fontAlgn="ctr"/>
            <a:r>
              <a:rPr lang="en-US" dirty="0" smtClean="0"/>
              <a:t>Load cert from redis</a:t>
            </a:r>
          </a:p>
          <a:p>
            <a:pPr lvl="1" fontAlgn="ctr"/>
            <a:r>
              <a:rPr lang="en-US" dirty="0" smtClean="0"/>
              <a:t>Subsequent requests for same domain go straight to lookup table without the need for redis lookup</a:t>
            </a:r>
            <a:endParaRPr lang="en-US" dirty="0"/>
          </a:p>
          <a:p>
            <a:pPr fontAlgn="ctr"/>
            <a:r>
              <a:rPr lang="en-US" dirty="0"/>
              <a:t>Support for redis </a:t>
            </a:r>
            <a:r>
              <a:rPr lang="en-US" dirty="0" smtClean="0"/>
              <a:t>sentinels</a:t>
            </a:r>
          </a:p>
          <a:p>
            <a:pPr lvl="1" fontAlgn="ctr"/>
            <a:r>
              <a:rPr lang="en-US" dirty="0" smtClean="0"/>
              <a:t>Provides high availability for redis clustering</a:t>
            </a:r>
          </a:p>
          <a:p>
            <a:pPr lvl="1" fontAlgn="ctr"/>
            <a:r>
              <a:rPr lang="en-US" dirty="0" smtClean="0"/>
              <a:t>Provides configuration data about cluster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Features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Loaded </a:t>
            </a:r>
            <a:r>
              <a:rPr lang="en-US" dirty="0"/>
              <a:t>cert TTL</a:t>
            </a:r>
          </a:p>
          <a:p>
            <a:pPr lvl="1" fontAlgn="ctr"/>
            <a:r>
              <a:rPr lang="en-US" dirty="0"/>
              <a:t>"Evicts" cert from memory, freeing memory usage</a:t>
            </a:r>
          </a:p>
          <a:p>
            <a:pPr lvl="1" fontAlgn="ctr"/>
            <a:r>
              <a:rPr lang="en-US" dirty="0"/>
              <a:t>Offloads infrequently used certs</a:t>
            </a:r>
          </a:p>
          <a:p>
            <a:pPr lvl="1" fontAlgn="ctr"/>
            <a:r>
              <a:rPr lang="en-US" dirty="0"/>
              <a:t>Refreshes certs already loaded into memory in case of  updates/revoked </a:t>
            </a:r>
            <a:r>
              <a:rPr lang="en-US" dirty="0" smtClean="0"/>
              <a:t>certs</a:t>
            </a:r>
          </a:p>
          <a:p>
            <a:pPr lvl="1" fontAlgn="ctr"/>
            <a:r>
              <a:rPr lang="en-US" dirty="0" smtClean="0"/>
              <a:t>Difficult to balance configuration</a:t>
            </a:r>
          </a:p>
          <a:p>
            <a:pPr lvl="2" fontAlgn="ctr"/>
            <a:r>
              <a:rPr lang="en-US" dirty="0" smtClean="0"/>
              <a:t>Config time too short - it is not effective</a:t>
            </a:r>
          </a:p>
          <a:p>
            <a:pPr lvl="2" fontAlgn="ctr"/>
            <a:r>
              <a:rPr lang="en-US" dirty="0" smtClean="0"/>
              <a:t>Config time too long - changes to certs lag behind </a:t>
            </a:r>
            <a:endParaRPr lang="en-US" dirty="0"/>
          </a:p>
          <a:p>
            <a:pPr fontAlgn="ctr"/>
            <a:r>
              <a:rPr lang="en-US" dirty="0"/>
              <a:t>Cert look up blacklist</a:t>
            </a:r>
          </a:p>
          <a:p>
            <a:pPr lvl="1" fontAlgn="ctr"/>
            <a:r>
              <a:rPr lang="en-US" dirty="0"/>
              <a:t>Prevents possible DDoS attempts by immediately returning without looking up a cert in redis</a:t>
            </a:r>
          </a:p>
          <a:p>
            <a:pPr lvl="1" fontAlgn="ctr"/>
            <a:r>
              <a:rPr lang="en-US" dirty="0"/>
              <a:t>Configurable as time-based or LRU</a:t>
            </a:r>
          </a:p>
          <a:p>
            <a:pPr lvl="1" fontAlgn="ctr"/>
            <a:r>
              <a:rPr lang="en-US" dirty="0"/>
              <a:t>Customers can be a PITA when they purchase/renew and then immediately </a:t>
            </a:r>
            <a:r>
              <a:rPr lang="en-US" dirty="0" smtClean="0"/>
              <a:t>ping their site</a:t>
            </a:r>
            <a:endParaRPr lang="en-US" dirty="0"/>
          </a:p>
          <a:p>
            <a:pPr lvl="2" fontAlgn="ctr"/>
            <a:r>
              <a:rPr lang="en-US" dirty="0" err="1"/>
              <a:t>Cust</a:t>
            </a:r>
            <a:r>
              <a:rPr lang="en-US" dirty="0"/>
              <a:t> who waited for 3 weeks after his cert expired to </a:t>
            </a:r>
            <a:r>
              <a:rPr lang="en-US" dirty="0" smtClean="0"/>
              <a:t>renew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fontAlgn="ctr"/>
            <a:r>
              <a:rPr lang="en-US" dirty="0" smtClean="0"/>
              <a:t>Straight </a:t>
            </a:r>
            <a:r>
              <a:rPr lang="en-US" dirty="0"/>
              <a:t>to </a:t>
            </a:r>
            <a:r>
              <a:rPr lang="en-US" dirty="0" smtClean="0"/>
              <a:t>redis every time</a:t>
            </a:r>
            <a:endParaRPr lang="en-US" dirty="0"/>
          </a:p>
          <a:p>
            <a:pPr lvl="1" fontAlgn="ctr"/>
            <a:r>
              <a:rPr lang="en-US" dirty="0"/>
              <a:t>Uses local redis slave with priority of </a:t>
            </a:r>
            <a:r>
              <a:rPr lang="en-US" dirty="0" smtClean="0"/>
              <a:t>0</a:t>
            </a:r>
          </a:p>
          <a:p>
            <a:pPr lvl="2" fontAlgn="ctr"/>
            <a:r>
              <a:rPr lang="en-US" dirty="0" smtClean="0"/>
              <a:t>Fast sync time</a:t>
            </a:r>
          </a:p>
          <a:p>
            <a:pPr lvl="3" fontAlgn="ctr"/>
            <a:r>
              <a:rPr lang="en-US" dirty="0" smtClean="0"/>
              <a:t>200k certs were synced into a new instance in less than 2 secs from main cluster</a:t>
            </a:r>
            <a:endParaRPr lang="en-US" dirty="0"/>
          </a:p>
          <a:p>
            <a:pPr lvl="2" fontAlgn="ctr"/>
            <a:r>
              <a:rPr lang="en-US" dirty="0"/>
              <a:t>Stays current with main cluster but cannot be promoted to master</a:t>
            </a:r>
          </a:p>
          <a:p>
            <a:pPr lvl="2" fontAlgn="ctr"/>
            <a:r>
              <a:rPr lang="en-US" dirty="0" smtClean="0"/>
              <a:t>Eliminates </a:t>
            </a:r>
            <a:r>
              <a:rPr lang="en-US" dirty="0"/>
              <a:t>single point of </a:t>
            </a:r>
            <a:r>
              <a:rPr lang="en-US" dirty="0" smtClean="0"/>
              <a:t>failure</a:t>
            </a:r>
          </a:p>
          <a:p>
            <a:pPr lvl="3" fontAlgn="ctr"/>
            <a:r>
              <a:rPr lang="en-US" dirty="0" smtClean="0"/>
              <a:t>If local redis is not available, gets config from redis Sentinel for a read-only node in main cluster</a:t>
            </a:r>
          </a:p>
          <a:p>
            <a:pPr lvl="3" fontAlgn="ctr"/>
            <a:r>
              <a:rPr lang="en-US" dirty="0" smtClean="0"/>
              <a:t>Once local instance comes back online, all traffic routed to on-box redis</a:t>
            </a:r>
            <a:endParaRPr lang="en-US" dirty="0"/>
          </a:p>
          <a:p>
            <a:pPr lvl="2" fontAlgn="ctr"/>
            <a:r>
              <a:rPr lang="en-US" dirty="0"/>
              <a:t>Reduces overall network traffic by localizing accesses to local redis</a:t>
            </a:r>
          </a:p>
          <a:p>
            <a:pPr lvl="1" fontAlgn="ctr"/>
            <a:r>
              <a:rPr lang="en-US" dirty="0"/>
              <a:t>Reload every cert on every request</a:t>
            </a:r>
          </a:p>
          <a:p>
            <a:pPr lvl="2" fontAlgn="ctr"/>
            <a:r>
              <a:rPr lang="en-US" dirty="0"/>
              <a:t>No need for </a:t>
            </a:r>
            <a:r>
              <a:rPr lang="en-US" dirty="0" smtClean="0"/>
              <a:t>cert TTL</a:t>
            </a:r>
            <a:endParaRPr lang="en-US" dirty="0"/>
          </a:p>
          <a:p>
            <a:pPr lvl="2" fontAlgn="ctr"/>
            <a:r>
              <a:rPr lang="en-US" dirty="0"/>
              <a:t>Certs are never stored </a:t>
            </a:r>
            <a:r>
              <a:rPr lang="en-US" dirty="0" smtClean="0"/>
              <a:t>in </a:t>
            </a:r>
            <a:r>
              <a:rPr lang="en-US" dirty="0"/>
              <a:t>memory so better memory utilization</a:t>
            </a:r>
          </a:p>
          <a:p>
            <a:pPr lvl="2" fontAlgn="ctr"/>
            <a:r>
              <a:rPr lang="en-US" dirty="0"/>
              <a:t>Certs never go </a:t>
            </a:r>
            <a:r>
              <a:rPr lang="en-US" dirty="0" smtClean="0"/>
              <a:t>stale; updates </a:t>
            </a:r>
            <a:r>
              <a:rPr lang="en-US" dirty="0"/>
              <a:t>are </a:t>
            </a:r>
            <a:r>
              <a:rPr lang="en-US" dirty="0" smtClean="0"/>
              <a:t>immediate</a:t>
            </a:r>
            <a:endParaRPr lang="en-US" dirty="0"/>
          </a:p>
          <a:p>
            <a:pPr lvl="2" fontAlgn="ctr"/>
            <a:r>
              <a:rPr lang="en-US" dirty="0"/>
              <a:t>Revoked certs are removed from redis immediately</a:t>
            </a:r>
          </a:p>
        </p:txBody>
      </p:sp>
    </p:spTree>
    <p:extLst>
      <p:ext uri="{BB962C8B-B14F-4D97-AF65-F5344CB8AC3E}">
        <p14:creationId xmlns:p14="http://schemas.microsoft.com/office/powerpoint/2010/main" val="1200874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Features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</a:t>
            </a:r>
            <a:r>
              <a:rPr lang="en-US" dirty="0"/>
              <a:t>line </a:t>
            </a:r>
            <a:r>
              <a:rPr lang="en-US" dirty="0" smtClean="0"/>
              <a:t>messaging </a:t>
            </a:r>
            <a:r>
              <a:rPr lang="en-US" dirty="0"/>
              <a:t>into </a:t>
            </a:r>
            <a:r>
              <a:rPr lang="en-US" dirty="0" smtClean="0"/>
              <a:t>plugin (Thanks, </a:t>
            </a:r>
            <a:r>
              <a:rPr lang="en-US" dirty="0" err="1" smtClean="0"/>
              <a:t>amc</a:t>
            </a:r>
            <a:r>
              <a:rPr lang="en-US" dirty="0" smtClean="0"/>
              <a:t>!)</a:t>
            </a:r>
            <a:endParaRPr lang="en-US" dirty="0"/>
          </a:p>
          <a:p>
            <a:pPr lvl="1" fontAlgn="ctr"/>
            <a:r>
              <a:rPr lang="en-US" dirty="0" smtClean="0"/>
              <a:t>Remove </a:t>
            </a:r>
            <a:r>
              <a:rPr lang="en-US" dirty="0"/>
              <a:t>from blacklist</a:t>
            </a:r>
          </a:p>
          <a:p>
            <a:pPr lvl="1" fontAlgn="ctr"/>
            <a:r>
              <a:rPr lang="en-US" dirty="0"/>
              <a:t>Get status about a loaded cert based on </a:t>
            </a:r>
            <a:r>
              <a:rPr lang="en-US" dirty="0" smtClean="0"/>
              <a:t>domain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690822"/>
      </p:ext>
    </p:extLst>
  </p:cSld>
  <p:clrMapOvr>
    <a:masterClrMapping/>
  </p:clrMapOvr>
</p:sld>
</file>

<file path=ppt/theme/theme1.xml><?xml version="1.0" encoding="utf-8"?>
<a:theme xmlns:a="http://schemas.openxmlformats.org/drawingml/2006/main" name="2017 GD Brand Template_GTWalsheim">
  <a:themeElements>
    <a:clrScheme name="Custom 8">
      <a:dk1>
        <a:srgbClr val="000000"/>
      </a:dk1>
      <a:lt1>
        <a:srgbClr val="FFFFFF"/>
      </a:lt1>
      <a:dk2>
        <a:srgbClr val="FEDC45"/>
      </a:dk2>
      <a:lt2>
        <a:srgbClr val="F3F3F3"/>
      </a:lt2>
      <a:accent1>
        <a:srgbClr val="02C54C"/>
      </a:accent1>
      <a:accent2>
        <a:srgbClr val="4664C5"/>
      </a:accent2>
      <a:accent3>
        <a:srgbClr val="9F3DB7"/>
      </a:accent3>
      <a:accent4>
        <a:srgbClr val="EF6C0F"/>
      </a:accent4>
      <a:accent5>
        <a:srgbClr val="DB1802"/>
      </a:accent5>
      <a:accent6>
        <a:srgbClr val="87A8F4"/>
      </a:accent6>
      <a:hlink>
        <a:srgbClr val="0563C1"/>
      </a:hlink>
      <a:folHlink>
        <a:srgbClr val="FF9592"/>
      </a:folHlink>
    </a:clrScheme>
    <a:fontScheme name="GD Brand_GDBoing-GTWalsheim">
      <a:majorFont>
        <a:latin typeface="GD Boing"/>
        <a:ea typeface=""/>
        <a:cs typeface=""/>
      </a:majorFont>
      <a:minorFont>
        <a:latin typeface="GT Walsheim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 GD Brand Template_GTWalsheim" id="{5902B989-3101-44C1-AE36-30A3F2730105}" vid="{A1A7FA61-AA5F-41BA-A7B9-62460A2E8E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GDT XLT Template_2017</Template>
  <TotalTime>6379</TotalTime>
  <Words>407</Words>
  <Application>Microsoft Macintosh PowerPoint</Application>
  <PresentationFormat>Widescreen</PresentationFormat>
  <Paragraphs>67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Unicode MS</vt:lpstr>
      <vt:lpstr>GD Boing</vt:lpstr>
      <vt:lpstr>GT Walsheim Medium</vt:lpstr>
      <vt:lpstr>GT Walsheim Regular</vt:lpstr>
      <vt:lpstr>2017 GD Brand Template_GTWalsheim</vt:lpstr>
      <vt:lpstr>Apache Traffic Server Spring Summit 2017  SSL Lazy Loader Plugin Design</vt:lpstr>
      <vt:lpstr>Problem Statement</vt:lpstr>
      <vt:lpstr>Design Goals</vt:lpstr>
      <vt:lpstr>Design Features</vt:lpstr>
      <vt:lpstr>Version 2</vt:lpstr>
      <vt:lpstr>Future Features</vt:lpstr>
    </vt:vector>
  </TitlesOfParts>
  <Company>Go Daddy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L. Young</dc:creator>
  <cp:lastModifiedBy>Steven R. Feltner</cp:lastModifiedBy>
  <cp:revision>221</cp:revision>
  <dcterms:created xsi:type="dcterms:W3CDTF">2016-10-17T02:15:02Z</dcterms:created>
  <dcterms:modified xsi:type="dcterms:W3CDTF">2017-05-26T11:11:31Z</dcterms:modified>
</cp:coreProperties>
</file>