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9"/>
  </p:notesMasterIdLst>
  <p:sldIdLst>
    <p:sldId id="256" r:id="rId2"/>
    <p:sldId id="258" r:id="rId3"/>
    <p:sldId id="257" r:id="rId4"/>
    <p:sldId id="259" r:id="rId5"/>
    <p:sldId id="260" r:id="rId6"/>
    <p:sldId id="288" r:id="rId7"/>
    <p:sldId id="289" r:id="rId8"/>
    <p:sldId id="261" r:id="rId9"/>
    <p:sldId id="271" r:id="rId10"/>
    <p:sldId id="275" r:id="rId11"/>
    <p:sldId id="290" r:id="rId12"/>
    <p:sldId id="291" r:id="rId13"/>
    <p:sldId id="292" r:id="rId14"/>
    <p:sldId id="277" r:id="rId15"/>
    <p:sldId id="278" r:id="rId16"/>
    <p:sldId id="276" r:id="rId17"/>
    <p:sldId id="272" r:id="rId18"/>
    <p:sldId id="273" r:id="rId19"/>
    <p:sldId id="274" r:id="rId20"/>
    <p:sldId id="262" r:id="rId21"/>
    <p:sldId id="263" r:id="rId22"/>
    <p:sldId id="264" r:id="rId23"/>
    <p:sldId id="267" r:id="rId24"/>
    <p:sldId id="268" r:id="rId25"/>
    <p:sldId id="265" r:id="rId26"/>
    <p:sldId id="266" r:id="rId27"/>
    <p:sldId id="269" r:id="rId28"/>
    <p:sldId id="279" r:id="rId29"/>
    <p:sldId id="270" r:id="rId30"/>
    <p:sldId id="280" r:id="rId31"/>
    <p:sldId id="281" r:id="rId32"/>
    <p:sldId id="282" r:id="rId33"/>
    <p:sldId id="285" r:id="rId34"/>
    <p:sldId id="283" r:id="rId35"/>
    <p:sldId id="293" r:id="rId36"/>
    <p:sldId id="286" r:id="rId37"/>
    <p:sldId id="287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34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50606-27EB-475A-AD2B-AD00A4D25BD5}" type="datetimeFigureOut">
              <a:rPr lang="en-US" smtClean="0"/>
              <a:t>5/15/2017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07DD-84EB-401D-B4D7-4BA2C0F6E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70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07DD-84EB-401D-B4D7-4BA2C0F6E2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13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07DD-84EB-401D-B4D7-4BA2C0F6E29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01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813D-B9DE-43FA-BD6C-D344B21DBB62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3406-4DB9-43BB-9C3A-C81C452A0CF5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40968-3C1C-4D87-BB8F-08FDD7A56758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1E7D0-F84D-4C38-B5BB-E9D175C95DE3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8E7A-9FBD-474C-9A6D-7907AF489EBA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D8E46-4C3A-4572-9E36-ABAE1F734248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2FE53-3718-4A88-80B1-C01F16F192CE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FADD-DD4E-4E1D-8A8F-CDD26C9571D8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75446" y="6271550"/>
            <a:ext cx="911939" cy="365125"/>
          </a:xfrm>
        </p:spPr>
        <p:txBody>
          <a:bodyPr/>
          <a:lstStyle/>
          <a:p>
            <a:fld id="{760F99DE-46C1-495D-8CFB-361025B820B6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271551"/>
            <a:ext cx="6297612" cy="365125"/>
          </a:xfrm>
        </p:spPr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0663" y="6271549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C556-E1B2-42E3-9714-55648D29A38E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5D8A-E85C-4884-9E51-FDA267B4D57A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F53B-D111-4CFB-A7C1-D9F1917A6488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B941-D77E-46CD-BC24-8D676C10D356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DC9D5-F028-42A4-AE40-182E359446B3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07038-26A3-408E-9A16-4CDAF25A42B8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9BC-AA15-401F-9F7C-7D65DDA78221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8C51B-83D2-4C9F-AF54-8CC869CA827A}" type="datetime1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 Corner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Minor technical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005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Style is layered.</a:t>
            </a:r>
          </a:p>
          <a:p>
            <a:pPr lvl="1"/>
            <a:r>
              <a:rPr lang="en-US" dirty="0" smtClean="0"/>
              <a:t>Outer loop splits out lines.</a:t>
            </a:r>
          </a:p>
          <a:p>
            <a:pPr lvl="1"/>
            <a:r>
              <a:rPr lang="en-US" dirty="0" smtClean="0"/>
              <a:t>Next loop splits out tokens.</a:t>
            </a:r>
          </a:p>
          <a:p>
            <a:pPr lvl="1"/>
            <a:r>
              <a:rPr lang="en-US" dirty="0" smtClean="0"/>
              <a:t>Tokens can be further split as needed (e.g. key value pairs split on ‘=‘).</a:t>
            </a:r>
          </a:p>
          <a:p>
            <a:r>
              <a:rPr lang="en-US" dirty="0" err="1" smtClean="0"/>
              <a:t>CacheTool</a:t>
            </a:r>
            <a:r>
              <a:rPr lang="en-US" dirty="0" smtClean="0"/>
              <a:t> uses </a:t>
            </a:r>
            <a:r>
              <a:rPr lang="en-US" u="sng" dirty="0" err="1" smtClean="0"/>
              <a:t>StringView</a:t>
            </a:r>
            <a:r>
              <a:rPr lang="en-US" dirty="0" smtClean="0"/>
              <a:t> to parse the </a:t>
            </a:r>
            <a:r>
              <a:rPr lang="en-US" u="sng" dirty="0" err="1" smtClean="0"/>
              <a:t>storage.config</a:t>
            </a:r>
            <a:r>
              <a:rPr lang="en-US" dirty="0" smtClean="0"/>
              <a:t> and </a:t>
            </a:r>
            <a:r>
              <a:rPr lang="en-US" u="sng" dirty="0" err="1" smtClean="0"/>
              <a:t>volume.config</a:t>
            </a:r>
            <a:r>
              <a:rPr lang="en-US" dirty="0" smtClean="0"/>
              <a:t> files with much less library support.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221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327" y="74452"/>
            <a:ext cx="1219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Errata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Cache::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loadSpanConfig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FilePath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const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&amp;path)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{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static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const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ts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::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StringView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TAG_ID("id");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static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const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ts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::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StringView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TAG_VOL("volume");</a:t>
            </a:r>
          </a:p>
          <a:p>
            <a:endParaRPr lang="en-US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Errata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zret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;</a:t>
            </a:r>
          </a:p>
          <a:p>
            <a:endParaRPr lang="en-US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ts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::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BulkFile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cfile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(path);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if (0 ==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cfile.load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()) {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ts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::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StringView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content =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cfile.content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while (content) {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ts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::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StringView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line = </a:t>
            </a:r>
            <a:r>
              <a:rPr lang="en-US" dirty="0" err="1" smtClean="0">
                <a:solidFill>
                  <a:prstClr val="black"/>
                </a:solidFill>
                <a:latin typeface="Lucida Console" panose="020B0609040504020204" pitchFamily="49" charset="0"/>
              </a:rPr>
              <a:t>content.extractPrefix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('\n');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line.ltrim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(&amp;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isspace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if (!line || '#' == *line)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continue</a:t>
            </a:r>
            <a:r>
              <a:rPr lang="en-US" dirty="0" smtClean="0">
                <a:solidFill>
                  <a:prstClr val="black"/>
                </a:solidFill>
                <a:latin typeface="Lucida Console" panose="020B0609040504020204" pitchFamily="49" charset="0"/>
              </a:rPr>
              <a:t>;</a:t>
            </a:r>
            <a:endParaRPr lang="en-US" dirty="0">
              <a:solidFill>
                <a:prstClr val="black"/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124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232" y="358718"/>
            <a:ext cx="121367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Lucida Console" panose="020B0609040504020204" pitchFamily="49" charset="0"/>
              </a:rPr>
              <a:t>      </a:t>
            </a:r>
            <a:r>
              <a:rPr lang="en-US" dirty="0" err="1" smtClean="0">
                <a:solidFill>
                  <a:prstClr val="black"/>
                </a:solidFill>
                <a:latin typeface="Lucida Console" panose="020B0609040504020204" pitchFamily="49" charset="0"/>
              </a:rPr>
              <a:t>ts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::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StringView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path = </a:t>
            </a:r>
            <a:r>
              <a:rPr lang="en-US" dirty="0" err="1" smtClean="0">
                <a:solidFill>
                  <a:prstClr val="black"/>
                </a:solidFill>
                <a:latin typeface="Lucida Console" panose="020B0609040504020204" pitchFamily="49" charset="0"/>
              </a:rPr>
              <a:t>line.splitPrefix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(&amp;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isspace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if (path) {</a:t>
            </a:r>
          </a:p>
          <a:p>
            <a:r>
              <a:rPr lang="en-US" dirty="0" smtClean="0">
                <a:solidFill>
                  <a:prstClr val="black"/>
                </a:solidFill>
                <a:latin typeface="Lucida Console" panose="020B0609040504020204" pitchFamily="49" charset="0"/>
              </a:rPr>
              <a:t>        // 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After this the line is [size] [id=string] [volume=#]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while (line) {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ts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::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StringView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value(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line.extractPrefix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(&amp;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isspace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));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if (value) {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ts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::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StringView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tag(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value.splitPrefix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('='));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if (!tag) { // must be the size</a:t>
            </a:r>
          </a:p>
          <a:p>
            <a:r>
              <a:rPr lang="sv-SE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} else if (0 == strcasecmp(tag, TAG_ID)) {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} else if (0 ==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strcasecmp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(tag, TAG_VOL)) {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 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ts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::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StringView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text;</a:t>
            </a:r>
          </a:p>
          <a:p>
            <a:r>
              <a:rPr lang="pt-BR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  auto n = ts::svtoi(value, &amp;text);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  if (text == value &amp;&amp; 0 &lt; n &amp;&amp; n &lt; 256) {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  } else {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   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zret.push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(0, 0, "Invalid volume index '", value, "'");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  }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}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}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  }</a:t>
            </a:r>
            <a:endParaRPr lang="en-US" dirty="0">
              <a:solidFill>
                <a:prstClr val="black"/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094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4792" y="233203"/>
            <a:ext cx="89292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Lucida Console" panose="020B0609040504020204" pitchFamily="49" charset="0"/>
              </a:rPr>
              <a:t>        </a:t>
            </a:r>
            <a:r>
              <a:rPr lang="en-US" dirty="0" err="1" smtClean="0">
                <a:solidFill>
                  <a:prstClr val="black"/>
                </a:solidFill>
                <a:latin typeface="Lucida Console" panose="020B0609040504020204" pitchFamily="49" charset="0"/>
              </a:rPr>
              <a:t>zret</a:t>
            </a:r>
            <a:r>
              <a:rPr lang="en-US" dirty="0" smtClean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= this-&gt;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loadSpan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FilePath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(path));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  }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}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} else {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zret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= Errata::Message(0, EBADF, "Unable to load ", path);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}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  return </a:t>
            </a:r>
            <a:r>
              <a:rPr lang="en-US" dirty="0" err="1">
                <a:solidFill>
                  <a:prstClr val="black"/>
                </a:solidFill>
                <a:latin typeface="Lucida Console" panose="020B0609040504020204" pitchFamily="49" charset="0"/>
              </a:rPr>
              <a:t>zret</a:t>
            </a: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;</a:t>
            </a:r>
          </a:p>
          <a:p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}</a:t>
            </a:r>
            <a:endParaRPr lang="en-US" dirty="0">
              <a:solidFill>
                <a:prstClr val="black"/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949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CPP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CPP API should be converted to use </a:t>
            </a:r>
            <a:r>
              <a:rPr lang="en-US" u="sng" dirty="0" err="1" smtClean="0"/>
              <a:t>StringView</a:t>
            </a:r>
            <a:r>
              <a:rPr lang="en-US" dirty="0" smtClean="0"/>
              <a:t> in most places </a:t>
            </a:r>
            <a:r>
              <a:rPr lang="en-US" u="sng" dirty="0" err="1" smtClean="0"/>
              <a:t>std</a:t>
            </a:r>
            <a:r>
              <a:rPr lang="en-US" u="sng" dirty="0" smtClean="0"/>
              <a:t>::string</a:t>
            </a:r>
            <a:r>
              <a:rPr lang="en-US" dirty="0" smtClean="0"/>
              <a:t> is used now.</a:t>
            </a:r>
          </a:p>
          <a:p>
            <a:pPr lvl="1"/>
            <a:r>
              <a:rPr lang="en-US" dirty="0" smtClean="0"/>
              <a:t>This is particularly true for the transform logic. Copying the data to be processed by the override method seems unnecessarily expensive.</a:t>
            </a:r>
          </a:p>
          <a:p>
            <a:pPr lvl="1"/>
            <a:r>
              <a:rPr lang="en-US" dirty="0" smtClean="0"/>
              <a:t>However passing a raw pointer and length was too ugly.</a:t>
            </a:r>
          </a:p>
          <a:p>
            <a:pPr lvl="1"/>
            <a:r>
              <a:rPr lang="en-US" u="sng" dirty="0" err="1" smtClean="0"/>
              <a:t>StringView</a:t>
            </a:r>
            <a:r>
              <a:rPr lang="en-US" dirty="0" smtClean="0"/>
              <a:t> provides the best of both.</a:t>
            </a:r>
            <a:endParaRPr lang="en-US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722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on VIA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 strings for ALPN were changed to be </a:t>
            </a:r>
            <a:r>
              <a:rPr lang="en-US" u="sng" dirty="0" err="1" smtClean="0"/>
              <a:t>StringView</a:t>
            </a:r>
            <a:r>
              <a:rPr lang="en-US" dirty="0" smtClean="0"/>
              <a:t> instances</a:t>
            </a:r>
          </a:p>
          <a:p>
            <a:r>
              <a:rPr lang="en-US" dirty="0" smtClean="0"/>
              <a:t>A special constructor was added to cause the </a:t>
            </a:r>
            <a:r>
              <a:rPr lang="en-US" u="sng" dirty="0" err="1" smtClean="0"/>
              <a:t>StringView</a:t>
            </a:r>
            <a:r>
              <a:rPr lang="en-US" dirty="0" smtClean="0"/>
              <a:t> to be a view of the literal string.</a:t>
            </a:r>
          </a:p>
          <a:p>
            <a:pPr lvl="1"/>
            <a:r>
              <a:rPr lang="en-US" dirty="0" smtClean="0"/>
              <a:t>Only one copy of the string.</a:t>
            </a:r>
          </a:p>
          <a:p>
            <a:pPr lvl="1"/>
            <a:r>
              <a:rPr lang="en-US" dirty="0" smtClean="0"/>
              <a:t>Not even </a:t>
            </a:r>
            <a:r>
              <a:rPr lang="en-US" u="sng" dirty="0" err="1" smtClean="0"/>
              <a:t>strlen</a:t>
            </a:r>
            <a:r>
              <a:rPr lang="en-US" dirty="0" smtClean="0"/>
              <a:t> is used in the constructor.</a:t>
            </a:r>
          </a:p>
          <a:p>
            <a:pPr lvl="1"/>
            <a:r>
              <a:rPr lang="en-US" dirty="0" smtClean="0"/>
              <a:t>No lifetime issues.</a:t>
            </a:r>
          </a:p>
          <a:p>
            <a:r>
              <a:rPr lang="en-US" dirty="0" smtClean="0"/>
              <a:t>Many of the strings were moved to </a:t>
            </a:r>
            <a:r>
              <a:rPr lang="en-US" u="sng" dirty="0" smtClean="0"/>
              <a:t>ink_inet.cc</a:t>
            </a:r>
            <a:r>
              <a:rPr lang="en-US" dirty="0" smtClean="0"/>
              <a:t> because that seemed a more appropriate home than the HTTP proxy string parsing.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549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Would like to make </a:t>
            </a:r>
            <a:r>
              <a:rPr lang="en-US" u="sng" dirty="0" err="1" smtClean="0"/>
              <a:t>StringView</a:t>
            </a:r>
            <a:r>
              <a:rPr lang="en-US" dirty="0" smtClean="0"/>
              <a:t> available to plugins.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101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MemView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 only memory 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427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MemView</a:t>
            </a:r>
            <a:r>
              <a:rPr lang="en-US" dirty="0" smtClean="0"/>
              <a:t> is very similar to </a:t>
            </a:r>
            <a:r>
              <a:rPr lang="en-US" u="sng" dirty="0" err="1" smtClean="0"/>
              <a:t>StringView</a:t>
            </a:r>
            <a:r>
              <a:rPr lang="en-US" dirty="0" smtClean="0"/>
              <a:t>.</a:t>
            </a:r>
          </a:p>
          <a:p>
            <a:r>
              <a:rPr lang="en-US" dirty="0" smtClean="0"/>
              <a:t>Originally </a:t>
            </a:r>
            <a:r>
              <a:rPr lang="en-US" dirty="0" smtClean="0"/>
              <a:t>the </a:t>
            </a:r>
            <a:r>
              <a:rPr lang="en-US" dirty="0" smtClean="0"/>
              <a:t>same </a:t>
            </a:r>
            <a:r>
              <a:rPr lang="en-US" dirty="0" smtClean="0"/>
              <a:t>class but </a:t>
            </a:r>
            <a:r>
              <a:rPr lang="en-US" dirty="0" smtClean="0"/>
              <a:t>differences </a:t>
            </a:r>
            <a:r>
              <a:rPr lang="en-US" dirty="0" smtClean="0"/>
              <a:t>became too large to stay unified.</a:t>
            </a:r>
          </a:p>
          <a:p>
            <a:r>
              <a:rPr lang="en-US" u="sng" dirty="0" err="1" smtClean="0"/>
              <a:t>MemView</a:t>
            </a:r>
            <a:r>
              <a:rPr lang="en-US" dirty="0" smtClean="0"/>
              <a:t> treats its contents as a slab of bytes.</a:t>
            </a:r>
          </a:p>
          <a:p>
            <a:r>
              <a:rPr lang="en-US" dirty="0" smtClean="0"/>
              <a:t>Allows searching for a value or condition in its view as if it were an array of arbitrary types.</a:t>
            </a:r>
          </a:p>
          <a:p>
            <a:pPr lvl="1"/>
            <a:r>
              <a:rPr lang="en-US" dirty="0" smtClean="0"/>
              <a:t>Rarely useful for classes.</a:t>
            </a:r>
          </a:p>
          <a:p>
            <a:pPr lvl="1"/>
            <a:r>
              <a:rPr lang="en-US" dirty="0" smtClean="0"/>
              <a:t>Very handy for multi-byte integral values.</a:t>
            </a:r>
          </a:p>
          <a:p>
            <a:r>
              <a:rPr lang="en-US" dirty="0" smtClean="0"/>
              <a:t>Allows array access for arbitrary types. Similar utility as for searching.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433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as useful as </a:t>
            </a:r>
            <a:r>
              <a:rPr lang="en-US" u="sng" dirty="0" err="1" smtClean="0"/>
              <a:t>StringView</a:t>
            </a:r>
            <a:r>
              <a:rPr lang="en-US" dirty="0" smtClean="0"/>
              <a:t> but still handy in places where currently a </a:t>
            </a:r>
            <a:r>
              <a:rPr lang="en-US" u="sng" dirty="0" smtClean="0"/>
              <a:t>void *</a:t>
            </a:r>
            <a:r>
              <a:rPr lang="en-US" dirty="0" smtClean="0"/>
              <a:t> and length are passed. </a:t>
            </a:r>
            <a:r>
              <a:rPr lang="en-US" u="sng" dirty="0" err="1" smtClean="0"/>
              <a:t>MemView</a:t>
            </a:r>
            <a:r>
              <a:rPr lang="en-US" dirty="0" smtClean="0"/>
              <a:t> is more convenient.</a:t>
            </a:r>
          </a:p>
          <a:p>
            <a:r>
              <a:rPr lang="en-US" dirty="0" smtClean="0"/>
              <a:t>Very tempted to make a writeable version.</a:t>
            </a:r>
          </a:p>
          <a:p>
            <a:pPr lvl="1"/>
            <a:r>
              <a:rPr lang="en-US" dirty="0" smtClean="0"/>
              <a:t>I’ve encountered a number of situations where having a memory window that is writeable would be quite nice. Not yet convinced it’s a good idea.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194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StringView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5897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Tool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</a:t>
            </a:r>
            <a:r>
              <a:rPr lang="en-US" dirty="0" err="1" smtClean="0"/>
              <a:t>raffic_cache_tool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47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Tool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command line tool for Traffic Server.</a:t>
            </a:r>
          </a:p>
          <a:p>
            <a:r>
              <a:rPr lang="en-US" dirty="0" smtClean="0"/>
              <a:t>Operates on Traffic Server cache</a:t>
            </a:r>
          </a:p>
          <a:p>
            <a:r>
              <a:rPr lang="en-US" dirty="0" smtClean="0"/>
              <a:t>Currently provides some analysis on cache structure.</a:t>
            </a:r>
          </a:p>
          <a:p>
            <a:r>
              <a:rPr lang="en-US" dirty="0" smtClean="0"/>
              <a:t>Can pre-allocate cache volumes.</a:t>
            </a:r>
          </a:p>
          <a:p>
            <a:pPr lvl="1"/>
            <a:r>
              <a:rPr lang="en-US" dirty="0" smtClean="0"/>
              <a:t>Being used internally to fix the problem reported by Yahoo! and Comcast where a disk fails but when replaced is still not used by the cache.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529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Originally done via the “stripe inspector” using the </a:t>
            </a:r>
            <a:r>
              <a:rPr lang="en-US" u="sng" dirty="0"/>
              <a:t>-</a:t>
            </a:r>
            <a:r>
              <a:rPr lang="en-US" u="sng" dirty="0" smtClean="0"/>
              <a:t>-check</a:t>
            </a:r>
            <a:r>
              <a:rPr lang="en-US" dirty="0" smtClean="0"/>
              <a:t> option to </a:t>
            </a:r>
            <a:r>
              <a:rPr lang="en-US" u="sng" dirty="0" err="1" smtClean="0"/>
              <a:t>traffic_server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was in practice not usable because of the memory requirements, which in turned required stopping Traffic Server.</a:t>
            </a:r>
          </a:p>
          <a:p>
            <a:r>
              <a:rPr lang="en-US" dirty="0" smtClean="0"/>
              <a:t>Assigned to fix problem with replaced cache disks not being used.</a:t>
            </a:r>
          </a:p>
          <a:p>
            <a:r>
              <a:rPr lang="en-US" dirty="0" smtClean="0"/>
              <a:t>Built </a:t>
            </a:r>
            <a:r>
              <a:rPr lang="en-US" u="sng" dirty="0" err="1" smtClean="0"/>
              <a:t>traffic_cache_tool</a:t>
            </a:r>
            <a:r>
              <a:rPr lang="en-US" dirty="0" smtClean="0"/>
              <a:t> from scratch.</a:t>
            </a:r>
          </a:p>
          <a:p>
            <a:pPr lvl="1"/>
            <a:r>
              <a:rPr lang="en-US" dirty="0" smtClean="0"/>
              <a:t>Reduce run time footprint.</a:t>
            </a:r>
          </a:p>
          <a:p>
            <a:pPr lvl="1"/>
            <a:r>
              <a:rPr lang="en-US" dirty="0" smtClean="0"/>
              <a:t>Create understandable code.</a:t>
            </a:r>
          </a:p>
          <a:p>
            <a:pPr lvl="1"/>
            <a:r>
              <a:rPr lang="en-US" dirty="0" smtClean="0"/>
              <a:t>Experiment with new cache data structures.</a:t>
            </a:r>
          </a:p>
          <a:p>
            <a:pPr lvl="1"/>
            <a:r>
              <a:rPr lang="en-US" dirty="0" smtClean="0"/>
              <a:t>Add additional features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6768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Scratch Built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</a:t>
            </a:r>
            <a:r>
              <a:rPr lang="en-US" dirty="0"/>
              <a:t>run time footprint.</a:t>
            </a:r>
          </a:p>
          <a:p>
            <a:r>
              <a:rPr lang="en-US" dirty="0"/>
              <a:t>Create understandable code.</a:t>
            </a:r>
          </a:p>
          <a:p>
            <a:r>
              <a:rPr lang="en-US" dirty="0"/>
              <a:t>Experiment with new cache data </a:t>
            </a:r>
            <a:r>
              <a:rPr lang="en-US" dirty="0" smtClean="0"/>
              <a:t>structures.</a:t>
            </a:r>
          </a:p>
          <a:p>
            <a:r>
              <a:rPr lang="en-US" dirty="0" smtClean="0"/>
              <a:t>Experiment with new layout algorithms.</a:t>
            </a:r>
            <a:endParaRPr lang="en-US" dirty="0"/>
          </a:p>
          <a:p>
            <a:r>
              <a:rPr lang="en-US" dirty="0" smtClean="0"/>
              <a:t>Additional features that only make sense for a separate tool.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1849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Critical bits of information are missing from the storage.</a:t>
            </a:r>
          </a:p>
          <a:p>
            <a:r>
              <a:rPr lang="en-US" dirty="0" smtClean="0"/>
              <a:t>Traffic Server </a:t>
            </a:r>
            <a:r>
              <a:rPr lang="en-US" dirty="0" err="1" smtClean="0"/>
              <a:t>recomputes</a:t>
            </a:r>
            <a:r>
              <a:rPr lang="en-US" dirty="0" smtClean="0"/>
              <a:t> all the cache structure every process start.</a:t>
            </a:r>
          </a:p>
          <a:p>
            <a:pPr lvl="1"/>
            <a:r>
              <a:rPr lang="en-US" dirty="0" smtClean="0"/>
              <a:t>Resets cache if computations don’t agree with cache state.</a:t>
            </a:r>
          </a:p>
          <a:p>
            <a:pPr lvl="1"/>
            <a:r>
              <a:rPr lang="en-US" dirty="0" smtClean="0"/>
              <a:t>Critically the average object size controls data structure sizes.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2171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Stripe Layout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429" y="1930400"/>
            <a:ext cx="6296477" cy="394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2146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read the content directory until the footer is found.</a:t>
            </a:r>
          </a:p>
          <a:p>
            <a:r>
              <a:rPr lang="en-US" dirty="0" smtClean="0"/>
              <a:t>Can validate against the B copies because the sizes are determined if the footer had been found.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9005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 to base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Much faster and more even allocation of disk space to volumes.</a:t>
            </a:r>
          </a:p>
          <a:p>
            <a:r>
              <a:rPr lang="en-US" dirty="0" smtClean="0"/>
              <a:t>Better organized data structures.</a:t>
            </a:r>
          </a:p>
          <a:p>
            <a:r>
              <a:rPr lang="en-US" dirty="0" smtClean="0"/>
              <a:t>Accept layout in preference to clearing cache.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1672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Directory analysis</a:t>
            </a:r>
          </a:p>
          <a:p>
            <a:pPr lvl="1"/>
            <a:r>
              <a:rPr lang="en-US" dirty="0" smtClean="0"/>
              <a:t>Still not feature complete with the stripe inspector.</a:t>
            </a:r>
          </a:p>
          <a:p>
            <a:r>
              <a:rPr lang="en-US" dirty="0" smtClean="0"/>
              <a:t>Robustness in the face of live cache</a:t>
            </a:r>
          </a:p>
          <a:p>
            <a:pPr lvl="1"/>
            <a:r>
              <a:rPr lang="en-US" dirty="0" smtClean="0"/>
              <a:t>Double check the A and B copies to validate a consistent read.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935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stripe meta data to have</a:t>
            </a:r>
          </a:p>
          <a:p>
            <a:pPr lvl="1"/>
            <a:r>
              <a:rPr lang="en-US" dirty="0" smtClean="0"/>
              <a:t>Number of segments</a:t>
            </a:r>
          </a:p>
          <a:p>
            <a:pPr lvl="1"/>
            <a:r>
              <a:rPr lang="en-US" dirty="0" smtClean="0"/>
              <a:t>Number of buckets per segments</a:t>
            </a:r>
          </a:p>
          <a:p>
            <a:pPr lvl="1"/>
            <a:r>
              <a:rPr lang="en-US" dirty="0" smtClean="0"/>
              <a:t>So little data, so much win…</a:t>
            </a:r>
          </a:p>
          <a:p>
            <a:r>
              <a:rPr lang="en-US" dirty="0" smtClean="0"/>
              <a:t>Problem with backward/forward compatibility</a:t>
            </a:r>
          </a:p>
          <a:p>
            <a:pPr lvl="1"/>
            <a:r>
              <a:rPr lang="en-US" dirty="0" smtClean="0"/>
              <a:t>A problem if a newer version is rolled back with a different stripe structure.</a:t>
            </a:r>
          </a:p>
          <a:p>
            <a:pPr lvl="1"/>
            <a:r>
              <a:rPr lang="en-US" dirty="0" smtClean="0"/>
              <a:t>Use two structures. One with extra data tucked behind existing data and another that is the entirely new structure.</a:t>
            </a:r>
          </a:p>
          <a:p>
            <a:pPr lvl="1"/>
            <a:r>
              <a:rPr lang="en-US" dirty="0" smtClean="0"/>
              <a:t>8.0 adds the extra without changing the current data to existing caches, uses the new structure for new caches.</a:t>
            </a:r>
          </a:p>
          <a:p>
            <a:pPr lvl="1"/>
            <a:r>
              <a:rPr lang="en-US" dirty="0" smtClean="0"/>
              <a:t>Cleared caches aren’t forward compatible but that’s OK.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30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StringView</a:t>
            </a:r>
            <a:r>
              <a:rPr lang="en-US" dirty="0" smtClean="0"/>
              <a:t> is a class defined in </a:t>
            </a:r>
            <a:r>
              <a:rPr lang="en-US" u="sng" dirty="0" smtClean="0"/>
              <a:t>lib/</a:t>
            </a:r>
            <a:r>
              <a:rPr lang="en-US" u="sng" dirty="0" err="1" smtClean="0"/>
              <a:t>ts</a:t>
            </a:r>
            <a:r>
              <a:rPr lang="en-US" u="sng" dirty="0" smtClean="0"/>
              <a:t>/</a:t>
            </a:r>
            <a:r>
              <a:rPr lang="en-US" u="sng" dirty="0" err="1" smtClean="0"/>
              <a:t>MemView.h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Contains a </a:t>
            </a:r>
            <a:r>
              <a:rPr lang="en-US" b="1" dirty="0" smtClean="0"/>
              <a:t>read only </a:t>
            </a:r>
            <a:r>
              <a:rPr lang="en-US" dirty="0" smtClean="0"/>
              <a:t>view of </a:t>
            </a:r>
            <a:r>
              <a:rPr lang="en-US" dirty="0" smtClean="0"/>
              <a:t>memory as character data.</a:t>
            </a:r>
            <a:endParaRPr lang="en-US" dirty="0" smtClean="0"/>
          </a:p>
          <a:p>
            <a:r>
              <a:rPr lang="en-US" dirty="0" err="1" smtClean="0"/>
              <a:t>StringView</a:t>
            </a:r>
            <a:r>
              <a:rPr lang="en-US" dirty="0" smtClean="0"/>
              <a:t> never allocates.</a:t>
            </a:r>
          </a:p>
          <a:p>
            <a:r>
              <a:rPr lang="en-US" dirty="0" err="1" smtClean="0"/>
              <a:t>StringView</a:t>
            </a:r>
            <a:r>
              <a:rPr lang="en-US" dirty="0" smtClean="0"/>
              <a:t> instances depend on some other object owning the memory.</a:t>
            </a:r>
          </a:p>
          <a:p>
            <a:pPr lvl="1"/>
            <a:r>
              <a:rPr lang="en-US" dirty="0" smtClean="0"/>
              <a:t>Must be careful of data lifetime issues.</a:t>
            </a:r>
          </a:p>
          <a:p>
            <a:r>
              <a:rPr lang="en-US" dirty="0" smtClean="0"/>
              <a:t>Useful where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substring is needed only while the original still exists. </a:t>
            </a:r>
          </a:p>
          <a:p>
            <a:pPr lvl="1"/>
            <a:r>
              <a:rPr lang="en-US" dirty="0" smtClean="0"/>
              <a:t>Instead of explicitly pa</a:t>
            </a:r>
            <a:r>
              <a:rPr lang="en-US" dirty="0" smtClean="0"/>
              <a:t>ssing </a:t>
            </a:r>
            <a:r>
              <a:rPr lang="en-US" dirty="0" smtClean="0"/>
              <a:t>a pointer and length for a string.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Apache Traffic Server Summit Spring 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9057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additional data in the stripe meta data those values can be read instead of computed and therefore changed.</a:t>
            </a:r>
          </a:p>
          <a:p>
            <a:r>
              <a:rPr lang="en-US" dirty="0" smtClean="0"/>
              <a:t>Then structure of an existing cache can be changed without destroying the cache.</a:t>
            </a:r>
          </a:p>
          <a:p>
            <a:r>
              <a:rPr lang="en-US" dirty="0" smtClean="0"/>
              <a:t>The effective average object size could then be adjusted with minimal loss of data. This is simply not currently possible.</a:t>
            </a:r>
          </a:p>
          <a:p>
            <a:r>
              <a:rPr lang="en-US" dirty="0" smtClean="0"/>
              <a:t>Eventually will be possible to disable cache initialization in Traffic Server and allow on the </a:t>
            </a:r>
            <a:r>
              <a:rPr lang="en-US" dirty="0" err="1" smtClean="0"/>
              <a:t>CacheTool</a:t>
            </a:r>
            <a:r>
              <a:rPr lang="en-US" dirty="0" smtClean="0"/>
              <a:t> to put disks into and out of cache.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8116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Scalar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Quantized and scaled integer values.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961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Scaled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Scalar is a template library that allows the creation of scaled / quantized values.</a:t>
            </a:r>
          </a:p>
          <a:p>
            <a:r>
              <a:rPr lang="en-US" dirty="0" smtClean="0"/>
              <a:t>A scalar instance has a scale and a value.</a:t>
            </a:r>
          </a:p>
          <a:p>
            <a:pPr lvl="1"/>
            <a:r>
              <a:rPr lang="en-US" dirty="0" smtClean="0"/>
              <a:t>Scale is the multiplier.</a:t>
            </a:r>
          </a:p>
          <a:p>
            <a:pPr lvl="1"/>
            <a:r>
              <a:rPr lang="en-US" dirty="0" smtClean="0"/>
              <a:t>The value is the unitary value of the scalar.</a:t>
            </a:r>
          </a:p>
          <a:p>
            <a:pPr lvl="1"/>
            <a:r>
              <a:rPr lang="en-US" dirty="0" smtClean="0"/>
              <a:t>A scalar with a scale of 100 has </a:t>
            </a:r>
            <a:r>
              <a:rPr lang="en-US" dirty="0" smtClean="0"/>
              <a:t>possible values </a:t>
            </a:r>
            <a:r>
              <a:rPr lang="en-US" dirty="0" smtClean="0"/>
              <a:t>of 0, 100, 200, 300…</a:t>
            </a:r>
          </a:p>
          <a:p>
            <a:r>
              <a:rPr lang="en-US" dirty="0" smtClean="0"/>
              <a:t>The scale is a compiler constant, an instance is only the size of an integer.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9817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Scalars silently convert from large scales to smaller ones because information is not lost.</a:t>
            </a:r>
          </a:p>
          <a:p>
            <a:r>
              <a:rPr lang="en-US" dirty="0" smtClean="0"/>
              <a:t>Conversion from smaller to larger scale requires a cast to indicate rounding up or down.</a:t>
            </a:r>
          </a:p>
          <a:p>
            <a:r>
              <a:rPr lang="en-US" dirty="0" smtClean="0"/>
              <a:t>Construction is </a:t>
            </a:r>
            <a:r>
              <a:rPr lang="en-US" dirty="0" smtClean="0"/>
              <a:t>very cheap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Increment / decrement is by scale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Binary operators require homogenous types or scale casting.</a:t>
            </a:r>
          </a:p>
          <a:p>
            <a:pPr lvl="1"/>
            <a:r>
              <a:rPr lang="en-US" dirty="0" smtClean="0"/>
              <a:t>With mixed types, </a:t>
            </a:r>
            <a:r>
              <a:rPr lang="en-US" dirty="0" smtClean="0"/>
              <a:t>rules for automatic resolution become incomprehensible.</a:t>
            </a:r>
          </a:p>
          <a:p>
            <a:pPr lvl="1"/>
            <a:r>
              <a:rPr lang="en-US" dirty="0" smtClean="0"/>
              <a:t>Unfortunately result is “x += 4;” is valid but “x = x + 4;” is not.</a:t>
            </a:r>
          </a:p>
          <a:p>
            <a:pPr lvl="1"/>
            <a:r>
              <a:rPr lang="en-US" dirty="0" smtClean="0"/>
              <a:t>I consider this the lesser evil.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7846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Driven by the needs of the </a:t>
            </a:r>
            <a:r>
              <a:rPr lang="en-US" dirty="0" err="1" smtClean="0"/>
              <a:t>CacheTool</a:t>
            </a:r>
            <a:r>
              <a:rPr lang="en-US" dirty="0" smtClean="0"/>
              <a:t> and all the crazy sizes inside the cache.</a:t>
            </a:r>
          </a:p>
          <a:p>
            <a:r>
              <a:rPr lang="en-US" dirty="0" smtClean="0"/>
              <a:t>Makes it much harder to pass the wrong scaled value.</a:t>
            </a:r>
          </a:p>
          <a:p>
            <a:r>
              <a:rPr lang="en-US" dirty="0" smtClean="0"/>
              <a:t>Still need to be careful about rounding.</a:t>
            </a:r>
          </a:p>
          <a:p>
            <a:r>
              <a:rPr lang="en-US" dirty="0" smtClean="0"/>
              <a:t>Still a bit of a work in progress, testing out in the </a:t>
            </a:r>
            <a:r>
              <a:rPr lang="en-US" dirty="0" err="1" smtClean="0"/>
              <a:t>CacheTool</a:t>
            </a:r>
            <a:r>
              <a:rPr lang="en-US" dirty="0" smtClean="0"/>
              <a:t> implementation</a:t>
            </a:r>
            <a:r>
              <a:rPr lang="en-US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7827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function operator that converts a raw integral value into a scaled value of the same scale.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Scalar&lt;100&gt; x(4); // x value is 400</a:t>
            </a:r>
            <a:br>
              <a:rPr lang="en-US" dirty="0" smtClean="0"/>
            </a:br>
            <a:r>
              <a:rPr lang="en-US" dirty="0" smtClean="0"/>
              <a:t>Scalar&lt;10&gt; y(8); // y value is 80</a:t>
            </a:r>
            <a:br>
              <a:rPr lang="en-US" dirty="0" smtClean="0"/>
            </a:br>
            <a:r>
              <a:rPr lang="en-US" dirty="0" smtClean="0"/>
              <a:t>x += 4; // x value is now 800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x = </a:t>
            </a:r>
            <a:r>
              <a:rPr lang="en-US" dirty="0" err="1" smtClean="0"/>
              <a:t>round_up</a:t>
            </a:r>
            <a:r>
              <a:rPr lang="en-US" dirty="0" smtClean="0"/>
              <a:t>(y) + x(6); // x </a:t>
            </a:r>
            <a:r>
              <a:rPr lang="en-US" smtClean="0"/>
              <a:t>value becomes 700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7710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Object Caching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millstone of my life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082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I’m working </a:t>
            </a:r>
            <a:r>
              <a:rPr lang="en-US" smtClean="0"/>
              <a:t>on it.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51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STL Compliance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C++17 adds “</a:t>
            </a:r>
            <a:r>
              <a:rPr lang="en-US" dirty="0" err="1" smtClean="0"/>
              <a:t>std</a:t>
            </a:r>
            <a:r>
              <a:rPr lang="en-US" dirty="0" smtClean="0"/>
              <a:t>::</a:t>
            </a:r>
            <a:r>
              <a:rPr lang="en-US" dirty="0" err="1" smtClean="0"/>
              <a:t>string_view</a:t>
            </a:r>
            <a:r>
              <a:rPr lang="en-US" dirty="0" smtClean="0"/>
              <a:t>” class.</a:t>
            </a:r>
          </a:p>
          <a:p>
            <a:r>
              <a:rPr lang="en-US" dirty="0" smtClean="0"/>
              <a:t>Very similar in function to </a:t>
            </a:r>
            <a:r>
              <a:rPr lang="en-US" dirty="0" err="1" smtClean="0"/>
              <a:t>StringView</a:t>
            </a:r>
            <a:r>
              <a:rPr lang="en-US" dirty="0" smtClean="0"/>
              <a:t> but done independently.</a:t>
            </a:r>
          </a:p>
          <a:p>
            <a:pPr lvl="1"/>
            <a:r>
              <a:rPr lang="en-US" dirty="0" err="1" smtClean="0"/>
              <a:t>Boost.StringRef</a:t>
            </a:r>
            <a:r>
              <a:rPr lang="en-US" dirty="0" smtClean="0"/>
              <a:t> was considered as a model but it lacked essential features.</a:t>
            </a:r>
          </a:p>
          <a:p>
            <a:r>
              <a:rPr lang="en-US" dirty="0" smtClean="0"/>
              <a:t>Different method naming</a:t>
            </a:r>
          </a:p>
          <a:p>
            <a:pPr lvl="1"/>
            <a:r>
              <a:rPr lang="en-US" dirty="0" smtClean="0"/>
              <a:t>For 8.0 </a:t>
            </a:r>
            <a:r>
              <a:rPr lang="en-US" dirty="0" err="1" smtClean="0"/>
              <a:t>StringView</a:t>
            </a:r>
            <a:r>
              <a:rPr lang="en-US" dirty="0" smtClean="0"/>
              <a:t> will have its method names and naming style changed to conform to </a:t>
            </a:r>
            <a:r>
              <a:rPr lang="en-US" dirty="0" err="1" smtClean="0"/>
              <a:t>std</a:t>
            </a:r>
            <a:r>
              <a:rPr lang="en-US" dirty="0" smtClean="0"/>
              <a:t>::</a:t>
            </a:r>
            <a:r>
              <a:rPr lang="en-US" dirty="0" err="1" smtClean="0"/>
              <a:t>string_view</a:t>
            </a:r>
            <a:r>
              <a:rPr lang="en-US" dirty="0" smtClean="0"/>
              <a:t> for ease of use.</a:t>
            </a:r>
          </a:p>
          <a:p>
            <a:r>
              <a:rPr lang="en-US" dirty="0" err="1" smtClean="0"/>
              <a:t>StringView</a:t>
            </a:r>
            <a:r>
              <a:rPr lang="en-US" dirty="0" smtClean="0"/>
              <a:t> is a superset of </a:t>
            </a:r>
            <a:r>
              <a:rPr lang="en-US" dirty="0" err="1" smtClean="0"/>
              <a:t>std</a:t>
            </a:r>
            <a:r>
              <a:rPr lang="en-US" dirty="0" smtClean="0"/>
              <a:t>::</a:t>
            </a:r>
            <a:r>
              <a:rPr lang="en-US" dirty="0" err="1" smtClean="0"/>
              <a:t>string_view</a:t>
            </a:r>
            <a:r>
              <a:rPr lang="en-US" dirty="0" smtClean="0"/>
              <a:t> functionality.</a:t>
            </a:r>
          </a:p>
          <a:p>
            <a:r>
              <a:rPr lang="en-US" dirty="0" err="1" smtClean="0"/>
              <a:t>StringView</a:t>
            </a:r>
            <a:r>
              <a:rPr lang="en-US" dirty="0" smtClean="0"/>
              <a:t> will be made to interoperate with </a:t>
            </a:r>
            <a:r>
              <a:rPr lang="en-US" dirty="0" err="1" smtClean="0"/>
              <a:t>std</a:t>
            </a:r>
            <a:r>
              <a:rPr lang="en-US" dirty="0" smtClean="0"/>
              <a:t>::</a:t>
            </a:r>
            <a:r>
              <a:rPr lang="en-US" dirty="0" err="1" smtClean="0"/>
              <a:t>string_view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443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StringView</a:t>
            </a:r>
            <a:r>
              <a:rPr lang="en-US" dirty="0" smtClean="0"/>
              <a:t> instance contains a base pointer to the start of the memory view and a length for the size of the view.</a:t>
            </a:r>
          </a:p>
          <a:p>
            <a:r>
              <a:rPr lang="en-US" dirty="0" smtClean="0"/>
              <a:t>Acts like a pointer as much as possible.</a:t>
            </a:r>
          </a:p>
          <a:p>
            <a:pPr lvl="1"/>
            <a:r>
              <a:rPr lang="en-US" dirty="0" smtClean="0"/>
              <a:t>Equality operator compares only pointer and length.</a:t>
            </a:r>
          </a:p>
          <a:p>
            <a:pPr lvl="1"/>
            <a:r>
              <a:rPr lang="en-US" dirty="0" smtClean="0"/>
              <a:t>Compare contents with methods and free functions.</a:t>
            </a:r>
          </a:p>
          <a:p>
            <a:r>
              <a:rPr lang="en-US" dirty="0" err="1" smtClean="0"/>
              <a:t>StringView</a:t>
            </a:r>
            <a:r>
              <a:rPr lang="en-US" dirty="0" smtClean="0"/>
              <a:t> provides methods to make string parsing easier.</a:t>
            </a:r>
          </a:p>
          <a:p>
            <a:pPr lvl="1"/>
            <a:r>
              <a:rPr lang="en-US" dirty="0" smtClean="0"/>
              <a:t>Find </a:t>
            </a:r>
            <a:r>
              <a:rPr lang="en-US" dirty="0" smtClean="0"/>
              <a:t>characters / character types.</a:t>
            </a:r>
            <a:endParaRPr lang="en-US" dirty="0" smtClean="0"/>
          </a:p>
          <a:p>
            <a:pPr lvl="1"/>
            <a:r>
              <a:rPr lang="en-US" dirty="0" smtClean="0"/>
              <a:t>Split </a:t>
            </a:r>
            <a:r>
              <a:rPr lang="en-US" dirty="0" err="1" smtClean="0"/>
              <a:t>StringView</a:t>
            </a:r>
            <a:r>
              <a:rPr lang="en-US" dirty="0"/>
              <a:t> </a:t>
            </a:r>
            <a:r>
              <a:rPr lang="en-US" dirty="0" smtClean="0"/>
              <a:t>(as with </a:t>
            </a:r>
            <a:r>
              <a:rPr lang="en-US" u="sng" dirty="0" err="1" smtClean="0"/>
              <a:t>strtok</a:t>
            </a:r>
            <a:r>
              <a:rPr lang="en-US" dirty="0" smtClean="0"/>
              <a:t> but without modifying the string</a:t>
            </a:r>
            <a:r>
              <a:rPr lang="en-US" dirty="0" smtClean="0"/>
              <a:t>).</a:t>
            </a:r>
          </a:p>
          <a:p>
            <a:r>
              <a:rPr lang="en-US" dirty="0" smtClean="0"/>
              <a:t>Overloaded </a:t>
            </a:r>
            <a:r>
              <a:rPr lang="en-US" u="sng" dirty="0" err="1" smtClean="0"/>
              <a:t>strcmp</a:t>
            </a:r>
            <a:r>
              <a:rPr lang="en-US" dirty="0" smtClean="0"/>
              <a:t> family of functions.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906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2428" y="1208971"/>
            <a:ext cx="8571574" cy="394253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842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StringView</a:t>
            </a:r>
            <a:r>
              <a:rPr lang="en-US" dirty="0" smtClean="0"/>
              <a:t> instances are cheap to create and copy.</a:t>
            </a:r>
          </a:p>
          <a:p>
            <a:r>
              <a:rPr lang="en-US" dirty="0" smtClean="0"/>
              <a:t>Inexpensive way to reference temporary substrings.</a:t>
            </a:r>
          </a:p>
          <a:p>
            <a:r>
              <a:rPr lang="en-US" dirty="0" smtClean="0"/>
              <a:t>More convenient than passing an explicit pointer and length and just as fast.</a:t>
            </a:r>
          </a:p>
          <a:p>
            <a:r>
              <a:rPr lang="en-US" dirty="0" smtClean="0"/>
              <a:t>Strong support for string parsing.</a:t>
            </a:r>
          </a:p>
          <a:p>
            <a:pPr lvl="1"/>
            <a:r>
              <a:rPr lang="en-US" dirty="0" smtClean="0"/>
              <a:t>Easily replaces </a:t>
            </a:r>
            <a:r>
              <a:rPr lang="en-US" u="sng" dirty="0" err="1" smtClean="0"/>
              <a:t>strtok</a:t>
            </a:r>
            <a:r>
              <a:rPr lang="en-US" dirty="0" smtClean="0"/>
              <a:t> and the internal “tokenizer” library.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65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VIA header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 1520 – Change VIA header to include full protocol stack.</a:t>
            </a:r>
          </a:p>
          <a:p>
            <a:r>
              <a:rPr lang="en-US" dirty="0" smtClean="0"/>
              <a:t>Leif </a:t>
            </a:r>
            <a:r>
              <a:rPr lang="en-US" dirty="0" err="1" smtClean="0"/>
              <a:t>bikeshedded</a:t>
            </a:r>
            <a:r>
              <a:rPr lang="en-US" dirty="0" smtClean="0"/>
              <a:t> about all the </a:t>
            </a:r>
            <a:r>
              <a:rPr lang="en-US" u="sng" dirty="0" err="1" smtClean="0"/>
              <a:t>strlen</a:t>
            </a:r>
            <a:r>
              <a:rPr lang="en-US" dirty="0" smtClean="0"/>
              <a:t> use.</a:t>
            </a:r>
          </a:p>
          <a:p>
            <a:r>
              <a:rPr lang="en-US" dirty="0" smtClean="0"/>
              <a:t>PR 1534 is a </a:t>
            </a:r>
            <a:r>
              <a:rPr lang="en-US" dirty="0" err="1" smtClean="0"/>
              <a:t>StringView</a:t>
            </a:r>
            <a:r>
              <a:rPr lang="en-US" dirty="0" smtClean="0"/>
              <a:t> based version.</a:t>
            </a:r>
          </a:p>
          <a:p>
            <a:pPr lvl="1"/>
            <a:r>
              <a:rPr lang="en-US" dirty="0" smtClean="0"/>
              <a:t>No </a:t>
            </a:r>
            <a:r>
              <a:rPr lang="en-US" u="sng" dirty="0" err="1" smtClean="0"/>
              <a:t>memcpy</a:t>
            </a:r>
            <a:r>
              <a:rPr lang="en-US" dirty="0" smtClean="0"/>
              <a:t> in the API.</a:t>
            </a:r>
          </a:p>
          <a:p>
            <a:pPr lvl="1"/>
            <a:r>
              <a:rPr lang="en-US" dirty="0" smtClean="0"/>
              <a:t>Only </a:t>
            </a:r>
            <a:r>
              <a:rPr lang="en-US" u="sng" dirty="0" err="1" smtClean="0"/>
              <a:t>memcpy</a:t>
            </a:r>
            <a:r>
              <a:rPr lang="en-US" dirty="0" smtClean="0"/>
              <a:t> to the output VIA string without using </a:t>
            </a:r>
            <a:r>
              <a:rPr lang="en-US" u="sng" dirty="0" err="1" smtClean="0"/>
              <a:t>strlen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Enhanced </a:t>
            </a:r>
            <a:r>
              <a:rPr lang="en-US" u="sng" dirty="0" err="1" smtClean="0"/>
              <a:t>StringView</a:t>
            </a:r>
            <a:r>
              <a:rPr lang="en-US" dirty="0" smtClean="0"/>
              <a:t> to avoid allocation even on initialization.</a:t>
            </a:r>
          </a:p>
          <a:p>
            <a:pPr lvl="1"/>
            <a:r>
              <a:rPr lang="en-US" dirty="0" smtClean="0"/>
              <a:t>Source strings are static – no lifetime issues.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78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copy or split a prefix from the </a:t>
            </a:r>
            <a:r>
              <a:rPr lang="en-US" dirty="0" err="1" smtClean="0"/>
              <a:t>StringView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Easy to do the equivalent of </a:t>
            </a:r>
            <a:r>
              <a:rPr lang="en-US" u="sng" dirty="0" err="1" smtClean="0"/>
              <a:t>strtok</a:t>
            </a:r>
            <a:r>
              <a:rPr lang="en-US" dirty="0" smtClean="0"/>
              <a:t> without allocation or string modification.</a:t>
            </a:r>
          </a:p>
          <a:p>
            <a:pPr lvl="1"/>
            <a:r>
              <a:rPr lang="en-US" dirty="0" smtClean="0"/>
              <a:t>Trivial to do on substrings because of the lack of modification. E.g. split on white space first, then on another separator such as ‘=‘.</a:t>
            </a:r>
          </a:p>
          <a:p>
            <a:r>
              <a:rPr lang="en-US" dirty="0" smtClean="0"/>
              <a:t>Can trim characters from front and back.</a:t>
            </a:r>
          </a:p>
          <a:p>
            <a:r>
              <a:rPr lang="en-US" dirty="0" smtClean="0"/>
              <a:t>Can increment like a pointer.</a:t>
            </a:r>
          </a:p>
          <a:p>
            <a:r>
              <a:rPr lang="en-US" dirty="0" smtClean="0"/>
              <a:t>Lifetime can be managed by reading the entire file and keeping that buffer around. Instance of </a:t>
            </a:r>
            <a:r>
              <a:rPr lang="en-US" u="sng" dirty="0" err="1" smtClean="0"/>
              <a:t>StringView</a:t>
            </a:r>
            <a:r>
              <a:rPr lang="en-US" dirty="0" smtClean="0"/>
              <a:t> are views of that buffer.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Apache Traffic Server Summit Spring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2094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19713</TotalTime>
  <Words>2057</Words>
  <Application>Microsoft Office PowerPoint</Application>
  <PresentationFormat>Widescreen</PresentationFormat>
  <Paragraphs>286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Lucida Console</vt:lpstr>
      <vt:lpstr>Trebuchet MS</vt:lpstr>
      <vt:lpstr>Wingdings 3</vt:lpstr>
      <vt:lpstr>Facet</vt:lpstr>
      <vt:lpstr>Tech Corner</vt:lpstr>
      <vt:lpstr>StringView</vt:lpstr>
      <vt:lpstr>Introduction</vt:lpstr>
      <vt:lpstr>STL Compliance</vt:lpstr>
      <vt:lpstr>Basics</vt:lpstr>
      <vt:lpstr>PowerPoint Presentation</vt:lpstr>
      <vt:lpstr>Benefits</vt:lpstr>
      <vt:lpstr>Example: VIA header</vt:lpstr>
      <vt:lpstr>Parsing support</vt:lpstr>
      <vt:lpstr>Parsing</vt:lpstr>
      <vt:lpstr>PowerPoint Presentation</vt:lpstr>
      <vt:lpstr>PowerPoint Presentation</vt:lpstr>
      <vt:lpstr>PowerPoint Presentation</vt:lpstr>
      <vt:lpstr>CPP API</vt:lpstr>
      <vt:lpstr>Notes on VIA changes</vt:lpstr>
      <vt:lpstr>Notes</vt:lpstr>
      <vt:lpstr>MemView</vt:lpstr>
      <vt:lpstr>Basics</vt:lpstr>
      <vt:lpstr>Notes</vt:lpstr>
      <vt:lpstr>Cache Tool</vt:lpstr>
      <vt:lpstr>Cache Tool</vt:lpstr>
      <vt:lpstr>History</vt:lpstr>
      <vt:lpstr>Scratch Built</vt:lpstr>
      <vt:lpstr>The Challenge</vt:lpstr>
      <vt:lpstr>Cache Stripe Layout</vt:lpstr>
      <vt:lpstr>Techniques</vt:lpstr>
      <vt:lpstr>Improvements to base logic</vt:lpstr>
      <vt:lpstr>Future work</vt:lpstr>
      <vt:lpstr>Changes</vt:lpstr>
      <vt:lpstr>Goals</vt:lpstr>
      <vt:lpstr>Scalar</vt:lpstr>
      <vt:lpstr>Scaled values</vt:lpstr>
      <vt:lpstr>Operations</vt:lpstr>
      <vt:lpstr>Use</vt:lpstr>
      <vt:lpstr>Possible changes</vt:lpstr>
      <vt:lpstr>Partial Object Caching</vt:lpstr>
      <vt:lpstr>Current Status</vt:lpstr>
    </vt:vector>
  </TitlesOfParts>
  <Company>Network Geographics,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Hiearchial Caching in Traffic Server</dc:title>
  <dc:creator>Alan M Carroll</dc:creator>
  <cp:lastModifiedBy>Alan M Carroll</cp:lastModifiedBy>
  <cp:revision>204</cp:revision>
  <dcterms:created xsi:type="dcterms:W3CDTF">2015-10-29T18:17:29Z</dcterms:created>
  <dcterms:modified xsi:type="dcterms:W3CDTF">2017-05-15T14:44:25Z</dcterms:modified>
</cp:coreProperties>
</file>