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8"/>
  </p:notesMasterIdLst>
  <p:sldIdLst>
    <p:sldId id="262" r:id="rId2"/>
    <p:sldId id="268" r:id="rId3"/>
    <p:sldId id="257" r:id="rId4"/>
    <p:sldId id="265" r:id="rId5"/>
    <p:sldId id="264" r:id="rId6"/>
    <p:sldId id="266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807"/>
  </p:normalViewPr>
  <p:slideViewPr>
    <p:cSldViewPr snapToGrid="0" snapToObjects="1">
      <p:cViewPr varScale="1">
        <p:scale>
          <a:sx n="95" d="100"/>
          <a:sy n="95" d="100"/>
        </p:scale>
        <p:origin x="20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054723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19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2992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4018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3468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819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rgbClr val="F37B72"/>
              </a:buClr>
              <a:buFont typeface="Calibri"/>
              <a:buNone/>
              <a:defRPr sz="440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" name="Shape 20"/>
          <p:cNvCxnSpPr/>
          <p:nvPr/>
        </p:nvCxnSpPr>
        <p:spPr>
          <a:xfrm>
            <a:off x="838200" y="1428757"/>
            <a:ext cx="10515599" cy="10383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rgbClr val="F37B72"/>
              </a:buClr>
              <a:buFont typeface="Calibri"/>
              <a:buNone/>
              <a:defRPr sz="440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" name="Shape 28"/>
          <p:cNvCxnSpPr/>
          <p:nvPr/>
        </p:nvCxnSpPr>
        <p:spPr>
          <a:xfrm rot="10800000" flipH="1">
            <a:off x="838200" y="1419225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37B72"/>
              </a:buClr>
              <a:buFont typeface="Calibri"/>
              <a:buNone/>
              <a:defRPr sz="600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" name="Shape 43"/>
          <p:cNvCxnSpPr/>
          <p:nvPr/>
        </p:nvCxnSpPr>
        <p:spPr>
          <a:xfrm rot="10800000" flipH="1">
            <a:off x="831850" y="4562474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rgbClr val="F37B72"/>
              </a:buClr>
              <a:buFont typeface="Calibri"/>
              <a:buNone/>
              <a:defRPr sz="440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" name="Shape 61"/>
          <p:cNvCxnSpPr/>
          <p:nvPr/>
        </p:nvCxnSpPr>
        <p:spPr>
          <a:xfrm rot="10800000" flipH="1">
            <a:off x="838200" y="1460788"/>
            <a:ext cx="10521949" cy="26986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37B72"/>
              </a:buClr>
              <a:buFont typeface="Calibri"/>
              <a:buNone/>
              <a:defRPr sz="320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3" name="Shape 73"/>
          <p:cNvCxnSpPr/>
          <p:nvPr/>
        </p:nvCxnSpPr>
        <p:spPr>
          <a:xfrm>
            <a:off x="839787" y="2043906"/>
            <a:ext cx="3932237" cy="13492"/>
          </a:xfrm>
          <a:prstGeom prst="straightConnector1">
            <a:avLst/>
          </a:prstGeom>
          <a:noFill/>
          <a:ln w="38100" cap="flat" cmpd="sng">
            <a:solidFill>
              <a:srgbClr val="25ADCC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8541" y="6048923"/>
            <a:ext cx="3037608" cy="6673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eabeysin@iu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831851" y="1668299"/>
            <a:ext cx="10515598" cy="28527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37B72"/>
              </a:buClr>
              <a:buSzPct val="25000"/>
              <a:buFont typeface="Calibri"/>
              <a:buNone/>
            </a:pPr>
            <a:r>
              <a:rPr lang="en-US" dirty="0" smtClean="0"/>
              <a:t>Customizing &amp; Adding New Applications</a:t>
            </a:r>
            <a:endParaRPr lang="en-US" sz="6000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888888"/>
              </a:buClr>
              <a:buSzPct val="25000"/>
              <a:buFont typeface="Arial"/>
              <a:buNone/>
            </a:pPr>
            <a:r>
              <a:rPr lang="en-US" dirty="0" smtClean="0"/>
              <a:t>From Gateway Deployment to ‘Ready-for-Users’</a:t>
            </a:r>
            <a:endParaRPr lang="en-US" sz="24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609073" y="5567095"/>
            <a:ext cx="2584938" cy="1290905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100" dirty="0" smtClean="0">
                <a:latin typeface="Calibri" charset="0"/>
                <a:ea typeface="Calibri" charset="0"/>
                <a:cs typeface="Calibri" charset="0"/>
              </a:rPr>
              <a:t>Eroma Abeysinghe</a:t>
            </a:r>
          </a:p>
          <a:p>
            <a:pPr algn="r"/>
            <a:r>
              <a:rPr lang="en-US" sz="21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eabeysin@iu.edu</a:t>
            </a:r>
            <a:endParaRPr lang="en-US" sz="2100" dirty="0" smtClean="0">
              <a:latin typeface="Calibri" charset="0"/>
              <a:ea typeface="Calibri" charset="0"/>
              <a:cs typeface="Calibri" charset="0"/>
            </a:endParaRPr>
          </a:p>
          <a:p>
            <a:pPr algn="r"/>
            <a:r>
              <a:rPr lang="en-US" sz="2100" dirty="0" smtClean="0">
                <a:latin typeface="Calibri" charset="0"/>
                <a:ea typeface="Calibri" charset="0"/>
                <a:cs typeface="Calibri" charset="0"/>
              </a:rPr>
              <a:t>Indiana University</a:t>
            </a:r>
          </a:p>
          <a:p>
            <a:pPr algn="r"/>
            <a:r>
              <a:rPr lang="en-US" sz="2100" dirty="0" smtClean="0">
                <a:latin typeface="Calibri" charset="0"/>
                <a:ea typeface="Calibri" charset="0"/>
                <a:cs typeface="Calibri" charset="0"/>
              </a:rPr>
              <a:t>07/10/2017</a:t>
            </a:r>
            <a:endParaRPr lang="en-US" sz="2100" dirty="0" smtClean="0">
              <a:latin typeface="Calibri" charset="0"/>
              <a:ea typeface="Calibri" charset="0"/>
              <a:cs typeface="Calibri" charset="0"/>
            </a:endParaRPr>
          </a:p>
          <a:p>
            <a:pPr algn="r"/>
            <a:endParaRPr lang="en-US" sz="26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Shape 79"/>
          <p:cNvSpPr txBox="1"/>
          <p:nvPr/>
        </p:nvSpPr>
        <p:spPr>
          <a:xfrm>
            <a:off x="4114803" y="6226501"/>
            <a:ext cx="4038153" cy="651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3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PEARC17, July 10</a:t>
            </a:r>
            <a:r>
              <a:rPr lang="en-US" sz="3000" b="0" i="0" u="none" strike="noStrike" cap="none" baseline="3000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3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2017</a:t>
            </a:r>
            <a:endParaRPr lang="en-US" sz="3000" b="0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44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rgbClr val="F37B72"/>
              </a:buClr>
              <a:buSzPct val="25000"/>
              <a:buFont typeface="Calibri"/>
              <a:buNone/>
            </a:pPr>
            <a:r>
              <a:rPr lang="en-US" sz="4400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Where We Are</a:t>
            </a:r>
            <a:endParaRPr lang="en-US" sz="4400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690908" y="1625434"/>
            <a:ext cx="1128436" cy="1128436"/>
            <a:chOff x="3668453" y="103"/>
            <a:chExt cx="1128436" cy="1128436"/>
          </a:xfrm>
        </p:grpSpPr>
        <p:sp>
          <p:nvSpPr>
            <p:cNvPr id="47" name="Oval 46"/>
            <p:cNvSpPr/>
            <p:nvPr/>
          </p:nvSpPr>
          <p:spPr>
            <a:xfrm>
              <a:off x="3668453" y="103"/>
              <a:ext cx="1128436" cy="112843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4"/>
            <p:cNvSpPr/>
            <p:nvPr/>
          </p:nvSpPr>
          <p:spPr>
            <a:xfrm>
              <a:off x="3833709" y="165359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Introduction (Discussion)</a:t>
              </a:r>
              <a:endParaRPr lang="en-US" sz="11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60931" y="2363295"/>
            <a:ext cx="300370" cy="380847"/>
            <a:chOff x="4838476" y="737964"/>
            <a:chExt cx="300370" cy="380847"/>
          </a:xfrm>
        </p:grpSpPr>
        <p:sp>
          <p:nvSpPr>
            <p:cNvPr id="45" name="Right Arrow 44"/>
            <p:cNvSpPr/>
            <p:nvPr/>
          </p:nvSpPr>
          <p:spPr>
            <a:xfrm rot="1542857">
              <a:off x="4838476" y="737964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ight Arrow 6"/>
            <p:cNvSpPr/>
            <p:nvPr/>
          </p:nvSpPr>
          <p:spPr>
            <a:xfrm rot="1542857">
              <a:off x="4842938" y="794584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18206" y="2360942"/>
            <a:ext cx="1128436" cy="1128436"/>
            <a:chOff x="5195751" y="735611"/>
            <a:chExt cx="1128436" cy="1128436"/>
          </a:xfrm>
        </p:grpSpPr>
        <p:sp>
          <p:nvSpPr>
            <p:cNvPr id="43" name="Oval 42"/>
            <p:cNvSpPr/>
            <p:nvPr/>
          </p:nvSpPr>
          <p:spPr>
            <a:xfrm>
              <a:off x="5195751" y="735611"/>
              <a:ext cx="1128436" cy="1128436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Oval 8"/>
            <p:cNvSpPr/>
            <p:nvPr/>
          </p:nvSpPr>
          <p:spPr>
            <a:xfrm>
              <a:off x="5361007" y="900867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Gateway User  (Exercise)</a:t>
              </a:r>
              <a:endParaRPr lang="en-US" sz="11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78714" y="3593024"/>
            <a:ext cx="380847" cy="300370"/>
            <a:chOff x="5756259" y="1967693"/>
            <a:chExt cx="380847" cy="300370"/>
          </a:xfrm>
        </p:grpSpPr>
        <p:sp>
          <p:nvSpPr>
            <p:cNvPr id="41" name="Right Arrow 40"/>
            <p:cNvSpPr/>
            <p:nvPr/>
          </p:nvSpPr>
          <p:spPr>
            <a:xfrm rot="4628571">
              <a:off x="5796498" y="1927454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ight Arrow 10"/>
            <p:cNvSpPr/>
            <p:nvPr/>
          </p:nvSpPr>
          <p:spPr>
            <a:xfrm rot="4628571">
              <a:off x="5831528" y="1959697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95417" y="4013614"/>
            <a:ext cx="1128436" cy="1128436"/>
            <a:chOff x="5572962" y="2388283"/>
            <a:chExt cx="1128436" cy="1128436"/>
          </a:xfrm>
        </p:grpSpPr>
        <p:sp>
          <p:nvSpPr>
            <p:cNvPr id="39" name="Oval 38"/>
            <p:cNvSpPr/>
            <p:nvPr/>
          </p:nvSpPr>
          <p:spPr>
            <a:xfrm>
              <a:off x="5572962" y="2388283"/>
              <a:ext cx="1128436" cy="112843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Oval 12"/>
            <p:cNvSpPr/>
            <p:nvPr/>
          </p:nvSpPr>
          <p:spPr>
            <a:xfrm>
              <a:off x="5738218" y="2553539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Gateway Administrator (Exercise)</a:t>
              </a:r>
              <a:endParaRPr lang="en-US" sz="105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46050" y="5083671"/>
            <a:ext cx="380847" cy="300370"/>
            <a:chOff x="5423595" y="3458340"/>
            <a:chExt cx="380847" cy="300370"/>
          </a:xfrm>
        </p:grpSpPr>
        <p:sp>
          <p:nvSpPr>
            <p:cNvPr id="37" name="Right Arrow 36"/>
            <p:cNvSpPr/>
            <p:nvPr/>
          </p:nvSpPr>
          <p:spPr>
            <a:xfrm rot="7714286">
              <a:off x="5463834" y="3418101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ight Arrow 14"/>
            <p:cNvSpPr/>
            <p:nvPr/>
          </p:nvSpPr>
          <p:spPr>
            <a:xfrm rot="18514286">
              <a:off x="5536981" y="3459044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538494" y="5338954"/>
            <a:ext cx="1128436" cy="1128436"/>
            <a:chOff x="4516039" y="3713623"/>
            <a:chExt cx="1128436" cy="1128436"/>
          </a:xfrm>
        </p:grpSpPr>
        <p:sp>
          <p:nvSpPr>
            <p:cNvPr id="35" name="Oval 34"/>
            <p:cNvSpPr/>
            <p:nvPr/>
          </p:nvSpPr>
          <p:spPr>
            <a:xfrm>
              <a:off x="4516039" y="3713623"/>
              <a:ext cx="1128436" cy="112843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16"/>
            <p:cNvSpPr/>
            <p:nvPr/>
          </p:nvSpPr>
          <p:spPr>
            <a:xfrm>
              <a:off x="4681295" y="3878879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Build your own Gateway (Exercise)</a:t>
              </a:r>
              <a:endParaRPr lang="en-US" sz="105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113442" y="5712749"/>
            <a:ext cx="300370" cy="380847"/>
            <a:chOff x="4090987" y="4087418"/>
            <a:chExt cx="300370" cy="380847"/>
          </a:xfrm>
        </p:grpSpPr>
        <p:sp>
          <p:nvSpPr>
            <p:cNvPr id="33" name="Right Arrow 32"/>
            <p:cNvSpPr/>
            <p:nvPr/>
          </p:nvSpPr>
          <p:spPr>
            <a:xfrm rot="10800000">
              <a:off x="4090987" y="4087418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ight Arrow 18"/>
            <p:cNvSpPr/>
            <p:nvPr/>
          </p:nvSpPr>
          <p:spPr>
            <a:xfrm rot="21600000">
              <a:off x="4181098" y="4163587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43321" y="5338954"/>
            <a:ext cx="1128436" cy="1128436"/>
            <a:chOff x="2820866" y="3713623"/>
            <a:chExt cx="1128436" cy="1128436"/>
          </a:xfrm>
        </p:grpSpPr>
        <p:sp>
          <p:nvSpPr>
            <p:cNvPr id="31" name="Oval 30"/>
            <p:cNvSpPr/>
            <p:nvPr/>
          </p:nvSpPr>
          <p:spPr>
            <a:xfrm>
              <a:off x="2820866" y="3713623"/>
              <a:ext cx="1128436" cy="1128436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Oval 20"/>
            <p:cNvSpPr/>
            <p:nvPr/>
          </p:nvSpPr>
          <p:spPr>
            <a:xfrm>
              <a:off x="2986122" y="3878879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Customize your Gateway (Demo &amp; Exercise)</a:t>
              </a:r>
              <a:endParaRPr lang="en-US" sz="105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93954" y="5096964"/>
            <a:ext cx="380847" cy="300370"/>
            <a:chOff x="2671499" y="3471633"/>
            <a:chExt cx="380847" cy="300370"/>
          </a:xfrm>
        </p:grpSpPr>
        <p:sp>
          <p:nvSpPr>
            <p:cNvPr id="29" name="Right Arrow 28"/>
            <p:cNvSpPr/>
            <p:nvPr/>
          </p:nvSpPr>
          <p:spPr>
            <a:xfrm rot="13885714">
              <a:off x="2711738" y="3431394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ight Arrow 22"/>
            <p:cNvSpPr/>
            <p:nvPr/>
          </p:nvSpPr>
          <p:spPr>
            <a:xfrm rot="24685714">
              <a:off x="2784885" y="3542789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86398" y="4013614"/>
            <a:ext cx="1128436" cy="1128436"/>
            <a:chOff x="1763943" y="2388283"/>
            <a:chExt cx="1128436" cy="1128436"/>
          </a:xfrm>
        </p:grpSpPr>
        <p:sp>
          <p:nvSpPr>
            <p:cNvPr id="27" name="Oval 26"/>
            <p:cNvSpPr/>
            <p:nvPr/>
          </p:nvSpPr>
          <p:spPr>
            <a:xfrm>
              <a:off x="1763943" y="2388283"/>
              <a:ext cx="1128436" cy="112843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Oval 24"/>
            <p:cNvSpPr/>
            <p:nvPr/>
          </p:nvSpPr>
          <p:spPr>
            <a:xfrm>
              <a:off x="1929199" y="2553539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50" kern="1200" dirty="0" smtClean="0"/>
                <a:t>Advance Capabilities (Demo &amp; Presentation)</a:t>
              </a:r>
              <a:endParaRPr lang="en-US" sz="105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46906" y="3609600"/>
            <a:ext cx="380847" cy="300370"/>
            <a:chOff x="2324451" y="1984269"/>
            <a:chExt cx="380847" cy="300370"/>
          </a:xfrm>
        </p:grpSpPr>
        <p:sp>
          <p:nvSpPr>
            <p:cNvPr id="25" name="Right Arrow 24"/>
            <p:cNvSpPr/>
            <p:nvPr/>
          </p:nvSpPr>
          <p:spPr>
            <a:xfrm rot="16971429">
              <a:off x="2364690" y="1944030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ight Arrow 26"/>
            <p:cNvSpPr/>
            <p:nvPr/>
          </p:nvSpPr>
          <p:spPr>
            <a:xfrm rot="16971429">
              <a:off x="2399720" y="2064125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63609" y="2360942"/>
            <a:ext cx="1128436" cy="1128436"/>
            <a:chOff x="2141154" y="735611"/>
            <a:chExt cx="1128436" cy="1128436"/>
          </a:xfrm>
        </p:grpSpPr>
        <p:sp>
          <p:nvSpPr>
            <p:cNvPr id="23" name="Oval 22"/>
            <p:cNvSpPr/>
            <p:nvPr/>
          </p:nvSpPr>
          <p:spPr>
            <a:xfrm>
              <a:off x="2141154" y="735611"/>
              <a:ext cx="1128436" cy="112843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28"/>
            <p:cNvSpPr/>
            <p:nvPr/>
          </p:nvSpPr>
          <p:spPr>
            <a:xfrm>
              <a:off x="2306410" y="900867"/>
              <a:ext cx="797924" cy="797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Participant Next Steps (Discussion)</a:t>
              </a:r>
              <a:endParaRPr lang="en-US" sz="11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33632" y="2370671"/>
            <a:ext cx="300370" cy="380847"/>
            <a:chOff x="3311177" y="745340"/>
            <a:chExt cx="300370" cy="380847"/>
          </a:xfrm>
        </p:grpSpPr>
        <p:sp>
          <p:nvSpPr>
            <p:cNvPr id="21" name="Right Arrow 20"/>
            <p:cNvSpPr/>
            <p:nvPr/>
          </p:nvSpPr>
          <p:spPr>
            <a:xfrm rot="20057143">
              <a:off x="3311177" y="745340"/>
              <a:ext cx="300370" cy="380847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30"/>
            <p:cNvSpPr/>
            <p:nvPr/>
          </p:nvSpPr>
          <p:spPr>
            <a:xfrm rot="20057143">
              <a:off x="3315639" y="841058"/>
              <a:ext cx="210259" cy="228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778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rgbClr val="F37B72"/>
              </a:buClr>
              <a:buSzPct val="25000"/>
              <a:buFont typeface="Calibri"/>
              <a:buNone/>
            </a:pPr>
            <a:r>
              <a:rPr lang="en-US" sz="4400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After Gateway </a:t>
            </a:r>
            <a:r>
              <a:rPr lang="en-US" sz="4400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Deployment &amp; Configuration</a:t>
            </a:r>
            <a:endParaRPr lang="en-US" sz="4400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838200" y="1622850"/>
            <a:ext cx="5622596" cy="4549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0"/>
              </a:spcBef>
            </a:pPr>
            <a:r>
              <a:rPr lang="en-US" dirty="0" smtClean="0"/>
              <a:t>Pre-requisite: The Gateway will needs to be deployed &amp; configured (currently manual process and not covered in the tutorial).</a:t>
            </a:r>
          </a:p>
          <a:p>
            <a:pPr marL="457200" indent="-457200">
              <a:spcBef>
                <a:spcPts val="0"/>
              </a:spcBef>
            </a:pPr>
            <a:endParaRPr lang="en-US" dirty="0" smtClean="0"/>
          </a:p>
          <a:p>
            <a:pPr marL="457200" indent="-457200">
              <a:spcBef>
                <a:spcPts val="0"/>
              </a:spcBef>
            </a:pPr>
            <a:r>
              <a:rPr lang="en-US" dirty="0" smtClean="0"/>
              <a:t>Customize the look and feel of the  </a:t>
            </a:r>
            <a:r>
              <a:rPr lang="en-US" dirty="0"/>
              <a:t>gateway</a:t>
            </a:r>
            <a:r>
              <a:rPr lang="en-US" dirty="0" smtClean="0"/>
              <a:t>.</a:t>
            </a:r>
          </a:p>
          <a:p>
            <a:pPr marL="457200" indent="-457200">
              <a:spcBef>
                <a:spcPts val="0"/>
              </a:spcBef>
            </a:pPr>
            <a:endParaRPr lang="en-US" dirty="0" smtClean="0"/>
          </a:p>
          <a:p>
            <a:pPr marL="457200" indent="-457200">
              <a:spcBef>
                <a:spcPts val="0"/>
              </a:spcBef>
            </a:pPr>
            <a:r>
              <a:rPr lang="en-US" dirty="0" smtClean="0"/>
              <a:t>Add </a:t>
            </a:r>
            <a:r>
              <a:rPr lang="en-US" dirty="0" smtClean="0"/>
              <a:t>and test application software</a:t>
            </a:r>
            <a:r>
              <a:rPr lang="en-US" dirty="0" smtClean="0"/>
              <a:t>.</a:t>
            </a:r>
            <a:endParaRPr lang="en-US" sz="2800" b="0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0"/>
              </a:spcBef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584" y="1690687"/>
            <a:ext cx="5556392" cy="3861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4400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Gateway Customization</a:t>
            </a:r>
            <a:endParaRPr sz="4400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838199" y="1973546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 of look and feel, theme.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endParaRPr lang="en-US" dirty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dirty="0" smtClean="0"/>
              <a:t>Change default workflows of experiment </a:t>
            </a:r>
            <a:r>
              <a:rPr lang="en-US" dirty="0" smtClean="0"/>
              <a:t>creation.</a:t>
            </a:r>
            <a:endParaRPr lang="en-US" dirty="0" smtClean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dirty="0" smtClean="0"/>
              <a:t>Plugin in post processing tools.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-US" dirty="0" smtClean="0"/>
              <a:t>Make the gateway your own – add user guides, Contact details, Citing mechanisms, etc</a:t>
            </a:r>
            <a:r>
              <a:rPr lang="en-US" dirty="0" smtClean="0"/>
              <a:t>…</a:t>
            </a:r>
            <a:endParaRPr lang="en-US" dirty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 smtClean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 smtClean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n-US" dirty="0" smtClean="0"/>
          </a:p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0"/>
            <a:ext cx="627434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0"/>
            <a:ext cx="756220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0"/>
            <a:ext cx="68140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SzPct val="25000"/>
            </a:pPr>
            <a:r>
              <a:rPr lang="en-US" sz="4400" dirty="0" smtClean="0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rPr>
              <a:t>Adding Applications</a:t>
            </a:r>
            <a:endParaRPr sz="4400" dirty="0">
              <a:solidFill>
                <a:srgbClr val="F37B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indent="-514350">
              <a:spcBef>
                <a:spcPts val="0"/>
              </a:spcBef>
            </a:pPr>
            <a:r>
              <a:rPr lang="en-US" dirty="0" smtClean="0"/>
              <a:t>Goal: Abstract the complexity of command line job </a:t>
            </a:r>
            <a:r>
              <a:rPr lang="en-US" dirty="0" smtClean="0"/>
              <a:t>submission steps </a:t>
            </a:r>
            <a:r>
              <a:rPr lang="en-US" dirty="0" smtClean="0"/>
              <a:t>providing user friendly web access. </a:t>
            </a:r>
          </a:p>
          <a:p>
            <a:pPr marL="514350" indent="-514350">
              <a:spcBef>
                <a:spcPts val="0"/>
              </a:spcBef>
            </a:pPr>
            <a:endParaRPr lang="en-US" dirty="0" smtClean="0"/>
          </a:p>
          <a:p>
            <a:pPr marL="514350" indent="-514350">
              <a:spcBef>
                <a:spcPts val="0"/>
              </a:spcBef>
            </a:pPr>
            <a:r>
              <a:rPr lang="en-US" dirty="0" smtClean="0"/>
              <a:t>Assumption: Gateway </a:t>
            </a:r>
            <a:r>
              <a:rPr lang="en-US" dirty="0" smtClean="0"/>
              <a:t>admin </a:t>
            </a:r>
            <a:r>
              <a:rPr lang="en-US" dirty="0" smtClean="0"/>
              <a:t>has prior knowledge of running the application within a batch script. </a:t>
            </a:r>
          </a:p>
          <a:p>
            <a:pPr marL="514350" indent="-514350">
              <a:spcBef>
                <a:spcPts val="0"/>
              </a:spcBef>
            </a:pPr>
            <a:endParaRPr lang="en-US" dirty="0" smtClean="0"/>
          </a:p>
          <a:p>
            <a:pPr marL="514350" indent="-514350">
              <a:spcBef>
                <a:spcPts val="0"/>
              </a:spcBef>
            </a:pPr>
            <a:r>
              <a:rPr lang="en-US" dirty="0" smtClean="0"/>
              <a:t>Steps to add application to the gateway:</a:t>
            </a:r>
            <a:endParaRPr lang="en-US" dirty="0" smtClean="0"/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Register the </a:t>
            </a:r>
            <a:r>
              <a:rPr lang="en-US" dirty="0" smtClean="0"/>
              <a:t>application </a:t>
            </a:r>
            <a:r>
              <a:rPr lang="en-US" dirty="0" smtClean="0"/>
              <a:t>in the gateway.</a:t>
            </a:r>
            <a:endParaRPr lang="en-US" dirty="0" smtClean="0"/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Define inputs and </a:t>
            </a:r>
            <a:r>
              <a:rPr lang="en-US" dirty="0" smtClean="0"/>
              <a:t>outputs (and corresponding arguments).</a:t>
            </a:r>
            <a:endParaRPr lang="en-US" dirty="0" smtClean="0"/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Application deployment </a:t>
            </a:r>
            <a:r>
              <a:rPr lang="en-US" dirty="0" smtClean="0"/>
              <a:t>details </a:t>
            </a:r>
            <a:r>
              <a:rPr lang="en-US" dirty="0" smtClean="0"/>
              <a:t>in the </a:t>
            </a:r>
            <a:r>
              <a:rPr lang="en-US" dirty="0" smtClean="0"/>
              <a:t>cluster.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5998" y="5850236"/>
            <a:ext cx="5320687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chemeClr val="accent2"/>
                </a:solidFill>
              </a:rPr>
              <a:t>Demo: Let’s add a new Application …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322" y="2514559"/>
            <a:ext cx="5296395" cy="1325562"/>
          </a:xfrm>
        </p:spPr>
        <p:txBody>
          <a:bodyPr/>
          <a:lstStyle/>
          <a:p>
            <a:pPr algn="ctr"/>
            <a:r>
              <a:rPr lang="en-US" sz="6600" smtClean="0"/>
              <a:t>Thank you</a:t>
            </a:r>
            <a:endParaRPr lang="en-US" sz="6600"/>
          </a:p>
        </p:txBody>
      </p:sp>
    </p:spTree>
    <p:extLst>
      <p:ext uri="{BB962C8B-B14F-4D97-AF65-F5344CB8AC3E}">
        <p14:creationId xmlns:p14="http://schemas.microsoft.com/office/powerpoint/2010/main" val="8221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ravata-Blu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ADCC"/>
      </a:accent1>
      <a:accent2>
        <a:srgbClr val="F27B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2454</TotalTime>
  <Words>227</Words>
  <Application>Microsoft Macintosh PowerPoint</Application>
  <PresentationFormat>Widescreen</PresentationFormat>
  <Paragraphs>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Customizing &amp; Adding New Applications</vt:lpstr>
      <vt:lpstr>Where We Are</vt:lpstr>
      <vt:lpstr>After Gateway Deployment &amp; Configuration</vt:lpstr>
      <vt:lpstr>Gateway Customization</vt:lpstr>
      <vt:lpstr>Adding Applications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&amp; Customization of a Gateway</dc:title>
  <cp:lastModifiedBy>Eroma Abeysinghe</cp:lastModifiedBy>
  <cp:revision>38</cp:revision>
  <dcterms:modified xsi:type="dcterms:W3CDTF">2017-07-10T09:38:19Z</dcterms:modified>
</cp:coreProperties>
</file>