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/>
    <p:restoredTop sz="94643"/>
  </p:normalViewPr>
  <p:slideViewPr>
    <p:cSldViewPr snapToGrid="0" snapToObjects="1">
      <p:cViewPr varScale="1">
        <p:scale>
          <a:sx n="102" d="100"/>
          <a:sy n="102" d="100"/>
        </p:scale>
        <p:origin x="19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70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34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84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37B72"/>
              </a:buClr>
              <a:buFont typeface="Calibri"/>
              <a:buNone/>
              <a:defRPr sz="4400" b="0" i="0" u="none" strike="noStrike" cap="none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59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4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27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39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98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752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59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0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8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tiff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xsede.org/gateways-listing" TargetMode="External"/><Relationship Id="rId4" Type="http://schemas.openxmlformats.org/officeDocument/2006/relationships/hyperlink" Target="https://sciencegateways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8644" y="325676"/>
            <a:ext cx="5584605" cy="10673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r>
              <a:rPr lang="en-US" dirty="0" smtClean="0"/>
              <a:t>A Gateway Parade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644" y="1443169"/>
            <a:ext cx="5584605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8644" y="5794508"/>
            <a:ext cx="5584605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Examples of some recent gateways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3307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92912" cy="13255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dirty="0" err="1" smtClean="0"/>
              <a:t>dREG</a:t>
            </a:r>
            <a:r>
              <a:rPr lang="en-US" sz="4800" dirty="0" smtClean="0"/>
              <a:t>: </a:t>
            </a:r>
            <a:r>
              <a:rPr lang="en-US" sz="4800" dirty="0"/>
              <a:t>discriminative Regulatory Element detection from GRO-</a:t>
            </a:r>
            <a:r>
              <a:rPr lang="en-US" sz="4800" dirty="0" err="1"/>
              <a:t>seq</a:t>
            </a:r>
            <a:r>
              <a:rPr lang="en-US" sz="4800" dirty="0"/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7028145" cy="4351338"/>
          </a:xfrm>
        </p:spPr>
        <p:txBody>
          <a:bodyPr>
            <a:normAutofit/>
          </a:bodyPr>
          <a:lstStyle/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/>
              <a:t>Prof. Charles </a:t>
            </a:r>
            <a:r>
              <a:rPr lang="en-US" dirty="0" err="1"/>
              <a:t>Danko</a:t>
            </a:r>
            <a:r>
              <a:rPr lang="en-US" dirty="0"/>
              <a:t> and Dr. </a:t>
            </a:r>
            <a:r>
              <a:rPr lang="en-US" dirty="0" err="1"/>
              <a:t>Zhong</a:t>
            </a:r>
            <a:r>
              <a:rPr lang="en-US" dirty="0"/>
              <a:t> Wang, </a:t>
            </a:r>
            <a:r>
              <a:rPr lang="en-US" dirty="0" smtClean="0"/>
              <a:t>Cornell</a:t>
            </a:r>
            <a:endParaRPr lang="en-US" dirty="0" smtClean="0"/>
          </a:p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 err="1" smtClean="0"/>
              <a:t>dREG</a:t>
            </a:r>
            <a:r>
              <a:rPr lang="en-US" dirty="0" smtClean="0"/>
              <a:t>: Identification </a:t>
            </a:r>
            <a:r>
              <a:rPr lang="en-US" dirty="0"/>
              <a:t>of the genomic regions that regulate transcription </a:t>
            </a:r>
            <a:endParaRPr lang="en-US" dirty="0" smtClean="0"/>
          </a:p>
          <a:p>
            <a:pPr marL="682625" lvl="1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/>
              <a:t> </a:t>
            </a:r>
            <a:r>
              <a:rPr lang="en-US" dirty="0" smtClean="0"/>
              <a:t>Genetic basis of many diseases</a:t>
            </a:r>
            <a:endParaRPr lang="en-US" dirty="0" smtClean="0"/>
          </a:p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 smtClean="0"/>
              <a:t>Code </a:t>
            </a:r>
            <a:r>
              <a:rPr lang="en-US" dirty="0"/>
              <a:t>is actively </a:t>
            </a:r>
            <a:r>
              <a:rPr lang="en-US" dirty="0" smtClean="0"/>
              <a:t>developed</a:t>
            </a:r>
          </a:p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 smtClean="0"/>
              <a:t>You </a:t>
            </a:r>
            <a:r>
              <a:rPr lang="en-US" dirty="0"/>
              <a:t>may not have local resources for running it</a:t>
            </a:r>
            <a:r>
              <a:rPr lang="en-US" dirty="0" smtClean="0"/>
              <a:t>.</a:t>
            </a:r>
          </a:p>
          <a:p>
            <a:pPr marL="682625" lvl="1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 smtClean="0"/>
              <a:t>Traditional MPI and GPU versions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712" y="2413794"/>
            <a:ext cx="34544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0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16" y="166115"/>
            <a:ext cx="6879851" cy="13255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dREG</a:t>
            </a:r>
            <a:r>
              <a:rPr lang="en-US" dirty="0" smtClean="0"/>
              <a:t>: Software as a 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416" y="1775521"/>
            <a:ext cx="6879851" cy="992731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Instead </a:t>
            </a:r>
            <a:r>
              <a:rPr lang="en-US" dirty="0" smtClean="0"/>
              <a:t>of requiring users to download and install the code, deliver it through a gateway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807" y="3156558"/>
            <a:ext cx="5085460" cy="3620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005" y="166115"/>
            <a:ext cx="4809995" cy="6611126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00416" y="3152304"/>
            <a:ext cx="1603332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And integrate third party Web tools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597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930003" cy="113799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ChemCompute.org</a:t>
            </a:r>
            <a:r>
              <a:rPr lang="en-US" dirty="0" smtClean="0"/>
              <a:t>: Educational Gateway</a:t>
            </a:r>
            <a:endParaRPr lang="en-US" dirty="0"/>
          </a:p>
        </p:txBody>
      </p:sp>
      <p:pic>
        <p:nvPicPr>
          <p:cNvPr id="2050" name="Picture 2" descr="creen Shot 2017-06-12 at 9.58.12 AM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85"/>
          <a:stretch/>
        </p:blipFill>
        <p:spPr bwMode="auto">
          <a:xfrm>
            <a:off x="5824603" y="1667593"/>
            <a:ext cx="5943600" cy="450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9460" y="4455460"/>
            <a:ext cx="2402540" cy="24025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199" y="1691014"/>
            <a:ext cx="49864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25425">
              <a:buFont typeface="Arial" charset="0"/>
              <a:buChar char="•"/>
            </a:pPr>
            <a:r>
              <a:rPr lang="en-US" sz="3000" dirty="0" smtClean="0"/>
              <a:t>Prof. Mark </a:t>
            </a:r>
            <a:r>
              <a:rPr lang="en-US" sz="3000" dirty="0" err="1" smtClean="0"/>
              <a:t>Perri</a:t>
            </a:r>
            <a:r>
              <a:rPr lang="en-US" sz="3000" dirty="0" smtClean="0"/>
              <a:t>, PI</a:t>
            </a:r>
            <a:endParaRPr lang="en-US" sz="3000" dirty="0"/>
          </a:p>
          <a:p>
            <a:pPr marL="236538" indent="-225425">
              <a:buFont typeface="Arial" charset="0"/>
              <a:buChar char="•"/>
            </a:pPr>
            <a:r>
              <a:rPr lang="en-US" sz="3000" dirty="0" smtClean="0"/>
              <a:t>Goal: Help students use computational chemistry tools</a:t>
            </a:r>
          </a:p>
          <a:p>
            <a:pPr marL="236538" indent="-225425">
              <a:buFont typeface="Arial" charset="0"/>
              <a:buChar char="•"/>
            </a:pPr>
            <a:r>
              <a:rPr lang="en-US" sz="3000" dirty="0" smtClean="0"/>
              <a:t>Provide custom user interfaces tailored to students</a:t>
            </a:r>
          </a:p>
          <a:p>
            <a:pPr marL="236538" indent="-225425">
              <a:buFont typeface="Arial" charset="0"/>
              <a:buChar char="•"/>
            </a:pPr>
            <a:r>
              <a:rPr lang="en-US" sz="3000" dirty="0" smtClean="0"/>
              <a:t>Use XSEDE and Apache Airavata to provide backend power.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164459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10626636" cy="13255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bg1"/>
                </a:solidFill>
              </a:rPr>
              <a:t>University of South Dakota Campus Gateway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1" y="1873054"/>
            <a:ext cx="697803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Doug </a:t>
            </a:r>
            <a:r>
              <a:rPr lang="en-US" sz="2800" dirty="0" err="1" smtClean="0"/>
              <a:t>Jennewein</a:t>
            </a:r>
            <a:r>
              <a:rPr lang="en-US" sz="2800" dirty="0" smtClean="0"/>
              <a:t>, PI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Provide </a:t>
            </a:r>
            <a:r>
              <a:rPr lang="en-US" sz="2800" dirty="0" smtClean="0"/>
              <a:t>simplified access to campus </a:t>
            </a:r>
            <a:r>
              <a:rPr lang="en-US" sz="2800" dirty="0" smtClean="0"/>
              <a:t>computing resources</a:t>
            </a: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Use campus identities all the way through (no community accounts)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Simplify bridging between campus resources and XSEDE.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929" y="1873054"/>
            <a:ext cx="3414908" cy="45532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4958628"/>
            <a:ext cx="6978039" cy="175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15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55318" cy="13255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913" y="1825625"/>
            <a:ext cx="5584605" cy="4351338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299553" cy="4351338"/>
          </a:xfrm>
        </p:spPr>
        <p:txBody>
          <a:bodyPr>
            <a:normAutofit lnSpcReduction="10000"/>
          </a:bodyPr>
          <a:lstStyle/>
          <a:p>
            <a:pPr marL="285750" indent="-285750"/>
            <a:r>
              <a:rPr lang="en-US" dirty="0" smtClean="0"/>
              <a:t>Explore other </a:t>
            </a:r>
            <a:r>
              <a:rPr lang="en-US" smtClean="0"/>
              <a:t>science gateways</a:t>
            </a:r>
            <a:endParaRPr lang="en-US" dirty="0" smtClean="0"/>
          </a:p>
          <a:p>
            <a:pPr marL="742950" lvl="1" indent="-285750"/>
            <a:r>
              <a:rPr lang="en-US" dirty="0" smtClean="0">
                <a:hlinkClick r:id="rId3"/>
              </a:rPr>
              <a:t>https://www.xsede.org/gateways-listing</a:t>
            </a:r>
            <a:r>
              <a:rPr lang="en-US" dirty="0" smtClean="0"/>
              <a:t>   </a:t>
            </a:r>
          </a:p>
          <a:p>
            <a:pPr marL="285750" indent="-285750"/>
            <a:r>
              <a:rPr lang="en-US" dirty="0" smtClean="0"/>
              <a:t>Get help building a gateway!</a:t>
            </a:r>
          </a:p>
          <a:p>
            <a:pPr marL="511175" lvl="1" indent="-285750"/>
            <a:r>
              <a:rPr lang="en-US" dirty="0" smtClean="0"/>
              <a:t>Extended Developer Support from the Science Gateways Community Institute</a:t>
            </a:r>
          </a:p>
          <a:p>
            <a:pPr marL="511175" lvl="1" indent="-285750"/>
            <a:r>
              <a:rPr lang="en-US" dirty="0" smtClean="0"/>
              <a:t>XSEDE Extended Collaborative Support Services</a:t>
            </a:r>
          </a:p>
          <a:p>
            <a:pPr marL="285750" indent="-285750"/>
            <a:r>
              <a:rPr lang="en-US" dirty="0" smtClean="0"/>
              <a:t>Get involved in the science gateway community</a:t>
            </a:r>
          </a:p>
          <a:p>
            <a:pPr marL="511175" lvl="1" indent="-285750"/>
            <a:r>
              <a:rPr lang="en-US" dirty="0" smtClean="0">
                <a:hlinkClick r:id="rId4"/>
              </a:rPr>
              <a:t>https://sciencegateways.org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8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202</Words>
  <Application>Microsoft Macintosh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Office Theme</vt:lpstr>
      <vt:lpstr>A Gateway Parade</vt:lpstr>
      <vt:lpstr>dREG: discriminative Regulatory Element detection from GRO-seq </vt:lpstr>
      <vt:lpstr>dREG: Software as a Service</vt:lpstr>
      <vt:lpstr>ChemCompute.org: Educational Gateway</vt:lpstr>
      <vt:lpstr>University of South Dakota Campus Gateway</vt:lpstr>
      <vt:lpstr>Next Steps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Gateway Parade</dc:title>
  <dc:creator>Marlon Pierce</dc:creator>
  <cp:lastModifiedBy>Marlon Pierce</cp:lastModifiedBy>
  <cp:revision>21</cp:revision>
  <dcterms:created xsi:type="dcterms:W3CDTF">2017-07-09T17:41:15Z</dcterms:created>
  <dcterms:modified xsi:type="dcterms:W3CDTF">2017-07-09T18:11:59Z</dcterms:modified>
</cp:coreProperties>
</file>