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0"/>
  </p:notesMasterIdLst>
  <p:handoutMasterIdLst>
    <p:handoutMasterId r:id="rId41"/>
  </p:handoutMasterIdLst>
  <p:sldIdLst>
    <p:sldId id="256" r:id="rId2"/>
    <p:sldId id="282" r:id="rId3"/>
    <p:sldId id="281" r:id="rId4"/>
    <p:sldId id="582" r:id="rId5"/>
    <p:sldId id="583" r:id="rId6"/>
    <p:sldId id="384" r:id="rId7"/>
    <p:sldId id="383" r:id="rId8"/>
    <p:sldId id="414" r:id="rId9"/>
    <p:sldId id="415" r:id="rId10"/>
    <p:sldId id="416" r:id="rId11"/>
    <p:sldId id="417" r:id="rId12"/>
    <p:sldId id="523" r:id="rId13"/>
    <p:sldId id="495" r:id="rId14"/>
    <p:sldId id="419" r:id="rId15"/>
    <p:sldId id="577" r:id="rId16"/>
    <p:sldId id="578" r:id="rId17"/>
    <p:sldId id="579" r:id="rId18"/>
    <p:sldId id="580" r:id="rId19"/>
    <p:sldId id="552" r:id="rId20"/>
    <p:sldId id="535" r:id="rId21"/>
    <p:sldId id="524" r:id="rId22"/>
    <p:sldId id="554" r:id="rId23"/>
    <p:sldId id="555" r:id="rId24"/>
    <p:sldId id="556" r:id="rId25"/>
    <p:sldId id="327" r:id="rId26"/>
    <p:sldId id="319" r:id="rId27"/>
    <p:sldId id="557" r:id="rId28"/>
    <p:sldId id="541" r:id="rId29"/>
    <p:sldId id="584" r:id="rId30"/>
    <p:sldId id="585" r:id="rId31"/>
    <p:sldId id="329" r:id="rId32"/>
    <p:sldId id="529" r:id="rId33"/>
    <p:sldId id="525" r:id="rId34"/>
    <p:sldId id="530" r:id="rId35"/>
    <p:sldId id="531" r:id="rId36"/>
    <p:sldId id="532" r:id="rId37"/>
    <p:sldId id="477" r:id="rId38"/>
    <p:sldId id="586" r:id="rId3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FF0000"/>
    <a:srgbClr val="F10F0F"/>
    <a:srgbClr val="1367C3"/>
    <a:srgbClr val="3C90EC"/>
    <a:srgbClr val="EEF7F8"/>
    <a:srgbClr val="DDDDDD"/>
    <a:srgbClr val="000066"/>
    <a:srgbClr val="356C99"/>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43" autoAdjust="0"/>
    <p:restoredTop sz="97823" autoAdjust="0"/>
  </p:normalViewPr>
  <p:slideViewPr>
    <p:cSldViewPr snapToGrid="0">
      <p:cViewPr varScale="1">
        <p:scale>
          <a:sx n="100" d="100"/>
          <a:sy n="100" d="100"/>
        </p:scale>
        <p:origin x="1072" y="60"/>
      </p:cViewPr>
      <p:guideLst>
        <p:guide orient="horz" pos="2160"/>
        <p:guide pos="2880"/>
      </p:guideLst>
    </p:cSldViewPr>
  </p:slideViewPr>
  <p:outlineViewPr>
    <p:cViewPr>
      <p:scale>
        <a:sx n="33" d="100"/>
        <a:sy n="33" d="100"/>
      </p:scale>
      <p:origin x="0" y="249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73" d="100"/>
          <a:sy n="73" d="100"/>
        </p:scale>
        <p:origin x="2568" y="3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3BCADCB-7C9F-430F-97B1-E47E015522D1}" type="datetimeFigureOut">
              <a:rPr lang="en-US" smtClean="0"/>
              <a:pPr/>
              <a:t>7/17/2016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18A0624-4757-4FC5-928D-0BB76BD34908}" type="slidenum">
              <a:rPr lang="en-US" smtClean="0"/>
              <a:pPr/>
              <a:t>‹#›</a:t>
            </a:fld>
            <a:endParaRPr lang="en-US"/>
          </a:p>
        </p:txBody>
      </p:sp>
    </p:spTree>
    <p:extLst>
      <p:ext uri="{BB962C8B-B14F-4D97-AF65-F5344CB8AC3E}">
        <p14:creationId xmlns:p14="http://schemas.microsoft.com/office/powerpoint/2010/main" val="129215641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ax="32767" units="cm"/>
          <inkml:channel name="Y" type="integer" max="32767" units="cm"/>
          <inkml:channel name="F" type="integer" max="1023" units="cm"/>
          <inkml:channel name="T" type="integer" max="2.14748E9" units="dev"/>
        </inkml:traceFormat>
        <inkml:channelProperties>
          <inkml:channelProperty channel="X" name="resolution" value="1516.99072" units="1/cm"/>
          <inkml:channelProperty channel="Y" name="resolution" value="2427.18506" units="1/cm"/>
          <inkml:channelProperty channel="F" name="resolution" value="2.84167" units="1/cm"/>
          <inkml:channelProperty channel="T" name="resolution" value="1" units="1/dev"/>
        </inkml:channelProperties>
      </inkml:inkSource>
      <inkml:timestamp xml:id="ts0" timeString="2016-07-13T19:36:54.396"/>
    </inkml:context>
    <inkml:brush xml:id="br0">
      <inkml:brushProperty name="width" value="0.05292" units="cm"/>
      <inkml:brushProperty name="height" value="0.05292" units="cm"/>
      <inkml:brushProperty name="color" value="#FF0000"/>
    </inkml:brush>
  </inkml:definitions>
  <inkml:trace contextRef="#ctx0" brushRef="#br0">18383 4796 120 0,'0'18'12'0,"17"-18"-1"15,5 0-7-15,-2 0-4 0,-5 0 0 16,-9-1-5 0,-6-6-3-16,0 3-19 0,0 0-33 15</inkml:trace>
  <inkml:trace contextRef="#ctx0" brushRef="#br0">18032 15132 57 0,'0'-31'15'16,"0"21"2"-16,-2 2-2 15,-1 1-2-15,2 4 5 16,1 2-2-16,0 1 2 16,0 0-3-16,0 0-4 15,0 0-4-15,0 0 0 16,0 0-3-16,0 0 0 15,0 0-3-15,0 0-1 16,0 0 1-16,0 0-2 0,0 0-2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0AF40F4-9E70-4211-89EA-EB7E7D15CCBB}" type="datetimeFigureOut">
              <a:rPr lang="en-US"/>
              <a:pPr>
                <a:defRPr/>
              </a:pPr>
              <a:t>7/17/2016</a:t>
            </a:fld>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ECF2CE8E-0D93-4BF2-BDC4-E1B5ED08E22E}" type="slidenum">
              <a:rPr lang="en-US"/>
              <a:pPr>
                <a:defRPr/>
              </a:pPr>
              <a:t>‹#›</a:t>
            </a:fld>
            <a:endParaRPr lang="en-US" dirty="0"/>
          </a:p>
        </p:txBody>
      </p:sp>
      <p:sp>
        <p:nvSpPr>
          <p:cNvPr id="8" name="Slide Image Placeholder 7"/>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Tree>
    <p:extLst>
      <p:ext uri="{BB962C8B-B14F-4D97-AF65-F5344CB8AC3E}">
        <p14:creationId xmlns:p14="http://schemas.microsoft.com/office/powerpoint/2010/main" val="333589149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8" name="Title 7"/>
          <p:cNvSpPr>
            <a:spLocks noGrp="1"/>
          </p:cNvSpPr>
          <p:nvPr>
            <p:ph type="title"/>
          </p:nvPr>
        </p:nvSpPr>
        <p:spPr/>
        <p:txBody>
          <a:bodyPr/>
          <a:lstStyle/>
          <a:p>
            <a:r>
              <a:rPr lang="en-US" smtClean="0"/>
              <a:t>Click to edit Master title style</a:t>
            </a:r>
            <a:endParaRPr lang="en-US"/>
          </a:p>
        </p:txBody>
      </p:sp>
      <p:sp>
        <p:nvSpPr>
          <p:cNvPr id="4" name="Rectangle 4"/>
          <p:cNvSpPr>
            <a:spLocks noGrp="1" noChangeArrowheads="1"/>
          </p:cNvSpPr>
          <p:nvPr>
            <p:ph type="dt" sz="half" idx="10"/>
          </p:nvPr>
        </p:nvSpPr>
        <p:spPr>
          <a:xfrm>
            <a:off x="428625" y="6245225"/>
            <a:ext cx="2133600" cy="476250"/>
          </a:xfrm>
          <a:prstGeom prst="rect">
            <a:avLst/>
          </a:prstGeom>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xfrm>
            <a:off x="6553200" y="6245225"/>
            <a:ext cx="2133600" cy="476250"/>
          </a:xfrm>
          <a:prstGeom prst="rect">
            <a:avLst/>
          </a:prstGeom>
        </p:spPr>
        <p:txBody>
          <a:bodyPr/>
          <a:lstStyle>
            <a:lvl1pPr>
              <a:defRPr/>
            </a:lvl1pPr>
          </a:lstStyle>
          <a:p>
            <a:pPr>
              <a:defRPr/>
            </a:pPr>
            <a:fld id="{B68FCECD-2A9E-41DD-AE3A-A540B20635BB}" type="slidenum">
              <a:rPr lang="en-US"/>
              <a:pPr>
                <a:defRPr/>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50E1B738-E516-4E70-870C-96B76319D69D}"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90600"/>
            <a:ext cx="2057400" cy="4953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90600"/>
            <a:ext cx="6019800" cy="495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E713B1EC-7031-421F-9560-02EEECCE22F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29B8FD35-0CB0-408C-8604-DD076047AEE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C0855558-3CFA-4E0E-B4D5-9DDBB2E8FC09}"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438400"/>
            <a:ext cx="4038600"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438400"/>
            <a:ext cx="4038600" cy="3505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6524893B-99C2-4190-8117-0AC57301E91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BEFEDD57-0E3E-4904-B7E1-9A1F91D8EE44}"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77325C8A-5873-477C-9571-A8E86B954AD3}"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0D45FE83-89E4-4934-A39D-1D25020B6ABE}"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a:lstStyle>
            <a:lvl1pPr>
              <a:defRPr/>
            </a:lvl1pPr>
          </a:lstStyle>
          <a:p>
            <a:pPr>
              <a:defRPr/>
            </a:pPr>
            <a:fld id="{7DFC8A1F-CE8F-4D13-9426-02C443AA020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9906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2438400"/>
            <a:ext cx="82296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dirty="0"/>
          </a:p>
        </p:txBody>
      </p:sp>
      <p:pic>
        <p:nvPicPr>
          <p:cNvPr id="1031" name="Picture 7"/>
          <p:cNvPicPr>
            <a:picLocks noChangeAspect="1" noChangeArrowheads="1"/>
          </p:cNvPicPr>
          <p:nvPr/>
        </p:nvPicPr>
        <p:blipFill>
          <a:blip r:embed="rId13"/>
          <a:srcRect t="13281" r="25000" b="78125"/>
          <a:stretch>
            <a:fillRect/>
          </a:stretch>
        </p:blipFill>
        <p:spPr bwMode="auto">
          <a:xfrm>
            <a:off x="0" y="66675"/>
            <a:ext cx="9144000" cy="838200"/>
          </a:xfrm>
          <a:prstGeom prst="rect">
            <a:avLst/>
          </a:prstGeom>
          <a:noFill/>
          <a:ln w="9525">
            <a:noFill/>
            <a:miter lim="800000"/>
            <a:headEnd/>
            <a:tailEnd/>
          </a:ln>
        </p:spPr>
      </p:pic>
      <p:pic>
        <p:nvPicPr>
          <p:cNvPr id="1033" name="Picture 9"/>
          <p:cNvPicPr>
            <a:picLocks noChangeAspect="1" noChangeArrowheads="1"/>
          </p:cNvPicPr>
          <p:nvPr/>
        </p:nvPicPr>
        <p:blipFill>
          <a:blip r:embed="rId14"/>
          <a:srcRect l="12654" t="50063" r="81158" b="42203"/>
          <a:stretch>
            <a:fillRect/>
          </a:stretch>
        </p:blipFill>
        <p:spPr bwMode="auto">
          <a:xfrm>
            <a:off x="238125" y="6105525"/>
            <a:ext cx="600075" cy="600075"/>
          </a:xfrm>
          <a:prstGeom prst="rect">
            <a:avLst/>
          </a:prstGeom>
          <a:noFill/>
          <a:ln w="9525">
            <a:noFill/>
            <a:miter lim="800000"/>
            <a:headEnd/>
            <a:tailEnd/>
          </a:ln>
        </p:spPr>
      </p:pic>
      <p:pic>
        <p:nvPicPr>
          <p:cNvPr id="1035" name="Picture 12"/>
          <p:cNvPicPr>
            <a:picLocks noChangeAspect="1" noChangeArrowheads="1"/>
          </p:cNvPicPr>
          <p:nvPr/>
        </p:nvPicPr>
        <p:blipFill>
          <a:blip r:embed="rId13"/>
          <a:srcRect t="13281" r="25000" b="85938"/>
          <a:stretch>
            <a:fillRect/>
          </a:stretch>
        </p:blipFill>
        <p:spPr bwMode="auto">
          <a:xfrm>
            <a:off x="0" y="6781800"/>
            <a:ext cx="9144000" cy="76200"/>
          </a:xfrm>
          <a:prstGeom prst="rect">
            <a:avLst/>
          </a:prstGeom>
          <a:noFill/>
          <a:ln w="9525">
            <a:noFill/>
            <a:miter lim="800000"/>
            <a:headEnd/>
            <a:tailEnd/>
          </a:ln>
        </p:spPr>
      </p:pic>
      <p:pic>
        <p:nvPicPr>
          <p:cNvPr id="1036" name="Picture 13"/>
          <p:cNvPicPr>
            <a:picLocks noChangeAspect="1" noChangeArrowheads="1"/>
          </p:cNvPicPr>
          <p:nvPr/>
        </p:nvPicPr>
        <p:blipFill>
          <a:blip r:embed="rId15"/>
          <a:srcRect t="13281" r="25000" b="85938"/>
          <a:stretch>
            <a:fillRect/>
          </a:stretch>
        </p:blipFill>
        <p:spPr bwMode="auto">
          <a:xfrm>
            <a:off x="0" y="0"/>
            <a:ext cx="6858000" cy="76200"/>
          </a:xfrm>
          <a:prstGeom prst="rect">
            <a:avLst/>
          </a:prstGeom>
          <a:noFill/>
          <a:ln w="9525">
            <a:noFill/>
            <a:miter lim="800000"/>
            <a:headEnd/>
            <a:tailEnd/>
          </a:ln>
        </p:spPr>
      </p:pic>
      <p:pic>
        <p:nvPicPr>
          <p:cNvPr id="1037" name="Picture 15" descr="sdsc_logo_red"/>
          <p:cNvPicPr>
            <a:picLocks noChangeAspect="1" noChangeArrowheads="1"/>
          </p:cNvPicPr>
          <p:nvPr/>
        </p:nvPicPr>
        <p:blipFill>
          <a:blip r:embed="rId16"/>
          <a:srcRect l="2130" r="1917"/>
          <a:stretch>
            <a:fillRect/>
          </a:stretch>
        </p:blipFill>
        <p:spPr bwMode="auto">
          <a:xfrm>
            <a:off x="7724775" y="6248400"/>
            <a:ext cx="781050" cy="390525"/>
          </a:xfrm>
          <a:prstGeom prst="rect">
            <a:avLst/>
          </a:prstGeom>
          <a:noFill/>
          <a:ln w="9525">
            <a:noFill/>
            <a:miter lim="800000"/>
            <a:headEnd/>
            <a:tailEnd/>
          </a:ln>
        </p:spPr>
      </p:pic>
      <p:pic>
        <p:nvPicPr>
          <p:cNvPr id="1038" name="Picture 16"/>
          <p:cNvPicPr>
            <a:picLocks noChangeAspect="1" noChangeArrowheads="1"/>
          </p:cNvPicPr>
          <p:nvPr/>
        </p:nvPicPr>
        <p:blipFill>
          <a:blip r:embed="rId13"/>
          <a:srcRect l="51563" t="13281" r="27579" b="78125"/>
          <a:stretch>
            <a:fillRect/>
          </a:stretch>
        </p:blipFill>
        <p:spPr bwMode="auto">
          <a:xfrm>
            <a:off x="6600825" y="0"/>
            <a:ext cx="2543175" cy="838200"/>
          </a:xfrm>
          <a:prstGeom prst="rect">
            <a:avLst/>
          </a:prstGeom>
          <a:noFill/>
          <a:ln w="9525">
            <a:noFill/>
            <a:miter lim="800000"/>
            <a:headEnd/>
            <a:tailEnd/>
          </a:ln>
        </p:spPr>
      </p:pic>
      <p:pic>
        <p:nvPicPr>
          <p:cNvPr id="1039" name="Picture 13"/>
          <p:cNvPicPr>
            <a:picLocks noChangeArrowheads="1"/>
          </p:cNvPicPr>
          <p:nvPr userDrawn="1"/>
        </p:nvPicPr>
        <p:blipFill>
          <a:blip r:embed="rId17"/>
          <a:srcRect l="25000" t="85938" b="13281"/>
          <a:stretch>
            <a:fillRect/>
          </a:stretch>
        </p:blipFill>
        <p:spPr bwMode="auto">
          <a:xfrm>
            <a:off x="238125" y="6059488"/>
            <a:ext cx="8686800" cy="36512"/>
          </a:xfrm>
          <a:prstGeom prst="rect">
            <a:avLst/>
          </a:prstGeom>
          <a:noFill/>
          <a:ln w="9525">
            <a:noFill/>
            <a:miter lim="800000"/>
            <a:headEnd/>
            <a:tailEnd/>
          </a:ln>
        </p:spPr>
      </p:pic>
      <p:sp>
        <p:nvSpPr>
          <p:cNvPr id="17" name="Rectangle 16"/>
          <p:cNvSpPr/>
          <p:nvPr userDrawn="1"/>
        </p:nvSpPr>
        <p:spPr>
          <a:xfrm>
            <a:off x="0" y="847725"/>
            <a:ext cx="9144000" cy="161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 name="Picture 2"/>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3838576" y="6200775"/>
            <a:ext cx="1428750" cy="540983"/>
          </a:xfrm>
          <a:prstGeom prst="rect">
            <a:avLst/>
          </a:prstGeom>
        </p:spPr>
      </p:pic>
    </p:spTree>
  </p:cSld>
  <p:clrMap bg1="lt1" tx1="dk1" bg2="lt2" tx2="dk2" accent1="accent1" accent2="accent2" accent3="accent3" accent4="accent4" accent5="accent5" accent6="accent6" hlink="hlink" folHlink="folHlink"/>
  <p:sldLayoutIdLst>
    <p:sldLayoutId id="2147483707"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iming>
    <p:tnLst>
      <p:par>
        <p:cTn id="1" dur="indefinite" restart="never" nodeType="tmRoot"/>
      </p:par>
    </p:tnLst>
  </p:timing>
  <p:txStyles>
    <p:titleStyle>
      <a:lvl1pPr algn="ctr" rtl="0" eaLnBrk="0" fontAlgn="base" hangingPunct="0">
        <a:spcBef>
          <a:spcPct val="0"/>
        </a:spcBef>
        <a:spcAft>
          <a:spcPct val="0"/>
        </a:spcAft>
        <a:defRPr sz="2800" b="1">
          <a:solidFill>
            <a:schemeClr val="tx1"/>
          </a:solidFill>
          <a:latin typeface="+mj-lt"/>
          <a:ea typeface="+mj-ea"/>
          <a:cs typeface="+mj-cs"/>
        </a:defRPr>
      </a:lvl1pPr>
      <a:lvl2pPr algn="ctr" rtl="0" eaLnBrk="0" fontAlgn="base" hangingPunct="0">
        <a:spcBef>
          <a:spcPct val="0"/>
        </a:spcBef>
        <a:spcAft>
          <a:spcPct val="0"/>
        </a:spcAft>
        <a:defRPr sz="2800" b="1">
          <a:solidFill>
            <a:schemeClr val="tx1"/>
          </a:solidFill>
          <a:latin typeface="Arial" charset="0"/>
        </a:defRPr>
      </a:lvl2pPr>
      <a:lvl3pPr algn="ctr" rtl="0" eaLnBrk="0" fontAlgn="base" hangingPunct="0">
        <a:spcBef>
          <a:spcPct val="0"/>
        </a:spcBef>
        <a:spcAft>
          <a:spcPct val="0"/>
        </a:spcAft>
        <a:defRPr sz="2800" b="1">
          <a:solidFill>
            <a:schemeClr val="tx1"/>
          </a:solidFill>
          <a:latin typeface="Arial" charset="0"/>
        </a:defRPr>
      </a:lvl3pPr>
      <a:lvl4pPr algn="ctr" rtl="0" eaLnBrk="0" fontAlgn="base" hangingPunct="0">
        <a:spcBef>
          <a:spcPct val="0"/>
        </a:spcBef>
        <a:spcAft>
          <a:spcPct val="0"/>
        </a:spcAft>
        <a:defRPr sz="2800" b="1">
          <a:solidFill>
            <a:schemeClr val="tx1"/>
          </a:solidFill>
          <a:latin typeface="Arial" charset="0"/>
        </a:defRPr>
      </a:lvl4pPr>
      <a:lvl5pPr algn="ctr" rtl="0" eaLnBrk="0" fontAlgn="base" hangingPunct="0">
        <a:spcBef>
          <a:spcPct val="0"/>
        </a:spcBef>
        <a:spcAft>
          <a:spcPct val="0"/>
        </a:spcAft>
        <a:defRPr sz="2800" b="1">
          <a:solidFill>
            <a:schemeClr val="tx1"/>
          </a:solidFill>
          <a:latin typeface="Arial" charset="0"/>
        </a:defRPr>
      </a:lvl5pPr>
      <a:lvl6pPr marL="457200" algn="ctr" rtl="0" fontAlgn="base">
        <a:spcBef>
          <a:spcPct val="0"/>
        </a:spcBef>
        <a:spcAft>
          <a:spcPct val="0"/>
        </a:spcAft>
        <a:defRPr sz="2800" b="1">
          <a:solidFill>
            <a:schemeClr val="tx1"/>
          </a:solidFill>
          <a:latin typeface="Arial" charset="0"/>
        </a:defRPr>
      </a:lvl6pPr>
      <a:lvl7pPr marL="914400" algn="ctr" rtl="0" fontAlgn="base">
        <a:spcBef>
          <a:spcPct val="0"/>
        </a:spcBef>
        <a:spcAft>
          <a:spcPct val="0"/>
        </a:spcAft>
        <a:defRPr sz="2800" b="1">
          <a:solidFill>
            <a:schemeClr val="tx1"/>
          </a:solidFill>
          <a:latin typeface="Arial" charset="0"/>
        </a:defRPr>
      </a:lvl7pPr>
      <a:lvl8pPr marL="1371600" algn="ctr" rtl="0" fontAlgn="base">
        <a:spcBef>
          <a:spcPct val="0"/>
        </a:spcBef>
        <a:spcAft>
          <a:spcPct val="0"/>
        </a:spcAft>
        <a:defRPr sz="2800" b="1">
          <a:solidFill>
            <a:schemeClr val="tx1"/>
          </a:solidFill>
          <a:latin typeface="Arial" charset="0"/>
        </a:defRPr>
      </a:lvl8pPr>
      <a:lvl9pPr marL="1828800" algn="ctr" rtl="0" fontAlgn="base">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b="1">
          <a:solidFill>
            <a:schemeClr val="tx1"/>
          </a:solidFill>
          <a:latin typeface="+mn-lt"/>
        </a:defRPr>
      </a:lvl2pPr>
      <a:lvl3pPr marL="1143000" indent="-228600" algn="l" rtl="0" eaLnBrk="0" fontAlgn="base" hangingPunct="0">
        <a:spcBef>
          <a:spcPct val="20000"/>
        </a:spcBef>
        <a:spcAft>
          <a:spcPct val="0"/>
        </a:spcAft>
        <a:buChar char="•"/>
        <a:defRPr sz="2000" b="1">
          <a:solidFill>
            <a:schemeClr val="tx1"/>
          </a:solidFill>
          <a:latin typeface="+mn-lt"/>
        </a:defRPr>
      </a:lvl3pPr>
      <a:lvl4pPr marL="1600200" indent="-228600" algn="l" rtl="0" eaLnBrk="0" fontAlgn="base" hangingPunct="0">
        <a:spcBef>
          <a:spcPct val="20000"/>
        </a:spcBef>
        <a:spcAft>
          <a:spcPct val="0"/>
        </a:spcAft>
        <a:buChar char="–"/>
        <a:defRPr sz="2000" b="1">
          <a:solidFill>
            <a:schemeClr val="tx1"/>
          </a:solidFill>
          <a:latin typeface="+mn-lt"/>
        </a:defRPr>
      </a:lvl4pPr>
      <a:lvl5pPr marL="2057400" indent="-228600" algn="l" rtl="0" eaLnBrk="0" fontAlgn="base" hangingPunct="0">
        <a:spcBef>
          <a:spcPct val="20000"/>
        </a:spcBef>
        <a:spcAft>
          <a:spcPct val="0"/>
        </a:spcAft>
        <a:buChar char="»"/>
        <a:defRPr sz="2000" b="1">
          <a:solidFill>
            <a:schemeClr val="tx1"/>
          </a:solidFill>
          <a:latin typeface="+mn-lt"/>
        </a:defRPr>
      </a:lvl5pPr>
      <a:lvl6pPr marL="2514600" indent="-228600" algn="l" rtl="0" fontAlgn="base">
        <a:spcBef>
          <a:spcPct val="20000"/>
        </a:spcBef>
        <a:spcAft>
          <a:spcPct val="0"/>
        </a:spcAft>
        <a:buChar char="»"/>
        <a:defRPr sz="2000" b="1">
          <a:solidFill>
            <a:schemeClr val="tx1"/>
          </a:solidFill>
          <a:latin typeface="+mn-lt"/>
        </a:defRPr>
      </a:lvl6pPr>
      <a:lvl7pPr marL="2971800" indent="-228600" algn="l" rtl="0" fontAlgn="base">
        <a:spcBef>
          <a:spcPct val="20000"/>
        </a:spcBef>
        <a:spcAft>
          <a:spcPct val="0"/>
        </a:spcAft>
        <a:buChar char="»"/>
        <a:defRPr sz="2000" b="1">
          <a:solidFill>
            <a:schemeClr val="tx1"/>
          </a:solidFill>
          <a:latin typeface="+mn-lt"/>
        </a:defRPr>
      </a:lvl7pPr>
      <a:lvl8pPr marL="3429000" indent="-228600" algn="l" rtl="0" fontAlgn="base">
        <a:spcBef>
          <a:spcPct val="20000"/>
        </a:spcBef>
        <a:spcAft>
          <a:spcPct val="0"/>
        </a:spcAft>
        <a:buChar char="»"/>
        <a:defRPr sz="2000" b="1">
          <a:solidFill>
            <a:schemeClr val="tx1"/>
          </a:solidFill>
          <a:latin typeface="+mn-lt"/>
        </a:defRPr>
      </a:lvl8pPr>
      <a:lvl9pPr marL="3886200" indent="-228600" algn="l" rtl="0" fontAlgn="base">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6.emf"/><Relationship Id="rId4" Type="http://schemas.openxmlformats.org/officeDocument/2006/relationships/customXml" Target="../ink/ink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www.phylo.org/tools/tool_tests/mafft_input.txt" TargetMode="External"/><Relationship Id="rId2" Type="http://schemas.openxmlformats.org/officeDocument/2006/relationships/hyperlink" Target="http://www.phylo.org/portal2" TargetMode="External"/><Relationship Id="rId1" Type="http://schemas.openxmlformats.org/officeDocument/2006/relationships/slideLayout" Target="../slideLayouts/slideLayout2.xml"/><Relationship Id="rId4" Type="http://schemas.openxmlformats.org/officeDocument/2006/relationships/hyperlink" Target="http://etetoolkit.org/tree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3"/>
          <p:cNvSpPr>
            <a:spLocks noChangeArrowheads="1"/>
          </p:cNvSpPr>
          <p:nvPr/>
        </p:nvSpPr>
        <p:spPr bwMode="auto">
          <a:xfrm>
            <a:off x="0" y="1181100"/>
            <a:ext cx="9144000" cy="1638300"/>
          </a:xfrm>
          <a:prstGeom prst="rect">
            <a:avLst/>
          </a:prstGeom>
          <a:noFill/>
          <a:ln w="12700">
            <a:noFill/>
            <a:miter lim="800000"/>
            <a:headEnd/>
            <a:tailEnd/>
          </a:ln>
        </p:spPr>
        <p:txBody>
          <a:bodyPr lIns="90487" tIns="44450" rIns="90487" bIns="44450" anchor="ctr"/>
          <a:lstStyle/>
          <a:p>
            <a:pPr algn="ctr"/>
            <a:r>
              <a:rPr lang="en-US" sz="2400" b="1" dirty="0"/>
              <a:t>The CIPRES Science </a:t>
            </a:r>
            <a:r>
              <a:rPr lang="en-US" sz="2400" b="1" dirty="0" smtClean="0"/>
              <a:t>Gateway: Enabling </a:t>
            </a:r>
            <a:r>
              <a:rPr lang="en-US" sz="2400" b="1" dirty="0"/>
              <a:t>High-Impact </a:t>
            </a:r>
            <a:r>
              <a:rPr lang="en-US" sz="2400" b="1" dirty="0" smtClean="0"/>
              <a:t>Science for </a:t>
            </a:r>
            <a:r>
              <a:rPr lang="en-US" sz="2400" b="1" dirty="0" err="1" smtClean="0"/>
              <a:t>Phylogenetics</a:t>
            </a:r>
            <a:r>
              <a:rPr lang="en-US" sz="2400" b="1" dirty="0" smtClean="0"/>
              <a:t> </a:t>
            </a:r>
            <a:r>
              <a:rPr lang="en-US" sz="2400" b="1" dirty="0"/>
              <a:t>Researchers with Limited Resources</a:t>
            </a:r>
          </a:p>
        </p:txBody>
      </p:sp>
      <p:sp>
        <p:nvSpPr>
          <p:cNvPr id="3076" name="Rectangle 34"/>
          <p:cNvSpPr>
            <a:spLocks noChangeArrowheads="1"/>
          </p:cNvSpPr>
          <p:nvPr/>
        </p:nvSpPr>
        <p:spPr bwMode="auto">
          <a:xfrm>
            <a:off x="509588" y="3386138"/>
            <a:ext cx="8231187" cy="565150"/>
          </a:xfrm>
          <a:prstGeom prst="rect">
            <a:avLst/>
          </a:prstGeom>
          <a:noFill/>
          <a:ln w="9525">
            <a:noFill/>
            <a:miter lim="800000"/>
            <a:headEnd/>
            <a:tailEnd/>
          </a:ln>
        </p:spPr>
        <p:txBody>
          <a:bodyPr lIns="91422" tIns="45711" rIns="91422" bIns="45711"/>
          <a:lstStyle/>
          <a:p>
            <a:pPr algn="ctr">
              <a:spcBef>
                <a:spcPct val="20000"/>
              </a:spcBef>
            </a:pPr>
            <a:r>
              <a:rPr lang="en-US" sz="2000" b="1" dirty="0" smtClean="0"/>
              <a:t>Mark A. Miller</a:t>
            </a:r>
            <a:endParaRPr lang="en-US" sz="2000" b="1" dirty="0"/>
          </a:p>
        </p:txBody>
      </p:sp>
      <p:sp>
        <p:nvSpPr>
          <p:cNvPr id="2083" name="Text Box 35"/>
          <p:cNvSpPr txBox="1">
            <a:spLocks noChangeArrowheads="1"/>
          </p:cNvSpPr>
          <p:nvPr/>
        </p:nvSpPr>
        <p:spPr bwMode="auto">
          <a:xfrm>
            <a:off x="2755900" y="3856038"/>
            <a:ext cx="3878263" cy="430212"/>
          </a:xfrm>
          <a:prstGeom prst="rect">
            <a:avLst/>
          </a:prstGeom>
          <a:noFill/>
          <a:ln w="9525">
            <a:noFill/>
            <a:miter lim="800000"/>
            <a:headEnd/>
            <a:tailEnd/>
          </a:ln>
          <a:effectLst/>
        </p:spPr>
        <p:txBody>
          <a:bodyPr wrap="none">
            <a:spAutoFit/>
          </a:bodyPr>
          <a:lstStyle/>
          <a:p>
            <a:pPr algn="ctr" eaLnBrk="0" hangingPunct="0">
              <a:defRPr/>
            </a:pPr>
            <a:endParaRPr lang="en-US" sz="400" b="1" dirty="0"/>
          </a:p>
          <a:p>
            <a:pPr algn="ctr" eaLnBrk="0" hangingPunct="0">
              <a:defRPr/>
            </a:pPr>
            <a:r>
              <a:rPr lang="en-US" b="1" dirty="0"/>
              <a:t>San Diego Supercomputer Center</a:t>
            </a:r>
            <a:endParaRPr lang="en-US" dirty="0">
              <a:effectLst>
                <a:outerShdw blurRad="38100" dist="38100" dir="2700000" algn="tl">
                  <a:srgbClr val="C0C0C0"/>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685165" y="4902934"/>
            <a:ext cx="7156639" cy="646331"/>
          </a:xfrm>
          <a:prstGeom prst="rect">
            <a:avLst/>
          </a:prstGeom>
          <a:noFill/>
          <a:ln w="9525">
            <a:noFill/>
            <a:miter lim="800000"/>
            <a:headEnd/>
            <a:tailEnd/>
          </a:ln>
        </p:spPr>
        <p:txBody>
          <a:bodyPr wrap="none">
            <a:spAutoFit/>
          </a:bodyPr>
          <a:lstStyle/>
          <a:p>
            <a:r>
              <a:rPr lang="en-US" b="1" dirty="0"/>
              <a:t>There are at least 10</a:t>
            </a:r>
            <a:r>
              <a:rPr lang="en-US" b="1" baseline="30000" dirty="0"/>
              <a:t>7 </a:t>
            </a:r>
            <a:r>
              <a:rPr lang="en-US" b="1" dirty="0"/>
              <a:t>species, each with 3000 - 30,000 genes, so the need</a:t>
            </a:r>
          </a:p>
          <a:p>
            <a:r>
              <a:rPr lang="en-US" b="1" dirty="0"/>
              <a:t>for computational power and new </a:t>
            </a:r>
            <a:r>
              <a:rPr lang="en-US" b="1" dirty="0" smtClean="0"/>
              <a:t>approaches will </a:t>
            </a:r>
            <a:r>
              <a:rPr lang="en-US" b="1" dirty="0"/>
              <a:t>continue to grow.</a:t>
            </a:r>
            <a:endParaRPr lang="en-US" b="1" baseline="30000" dirty="0"/>
          </a:p>
        </p:txBody>
      </p:sp>
      <p:sp>
        <p:nvSpPr>
          <p:cNvPr id="4" name="TextBox 6"/>
          <p:cNvSpPr txBox="1">
            <a:spLocks noChangeArrowheads="1"/>
          </p:cNvSpPr>
          <p:nvPr/>
        </p:nvSpPr>
        <p:spPr bwMode="auto">
          <a:xfrm>
            <a:off x="750888" y="3034665"/>
            <a:ext cx="7791450" cy="646331"/>
          </a:xfrm>
          <a:prstGeom prst="rect">
            <a:avLst/>
          </a:prstGeom>
          <a:noFill/>
          <a:ln w="9525">
            <a:noFill/>
            <a:miter lim="800000"/>
            <a:headEnd/>
            <a:tailEnd/>
          </a:ln>
        </p:spPr>
        <p:txBody>
          <a:bodyPr wrap="square">
            <a:spAutoFit/>
          </a:bodyPr>
          <a:lstStyle/>
          <a:p>
            <a:r>
              <a:rPr lang="en-US" b="1" dirty="0" smtClean="0"/>
              <a:t>Sequence alignment and Tree </a:t>
            </a:r>
            <a:r>
              <a:rPr lang="en-US" b="1" dirty="0"/>
              <a:t>inference </a:t>
            </a:r>
            <a:r>
              <a:rPr lang="en-US" b="1" dirty="0" smtClean="0"/>
              <a:t>are </a:t>
            </a:r>
            <a:r>
              <a:rPr lang="en-US" b="1" dirty="0"/>
              <a:t>NP </a:t>
            </a:r>
            <a:r>
              <a:rPr lang="en-US" b="1" dirty="0" smtClean="0"/>
              <a:t>hard</a:t>
            </a:r>
            <a:r>
              <a:rPr lang="en-US" b="1" dirty="0"/>
              <a:t>;</a:t>
            </a:r>
            <a:r>
              <a:rPr lang="en-US" b="1" dirty="0" smtClean="0"/>
              <a:t> </a:t>
            </a:r>
            <a:r>
              <a:rPr lang="en-US" b="1" dirty="0"/>
              <a:t>even with heuristics, </a:t>
            </a:r>
            <a:r>
              <a:rPr lang="en-US" b="1" dirty="0" smtClean="0">
                <a:solidFill>
                  <a:srgbClr val="FF0000"/>
                </a:solidFill>
              </a:rPr>
              <a:t>computational power often limits the analyses (already)</a:t>
            </a:r>
            <a:r>
              <a:rPr lang="en-US" b="1" dirty="0" smtClean="0"/>
              <a:t>. </a:t>
            </a:r>
            <a:endParaRPr lang="en-US" b="1" dirty="0"/>
          </a:p>
        </p:txBody>
      </p:sp>
      <p:sp>
        <p:nvSpPr>
          <p:cNvPr id="5" name="TextBox 9"/>
          <p:cNvSpPr txBox="1">
            <a:spLocks noChangeArrowheads="1"/>
          </p:cNvSpPr>
          <p:nvPr/>
        </p:nvSpPr>
        <p:spPr bwMode="auto">
          <a:xfrm>
            <a:off x="750889" y="2173605"/>
            <a:ext cx="8126412" cy="646331"/>
          </a:xfrm>
          <a:prstGeom prst="rect">
            <a:avLst/>
          </a:prstGeom>
          <a:noFill/>
          <a:ln w="9525">
            <a:noFill/>
            <a:miter lim="800000"/>
            <a:headEnd/>
            <a:tailEnd/>
          </a:ln>
        </p:spPr>
        <p:txBody>
          <a:bodyPr wrap="square">
            <a:spAutoFit/>
          </a:bodyPr>
          <a:lstStyle/>
          <a:p>
            <a:r>
              <a:rPr lang="en-US" b="1" dirty="0" smtClean="0"/>
              <a:t>Current analyses </a:t>
            </a:r>
            <a:r>
              <a:rPr lang="en-US" b="1" dirty="0"/>
              <a:t>often involve </a:t>
            </a:r>
            <a:r>
              <a:rPr lang="en-US" b="1" dirty="0">
                <a:solidFill>
                  <a:srgbClr val="FF0000"/>
                </a:solidFill>
              </a:rPr>
              <a:t>1000’s of </a:t>
            </a:r>
            <a:r>
              <a:rPr lang="en-US" b="1" dirty="0" smtClean="0">
                <a:solidFill>
                  <a:srgbClr val="FF0000"/>
                </a:solidFill>
              </a:rPr>
              <a:t>species </a:t>
            </a:r>
            <a:r>
              <a:rPr lang="en-US" b="1" dirty="0">
                <a:solidFill>
                  <a:srgbClr val="FF0000"/>
                </a:solidFill>
              </a:rPr>
              <a:t>and 1000’s of characters</a:t>
            </a:r>
            <a:r>
              <a:rPr lang="en-US" b="1" dirty="0"/>
              <a:t>, </a:t>
            </a:r>
            <a:r>
              <a:rPr lang="en-US" b="1" dirty="0" smtClean="0"/>
              <a:t>creating very </a:t>
            </a:r>
            <a:r>
              <a:rPr lang="en-US" b="1" dirty="0"/>
              <a:t>large matrices.</a:t>
            </a:r>
            <a:endParaRPr lang="en-US" b="1" baseline="30000" dirty="0"/>
          </a:p>
        </p:txBody>
      </p:sp>
      <p:sp>
        <p:nvSpPr>
          <p:cNvPr id="6" name="TextBox 9"/>
          <p:cNvSpPr txBox="1">
            <a:spLocks noChangeArrowheads="1"/>
          </p:cNvSpPr>
          <p:nvPr/>
        </p:nvSpPr>
        <p:spPr bwMode="auto">
          <a:xfrm>
            <a:off x="725171" y="3839944"/>
            <a:ext cx="7205766" cy="923330"/>
          </a:xfrm>
          <a:prstGeom prst="rect">
            <a:avLst/>
          </a:prstGeom>
          <a:noFill/>
          <a:ln w="9525">
            <a:noFill/>
            <a:miter lim="800000"/>
            <a:headEnd/>
            <a:tailEnd/>
          </a:ln>
        </p:spPr>
        <p:txBody>
          <a:bodyPr wrap="square">
            <a:spAutoFit/>
          </a:bodyPr>
          <a:lstStyle/>
          <a:p>
            <a:r>
              <a:rPr lang="en-US" b="1" dirty="0" smtClean="0"/>
              <a:t>The length of tree search analysis </a:t>
            </a:r>
            <a:r>
              <a:rPr lang="en-US" b="1" dirty="0" smtClean="0">
                <a:solidFill>
                  <a:srgbClr val="FF0000"/>
                </a:solidFill>
              </a:rPr>
              <a:t>scales exponentially with number of taxa and with number of characters </a:t>
            </a:r>
            <a:r>
              <a:rPr lang="en-US" b="1" dirty="0" smtClean="0"/>
              <a:t>with codes in current use.</a:t>
            </a:r>
            <a:endParaRPr lang="en-US" b="1" baseline="30000" dirty="0"/>
          </a:p>
        </p:txBody>
      </p:sp>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  </a:t>
            </a:r>
            <a:r>
              <a:rPr lang="en-US" b="1" dirty="0" smtClean="0">
                <a:solidFill>
                  <a:srgbClr val="FF0000"/>
                </a:solidFill>
              </a:rPr>
              <a:t>BUT:</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685165" y="4902934"/>
            <a:ext cx="8186857" cy="646331"/>
          </a:xfrm>
          <a:prstGeom prst="rect">
            <a:avLst/>
          </a:prstGeom>
          <a:noFill/>
          <a:ln w="9525">
            <a:noFill/>
            <a:miter lim="800000"/>
            <a:headEnd/>
            <a:tailEnd/>
          </a:ln>
        </p:spPr>
        <p:txBody>
          <a:bodyPr wrap="none">
            <a:spAutoFit/>
          </a:bodyPr>
          <a:lstStyle/>
          <a:p>
            <a:r>
              <a:rPr lang="en-US" b="1" dirty="0"/>
              <a:t>There are at least </a:t>
            </a:r>
            <a:r>
              <a:rPr lang="en-US" b="1" dirty="0">
                <a:solidFill>
                  <a:srgbClr val="FF0000"/>
                </a:solidFill>
              </a:rPr>
              <a:t>10</a:t>
            </a:r>
            <a:r>
              <a:rPr lang="en-US" b="1" baseline="30000" dirty="0">
                <a:solidFill>
                  <a:srgbClr val="FF0000"/>
                </a:solidFill>
              </a:rPr>
              <a:t>7 </a:t>
            </a:r>
            <a:r>
              <a:rPr lang="en-US" b="1" dirty="0">
                <a:solidFill>
                  <a:srgbClr val="FF0000"/>
                </a:solidFill>
              </a:rPr>
              <a:t>species, each with 3000 - 30,000 genes</a:t>
            </a:r>
            <a:r>
              <a:rPr lang="en-US" b="1" dirty="0"/>
              <a:t>, so the need</a:t>
            </a:r>
          </a:p>
          <a:p>
            <a:r>
              <a:rPr lang="en-US" b="1" dirty="0"/>
              <a:t>for computational power and new </a:t>
            </a:r>
            <a:r>
              <a:rPr lang="en-US" b="1" dirty="0" smtClean="0"/>
              <a:t>approaches will </a:t>
            </a:r>
            <a:r>
              <a:rPr lang="en-US" b="1" dirty="0"/>
              <a:t>continue to grow.</a:t>
            </a:r>
            <a:endParaRPr lang="en-US" b="1" baseline="30000" dirty="0"/>
          </a:p>
        </p:txBody>
      </p:sp>
      <p:sp>
        <p:nvSpPr>
          <p:cNvPr id="4" name="TextBox 6"/>
          <p:cNvSpPr txBox="1">
            <a:spLocks noChangeArrowheads="1"/>
          </p:cNvSpPr>
          <p:nvPr/>
        </p:nvSpPr>
        <p:spPr bwMode="auto">
          <a:xfrm>
            <a:off x="750888" y="3034665"/>
            <a:ext cx="7791450" cy="646331"/>
          </a:xfrm>
          <a:prstGeom prst="rect">
            <a:avLst/>
          </a:prstGeom>
          <a:noFill/>
          <a:ln w="9525">
            <a:noFill/>
            <a:miter lim="800000"/>
            <a:headEnd/>
            <a:tailEnd/>
          </a:ln>
        </p:spPr>
        <p:txBody>
          <a:bodyPr wrap="square">
            <a:spAutoFit/>
          </a:bodyPr>
          <a:lstStyle/>
          <a:p>
            <a:r>
              <a:rPr lang="en-US" b="1" dirty="0" smtClean="0"/>
              <a:t>Sequence alignment and Tree </a:t>
            </a:r>
            <a:r>
              <a:rPr lang="en-US" b="1" dirty="0"/>
              <a:t>inference </a:t>
            </a:r>
            <a:r>
              <a:rPr lang="en-US" b="1" dirty="0" smtClean="0"/>
              <a:t>are </a:t>
            </a:r>
            <a:r>
              <a:rPr lang="en-US" b="1" dirty="0"/>
              <a:t>NP </a:t>
            </a:r>
            <a:r>
              <a:rPr lang="en-US" b="1" dirty="0" smtClean="0"/>
              <a:t>hard</a:t>
            </a:r>
            <a:r>
              <a:rPr lang="en-US" b="1" dirty="0"/>
              <a:t>;</a:t>
            </a:r>
            <a:r>
              <a:rPr lang="en-US" b="1" dirty="0" smtClean="0"/>
              <a:t> </a:t>
            </a:r>
            <a:r>
              <a:rPr lang="en-US" b="1" dirty="0"/>
              <a:t>even with heuristics, </a:t>
            </a:r>
            <a:r>
              <a:rPr lang="en-US" b="1" dirty="0" smtClean="0">
                <a:solidFill>
                  <a:srgbClr val="FF0000"/>
                </a:solidFill>
              </a:rPr>
              <a:t>computational power often limits the analyses (already)</a:t>
            </a:r>
            <a:r>
              <a:rPr lang="en-US" b="1" dirty="0" smtClean="0"/>
              <a:t>. </a:t>
            </a:r>
            <a:endParaRPr lang="en-US" b="1" dirty="0"/>
          </a:p>
        </p:txBody>
      </p:sp>
      <p:sp>
        <p:nvSpPr>
          <p:cNvPr id="5" name="TextBox 9"/>
          <p:cNvSpPr txBox="1">
            <a:spLocks noChangeArrowheads="1"/>
          </p:cNvSpPr>
          <p:nvPr/>
        </p:nvSpPr>
        <p:spPr bwMode="auto">
          <a:xfrm>
            <a:off x="750889" y="2173605"/>
            <a:ext cx="8126412" cy="646331"/>
          </a:xfrm>
          <a:prstGeom prst="rect">
            <a:avLst/>
          </a:prstGeom>
          <a:noFill/>
          <a:ln w="9525">
            <a:noFill/>
            <a:miter lim="800000"/>
            <a:headEnd/>
            <a:tailEnd/>
          </a:ln>
        </p:spPr>
        <p:txBody>
          <a:bodyPr wrap="square">
            <a:spAutoFit/>
          </a:bodyPr>
          <a:lstStyle/>
          <a:p>
            <a:r>
              <a:rPr lang="en-US" b="1" dirty="0" smtClean="0"/>
              <a:t>Current analyses </a:t>
            </a:r>
            <a:r>
              <a:rPr lang="en-US" b="1" dirty="0"/>
              <a:t>often involve </a:t>
            </a:r>
            <a:r>
              <a:rPr lang="en-US" b="1" dirty="0">
                <a:solidFill>
                  <a:srgbClr val="FF0000"/>
                </a:solidFill>
              </a:rPr>
              <a:t>1000’s of </a:t>
            </a:r>
            <a:r>
              <a:rPr lang="en-US" b="1" dirty="0" smtClean="0">
                <a:solidFill>
                  <a:srgbClr val="FF0000"/>
                </a:solidFill>
              </a:rPr>
              <a:t>species </a:t>
            </a:r>
            <a:r>
              <a:rPr lang="en-US" b="1" dirty="0">
                <a:solidFill>
                  <a:srgbClr val="FF0000"/>
                </a:solidFill>
              </a:rPr>
              <a:t>and 1000’s of characters</a:t>
            </a:r>
            <a:r>
              <a:rPr lang="en-US" b="1" dirty="0"/>
              <a:t>, </a:t>
            </a:r>
            <a:r>
              <a:rPr lang="en-US" b="1" dirty="0" smtClean="0"/>
              <a:t>creating very </a:t>
            </a:r>
            <a:r>
              <a:rPr lang="en-US" b="1" dirty="0"/>
              <a:t>large matrices.</a:t>
            </a:r>
            <a:endParaRPr lang="en-US" b="1" baseline="30000" dirty="0"/>
          </a:p>
        </p:txBody>
      </p:sp>
      <p:sp>
        <p:nvSpPr>
          <p:cNvPr id="6" name="TextBox 9"/>
          <p:cNvSpPr txBox="1">
            <a:spLocks noChangeArrowheads="1"/>
          </p:cNvSpPr>
          <p:nvPr/>
        </p:nvSpPr>
        <p:spPr bwMode="auto">
          <a:xfrm>
            <a:off x="725171" y="3839944"/>
            <a:ext cx="7205766" cy="923330"/>
          </a:xfrm>
          <a:prstGeom prst="rect">
            <a:avLst/>
          </a:prstGeom>
          <a:noFill/>
          <a:ln w="9525">
            <a:noFill/>
            <a:miter lim="800000"/>
            <a:headEnd/>
            <a:tailEnd/>
          </a:ln>
        </p:spPr>
        <p:txBody>
          <a:bodyPr wrap="square">
            <a:spAutoFit/>
          </a:bodyPr>
          <a:lstStyle/>
          <a:p>
            <a:r>
              <a:rPr lang="en-US" b="1" dirty="0" smtClean="0"/>
              <a:t>The length of tree search analysis </a:t>
            </a:r>
            <a:r>
              <a:rPr lang="en-US" b="1" dirty="0" smtClean="0">
                <a:solidFill>
                  <a:srgbClr val="FF0000"/>
                </a:solidFill>
              </a:rPr>
              <a:t>scales exponentially with number of taxa and with number of characters </a:t>
            </a:r>
            <a:r>
              <a:rPr lang="en-US" b="1" dirty="0" smtClean="0"/>
              <a:t>with codes in current use.</a:t>
            </a:r>
            <a:endParaRPr lang="en-US" b="1" baseline="30000" dirty="0"/>
          </a:p>
        </p:txBody>
      </p:sp>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  </a:t>
            </a:r>
            <a:r>
              <a:rPr lang="en-US" b="1" dirty="0" smtClean="0">
                <a:solidFill>
                  <a:srgbClr val="FF0000"/>
                </a:solidFill>
              </a:rPr>
              <a:t>BUT:</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 this new, DNA sequence-rich world, laptops and desktops are no</a:t>
            </a:r>
          </a:p>
          <a:p>
            <a:r>
              <a:rPr lang="en-US" b="1" dirty="0"/>
              <a:t>l</a:t>
            </a:r>
            <a:r>
              <a:rPr lang="en-US" b="1" dirty="0" smtClean="0"/>
              <a:t>onger adequate for phylogenetic analysis….</a:t>
            </a:r>
            <a:endParaRPr lang="en-US" b="1" dirty="0"/>
          </a:p>
        </p:txBody>
      </p:sp>
      <p:sp>
        <p:nvSpPr>
          <p:cNvPr id="3" name="TextBox 1"/>
          <p:cNvSpPr txBox="1">
            <a:spLocks noChangeArrowheads="1"/>
          </p:cNvSpPr>
          <p:nvPr/>
        </p:nvSpPr>
        <p:spPr bwMode="auto">
          <a:xfrm>
            <a:off x="317499" y="2310884"/>
            <a:ext cx="8836026" cy="369332"/>
          </a:xfrm>
          <a:prstGeom prst="rect">
            <a:avLst/>
          </a:prstGeom>
          <a:noFill/>
          <a:ln w="9525">
            <a:noFill/>
            <a:miter lim="800000"/>
            <a:headEnd/>
            <a:tailEnd/>
          </a:ln>
        </p:spPr>
        <p:txBody>
          <a:bodyPr wrap="square">
            <a:spAutoFit/>
          </a:bodyPr>
          <a:lstStyle/>
          <a:p>
            <a:r>
              <a:rPr lang="en-US" b="1" dirty="0" smtClean="0">
                <a:solidFill>
                  <a:srgbClr val="FF0000"/>
                </a:solidFill>
              </a:rPr>
              <a:t>How do we keep lesser-resourced groups engaged in relevant research?</a:t>
            </a:r>
            <a:endParaRPr lang="en-US" b="1" dirty="0">
              <a:solidFill>
                <a:srgbClr val="FF0000"/>
              </a:solidFill>
            </a:endParaRPr>
          </a:p>
        </p:txBody>
      </p:sp>
    </p:spTree>
    <p:extLst>
      <p:ext uri="{BB962C8B-B14F-4D97-AF65-F5344CB8AC3E}">
        <p14:creationId xmlns:p14="http://schemas.microsoft.com/office/powerpoint/2010/main" val="27309263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4739482" y="3429794"/>
            <a:ext cx="1495425" cy="1104900"/>
          </a:xfrm>
          <a:prstGeom prst="rect">
            <a:avLst/>
          </a:prstGeom>
          <a:solidFill>
            <a:srgbClr val="FFFF00"/>
          </a:solidFill>
          <a:ln w="38100">
            <a:solidFill>
              <a:schemeClr val="tx1"/>
            </a:solidFill>
            <a:miter lim="800000"/>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b="1">
                <a:cs typeface="Arial" charset="0"/>
              </a:rPr>
              <a:t>Workbench</a:t>
            </a:r>
            <a:r>
              <a:rPr lang="en-US" sz="1000" b="1">
                <a:cs typeface="Arial" charset="0"/>
              </a:rPr>
              <a:t> </a:t>
            </a:r>
          </a:p>
          <a:p>
            <a:pPr algn="ctr"/>
            <a:r>
              <a:rPr lang="en-US" b="1">
                <a:cs typeface="Arial" charset="0"/>
              </a:rPr>
              <a:t>Framework</a:t>
            </a:r>
          </a:p>
        </p:txBody>
      </p:sp>
      <p:pic>
        <p:nvPicPr>
          <p:cNvPr id="5" name="Picture 4" descr="j0195384"/>
          <p:cNvPicPr>
            <a:picLocks noChangeAspect="1" noChangeArrowheads="1"/>
          </p:cNvPicPr>
          <p:nvPr/>
        </p:nvPicPr>
        <p:blipFill>
          <a:blip r:embed="rId2"/>
          <a:srcRect/>
          <a:stretch>
            <a:fillRect/>
          </a:stretch>
        </p:blipFill>
        <p:spPr bwMode="auto">
          <a:xfrm flipH="1">
            <a:off x="7306469" y="3566319"/>
            <a:ext cx="838200" cy="831850"/>
          </a:xfrm>
          <a:prstGeom prst="rect">
            <a:avLst/>
          </a:prstGeom>
          <a:noFill/>
          <a:ln w="38100">
            <a:noFill/>
            <a:miter lim="800000"/>
            <a:headEnd/>
            <a:tailEnd/>
          </a:ln>
        </p:spPr>
      </p:pic>
      <p:cxnSp>
        <p:nvCxnSpPr>
          <p:cNvPr id="6" name="AutoShape 16"/>
          <p:cNvCxnSpPr>
            <a:cxnSpLocks noChangeShapeType="1"/>
          </p:cNvCxnSpPr>
          <p:nvPr/>
        </p:nvCxnSpPr>
        <p:spPr bwMode="auto">
          <a:xfrm rot="16200000" flipH="1">
            <a:off x="6781800" y="3683794"/>
            <a:ext cx="7937" cy="596900"/>
          </a:xfrm>
          <a:prstGeom prst="straightConnector1">
            <a:avLst/>
          </a:prstGeom>
          <a:noFill/>
          <a:ln w="38100">
            <a:solidFill>
              <a:schemeClr val="tx1"/>
            </a:solidFill>
            <a:round/>
            <a:headEnd type="triangle" w="lg" len="lg"/>
            <a:tailEnd type="triangle" w="lg" len="lg"/>
          </a:ln>
        </p:spPr>
      </p:cxnSp>
      <p:sp>
        <p:nvSpPr>
          <p:cNvPr id="7" name="Text Box 23"/>
          <p:cNvSpPr txBox="1">
            <a:spLocks noChangeArrowheads="1"/>
          </p:cNvSpPr>
          <p:nvPr/>
        </p:nvSpPr>
        <p:spPr bwMode="auto">
          <a:xfrm>
            <a:off x="307182" y="1139032"/>
            <a:ext cx="8529637" cy="707886"/>
          </a:xfrm>
          <a:prstGeom prst="rect">
            <a:avLst/>
          </a:prstGeom>
          <a:noFill/>
          <a:ln w="9525">
            <a:noFill/>
            <a:miter lim="800000"/>
            <a:headEnd/>
            <a:tailEnd/>
          </a:ln>
        </p:spPr>
        <p:txBody>
          <a:bodyPr>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2000" b="1" dirty="0">
                <a:cs typeface="Arial" charset="0"/>
              </a:rPr>
              <a:t>The solution: make </a:t>
            </a:r>
            <a:r>
              <a:rPr lang="en-US" sz="2000" b="1" dirty="0" smtClean="0">
                <a:cs typeface="Arial" charset="0"/>
              </a:rPr>
              <a:t>parallel versions of community </a:t>
            </a:r>
            <a:r>
              <a:rPr lang="en-US" sz="2000" b="1" dirty="0">
                <a:cs typeface="Arial" charset="0"/>
              </a:rPr>
              <a:t>codes available on scalable, sustainable resources </a:t>
            </a:r>
            <a:r>
              <a:rPr lang="en-US" sz="2000" b="1" dirty="0" smtClean="0">
                <a:cs typeface="Arial" charset="0"/>
              </a:rPr>
              <a:t>via the Science Gateway Program</a:t>
            </a:r>
            <a:endParaRPr lang="en-US" sz="2000" b="1" dirty="0">
              <a:cs typeface="Arial" charset="0"/>
            </a:endParaRPr>
          </a:p>
        </p:txBody>
      </p:sp>
      <p:grpSp>
        <p:nvGrpSpPr>
          <p:cNvPr id="8" name="Group 7"/>
          <p:cNvGrpSpPr>
            <a:grpSpLocks/>
          </p:cNvGrpSpPr>
          <p:nvPr/>
        </p:nvGrpSpPr>
        <p:grpSpPr bwMode="auto">
          <a:xfrm>
            <a:off x="1072357" y="2463007"/>
            <a:ext cx="2011362" cy="874712"/>
            <a:chOff x="1236663" y="2011363"/>
            <a:chExt cx="2011362" cy="874712"/>
          </a:xfrm>
        </p:grpSpPr>
        <p:sp>
          <p:nvSpPr>
            <p:cNvPr id="16" name="Rectangle 15"/>
            <p:cNvSpPr>
              <a:spLocks noChangeArrowheads="1"/>
            </p:cNvSpPr>
            <p:nvPr/>
          </p:nvSpPr>
          <p:spPr bwMode="auto">
            <a:xfrm>
              <a:off x="1236663" y="2011363"/>
              <a:ext cx="2011362" cy="874712"/>
            </a:xfrm>
            <a:prstGeom prst="rect">
              <a:avLst/>
            </a:prstGeom>
            <a:solidFill>
              <a:srgbClr val="00FFFF"/>
            </a:solidFill>
            <a:ln w="38100">
              <a:solidFill>
                <a:schemeClr val="tx1"/>
              </a:solidFill>
              <a:miter lim="800000"/>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b="1">
                <a:cs typeface="Arial" charset="0"/>
              </a:endParaRPr>
            </a:p>
          </p:txBody>
        </p:sp>
        <p:sp>
          <p:nvSpPr>
            <p:cNvPr id="17" name="Rectangle 16"/>
            <p:cNvSpPr>
              <a:spLocks noChangeArrowheads="1"/>
            </p:cNvSpPr>
            <p:nvPr/>
          </p:nvSpPr>
          <p:spPr bwMode="auto">
            <a:xfrm>
              <a:off x="1680369" y="2079625"/>
              <a:ext cx="1123950" cy="738188"/>
            </a:xfrm>
            <a:prstGeom prst="rect">
              <a:avLst/>
            </a:prstGeom>
            <a:noFill/>
            <a:ln w="28575">
              <a:noFill/>
              <a:miter lim="800000"/>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600" b="1" dirty="0" err="1" smtClean="0">
                  <a:cs typeface="Arial" charset="0"/>
                </a:rPr>
                <a:t>TeraGrid</a:t>
              </a:r>
              <a:r>
                <a:rPr lang="en-US" sz="1600" b="1" dirty="0" smtClean="0">
                  <a:cs typeface="Arial" charset="0"/>
                </a:rPr>
                <a:t>/XSEDE</a:t>
              </a:r>
              <a:endParaRPr lang="en-US" sz="1600" b="1" dirty="0">
                <a:cs typeface="Arial" charset="0"/>
              </a:endParaRPr>
            </a:p>
          </p:txBody>
        </p:sp>
      </p:grpSp>
      <p:grpSp>
        <p:nvGrpSpPr>
          <p:cNvPr id="9" name="Group 8"/>
          <p:cNvGrpSpPr>
            <a:grpSpLocks/>
          </p:cNvGrpSpPr>
          <p:nvPr/>
        </p:nvGrpSpPr>
        <p:grpSpPr bwMode="auto">
          <a:xfrm>
            <a:off x="1053307" y="4844257"/>
            <a:ext cx="2011362" cy="874712"/>
            <a:chOff x="1236663" y="2011363"/>
            <a:chExt cx="2011362" cy="874712"/>
          </a:xfrm>
        </p:grpSpPr>
        <p:sp>
          <p:nvSpPr>
            <p:cNvPr id="14" name="Rectangle 13"/>
            <p:cNvSpPr>
              <a:spLocks noChangeArrowheads="1"/>
            </p:cNvSpPr>
            <p:nvPr/>
          </p:nvSpPr>
          <p:spPr bwMode="auto">
            <a:xfrm>
              <a:off x="1236663" y="2011363"/>
              <a:ext cx="2011362" cy="874712"/>
            </a:xfrm>
            <a:prstGeom prst="rect">
              <a:avLst/>
            </a:prstGeom>
            <a:solidFill>
              <a:srgbClr val="00FFFF"/>
            </a:solidFill>
            <a:ln w="38100">
              <a:solidFill>
                <a:schemeClr val="tx1"/>
              </a:solidFill>
              <a:miter lim="800000"/>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endParaRPr lang="en-US" b="1">
                <a:cs typeface="Arial" charset="0"/>
              </a:endParaRPr>
            </a:p>
          </p:txBody>
        </p:sp>
        <p:sp>
          <p:nvSpPr>
            <p:cNvPr id="15" name="Rectangle 14"/>
            <p:cNvSpPr>
              <a:spLocks noChangeArrowheads="1"/>
            </p:cNvSpPr>
            <p:nvPr/>
          </p:nvSpPr>
          <p:spPr bwMode="auto">
            <a:xfrm>
              <a:off x="1680369" y="2079625"/>
              <a:ext cx="1123950" cy="738188"/>
            </a:xfrm>
            <a:prstGeom prst="rect">
              <a:avLst/>
            </a:prstGeom>
            <a:noFill/>
            <a:ln w="28575">
              <a:noFill/>
              <a:miter lim="800000"/>
              <a:headEnd/>
              <a:tailEnd/>
            </a:ln>
          </p:spPr>
          <p:txBody>
            <a:bodyPr wrap="none" anchor="ct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600" b="1" dirty="0" smtClean="0">
                  <a:cs typeface="Arial" charset="0"/>
                </a:rPr>
                <a:t>TSCC</a:t>
              </a:r>
              <a:endParaRPr lang="en-US" sz="1600" b="1" dirty="0">
                <a:cs typeface="Arial" charset="0"/>
              </a:endParaRPr>
            </a:p>
          </p:txBody>
        </p:sp>
      </p:grpSp>
      <p:cxnSp>
        <p:nvCxnSpPr>
          <p:cNvPr id="10" name="AutoShape 17"/>
          <p:cNvCxnSpPr>
            <a:cxnSpLocks noChangeShapeType="1"/>
          </p:cNvCxnSpPr>
          <p:nvPr/>
        </p:nvCxnSpPr>
        <p:spPr bwMode="auto">
          <a:xfrm rot="5400000" flipH="1" flipV="1">
            <a:off x="3554413" y="4371975"/>
            <a:ext cx="763588" cy="733425"/>
          </a:xfrm>
          <a:prstGeom prst="straightConnector1">
            <a:avLst/>
          </a:prstGeom>
          <a:noFill/>
          <a:ln w="38100">
            <a:solidFill>
              <a:schemeClr val="tx1"/>
            </a:solidFill>
            <a:round/>
            <a:headEnd type="triangle" w="lg" len="lg"/>
            <a:tailEnd type="triangle" w="lg" len="lg"/>
          </a:ln>
        </p:spPr>
      </p:cxnSp>
      <p:cxnSp>
        <p:nvCxnSpPr>
          <p:cNvPr id="11" name="AutoShape 17"/>
          <p:cNvCxnSpPr>
            <a:cxnSpLocks noChangeShapeType="1"/>
          </p:cNvCxnSpPr>
          <p:nvPr/>
        </p:nvCxnSpPr>
        <p:spPr bwMode="auto">
          <a:xfrm rot="10800000" flipH="1" flipV="1">
            <a:off x="3572669" y="3058319"/>
            <a:ext cx="763588" cy="733425"/>
          </a:xfrm>
          <a:prstGeom prst="straightConnector1">
            <a:avLst/>
          </a:prstGeom>
          <a:noFill/>
          <a:ln w="38100">
            <a:solidFill>
              <a:schemeClr val="tx1"/>
            </a:solidFill>
            <a:round/>
            <a:headEnd type="triangle" w="lg" len="lg"/>
            <a:tailEnd type="triangle" w="lg" len="lg"/>
          </a:ln>
        </p:spPr>
      </p:cxnSp>
      <p:sp>
        <p:nvSpPr>
          <p:cNvPr id="12" name="TextBox 23"/>
          <p:cNvSpPr txBox="1">
            <a:spLocks noChangeArrowheads="1"/>
          </p:cNvSpPr>
          <p:nvPr/>
        </p:nvSpPr>
        <p:spPr bwMode="auto">
          <a:xfrm>
            <a:off x="3788569" y="2651919"/>
            <a:ext cx="1633538"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t>Parallel codes</a:t>
            </a:r>
          </a:p>
        </p:txBody>
      </p:sp>
      <p:sp>
        <p:nvSpPr>
          <p:cNvPr id="13" name="TextBox 24"/>
          <p:cNvSpPr txBox="1">
            <a:spLocks noChangeArrowheads="1"/>
          </p:cNvSpPr>
          <p:nvPr/>
        </p:nvSpPr>
        <p:spPr bwMode="auto">
          <a:xfrm>
            <a:off x="3883819" y="4785519"/>
            <a:ext cx="1454150" cy="369888"/>
          </a:xfrm>
          <a:prstGeom prst="rect">
            <a:avLst/>
          </a:prstGeom>
          <a:noFill/>
          <a:ln w="9525">
            <a:noFill/>
            <a:miter lim="800000"/>
            <a:headEnd/>
            <a:tailEnd/>
          </a:ln>
        </p:spPr>
        <p:txBody>
          <a:bodyPr wrap="none">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a:t>Serial codes</a:t>
            </a:r>
          </a:p>
        </p:txBody>
      </p:sp>
    </p:spTree>
    <p:extLst>
      <p:ext uri="{BB962C8B-B14F-4D97-AF65-F5344CB8AC3E}">
        <p14:creationId xmlns:p14="http://schemas.microsoft.com/office/powerpoint/2010/main" val="18021524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05199" y="1558290"/>
            <a:ext cx="5286375" cy="4023360"/>
          </a:xfrm>
          <a:prstGeom prst="rect">
            <a:avLst/>
          </a:prstGeom>
          <a:solidFill>
            <a:srgbClr val="00FFFF"/>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1"/>
          </a:p>
        </p:txBody>
      </p:sp>
      <p:sp>
        <p:nvSpPr>
          <p:cNvPr id="5" name="Rectangle 3"/>
          <p:cNvSpPr txBox="1">
            <a:spLocks noChangeArrowheads="1"/>
          </p:cNvSpPr>
          <p:nvPr/>
        </p:nvSpPr>
        <p:spPr bwMode="auto">
          <a:xfrm>
            <a:off x="352425" y="1116330"/>
            <a:ext cx="8420100" cy="361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effectLst/>
                <a:uLnTx/>
                <a:uFillTx/>
                <a:latin typeface="+mn-lt"/>
                <a:ea typeface="+mn-ea"/>
                <a:cs typeface="+mn-cs"/>
              </a:rPr>
              <a:t>Workflow for the CIPRES</a:t>
            </a:r>
            <a:r>
              <a:rPr kumimoji="0" lang="en-US" sz="2400" b="1" i="0" u="none" strike="noStrike" kern="0" cap="none" spc="0" normalizeH="0" noProof="0" dirty="0" smtClean="0">
                <a:ln>
                  <a:noFill/>
                </a:ln>
                <a:effectLst/>
                <a:uLnTx/>
                <a:uFillTx/>
                <a:latin typeface="+mn-lt"/>
                <a:ea typeface="+mn-ea"/>
                <a:cs typeface="+mn-cs"/>
              </a:rPr>
              <a:t> Science Gateway</a:t>
            </a:r>
            <a:r>
              <a:rPr kumimoji="0" lang="en-US" sz="2400" b="1" i="0" u="none" strike="noStrike" kern="0" cap="none" spc="0" normalizeH="0" baseline="0" noProof="0" dirty="0" smtClean="0">
                <a:ln>
                  <a:noFill/>
                </a:ln>
                <a:effectLst/>
                <a:uLnTx/>
                <a:uFillTx/>
                <a:latin typeface="+mn-lt"/>
                <a:ea typeface="+mn-ea"/>
                <a:cs typeface="+mn-cs"/>
              </a:rPr>
              <a:t>:</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2400" b="1" i="0" u="none" strike="noStrike" kern="0" cap="none" spc="0" normalizeH="0" baseline="0" noProof="0" dirty="0" smtClean="0">
              <a:ln>
                <a:noFill/>
              </a:ln>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2400" b="1" i="0" u="none" strike="noStrike" kern="0" cap="none" spc="0" normalizeH="0" baseline="0" noProof="0" dirty="0" smtClean="0">
              <a:ln>
                <a:noFill/>
              </a:ln>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2400" b="1" i="0" u="none" strike="noStrike" kern="0" cap="none" spc="0" normalizeH="0" baseline="0" noProof="0" dirty="0" smtClean="0">
              <a:ln>
                <a:noFill/>
              </a:ln>
              <a:effectLst/>
              <a:uLnTx/>
              <a:uFillTx/>
              <a:latin typeface="+mn-lt"/>
              <a:ea typeface="+mn-ea"/>
              <a:cs typeface="+mn-cs"/>
            </a:endParaRPr>
          </a:p>
        </p:txBody>
      </p:sp>
      <p:sp>
        <p:nvSpPr>
          <p:cNvPr id="6" name="Rectangle 5"/>
          <p:cNvSpPr/>
          <p:nvPr/>
        </p:nvSpPr>
        <p:spPr>
          <a:xfrm>
            <a:off x="866775" y="2375535"/>
            <a:ext cx="1581149" cy="80962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Assemble Sequences</a:t>
            </a:r>
          </a:p>
        </p:txBody>
      </p:sp>
      <p:sp>
        <p:nvSpPr>
          <p:cNvPr id="7" name="Rectangle 6"/>
          <p:cNvSpPr/>
          <p:nvPr/>
        </p:nvSpPr>
        <p:spPr>
          <a:xfrm>
            <a:off x="3724276" y="2409825"/>
            <a:ext cx="1371600" cy="80962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Upload to</a:t>
            </a:r>
          </a:p>
          <a:p>
            <a:pPr algn="ctr" eaLnBrk="1" hangingPunct="1">
              <a:buFontTx/>
              <a:buNone/>
              <a:defRPr/>
            </a:pPr>
            <a:r>
              <a:rPr lang="en-US" b="1" dirty="0" smtClean="0">
                <a:solidFill>
                  <a:schemeClr val="tx1"/>
                </a:solidFill>
              </a:rPr>
              <a:t>Portal</a:t>
            </a:r>
          </a:p>
        </p:txBody>
      </p:sp>
      <p:sp>
        <p:nvSpPr>
          <p:cNvPr id="8" name="Rectangle 7"/>
          <p:cNvSpPr/>
          <p:nvPr/>
        </p:nvSpPr>
        <p:spPr>
          <a:xfrm>
            <a:off x="7227571" y="2943225"/>
            <a:ext cx="1371600" cy="80962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Run Alignment</a:t>
            </a:r>
          </a:p>
        </p:txBody>
      </p:sp>
      <p:sp>
        <p:nvSpPr>
          <p:cNvPr id="9" name="Rectangle 8"/>
          <p:cNvSpPr/>
          <p:nvPr/>
        </p:nvSpPr>
        <p:spPr>
          <a:xfrm>
            <a:off x="7227571" y="3763962"/>
            <a:ext cx="1371600" cy="80962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Run Tree</a:t>
            </a:r>
          </a:p>
          <a:p>
            <a:pPr algn="ctr" eaLnBrk="1" hangingPunct="1">
              <a:buFontTx/>
              <a:buNone/>
              <a:defRPr/>
            </a:pPr>
            <a:r>
              <a:rPr lang="en-US" b="1" dirty="0" smtClean="0">
                <a:solidFill>
                  <a:schemeClr val="tx1"/>
                </a:solidFill>
              </a:rPr>
              <a:t>Inference</a:t>
            </a:r>
          </a:p>
        </p:txBody>
      </p:sp>
      <p:sp>
        <p:nvSpPr>
          <p:cNvPr id="10" name="Rectangle 9"/>
          <p:cNvSpPr/>
          <p:nvPr/>
        </p:nvSpPr>
        <p:spPr>
          <a:xfrm>
            <a:off x="3752851" y="4314825"/>
            <a:ext cx="1371600" cy="80962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Download</a:t>
            </a:r>
          </a:p>
        </p:txBody>
      </p:sp>
      <p:sp>
        <p:nvSpPr>
          <p:cNvPr id="11" name="Rectangle 10"/>
          <p:cNvSpPr/>
          <p:nvPr/>
        </p:nvSpPr>
        <p:spPr>
          <a:xfrm>
            <a:off x="895350" y="4311015"/>
            <a:ext cx="1523999" cy="809625"/>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Post-Tree</a:t>
            </a:r>
          </a:p>
          <a:p>
            <a:pPr algn="ctr" eaLnBrk="1" hangingPunct="1">
              <a:buFontTx/>
              <a:buNone/>
              <a:defRPr/>
            </a:pPr>
            <a:r>
              <a:rPr lang="en-US" b="1" dirty="0" smtClean="0">
                <a:solidFill>
                  <a:schemeClr val="tx1"/>
                </a:solidFill>
              </a:rPr>
              <a:t>Analysis</a:t>
            </a:r>
          </a:p>
        </p:txBody>
      </p:sp>
      <p:cxnSp>
        <p:nvCxnSpPr>
          <p:cNvPr id="12" name="Straight Arrow Connector 11"/>
          <p:cNvCxnSpPr/>
          <p:nvPr/>
        </p:nvCxnSpPr>
        <p:spPr>
          <a:xfrm>
            <a:off x="2442210" y="2781300"/>
            <a:ext cx="1028700"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200653" y="2876553"/>
            <a:ext cx="552448" cy="31432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446020" y="4709160"/>
            <a:ext cx="1028700" cy="1588"/>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221605" y="4276725"/>
            <a:ext cx="607695" cy="413070"/>
          </a:xfrm>
          <a:prstGeom prst="straightConnector1">
            <a:avLst/>
          </a:prstGeom>
          <a:ln w="2540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pic>
        <p:nvPicPr>
          <p:cNvPr id="18" name="Picture 14" descr="j0195384"/>
          <p:cNvPicPr>
            <a:picLocks noChangeAspect="1" noChangeArrowheads="1"/>
          </p:cNvPicPr>
          <p:nvPr/>
        </p:nvPicPr>
        <p:blipFill>
          <a:blip r:embed="rId2"/>
          <a:srcRect/>
          <a:stretch>
            <a:fillRect/>
          </a:stretch>
        </p:blipFill>
        <p:spPr bwMode="auto">
          <a:xfrm flipH="1">
            <a:off x="1198245" y="3378993"/>
            <a:ext cx="838200" cy="831850"/>
          </a:xfrm>
          <a:prstGeom prst="rect">
            <a:avLst/>
          </a:prstGeom>
          <a:noFill/>
          <a:ln w="38100">
            <a:noFill/>
            <a:miter lim="800000"/>
            <a:headEnd/>
            <a:tailEnd/>
          </a:ln>
        </p:spPr>
      </p:pic>
      <p:sp>
        <p:nvSpPr>
          <p:cNvPr id="19" name="Rectangle 18"/>
          <p:cNvSpPr/>
          <p:nvPr/>
        </p:nvSpPr>
        <p:spPr>
          <a:xfrm>
            <a:off x="5513071" y="3314700"/>
            <a:ext cx="1122043" cy="80962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hangingPunct="1">
              <a:buFontTx/>
              <a:buNone/>
              <a:defRPr/>
            </a:pPr>
            <a:r>
              <a:rPr lang="en-US" b="1" dirty="0" smtClean="0">
                <a:solidFill>
                  <a:schemeClr val="tx1"/>
                </a:solidFill>
              </a:rPr>
              <a:t>Store</a:t>
            </a:r>
          </a:p>
        </p:txBody>
      </p:sp>
      <p:sp>
        <p:nvSpPr>
          <p:cNvPr id="20" name="Rectangle 3"/>
          <p:cNvSpPr txBox="1">
            <a:spLocks noChangeArrowheads="1"/>
          </p:cNvSpPr>
          <p:nvPr/>
        </p:nvSpPr>
        <p:spPr>
          <a:xfrm>
            <a:off x="4966335" y="1781968"/>
            <a:ext cx="3139440" cy="361950"/>
          </a:xfrm>
          <a:prstGeom prst="rect">
            <a:avLst/>
          </a:prstGeom>
        </p:spPr>
        <p:txBody>
          <a:bodyPr vert="horz" lIns="91440" tIns="45720" rIns="91440" bIns="45720" rtlCol="0">
            <a:noAutofit/>
          </a:bodyPr>
          <a:lstStyle/>
          <a:p>
            <a:pPr marL="342900" lvl="0" indent="-342900" defTabSz="457200" fontAlgn="auto">
              <a:spcBef>
                <a:spcPct val="20000"/>
              </a:spcBef>
              <a:spcAft>
                <a:spcPts val="0"/>
              </a:spcAft>
              <a:defRPr/>
            </a:pPr>
            <a:r>
              <a:rPr kumimoji="0" lang="en-US" sz="2400" b="1" i="0" u="none" strike="noStrike" kern="1200" cap="none" spc="0" normalizeH="0" baseline="0" noProof="0" dirty="0" smtClean="0">
                <a:ln>
                  <a:noFill/>
                </a:ln>
                <a:effectLst/>
                <a:uLnTx/>
                <a:uFillTx/>
                <a:latin typeface="+mn-lt"/>
                <a:ea typeface="+mn-ea"/>
                <a:cs typeface="+mn-cs"/>
              </a:rPr>
              <a:t>CIPRES </a:t>
            </a:r>
            <a:r>
              <a:rPr lang="en-US" sz="2400" b="1" noProof="0" dirty="0" smtClean="0"/>
              <a:t>Portal</a:t>
            </a:r>
            <a:endParaRPr kumimoji="0" lang="en-US" sz="2400" b="1" i="0" u="none" strike="noStrike" kern="1200" cap="none" spc="0" normalizeH="0" baseline="0" noProof="0" dirty="0" smtClean="0">
              <a:ln>
                <a:noFill/>
              </a:ln>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Tx/>
              <a:buNone/>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p:txBody>
      </p:sp>
      <p:cxnSp>
        <p:nvCxnSpPr>
          <p:cNvPr id="26" name="Straight Arrow Connector 25"/>
          <p:cNvCxnSpPr/>
          <p:nvPr/>
        </p:nvCxnSpPr>
        <p:spPr>
          <a:xfrm flipV="1">
            <a:off x="6753225" y="3629025"/>
            <a:ext cx="409575"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H="1">
            <a:off x="6696075" y="3781425"/>
            <a:ext cx="409575"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95275" y="1333500"/>
            <a:ext cx="8362950" cy="3505200"/>
          </a:xfrm>
        </p:spPr>
        <p:txBody>
          <a:bodyPr/>
          <a:lstStyle/>
          <a:p>
            <a:pPr marL="0" indent="0" eaLnBrk="1" hangingPunct="1">
              <a:buFontTx/>
              <a:buNone/>
              <a:defRPr/>
            </a:pPr>
            <a:r>
              <a:rPr lang="en-US" sz="1800" smtClean="0"/>
              <a:t>Step 1. Democratizing access </a:t>
            </a:r>
          </a:p>
          <a:p>
            <a:pPr marL="0" indent="0" eaLnBrk="1" hangingPunct="1">
              <a:buFontTx/>
              <a:buNone/>
              <a:defRPr/>
            </a:pPr>
            <a:r>
              <a:rPr lang="en-US" sz="1800" smtClean="0"/>
              <a:t>The </a:t>
            </a:r>
            <a:r>
              <a:rPr lang="en-US" sz="1800" dirty="0" smtClean="0">
                <a:solidFill>
                  <a:schemeClr val="tx2"/>
                </a:solidFill>
              </a:rPr>
              <a:t>CIPRES Science Gateway </a:t>
            </a:r>
            <a:r>
              <a:rPr lang="en-US" sz="1800" dirty="0" smtClean="0"/>
              <a:t>was designed to allow users to analyze large sequence data sets using community codes on significant computational resources.</a:t>
            </a:r>
          </a:p>
          <a:p>
            <a:pPr marL="0" indent="0" eaLnBrk="1" hangingPunct="1">
              <a:buFontTx/>
              <a:buNone/>
              <a:defRPr/>
            </a:pPr>
            <a:r>
              <a:rPr lang="en-US" sz="1800" dirty="0" smtClean="0"/>
              <a:t>     </a:t>
            </a:r>
            <a:endParaRPr lang="en-US" sz="1800" dirty="0"/>
          </a:p>
          <a:p>
            <a:pPr marL="0" indent="0" eaLnBrk="1" hangingPunct="1">
              <a:buFontTx/>
              <a:buNone/>
              <a:defRPr/>
            </a:pPr>
            <a:endParaRPr lang="en-US" sz="1800" dirty="0" smtClean="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a:p>
          <a:p>
            <a:pPr marL="0" indent="0" eaLnBrk="1" hangingPunct="1">
              <a:buFontTx/>
              <a:buNone/>
              <a:defRPr/>
            </a:pPr>
            <a:endParaRPr lang="en-US" sz="1800" dirty="0" smtClean="0"/>
          </a:p>
        </p:txBody>
      </p:sp>
      <p:sp>
        <p:nvSpPr>
          <p:cNvPr id="4" name="Rectangle 3"/>
          <p:cNvSpPr txBox="1">
            <a:spLocks noChangeArrowheads="1"/>
          </p:cNvSpPr>
          <p:nvPr/>
        </p:nvSpPr>
        <p:spPr bwMode="auto">
          <a:xfrm>
            <a:off x="285750" y="2590800"/>
            <a:ext cx="84201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The CSG provides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Login-protected personal user space for storing results indefinitely.</a:t>
            </a:r>
          </a:p>
          <a:p>
            <a:pPr marL="171450" marR="0" lvl="0" indent="-17145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Access to most/all native command line options for </a:t>
            </a:r>
            <a:r>
              <a:rPr lang="en-US" b="1" kern="0" dirty="0" smtClean="0">
                <a:latin typeface="+mn-lt"/>
              </a:rPr>
              <a:t>several </a:t>
            </a:r>
            <a:r>
              <a:rPr kumimoji="0" lang="en-US" sz="1800" b="1" i="0" u="none" strike="noStrike" kern="0" cap="none" spc="0" normalizeH="0" baseline="0" noProof="0" dirty="0" smtClean="0">
                <a:ln>
                  <a:noFill/>
                </a:ln>
                <a:solidFill>
                  <a:schemeClr val="tx1"/>
                </a:solidFill>
                <a:effectLst/>
                <a:uLnTx/>
                <a:uFillTx/>
                <a:latin typeface="+mn-lt"/>
                <a:ea typeface="+mn-ea"/>
                <a:cs typeface="+mn-cs"/>
              </a:rPr>
              <a:t>codes.</a:t>
            </a:r>
          </a:p>
          <a:p>
            <a:pPr marL="171450" marR="0" lvl="0" indent="-171450" algn="l" defTabSz="914400" rtl="0" eaLnBrk="1" fontAlgn="base" latinLnBrk="0" hangingPunct="1">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Support for adding new tools and upgrading to new versions as needed.</a:t>
            </a:r>
          </a:p>
          <a:p>
            <a:pPr marR="0" lvl="0" algn="l" defTabSz="914400" rtl="0" eaLnBrk="1" fontAlgn="base" latinLnBrk="0" hangingPunct="1">
              <a:lnSpc>
                <a:spcPct val="100000"/>
              </a:lnSpc>
              <a:spcBef>
                <a:spcPct val="20000"/>
              </a:spcBef>
              <a:spcAft>
                <a:spcPct val="0"/>
              </a:spcAft>
              <a:buClrTx/>
              <a:buSzTx/>
              <a:tabLst/>
              <a:defRPr/>
            </a:pPr>
            <a:endParaRPr lang="en-US" b="1" kern="0" dirty="0">
              <a:latin typeface="+mn-lt"/>
            </a:endParaRPr>
          </a:p>
        </p:txBody>
      </p:sp>
    </p:spTree>
    <p:extLst>
      <p:ext uri="{BB962C8B-B14F-4D97-AF65-F5344CB8AC3E}">
        <p14:creationId xmlns:p14="http://schemas.microsoft.com/office/powerpoint/2010/main" val="20788987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95275" y="1333500"/>
            <a:ext cx="8362950" cy="3505200"/>
          </a:xfrm>
        </p:spPr>
        <p:txBody>
          <a:bodyPr/>
          <a:lstStyle/>
          <a:p>
            <a:pPr marL="0" indent="0" eaLnBrk="1" hangingPunct="1">
              <a:buFontTx/>
              <a:buNone/>
              <a:defRPr/>
            </a:pPr>
            <a:r>
              <a:rPr lang="en-US" sz="1800" dirty="0" smtClean="0"/>
              <a:t>Step 1. Democratizing access </a:t>
            </a:r>
          </a:p>
          <a:p>
            <a:pPr marL="0" indent="0" eaLnBrk="1" hangingPunct="1">
              <a:buFontTx/>
              <a:buNone/>
              <a:defRPr/>
            </a:pPr>
            <a:r>
              <a:rPr lang="en-US" sz="1800" dirty="0" smtClean="0"/>
              <a:t>The </a:t>
            </a:r>
            <a:r>
              <a:rPr lang="en-US" sz="1800" dirty="0" smtClean="0">
                <a:solidFill>
                  <a:schemeClr val="tx2"/>
                </a:solidFill>
              </a:rPr>
              <a:t>CIPRES Science Gateway </a:t>
            </a:r>
            <a:r>
              <a:rPr lang="en-US" sz="1800" dirty="0" smtClean="0"/>
              <a:t>was designed to allow users to analyze large sequence data sets using community codes on significant computational resources.</a:t>
            </a:r>
          </a:p>
          <a:p>
            <a:pPr marL="0" indent="0" eaLnBrk="1" hangingPunct="1">
              <a:buFontTx/>
              <a:buNone/>
              <a:defRPr/>
            </a:pPr>
            <a:r>
              <a:rPr lang="en-US" sz="1800" dirty="0" smtClean="0"/>
              <a:t>     </a:t>
            </a:r>
            <a:endParaRPr lang="en-US" sz="1800" dirty="0"/>
          </a:p>
          <a:p>
            <a:pPr marL="0" indent="0" eaLnBrk="1" hangingPunct="1">
              <a:buFontTx/>
              <a:buNone/>
              <a:defRPr/>
            </a:pPr>
            <a:endParaRPr lang="en-US" sz="1800" dirty="0" smtClean="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a:p>
          <a:p>
            <a:pPr marL="0" indent="0" eaLnBrk="1" hangingPunct="1">
              <a:buFontTx/>
              <a:buNone/>
              <a:defRPr/>
            </a:pPr>
            <a:endParaRPr lang="en-US" sz="1800" dirty="0" smtClean="0"/>
          </a:p>
        </p:txBody>
      </p:sp>
      <p:sp>
        <p:nvSpPr>
          <p:cNvPr id="4" name="Rectangle 3"/>
          <p:cNvSpPr txBox="1">
            <a:spLocks noChangeArrowheads="1"/>
          </p:cNvSpPr>
          <p:nvPr/>
        </p:nvSpPr>
        <p:spPr bwMode="auto">
          <a:xfrm>
            <a:off x="285750" y="2590800"/>
            <a:ext cx="84201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The CSG provides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rgbClr val="1367C3"/>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rgbClr val="1367C3"/>
                </a:solidFill>
                <a:effectLst/>
                <a:uLnTx/>
                <a:uFillTx/>
                <a:latin typeface="+mn-lt"/>
                <a:ea typeface="+mn-ea"/>
                <a:cs typeface="+mn-cs"/>
              </a:rPr>
              <a:t>Login-protected personal user space for storing results indefinitely.</a:t>
            </a:r>
          </a:p>
          <a:p>
            <a:pPr marL="171450" marR="0" lvl="0" indent="-17145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Access to most/all native command line options for </a:t>
            </a:r>
            <a:r>
              <a:rPr lang="en-US" b="1" kern="0" dirty="0" smtClean="0">
                <a:latin typeface="+mn-lt"/>
              </a:rPr>
              <a:t>several </a:t>
            </a:r>
            <a:r>
              <a:rPr kumimoji="0" lang="en-US" sz="1800" b="1" i="0" u="none" strike="noStrike" kern="0" cap="none" spc="0" normalizeH="0" baseline="0" noProof="0" dirty="0" smtClean="0">
                <a:ln>
                  <a:noFill/>
                </a:ln>
                <a:solidFill>
                  <a:schemeClr val="tx1"/>
                </a:solidFill>
                <a:effectLst/>
                <a:uLnTx/>
                <a:uFillTx/>
                <a:latin typeface="+mn-lt"/>
                <a:ea typeface="+mn-ea"/>
                <a:cs typeface="+mn-cs"/>
              </a:rPr>
              <a:t>codes.</a:t>
            </a:r>
          </a:p>
          <a:p>
            <a:pPr marL="171450" marR="0" lvl="0" indent="-171450" algn="l" defTabSz="914400" rtl="0" eaLnBrk="1" fontAlgn="base" latinLnBrk="0" hangingPunct="1">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Support for adding new tools and upgrading to new versions as needed.</a:t>
            </a:r>
          </a:p>
          <a:p>
            <a:pPr marR="0" lvl="0" algn="l" defTabSz="914400" rtl="0" eaLnBrk="1" fontAlgn="base" latinLnBrk="0" hangingPunct="1">
              <a:lnSpc>
                <a:spcPct val="100000"/>
              </a:lnSpc>
              <a:spcBef>
                <a:spcPct val="20000"/>
              </a:spcBef>
              <a:spcAft>
                <a:spcPct val="0"/>
              </a:spcAft>
              <a:buClrTx/>
              <a:buSzTx/>
              <a:tabLst/>
              <a:defRPr/>
            </a:pPr>
            <a:endParaRPr lang="en-US" b="1" kern="0" dirty="0">
              <a:latin typeface="+mn-lt"/>
            </a:endParaRPr>
          </a:p>
        </p:txBody>
      </p:sp>
    </p:spTree>
    <p:extLst>
      <p:ext uri="{BB962C8B-B14F-4D97-AF65-F5344CB8AC3E}">
        <p14:creationId xmlns:p14="http://schemas.microsoft.com/office/powerpoint/2010/main" val="8565943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95275" y="1333500"/>
            <a:ext cx="8362950" cy="3505200"/>
          </a:xfrm>
        </p:spPr>
        <p:txBody>
          <a:bodyPr/>
          <a:lstStyle/>
          <a:p>
            <a:pPr marL="0" indent="0" eaLnBrk="1" hangingPunct="1">
              <a:buFontTx/>
              <a:buNone/>
              <a:defRPr/>
            </a:pPr>
            <a:r>
              <a:rPr lang="en-US" sz="1800" dirty="0" smtClean="0"/>
              <a:t>Step 1. Democratizing access </a:t>
            </a:r>
          </a:p>
          <a:p>
            <a:pPr marL="0" indent="0" eaLnBrk="1" hangingPunct="1">
              <a:buFontTx/>
              <a:buNone/>
              <a:defRPr/>
            </a:pPr>
            <a:r>
              <a:rPr lang="en-US" sz="1800" dirty="0" smtClean="0"/>
              <a:t>The </a:t>
            </a:r>
            <a:r>
              <a:rPr lang="en-US" sz="1800" dirty="0" smtClean="0">
                <a:solidFill>
                  <a:schemeClr val="tx2"/>
                </a:solidFill>
              </a:rPr>
              <a:t>CIPRES Science Gateway </a:t>
            </a:r>
            <a:r>
              <a:rPr lang="en-US" sz="1800" dirty="0" smtClean="0"/>
              <a:t>was designed to allow users to analyze large sequence data sets using community codes on significant computational resources.</a:t>
            </a:r>
          </a:p>
          <a:p>
            <a:pPr marL="0" indent="0" eaLnBrk="1" hangingPunct="1">
              <a:buFontTx/>
              <a:buNone/>
              <a:defRPr/>
            </a:pPr>
            <a:r>
              <a:rPr lang="en-US" sz="1800" dirty="0" smtClean="0"/>
              <a:t>     </a:t>
            </a:r>
            <a:endParaRPr lang="en-US" sz="1800" dirty="0"/>
          </a:p>
          <a:p>
            <a:pPr marL="0" indent="0" eaLnBrk="1" hangingPunct="1">
              <a:buFontTx/>
              <a:buNone/>
              <a:defRPr/>
            </a:pPr>
            <a:endParaRPr lang="en-US" sz="1800" dirty="0" smtClean="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a:p>
          <a:p>
            <a:pPr marL="0" indent="0" eaLnBrk="1" hangingPunct="1">
              <a:buFontTx/>
              <a:buNone/>
              <a:defRPr/>
            </a:pPr>
            <a:endParaRPr lang="en-US" sz="1800" dirty="0" smtClean="0"/>
          </a:p>
        </p:txBody>
      </p:sp>
      <p:sp>
        <p:nvSpPr>
          <p:cNvPr id="4" name="Rectangle 3"/>
          <p:cNvSpPr txBox="1">
            <a:spLocks noChangeArrowheads="1"/>
          </p:cNvSpPr>
          <p:nvPr/>
        </p:nvSpPr>
        <p:spPr bwMode="auto">
          <a:xfrm>
            <a:off x="285750" y="2590800"/>
            <a:ext cx="84201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The CSG provides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Login-protected personal user space for storing results indefinitely.</a:t>
            </a:r>
          </a:p>
          <a:p>
            <a:pPr marL="171450" marR="0" lvl="0" indent="-17145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rgbClr val="1367C3"/>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rgbClr val="1367C3"/>
                </a:solidFill>
                <a:effectLst/>
                <a:uLnTx/>
                <a:uFillTx/>
                <a:latin typeface="+mn-lt"/>
                <a:ea typeface="+mn-ea"/>
                <a:cs typeface="+mn-cs"/>
              </a:rPr>
              <a:t>Access to most/all native command line options for </a:t>
            </a:r>
            <a:r>
              <a:rPr lang="en-US" b="1" kern="0" dirty="0" smtClean="0">
                <a:solidFill>
                  <a:srgbClr val="1367C3"/>
                </a:solidFill>
                <a:latin typeface="+mn-lt"/>
              </a:rPr>
              <a:t>several </a:t>
            </a:r>
            <a:r>
              <a:rPr kumimoji="0" lang="en-US" sz="1800" b="1" i="0" u="none" strike="noStrike" kern="0" cap="none" spc="0" normalizeH="0" baseline="0" noProof="0" dirty="0" smtClean="0">
                <a:ln>
                  <a:noFill/>
                </a:ln>
                <a:solidFill>
                  <a:srgbClr val="1367C3"/>
                </a:solidFill>
                <a:effectLst/>
                <a:uLnTx/>
                <a:uFillTx/>
                <a:latin typeface="+mn-lt"/>
                <a:ea typeface="+mn-ea"/>
                <a:cs typeface="+mn-cs"/>
              </a:rPr>
              <a:t>codes.</a:t>
            </a:r>
          </a:p>
          <a:p>
            <a:pPr marL="171450" marR="0" lvl="0" indent="-171450" algn="l" defTabSz="914400" rtl="0" eaLnBrk="1" fontAlgn="base" latinLnBrk="0" hangingPunct="1">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Support for adding new tools and upgrading to new versions as needed.</a:t>
            </a:r>
          </a:p>
          <a:p>
            <a:pPr marR="0" lvl="0" algn="l" defTabSz="914400" rtl="0" eaLnBrk="1" fontAlgn="base" latinLnBrk="0" hangingPunct="1">
              <a:lnSpc>
                <a:spcPct val="100000"/>
              </a:lnSpc>
              <a:spcBef>
                <a:spcPct val="20000"/>
              </a:spcBef>
              <a:spcAft>
                <a:spcPct val="0"/>
              </a:spcAft>
              <a:buClrTx/>
              <a:buSzTx/>
              <a:tabLst/>
              <a:defRPr/>
            </a:pPr>
            <a:endParaRPr lang="en-US" b="1" kern="0" dirty="0">
              <a:latin typeface="+mn-lt"/>
            </a:endParaRPr>
          </a:p>
        </p:txBody>
      </p:sp>
    </p:spTree>
    <p:extLst>
      <p:ext uri="{BB962C8B-B14F-4D97-AF65-F5344CB8AC3E}">
        <p14:creationId xmlns:p14="http://schemas.microsoft.com/office/powerpoint/2010/main" val="2450817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95275" y="1333500"/>
            <a:ext cx="8362950" cy="3505200"/>
          </a:xfrm>
        </p:spPr>
        <p:txBody>
          <a:bodyPr/>
          <a:lstStyle/>
          <a:p>
            <a:pPr marL="0" indent="0" eaLnBrk="1" hangingPunct="1">
              <a:buFontTx/>
              <a:buNone/>
              <a:defRPr/>
            </a:pPr>
            <a:r>
              <a:rPr lang="en-US" sz="1800" dirty="0" smtClean="0"/>
              <a:t>Step 1. Democratizing access </a:t>
            </a:r>
          </a:p>
          <a:p>
            <a:pPr marL="0" indent="0" eaLnBrk="1" hangingPunct="1">
              <a:buFontTx/>
              <a:buNone/>
              <a:defRPr/>
            </a:pPr>
            <a:r>
              <a:rPr lang="en-US" sz="1800" dirty="0" smtClean="0"/>
              <a:t>The </a:t>
            </a:r>
            <a:r>
              <a:rPr lang="en-US" sz="1800" dirty="0" smtClean="0">
                <a:solidFill>
                  <a:schemeClr val="tx2"/>
                </a:solidFill>
              </a:rPr>
              <a:t>CIPRES Science Gateway </a:t>
            </a:r>
            <a:r>
              <a:rPr lang="en-US" sz="1800" dirty="0" smtClean="0"/>
              <a:t>was designed to allow users to analyze large sequence data sets using community codes on significant computational resources.</a:t>
            </a:r>
          </a:p>
          <a:p>
            <a:pPr marL="0" indent="0" eaLnBrk="1" hangingPunct="1">
              <a:buFontTx/>
              <a:buNone/>
              <a:defRPr/>
            </a:pPr>
            <a:r>
              <a:rPr lang="en-US" sz="1800" dirty="0" smtClean="0"/>
              <a:t>     </a:t>
            </a:r>
            <a:endParaRPr lang="en-US" sz="1800" dirty="0"/>
          </a:p>
          <a:p>
            <a:pPr marL="0" indent="0" eaLnBrk="1" hangingPunct="1">
              <a:buFontTx/>
              <a:buNone/>
              <a:defRPr/>
            </a:pPr>
            <a:endParaRPr lang="en-US" sz="1800" dirty="0" smtClean="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a:p>
          <a:p>
            <a:pPr marL="0" indent="0" eaLnBrk="1" hangingPunct="1">
              <a:buFontTx/>
              <a:buNone/>
              <a:defRPr/>
            </a:pPr>
            <a:endParaRPr lang="en-US" sz="1800" dirty="0" smtClean="0"/>
          </a:p>
        </p:txBody>
      </p:sp>
      <p:sp>
        <p:nvSpPr>
          <p:cNvPr id="4" name="Rectangle 3"/>
          <p:cNvSpPr txBox="1">
            <a:spLocks noChangeArrowheads="1"/>
          </p:cNvSpPr>
          <p:nvPr/>
        </p:nvSpPr>
        <p:spPr bwMode="auto">
          <a:xfrm>
            <a:off x="285750" y="2590800"/>
            <a:ext cx="84201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The CSG provides</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Login-protected personal user space for storing results indefinitely.</a:t>
            </a:r>
          </a:p>
          <a:p>
            <a:pPr marL="171450" marR="0" lvl="0" indent="-17145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Access to most/all native command line options for </a:t>
            </a:r>
            <a:r>
              <a:rPr lang="en-US" b="1" kern="0" dirty="0" smtClean="0">
                <a:latin typeface="+mn-lt"/>
              </a:rPr>
              <a:t>several </a:t>
            </a:r>
            <a:r>
              <a:rPr kumimoji="0" lang="en-US" sz="1800" b="1" i="0" u="none" strike="noStrike" kern="0" cap="none" spc="0" normalizeH="0" baseline="0" noProof="0" dirty="0" smtClean="0">
                <a:ln>
                  <a:noFill/>
                </a:ln>
                <a:solidFill>
                  <a:schemeClr val="tx1"/>
                </a:solidFill>
                <a:effectLst/>
                <a:uLnTx/>
                <a:uFillTx/>
                <a:latin typeface="+mn-lt"/>
                <a:ea typeface="+mn-ea"/>
                <a:cs typeface="+mn-cs"/>
              </a:rPr>
              <a:t>codes.</a:t>
            </a:r>
          </a:p>
          <a:p>
            <a:pPr marL="171450" marR="0" lvl="0" indent="-171450" algn="l" defTabSz="914400" rtl="0" eaLnBrk="1" fontAlgn="base" latinLnBrk="0" hangingPunct="1">
              <a:lnSpc>
                <a:spcPct val="100000"/>
              </a:lnSpc>
              <a:spcBef>
                <a:spcPct val="20000"/>
              </a:spcBef>
              <a:spcAft>
                <a:spcPct val="0"/>
              </a:spcAft>
              <a:buClrTx/>
              <a:buSzTx/>
              <a:buFontTx/>
              <a:buChar char="•"/>
              <a:tabLst/>
              <a:defRPr/>
            </a:pPr>
            <a:endParaRPr kumimoji="0" lang="en-US" sz="1800" b="1" i="0" u="none" strike="noStrike" kern="0" cap="none" spc="0" normalizeH="0" baseline="0" noProof="0" dirty="0" smtClean="0">
              <a:ln>
                <a:noFill/>
              </a:ln>
              <a:solidFill>
                <a:srgbClr val="1367C3"/>
              </a:solidFill>
              <a:effectLst/>
              <a:uLnTx/>
              <a:uFillTx/>
              <a:latin typeface="+mn-lt"/>
              <a:ea typeface="+mn-ea"/>
              <a:cs typeface="+mn-cs"/>
            </a:endParaRPr>
          </a:p>
          <a:p>
            <a:pPr marL="171450" marR="0" lvl="0" indent="-171450" algn="l" defTabSz="914400" rtl="0" eaLnBrk="1" fontAlgn="base" latinLnBrk="0" hangingPunct="1">
              <a:lnSpc>
                <a:spcPct val="100000"/>
              </a:lnSpc>
              <a:spcBef>
                <a:spcPct val="20000"/>
              </a:spcBef>
              <a:spcAft>
                <a:spcPct val="0"/>
              </a:spcAft>
              <a:buClrTx/>
              <a:buSzTx/>
              <a:buFontTx/>
              <a:buChar char="•"/>
              <a:tabLst/>
              <a:defRPr/>
            </a:pPr>
            <a:r>
              <a:rPr kumimoji="0" lang="en-US" sz="1800" b="1" i="0" u="none" strike="noStrike" kern="0" cap="none" spc="0" normalizeH="0" baseline="0" noProof="0" dirty="0" smtClean="0">
                <a:ln>
                  <a:noFill/>
                </a:ln>
                <a:solidFill>
                  <a:srgbClr val="1367C3"/>
                </a:solidFill>
                <a:effectLst/>
                <a:uLnTx/>
                <a:uFillTx/>
                <a:latin typeface="+mn-lt"/>
                <a:ea typeface="+mn-ea"/>
                <a:cs typeface="+mn-cs"/>
              </a:rPr>
              <a:t>Support for adding new tools and upgrading to new versions as needed</a:t>
            </a:r>
            <a:r>
              <a:rPr kumimoji="0" lang="en-US" sz="1800" b="1" i="0" u="none" strike="noStrike" kern="0" cap="none" spc="0" normalizeH="0" baseline="0" noProof="0" dirty="0" smtClean="0">
                <a:ln>
                  <a:noFill/>
                </a:ln>
                <a:solidFill>
                  <a:schemeClr val="tx1"/>
                </a:solidFill>
                <a:effectLst/>
                <a:uLnTx/>
                <a:uFillTx/>
                <a:latin typeface="+mn-lt"/>
                <a:ea typeface="+mn-ea"/>
                <a:cs typeface="+mn-cs"/>
              </a:rPr>
              <a:t>.</a:t>
            </a:r>
          </a:p>
          <a:p>
            <a:pPr marR="0" lvl="0" algn="l" defTabSz="914400" rtl="0" eaLnBrk="1" fontAlgn="base" latinLnBrk="0" hangingPunct="1">
              <a:lnSpc>
                <a:spcPct val="100000"/>
              </a:lnSpc>
              <a:spcBef>
                <a:spcPct val="20000"/>
              </a:spcBef>
              <a:spcAft>
                <a:spcPct val="0"/>
              </a:spcAft>
              <a:buClrTx/>
              <a:buSzTx/>
              <a:tabLst/>
              <a:defRPr/>
            </a:pPr>
            <a:endParaRPr lang="en-US" b="1" kern="0" dirty="0">
              <a:latin typeface="+mn-lt"/>
            </a:endParaRPr>
          </a:p>
        </p:txBody>
      </p:sp>
    </p:spTree>
    <p:extLst>
      <p:ext uri="{BB962C8B-B14F-4D97-AF65-F5344CB8AC3E}">
        <p14:creationId xmlns:p14="http://schemas.microsoft.com/office/powerpoint/2010/main" val="32130893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109" y="782781"/>
            <a:ext cx="8229600" cy="1143000"/>
          </a:xfrm>
        </p:spPr>
        <p:txBody>
          <a:bodyPr/>
          <a:lstStyle/>
          <a:p>
            <a:pPr algn="l"/>
            <a:r>
              <a:rPr lang="en-US" dirty="0" smtClean="0"/>
              <a:t>Provide a simple interface…..</a:t>
            </a:r>
            <a:endParaRPr lang="en-US" dirty="0"/>
          </a:p>
        </p:txBody>
      </p:sp>
      <p:sp>
        <p:nvSpPr>
          <p:cNvPr id="3" name="Content Placeholder 2"/>
          <p:cNvSpPr>
            <a:spLocks noGrp="1"/>
          </p:cNvSpPr>
          <p:nvPr>
            <p:ph idx="1"/>
          </p:nvPr>
        </p:nvSpPr>
        <p:spPr/>
        <p:txBody>
          <a:bodyPr/>
          <a:lstStyle/>
          <a:p>
            <a:endParaRPr lang="en-US"/>
          </a:p>
        </p:txBody>
      </p:sp>
      <p:pic>
        <p:nvPicPr>
          <p:cNvPr id="5" name="Picture 4" descr="user_notify.bmp"/>
          <p:cNvPicPr>
            <a:picLocks noChangeAspect="1"/>
          </p:cNvPicPr>
          <p:nvPr/>
        </p:nvPicPr>
        <p:blipFill>
          <a:blip r:embed="rId2"/>
          <a:stretch>
            <a:fillRect/>
          </a:stretch>
        </p:blipFill>
        <p:spPr>
          <a:xfrm>
            <a:off x="790575" y="1847159"/>
            <a:ext cx="6057900" cy="3886085"/>
          </a:xfrm>
          <a:prstGeom prst="rect">
            <a:avLst/>
          </a:prstGeom>
        </p:spPr>
      </p:pic>
    </p:spTree>
    <p:extLst>
      <p:ext uri="{BB962C8B-B14F-4D97-AF65-F5344CB8AC3E}">
        <p14:creationId xmlns:p14="http://schemas.microsoft.com/office/powerpoint/2010/main" val="264115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 descr="amoeba.jpg"/>
          <p:cNvPicPr>
            <a:picLocks noChangeAspect="1"/>
          </p:cNvPicPr>
          <p:nvPr/>
        </p:nvPicPr>
        <p:blipFill>
          <a:blip r:embed="rId2"/>
          <a:srcRect/>
          <a:stretch>
            <a:fillRect/>
          </a:stretch>
        </p:blipFill>
        <p:spPr bwMode="auto">
          <a:xfrm>
            <a:off x="2176463" y="3690939"/>
            <a:ext cx="1456061" cy="919162"/>
          </a:xfrm>
          <a:prstGeom prst="rect">
            <a:avLst/>
          </a:prstGeom>
          <a:noFill/>
          <a:ln w="9525">
            <a:noFill/>
            <a:miter lim="800000"/>
            <a:headEnd/>
            <a:tailEnd/>
          </a:ln>
        </p:spPr>
      </p:pic>
      <p:sp>
        <p:nvSpPr>
          <p:cNvPr id="4100" name="TextBox 4"/>
          <p:cNvSpPr txBox="1">
            <a:spLocks noChangeArrowheads="1"/>
          </p:cNvSpPr>
          <p:nvPr/>
        </p:nvSpPr>
        <p:spPr bwMode="auto">
          <a:xfrm>
            <a:off x="1190625" y="1743075"/>
            <a:ext cx="7048500" cy="1570038"/>
          </a:xfrm>
          <a:prstGeom prst="rect">
            <a:avLst/>
          </a:prstGeom>
          <a:noFill/>
          <a:ln w="9525">
            <a:noFill/>
            <a:miter lim="800000"/>
            <a:headEnd/>
            <a:tailEnd/>
          </a:ln>
        </p:spPr>
        <p:txBody>
          <a:bodyPr>
            <a:spAutoFit/>
          </a:bodyPr>
          <a:lstStyle/>
          <a:p>
            <a:r>
              <a:rPr lang="en-US" sz="2400" b="1" dirty="0" err="1" smtClean="0"/>
              <a:t>Phylogenetics</a:t>
            </a:r>
            <a:r>
              <a:rPr lang="en-US" sz="2400" b="1" dirty="0" smtClean="0"/>
              <a:t> </a:t>
            </a:r>
            <a:r>
              <a:rPr lang="en-US" sz="2400" b="1" dirty="0"/>
              <a:t>is the study of the diversification of life on the planet Earth, both past and present, and the relationships among living things through time</a:t>
            </a:r>
          </a:p>
        </p:txBody>
      </p:sp>
      <p:sp>
        <p:nvSpPr>
          <p:cNvPr id="4101" name="TextBox 5"/>
          <p:cNvSpPr txBox="1">
            <a:spLocks noChangeArrowheads="1"/>
          </p:cNvSpPr>
          <p:nvPr/>
        </p:nvSpPr>
        <p:spPr bwMode="auto">
          <a:xfrm>
            <a:off x="4486274" y="3481388"/>
            <a:ext cx="371475" cy="461963"/>
          </a:xfrm>
          <a:prstGeom prst="rect">
            <a:avLst/>
          </a:prstGeom>
          <a:noFill/>
          <a:ln w="9525">
            <a:noFill/>
            <a:miter lim="800000"/>
            <a:headEnd/>
            <a:tailEnd/>
          </a:ln>
        </p:spPr>
        <p:txBody>
          <a:bodyPr wrap="none">
            <a:spAutoFit/>
          </a:bodyPr>
          <a:lstStyle/>
          <a:p>
            <a:r>
              <a:rPr lang="en-US" sz="2400" b="1" dirty="0"/>
              <a:t>?</a:t>
            </a:r>
          </a:p>
        </p:txBody>
      </p:sp>
      <p:pic>
        <p:nvPicPr>
          <p:cNvPr id="4102" name="Picture 5" descr="C:\Documents and Settings\Administrator\Local Settings\Temporary Internet Files\Content.IE5\8RTJK8PY\MPj04440100000[1].jpg"/>
          <p:cNvPicPr>
            <a:picLocks noChangeAspect="1" noChangeArrowheads="1"/>
          </p:cNvPicPr>
          <p:nvPr/>
        </p:nvPicPr>
        <p:blipFill>
          <a:blip r:embed="rId3"/>
          <a:srcRect/>
          <a:stretch>
            <a:fillRect/>
          </a:stretch>
        </p:blipFill>
        <p:spPr bwMode="auto">
          <a:xfrm>
            <a:off x="5767388" y="3644106"/>
            <a:ext cx="841149" cy="1208087"/>
          </a:xfrm>
          <a:prstGeom prst="rect">
            <a:avLst/>
          </a:prstGeom>
          <a:noFill/>
          <a:ln w="9525">
            <a:noFill/>
            <a:miter lim="800000"/>
            <a:headEnd/>
            <a:tailEnd/>
          </a:ln>
        </p:spPr>
      </p:pic>
      <p:cxnSp>
        <p:nvCxnSpPr>
          <p:cNvPr id="7" name="Straight Arrow Connector 6"/>
          <p:cNvCxnSpPr/>
          <p:nvPr/>
        </p:nvCxnSpPr>
        <p:spPr>
          <a:xfrm>
            <a:off x="4010025" y="4150520"/>
            <a:ext cx="1476375" cy="1588"/>
          </a:xfrm>
          <a:prstGeom prst="straightConnector1">
            <a:avLst/>
          </a:prstGeom>
          <a:ln w="412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5"/>
          <p:cNvSpPr/>
          <p:nvPr/>
        </p:nvSpPr>
        <p:spPr>
          <a:xfrm>
            <a:off x="791370" y="1079545"/>
            <a:ext cx="7230412" cy="4850199"/>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738994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 t="6834" r="40942" b="40337"/>
          <a:stretch/>
        </p:blipFill>
        <p:spPr>
          <a:xfrm>
            <a:off x="4590636" y="2027580"/>
            <a:ext cx="4387711" cy="2928729"/>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1392" r="42754" b="39372"/>
          <a:stretch/>
        </p:blipFill>
        <p:spPr>
          <a:xfrm>
            <a:off x="133546" y="2027580"/>
            <a:ext cx="4214383" cy="2928729"/>
          </a:xfrm>
          <a:prstGeom prst="rect">
            <a:avLst/>
          </a:prstGeom>
        </p:spPr>
      </p:pic>
      <p:sp>
        <p:nvSpPr>
          <p:cNvPr id="4" name="TextBox 3"/>
          <p:cNvSpPr txBox="1"/>
          <p:nvPr/>
        </p:nvSpPr>
        <p:spPr>
          <a:xfrm>
            <a:off x="1073635" y="1199320"/>
            <a:ext cx="6548588" cy="461665"/>
          </a:xfrm>
          <a:prstGeom prst="rect">
            <a:avLst/>
          </a:prstGeom>
          <a:noFill/>
        </p:spPr>
        <p:txBody>
          <a:bodyPr wrap="none" rtlCol="0">
            <a:spAutoFit/>
          </a:bodyPr>
          <a:lstStyle/>
          <a:p>
            <a:r>
              <a:rPr lang="en-US" sz="2400" b="1" dirty="0" smtClean="0"/>
              <a:t>Usage Statistics for CIPRES as of 3/31/2016</a:t>
            </a:r>
            <a:endParaRPr lang="en-US" sz="2400" b="1" dirty="0"/>
          </a:p>
        </p:txBody>
      </p:sp>
      <mc:AlternateContent xmlns:mc="http://schemas.openxmlformats.org/markup-compatibility/2006" xmlns:p14="http://schemas.microsoft.com/office/powerpoint/2010/main">
        <mc:Choice Requires="p14">
          <p:contentPart p14:bwMode="auto" r:id="rId4">
            <p14:nvContentPartPr>
              <p14:cNvPr id="5" name="Ink 4"/>
              <p14:cNvContentPartPr/>
              <p14:nvPr/>
            </p14:nvContentPartPr>
            <p14:xfrm>
              <a:off x="6489360" y="1726560"/>
              <a:ext cx="157680" cy="3721320"/>
            </p14:xfrm>
          </p:contentPart>
        </mc:Choice>
        <mc:Fallback xmlns="">
          <p:pic>
            <p:nvPicPr>
              <p:cNvPr id="5" name="Ink 4"/>
              <p:cNvPicPr/>
              <p:nvPr/>
            </p:nvPicPr>
            <p:blipFill>
              <a:blip r:embed="rId5"/>
              <a:stretch>
                <a:fillRect/>
              </a:stretch>
            </p:blipFill>
            <p:spPr>
              <a:xfrm>
                <a:off x="6483960" y="1722600"/>
                <a:ext cx="167400" cy="3728520"/>
              </a:xfrm>
              <a:prstGeom prst="rect">
                <a:avLst/>
              </a:prstGeom>
            </p:spPr>
          </p:pic>
        </mc:Fallback>
      </mc:AlternateContent>
    </p:spTree>
    <p:extLst>
      <p:ext uri="{BB962C8B-B14F-4D97-AF65-F5344CB8AC3E}">
        <p14:creationId xmlns:p14="http://schemas.microsoft.com/office/powerpoint/2010/main" val="19757048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8090" y="1226127"/>
            <a:ext cx="3576620" cy="523220"/>
          </a:xfrm>
          <a:prstGeom prst="rect">
            <a:avLst/>
          </a:prstGeom>
          <a:noFill/>
        </p:spPr>
        <p:txBody>
          <a:bodyPr wrap="none" rtlCol="0">
            <a:spAutoFit/>
          </a:bodyPr>
          <a:lstStyle/>
          <a:p>
            <a:r>
              <a:rPr lang="en-US" sz="2800" b="1" dirty="0" smtClean="0"/>
              <a:t>Who Uses CIPRES?</a:t>
            </a:r>
            <a:endParaRPr lang="en-US" sz="2800" b="1" dirty="0"/>
          </a:p>
        </p:txBody>
      </p:sp>
      <p:sp>
        <p:nvSpPr>
          <p:cNvPr id="4" name="TextBox 3"/>
          <p:cNvSpPr txBox="1"/>
          <p:nvPr/>
        </p:nvSpPr>
        <p:spPr>
          <a:xfrm>
            <a:off x="658090" y="1808018"/>
            <a:ext cx="8042564" cy="4185761"/>
          </a:xfrm>
          <a:prstGeom prst="rect">
            <a:avLst/>
          </a:prstGeom>
          <a:noFill/>
        </p:spPr>
        <p:txBody>
          <a:bodyPr wrap="square" rtlCol="0">
            <a:spAutoFit/>
          </a:bodyPr>
          <a:lstStyle/>
          <a:p>
            <a:r>
              <a:rPr lang="en-US" sz="1400" dirty="0"/>
              <a:t>In the past 14 months, we received submissions from </a:t>
            </a:r>
            <a:r>
              <a:rPr lang="en-US" sz="1400" b="1" dirty="0"/>
              <a:t>1938</a:t>
            </a:r>
            <a:r>
              <a:rPr lang="en-US" sz="1400" dirty="0"/>
              <a:t> users in the US, </a:t>
            </a:r>
            <a:endParaRPr lang="en-US" sz="1400" dirty="0" smtClean="0"/>
          </a:p>
          <a:p>
            <a:r>
              <a:rPr lang="en-US" sz="1400" b="1" dirty="0" smtClean="0"/>
              <a:t>52 </a:t>
            </a:r>
            <a:r>
              <a:rPr lang="en-US" sz="1400" b="1" dirty="0"/>
              <a:t>US states/territories </a:t>
            </a:r>
            <a:r>
              <a:rPr lang="en-US" sz="1400" dirty="0"/>
              <a:t>(</a:t>
            </a:r>
            <a:r>
              <a:rPr lang="en-US" sz="1400" dirty="0" smtClean="0"/>
              <a:t>GU, PR</a:t>
            </a:r>
            <a:r>
              <a:rPr lang="en-US" sz="1400" dirty="0"/>
              <a:t>,</a:t>
            </a:r>
            <a:r>
              <a:rPr lang="en-US" sz="1400" dirty="0" smtClean="0"/>
              <a:t> DC).</a:t>
            </a:r>
            <a:endParaRPr lang="en-US" sz="1400" dirty="0"/>
          </a:p>
          <a:p>
            <a:r>
              <a:rPr lang="en-US" sz="1400" b="1" dirty="0" smtClean="0"/>
              <a:t>29/31 </a:t>
            </a:r>
            <a:r>
              <a:rPr lang="en-US" sz="1400" b="1" dirty="0"/>
              <a:t>EPSCOR states/territories </a:t>
            </a:r>
            <a:r>
              <a:rPr lang="en-US" sz="1400" dirty="0"/>
              <a:t>(all save DE and VI). </a:t>
            </a:r>
            <a:endParaRPr lang="en-US" sz="1400" dirty="0" smtClean="0"/>
          </a:p>
          <a:p>
            <a:endParaRPr lang="en-US" sz="1400" dirty="0"/>
          </a:p>
          <a:p>
            <a:r>
              <a:rPr lang="en-US" sz="1400" b="1" dirty="0" smtClean="0"/>
              <a:t>252 US Institutions of Higher education</a:t>
            </a:r>
            <a:r>
              <a:rPr lang="en-US" sz="1400" dirty="0" smtClean="0"/>
              <a:t>: 184 PhD-granting</a:t>
            </a:r>
            <a:r>
              <a:rPr lang="en-US" sz="1400" dirty="0"/>
              <a:t>, 68 </a:t>
            </a:r>
            <a:r>
              <a:rPr lang="en-US" sz="1400" dirty="0" smtClean="0"/>
              <a:t>non-PhD.  </a:t>
            </a:r>
          </a:p>
          <a:p>
            <a:r>
              <a:rPr lang="en-US" sz="1400" dirty="0" smtClean="0"/>
              <a:t>Including 4 </a:t>
            </a:r>
            <a:r>
              <a:rPr lang="en-US" sz="1400" dirty="0"/>
              <a:t>historically black colleges, 24 </a:t>
            </a:r>
            <a:r>
              <a:rPr lang="en-US" sz="1400" dirty="0" smtClean="0"/>
              <a:t>Hispanic-serving, </a:t>
            </a:r>
            <a:r>
              <a:rPr lang="en-US" sz="1400" dirty="0"/>
              <a:t>and 2 </a:t>
            </a:r>
            <a:r>
              <a:rPr lang="en-US" sz="1400" dirty="0" smtClean="0"/>
              <a:t>Alaska/Hawaii </a:t>
            </a:r>
            <a:r>
              <a:rPr lang="en-US" sz="1400" dirty="0"/>
              <a:t>native-serving institutions. 4</a:t>
            </a:r>
            <a:r>
              <a:rPr lang="en-US" sz="1400" dirty="0" smtClean="0"/>
              <a:t> </a:t>
            </a:r>
            <a:r>
              <a:rPr lang="en-US" sz="1400" dirty="0"/>
              <a:t>high schools. </a:t>
            </a:r>
            <a:endParaRPr lang="en-US" sz="1400" dirty="0" smtClean="0"/>
          </a:p>
          <a:p>
            <a:endParaRPr lang="en-US" sz="1400" dirty="0" smtClean="0"/>
          </a:p>
          <a:p>
            <a:r>
              <a:rPr lang="en-US" sz="1400" dirty="0" smtClean="0"/>
              <a:t>24 NGOs/independent </a:t>
            </a:r>
            <a:r>
              <a:rPr lang="en-US" sz="1400" dirty="0"/>
              <a:t>research institutes; 13 museums, 7 botanical gardens, and 2 zoos, and 4</a:t>
            </a:r>
            <a:r>
              <a:rPr lang="en-US" sz="1400" dirty="0" smtClean="0"/>
              <a:t> </a:t>
            </a:r>
            <a:r>
              <a:rPr lang="en-US" sz="1400" dirty="0"/>
              <a:t>commercial </a:t>
            </a:r>
            <a:r>
              <a:rPr lang="en-US" sz="1400" dirty="0" smtClean="0"/>
              <a:t>entities.</a:t>
            </a:r>
          </a:p>
          <a:p>
            <a:endParaRPr lang="en-US" sz="1400" dirty="0"/>
          </a:p>
          <a:p>
            <a:r>
              <a:rPr lang="en-US" sz="1400" dirty="0" smtClean="0"/>
              <a:t>Woods </a:t>
            </a:r>
            <a:r>
              <a:rPr lang="en-US" sz="1400" dirty="0"/>
              <a:t>Hole Oceanographic </a:t>
            </a:r>
            <a:r>
              <a:rPr lang="en-US" sz="1400" dirty="0" smtClean="0"/>
              <a:t>Institution, </a:t>
            </a:r>
            <a:r>
              <a:rPr lang="en-US" sz="1400" dirty="0"/>
              <a:t>Cold Spring Harbor Laboratory, J. Craig Venter Institute, MD Anderson Cancer </a:t>
            </a:r>
            <a:r>
              <a:rPr lang="en-US" sz="1400" dirty="0" smtClean="0"/>
              <a:t>Center, </a:t>
            </a:r>
            <a:r>
              <a:rPr lang="en-US" sz="1400" dirty="0"/>
              <a:t>American Association for the Advancement of Science, The California Academy of Sciences, The Smithsonian Institute, American Museum of Natural History, Louisiana State University Museum of Natural Science, Sam Noble Oklahoma Museum of Natural History, </a:t>
            </a:r>
            <a:r>
              <a:rPr lang="en-US" sz="1400" dirty="0" smtClean="0"/>
              <a:t>The </a:t>
            </a:r>
            <a:r>
              <a:rPr lang="en-US" sz="1400" dirty="0"/>
              <a:t>Morton Arboretum, Missouri Botanical Garden, New York Botanical Garden, Rancho Santa Ana Botanic Garden, Second Genome - The Microbiome Company, and Assured Bio </a:t>
            </a:r>
            <a:r>
              <a:rPr lang="en-US" sz="1400" dirty="0" smtClean="0"/>
              <a:t>Labs.</a:t>
            </a:r>
            <a:endParaRPr lang="en-US" sz="1400" dirty="0"/>
          </a:p>
          <a:p>
            <a:r>
              <a:rPr lang="en-US" sz="1400" dirty="0"/>
              <a:t> </a:t>
            </a:r>
          </a:p>
          <a:p>
            <a:endParaRPr lang="en-US" sz="1400" dirty="0"/>
          </a:p>
        </p:txBody>
      </p:sp>
    </p:spTree>
    <p:extLst>
      <p:ext uri="{BB962C8B-B14F-4D97-AF65-F5344CB8AC3E}">
        <p14:creationId xmlns:p14="http://schemas.microsoft.com/office/powerpoint/2010/main" val="2288118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58090" y="1226127"/>
            <a:ext cx="3576620" cy="523220"/>
          </a:xfrm>
          <a:prstGeom prst="rect">
            <a:avLst/>
          </a:prstGeom>
          <a:noFill/>
        </p:spPr>
        <p:txBody>
          <a:bodyPr wrap="none" rtlCol="0">
            <a:spAutoFit/>
          </a:bodyPr>
          <a:lstStyle/>
          <a:p>
            <a:r>
              <a:rPr lang="en-US" sz="2800" b="1" dirty="0" smtClean="0"/>
              <a:t>Who Uses CIPRES?</a:t>
            </a:r>
            <a:endParaRPr lang="en-US" sz="2800" b="1" dirty="0"/>
          </a:p>
        </p:txBody>
      </p:sp>
      <p:sp>
        <p:nvSpPr>
          <p:cNvPr id="4" name="TextBox 3"/>
          <p:cNvSpPr txBox="1"/>
          <p:nvPr/>
        </p:nvSpPr>
        <p:spPr>
          <a:xfrm>
            <a:off x="602672" y="1835728"/>
            <a:ext cx="8042564" cy="3970318"/>
          </a:xfrm>
          <a:prstGeom prst="rect">
            <a:avLst/>
          </a:prstGeom>
          <a:noFill/>
        </p:spPr>
        <p:txBody>
          <a:bodyPr wrap="square" rtlCol="0">
            <a:spAutoFit/>
          </a:bodyPr>
          <a:lstStyle/>
          <a:p>
            <a:r>
              <a:rPr lang="en-US" sz="1400" dirty="0" smtClean="0"/>
              <a:t> </a:t>
            </a:r>
            <a:endParaRPr lang="en-US" sz="1400" dirty="0"/>
          </a:p>
          <a:p>
            <a:r>
              <a:rPr lang="en-US" sz="1400" b="1" dirty="0"/>
              <a:t>Jobs were submitted also from 22 federal and state government </a:t>
            </a:r>
            <a:r>
              <a:rPr lang="en-US" sz="1400" b="1" dirty="0" smtClean="0"/>
              <a:t>agencies</a:t>
            </a:r>
            <a:r>
              <a:rPr lang="en-US" sz="1400" b="1" dirty="0"/>
              <a:t>: </a:t>
            </a:r>
            <a:endParaRPr lang="en-US" sz="1400" b="1" dirty="0" smtClean="0"/>
          </a:p>
          <a:p>
            <a:endParaRPr lang="en-US" sz="1400" dirty="0"/>
          </a:p>
          <a:p>
            <a:r>
              <a:rPr lang="en-US" sz="1400" b="1" dirty="0"/>
              <a:t>DHHS</a:t>
            </a:r>
            <a:r>
              <a:rPr lang="en-US" sz="1400" dirty="0"/>
              <a:t>: Centers for Disease Control and Prevention; Food and Drug Administration, NCI, NHGRI, NLM, NIAID; </a:t>
            </a:r>
          </a:p>
          <a:p>
            <a:r>
              <a:rPr lang="en-US" sz="1400" b="1" dirty="0"/>
              <a:t>USDA</a:t>
            </a:r>
            <a:r>
              <a:rPr lang="en-US" sz="1400" dirty="0"/>
              <a:t>: US Forest Service, National Center for Agricultural Utilization Research, National Animal Disease Center, Southern Regional Research Center, Systematic Microbiology and Mycology Laboratory; </a:t>
            </a:r>
          </a:p>
          <a:p>
            <a:r>
              <a:rPr lang="en-US" sz="1400" b="1" dirty="0"/>
              <a:t>Department of Defense</a:t>
            </a:r>
            <a:r>
              <a:rPr lang="en-US" sz="1400" dirty="0"/>
              <a:t>: Walter Reed Army Institute of Research; </a:t>
            </a:r>
          </a:p>
          <a:p>
            <a:r>
              <a:rPr lang="en-US" sz="1400" b="1" dirty="0"/>
              <a:t>Department of the Interior</a:t>
            </a:r>
            <a:r>
              <a:rPr lang="en-US" sz="1400" dirty="0"/>
              <a:t>: National Wildlife Health Center, US Geological Survey; </a:t>
            </a:r>
          </a:p>
          <a:p>
            <a:r>
              <a:rPr lang="en-US" sz="1400" b="1" dirty="0"/>
              <a:t>Department of </a:t>
            </a:r>
            <a:r>
              <a:rPr lang="en-US" sz="1400" b="1" dirty="0" smtClean="0"/>
              <a:t>Energy</a:t>
            </a:r>
            <a:r>
              <a:rPr lang="en-US" sz="1400" dirty="0" smtClean="0"/>
              <a:t>: </a:t>
            </a:r>
            <a:r>
              <a:rPr lang="en-US" sz="1400" dirty="0"/>
              <a:t>Los Alamos, Lawrence Berkeley, and Lawrence Livermore Laboratories; </a:t>
            </a:r>
          </a:p>
          <a:p>
            <a:r>
              <a:rPr lang="en-US" sz="1400" b="1" dirty="0"/>
              <a:t>Department of Commerce</a:t>
            </a:r>
            <a:r>
              <a:rPr lang="en-US" sz="1400" dirty="0"/>
              <a:t>, NOAA Fisheries; </a:t>
            </a:r>
          </a:p>
          <a:p>
            <a:r>
              <a:rPr lang="en-US" sz="1400" b="1" dirty="0"/>
              <a:t>NSF</a:t>
            </a:r>
            <a:r>
              <a:rPr lang="en-US" sz="1400" dirty="0"/>
              <a:t>; </a:t>
            </a:r>
          </a:p>
          <a:p>
            <a:r>
              <a:rPr lang="en-US" sz="1400" b="1" dirty="0"/>
              <a:t>NASA Kennedy Space Center</a:t>
            </a:r>
            <a:r>
              <a:rPr lang="en-US" sz="1400" dirty="0"/>
              <a:t>; </a:t>
            </a:r>
          </a:p>
          <a:p>
            <a:r>
              <a:rPr lang="en-US" sz="1400" b="1" dirty="0"/>
              <a:t>Florida’s Fish and Wildlife Research Institute</a:t>
            </a:r>
            <a:r>
              <a:rPr lang="en-US" sz="1400" dirty="0"/>
              <a:t>;</a:t>
            </a:r>
          </a:p>
          <a:p>
            <a:r>
              <a:rPr lang="en-US" sz="1400" b="1" dirty="0"/>
              <a:t>California Department of Food &amp; Agriculture</a:t>
            </a:r>
            <a:r>
              <a:rPr lang="en-US" sz="1400" dirty="0"/>
              <a:t>.</a:t>
            </a:r>
          </a:p>
          <a:p>
            <a:r>
              <a:rPr lang="en-US" sz="1400" dirty="0"/>
              <a:t> </a:t>
            </a:r>
          </a:p>
          <a:p>
            <a:endParaRPr lang="en-US" sz="1400" dirty="0"/>
          </a:p>
        </p:txBody>
      </p:sp>
    </p:spTree>
    <p:extLst>
      <p:ext uri="{BB962C8B-B14F-4D97-AF65-F5344CB8AC3E}">
        <p14:creationId xmlns:p14="http://schemas.microsoft.com/office/powerpoint/2010/main" val="20483737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67144" y="964517"/>
            <a:ext cx="3576620" cy="523220"/>
          </a:xfrm>
          <a:prstGeom prst="rect">
            <a:avLst/>
          </a:prstGeom>
          <a:noFill/>
        </p:spPr>
        <p:txBody>
          <a:bodyPr wrap="none" rtlCol="0">
            <a:spAutoFit/>
          </a:bodyPr>
          <a:lstStyle/>
          <a:p>
            <a:r>
              <a:rPr lang="en-US" sz="2800" b="1" dirty="0" smtClean="0"/>
              <a:t>Who Uses CIPRES?</a:t>
            </a:r>
            <a:endParaRPr lang="en-US" sz="2800" b="1" dirty="0"/>
          </a:p>
        </p:txBody>
      </p:sp>
      <p:sp>
        <p:nvSpPr>
          <p:cNvPr id="4" name="TextBox 3"/>
          <p:cNvSpPr txBox="1"/>
          <p:nvPr/>
        </p:nvSpPr>
        <p:spPr>
          <a:xfrm>
            <a:off x="561108" y="1487737"/>
            <a:ext cx="8042564" cy="4755148"/>
          </a:xfrm>
          <a:prstGeom prst="rect">
            <a:avLst/>
          </a:prstGeom>
          <a:noFill/>
        </p:spPr>
        <p:txBody>
          <a:bodyPr wrap="square" rtlCol="0">
            <a:spAutoFit/>
          </a:bodyPr>
          <a:lstStyle/>
          <a:p>
            <a:r>
              <a:rPr lang="en-US" sz="900" dirty="0" smtClean="0"/>
              <a:t> </a:t>
            </a:r>
            <a:endParaRPr lang="en-US" sz="900" dirty="0"/>
          </a:p>
          <a:p>
            <a:r>
              <a:rPr lang="en-US" sz="1400" b="1" dirty="0" smtClean="0"/>
              <a:t>CIPRES </a:t>
            </a:r>
            <a:r>
              <a:rPr lang="en-US" sz="1400" dirty="0" smtClean="0"/>
              <a:t>also received jobs from </a:t>
            </a:r>
            <a:r>
              <a:rPr lang="en-US" sz="1400" b="1" dirty="0" smtClean="0"/>
              <a:t>4560 </a:t>
            </a:r>
            <a:r>
              <a:rPr lang="en-US" sz="1400" b="1" dirty="0"/>
              <a:t>users </a:t>
            </a:r>
            <a:r>
              <a:rPr lang="en-US" sz="1400" dirty="0"/>
              <a:t>at </a:t>
            </a:r>
            <a:r>
              <a:rPr lang="en-US" sz="1400" b="1" dirty="0"/>
              <a:t>968 institutions in 85 unique countries </a:t>
            </a:r>
            <a:r>
              <a:rPr lang="en-US" sz="1400" dirty="0"/>
              <a:t>outside the US. </a:t>
            </a:r>
            <a:endParaRPr lang="en-US" sz="1400" dirty="0" smtClean="0"/>
          </a:p>
          <a:p>
            <a:endParaRPr lang="en-US" sz="1400" b="1" dirty="0"/>
          </a:p>
          <a:p>
            <a:r>
              <a:rPr lang="en-US" sz="1400" b="1" dirty="0" smtClean="0"/>
              <a:t>134 Federal Institutions </a:t>
            </a:r>
            <a:r>
              <a:rPr lang="en-US" sz="1400" dirty="0"/>
              <a:t>(including the NIH equivalent in the Canada, the UK, Macedonia, and others; CSIRO in Australia; and the Chinese Academy of </a:t>
            </a:r>
            <a:r>
              <a:rPr lang="en-US" sz="1400" dirty="0" smtClean="0"/>
              <a:t>Sciences)</a:t>
            </a:r>
          </a:p>
          <a:p>
            <a:endParaRPr lang="en-US" sz="1400" dirty="0"/>
          </a:p>
          <a:p>
            <a:r>
              <a:rPr lang="en-US" sz="1400" b="1" dirty="0" smtClean="0"/>
              <a:t>603 </a:t>
            </a:r>
            <a:r>
              <a:rPr lang="en-US" sz="1400" b="1" dirty="0"/>
              <a:t>Universities </a:t>
            </a:r>
            <a:r>
              <a:rPr lang="en-US" sz="1400" dirty="0"/>
              <a:t>(from all 85 countries, ranging from China and the UK to Togo and </a:t>
            </a:r>
            <a:r>
              <a:rPr lang="en-US" sz="1400" dirty="0" smtClean="0"/>
              <a:t>Seychelles)</a:t>
            </a:r>
          </a:p>
          <a:p>
            <a:endParaRPr lang="en-US" sz="1400" dirty="0"/>
          </a:p>
          <a:p>
            <a:r>
              <a:rPr lang="en-US" sz="1400" b="1" dirty="0" smtClean="0"/>
              <a:t>161 </a:t>
            </a:r>
            <a:r>
              <a:rPr lang="en-US" sz="1400" b="1" dirty="0"/>
              <a:t>Scientific Institutes </a:t>
            </a:r>
            <a:r>
              <a:rPr lang="en-US" sz="1400" dirty="0"/>
              <a:t>(Including the Max Planck in Germany, and  Institute Pasteur in Paris and Tunis</a:t>
            </a:r>
            <a:r>
              <a:rPr lang="en-US" sz="1400" dirty="0" smtClean="0"/>
              <a:t>)</a:t>
            </a:r>
          </a:p>
          <a:p>
            <a:endParaRPr lang="en-US" sz="1400" dirty="0"/>
          </a:p>
          <a:p>
            <a:r>
              <a:rPr lang="en-US" sz="1400" b="1" dirty="0" smtClean="0"/>
              <a:t>34 </a:t>
            </a:r>
            <a:r>
              <a:rPr lang="en-US" sz="1400" b="1" dirty="0"/>
              <a:t>Museums </a:t>
            </a:r>
            <a:r>
              <a:rPr lang="en-US" sz="1400" dirty="0"/>
              <a:t>(including Museum of Zoological Research Alexander Koenig in Mexico, the Hungarian Natural History Museum, and </a:t>
            </a:r>
            <a:r>
              <a:rPr lang="en-US" sz="1400" dirty="0" err="1"/>
              <a:t>Museo</a:t>
            </a:r>
            <a:r>
              <a:rPr lang="en-US" sz="1400" dirty="0"/>
              <a:t> </a:t>
            </a:r>
            <a:r>
              <a:rPr lang="en-US" sz="1400" dirty="0" err="1"/>
              <a:t>Argentino</a:t>
            </a:r>
            <a:r>
              <a:rPr lang="en-US" sz="1400" dirty="0"/>
              <a:t> de </a:t>
            </a:r>
            <a:r>
              <a:rPr lang="en-US" sz="1400" dirty="0" err="1"/>
              <a:t>Ciencias</a:t>
            </a:r>
            <a:r>
              <a:rPr lang="en-US" sz="1400" dirty="0"/>
              <a:t> </a:t>
            </a:r>
            <a:r>
              <a:rPr lang="en-US" sz="1400" dirty="0" err="1" smtClean="0"/>
              <a:t>Naturales</a:t>
            </a:r>
            <a:r>
              <a:rPr lang="en-US" sz="1400" dirty="0" smtClean="0"/>
              <a:t>)</a:t>
            </a:r>
          </a:p>
          <a:p>
            <a:endParaRPr lang="en-US" sz="1400" dirty="0"/>
          </a:p>
          <a:p>
            <a:r>
              <a:rPr lang="en-US" sz="1400" b="1" dirty="0" smtClean="0"/>
              <a:t>40 </a:t>
            </a:r>
            <a:r>
              <a:rPr lang="en-US" sz="1400" b="1" dirty="0"/>
              <a:t>Botanical Gardens </a:t>
            </a:r>
            <a:r>
              <a:rPr lang="en-US" sz="1400" dirty="0"/>
              <a:t>(including the Royal Botanical Gardens, the Korean National Arboretum, and the </a:t>
            </a:r>
            <a:r>
              <a:rPr lang="en-US" sz="1400" dirty="0" err="1"/>
              <a:t>Fairylake</a:t>
            </a:r>
            <a:r>
              <a:rPr lang="en-US" sz="1400" dirty="0"/>
              <a:t> Botanical Garden in Malaysia</a:t>
            </a:r>
            <a:r>
              <a:rPr lang="en-US" sz="1400" dirty="0" smtClean="0"/>
              <a:t>)</a:t>
            </a:r>
          </a:p>
          <a:p>
            <a:endParaRPr lang="en-US" sz="1400" dirty="0" smtClean="0"/>
          </a:p>
          <a:p>
            <a:r>
              <a:rPr lang="en-US" sz="1400" b="1" dirty="0" smtClean="0"/>
              <a:t>6 </a:t>
            </a:r>
            <a:r>
              <a:rPr lang="en-US" sz="1400" b="1" dirty="0"/>
              <a:t>Zoos </a:t>
            </a:r>
            <a:r>
              <a:rPr lang="en-US" sz="1400" dirty="0"/>
              <a:t>(including the Zoological Institute in Russia, and the Zoological Museum in </a:t>
            </a:r>
            <a:r>
              <a:rPr lang="en-US" sz="1400" dirty="0" smtClean="0"/>
              <a:t>Denmark)</a:t>
            </a:r>
          </a:p>
          <a:p>
            <a:endParaRPr lang="en-US" sz="1400" dirty="0"/>
          </a:p>
          <a:p>
            <a:r>
              <a:rPr lang="en-US" sz="1400" b="1" dirty="0" smtClean="0"/>
              <a:t>6 </a:t>
            </a:r>
            <a:r>
              <a:rPr lang="en-US" sz="1400" b="1" dirty="0"/>
              <a:t>Private entities </a:t>
            </a:r>
            <a:r>
              <a:rPr lang="en-US" sz="1400" dirty="0"/>
              <a:t>(including the Vale Institute and the Beijing Genomics Institute). </a:t>
            </a:r>
          </a:p>
          <a:p>
            <a:endParaRPr lang="en-US" sz="1400" b="1" dirty="0"/>
          </a:p>
        </p:txBody>
      </p:sp>
    </p:spTree>
    <p:extLst>
      <p:ext uri="{BB962C8B-B14F-4D97-AF65-F5344CB8AC3E}">
        <p14:creationId xmlns:p14="http://schemas.microsoft.com/office/powerpoint/2010/main" val="8648432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04875" y="1266825"/>
            <a:ext cx="7496175" cy="4247317"/>
          </a:xfrm>
          <a:prstGeom prst="rect">
            <a:avLst/>
          </a:prstGeom>
          <a:solidFill>
            <a:schemeClr val="accent3"/>
          </a:solidFill>
        </p:spPr>
        <p:txBody>
          <a:bodyPr wrap="square">
            <a:spAutoFit/>
          </a:bodyPr>
          <a:lstStyle/>
          <a:p>
            <a:pPr>
              <a:defRPr/>
            </a:pPr>
            <a:r>
              <a:rPr lang="en-US" b="1" dirty="0" smtClean="0"/>
              <a:t>Impact on Scientific Productivity: </a:t>
            </a:r>
            <a:r>
              <a:rPr lang="en-US" b="1" dirty="0"/>
              <a:t>	</a:t>
            </a:r>
            <a:endParaRPr lang="en-US" b="1" dirty="0" smtClean="0"/>
          </a:p>
          <a:p>
            <a:pPr marL="228600" indent="-228600">
              <a:buFont typeface="Arial" pitchFamily="34" charset="0"/>
              <a:buChar char="•"/>
              <a:defRPr/>
            </a:pPr>
            <a:endParaRPr lang="en-US" b="1" dirty="0"/>
          </a:p>
          <a:p>
            <a:pPr marL="228600" indent="-228600">
              <a:buFont typeface="Arial" pitchFamily="34" charset="0"/>
              <a:buChar char="•"/>
              <a:defRPr/>
            </a:pPr>
            <a:r>
              <a:rPr lang="en-US" b="1" dirty="0"/>
              <a:t>In </a:t>
            </a:r>
            <a:r>
              <a:rPr lang="en-US" b="1" dirty="0" smtClean="0"/>
              <a:t>Q1 2016, 47% </a:t>
            </a:r>
            <a:r>
              <a:rPr lang="en-US" b="1" dirty="0"/>
              <a:t>of all XSEDE users who ran </a:t>
            </a:r>
            <a:r>
              <a:rPr lang="en-US" b="1" dirty="0" smtClean="0"/>
              <a:t>one or more jobs </a:t>
            </a:r>
            <a:r>
              <a:rPr lang="en-US" b="1" dirty="0"/>
              <a:t>ran them from the </a:t>
            </a:r>
            <a:r>
              <a:rPr lang="en-US" b="1" dirty="0" smtClean="0"/>
              <a:t>CSG (They used less then 2% of XSEDEs </a:t>
            </a:r>
            <a:r>
              <a:rPr lang="en-US" b="1" dirty="0" err="1" smtClean="0"/>
              <a:t>allocatable</a:t>
            </a:r>
            <a:r>
              <a:rPr lang="en-US" b="1" dirty="0" smtClean="0"/>
              <a:t> resources)</a:t>
            </a:r>
          </a:p>
          <a:p>
            <a:pPr marL="228600" indent="-228600">
              <a:buFont typeface="Arial" pitchFamily="34" charset="0"/>
              <a:buChar char="•"/>
              <a:defRPr/>
            </a:pPr>
            <a:endParaRPr lang="en-US" b="1" dirty="0"/>
          </a:p>
          <a:p>
            <a:pPr marL="228600" indent="-228600">
              <a:buFont typeface="Arial" pitchFamily="34" charset="0"/>
              <a:buChar char="•"/>
              <a:defRPr/>
            </a:pPr>
            <a:r>
              <a:rPr lang="en-US" b="1" dirty="0" smtClean="0"/>
              <a:t>50</a:t>
            </a:r>
            <a:r>
              <a:rPr lang="en-US" b="1" dirty="0"/>
              <a:t>% of users said they had no </a:t>
            </a:r>
            <a:r>
              <a:rPr lang="en-US" b="1" dirty="0" smtClean="0"/>
              <a:t>access </a:t>
            </a:r>
            <a:r>
              <a:rPr lang="en-US" b="1" dirty="0"/>
              <a:t>to local </a:t>
            </a:r>
            <a:r>
              <a:rPr lang="en-US" b="1" dirty="0" smtClean="0"/>
              <a:t>resources, nor </a:t>
            </a:r>
            <a:r>
              <a:rPr lang="en-US" b="1" dirty="0"/>
              <a:t>funds to </a:t>
            </a:r>
            <a:r>
              <a:rPr lang="en-US" b="1" dirty="0" smtClean="0"/>
              <a:t>purchase</a:t>
            </a:r>
            <a:r>
              <a:rPr lang="en-US" b="1" dirty="0"/>
              <a:t> </a:t>
            </a:r>
            <a:r>
              <a:rPr lang="en-US" b="1" dirty="0" smtClean="0"/>
              <a:t>access on cloud </a:t>
            </a:r>
            <a:r>
              <a:rPr lang="en-US" b="1" dirty="0"/>
              <a:t>computing </a:t>
            </a:r>
            <a:r>
              <a:rPr lang="en-US" b="1" dirty="0" smtClean="0"/>
              <a:t>resources</a:t>
            </a:r>
          </a:p>
          <a:p>
            <a:pPr marL="228600" indent="-228600">
              <a:buFont typeface="Arial" pitchFamily="34" charset="0"/>
              <a:buChar char="•"/>
              <a:defRPr/>
            </a:pPr>
            <a:endParaRPr lang="en-US" b="1" dirty="0"/>
          </a:p>
          <a:p>
            <a:pPr marL="228600" indent="-228600">
              <a:buFont typeface="Arial" pitchFamily="34" charset="0"/>
              <a:buChar char="•"/>
              <a:defRPr/>
            </a:pPr>
            <a:r>
              <a:rPr lang="en-US" b="1" dirty="0" smtClean="0"/>
              <a:t>90% of users said progress would be slowed or halted without CIPRES</a:t>
            </a:r>
            <a:r>
              <a:rPr lang="en-US" b="1" dirty="0"/>
              <a:t/>
            </a:r>
            <a:br>
              <a:rPr lang="en-US" b="1" dirty="0"/>
            </a:br>
            <a:endParaRPr lang="en-US" b="1" dirty="0"/>
          </a:p>
          <a:p>
            <a:pPr marL="171450" indent="-171450">
              <a:buFont typeface="Arial" pitchFamily="34" charset="0"/>
              <a:buChar char="•"/>
              <a:defRPr/>
            </a:pPr>
            <a:r>
              <a:rPr lang="en-US" b="1" dirty="0" smtClean="0"/>
              <a:t> Used for curriculum delivery by </a:t>
            </a:r>
            <a:r>
              <a:rPr lang="en-US" b="1" dirty="0"/>
              <a:t>at </a:t>
            </a:r>
            <a:r>
              <a:rPr lang="en-US" b="1" dirty="0" smtClean="0"/>
              <a:t>least 93 instructors.</a:t>
            </a:r>
            <a:br>
              <a:rPr lang="en-US" b="1" dirty="0" smtClean="0"/>
            </a:br>
            <a:endParaRPr lang="en-US" b="1" dirty="0" smtClean="0"/>
          </a:p>
          <a:p>
            <a:pPr marL="171450" indent="-171450">
              <a:defRPr/>
            </a:pPr>
            <a:endParaRPr lang="en-US"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00125" y="4610100"/>
            <a:ext cx="1108075" cy="369888"/>
          </a:xfrm>
          <a:prstGeom prst="rect">
            <a:avLst/>
          </a:prstGeom>
          <a:solidFill>
            <a:schemeClr val="accent3"/>
          </a:solidFill>
        </p:spPr>
        <p:txBody>
          <a:bodyPr wrap="none">
            <a:spAutoFit/>
          </a:bodyPr>
          <a:lstStyle/>
          <a:p>
            <a:pPr>
              <a:defRPr/>
            </a:pPr>
            <a:r>
              <a:rPr lang="en-US" b="1" dirty="0"/>
              <a:t>: 	</a:t>
            </a:r>
          </a:p>
        </p:txBody>
      </p:sp>
      <p:sp>
        <p:nvSpPr>
          <p:cNvPr id="5" name="TextBox 4"/>
          <p:cNvSpPr txBox="1"/>
          <p:nvPr/>
        </p:nvSpPr>
        <p:spPr>
          <a:xfrm>
            <a:off x="863310" y="1320581"/>
            <a:ext cx="8363817" cy="646331"/>
          </a:xfrm>
          <a:prstGeom prst="rect">
            <a:avLst/>
          </a:prstGeom>
          <a:solidFill>
            <a:schemeClr val="accent3"/>
          </a:solidFill>
        </p:spPr>
        <p:txBody>
          <a:bodyPr wrap="square">
            <a:spAutoFit/>
          </a:bodyPr>
          <a:lstStyle/>
          <a:p>
            <a:pPr marL="2057400" indent="-2057400">
              <a:defRPr/>
            </a:pPr>
            <a:r>
              <a:rPr lang="en-US" b="1" dirty="0" smtClean="0"/>
              <a:t>Publications enabled </a:t>
            </a:r>
            <a:r>
              <a:rPr lang="en-US" b="1" dirty="0"/>
              <a:t>by the CIPRES </a:t>
            </a:r>
            <a:r>
              <a:rPr lang="en-US" b="1" dirty="0" smtClean="0"/>
              <a:t>Science Gateway/</a:t>
            </a:r>
          </a:p>
          <a:p>
            <a:pPr marL="2057400" indent="-2057400" algn="ctr">
              <a:defRPr/>
            </a:pPr>
            <a:r>
              <a:rPr lang="en-US" b="1" dirty="0" smtClean="0"/>
              <a:t>CIPRES Portal:</a:t>
            </a:r>
            <a:endParaRPr lang="en-US" b="1" dirty="0"/>
          </a:p>
        </p:txBody>
      </p:sp>
      <p:sp>
        <p:nvSpPr>
          <p:cNvPr id="7" name="TextBox 6"/>
          <p:cNvSpPr txBox="1"/>
          <p:nvPr/>
        </p:nvSpPr>
        <p:spPr>
          <a:xfrm>
            <a:off x="504824" y="2328430"/>
            <a:ext cx="7489249" cy="2862322"/>
          </a:xfrm>
          <a:prstGeom prst="rect">
            <a:avLst/>
          </a:prstGeom>
          <a:solidFill>
            <a:schemeClr val="accent3"/>
          </a:solidFill>
        </p:spPr>
        <p:txBody>
          <a:bodyPr wrap="square">
            <a:spAutoFit/>
          </a:bodyPr>
          <a:lstStyle/>
          <a:p>
            <a:pPr marL="2057400" indent="-2057400">
              <a:defRPr/>
            </a:pPr>
            <a:r>
              <a:rPr lang="en-US" b="1" dirty="0" smtClean="0"/>
              <a:t> </a:t>
            </a:r>
            <a:r>
              <a:rPr lang="en-US" b="1" u="sng" dirty="0" smtClean="0"/>
              <a:t>Year</a:t>
            </a:r>
            <a:r>
              <a:rPr lang="en-US" b="1" dirty="0" smtClean="0"/>
              <a:t>          </a:t>
            </a:r>
            <a:r>
              <a:rPr lang="en-US" b="1" u="sng" dirty="0" smtClean="0"/>
              <a:t>Publications</a:t>
            </a:r>
          </a:p>
          <a:p>
            <a:pPr marL="1427163" indent="-1427163" defTabSz="990600">
              <a:defRPr/>
            </a:pPr>
            <a:r>
              <a:rPr lang="en-US" b="1" dirty="0" smtClean="0"/>
              <a:t>2016	228* 	</a:t>
            </a:r>
          </a:p>
          <a:p>
            <a:pPr marL="1427163" indent="-1427163" defTabSz="990600">
              <a:defRPr/>
            </a:pPr>
            <a:r>
              <a:rPr lang="en-US" b="1" dirty="0" smtClean="0"/>
              <a:t>2015	623</a:t>
            </a:r>
          </a:p>
          <a:p>
            <a:pPr marL="1427163" indent="-1427163" defTabSz="990600">
              <a:defRPr/>
            </a:pPr>
            <a:r>
              <a:rPr lang="en-US" b="1" dirty="0"/>
              <a:t>2</a:t>
            </a:r>
            <a:r>
              <a:rPr lang="en-US" b="1" dirty="0" smtClean="0"/>
              <a:t>014	526</a:t>
            </a:r>
          </a:p>
          <a:p>
            <a:pPr marL="1427163" indent="-1427163" defTabSz="990600">
              <a:defRPr/>
            </a:pPr>
            <a:r>
              <a:rPr lang="en-US" b="1" dirty="0" smtClean="0"/>
              <a:t>2013	348</a:t>
            </a:r>
          </a:p>
          <a:p>
            <a:pPr marL="1427163" indent="-1427163" defTabSz="990600">
              <a:tabLst>
                <a:tab pos="4572000" algn="l"/>
              </a:tabLst>
              <a:defRPr/>
            </a:pPr>
            <a:r>
              <a:rPr lang="en-US" b="1" dirty="0" smtClean="0"/>
              <a:t>2012 </a:t>
            </a:r>
            <a:r>
              <a:rPr lang="en-US" b="1" dirty="0"/>
              <a:t>	</a:t>
            </a:r>
            <a:r>
              <a:rPr lang="en-US" b="1" dirty="0" smtClean="0"/>
              <a:t>249</a:t>
            </a:r>
          </a:p>
          <a:p>
            <a:pPr>
              <a:tabLst>
                <a:tab pos="1427163" algn="l"/>
                <a:tab pos="2974975" algn="l"/>
              </a:tabLst>
              <a:defRPr/>
            </a:pPr>
            <a:r>
              <a:rPr lang="en-US" b="1" dirty="0" smtClean="0"/>
              <a:t>2011</a:t>
            </a:r>
            <a:r>
              <a:rPr lang="en-US" b="1" dirty="0"/>
              <a:t>	</a:t>
            </a:r>
            <a:r>
              <a:rPr lang="en-US" b="1" dirty="0" smtClean="0"/>
              <a:t>153</a:t>
            </a:r>
          </a:p>
          <a:p>
            <a:pPr marL="2057400" indent="-2057400">
              <a:tabLst>
                <a:tab pos="1544638" algn="l"/>
              </a:tabLst>
              <a:defRPr/>
            </a:pPr>
            <a:r>
              <a:rPr lang="en-US" b="1" dirty="0" smtClean="0"/>
              <a:t>2010	97</a:t>
            </a:r>
          </a:p>
          <a:p>
            <a:pPr marL="2057400" indent="-2057400">
              <a:tabLst>
                <a:tab pos="1544638" algn="l"/>
              </a:tabLst>
              <a:defRPr/>
            </a:pPr>
            <a:r>
              <a:rPr lang="en-US" b="1" dirty="0" smtClean="0"/>
              <a:t>2009	61</a:t>
            </a:r>
          </a:p>
          <a:p>
            <a:pPr marL="2057400" indent="-2057400">
              <a:defRPr/>
            </a:pPr>
            <a:r>
              <a:rPr lang="en-US" b="1" dirty="0"/>
              <a:t>	</a:t>
            </a:r>
            <a:r>
              <a:rPr lang="en-US" b="1" dirty="0" smtClean="0"/>
              <a:t>	</a:t>
            </a:r>
          </a:p>
        </p:txBody>
      </p:sp>
      <p:sp>
        <p:nvSpPr>
          <p:cNvPr id="2" name="TextBox 1"/>
          <p:cNvSpPr txBox="1"/>
          <p:nvPr/>
        </p:nvSpPr>
        <p:spPr>
          <a:xfrm>
            <a:off x="506439" y="5182938"/>
            <a:ext cx="2095445" cy="369332"/>
          </a:xfrm>
          <a:prstGeom prst="rect">
            <a:avLst/>
          </a:prstGeom>
          <a:noFill/>
        </p:spPr>
        <p:txBody>
          <a:bodyPr wrap="none" rtlCol="0">
            <a:spAutoFit/>
          </a:bodyPr>
          <a:lstStyle/>
          <a:p>
            <a:r>
              <a:rPr lang="en-US" dirty="0" smtClean="0"/>
              <a:t>*</a:t>
            </a:r>
            <a:r>
              <a:rPr lang="en-US" b="1" dirty="0"/>
              <a:t> (as of March 31)</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01056" y="2242790"/>
            <a:ext cx="5925960" cy="330948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29145" y="2660072"/>
            <a:ext cx="6848350" cy="461665"/>
          </a:xfrm>
          <a:prstGeom prst="rect">
            <a:avLst/>
          </a:prstGeom>
          <a:noFill/>
        </p:spPr>
        <p:txBody>
          <a:bodyPr wrap="none" rtlCol="0">
            <a:spAutoFit/>
          </a:bodyPr>
          <a:lstStyle/>
          <a:p>
            <a:r>
              <a:rPr lang="en-US" sz="2400" b="1" dirty="0" smtClean="0"/>
              <a:t>What Kind of Science Does CIPRES Support?</a:t>
            </a:r>
            <a:endParaRPr lang="en-US" sz="2400" b="1" dirty="0"/>
          </a:p>
        </p:txBody>
      </p:sp>
    </p:spTree>
    <p:extLst>
      <p:ext uri="{BB962C8B-B14F-4D97-AF65-F5344CB8AC3E}">
        <p14:creationId xmlns:p14="http://schemas.microsoft.com/office/powerpoint/2010/main" val="9282900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0600" y="1219199"/>
            <a:ext cx="7695376" cy="4801314"/>
          </a:xfrm>
          <a:prstGeom prst="rect">
            <a:avLst/>
          </a:prstGeom>
          <a:noFill/>
        </p:spPr>
        <p:txBody>
          <a:bodyPr wrap="none" rtlCol="0">
            <a:spAutoFit/>
          </a:bodyPr>
          <a:lstStyle/>
          <a:p>
            <a:r>
              <a:rPr lang="en-US" dirty="0" smtClean="0"/>
              <a:t>We know the bacteria we can culture, and can out them in the tree of life, </a:t>
            </a:r>
          </a:p>
          <a:p>
            <a:r>
              <a:rPr lang="en-US" dirty="0" smtClean="0"/>
              <a:t>but what about all those  bacteria we have not succeeded in culturing, </a:t>
            </a:r>
          </a:p>
          <a:p>
            <a:r>
              <a:rPr lang="en-US" dirty="0" smtClean="0"/>
              <a:t>and those that we have not even tried culturing yet?</a:t>
            </a:r>
          </a:p>
          <a:p>
            <a:endParaRPr lang="en-US" dirty="0"/>
          </a:p>
          <a:p>
            <a:r>
              <a:rPr lang="en-US" dirty="0"/>
              <a:t>A</a:t>
            </a:r>
            <a:r>
              <a:rPr lang="en-US" dirty="0" smtClean="0"/>
              <a:t> new method was tried by Hug et al. (2016):</a:t>
            </a:r>
            <a:endParaRPr lang="en-US" dirty="0"/>
          </a:p>
          <a:p>
            <a:r>
              <a:rPr lang="en-US" dirty="0" smtClean="0"/>
              <a:t>Sample DNA directly from many environments.</a:t>
            </a:r>
          </a:p>
          <a:p>
            <a:r>
              <a:rPr lang="en-US" dirty="0" smtClean="0"/>
              <a:t>Study includes </a:t>
            </a:r>
            <a:r>
              <a:rPr lang="en-US" dirty="0"/>
              <a:t>1,011 organisms from </a:t>
            </a:r>
            <a:r>
              <a:rPr lang="en-US" dirty="0" smtClean="0"/>
              <a:t>lineages</a:t>
            </a:r>
          </a:p>
          <a:p>
            <a:r>
              <a:rPr lang="en-US" dirty="0" smtClean="0"/>
              <a:t> </a:t>
            </a:r>
            <a:r>
              <a:rPr lang="en-US" dirty="0"/>
              <a:t>for which genomes were not previously available. </a:t>
            </a:r>
            <a:endParaRPr lang="en-US" dirty="0" smtClean="0"/>
          </a:p>
          <a:p>
            <a:endParaRPr lang="en-US" dirty="0" smtClean="0"/>
          </a:p>
          <a:p>
            <a:r>
              <a:rPr lang="en-US" dirty="0" smtClean="0"/>
              <a:t>Collect samples from:</a:t>
            </a:r>
          </a:p>
          <a:p>
            <a:pPr marL="285750" indent="-285750">
              <a:buFont typeface="Arial" panose="020B0604020202020204" pitchFamily="34" charset="0"/>
              <a:buChar char="•"/>
            </a:pPr>
            <a:r>
              <a:rPr lang="en-US" dirty="0" smtClean="0"/>
              <a:t>a </a:t>
            </a:r>
            <a:r>
              <a:rPr lang="en-US" dirty="0"/>
              <a:t>shallow aquifer system, </a:t>
            </a:r>
            <a:endParaRPr lang="en-US" dirty="0" smtClean="0"/>
          </a:p>
          <a:p>
            <a:pPr marL="285750" indent="-285750">
              <a:buFont typeface="Arial" panose="020B0604020202020204" pitchFamily="34" charset="0"/>
              <a:buChar char="•"/>
            </a:pPr>
            <a:r>
              <a:rPr lang="en-US" dirty="0" smtClean="0"/>
              <a:t>a </a:t>
            </a:r>
            <a:r>
              <a:rPr lang="en-US" dirty="0"/>
              <a:t>deep subsurface research site in </a:t>
            </a:r>
            <a:r>
              <a:rPr lang="en-US" dirty="0" smtClean="0"/>
              <a:t>Japan,</a:t>
            </a:r>
          </a:p>
          <a:p>
            <a:pPr marL="285750" indent="-285750">
              <a:buFont typeface="Arial" panose="020B0604020202020204" pitchFamily="34" charset="0"/>
              <a:buChar char="•"/>
            </a:pPr>
            <a:r>
              <a:rPr lang="en-US" dirty="0" smtClean="0"/>
              <a:t>a </a:t>
            </a:r>
            <a:r>
              <a:rPr lang="en-US" dirty="0"/>
              <a:t>salt crust in the Atacama </a:t>
            </a:r>
            <a:r>
              <a:rPr lang="en-US" dirty="0" smtClean="0"/>
              <a:t>Desert,</a:t>
            </a:r>
          </a:p>
          <a:p>
            <a:pPr marL="285750" indent="-285750">
              <a:buFont typeface="Arial" panose="020B0604020202020204" pitchFamily="34" charset="0"/>
              <a:buChar char="•"/>
            </a:pPr>
            <a:r>
              <a:rPr lang="en-US" dirty="0" smtClean="0"/>
              <a:t>grassland </a:t>
            </a:r>
            <a:r>
              <a:rPr lang="en-US" dirty="0"/>
              <a:t>meadow soil in northern </a:t>
            </a:r>
            <a:r>
              <a:rPr lang="en-US" dirty="0" smtClean="0"/>
              <a:t>California,</a:t>
            </a:r>
          </a:p>
          <a:p>
            <a:pPr marL="285750" indent="-285750">
              <a:buFont typeface="Arial" panose="020B0604020202020204" pitchFamily="34" charset="0"/>
              <a:buChar char="•"/>
            </a:pPr>
            <a:r>
              <a:rPr lang="en-US" dirty="0" smtClean="0"/>
              <a:t>a </a:t>
            </a:r>
            <a:r>
              <a:rPr lang="en-US" dirty="0"/>
              <a:t>CO2-rich geyser </a:t>
            </a:r>
            <a:r>
              <a:rPr lang="en-US" dirty="0" smtClean="0"/>
              <a:t>system,</a:t>
            </a:r>
          </a:p>
          <a:p>
            <a:pPr marL="285750" indent="-285750">
              <a:buFont typeface="Arial" panose="020B0604020202020204" pitchFamily="34" charset="0"/>
              <a:buChar char="•"/>
            </a:pPr>
            <a:r>
              <a:rPr lang="en-US" dirty="0" smtClean="0"/>
              <a:t>two </a:t>
            </a:r>
            <a:r>
              <a:rPr lang="en-US" dirty="0"/>
              <a:t>dolphin mouths. </a:t>
            </a:r>
          </a:p>
          <a:p>
            <a:endParaRPr lang="en-US" dirty="0" smtClean="0"/>
          </a:p>
        </p:txBody>
      </p:sp>
    </p:spTree>
    <p:extLst>
      <p:ext uri="{BB962C8B-B14F-4D97-AF65-F5344CB8AC3E}">
        <p14:creationId xmlns:p14="http://schemas.microsoft.com/office/powerpoint/2010/main" val="264337544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946" y="873696"/>
            <a:ext cx="3966782" cy="4754471"/>
          </a:xfrm>
          <a:prstGeom prst="rect">
            <a:avLst/>
          </a:prstGeom>
        </p:spPr>
      </p:pic>
      <p:sp>
        <p:nvSpPr>
          <p:cNvPr id="6" name="TextBox 5"/>
          <p:cNvSpPr txBox="1"/>
          <p:nvPr/>
        </p:nvSpPr>
        <p:spPr>
          <a:xfrm>
            <a:off x="4591473" y="2590317"/>
            <a:ext cx="4337782" cy="584775"/>
          </a:xfrm>
          <a:prstGeom prst="rect">
            <a:avLst/>
          </a:prstGeom>
          <a:noFill/>
        </p:spPr>
        <p:txBody>
          <a:bodyPr wrap="square" rtlCol="0">
            <a:spAutoFit/>
          </a:bodyPr>
          <a:lstStyle/>
          <a:p>
            <a:r>
              <a:rPr lang="en-US" sz="1600" dirty="0"/>
              <a:t>R</a:t>
            </a:r>
            <a:r>
              <a:rPr lang="en-US" sz="1600" dirty="0" smtClean="0"/>
              <a:t>ed dots indicate major lineages sequenced in this study that have not yet been cultured.</a:t>
            </a:r>
            <a:endParaRPr lang="en-US" sz="1600" dirty="0"/>
          </a:p>
        </p:txBody>
      </p:sp>
      <p:sp>
        <p:nvSpPr>
          <p:cNvPr id="7" name="Rectangle 6"/>
          <p:cNvSpPr/>
          <p:nvPr/>
        </p:nvSpPr>
        <p:spPr>
          <a:xfrm>
            <a:off x="4591473" y="1450424"/>
            <a:ext cx="4743913" cy="861774"/>
          </a:xfrm>
          <a:prstGeom prst="rect">
            <a:avLst/>
          </a:prstGeom>
        </p:spPr>
        <p:txBody>
          <a:bodyPr wrap="square">
            <a:spAutoFit/>
          </a:bodyPr>
          <a:lstStyle/>
          <a:p>
            <a:r>
              <a:rPr lang="en-US" sz="1600" dirty="0"/>
              <a:t>Sequence and assemble.</a:t>
            </a:r>
          </a:p>
          <a:p>
            <a:r>
              <a:rPr lang="en-US" sz="1600" dirty="0"/>
              <a:t>Focus study </a:t>
            </a:r>
            <a:r>
              <a:rPr lang="en-US" sz="1600" dirty="0" smtClean="0"/>
              <a:t>on ribosomal </a:t>
            </a:r>
            <a:r>
              <a:rPr lang="en-US" sz="1600" dirty="0"/>
              <a:t>protein sequences.</a:t>
            </a:r>
          </a:p>
          <a:p>
            <a:r>
              <a:rPr lang="en-US" sz="1600" dirty="0"/>
              <a:t>Fit into the existing phylogenetic tree</a:t>
            </a:r>
            <a:r>
              <a:rPr lang="en-US" dirty="0"/>
              <a:t>.</a:t>
            </a:r>
          </a:p>
        </p:txBody>
      </p:sp>
    </p:spTree>
    <p:extLst>
      <p:ext uri="{BB962C8B-B14F-4D97-AF65-F5344CB8AC3E}">
        <p14:creationId xmlns:p14="http://schemas.microsoft.com/office/powerpoint/2010/main" val="1355564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307975" y="1190625"/>
            <a:ext cx="8575809" cy="369332"/>
          </a:xfrm>
          <a:prstGeom prst="rect">
            <a:avLst/>
          </a:prstGeom>
          <a:noFill/>
          <a:ln w="9525">
            <a:noFill/>
            <a:miter lim="800000"/>
            <a:headEnd/>
            <a:tailEnd/>
          </a:ln>
        </p:spPr>
        <p:txBody>
          <a:bodyPr wrap="none">
            <a:spAutoFit/>
          </a:bodyPr>
          <a:lstStyle/>
          <a:p>
            <a:r>
              <a:rPr lang="en-US" b="1" dirty="0"/>
              <a:t>Evolutionary relationships </a:t>
            </a:r>
            <a:r>
              <a:rPr lang="en-US" b="1" dirty="0" smtClean="0"/>
              <a:t>can be inferred </a:t>
            </a:r>
            <a:r>
              <a:rPr lang="en-US" b="1" dirty="0"/>
              <a:t>from DNA sequence comparisons:</a:t>
            </a:r>
          </a:p>
        </p:txBody>
      </p:sp>
      <p:pic>
        <p:nvPicPr>
          <p:cNvPr id="8195" name="Picture 3" descr="align.gif"/>
          <p:cNvPicPr>
            <a:picLocks noChangeAspect="1"/>
          </p:cNvPicPr>
          <p:nvPr/>
        </p:nvPicPr>
        <p:blipFill>
          <a:blip r:embed="rId2"/>
          <a:srcRect t="11650" b="4613"/>
          <a:stretch>
            <a:fillRect/>
          </a:stretch>
        </p:blipFill>
        <p:spPr bwMode="auto">
          <a:xfrm>
            <a:off x="352425" y="2533650"/>
            <a:ext cx="4144013" cy="2390776"/>
          </a:xfrm>
          <a:prstGeom prst="rect">
            <a:avLst/>
          </a:prstGeom>
          <a:noFill/>
          <a:ln w="9525">
            <a:noFill/>
            <a:miter lim="800000"/>
            <a:headEnd/>
            <a:tailEnd/>
          </a:ln>
        </p:spPr>
      </p:pic>
      <p:sp>
        <p:nvSpPr>
          <p:cNvPr id="4" name="TextBox 1"/>
          <p:cNvSpPr txBox="1">
            <a:spLocks noChangeArrowheads="1"/>
          </p:cNvSpPr>
          <p:nvPr/>
        </p:nvSpPr>
        <p:spPr bwMode="auto">
          <a:xfrm>
            <a:off x="212725" y="1781175"/>
            <a:ext cx="3768725" cy="523220"/>
          </a:xfrm>
          <a:prstGeom prst="rect">
            <a:avLst/>
          </a:prstGeom>
          <a:noFill/>
          <a:ln w="9525">
            <a:noFill/>
            <a:miter lim="800000"/>
            <a:headEnd/>
            <a:tailEnd/>
          </a:ln>
        </p:spPr>
        <p:txBody>
          <a:bodyPr wrap="square">
            <a:spAutoFit/>
          </a:bodyPr>
          <a:lstStyle/>
          <a:p>
            <a:pPr marL="171450" indent="-171450"/>
            <a:r>
              <a:rPr lang="en-US" sz="1400" b="1" dirty="0" smtClean="0"/>
              <a:t>1. Align sequences to determine    evolutionary equivalence:</a:t>
            </a:r>
            <a:endParaRPr lang="en-US" sz="1400" b="1" dirty="0"/>
          </a:p>
        </p:txBody>
      </p:sp>
      <p:cxnSp>
        <p:nvCxnSpPr>
          <p:cNvPr id="6" name="Straight Arrow Connector 5"/>
          <p:cNvCxnSpPr/>
          <p:nvPr/>
        </p:nvCxnSpPr>
        <p:spPr>
          <a:xfrm flipV="1">
            <a:off x="4600575" y="3714750"/>
            <a:ext cx="828675" cy="2"/>
          </a:xfrm>
          <a:prstGeom prst="straightConnector1">
            <a:avLst/>
          </a:prstGeom>
          <a:ln w="444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 name="TextBox 1"/>
          <p:cNvSpPr txBox="1">
            <a:spLocks noChangeArrowheads="1"/>
          </p:cNvSpPr>
          <p:nvPr/>
        </p:nvSpPr>
        <p:spPr bwMode="auto">
          <a:xfrm>
            <a:off x="5375275" y="1743075"/>
            <a:ext cx="3508509" cy="523220"/>
          </a:xfrm>
          <a:prstGeom prst="rect">
            <a:avLst/>
          </a:prstGeom>
          <a:noFill/>
          <a:ln w="9525">
            <a:noFill/>
            <a:miter lim="800000"/>
            <a:headEnd/>
            <a:tailEnd/>
          </a:ln>
        </p:spPr>
        <p:txBody>
          <a:bodyPr wrap="square">
            <a:spAutoFit/>
          </a:bodyPr>
          <a:lstStyle/>
          <a:p>
            <a:pPr marL="171450" indent="-171450"/>
            <a:r>
              <a:rPr lang="en-US" sz="1400" b="1" dirty="0" smtClean="0"/>
              <a:t>2. Infer evolutionary relationships  based on some set of assumptions:</a:t>
            </a:r>
            <a:endParaRPr lang="en-US" sz="1400" b="1" dirty="0"/>
          </a:p>
        </p:txBody>
      </p:sp>
      <p:pic>
        <p:nvPicPr>
          <p:cNvPr id="14" name="Picture 13" descr="mysticeti.jpg"/>
          <p:cNvPicPr>
            <a:picLocks noChangeAspect="1"/>
          </p:cNvPicPr>
          <p:nvPr/>
        </p:nvPicPr>
        <p:blipFill>
          <a:blip r:embed="rId3"/>
          <a:stretch>
            <a:fillRect/>
          </a:stretch>
        </p:blipFill>
        <p:spPr>
          <a:xfrm>
            <a:off x="5771517" y="2271074"/>
            <a:ext cx="2305683" cy="2891476"/>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946" y="873696"/>
            <a:ext cx="4149436" cy="4973395"/>
          </a:xfrm>
          <a:prstGeom prst="rect">
            <a:avLst/>
          </a:prstGeom>
        </p:spPr>
      </p:pic>
      <p:sp>
        <p:nvSpPr>
          <p:cNvPr id="2" name="TextBox 1"/>
          <p:cNvSpPr txBox="1"/>
          <p:nvPr/>
        </p:nvSpPr>
        <p:spPr>
          <a:xfrm>
            <a:off x="5888182" y="2438400"/>
            <a:ext cx="184731" cy="369332"/>
          </a:xfrm>
          <a:prstGeom prst="rect">
            <a:avLst/>
          </a:prstGeom>
          <a:noFill/>
        </p:spPr>
        <p:txBody>
          <a:bodyPr wrap="none" rtlCol="0">
            <a:spAutoFit/>
          </a:bodyPr>
          <a:lstStyle/>
          <a:p>
            <a:endParaRPr lang="en-US" dirty="0"/>
          </a:p>
        </p:txBody>
      </p:sp>
      <p:sp>
        <p:nvSpPr>
          <p:cNvPr id="3" name="Rectangle 2"/>
          <p:cNvSpPr/>
          <p:nvPr/>
        </p:nvSpPr>
        <p:spPr>
          <a:xfrm>
            <a:off x="4627418" y="2499228"/>
            <a:ext cx="4572000" cy="1254318"/>
          </a:xfrm>
          <a:prstGeom prst="rect">
            <a:avLst/>
          </a:prstGeom>
        </p:spPr>
        <p:txBody>
          <a:bodyPr>
            <a:spAutoFit/>
          </a:bodyPr>
          <a:lstStyle/>
          <a:p>
            <a:pPr marL="0" marR="0">
              <a:lnSpc>
                <a:spcPct val="106000"/>
              </a:lnSpc>
              <a:spcBef>
                <a:spcPts val="0"/>
              </a:spcBef>
              <a:spcAft>
                <a:spcPts val="800"/>
              </a:spcAft>
            </a:pPr>
            <a:r>
              <a:rPr lang="en-US" b="1" dirty="0" smtClean="0">
                <a:solidFill>
                  <a:srgbClr val="000000"/>
                </a:solidFill>
                <a:latin typeface="Calibri" panose="020F0502020204030204" pitchFamily="34" charset="0"/>
                <a:ea typeface="Calibri" panose="020F0502020204030204" pitchFamily="34" charset="0"/>
                <a:cs typeface="Arial" panose="020B0604020202020204" pitchFamily="34" charset="0"/>
              </a:rPr>
              <a:t>Hug</a:t>
            </a:r>
            <a:r>
              <a:rPr lang="en-US" b="1" dirty="0">
                <a:solidFill>
                  <a:srgbClr val="000000"/>
                </a:solidFill>
                <a:latin typeface="Calibri" panose="020F0502020204030204" pitchFamily="34" charset="0"/>
                <a:ea typeface="Calibri" panose="020F0502020204030204" pitchFamily="34" charset="0"/>
                <a:cs typeface="Arial" panose="020B0604020202020204" pitchFamily="34" charset="0"/>
              </a:rPr>
              <a:t>: “I spent over a month attempting to conduct these jobs on other servers with no success – the jobs always failed prior to finishing. </a:t>
            </a: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626397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50767" y="2387311"/>
            <a:ext cx="7705725" cy="1200329"/>
          </a:xfrm>
          <a:prstGeom prst="rect">
            <a:avLst/>
          </a:prstGeom>
          <a:solidFill>
            <a:schemeClr val="accent3"/>
          </a:solidFill>
        </p:spPr>
        <p:txBody>
          <a:bodyPr wrap="square">
            <a:spAutoFit/>
          </a:bodyPr>
          <a:lstStyle/>
          <a:p>
            <a:pPr algn="just">
              <a:defRPr/>
            </a:pPr>
            <a:r>
              <a:rPr lang="en-US" b="1" dirty="0" smtClean="0">
                <a:latin typeface="Calibri" panose="020F0502020204030204" pitchFamily="34" charset="0"/>
              </a:rPr>
              <a:t>	</a:t>
            </a:r>
          </a:p>
          <a:p>
            <a:pPr algn="just">
              <a:defRPr/>
            </a:pPr>
            <a:r>
              <a:rPr lang="en-US" dirty="0" smtClean="0">
                <a:latin typeface="Calibri" panose="020F0502020204030204" pitchFamily="34" charset="0"/>
              </a:rPr>
              <a:t>“I </a:t>
            </a:r>
            <a:r>
              <a:rPr lang="en-US" dirty="0">
                <a:latin typeface="Calibri" panose="020F0502020204030204" pitchFamily="34" charset="0"/>
              </a:rPr>
              <a:t>am pushing now to submit a MS by Friday, and I am making multiple runs by </a:t>
            </a:r>
            <a:r>
              <a:rPr lang="en-US" dirty="0" err="1">
                <a:latin typeface="Calibri" panose="020F0502020204030204" pitchFamily="34" charset="0"/>
              </a:rPr>
              <a:t>RAxML</a:t>
            </a:r>
            <a:r>
              <a:rPr lang="en-US" dirty="0">
                <a:latin typeface="Calibri" panose="020F0502020204030204" pitchFamily="34" charset="0"/>
              </a:rPr>
              <a:t> and </a:t>
            </a:r>
            <a:r>
              <a:rPr lang="en-US" dirty="0" err="1">
                <a:latin typeface="Calibri" panose="020F0502020204030204" pitchFamily="34" charset="0"/>
              </a:rPr>
              <a:t>Mr</a:t>
            </a:r>
            <a:r>
              <a:rPr lang="en-US" dirty="0">
                <a:latin typeface="Calibri" panose="020F0502020204030204" pitchFamily="34" charset="0"/>
              </a:rPr>
              <a:t> Bayes each day (small by your standards), but all of which are necessary to </a:t>
            </a:r>
            <a:r>
              <a:rPr lang="en-US" dirty="0" smtClean="0">
                <a:latin typeface="Calibri" panose="020F0502020204030204" pitchFamily="34" charset="0"/>
              </a:rPr>
              <a:t>get the </a:t>
            </a:r>
            <a:r>
              <a:rPr lang="en-US" dirty="0">
                <a:latin typeface="Calibri" panose="020F0502020204030204" pitchFamily="34" charset="0"/>
              </a:rPr>
              <a:t>final picture polished and submission-ready</a:t>
            </a:r>
            <a:r>
              <a:rPr lang="en-US" dirty="0" smtClean="0">
                <a:latin typeface="Calibri" panose="020F0502020204030204" pitchFamily="34" charset="0"/>
              </a:rPr>
              <a:t>.”</a:t>
            </a:r>
            <a:endParaRPr lang="en-US"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86690" y="2558765"/>
            <a:ext cx="7779327" cy="1200329"/>
          </a:xfrm>
          <a:prstGeom prst="rect">
            <a:avLst/>
          </a:prstGeom>
        </p:spPr>
        <p:txBody>
          <a:bodyPr wrap="square">
            <a:spAutoFit/>
          </a:bodyPr>
          <a:lstStyle/>
          <a:p>
            <a:pPr marL="0" marR="0">
              <a:spcBef>
                <a:spcPts val="0"/>
              </a:spcBef>
              <a:spcAft>
                <a:spcPts val="0"/>
              </a:spcAft>
            </a:pPr>
            <a:r>
              <a:rPr lang="en-US" dirty="0">
                <a:latin typeface="Calibri" panose="020F0502020204030204" pitchFamily="34" charset="0"/>
                <a:ea typeface="Calibri" panose="020F0502020204030204" pitchFamily="34" charset="0"/>
              </a:rPr>
              <a:t>“For young researchers at the transition of postdoc to PI, CIPRES is an important resource because we usually lack [our] own funding/infrastructure for these kind of analyses. Thus, CIPRES has helped me a lot towards achieving scientific independence.”</a:t>
            </a:r>
          </a:p>
        </p:txBody>
      </p:sp>
    </p:spTree>
    <p:extLst>
      <p:ext uri="{BB962C8B-B14F-4D97-AF65-F5344CB8AC3E}">
        <p14:creationId xmlns:p14="http://schemas.microsoft.com/office/powerpoint/2010/main" val="35306987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2840" y="2231193"/>
            <a:ext cx="7626929" cy="1508105"/>
          </a:xfrm>
          <a:prstGeom prst="rect">
            <a:avLst/>
          </a:prstGeom>
        </p:spPr>
        <p:txBody>
          <a:bodyPr wrap="square">
            <a:spAutoFit/>
          </a:bodyPr>
          <a:lstStyle/>
          <a:p>
            <a:pPr marL="0" marR="0">
              <a:spcBef>
                <a:spcPts val="0"/>
              </a:spcBef>
              <a:spcAft>
                <a:spcPts val="0"/>
              </a:spcAft>
            </a:pPr>
            <a:r>
              <a:rPr lang="en-US" sz="2000" dirty="0">
                <a:latin typeface="Times New Roman" panose="02020603050405020304" pitchFamily="18" charset="0"/>
                <a:ea typeface="Calibri" panose="020F0502020204030204" pitchFamily="34" charset="0"/>
              </a:rPr>
              <a:t> </a:t>
            </a:r>
          </a:p>
          <a:p>
            <a:pPr marL="0" marR="0">
              <a:spcBef>
                <a:spcPts val="0"/>
              </a:spcBef>
              <a:spcAft>
                <a:spcPts val="0"/>
              </a:spcAft>
            </a:pPr>
            <a:r>
              <a:rPr lang="en-US" dirty="0" smtClean="0">
                <a:latin typeface="Calibri" panose="020F0502020204030204" pitchFamily="34" charset="0"/>
                <a:ea typeface="Calibri" panose="020F0502020204030204" pitchFamily="34" charset="0"/>
                <a:cs typeface="Times New Roman" panose="02020603050405020304" pitchFamily="18" charset="0"/>
              </a:rPr>
              <a:t>“….the </a:t>
            </a:r>
            <a:r>
              <a:rPr lang="en-US" dirty="0">
                <a:latin typeface="Calibri" panose="020F0502020204030204" pitchFamily="34" charset="0"/>
                <a:ea typeface="Calibri" panose="020F0502020204030204" pitchFamily="34" charset="0"/>
                <a:cs typeface="Times New Roman" panose="02020603050405020304" pitchFamily="18" charset="0"/>
              </a:rPr>
              <a:t>computations took 6 minutes on Gordon for my input file, while trying to run this on my PC it collapsed after 2 weeks! User friendly server both due to assistance and design which greatly facilitates research!”</a:t>
            </a:r>
          </a:p>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30404198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1278" y="2954218"/>
            <a:ext cx="7599218" cy="923330"/>
          </a:xfrm>
          <a:prstGeom prst="rect">
            <a:avLst/>
          </a:prstGeom>
        </p:spPr>
        <p:txBody>
          <a:bodyPr wrap="square">
            <a:spAutoFit/>
          </a:bodyPr>
          <a:lstStyle/>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“I’m in the jungles of Panama for fieldwork, can't tell you how helpful it is to have this online resource.”</a:t>
            </a:r>
          </a:p>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3737689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5853" y="2773922"/>
            <a:ext cx="7994074" cy="923330"/>
          </a:xfrm>
          <a:prstGeom prst="rect">
            <a:avLst/>
          </a:prstGeom>
        </p:spPr>
        <p:txBody>
          <a:bodyPr wrap="square">
            <a:spAutoFit/>
          </a:bodyPr>
          <a:lstStyle/>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“I am at a small regional university where I do not have access to the kind of computing power available at R1 universities. Therefore, my research program really benefits from this amazing resource</a:t>
            </a:r>
            <a:r>
              <a:rPr lang="en-US" dirty="0" smtClean="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408928623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7419" y="2046558"/>
            <a:ext cx="7439892" cy="1754326"/>
          </a:xfrm>
          <a:prstGeom prst="rect">
            <a:avLst/>
          </a:prstGeom>
        </p:spPr>
        <p:txBody>
          <a:bodyPr wrap="square">
            <a:spAutoFit/>
          </a:bodyPr>
          <a:lstStyle/>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“The wall time for these data sets are 30 min (2000 Bootstrap reps) [on the CSG], but locally it would take 24 hours for each run. So, instead of 10 days to complete all the analyses with a few local computers, I have publication quality trees overnight.”</a:t>
            </a:r>
          </a:p>
          <a:p>
            <a:pPr marL="0" marR="0">
              <a:spcBef>
                <a:spcPts val="0"/>
              </a:spcBef>
              <a:spcAft>
                <a:spcPts val="0"/>
              </a:spcAft>
            </a:pPr>
            <a:r>
              <a:rPr lang="en-US"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9679603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04875" y="1266825"/>
            <a:ext cx="7867650" cy="1477328"/>
          </a:xfrm>
          <a:prstGeom prst="rect">
            <a:avLst/>
          </a:prstGeom>
          <a:solidFill>
            <a:schemeClr val="accent3"/>
          </a:solidFill>
        </p:spPr>
        <p:txBody>
          <a:bodyPr wrap="square">
            <a:spAutoFit/>
          </a:bodyPr>
          <a:lstStyle/>
          <a:p>
            <a:pPr>
              <a:defRPr/>
            </a:pPr>
            <a:r>
              <a:rPr lang="en-US" b="1" dirty="0"/>
              <a:t>Impact on </a:t>
            </a:r>
            <a:r>
              <a:rPr lang="en-US" b="1" dirty="0" smtClean="0"/>
              <a:t>Education: 	</a:t>
            </a:r>
          </a:p>
          <a:p>
            <a:pPr>
              <a:defRPr/>
            </a:pPr>
            <a:endParaRPr lang="en-US" b="1" dirty="0" smtClean="0"/>
          </a:p>
          <a:p>
            <a:r>
              <a:rPr lang="en-US" dirty="0"/>
              <a:t>“It is an </a:t>
            </a:r>
            <a:r>
              <a:rPr lang="en-US" dirty="0" smtClean="0"/>
              <a:t>easy-to-use </a:t>
            </a:r>
            <a:r>
              <a:rPr lang="en-US" dirty="0"/>
              <a:t>cluster to run BEAST analyses in a short time. This allows students to run analyses that actually converge in a single class</a:t>
            </a:r>
            <a:r>
              <a:rPr lang="en-US" dirty="0" smtClean="0"/>
              <a:t>.</a:t>
            </a:r>
            <a:r>
              <a:rPr lang="en-US" b="1" dirty="0" smtClean="0"/>
              <a:t>”</a:t>
            </a:r>
          </a:p>
          <a:p>
            <a:endParaRPr lang="en-US" dirty="0"/>
          </a:p>
        </p:txBody>
      </p:sp>
    </p:spTree>
    <p:extLst>
      <p:ext uri="{BB962C8B-B14F-4D97-AF65-F5344CB8AC3E}">
        <p14:creationId xmlns:p14="http://schemas.microsoft.com/office/powerpoint/2010/main" val="5760886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295275" y="1333500"/>
            <a:ext cx="8362950" cy="3505200"/>
          </a:xfrm>
        </p:spPr>
        <p:txBody>
          <a:bodyPr/>
          <a:lstStyle/>
          <a:p>
            <a:pPr marL="0" indent="0" eaLnBrk="1" hangingPunct="1">
              <a:buFontTx/>
              <a:buNone/>
              <a:defRPr/>
            </a:pPr>
            <a:r>
              <a:rPr lang="en-US" sz="1800" dirty="0" smtClean="0"/>
              <a:t>Goals for this tutorial:</a:t>
            </a:r>
          </a:p>
          <a:p>
            <a:pPr marL="0" indent="0" eaLnBrk="1" hangingPunct="1">
              <a:buFontTx/>
              <a:buNone/>
              <a:defRPr/>
            </a:pPr>
            <a:r>
              <a:rPr lang="en-US" sz="1800" dirty="0" smtClean="0"/>
              <a:t>     </a:t>
            </a:r>
            <a:endParaRPr lang="en-US" sz="1800" dirty="0"/>
          </a:p>
          <a:p>
            <a:pPr marL="0" indent="0" eaLnBrk="1" hangingPunct="1">
              <a:buFontTx/>
              <a:buNone/>
              <a:defRPr/>
            </a:pPr>
            <a:endParaRPr lang="en-US" sz="1800" dirty="0" smtClean="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smtClean="0"/>
          </a:p>
          <a:p>
            <a:pPr marL="0" indent="0" eaLnBrk="1" hangingPunct="1">
              <a:buFontTx/>
              <a:buNone/>
              <a:defRPr/>
            </a:pPr>
            <a:endParaRPr lang="en-US" sz="1800" dirty="0"/>
          </a:p>
          <a:p>
            <a:pPr marL="0" indent="0" eaLnBrk="1" hangingPunct="1">
              <a:buFontTx/>
              <a:buNone/>
              <a:defRPr/>
            </a:pPr>
            <a:endParaRPr lang="en-US" sz="1800" dirty="0"/>
          </a:p>
          <a:p>
            <a:pPr marL="0" indent="0" eaLnBrk="1" hangingPunct="1">
              <a:buFontTx/>
              <a:buNone/>
              <a:defRPr/>
            </a:pPr>
            <a:endParaRPr lang="en-US" sz="1800" dirty="0" smtClean="0"/>
          </a:p>
        </p:txBody>
      </p:sp>
      <p:sp>
        <p:nvSpPr>
          <p:cNvPr id="4" name="Rectangle 3"/>
          <p:cNvSpPr txBox="1">
            <a:spLocks noChangeArrowheads="1"/>
          </p:cNvSpPr>
          <p:nvPr/>
        </p:nvSpPr>
        <p:spPr bwMode="auto">
          <a:xfrm>
            <a:off x="1022350" y="1555750"/>
            <a:ext cx="8420100" cy="3505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US" b="1" kern="0" dirty="0" smtClean="0">
                <a:latin typeface="+mn-lt"/>
              </a:rPr>
              <a:t>Make an account and </a:t>
            </a:r>
            <a:r>
              <a:rPr kumimoji="0" lang="en-US" sz="1800" b="1" i="0" u="none" strike="noStrike" kern="0" cap="none" spc="0" normalizeH="0" baseline="0" noProof="0" dirty="0" smtClean="0">
                <a:ln>
                  <a:noFill/>
                </a:ln>
                <a:solidFill>
                  <a:schemeClr val="tx1"/>
                </a:solidFill>
                <a:effectLst/>
                <a:uLnTx/>
                <a:uFillTx/>
                <a:latin typeface="+mn-lt"/>
                <a:ea typeface="+mn-ea"/>
                <a:cs typeface="+mn-cs"/>
              </a:rPr>
              <a:t>login.</a:t>
            </a: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US" b="1" kern="0" dirty="0" smtClean="0">
                <a:latin typeface="+mn-lt"/>
              </a:rPr>
              <a:t>Upload a data file to work on.</a:t>
            </a: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a:p>
            <a:pPr marL="285750" marR="0" lvl="0" indent="-285750" algn="l" defTabSz="914400" rtl="0" eaLnBrk="1" fontAlgn="base" latinLnBrk="0" hangingPunct="1">
              <a:lnSpc>
                <a:spcPct val="100000"/>
              </a:lnSpc>
              <a:spcBef>
                <a:spcPct val="20000"/>
              </a:spcBef>
              <a:spcAft>
                <a:spcPct val="0"/>
              </a:spcAft>
              <a:buClrTx/>
              <a:buSzTx/>
              <a:buFont typeface="Arial" panose="020B0604020202020204" pitchFamily="34" charset="0"/>
              <a:buChar char="•"/>
              <a:tabLst/>
              <a:defRPr/>
            </a:pPr>
            <a:r>
              <a:rPr lang="en-US" b="1" kern="0" dirty="0" smtClean="0">
                <a:latin typeface="+mn-lt"/>
              </a:rPr>
              <a:t>Run a canonical CIPRES workflow:</a:t>
            </a:r>
          </a:p>
          <a:p>
            <a:pPr marL="742950" lvl="1" indent="-285750">
              <a:spcBef>
                <a:spcPct val="20000"/>
              </a:spcBef>
              <a:buFont typeface="Arial" panose="020B0604020202020204" pitchFamily="34" charset="0"/>
              <a:buChar char="•"/>
              <a:defRPr/>
            </a:pPr>
            <a:r>
              <a:rPr kumimoji="0" lang="en-US" b="1" i="0" u="none" strike="noStrike" kern="0" cap="none" spc="0" normalizeH="0" baseline="0" noProof="0" dirty="0" smtClean="0">
                <a:ln>
                  <a:noFill/>
                </a:ln>
                <a:solidFill>
                  <a:schemeClr val="tx1"/>
                </a:solidFill>
                <a:effectLst/>
                <a:uLnTx/>
                <a:uFillTx/>
                <a:latin typeface="+mn-lt"/>
                <a:ea typeface="+mn-ea"/>
                <a:cs typeface="+mn-cs"/>
              </a:rPr>
              <a:t>Sequence alignment</a:t>
            </a:r>
          </a:p>
          <a:p>
            <a:pPr marL="742950" lvl="1" indent="-285750">
              <a:spcBef>
                <a:spcPct val="20000"/>
              </a:spcBef>
              <a:buFont typeface="Arial" panose="020B0604020202020204" pitchFamily="34" charset="0"/>
              <a:buChar char="•"/>
              <a:defRPr/>
            </a:pPr>
            <a:r>
              <a:rPr lang="en-US" b="1" kern="0" dirty="0" smtClean="0">
                <a:latin typeface="+mn-lt"/>
              </a:rPr>
              <a:t>Tree Inference</a:t>
            </a:r>
          </a:p>
          <a:p>
            <a:pPr lvl="1">
              <a:spcBef>
                <a:spcPct val="20000"/>
              </a:spcBef>
              <a:defRPr/>
            </a:pPr>
            <a:endParaRPr lang="en-US" b="1" kern="0" dirty="0" smtClean="0">
              <a:latin typeface="+mn-lt"/>
            </a:endParaRPr>
          </a:p>
          <a:p>
            <a:pPr lvl="1">
              <a:spcBef>
                <a:spcPct val="20000"/>
              </a:spcBef>
              <a:defRPr/>
            </a:pPr>
            <a:r>
              <a:rPr kumimoji="0" lang="en-US" b="1" i="0" u="none" strike="noStrike" kern="0" cap="none" spc="0" normalizeH="0" baseline="0" noProof="0" dirty="0" smtClean="0">
                <a:ln>
                  <a:noFill/>
                </a:ln>
                <a:solidFill>
                  <a:schemeClr val="tx1"/>
                </a:solidFill>
                <a:effectLst/>
                <a:uLnTx/>
                <a:uFillTx/>
                <a:latin typeface="+mn-lt"/>
                <a:ea typeface="+mn-ea"/>
                <a:cs typeface="+mn-cs"/>
              </a:rPr>
              <a:t>Links: </a:t>
            </a:r>
          </a:p>
          <a:p>
            <a:pPr lvl="1">
              <a:spcBef>
                <a:spcPct val="20000"/>
              </a:spcBef>
              <a:defRPr/>
            </a:pPr>
            <a:r>
              <a:rPr lang="en-US" b="1" kern="0" dirty="0" smtClean="0">
                <a:latin typeface="+mn-lt"/>
                <a:hlinkClick r:id="rId2"/>
              </a:rPr>
              <a:t>http://www.phylo.org/portal2</a:t>
            </a:r>
            <a:r>
              <a:rPr lang="en-US" b="1" kern="0" dirty="0" smtClean="0">
                <a:latin typeface="+mn-lt"/>
              </a:rPr>
              <a:t>    CIPRES Gateway</a:t>
            </a:r>
          </a:p>
          <a:p>
            <a:pPr lvl="1">
              <a:spcBef>
                <a:spcPct val="20000"/>
              </a:spcBef>
              <a:defRPr/>
            </a:pPr>
            <a:r>
              <a:rPr lang="en-US" b="1" kern="0" dirty="0">
                <a:latin typeface="+mn-lt"/>
                <a:hlinkClick r:id="rId3"/>
              </a:rPr>
              <a:t>http://</a:t>
            </a:r>
            <a:r>
              <a:rPr lang="en-US" b="1" kern="0" dirty="0" smtClean="0">
                <a:latin typeface="+mn-lt"/>
                <a:hlinkClick r:id="rId3"/>
              </a:rPr>
              <a:t>www.phylo.org/tools/tool_tests/mafft_input.txt</a:t>
            </a:r>
            <a:r>
              <a:rPr lang="en-US" b="1" kern="0" dirty="0" smtClean="0">
                <a:latin typeface="+mn-lt"/>
              </a:rPr>
              <a:t>   Input for </a:t>
            </a:r>
            <a:r>
              <a:rPr lang="en-US" b="1" kern="0" dirty="0">
                <a:latin typeface="+mn-lt"/>
              </a:rPr>
              <a:t>s</a:t>
            </a:r>
            <a:r>
              <a:rPr lang="en-US" b="1" kern="0" dirty="0" smtClean="0">
                <a:latin typeface="+mn-lt"/>
              </a:rPr>
              <a:t>equence alignment</a:t>
            </a:r>
          </a:p>
          <a:p>
            <a:pPr lvl="1">
              <a:spcBef>
                <a:spcPct val="20000"/>
              </a:spcBef>
              <a:defRPr/>
            </a:pPr>
            <a:r>
              <a:rPr lang="en-US" b="1" kern="0" dirty="0">
                <a:latin typeface="+mn-lt"/>
                <a:hlinkClick r:id="rId4"/>
              </a:rPr>
              <a:t>http://etetoolkit.org/treeview</a:t>
            </a:r>
            <a:r>
              <a:rPr lang="en-US" b="1" kern="0" dirty="0" smtClean="0">
                <a:latin typeface="+mn-lt"/>
                <a:hlinkClick r:id="rId4"/>
              </a:rPr>
              <a:t>/</a:t>
            </a:r>
            <a:r>
              <a:rPr lang="en-US" b="1" kern="0" dirty="0" smtClean="0">
                <a:latin typeface="+mn-lt"/>
              </a:rPr>
              <a:t>    Second Party Tree Viewer</a:t>
            </a:r>
          </a:p>
          <a:p>
            <a:pPr lvl="1">
              <a:spcBef>
                <a:spcPct val="20000"/>
              </a:spcBef>
              <a:defRPr/>
            </a:pPr>
            <a:endParaRPr lang="en-US" b="1" kern="0" dirty="0" smtClean="0">
              <a:latin typeface="+mn-lt"/>
            </a:endParaRPr>
          </a:p>
          <a:p>
            <a:pPr lvl="1">
              <a:spcBef>
                <a:spcPct val="20000"/>
              </a:spcBef>
              <a:defRPr/>
            </a:pPr>
            <a:r>
              <a:rPr lang="en-US" b="1" kern="0" dirty="0" smtClean="0">
                <a:latin typeface="+mn-lt"/>
              </a:rPr>
              <a:t/>
            </a:r>
            <a:br>
              <a:rPr lang="en-US" b="1" kern="0" dirty="0" smtClean="0">
                <a:latin typeface="+mn-lt"/>
              </a:rPr>
            </a:br>
            <a:endParaRPr kumimoji="0" lang="en-US" b="1" i="0" u="none" strike="noStrike" kern="0" cap="none" spc="0" normalizeH="0" baseline="0" noProof="0" dirty="0" smtClean="0">
              <a:ln>
                <a:noFill/>
              </a:ln>
              <a:solidFill>
                <a:schemeClr val="tx1"/>
              </a:solidFill>
              <a:effectLst/>
              <a:uLnTx/>
              <a:uFillTx/>
              <a:latin typeface="+mn-lt"/>
              <a:ea typeface="+mn-ea"/>
              <a:cs typeface="+mn-cs"/>
            </a:endParaRPr>
          </a:p>
          <a:p>
            <a:pPr marR="0" lvl="0" algn="l" defTabSz="914400" rtl="0" eaLnBrk="1" fontAlgn="base" latinLnBrk="0" hangingPunct="1">
              <a:lnSpc>
                <a:spcPct val="100000"/>
              </a:lnSpc>
              <a:spcBef>
                <a:spcPct val="20000"/>
              </a:spcBef>
              <a:spcAft>
                <a:spcPct val="0"/>
              </a:spcAft>
              <a:buClrTx/>
              <a:buSzTx/>
              <a:tabLst/>
              <a:defRPr/>
            </a:pPr>
            <a:endParaRPr lang="en-US" b="1" kern="0" dirty="0">
              <a:latin typeface="+mn-lt"/>
            </a:endParaRPr>
          </a:p>
        </p:txBody>
      </p:sp>
    </p:spTree>
    <p:extLst>
      <p:ext uri="{BB962C8B-B14F-4D97-AF65-F5344CB8AC3E}">
        <p14:creationId xmlns:p14="http://schemas.microsoft.com/office/powerpoint/2010/main" val="152755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038224" y="1104900"/>
            <a:ext cx="7286625" cy="461665"/>
          </a:xfrm>
          <a:prstGeom prst="rect">
            <a:avLst/>
          </a:prstGeom>
          <a:noFill/>
          <a:ln w="9525">
            <a:noFill/>
            <a:miter lim="800000"/>
            <a:headEnd/>
            <a:tailEnd/>
          </a:ln>
        </p:spPr>
        <p:txBody>
          <a:bodyPr wrap="square">
            <a:spAutoFit/>
          </a:bodyPr>
          <a:lstStyle/>
          <a:p>
            <a:r>
              <a:rPr lang="en-US" sz="2400" b="1" dirty="0" smtClean="0"/>
              <a:t>Exploring Tree Space is NP Hard!. </a:t>
            </a:r>
            <a:endParaRPr lang="en-US" sz="2400" b="1" dirty="0"/>
          </a:p>
        </p:txBody>
      </p:sp>
      <p:graphicFrame>
        <p:nvGraphicFramePr>
          <p:cNvPr id="3" name="Table 2"/>
          <p:cNvGraphicFramePr>
            <a:graphicFrameLocks noGrp="1"/>
          </p:cNvGraphicFramePr>
          <p:nvPr>
            <p:extLst/>
          </p:nvPr>
        </p:nvGraphicFramePr>
        <p:xfrm>
          <a:off x="1495425" y="1758950"/>
          <a:ext cx="6096000" cy="2595880"/>
        </p:xfrm>
        <a:graphic>
          <a:graphicData uri="http://schemas.openxmlformats.org/drawingml/2006/table">
            <a:tbl>
              <a:tblPr firstRow="1" bandRow="1">
                <a:tableStyleId>{5C22544A-7EE6-4342-B048-85BDC9FD1C3A}</a:tableStyleId>
              </a:tblPr>
              <a:tblGrid>
                <a:gridCol w="2914650"/>
                <a:gridCol w="3181350"/>
              </a:tblGrid>
              <a:tr h="370840">
                <a:tc>
                  <a:txBody>
                    <a:bodyPr/>
                    <a:lstStyle/>
                    <a:p>
                      <a:pPr algn="ctr"/>
                      <a:r>
                        <a:rPr lang="en-US" dirty="0" smtClean="0">
                          <a:solidFill>
                            <a:schemeClr val="tx1"/>
                          </a:solidFill>
                        </a:rPr>
                        <a:t>Number of Species </a:t>
                      </a:r>
                      <a:endParaRPr lang="en-US" dirty="0">
                        <a:solidFill>
                          <a:schemeClr val="tx1"/>
                        </a:solidFill>
                      </a:endParaRPr>
                    </a:p>
                  </a:txBody>
                  <a:tcPr/>
                </a:tc>
                <a:tc>
                  <a:txBody>
                    <a:bodyPr/>
                    <a:lstStyle/>
                    <a:p>
                      <a:pPr algn="ctr"/>
                      <a:r>
                        <a:rPr lang="en-US" dirty="0" smtClean="0">
                          <a:solidFill>
                            <a:schemeClr val="tx1"/>
                          </a:solidFill>
                        </a:rPr>
                        <a:t>Number of Rooted Trees</a:t>
                      </a:r>
                      <a:endParaRPr lang="en-US" dirty="0">
                        <a:solidFill>
                          <a:schemeClr val="tx1"/>
                        </a:solidFill>
                      </a:endParaRPr>
                    </a:p>
                  </a:txBody>
                  <a:tcPr/>
                </a:tc>
              </a:tr>
              <a:tr h="370840">
                <a:tc>
                  <a:txBody>
                    <a:bodyPr/>
                    <a:lstStyle/>
                    <a:p>
                      <a:pPr algn="ctr"/>
                      <a:r>
                        <a:rPr lang="en-US" dirty="0" smtClean="0">
                          <a:solidFill>
                            <a:schemeClr val="tx1"/>
                          </a:solidFill>
                        </a:rPr>
                        <a:t>3</a:t>
                      </a:r>
                      <a:endParaRPr lang="en-US" dirty="0">
                        <a:solidFill>
                          <a:schemeClr val="tx1"/>
                        </a:solidFill>
                      </a:endParaRPr>
                    </a:p>
                  </a:txBody>
                  <a:tcPr/>
                </a:tc>
                <a:tc>
                  <a:txBody>
                    <a:bodyPr/>
                    <a:lstStyle/>
                    <a:p>
                      <a:pPr algn="ctr"/>
                      <a:r>
                        <a:rPr lang="en-US" dirty="0" smtClean="0">
                          <a:solidFill>
                            <a:schemeClr val="tx1"/>
                          </a:solidFill>
                        </a:rPr>
                        <a:t>3</a:t>
                      </a:r>
                      <a:endParaRPr lang="en-US" dirty="0">
                        <a:solidFill>
                          <a:schemeClr val="tx1"/>
                        </a:solidFill>
                      </a:endParaRPr>
                    </a:p>
                  </a:txBody>
                  <a:tcPr/>
                </a:tc>
              </a:tr>
              <a:tr h="370840">
                <a:tc>
                  <a:txBody>
                    <a:bodyPr/>
                    <a:lstStyle/>
                    <a:p>
                      <a:pPr algn="ctr"/>
                      <a:r>
                        <a:rPr lang="en-US" dirty="0" smtClean="0">
                          <a:solidFill>
                            <a:schemeClr val="tx1"/>
                          </a:solidFill>
                        </a:rPr>
                        <a:t>4</a:t>
                      </a:r>
                      <a:endParaRPr lang="en-US" dirty="0">
                        <a:solidFill>
                          <a:schemeClr val="tx1"/>
                        </a:solidFill>
                      </a:endParaRPr>
                    </a:p>
                  </a:txBody>
                  <a:tcPr/>
                </a:tc>
                <a:tc>
                  <a:txBody>
                    <a:bodyPr/>
                    <a:lstStyle/>
                    <a:p>
                      <a:pPr algn="ctr"/>
                      <a:r>
                        <a:rPr lang="en-US" dirty="0" smtClean="0">
                          <a:solidFill>
                            <a:schemeClr val="tx1"/>
                          </a:solidFill>
                        </a:rPr>
                        <a:t>15</a:t>
                      </a:r>
                      <a:endParaRPr lang="en-US" dirty="0">
                        <a:solidFill>
                          <a:schemeClr val="tx1"/>
                        </a:solidFill>
                      </a:endParaRPr>
                    </a:p>
                  </a:txBody>
                  <a:tcPr/>
                </a:tc>
              </a:tr>
              <a:tr h="370840">
                <a:tc>
                  <a:txBody>
                    <a:bodyPr/>
                    <a:lstStyle/>
                    <a:p>
                      <a:pPr algn="ctr"/>
                      <a:r>
                        <a:rPr lang="en-US" dirty="0" smtClean="0">
                          <a:solidFill>
                            <a:schemeClr val="tx1"/>
                          </a:solidFill>
                        </a:rPr>
                        <a:t>5</a:t>
                      </a:r>
                      <a:endParaRPr lang="en-US" dirty="0">
                        <a:solidFill>
                          <a:schemeClr val="tx1"/>
                        </a:solidFill>
                      </a:endParaRPr>
                    </a:p>
                  </a:txBody>
                  <a:tcPr/>
                </a:tc>
                <a:tc>
                  <a:txBody>
                    <a:bodyPr/>
                    <a:lstStyle/>
                    <a:p>
                      <a:pPr algn="ctr"/>
                      <a:r>
                        <a:rPr lang="en-US" dirty="0" smtClean="0">
                          <a:solidFill>
                            <a:schemeClr val="tx1"/>
                          </a:solidFill>
                        </a:rPr>
                        <a:t>105</a:t>
                      </a:r>
                      <a:endParaRPr lang="en-US" dirty="0">
                        <a:solidFill>
                          <a:schemeClr val="tx1"/>
                        </a:solidFill>
                      </a:endParaRPr>
                    </a:p>
                  </a:txBody>
                  <a:tcPr/>
                </a:tc>
              </a:tr>
              <a:tr h="370840">
                <a:tc>
                  <a:txBody>
                    <a:bodyPr/>
                    <a:lstStyle/>
                    <a:p>
                      <a:pPr algn="ctr"/>
                      <a:r>
                        <a:rPr lang="en-US" dirty="0" smtClean="0">
                          <a:solidFill>
                            <a:schemeClr val="tx1"/>
                          </a:solidFill>
                        </a:rPr>
                        <a:t>10</a:t>
                      </a:r>
                      <a:endParaRPr lang="en-US"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3.44 x10</a:t>
                      </a:r>
                      <a:r>
                        <a:rPr lang="en-US" baseline="30000" dirty="0" smtClean="0">
                          <a:solidFill>
                            <a:schemeClr val="tx1"/>
                          </a:solidFill>
                        </a:rPr>
                        <a:t>7</a:t>
                      </a:r>
                      <a:endParaRPr lang="en-US" dirty="0" smtClean="0">
                        <a:solidFill>
                          <a:schemeClr val="tx1"/>
                        </a:solidFill>
                      </a:endParaRPr>
                    </a:p>
                  </a:txBody>
                  <a:tcPr/>
                </a:tc>
              </a:tr>
              <a:tr h="370840">
                <a:tc>
                  <a:txBody>
                    <a:bodyPr/>
                    <a:lstStyle/>
                    <a:p>
                      <a:pPr algn="ctr"/>
                      <a:r>
                        <a:rPr lang="en-US" dirty="0" smtClean="0">
                          <a:solidFill>
                            <a:schemeClr val="tx1"/>
                          </a:solidFill>
                        </a:rPr>
                        <a:t>20</a:t>
                      </a:r>
                      <a:endParaRPr lang="en-US"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8.20 x10</a:t>
                      </a:r>
                      <a:r>
                        <a:rPr lang="en-US" baseline="30000" dirty="0" smtClean="0">
                          <a:solidFill>
                            <a:schemeClr val="tx1"/>
                          </a:solidFill>
                        </a:rPr>
                        <a:t>21</a:t>
                      </a:r>
                      <a:endParaRPr lang="en-US" dirty="0" smtClean="0">
                        <a:solidFill>
                          <a:schemeClr val="tx1"/>
                        </a:solidFill>
                      </a:endParaRPr>
                    </a:p>
                  </a:txBody>
                  <a:tcPr/>
                </a:tc>
              </a:tr>
              <a:tr h="370840">
                <a:tc>
                  <a:txBody>
                    <a:bodyPr/>
                    <a:lstStyle/>
                    <a:p>
                      <a:pPr algn="ctr"/>
                      <a:r>
                        <a:rPr lang="en-US" dirty="0" smtClean="0">
                          <a:solidFill>
                            <a:schemeClr val="tx1"/>
                          </a:solidFill>
                        </a:rPr>
                        <a:t>30</a:t>
                      </a:r>
                      <a:endParaRPr lang="en-US" dirty="0">
                        <a:solidFill>
                          <a:schemeClr val="tx1"/>
                        </a:solidFill>
                      </a:endParaRPr>
                    </a:p>
                  </a:txBody>
                  <a:tcPr/>
                </a:tc>
                <a:tc>
                  <a:txBody>
                    <a:bodyPr/>
                    <a:lstStyle/>
                    <a:p>
                      <a:pPr algn="ctr"/>
                      <a:r>
                        <a:rPr lang="en-US" dirty="0" smtClean="0">
                          <a:solidFill>
                            <a:schemeClr val="tx1"/>
                          </a:solidFill>
                        </a:rPr>
                        <a:t>4.95 x10</a:t>
                      </a:r>
                      <a:r>
                        <a:rPr lang="en-US" baseline="30000" dirty="0" smtClean="0">
                          <a:solidFill>
                            <a:schemeClr val="tx1"/>
                          </a:solidFill>
                        </a:rPr>
                        <a:t>38</a:t>
                      </a:r>
                      <a:endParaRPr lang="en-US" dirty="0">
                        <a:solidFill>
                          <a:schemeClr val="tx1"/>
                        </a:solidFill>
                      </a:endParaRPr>
                    </a:p>
                  </a:txBody>
                  <a:tcPr/>
                </a:tc>
              </a:tr>
            </a:tbl>
          </a:graphicData>
        </a:graphic>
      </p:graphicFrame>
    </p:spTree>
    <p:extLst>
      <p:ext uri="{BB962C8B-B14F-4D97-AF65-F5344CB8AC3E}">
        <p14:creationId xmlns:p14="http://schemas.microsoft.com/office/powerpoint/2010/main" val="2844980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a:spLocks noChangeArrowheads="1"/>
          </p:cNvSpPr>
          <p:nvPr/>
        </p:nvSpPr>
        <p:spPr bwMode="auto">
          <a:xfrm>
            <a:off x="1038224" y="1104900"/>
            <a:ext cx="7286625" cy="461665"/>
          </a:xfrm>
          <a:prstGeom prst="rect">
            <a:avLst/>
          </a:prstGeom>
          <a:noFill/>
          <a:ln w="9525">
            <a:noFill/>
            <a:miter lim="800000"/>
            <a:headEnd/>
            <a:tailEnd/>
          </a:ln>
        </p:spPr>
        <p:txBody>
          <a:bodyPr wrap="square">
            <a:spAutoFit/>
          </a:bodyPr>
          <a:lstStyle/>
          <a:p>
            <a:r>
              <a:rPr lang="en-US" sz="2400" b="1" dirty="0" smtClean="0"/>
              <a:t>Exploring Tree Space is NP Hard!. </a:t>
            </a:r>
            <a:endParaRPr lang="en-US" sz="2400" b="1" dirty="0"/>
          </a:p>
        </p:txBody>
      </p:sp>
      <p:graphicFrame>
        <p:nvGraphicFramePr>
          <p:cNvPr id="3" name="Table 2"/>
          <p:cNvGraphicFramePr>
            <a:graphicFrameLocks noGrp="1"/>
          </p:cNvGraphicFramePr>
          <p:nvPr>
            <p:extLst/>
          </p:nvPr>
        </p:nvGraphicFramePr>
        <p:xfrm>
          <a:off x="1495425" y="1758950"/>
          <a:ext cx="6096000" cy="2595880"/>
        </p:xfrm>
        <a:graphic>
          <a:graphicData uri="http://schemas.openxmlformats.org/drawingml/2006/table">
            <a:tbl>
              <a:tblPr firstRow="1" bandRow="1">
                <a:tableStyleId>{5C22544A-7EE6-4342-B048-85BDC9FD1C3A}</a:tableStyleId>
              </a:tblPr>
              <a:tblGrid>
                <a:gridCol w="2914650"/>
                <a:gridCol w="3181350"/>
              </a:tblGrid>
              <a:tr h="370840">
                <a:tc>
                  <a:txBody>
                    <a:bodyPr/>
                    <a:lstStyle/>
                    <a:p>
                      <a:pPr algn="ctr"/>
                      <a:r>
                        <a:rPr lang="en-US" dirty="0" smtClean="0">
                          <a:solidFill>
                            <a:schemeClr val="tx1"/>
                          </a:solidFill>
                        </a:rPr>
                        <a:t>Number of Species </a:t>
                      </a:r>
                      <a:endParaRPr lang="en-US" dirty="0">
                        <a:solidFill>
                          <a:schemeClr val="tx1"/>
                        </a:solidFill>
                      </a:endParaRPr>
                    </a:p>
                  </a:txBody>
                  <a:tcPr/>
                </a:tc>
                <a:tc>
                  <a:txBody>
                    <a:bodyPr/>
                    <a:lstStyle/>
                    <a:p>
                      <a:pPr algn="ctr"/>
                      <a:r>
                        <a:rPr lang="en-US" dirty="0" smtClean="0">
                          <a:solidFill>
                            <a:schemeClr val="tx1"/>
                          </a:solidFill>
                        </a:rPr>
                        <a:t>Number of Rooted Trees</a:t>
                      </a:r>
                      <a:endParaRPr lang="en-US" dirty="0">
                        <a:solidFill>
                          <a:schemeClr val="tx1"/>
                        </a:solidFill>
                      </a:endParaRPr>
                    </a:p>
                  </a:txBody>
                  <a:tcPr/>
                </a:tc>
              </a:tr>
              <a:tr h="370840">
                <a:tc>
                  <a:txBody>
                    <a:bodyPr/>
                    <a:lstStyle/>
                    <a:p>
                      <a:pPr algn="ctr"/>
                      <a:r>
                        <a:rPr lang="en-US" dirty="0" smtClean="0">
                          <a:solidFill>
                            <a:schemeClr val="tx1"/>
                          </a:solidFill>
                        </a:rPr>
                        <a:t>3</a:t>
                      </a:r>
                      <a:endParaRPr lang="en-US" dirty="0">
                        <a:solidFill>
                          <a:schemeClr val="tx1"/>
                        </a:solidFill>
                      </a:endParaRPr>
                    </a:p>
                  </a:txBody>
                  <a:tcPr/>
                </a:tc>
                <a:tc>
                  <a:txBody>
                    <a:bodyPr/>
                    <a:lstStyle/>
                    <a:p>
                      <a:pPr algn="ctr"/>
                      <a:r>
                        <a:rPr lang="en-US" dirty="0" smtClean="0">
                          <a:solidFill>
                            <a:schemeClr val="tx1"/>
                          </a:solidFill>
                        </a:rPr>
                        <a:t>3</a:t>
                      </a:r>
                      <a:endParaRPr lang="en-US" dirty="0">
                        <a:solidFill>
                          <a:schemeClr val="tx1"/>
                        </a:solidFill>
                      </a:endParaRPr>
                    </a:p>
                  </a:txBody>
                  <a:tcPr/>
                </a:tc>
              </a:tr>
              <a:tr h="370840">
                <a:tc>
                  <a:txBody>
                    <a:bodyPr/>
                    <a:lstStyle/>
                    <a:p>
                      <a:pPr algn="ctr"/>
                      <a:r>
                        <a:rPr lang="en-US" dirty="0" smtClean="0">
                          <a:solidFill>
                            <a:schemeClr val="tx1"/>
                          </a:solidFill>
                        </a:rPr>
                        <a:t>4</a:t>
                      </a:r>
                      <a:endParaRPr lang="en-US" dirty="0">
                        <a:solidFill>
                          <a:schemeClr val="tx1"/>
                        </a:solidFill>
                      </a:endParaRPr>
                    </a:p>
                  </a:txBody>
                  <a:tcPr/>
                </a:tc>
                <a:tc>
                  <a:txBody>
                    <a:bodyPr/>
                    <a:lstStyle/>
                    <a:p>
                      <a:pPr algn="ctr"/>
                      <a:r>
                        <a:rPr lang="en-US" dirty="0" smtClean="0">
                          <a:solidFill>
                            <a:schemeClr val="tx1"/>
                          </a:solidFill>
                        </a:rPr>
                        <a:t>15</a:t>
                      </a:r>
                      <a:endParaRPr lang="en-US" dirty="0">
                        <a:solidFill>
                          <a:schemeClr val="tx1"/>
                        </a:solidFill>
                      </a:endParaRPr>
                    </a:p>
                  </a:txBody>
                  <a:tcPr/>
                </a:tc>
              </a:tr>
              <a:tr h="370840">
                <a:tc>
                  <a:txBody>
                    <a:bodyPr/>
                    <a:lstStyle/>
                    <a:p>
                      <a:pPr algn="ctr"/>
                      <a:r>
                        <a:rPr lang="en-US" dirty="0" smtClean="0">
                          <a:solidFill>
                            <a:schemeClr val="tx1"/>
                          </a:solidFill>
                        </a:rPr>
                        <a:t>5</a:t>
                      </a:r>
                      <a:endParaRPr lang="en-US" dirty="0">
                        <a:solidFill>
                          <a:schemeClr val="tx1"/>
                        </a:solidFill>
                      </a:endParaRPr>
                    </a:p>
                  </a:txBody>
                  <a:tcPr/>
                </a:tc>
                <a:tc>
                  <a:txBody>
                    <a:bodyPr/>
                    <a:lstStyle/>
                    <a:p>
                      <a:pPr algn="ctr"/>
                      <a:r>
                        <a:rPr lang="en-US" dirty="0" smtClean="0">
                          <a:solidFill>
                            <a:schemeClr val="tx1"/>
                          </a:solidFill>
                        </a:rPr>
                        <a:t>105</a:t>
                      </a:r>
                      <a:endParaRPr lang="en-US" dirty="0">
                        <a:solidFill>
                          <a:schemeClr val="tx1"/>
                        </a:solidFill>
                      </a:endParaRPr>
                    </a:p>
                  </a:txBody>
                  <a:tcPr/>
                </a:tc>
              </a:tr>
              <a:tr h="370840">
                <a:tc>
                  <a:txBody>
                    <a:bodyPr/>
                    <a:lstStyle/>
                    <a:p>
                      <a:pPr algn="ctr"/>
                      <a:r>
                        <a:rPr lang="en-US" dirty="0" smtClean="0">
                          <a:solidFill>
                            <a:schemeClr val="tx1"/>
                          </a:solidFill>
                        </a:rPr>
                        <a:t>10</a:t>
                      </a:r>
                      <a:endParaRPr lang="en-US"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3.44 x10</a:t>
                      </a:r>
                      <a:r>
                        <a:rPr lang="en-US" baseline="30000" dirty="0" smtClean="0">
                          <a:solidFill>
                            <a:schemeClr val="tx1"/>
                          </a:solidFill>
                        </a:rPr>
                        <a:t>7</a:t>
                      </a:r>
                      <a:endParaRPr lang="en-US" dirty="0" smtClean="0">
                        <a:solidFill>
                          <a:schemeClr val="tx1"/>
                        </a:solidFill>
                      </a:endParaRPr>
                    </a:p>
                  </a:txBody>
                  <a:tcPr/>
                </a:tc>
              </a:tr>
              <a:tr h="370840">
                <a:tc>
                  <a:txBody>
                    <a:bodyPr/>
                    <a:lstStyle/>
                    <a:p>
                      <a:pPr algn="ctr"/>
                      <a:r>
                        <a:rPr lang="en-US" dirty="0" smtClean="0">
                          <a:solidFill>
                            <a:schemeClr val="tx1"/>
                          </a:solidFill>
                        </a:rPr>
                        <a:t>20</a:t>
                      </a:r>
                      <a:endParaRPr lang="en-US"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8.20 x10</a:t>
                      </a:r>
                      <a:r>
                        <a:rPr lang="en-US" baseline="30000" dirty="0" smtClean="0">
                          <a:solidFill>
                            <a:schemeClr val="tx1"/>
                          </a:solidFill>
                        </a:rPr>
                        <a:t>21</a:t>
                      </a:r>
                      <a:endParaRPr lang="en-US" dirty="0" smtClean="0">
                        <a:solidFill>
                          <a:schemeClr val="tx1"/>
                        </a:solidFill>
                      </a:endParaRPr>
                    </a:p>
                  </a:txBody>
                  <a:tcPr/>
                </a:tc>
              </a:tr>
              <a:tr h="370840">
                <a:tc>
                  <a:txBody>
                    <a:bodyPr/>
                    <a:lstStyle/>
                    <a:p>
                      <a:pPr algn="ctr"/>
                      <a:r>
                        <a:rPr lang="en-US" dirty="0" smtClean="0">
                          <a:solidFill>
                            <a:schemeClr val="tx1"/>
                          </a:solidFill>
                        </a:rPr>
                        <a:t>30</a:t>
                      </a:r>
                      <a:endParaRPr lang="en-US" dirty="0">
                        <a:solidFill>
                          <a:schemeClr val="tx1"/>
                        </a:solidFill>
                      </a:endParaRPr>
                    </a:p>
                  </a:txBody>
                  <a:tcPr/>
                </a:tc>
                <a:tc>
                  <a:txBody>
                    <a:bodyPr/>
                    <a:lstStyle/>
                    <a:p>
                      <a:pPr algn="ctr"/>
                      <a:r>
                        <a:rPr lang="en-US" dirty="0" smtClean="0">
                          <a:solidFill>
                            <a:schemeClr val="tx1"/>
                          </a:solidFill>
                        </a:rPr>
                        <a:t>4.95 x10</a:t>
                      </a:r>
                      <a:r>
                        <a:rPr lang="en-US" baseline="30000" dirty="0" smtClean="0">
                          <a:solidFill>
                            <a:schemeClr val="tx1"/>
                          </a:solidFill>
                        </a:rPr>
                        <a:t>38</a:t>
                      </a:r>
                      <a:endParaRPr lang="en-US" dirty="0">
                        <a:solidFill>
                          <a:schemeClr val="tx1"/>
                        </a:solidFill>
                      </a:endParaRPr>
                    </a:p>
                  </a:txBody>
                  <a:tcPr/>
                </a:tc>
              </a:tr>
            </a:tbl>
          </a:graphicData>
        </a:graphic>
      </p:graphicFrame>
      <p:sp>
        <p:nvSpPr>
          <p:cNvPr id="4" name="TextBox 3"/>
          <p:cNvSpPr txBox="1"/>
          <p:nvPr/>
        </p:nvSpPr>
        <p:spPr>
          <a:xfrm>
            <a:off x="1504948" y="4709636"/>
            <a:ext cx="5538696" cy="369332"/>
          </a:xfrm>
          <a:prstGeom prst="rect">
            <a:avLst/>
          </a:prstGeom>
          <a:noFill/>
        </p:spPr>
        <p:txBody>
          <a:bodyPr wrap="none" rtlCol="0">
            <a:spAutoFit/>
          </a:bodyPr>
          <a:lstStyle/>
          <a:p>
            <a:r>
              <a:rPr lang="en-US" b="1" dirty="0" smtClean="0">
                <a:solidFill>
                  <a:srgbClr val="FF0000"/>
                </a:solidFill>
              </a:rPr>
              <a:t>Age of the universe: 4.339</a:t>
            </a:r>
            <a:r>
              <a:rPr lang="en-US" b="1" dirty="0">
                <a:solidFill>
                  <a:srgbClr val="FF0000"/>
                </a:solidFill>
              </a:rPr>
              <a:t> </a:t>
            </a:r>
            <a:r>
              <a:rPr lang="en-US" b="1" dirty="0" smtClean="0">
                <a:solidFill>
                  <a:srgbClr val="FF0000"/>
                </a:solidFill>
              </a:rPr>
              <a:t>~</a:t>
            </a:r>
            <a:r>
              <a:rPr lang="en-US" b="1" dirty="0">
                <a:solidFill>
                  <a:srgbClr val="FF0000"/>
                </a:solidFill>
              </a:rPr>
              <a:t> 0.035 ×10</a:t>
            </a:r>
            <a:r>
              <a:rPr lang="en-US" b="1" baseline="30000" dirty="0">
                <a:solidFill>
                  <a:srgbClr val="FF0000"/>
                </a:solidFill>
              </a:rPr>
              <a:t>17</a:t>
            </a:r>
            <a:r>
              <a:rPr lang="en-US" b="1" dirty="0">
                <a:solidFill>
                  <a:srgbClr val="FF0000"/>
                </a:solidFill>
              </a:rPr>
              <a:t> </a:t>
            </a:r>
            <a:r>
              <a:rPr lang="en-US" b="1" dirty="0" smtClean="0">
                <a:solidFill>
                  <a:srgbClr val="FF0000"/>
                </a:solidFill>
              </a:rPr>
              <a:t>seconds.</a:t>
            </a:r>
            <a:endParaRPr lang="en-US" b="1" dirty="0">
              <a:solidFill>
                <a:srgbClr val="FF0000"/>
              </a:solidFill>
            </a:endParaRPr>
          </a:p>
        </p:txBody>
      </p:sp>
    </p:spTree>
    <p:extLst>
      <p:ext uri="{BB962C8B-B14F-4D97-AF65-F5344CB8AC3E}">
        <p14:creationId xmlns:p14="http://schemas.microsoft.com/office/powerpoint/2010/main" val="39213686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
          <p:cNvSpPr txBox="1">
            <a:spLocks noChangeArrowheads="1"/>
          </p:cNvSpPr>
          <p:nvPr/>
        </p:nvSpPr>
        <p:spPr bwMode="auto">
          <a:xfrm>
            <a:off x="866775" y="2343150"/>
            <a:ext cx="7258050" cy="2862322"/>
          </a:xfrm>
          <a:prstGeom prst="rect">
            <a:avLst/>
          </a:prstGeom>
          <a:noFill/>
          <a:ln w="9525">
            <a:noFill/>
            <a:miter lim="800000"/>
            <a:headEnd/>
            <a:tailEnd/>
          </a:ln>
        </p:spPr>
        <p:txBody>
          <a:bodyPr>
            <a:spAutoFit/>
          </a:bodyPr>
          <a:lstStyle/>
          <a:p>
            <a:r>
              <a:rPr lang="en-US" b="1" dirty="0" smtClean="0"/>
              <a:t>DNA sequences are determined by fully automated procedures.</a:t>
            </a:r>
            <a:endParaRPr lang="en-US" b="1" dirty="0"/>
          </a:p>
          <a:p>
            <a:endParaRPr lang="en-US" b="1" dirty="0"/>
          </a:p>
          <a:p>
            <a:r>
              <a:rPr lang="en-US" b="1" dirty="0" smtClean="0"/>
              <a:t>Sequence data can be gathered from many species at scales from gene to whole genome.</a:t>
            </a:r>
          </a:p>
          <a:p>
            <a:endParaRPr lang="en-US" b="1" dirty="0" smtClean="0"/>
          </a:p>
          <a:p>
            <a:r>
              <a:rPr lang="en-US" b="1" dirty="0" smtClean="0"/>
              <a:t>The high speed and low cost of </a:t>
            </a:r>
            <a:r>
              <a:rPr lang="en-US" b="1" dirty="0" err="1" smtClean="0"/>
              <a:t>NexGen</a:t>
            </a:r>
            <a:r>
              <a:rPr lang="en-US" b="1" dirty="0" smtClean="0"/>
              <a:t> Sequencing means new levels of sensitivity and resolution can be obtained.</a:t>
            </a:r>
          </a:p>
          <a:p>
            <a:endParaRPr lang="en-US" b="1" dirty="0"/>
          </a:p>
          <a:p>
            <a:r>
              <a:rPr lang="en-US" b="1" dirty="0" smtClean="0"/>
              <a:t>The speed of sequencing is still increasing, while the cost of sequencing is decreasing.</a:t>
            </a:r>
            <a:endParaRPr lang="en-US" b="1" dirty="0"/>
          </a:p>
        </p:txBody>
      </p:sp>
      <p:sp>
        <p:nvSpPr>
          <p:cNvPr id="3"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a:t>
            </a:r>
            <a:endParaRPr lang="en-US"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685165" y="4902934"/>
            <a:ext cx="7156639" cy="646331"/>
          </a:xfrm>
          <a:prstGeom prst="rect">
            <a:avLst/>
          </a:prstGeom>
          <a:noFill/>
          <a:ln w="9525">
            <a:noFill/>
            <a:miter lim="800000"/>
            <a:headEnd/>
            <a:tailEnd/>
          </a:ln>
        </p:spPr>
        <p:txBody>
          <a:bodyPr wrap="none">
            <a:spAutoFit/>
          </a:bodyPr>
          <a:lstStyle/>
          <a:p>
            <a:r>
              <a:rPr lang="en-US" b="1" dirty="0"/>
              <a:t>There are at least 10</a:t>
            </a:r>
            <a:r>
              <a:rPr lang="en-US" b="1" baseline="30000" dirty="0"/>
              <a:t>7 </a:t>
            </a:r>
            <a:r>
              <a:rPr lang="en-US" b="1" dirty="0"/>
              <a:t>species, each with 3000 - 30,000 genes, so the need</a:t>
            </a:r>
          </a:p>
          <a:p>
            <a:r>
              <a:rPr lang="en-US" b="1" dirty="0"/>
              <a:t>for computational power and new </a:t>
            </a:r>
            <a:r>
              <a:rPr lang="en-US" b="1" dirty="0" smtClean="0"/>
              <a:t>approaches will </a:t>
            </a:r>
            <a:r>
              <a:rPr lang="en-US" b="1" dirty="0"/>
              <a:t>continue to grow.</a:t>
            </a:r>
            <a:endParaRPr lang="en-US" b="1" baseline="30000" dirty="0"/>
          </a:p>
        </p:txBody>
      </p:sp>
      <p:sp>
        <p:nvSpPr>
          <p:cNvPr id="4" name="TextBox 6"/>
          <p:cNvSpPr txBox="1">
            <a:spLocks noChangeArrowheads="1"/>
          </p:cNvSpPr>
          <p:nvPr/>
        </p:nvSpPr>
        <p:spPr bwMode="auto">
          <a:xfrm>
            <a:off x="750888" y="3034665"/>
            <a:ext cx="7791450" cy="646331"/>
          </a:xfrm>
          <a:prstGeom prst="rect">
            <a:avLst/>
          </a:prstGeom>
          <a:noFill/>
          <a:ln w="9525">
            <a:noFill/>
            <a:miter lim="800000"/>
            <a:headEnd/>
            <a:tailEnd/>
          </a:ln>
        </p:spPr>
        <p:txBody>
          <a:bodyPr wrap="square">
            <a:spAutoFit/>
          </a:bodyPr>
          <a:lstStyle/>
          <a:p>
            <a:r>
              <a:rPr lang="en-US" b="1" dirty="0" smtClean="0"/>
              <a:t>Sequence alignment and Tree </a:t>
            </a:r>
            <a:r>
              <a:rPr lang="en-US" b="1" dirty="0"/>
              <a:t>inference </a:t>
            </a:r>
            <a:r>
              <a:rPr lang="en-US" b="1" dirty="0" smtClean="0"/>
              <a:t>are </a:t>
            </a:r>
            <a:r>
              <a:rPr lang="en-US" b="1" dirty="0"/>
              <a:t>NP </a:t>
            </a:r>
            <a:r>
              <a:rPr lang="en-US" b="1" dirty="0" smtClean="0"/>
              <a:t>hard</a:t>
            </a:r>
            <a:r>
              <a:rPr lang="en-US" b="1" dirty="0"/>
              <a:t>;</a:t>
            </a:r>
            <a:r>
              <a:rPr lang="en-US" b="1" dirty="0" smtClean="0"/>
              <a:t> </a:t>
            </a:r>
            <a:r>
              <a:rPr lang="en-US" b="1" dirty="0"/>
              <a:t>even with heuristics, </a:t>
            </a:r>
            <a:r>
              <a:rPr lang="en-US" b="1" dirty="0" smtClean="0"/>
              <a:t>computational power often limits the analyses (already). </a:t>
            </a:r>
            <a:endParaRPr lang="en-US" b="1" dirty="0"/>
          </a:p>
        </p:txBody>
      </p:sp>
      <p:sp>
        <p:nvSpPr>
          <p:cNvPr id="5" name="TextBox 9"/>
          <p:cNvSpPr txBox="1">
            <a:spLocks noChangeArrowheads="1"/>
          </p:cNvSpPr>
          <p:nvPr/>
        </p:nvSpPr>
        <p:spPr bwMode="auto">
          <a:xfrm>
            <a:off x="750889" y="2173605"/>
            <a:ext cx="8126412" cy="646331"/>
          </a:xfrm>
          <a:prstGeom prst="rect">
            <a:avLst/>
          </a:prstGeom>
          <a:noFill/>
          <a:ln w="9525">
            <a:noFill/>
            <a:miter lim="800000"/>
            <a:headEnd/>
            <a:tailEnd/>
          </a:ln>
        </p:spPr>
        <p:txBody>
          <a:bodyPr wrap="square">
            <a:spAutoFit/>
          </a:bodyPr>
          <a:lstStyle/>
          <a:p>
            <a:r>
              <a:rPr lang="en-US" b="1" dirty="0" smtClean="0"/>
              <a:t>Current analyses </a:t>
            </a:r>
            <a:r>
              <a:rPr lang="en-US" b="1" dirty="0"/>
              <a:t>often involve 1000’s of </a:t>
            </a:r>
            <a:r>
              <a:rPr lang="en-US" b="1" dirty="0" smtClean="0"/>
              <a:t>species </a:t>
            </a:r>
            <a:r>
              <a:rPr lang="en-US" b="1" dirty="0"/>
              <a:t>and 1000’s of characters, </a:t>
            </a:r>
            <a:r>
              <a:rPr lang="en-US" b="1" dirty="0" smtClean="0"/>
              <a:t>creating very </a:t>
            </a:r>
            <a:r>
              <a:rPr lang="en-US" b="1" dirty="0"/>
              <a:t>large matrices.</a:t>
            </a:r>
            <a:endParaRPr lang="en-US" b="1" baseline="30000" dirty="0"/>
          </a:p>
        </p:txBody>
      </p:sp>
      <p:sp>
        <p:nvSpPr>
          <p:cNvPr id="6" name="TextBox 9"/>
          <p:cNvSpPr txBox="1">
            <a:spLocks noChangeArrowheads="1"/>
          </p:cNvSpPr>
          <p:nvPr/>
        </p:nvSpPr>
        <p:spPr bwMode="auto">
          <a:xfrm>
            <a:off x="725171" y="3839944"/>
            <a:ext cx="7205766" cy="646331"/>
          </a:xfrm>
          <a:prstGeom prst="rect">
            <a:avLst/>
          </a:prstGeom>
          <a:noFill/>
          <a:ln w="9525">
            <a:noFill/>
            <a:miter lim="800000"/>
            <a:headEnd/>
            <a:tailEnd/>
          </a:ln>
        </p:spPr>
        <p:txBody>
          <a:bodyPr wrap="square">
            <a:spAutoFit/>
          </a:bodyPr>
          <a:lstStyle/>
          <a:p>
            <a:r>
              <a:rPr lang="en-US" b="1" dirty="0" smtClean="0"/>
              <a:t>The length of tree search analysis scales exponentially with number of taxa and with number of characters with codes in current use.</a:t>
            </a:r>
            <a:endParaRPr lang="en-US" b="1" baseline="30000" dirty="0"/>
          </a:p>
        </p:txBody>
      </p:sp>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  </a:t>
            </a:r>
            <a:r>
              <a:rPr lang="en-US" b="1" dirty="0" smtClean="0">
                <a:solidFill>
                  <a:srgbClr val="FF0000"/>
                </a:solidFill>
              </a:rPr>
              <a:t>BUT:</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685165" y="4902934"/>
            <a:ext cx="7156639" cy="646331"/>
          </a:xfrm>
          <a:prstGeom prst="rect">
            <a:avLst/>
          </a:prstGeom>
          <a:noFill/>
          <a:ln w="9525">
            <a:noFill/>
            <a:miter lim="800000"/>
            <a:headEnd/>
            <a:tailEnd/>
          </a:ln>
        </p:spPr>
        <p:txBody>
          <a:bodyPr wrap="none">
            <a:spAutoFit/>
          </a:bodyPr>
          <a:lstStyle/>
          <a:p>
            <a:r>
              <a:rPr lang="en-US" b="1" dirty="0"/>
              <a:t>There are at least 10</a:t>
            </a:r>
            <a:r>
              <a:rPr lang="en-US" b="1" baseline="30000" dirty="0"/>
              <a:t>7 </a:t>
            </a:r>
            <a:r>
              <a:rPr lang="en-US" b="1" dirty="0"/>
              <a:t>species, each with 3000 - 30,000 genes, so the need</a:t>
            </a:r>
          </a:p>
          <a:p>
            <a:r>
              <a:rPr lang="en-US" b="1" dirty="0"/>
              <a:t>for computational power and new </a:t>
            </a:r>
            <a:r>
              <a:rPr lang="en-US" b="1" dirty="0" smtClean="0"/>
              <a:t>approaches will </a:t>
            </a:r>
            <a:r>
              <a:rPr lang="en-US" b="1" dirty="0"/>
              <a:t>continue to grow.</a:t>
            </a:r>
            <a:endParaRPr lang="en-US" b="1" baseline="30000" dirty="0"/>
          </a:p>
        </p:txBody>
      </p:sp>
      <p:sp>
        <p:nvSpPr>
          <p:cNvPr id="4" name="TextBox 6"/>
          <p:cNvSpPr txBox="1">
            <a:spLocks noChangeArrowheads="1"/>
          </p:cNvSpPr>
          <p:nvPr/>
        </p:nvSpPr>
        <p:spPr bwMode="auto">
          <a:xfrm>
            <a:off x="750888" y="3034665"/>
            <a:ext cx="7791450" cy="646331"/>
          </a:xfrm>
          <a:prstGeom prst="rect">
            <a:avLst/>
          </a:prstGeom>
          <a:noFill/>
          <a:ln w="9525">
            <a:noFill/>
            <a:miter lim="800000"/>
            <a:headEnd/>
            <a:tailEnd/>
          </a:ln>
        </p:spPr>
        <p:txBody>
          <a:bodyPr wrap="square">
            <a:spAutoFit/>
          </a:bodyPr>
          <a:lstStyle/>
          <a:p>
            <a:r>
              <a:rPr lang="en-US" b="1" dirty="0" smtClean="0"/>
              <a:t>Sequence alignment and Tree </a:t>
            </a:r>
            <a:r>
              <a:rPr lang="en-US" b="1" dirty="0"/>
              <a:t>inference </a:t>
            </a:r>
            <a:r>
              <a:rPr lang="en-US" b="1" dirty="0" smtClean="0"/>
              <a:t>are </a:t>
            </a:r>
            <a:r>
              <a:rPr lang="en-US" b="1" dirty="0"/>
              <a:t>NP </a:t>
            </a:r>
            <a:r>
              <a:rPr lang="en-US" b="1" dirty="0" smtClean="0"/>
              <a:t>hard</a:t>
            </a:r>
            <a:r>
              <a:rPr lang="en-US" b="1" dirty="0"/>
              <a:t>;</a:t>
            </a:r>
            <a:r>
              <a:rPr lang="en-US" b="1" dirty="0" smtClean="0"/>
              <a:t> </a:t>
            </a:r>
            <a:r>
              <a:rPr lang="en-US" b="1" dirty="0"/>
              <a:t>even with heuristics, </a:t>
            </a:r>
            <a:r>
              <a:rPr lang="en-US" b="1" dirty="0" smtClean="0"/>
              <a:t>computational power often limits the analyses (already). </a:t>
            </a:r>
            <a:endParaRPr lang="en-US" b="1" dirty="0"/>
          </a:p>
        </p:txBody>
      </p:sp>
      <p:sp>
        <p:nvSpPr>
          <p:cNvPr id="5" name="TextBox 9"/>
          <p:cNvSpPr txBox="1">
            <a:spLocks noChangeArrowheads="1"/>
          </p:cNvSpPr>
          <p:nvPr/>
        </p:nvSpPr>
        <p:spPr bwMode="auto">
          <a:xfrm>
            <a:off x="750889" y="2173605"/>
            <a:ext cx="8126412" cy="646331"/>
          </a:xfrm>
          <a:prstGeom prst="rect">
            <a:avLst/>
          </a:prstGeom>
          <a:noFill/>
          <a:ln w="9525">
            <a:noFill/>
            <a:miter lim="800000"/>
            <a:headEnd/>
            <a:tailEnd/>
          </a:ln>
        </p:spPr>
        <p:txBody>
          <a:bodyPr wrap="square">
            <a:spAutoFit/>
          </a:bodyPr>
          <a:lstStyle/>
          <a:p>
            <a:r>
              <a:rPr lang="en-US" b="1" dirty="0" smtClean="0"/>
              <a:t>Current analyses </a:t>
            </a:r>
            <a:r>
              <a:rPr lang="en-US" b="1" dirty="0"/>
              <a:t>often involve </a:t>
            </a:r>
            <a:r>
              <a:rPr lang="en-US" b="1" dirty="0">
                <a:solidFill>
                  <a:srgbClr val="FF0000"/>
                </a:solidFill>
              </a:rPr>
              <a:t>1000’s of </a:t>
            </a:r>
            <a:r>
              <a:rPr lang="en-US" b="1" dirty="0" smtClean="0">
                <a:solidFill>
                  <a:srgbClr val="FF0000"/>
                </a:solidFill>
              </a:rPr>
              <a:t>species </a:t>
            </a:r>
            <a:r>
              <a:rPr lang="en-US" b="1" dirty="0">
                <a:solidFill>
                  <a:srgbClr val="FF0000"/>
                </a:solidFill>
              </a:rPr>
              <a:t>and 1000’s of characters</a:t>
            </a:r>
            <a:r>
              <a:rPr lang="en-US" b="1" dirty="0"/>
              <a:t>, </a:t>
            </a:r>
            <a:r>
              <a:rPr lang="en-US" b="1" dirty="0" smtClean="0"/>
              <a:t>creating very </a:t>
            </a:r>
            <a:r>
              <a:rPr lang="en-US" b="1" dirty="0"/>
              <a:t>large matrices.</a:t>
            </a:r>
            <a:endParaRPr lang="en-US" b="1" baseline="30000" dirty="0"/>
          </a:p>
        </p:txBody>
      </p:sp>
      <p:sp>
        <p:nvSpPr>
          <p:cNvPr id="6" name="TextBox 9"/>
          <p:cNvSpPr txBox="1">
            <a:spLocks noChangeArrowheads="1"/>
          </p:cNvSpPr>
          <p:nvPr/>
        </p:nvSpPr>
        <p:spPr bwMode="auto">
          <a:xfrm>
            <a:off x="725171" y="3839944"/>
            <a:ext cx="7205766" cy="646331"/>
          </a:xfrm>
          <a:prstGeom prst="rect">
            <a:avLst/>
          </a:prstGeom>
          <a:noFill/>
          <a:ln w="9525">
            <a:noFill/>
            <a:miter lim="800000"/>
            <a:headEnd/>
            <a:tailEnd/>
          </a:ln>
        </p:spPr>
        <p:txBody>
          <a:bodyPr wrap="square">
            <a:spAutoFit/>
          </a:bodyPr>
          <a:lstStyle/>
          <a:p>
            <a:r>
              <a:rPr lang="en-US" b="1" dirty="0" smtClean="0"/>
              <a:t>The length of tree search analysis scales exponentially with number of taxa and with number of characters with codes in current use.</a:t>
            </a:r>
            <a:endParaRPr lang="en-US" b="1" baseline="30000" dirty="0"/>
          </a:p>
        </p:txBody>
      </p:sp>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  </a:t>
            </a:r>
            <a:r>
              <a:rPr lang="en-US" b="1" dirty="0" smtClean="0">
                <a:solidFill>
                  <a:srgbClr val="FF0000"/>
                </a:solidFill>
              </a:rPr>
              <a:t>BUT:</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p:cNvSpPr txBox="1">
            <a:spLocks noChangeArrowheads="1"/>
          </p:cNvSpPr>
          <p:nvPr/>
        </p:nvSpPr>
        <p:spPr bwMode="auto">
          <a:xfrm>
            <a:off x="685165" y="4902934"/>
            <a:ext cx="7156639" cy="646331"/>
          </a:xfrm>
          <a:prstGeom prst="rect">
            <a:avLst/>
          </a:prstGeom>
          <a:noFill/>
          <a:ln w="9525">
            <a:noFill/>
            <a:miter lim="800000"/>
            <a:headEnd/>
            <a:tailEnd/>
          </a:ln>
        </p:spPr>
        <p:txBody>
          <a:bodyPr wrap="none">
            <a:spAutoFit/>
          </a:bodyPr>
          <a:lstStyle/>
          <a:p>
            <a:r>
              <a:rPr lang="en-US" b="1" dirty="0"/>
              <a:t>There are at least 10</a:t>
            </a:r>
            <a:r>
              <a:rPr lang="en-US" b="1" baseline="30000" dirty="0"/>
              <a:t>7 </a:t>
            </a:r>
            <a:r>
              <a:rPr lang="en-US" b="1" dirty="0"/>
              <a:t>species, each with 3000 - 30,000 genes, so the need</a:t>
            </a:r>
          </a:p>
          <a:p>
            <a:r>
              <a:rPr lang="en-US" b="1" dirty="0"/>
              <a:t>for computational power and new </a:t>
            </a:r>
            <a:r>
              <a:rPr lang="en-US" b="1" dirty="0" smtClean="0"/>
              <a:t>approaches will </a:t>
            </a:r>
            <a:r>
              <a:rPr lang="en-US" b="1" dirty="0"/>
              <a:t>continue to grow.</a:t>
            </a:r>
            <a:endParaRPr lang="en-US" b="1" baseline="30000" dirty="0"/>
          </a:p>
        </p:txBody>
      </p:sp>
      <p:sp>
        <p:nvSpPr>
          <p:cNvPr id="4" name="TextBox 6"/>
          <p:cNvSpPr txBox="1">
            <a:spLocks noChangeArrowheads="1"/>
          </p:cNvSpPr>
          <p:nvPr/>
        </p:nvSpPr>
        <p:spPr bwMode="auto">
          <a:xfrm>
            <a:off x="750888" y="3034665"/>
            <a:ext cx="7791450" cy="646331"/>
          </a:xfrm>
          <a:prstGeom prst="rect">
            <a:avLst/>
          </a:prstGeom>
          <a:noFill/>
          <a:ln w="9525">
            <a:noFill/>
            <a:miter lim="800000"/>
            <a:headEnd/>
            <a:tailEnd/>
          </a:ln>
        </p:spPr>
        <p:txBody>
          <a:bodyPr wrap="square">
            <a:spAutoFit/>
          </a:bodyPr>
          <a:lstStyle/>
          <a:p>
            <a:r>
              <a:rPr lang="en-US" b="1" dirty="0" smtClean="0"/>
              <a:t>Sequence alignment and Tree </a:t>
            </a:r>
            <a:r>
              <a:rPr lang="en-US" b="1" dirty="0"/>
              <a:t>inference </a:t>
            </a:r>
            <a:r>
              <a:rPr lang="en-US" b="1" dirty="0" smtClean="0"/>
              <a:t>are </a:t>
            </a:r>
            <a:r>
              <a:rPr lang="en-US" b="1" dirty="0"/>
              <a:t>NP </a:t>
            </a:r>
            <a:r>
              <a:rPr lang="en-US" b="1" dirty="0" smtClean="0"/>
              <a:t>hard</a:t>
            </a:r>
            <a:r>
              <a:rPr lang="en-US" b="1" dirty="0"/>
              <a:t>;</a:t>
            </a:r>
            <a:r>
              <a:rPr lang="en-US" b="1" dirty="0" smtClean="0"/>
              <a:t> </a:t>
            </a:r>
            <a:r>
              <a:rPr lang="en-US" b="1" dirty="0"/>
              <a:t>even with heuristics, </a:t>
            </a:r>
            <a:r>
              <a:rPr lang="en-US" b="1" dirty="0">
                <a:solidFill>
                  <a:srgbClr val="FF0000"/>
                </a:solidFill>
              </a:rPr>
              <a:t>computational </a:t>
            </a:r>
            <a:r>
              <a:rPr lang="en-US" b="1" dirty="0" smtClean="0">
                <a:solidFill>
                  <a:srgbClr val="FF0000"/>
                </a:solidFill>
              </a:rPr>
              <a:t>power often limits </a:t>
            </a:r>
            <a:r>
              <a:rPr lang="en-US" b="1" dirty="0">
                <a:solidFill>
                  <a:srgbClr val="FF0000"/>
                </a:solidFill>
              </a:rPr>
              <a:t>the </a:t>
            </a:r>
            <a:r>
              <a:rPr lang="en-US" b="1" dirty="0" smtClean="0">
                <a:solidFill>
                  <a:srgbClr val="FF0000"/>
                </a:solidFill>
              </a:rPr>
              <a:t>analyses (already)</a:t>
            </a:r>
            <a:r>
              <a:rPr lang="en-US" b="1" dirty="0" smtClean="0"/>
              <a:t>. </a:t>
            </a:r>
            <a:endParaRPr lang="en-US" b="1" dirty="0"/>
          </a:p>
        </p:txBody>
      </p:sp>
      <p:sp>
        <p:nvSpPr>
          <p:cNvPr id="5" name="TextBox 9"/>
          <p:cNvSpPr txBox="1">
            <a:spLocks noChangeArrowheads="1"/>
          </p:cNvSpPr>
          <p:nvPr/>
        </p:nvSpPr>
        <p:spPr bwMode="auto">
          <a:xfrm>
            <a:off x="750889" y="2173605"/>
            <a:ext cx="8126412" cy="646331"/>
          </a:xfrm>
          <a:prstGeom prst="rect">
            <a:avLst/>
          </a:prstGeom>
          <a:noFill/>
          <a:ln w="9525">
            <a:noFill/>
            <a:miter lim="800000"/>
            <a:headEnd/>
            <a:tailEnd/>
          </a:ln>
        </p:spPr>
        <p:txBody>
          <a:bodyPr wrap="square">
            <a:spAutoFit/>
          </a:bodyPr>
          <a:lstStyle/>
          <a:p>
            <a:r>
              <a:rPr lang="en-US" b="1" dirty="0" smtClean="0"/>
              <a:t>Current analyses </a:t>
            </a:r>
            <a:r>
              <a:rPr lang="en-US" b="1" dirty="0"/>
              <a:t>often involve </a:t>
            </a:r>
            <a:r>
              <a:rPr lang="en-US" b="1" dirty="0">
                <a:solidFill>
                  <a:srgbClr val="FF0000"/>
                </a:solidFill>
              </a:rPr>
              <a:t>1000’s of </a:t>
            </a:r>
            <a:r>
              <a:rPr lang="en-US" b="1" dirty="0" smtClean="0">
                <a:solidFill>
                  <a:srgbClr val="FF0000"/>
                </a:solidFill>
              </a:rPr>
              <a:t>species </a:t>
            </a:r>
            <a:r>
              <a:rPr lang="en-US" b="1" dirty="0">
                <a:solidFill>
                  <a:srgbClr val="FF0000"/>
                </a:solidFill>
              </a:rPr>
              <a:t>and 1000’s of characters</a:t>
            </a:r>
            <a:r>
              <a:rPr lang="en-US" b="1" dirty="0"/>
              <a:t>, </a:t>
            </a:r>
            <a:r>
              <a:rPr lang="en-US" b="1" dirty="0" smtClean="0"/>
              <a:t>creating very </a:t>
            </a:r>
            <a:r>
              <a:rPr lang="en-US" b="1" dirty="0"/>
              <a:t>large matrices.</a:t>
            </a:r>
            <a:endParaRPr lang="en-US" b="1" baseline="30000" dirty="0"/>
          </a:p>
        </p:txBody>
      </p:sp>
      <p:sp>
        <p:nvSpPr>
          <p:cNvPr id="6" name="TextBox 9"/>
          <p:cNvSpPr txBox="1">
            <a:spLocks noChangeArrowheads="1"/>
          </p:cNvSpPr>
          <p:nvPr/>
        </p:nvSpPr>
        <p:spPr bwMode="auto">
          <a:xfrm>
            <a:off x="725171" y="3839944"/>
            <a:ext cx="7205766" cy="646331"/>
          </a:xfrm>
          <a:prstGeom prst="rect">
            <a:avLst/>
          </a:prstGeom>
          <a:noFill/>
          <a:ln w="9525">
            <a:noFill/>
            <a:miter lim="800000"/>
            <a:headEnd/>
            <a:tailEnd/>
          </a:ln>
        </p:spPr>
        <p:txBody>
          <a:bodyPr wrap="square">
            <a:spAutoFit/>
          </a:bodyPr>
          <a:lstStyle/>
          <a:p>
            <a:r>
              <a:rPr lang="en-US" b="1" dirty="0" smtClean="0"/>
              <a:t>The length of tree search analysis scales exponentially with number of taxa and with number of characters with codes in current use.</a:t>
            </a:r>
            <a:endParaRPr lang="en-US" b="1" baseline="30000" dirty="0"/>
          </a:p>
        </p:txBody>
      </p:sp>
      <p:sp>
        <p:nvSpPr>
          <p:cNvPr id="7" name="TextBox 1"/>
          <p:cNvSpPr txBox="1">
            <a:spLocks noChangeArrowheads="1"/>
          </p:cNvSpPr>
          <p:nvPr/>
        </p:nvSpPr>
        <p:spPr bwMode="auto">
          <a:xfrm>
            <a:off x="307974" y="1301234"/>
            <a:ext cx="8836026" cy="646331"/>
          </a:xfrm>
          <a:prstGeom prst="rect">
            <a:avLst/>
          </a:prstGeom>
          <a:noFill/>
          <a:ln w="9525">
            <a:noFill/>
            <a:miter lim="800000"/>
            <a:headEnd/>
            <a:tailEnd/>
          </a:ln>
        </p:spPr>
        <p:txBody>
          <a:bodyPr wrap="square">
            <a:spAutoFit/>
          </a:bodyPr>
          <a:lstStyle/>
          <a:p>
            <a:r>
              <a:rPr lang="en-US" b="1" dirty="0" smtClean="0"/>
              <a:t>Inferring Evolutionary </a:t>
            </a:r>
            <a:r>
              <a:rPr lang="en-US" b="1" dirty="0"/>
              <a:t>relationships </a:t>
            </a:r>
            <a:r>
              <a:rPr lang="en-US" b="1" dirty="0" smtClean="0"/>
              <a:t>from </a:t>
            </a:r>
            <a:r>
              <a:rPr lang="en-US" b="1" dirty="0"/>
              <a:t>DNA sequence </a:t>
            </a:r>
            <a:r>
              <a:rPr lang="en-US" b="1" dirty="0" smtClean="0"/>
              <a:t>comparisons is powerful,  </a:t>
            </a:r>
            <a:r>
              <a:rPr lang="en-US" b="1" dirty="0" smtClean="0">
                <a:solidFill>
                  <a:srgbClr val="FF0000"/>
                </a:solidFill>
              </a:rPr>
              <a:t>BUT:</a:t>
            </a:r>
            <a:endParaRPr lang="en-US" b="1" dirty="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34045</TotalTime>
  <Words>1951</Words>
  <Application>Microsoft Office PowerPoint</Application>
  <PresentationFormat>On-screen Show (4:3)</PresentationFormat>
  <Paragraphs>311</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Times New Roman</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Provide a simple interface…..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SDSC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zzz</dc:title>
  <dc:creator>SDSC</dc:creator>
  <cp:lastModifiedBy>Miller, Mark</cp:lastModifiedBy>
  <cp:revision>787</cp:revision>
  <cp:lastPrinted>2012-12-04T14:16:02Z</cp:lastPrinted>
  <dcterms:created xsi:type="dcterms:W3CDTF">2005-04-05T01:36:25Z</dcterms:created>
  <dcterms:modified xsi:type="dcterms:W3CDTF">2016-07-17T18:45:52Z</dcterms:modified>
</cp:coreProperties>
</file>