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9" r:id="rId1"/>
  </p:sldMasterIdLst>
  <p:notesMasterIdLst>
    <p:notesMasterId r:id="rId13"/>
  </p:notesMasterIdLst>
  <p:sldIdLst>
    <p:sldId id="256" r:id="rId2"/>
    <p:sldId id="269" r:id="rId3"/>
    <p:sldId id="268" r:id="rId4"/>
    <p:sldId id="264" r:id="rId5"/>
    <p:sldId id="262" r:id="rId6"/>
    <p:sldId id="265" r:id="rId7"/>
    <p:sldId id="257" r:id="rId8"/>
    <p:sldId id="263" r:id="rId9"/>
    <p:sldId id="258" r:id="rId10"/>
    <p:sldId id="266" r:id="rId11"/>
    <p:sldId id="267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7B72"/>
    <a:srgbClr val="25ADCC"/>
    <a:srgbClr val="ED9446"/>
    <a:srgbClr val="F27B72"/>
    <a:srgbClr val="1B75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015" autoAdjust="0"/>
    <p:restoredTop sz="94643" autoAdjust="0"/>
  </p:normalViewPr>
  <p:slideViewPr>
    <p:cSldViewPr snapToGrid="0">
      <p:cViewPr>
        <p:scale>
          <a:sx n="90" d="100"/>
          <a:sy n="90" d="100"/>
        </p:scale>
        <p:origin x="1000" y="7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76B98-4FF3-4F26-AFA8-B1457EA3B7D9}" type="datetimeFigureOut">
              <a:rPr lang="en-US" smtClean="0"/>
              <a:t>7/14/16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90063-7643-4C68-9D4C-898CBB74E8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35729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C90063-7643-4C68-9D4C-898CBB74E88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2555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560868" y="6356348"/>
            <a:ext cx="1063336" cy="365125"/>
          </a:xfrm>
        </p:spPr>
        <p:txBody>
          <a:bodyPr/>
          <a:lstStyle/>
          <a:p>
            <a:fld id="{ECD19FB2-3AAB-4D03-B13A-2960828C78E3}" type="datetimeFigureOut">
              <a:rPr lang="en-US" smtClean="0"/>
              <a:t>7/14/16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496767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16976-5D93-46E4-A98A-FAD63E4D0EA8}" type="datetimeFigureOut">
              <a:rPr lang="en-US" smtClean="0"/>
              <a:t>7/14/16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8200" y="1428757"/>
            <a:ext cx="10515600" cy="10384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75231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60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39F4F5-F4D2-4D2A-AB60-88D37ADCB869}" type="datetimeFigureOut">
              <a:rPr lang="en-US" smtClean="0"/>
              <a:t>7/14/16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 flipV="1">
            <a:off x="831850" y="456247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940223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3BC6CE-6D1E-47E5-8859-F31AC5380EB2}" type="datetimeFigureOut">
              <a:rPr lang="en-US" smtClean="0"/>
              <a:t>7/14/16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V="1">
            <a:off x="838200" y="141922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470289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B4E7C4-4DA4-404D-9965-B13F2DD7D8BF}" type="datetimeFigureOut">
              <a:rPr lang="en-US" smtClean="0"/>
              <a:t>7/14/16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 userDrawn="1"/>
        </p:nvCxnSpPr>
        <p:spPr>
          <a:xfrm flipV="1">
            <a:off x="839788" y="2505073"/>
            <a:ext cx="5157787" cy="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 userDrawn="1"/>
        </p:nvCxnSpPr>
        <p:spPr>
          <a:xfrm>
            <a:off x="6172200" y="2490783"/>
            <a:ext cx="5187950" cy="9528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 flipV="1">
            <a:off x="838200" y="1419225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7420608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lnSpc>
                <a:spcPct val="150000"/>
              </a:lnSpc>
              <a:defRPr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6FB7AA-4A53-424F-AD41-70827B6504BA}" type="datetimeFigureOut">
              <a:rPr lang="en-US" smtClean="0"/>
              <a:t>7/14/16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 flipV="1">
            <a:off x="838200" y="1460789"/>
            <a:ext cx="10521950" cy="26986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010166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84882-FB12-4BC8-9960-9AD8104D7FAE}" type="datetimeFigureOut">
              <a:rPr lang="en-US" smtClean="0"/>
              <a:t>7/14/16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80357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lnSpc>
                <a:spcPct val="100000"/>
              </a:lnSpc>
              <a:defRPr sz="32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D1BD23-6E54-4D9D-AD88-A2813C73CC25}" type="datetimeFigureOut">
              <a:rPr lang="en-US" smtClean="0"/>
              <a:t>7/14/16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9788" y="2043906"/>
            <a:ext cx="3932237" cy="1349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06442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>
                <a:solidFill>
                  <a:srgbClr val="F37B72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71A834-4F3C-4AF9-9C74-05EC35A0F292}" type="datetimeFigureOut">
              <a:rPr lang="en-US" smtClean="0"/>
              <a:t>7/14/16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839788" y="2043906"/>
            <a:ext cx="3932237" cy="13492"/>
          </a:xfrm>
          <a:prstGeom prst="line">
            <a:avLst/>
          </a:prstGeom>
          <a:ln w="38100">
            <a:solidFill>
              <a:srgbClr val="25ADCC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475619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theme" Target="../theme/theme1.xml"/><Relationship Id="rId11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86845" y="6356348"/>
            <a:ext cx="9490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CF1133-3259-4C45-BABA-5B62D9C6F78D}" type="datetimeFigureOut">
              <a:rPr lang="en-US" smtClean="0"/>
              <a:t>7/14/16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46" y="5608296"/>
            <a:ext cx="1198529" cy="118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244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mailto:marpierc@iu.edu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idx="4294967295"/>
          </p:nvPr>
        </p:nvSpPr>
        <p:spPr>
          <a:xfrm>
            <a:off x="1898076" y="3446464"/>
            <a:ext cx="7578436" cy="756660"/>
          </a:xfrm>
          <a:prstGeom prst="rect">
            <a:avLst/>
          </a:prstGeo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37B72"/>
                </a:solidFill>
              </a:rPr>
              <a:t>Science Gateways for New </a:t>
            </a:r>
            <a:r>
              <a:rPr lang="en-US" dirty="0" smtClean="0">
                <a:solidFill>
                  <a:srgbClr val="F37B72"/>
                </a:solidFill>
              </a:rPr>
              <a:t>Users</a:t>
            </a:r>
            <a:br>
              <a:rPr lang="en-US" dirty="0" smtClean="0">
                <a:solidFill>
                  <a:srgbClr val="F37B72"/>
                </a:solidFill>
              </a:rPr>
            </a:br>
            <a:endParaRPr lang="en-US" dirty="0">
              <a:solidFill>
                <a:srgbClr val="F37B72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4178874" y="2829506"/>
            <a:ext cx="2796887" cy="410729"/>
          </a:xfrm>
          <a:prstGeom prst="rect">
            <a:avLst/>
          </a:prstGeo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solidFill>
                  <a:srgbClr val="25ADCC"/>
                </a:solidFill>
              </a:rPr>
              <a:t>XSEDE16 Tutorial</a:t>
            </a:r>
            <a:endParaRPr lang="en-US" dirty="0">
              <a:solidFill>
                <a:srgbClr val="25AD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3013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Build an XSEDE Science Gateway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Attend the SciGaP tutorial this afternoon.</a:t>
            </a:r>
          </a:p>
          <a:p>
            <a:r>
              <a:rPr lang="en-US" dirty="0" smtClean="0"/>
              <a:t>Request XSEDE Extended Collaborative Support for your gateway</a:t>
            </a:r>
          </a:p>
          <a:p>
            <a:r>
              <a:rPr lang="en-US" dirty="0" smtClean="0"/>
              <a:t>Attend the Science Gateways Community Institute BOF </a:t>
            </a:r>
          </a:p>
          <a:p>
            <a:pPr lvl="1"/>
            <a:r>
              <a:rPr lang="en-US" dirty="0" smtClean="0"/>
              <a:t>5:15 pm Tuesday</a:t>
            </a:r>
          </a:p>
        </p:txBody>
      </p:sp>
    </p:spTree>
    <p:extLst>
      <p:ext uri="{BB962C8B-B14F-4D97-AF65-F5344CB8AC3E}">
        <p14:creationId xmlns:p14="http://schemas.microsoft.com/office/powerpoint/2010/main" val="44732825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More Information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Contact me: </a:t>
            </a:r>
            <a:r>
              <a:rPr lang="en-US" dirty="0" smtClean="0">
                <a:hlinkClick r:id="rId2"/>
              </a:rPr>
              <a:t>marpierc@iu.edu</a:t>
            </a:r>
            <a:endParaRPr lang="en-US" dirty="0" smtClean="0"/>
          </a:p>
          <a:p>
            <a:r>
              <a:rPr lang="en-US" dirty="0" smtClean="0"/>
              <a:t>I’ll be at XSEDE16 all week and will be glad to talk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6654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s.apache.org</a:t>
            </a:r>
            <a:r>
              <a:rPr lang="en-US" dirty="0"/>
              <a:t>/xsede16-gateway-tutorials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This is the only URL you’ll need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5218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Purposes of the Tutorial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Show new XSEDE users how to quickly get access to scientific applications without </a:t>
            </a:r>
          </a:p>
          <a:p>
            <a:pPr lvl="1"/>
            <a:r>
              <a:rPr lang="en-US" dirty="0"/>
              <a:t>G</a:t>
            </a:r>
            <a:r>
              <a:rPr lang="en-US" dirty="0" smtClean="0"/>
              <a:t>oing through the allocation process.</a:t>
            </a:r>
          </a:p>
          <a:p>
            <a:pPr lvl="1"/>
            <a:r>
              <a:rPr lang="en-US" dirty="0" smtClean="0"/>
              <a:t>Deciding which machines to use 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earning how to use batch schedulers, etc.</a:t>
            </a:r>
          </a:p>
          <a:p>
            <a:r>
              <a:rPr lang="en-US" dirty="0" smtClean="0"/>
              <a:t>Show Campus Champions how gateways can increase their impact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0569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Most XSEDE users are science gateway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40276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0" y="198438"/>
            <a:ext cx="2341418" cy="271101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mtClean="0"/>
              <a:t>XSEDE quarterly user </a:t>
            </a:r>
            <a:r>
              <a:rPr lang="en-US" dirty="0" smtClean="0"/>
              <a:t>counts</a:t>
            </a:r>
            <a:endParaRPr lang="en-US" dirty="0"/>
          </a:p>
        </p:txBody>
      </p:sp>
      <p:pic>
        <p:nvPicPr>
          <p:cNvPr id="3074" name="Picture 2" descr="https://lh5.googleusercontent.com/skUeYN-9Cge-_UpNoSbRoAy65VATJtoEXRgdAiSrQS9xgfQAQN1Crpgy0vsJOuUj1jut5xrj-0InIFPmT9AXgr5YhBK3ziM_cEa8CHANEi11tQUvHwZe2NYO8gUxqqLeWjOTwDv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8563" y="198438"/>
            <a:ext cx="8187418" cy="5939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Left Arrow Callout 4"/>
          <p:cNvSpPr/>
          <p:nvPr/>
        </p:nvSpPr>
        <p:spPr>
          <a:xfrm>
            <a:off x="10363205" y="3077945"/>
            <a:ext cx="1745670" cy="36021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2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mtClean="0"/>
              <a:t>Gateways</a:t>
            </a:r>
            <a:endParaRPr lang="en-US"/>
          </a:p>
        </p:txBody>
      </p:sp>
      <p:sp>
        <p:nvSpPr>
          <p:cNvPr id="7" name="Left Arrow Callout 6"/>
          <p:cNvSpPr/>
          <p:nvPr/>
        </p:nvSpPr>
        <p:spPr>
          <a:xfrm>
            <a:off x="10363205" y="3701400"/>
            <a:ext cx="1745670" cy="360218"/>
          </a:xfrm>
          <a:prstGeom prst="leftArrowCallout">
            <a:avLst>
              <a:gd name="adj1" fmla="val 25000"/>
              <a:gd name="adj2" fmla="val 25000"/>
              <a:gd name="adj3" fmla="val 25000"/>
              <a:gd name="adj4" fmla="val 8323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SSH Users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5362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Gateways in this Tutorial Are in Production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158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179576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10836" y="6248400"/>
            <a:ext cx="3532910" cy="40011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2000" smtClean="0"/>
              <a:t>https</a:t>
            </a:r>
            <a:r>
              <a:rPr lang="en-US" sz="2000" dirty="0"/>
              <a:t>://</a:t>
            </a:r>
            <a:r>
              <a:rPr lang="en-US" sz="2000" dirty="0" err="1"/>
              <a:t>xdmod.ccr.buffalo.edu</a:t>
            </a:r>
            <a:r>
              <a:rPr lang="en-US" sz="20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0364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4" y="0"/>
            <a:ext cx="12158525" cy="6858000"/>
          </a:xfrm>
          <a:prstGeom prst="rect">
            <a:avLst/>
          </a:prstGeom>
        </p:spPr>
      </p:pic>
      <p:sp>
        <p:nvSpPr>
          <p:cNvPr id="4" name="Rectangle 3"/>
          <p:cNvSpPr/>
          <p:nvPr/>
        </p:nvSpPr>
        <p:spPr>
          <a:xfrm>
            <a:off x="408260" y="6167643"/>
            <a:ext cx="3090461" cy="369332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xdmod.ccr.buffalo.edu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7802181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 idx="4294967295"/>
          </p:nvPr>
        </p:nvSpPr>
        <p:spPr>
          <a:xfrm>
            <a:off x="26844" y="22216"/>
            <a:ext cx="3016393" cy="247505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/>
            <a:r>
              <a:rPr lang="en-US" dirty="0" smtClean="0"/>
              <a:t>Find an XSEDE Science Gateway 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5855" y="0"/>
            <a:ext cx="8311182" cy="68580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2457449" y="6334780"/>
            <a:ext cx="7443786" cy="52322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dirty="0"/>
              <a:t>https://</a:t>
            </a:r>
            <a:r>
              <a:rPr lang="en-US" sz="2800" dirty="0" err="1"/>
              <a:t>www.xsede.org</a:t>
            </a:r>
            <a:r>
              <a:rPr lang="en-US" sz="2800" dirty="0"/>
              <a:t>/gateways-listing</a:t>
            </a:r>
          </a:p>
        </p:txBody>
      </p:sp>
    </p:spTree>
    <p:extLst>
      <p:ext uri="{BB962C8B-B14F-4D97-AF65-F5344CB8AC3E}">
        <p14:creationId xmlns:p14="http://schemas.microsoft.com/office/powerpoint/2010/main" val="3782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Airavata-Blu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5ADCC"/>
      </a:accent1>
      <a:accent2>
        <a:srgbClr val="F27B72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124</TotalTime>
  <Words>150</Words>
  <Application>Microsoft Macintosh PowerPoint</Application>
  <PresentationFormat>Widescreen</PresentationFormat>
  <Paragraphs>28</Paragraphs>
  <Slides>11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Arial</vt:lpstr>
      <vt:lpstr>Office Theme</vt:lpstr>
      <vt:lpstr>Science Gateways for New Users </vt:lpstr>
      <vt:lpstr>https://s.apache.org/xsede16-gateway-tutorials</vt:lpstr>
      <vt:lpstr>Purposes of the Tutorial</vt:lpstr>
      <vt:lpstr>Most XSEDE users are science gateway users</vt:lpstr>
      <vt:lpstr>XSEDE quarterly user counts</vt:lpstr>
      <vt:lpstr>The Gateways in this Tutorial Are in Production</vt:lpstr>
      <vt:lpstr>PowerPoint Presentation</vt:lpstr>
      <vt:lpstr>PowerPoint Presentation</vt:lpstr>
      <vt:lpstr>Find an XSEDE Science Gateway </vt:lpstr>
      <vt:lpstr>Build an XSEDE Science Gateway</vt:lpstr>
      <vt:lpstr>More Information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Current context Title</dc:title>
  <dc:creator>Nipurn Doshi</dc:creator>
  <cp:lastModifiedBy>Marlon Pierce</cp:lastModifiedBy>
  <cp:revision>24</cp:revision>
  <dcterms:created xsi:type="dcterms:W3CDTF">2015-12-29T01:56:59Z</dcterms:created>
  <dcterms:modified xsi:type="dcterms:W3CDTF">2016-07-14T20:04:18Z</dcterms:modified>
</cp:coreProperties>
</file>