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417" r:id="rId2"/>
    <p:sldId id="42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C9F6E-9AC3-9B4B-9A4F-D2101A27E078}" type="datetimeFigureOut">
              <a:rPr lang="en-US" smtClean="0"/>
              <a:t>10/4/19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97C00-2BDE-CC44-AFF3-1D4066BC5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96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75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163DE-626D-ED42-9252-CBEB6CDEE2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72003D-D5C8-C541-AE5D-1439DEC297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EA702-D7D9-B040-95FE-2735F3904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D3177-1E6D-5C4B-A03E-956CACE41475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A2548-E496-9648-BAE4-54814DF8F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222D9-B0E2-4840-A991-1D03FE43D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6F65-920A-FD49-8701-964D3A93D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704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75F16-61CB-414B-916D-D1790EFF1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153EFF-B5C2-A04B-854C-923B5B1779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AAFEA-5923-9B4C-A2E0-A3F9D9637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D3177-1E6D-5C4B-A03E-956CACE41475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88011A-BFBD-9B47-A5D4-21ACD4097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57B1F-CA19-474A-87E6-14B348FC6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6F65-920A-FD49-8701-964D3A93D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599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DBFD36-4681-4143-AFF8-B236CD24F1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A6FBD2-FFA5-A641-AA7A-F5546E21D0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3F44E-DB45-AA4A-9DB2-590A81438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D3177-1E6D-5C4B-A03E-956CACE41475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40179-8108-1648-9B02-22975566C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99838-C474-BA45-A251-706A5DDDF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6F65-920A-FD49-8701-964D3A93D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43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Only_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7627" y="239882"/>
            <a:ext cx="11704320" cy="430887"/>
          </a:xfrm>
        </p:spPr>
        <p:txBody>
          <a:bodyPr>
            <a:normAutofit/>
          </a:bodyPr>
          <a:lstStyle>
            <a:lvl1pPr>
              <a:defRPr sz="2700" b="1" i="0" baseline="0">
                <a:solidFill>
                  <a:srgbClr val="0070C0"/>
                </a:solidFill>
                <a:latin typeface="IBM Plex Sans SemiBold" panose="020B0503050203000203" pitchFamily="34" charset="77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hape 86">
            <a:extLst>
              <a:ext uri="{FF2B5EF4-FFF2-40B4-BE49-F238E27FC236}">
                <a16:creationId xmlns:a16="http://schemas.microsoft.com/office/drawing/2014/main" id="{15ED84A4-3AFB-3041-9F0D-41F2C4DF0FCA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9990030" y="6608223"/>
            <a:ext cx="212651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algn="r">
              <a:defRPr sz="10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890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9BF06-2620-E846-B5D8-223892A2A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288FE-279E-3848-B93F-4F85D86D1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6C3DAE-F16D-0C41-AF82-5BDF4D4A2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D3177-1E6D-5C4B-A03E-956CACE41475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3A0DC-C0F7-4E4C-9A4C-00ACB4049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E815F-0388-9A42-999B-B0B1AEFCF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6F65-920A-FD49-8701-964D3A93D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300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7E431-4545-3048-AA51-BF9650495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B8BE6-3780-854F-B763-E4EF75BE6C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DA2FF-AEFD-2F40-A110-6E5951279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D3177-1E6D-5C4B-A03E-956CACE41475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BB7B85-837B-A54F-8B65-751A32C76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EF18D8-42FD-E748-B3DB-F254EBBED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6F65-920A-FD49-8701-964D3A93D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0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22E9C-5AC9-0148-BAA6-655E6051A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1FF633-26CA-3D40-BD64-DA0E1DEC1A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862F49-7EBA-7541-8C62-67DEA83C29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F9FC4C-BD74-374C-810B-448011E7A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D3177-1E6D-5C4B-A03E-956CACE41475}" type="datetimeFigureOut">
              <a:rPr lang="en-US" smtClean="0"/>
              <a:t>10/4/19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DC312D-049E-8E40-8335-E2BE80A1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45F585-5951-014C-A23F-AC27829C7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6F65-920A-FD49-8701-964D3A93D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26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AB5B1-DA7A-F142-B449-0D17A738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06EC75-AC88-2E4A-9D64-2FDA91F5C2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9068B0-A097-5141-BCAA-CA55D152D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DE10BA-1D21-C145-AF88-294AC84181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4BF5CD-8D25-5B40-99A6-3DBB60DDF0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B8B185-C52C-5C4E-9FED-3E7EE73AC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D3177-1E6D-5C4B-A03E-956CACE41475}" type="datetimeFigureOut">
              <a:rPr lang="en-US" smtClean="0"/>
              <a:t>10/4/19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D32E12-7034-D240-889A-5FD0A21D3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53C07C-9060-8D43-BA86-41686C847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6F65-920A-FD49-8701-964D3A93D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356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34122-06C6-754E-9E47-6CD8D136E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00B707-0F6E-8046-A601-AABF9992F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D3177-1E6D-5C4B-A03E-956CACE41475}" type="datetimeFigureOut">
              <a:rPr lang="en-US" smtClean="0"/>
              <a:t>10/4/19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B763B1-891D-624F-BC19-8784F4B57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D99ED8-6F3E-AC46-8251-309306BDE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6F65-920A-FD49-8701-964D3A93D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691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0B6ECC-2EFC-4347-96CE-2AF488099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D3177-1E6D-5C4B-A03E-956CACE41475}" type="datetimeFigureOut">
              <a:rPr lang="en-US" smtClean="0"/>
              <a:t>10/4/19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301EF6-3C19-1E40-9A53-AFD5B5C27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76D2D8-4FCD-AC4A-BE4D-4E6556680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6F65-920A-FD49-8701-964D3A93D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33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6474F-14E8-8D4E-A87A-4D7AD1BB1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CD6AC-E50B-7640-83FB-30331EEDE8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201E69-AD74-C443-9F2F-200375677B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70B274-84FE-724E-854D-5F0180C3D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D3177-1E6D-5C4B-A03E-956CACE41475}" type="datetimeFigureOut">
              <a:rPr lang="en-US" smtClean="0"/>
              <a:t>10/4/19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43718D-9F91-E047-952F-8B04C4B5D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A24935-AEAE-DB49-9A62-E6EE6BA85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6F65-920A-FD49-8701-964D3A93D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3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A303E-1DC4-0345-A832-C7ADDD742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A80D4D-2E52-944B-A4C6-495FF2BF3B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E09A77-568C-C94E-85F6-8131033317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252973-3CB1-184B-8B4E-D1F523FE3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D3177-1E6D-5C4B-A03E-956CACE41475}" type="datetimeFigureOut">
              <a:rPr lang="en-US" smtClean="0"/>
              <a:t>10/4/19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B47C15-8B20-6D4B-9EEE-A937EEDE6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21A4B6-166B-AB42-A54C-A76924E92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A6F65-920A-FD49-8701-964D3A93D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294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DBDD56-8911-2C44-9272-831184BA8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A54A90-A470-3D4B-BD35-8B8EF9F689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6BF10-B402-5546-888D-BF48E6FC3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D3177-1E6D-5C4B-A03E-956CACE41475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B5AF2-9A6D-134E-B791-7AB7223BF8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8C13A-D058-6048-AAA3-7BE745E6A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A6F65-920A-FD49-8701-964D3A93D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06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pache/incubator-openwhisk/blob/master/docs/webactions.md#additional-features" TargetMode="External"/><Relationship Id="rId2" Type="http://schemas.openxmlformats.org/officeDocument/2006/relationships/hyperlink" Target="https://github.com/apache/incubator-openwhisk-devtools/issues/212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apache/incubator-openwhisk-devtools/issues/216" TargetMode="External"/><Relationship Id="rId13" Type="http://schemas.openxmlformats.org/officeDocument/2006/relationships/hyperlink" Target="https://github.com/apache/incubator-openwhisk-devtools/issues/218" TargetMode="External"/><Relationship Id="rId3" Type="http://schemas.openxmlformats.org/officeDocument/2006/relationships/hyperlink" Target="https://github.com/apache/incubator-openwhisk/blob/master/docs/webactions.md#handling-http-requests-with-actions" TargetMode="External"/><Relationship Id="rId7" Type="http://schemas.openxmlformats.org/officeDocument/2006/relationships/hyperlink" Target="https://github.com/apache/incubator-openwhisk-devtools/issues/215" TargetMode="External"/><Relationship Id="rId12" Type="http://schemas.openxmlformats.org/officeDocument/2006/relationships/hyperlink" Target="https://github.com/apache/incubator-openwhisk/blob/master/docs/webactions.md#protected-parameter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github.com/apache/incubator-openwhisk-devtools/issues/214" TargetMode="External"/><Relationship Id="rId11" Type="http://schemas.openxmlformats.org/officeDocument/2006/relationships/hyperlink" Target="https://github.com/apache/incubator-openwhisk-devtools/issues/217" TargetMode="External"/><Relationship Id="rId5" Type="http://schemas.openxmlformats.org/officeDocument/2006/relationships/hyperlink" Target="https://github.com/apache/incubator-openwhisk/blob/master/docs/webactions.md#additional-features" TargetMode="External"/><Relationship Id="rId10" Type="http://schemas.openxmlformats.org/officeDocument/2006/relationships/hyperlink" Target="https://github.com/apache/incubator-openwhisk/blob/master/docs/webactions.md#http-context" TargetMode="External"/><Relationship Id="rId4" Type="http://schemas.openxmlformats.org/officeDocument/2006/relationships/hyperlink" Target="https://github.com/apache/incubator-openwhisk-devtools/issues/213" TargetMode="External"/><Relationship Id="rId9" Type="http://schemas.openxmlformats.org/officeDocument/2006/relationships/hyperlink" Target="https://github.com/mrutkows/openwhisk-knative-build/issues/40" TargetMode="External"/><Relationship Id="rId14" Type="http://schemas.openxmlformats.org/officeDocument/2006/relationships/hyperlink" Target="https://github.com/apache/incubator-openwhisk/blob/master/docs/webactions.m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08EAEDB-567B-744A-A9E9-2B8764DBD756}"/>
              </a:ext>
            </a:extLst>
          </p:cNvPr>
          <p:cNvSpPr/>
          <p:nvPr/>
        </p:nvSpPr>
        <p:spPr>
          <a:xfrm>
            <a:off x="297628" y="746860"/>
            <a:ext cx="10372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What we can/cannot do within the runtime to provide OW functional equivalency under Knative/Kubernetes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91B3AD9-F0BC-864B-A6F5-56ADDBC954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977031"/>
              </p:ext>
            </p:extLst>
          </p:nvPr>
        </p:nvGraphicFramePr>
        <p:xfrm>
          <a:off x="297627" y="1243056"/>
          <a:ext cx="11623040" cy="4307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82533">
                  <a:extLst>
                    <a:ext uri="{9D8B030D-6E8A-4147-A177-3AD203B41FA5}">
                      <a16:colId xmlns:a16="http://schemas.microsoft.com/office/drawing/2014/main" val="2999807886"/>
                    </a:ext>
                  </a:extLst>
                </a:gridCol>
                <a:gridCol w="3311915">
                  <a:extLst>
                    <a:ext uri="{9D8B030D-6E8A-4147-A177-3AD203B41FA5}">
                      <a16:colId xmlns:a16="http://schemas.microsoft.com/office/drawing/2014/main" val="1831477665"/>
                    </a:ext>
                  </a:extLst>
                </a:gridCol>
                <a:gridCol w="965445">
                  <a:extLst>
                    <a:ext uri="{9D8B030D-6E8A-4147-A177-3AD203B41FA5}">
                      <a16:colId xmlns:a16="http://schemas.microsoft.com/office/drawing/2014/main" val="3845142269"/>
                    </a:ext>
                  </a:extLst>
                </a:gridCol>
                <a:gridCol w="3596640">
                  <a:extLst>
                    <a:ext uri="{9D8B030D-6E8A-4147-A177-3AD203B41FA5}">
                      <a16:colId xmlns:a16="http://schemas.microsoft.com/office/drawing/2014/main" val="3451844893"/>
                    </a:ext>
                  </a:extLst>
                </a:gridCol>
                <a:gridCol w="2766507">
                  <a:extLst>
                    <a:ext uri="{9D8B030D-6E8A-4147-A177-3AD203B41FA5}">
                      <a16:colId xmlns:a16="http://schemas.microsoft.com/office/drawing/2014/main" val="3959545043"/>
                    </a:ext>
                  </a:extLst>
                </a:gridCol>
              </a:tblGrid>
              <a:tr h="594360">
                <a:tc>
                  <a:txBody>
                    <a:bodyPr/>
                    <a:lstStyle/>
                    <a:p>
                      <a:r>
                        <a:rPr lang="en-US" sz="1100" noProof="1"/>
                        <a:t>OW Function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1"/>
                        <a:t>OpenWhisk Capability </a:t>
                      </a:r>
                    </a:p>
                    <a:p>
                      <a:r>
                        <a:rPr lang="en-US" sz="1100" noProof="1"/>
                        <a:t>(Supported via Native OW Platformw with Controller+Runtime)</a:t>
                      </a:r>
                      <a:endParaRPr lang="en-US" sz="1100" b="0" i="1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Supported (Knative-Built Runtime)</a:t>
                      </a:r>
                      <a:endParaRPr lang="en-US" sz="1100" b="0" i="1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1"/>
                        <a:t>Methodology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1"/>
                        <a:t>Notes / Caveats</a:t>
                      </a:r>
                    </a:p>
                    <a:p>
                      <a:endParaRPr lang="en-US" sz="1200" noProof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59702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100" noProof="1"/>
                        <a:t>Basic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JSON in/JSON out interface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Pre/Post processing preserves JSON In/Out contract.  Even preserving existing init(), run() methods used by the OW  impl.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None</a:t>
                      </a:r>
                      <a:endParaRPr lang="en-US" sz="1100" i="1" noProof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3405282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100" noProof="1"/>
                        <a:t>Basic</a:t>
                      </a:r>
                      <a:endParaRPr lang="en-US" sz="1100" noProof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pass in environment variables as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JSON “values” data preserved, allow existing OpenWhisk init() method to move them from Environment Variables.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None</a:t>
                      </a:r>
                      <a:endParaRPr lang="en-US" sz="1100" i="1" noProof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108827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100" noProof="1"/>
                        <a:t>Http (Web*)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pass HTTP traffic into function container by transforming incoming http workload to OW-compliant web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Yes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preProcessHTTPContext(req)</a:t>
                      </a:r>
                      <a:endParaRPr lang="en-US" sz="500" noProof="1">
                        <a:effectLst/>
                      </a:endParaRPr>
                    </a:p>
                    <a:p>
                      <a:endParaRPr lang="en-US" sz="1100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None</a:t>
                      </a:r>
                      <a:endParaRPr lang="en-US" sz="1100" i="1" noProof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18299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r>
                        <a:rPr lang="en-US" sz="1100" noProof="1"/>
                        <a:t>Http (Web)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allow anonymous invocation via HTTP GET, PUT, DELETE, POST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noProof="1"/>
                        <a:t>Performed at runtime initialization as part of Knative build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noProof="1"/>
                        <a:t>BuildTemplate (Build) allows parameter to declare list of HTTP Methods supported by the associated function</a:t>
                      </a:r>
                      <a:endParaRPr lang="en-US" sz="1100" i="1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Note: </a:t>
                      </a:r>
                      <a:r>
                        <a:rPr lang="en-US" sz="1100" baseline="0" dirty="0"/>
                        <a:t>PATCH, HEAD, OPTIONS are not currently supported; however, these are not featured in any known test cases / examples. Tracked/Discussed under </a:t>
                      </a:r>
                      <a:r>
                        <a:rPr lang="en-US" sz="1100" baseline="0" dirty="0">
                          <a:hlinkClick r:id="rId2"/>
                        </a:rPr>
                        <a:t>Issue # 212</a:t>
                      </a:r>
                      <a:endParaRPr lang="en-US" sz="1100" i="1" noProof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147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Http (Web)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u="sng" noProof="1"/>
                        <a:t>Env. Var. mapping</a:t>
                      </a:r>
                      <a:r>
                        <a:rPr lang="en-US" sz="1100" u="none" noProof="1"/>
                        <a:t> </a:t>
                      </a:r>
                      <a:r>
                        <a:rPr lang="en-US" sz="1100" noProof="1"/>
                        <a:t>(Standard) – (all __OW_* variables)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preProcessInitData(req), preProcessActivationData(req)</a:t>
                      </a:r>
                      <a:endParaRPr lang="en-US" sz="500" i="1" noProof="1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None</a:t>
                      </a:r>
                      <a:endParaRPr lang="en-US" sz="1100" i="1" noProof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132079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Http (Web)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u="sng" noProof="1"/>
                        <a:t>Env. Var, mapping</a:t>
                      </a:r>
                      <a:r>
                        <a:rPr lang="en-US" sz="1100" noProof="1"/>
                        <a:t> (Non-Standard) to OW paramaters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preProcessInitData(req), preProcessActivationData(req)</a:t>
                      </a:r>
                      <a:endParaRPr lang="en-US" sz="500" noProof="1">
                        <a:effectLst/>
                      </a:endParaRPr>
                    </a:p>
                    <a:p>
                      <a:endParaRPr lang="en-US" sz="1100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None</a:t>
                      </a:r>
                      <a:endParaRPr lang="en-US" sz="1100" i="1" noProof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14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Http (Web)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>
                          <a:hlinkClick r:id="rId3"/>
                        </a:rPr>
                        <a:t>Query Parameters</a:t>
                      </a:r>
                      <a:r>
                        <a:rPr lang="en-US" sz="1100" noProof="1"/>
                        <a:t> - mapping to function args.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effectLst/>
                        </a:rPr>
                        <a:t>preProcessHTTPContext</a:t>
                      </a:r>
                      <a:r>
                        <a:rPr lang="en-US" sz="1100" dirty="0"/>
                        <a:t>(req)</a:t>
                      </a:r>
                      <a:endParaRPr lang="en-US" sz="1100" i="1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Mapped to __OW_QUERY</a:t>
                      </a:r>
                      <a:endParaRPr lang="en-US" sz="1100" i="1" noProof="1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207975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5A690E4-76DD-084C-8B35-31FBBF3E3395}"/>
              </a:ext>
            </a:extLst>
          </p:cNvPr>
          <p:cNvSpPr/>
          <p:nvPr/>
        </p:nvSpPr>
        <p:spPr>
          <a:xfrm>
            <a:off x="297628" y="6189843"/>
            <a:ext cx="1159997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noProof="1">
                <a:solidFill>
                  <a:srgbClr val="C00000"/>
                </a:solidFill>
              </a:rPr>
              <a:t>Web Actions are effectively HTTP Actions with the ability to declare a public endpoint, which would be done in conjunction with an API Gateway or similar (Kube) Service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noProof="1"/>
              <a:t>Http “</a:t>
            </a:r>
            <a:r>
              <a:rPr lang="en-US" sz="1200" noProof="1">
                <a:latin typeface="Consolas" panose="020B0609020204030204" pitchFamily="49" charset="0"/>
                <a:cs typeface="Consolas" panose="020B0609020204030204" pitchFamily="49" charset="0"/>
              </a:rPr>
              <a:t>raw = true | false</a:t>
            </a:r>
            <a:r>
              <a:rPr lang="en-US" sz="1200" noProof="1"/>
              <a:t>” : actions effectively only distinguish functions that declare themselves able to handle “raw” http input (body) data with associated .ext Content-Type</a:t>
            </a:r>
            <a:endParaRPr lang="en-US" sz="12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C66743A-5B2E-FC4C-A732-88D7DCDA7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27" y="191115"/>
            <a:ext cx="11704320" cy="43088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Knative Platform Impl.</a:t>
            </a:r>
            <a:r>
              <a:rPr lang="en-US" dirty="0"/>
              <a:t> – Functional view of capabilities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8EF944-645B-004B-BB37-9B3076F208B9}"/>
              </a:ext>
            </a:extLst>
          </p:cNvPr>
          <p:cNvSpPr/>
          <p:nvPr/>
        </p:nvSpPr>
        <p:spPr>
          <a:xfrm>
            <a:off x="297627" y="5163987"/>
            <a:ext cx="2611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noProof="1">
                <a:solidFill>
                  <a:schemeClr val="accent5">
                    <a:lumMod val="75000"/>
                  </a:schemeClr>
                </a:solidFill>
              </a:rPr>
              <a:t>Continued on next page …</a:t>
            </a:r>
            <a:endParaRPr lang="en-US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CB39A25-9EA6-5943-8C4C-C1EBA396FF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98491" y="6546971"/>
            <a:ext cx="293510" cy="230833"/>
          </a:xfrm>
        </p:spPr>
        <p:txBody>
          <a:bodyPr/>
          <a:lstStyle/>
          <a:p>
            <a:fld id="{AF2D38F4-738B-DD42-A400-F827AC77D21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75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08EAEDB-567B-744A-A9E9-2B8764DBD756}"/>
              </a:ext>
            </a:extLst>
          </p:cNvPr>
          <p:cNvSpPr/>
          <p:nvPr/>
        </p:nvSpPr>
        <p:spPr>
          <a:xfrm>
            <a:off x="297628" y="746860"/>
            <a:ext cx="10372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What we can/cannot do within the runtime to provide OW functional equivalency under Knative/Kubernetes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91B3AD9-F0BC-864B-A6F5-56ADDBC954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851124"/>
              </p:ext>
            </p:extLst>
          </p:nvPr>
        </p:nvGraphicFramePr>
        <p:xfrm>
          <a:off x="297627" y="1244534"/>
          <a:ext cx="11623040" cy="4455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82533">
                  <a:extLst>
                    <a:ext uri="{9D8B030D-6E8A-4147-A177-3AD203B41FA5}">
                      <a16:colId xmlns:a16="http://schemas.microsoft.com/office/drawing/2014/main" val="2999807886"/>
                    </a:ext>
                  </a:extLst>
                </a:gridCol>
                <a:gridCol w="3311915">
                  <a:extLst>
                    <a:ext uri="{9D8B030D-6E8A-4147-A177-3AD203B41FA5}">
                      <a16:colId xmlns:a16="http://schemas.microsoft.com/office/drawing/2014/main" val="1831477665"/>
                    </a:ext>
                  </a:extLst>
                </a:gridCol>
                <a:gridCol w="965445">
                  <a:extLst>
                    <a:ext uri="{9D8B030D-6E8A-4147-A177-3AD203B41FA5}">
                      <a16:colId xmlns:a16="http://schemas.microsoft.com/office/drawing/2014/main" val="3845142269"/>
                    </a:ext>
                  </a:extLst>
                </a:gridCol>
                <a:gridCol w="3596640">
                  <a:extLst>
                    <a:ext uri="{9D8B030D-6E8A-4147-A177-3AD203B41FA5}">
                      <a16:colId xmlns:a16="http://schemas.microsoft.com/office/drawing/2014/main" val="3451844893"/>
                    </a:ext>
                  </a:extLst>
                </a:gridCol>
                <a:gridCol w="2766507">
                  <a:extLst>
                    <a:ext uri="{9D8B030D-6E8A-4147-A177-3AD203B41FA5}">
                      <a16:colId xmlns:a16="http://schemas.microsoft.com/office/drawing/2014/main" val="3959545043"/>
                    </a:ext>
                  </a:extLst>
                </a:gridCol>
              </a:tblGrid>
              <a:tr h="594360">
                <a:tc>
                  <a:txBody>
                    <a:bodyPr/>
                    <a:lstStyle/>
                    <a:p>
                      <a:r>
                        <a:rPr lang="en-US" sz="1100" noProof="1"/>
                        <a:t>OW Function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1"/>
                        <a:t>OpenWhisk Capability </a:t>
                      </a:r>
                    </a:p>
                    <a:p>
                      <a:r>
                        <a:rPr lang="en-US" sz="1100" noProof="1"/>
                        <a:t>(Supported via Native OW Platformw with Controller+Runtime)</a:t>
                      </a:r>
                      <a:endParaRPr lang="en-US" sz="1100" b="0" i="1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Supported (Knative-Built Runtime)</a:t>
                      </a:r>
                      <a:endParaRPr lang="en-US" sz="1100" b="0" i="1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1"/>
                        <a:t>Methodology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1"/>
                        <a:t>Notes / Caveats</a:t>
                      </a:r>
                    </a:p>
                    <a:p>
                      <a:endParaRPr lang="en-US" sz="1200" noProof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59702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Http (Web)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>
                          <a:hlinkClick r:id="rId3"/>
                        </a:rPr>
                        <a:t>Body Prameters</a:t>
                      </a:r>
                      <a:r>
                        <a:rPr lang="en-US" sz="1100" noProof="1"/>
                        <a:t> – mapping to function args.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No (WIP)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TBD</a:t>
                      </a:r>
                      <a:endParaRPr lang="en-US" sz="1100" i="1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Mapped to __OW_BODY</a:t>
                      </a:r>
                    </a:p>
                    <a:p>
                      <a:r>
                        <a:rPr lang="en-US" sz="1100" noProof="1"/>
                        <a:t>Tracked/discussed under </a:t>
                      </a:r>
                      <a:r>
                        <a:rPr lang="en-US" sz="1100" noProof="1">
                          <a:hlinkClick r:id="rId4"/>
                        </a:rPr>
                        <a:t>Issue # 213</a:t>
                      </a:r>
                      <a:endParaRPr lang="en-US" sz="1100" i="0" noProof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807963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Http (Web)</a:t>
                      </a:r>
                      <a:endParaRPr lang="en-US" sz="1100" b="0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>
                          <a:hlinkClick r:id="rId5"/>
                        </a:rPr>
                        <a:t>Content Extensions </a:t>
                      </a:r>
                      <a:r>
                        <a:rPr lang="en-US" sz="1100" noProof="1"/>
                        <a:t>- Support invocation of non-standard extensions </a:t>
                      </a:r>
                      <a:r>
                        <a:rPr lang="en-US" sz="1100" dirty="0"/>
                        <a:t>e.g. {QUALIFIED ACTION NAME}.{EXT}</a:t>
                      </a:r>
                      <a:endParaRPr lang="en-US" sz="1100" b="0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No (WIP)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/>
                        <a:t>Could allow function authors to declare in Build Template (build time) or in Service (runtime)</a:t>
                      </a:r>
                      <a:endParaRPr lang="en-US" sz="1100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/>
                        <a:t>Tracked/discussed under </a:t>
                      </a:r>
                      <a:r>
                        <a:rPr lang="en-US" sz="1100" dirty="0">
                          <a:hlinkClick r:id="rId6"/>
                        </a:rPr>
                        <a:t>Issue # 214</a:t>
                      </a:r>
                      <a:endParaRPr lang="en-US" sz="1100" dirty="0">
                        <a:solidFill>
                          <a:srgbClr val="FF0000"/>
                        </a:solidFill>
                        <a:latin typeface="Consolas"/>
                        <a:cs typeface="Consola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071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Http (Web)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>
                          <a:hlinkClick r:id="rId5"/>
                        </a:rPr>
                        <a:t>FORM data</a:t>
                      </a:r>
                      <a:r>
                        <a:rPr lang="en-US" sz="1100" noProof="1"/>
                        <a:t> - Support Web Action FORM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No (WIP)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noProof="1"/>
                        <a:t>Work under discussion, planned or In-progress.</a:t>
                      </a:r>
                      <a:endParaRPr lang="en-US" sz="1100" i="1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/>
                        <a:t>Tracked/discussed under </a:t>
                      </a:r>
                      <a:r>
                        <a:rPr lang="en-US" sz="1100" dirty="0">
                          <a:hlinkClick r:id="rId7"/>
                        </a:rPr>
                        <a:t>Issue # 215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962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Http (Web)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hlinkClick r:id="rId5"/>
                        </a:rPr>
                        <a:t>Inferred Content-Type from Non-JSON body</a:t>
                      </a:r>
                      <a:r>
                        <a:rPr lang="en-US" sz="1100" noProof="1">
                          <a:hlinkClick r:id="rId5"/>
                        </a:rPr>
                        <a:t> </a:t>
                      </a:r>
                      <a:endParaRPr lang="en-US" sz="1100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No (WIP)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Reponse Content-Type inferred from body, Work-in-progress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/>
                        <a:t>Tracked/discussed under </a:t>
                      </a:r>
                      <a:r>
                        <a:rPr lang="en-US" sz="1100" dirty="0">
                          <a:hlinkClick r:id="rId8"/>
                        </a:rPr>
                        <a:t>Issue # 216</a:t>
                      </a:r>
                      <a:r>
                        <a:rPr lang="en-US" sz="1100" dirty="0">
                          <a:hlinkClick r:id="rId9"/>
                        </a:rPr>
                        <a:t> </a:t>
                      </a:r>
                      <a:endParaRPr lang="en-US" sz="1100" noProof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29533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Http (web)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>
                          <a:hlinkClick r:id="rId10"/>
                        </a:rPr>
                        <a:t>Bad Request</a:t>
                      </a:r>
                      <a:r>
                        <a:rPr lang="en-US" sz="1100" noProof="1"/>
                        <a:t> - when __ow_* are part of invocation</a:t>
                      </a:r>
                      <a:endParaRPr lang="en-US" sz="1100" i="0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No (WIP)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Mark the incoming invocation as a bad request if body/query has any of __ow_* reserved variables.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noProof="1"/>
                        <a:t>Tracked/discussed under </a:t>
                      </a:r>
                      <a:r>
                        <a:rPr lang="en-US" sz="1100" noProof="1">
                          <a:hlinkClick r:id="rId11"/>
                        </a:rPr>
                        <a:t>Issue # 217</a:t>
                      </a:r>
                      <a:endParaRPr lang="en-US" sz="1100" noProof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488694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Http (Web)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>
                          <a:hlinkClick r:id="rId12"/>
                        </a:rPr>
                        <a:t>Protected Parameters</a:t>
                      </a:r>
                      <a:r>
                        <a:rPr lang="en-US" sz="1100" noProof="1"/>
                        <a:t> – protecting action parameters with final annotation </a:t>
                      </a:r>
                      <a:endParaRPr lang="en-US" sz="1100" i="0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No (WIP)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Given action parameters should be protected with final annotation.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noProof="1"/>
                        <a:t>Tracked/discussed under </a:t>
                      </a:r>
                      <a:r>
                        <a:rPr lang="en-US" sz="1100" noProof="1">
                          <a:hlinkClick r:id="rId13"/>
                        </a:rPr>
                        <a:t>Issue # 218</a:t>
                      </a:r>
                      <a:endParaRPr lang="en-US" sz="1100" noProof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8051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100" noProof="1"/>
                        <a:t>Basic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invocable via HTTP POST via api key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API Key (if provided) on Activation is preserved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Would require an API Gateway service as part of a larger IAM cloud platform.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7568012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Http (Web)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deviate from current openwhisk URL 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noProof="1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Under Knative, the endpoint is assigned/determined both by the Kube Namespace, as well as the Knative (Kube) Service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1"/>
                        <a:t>If specific Web endpoints that follow the OW naming convention are needed, this would need to be mapped at platform  ingress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9135807"/>
                  </a:ext>
                </a:extLst>
              </a:tr>
            </a:tbl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C1666B95-C651-3D4D-A206-2EE6439B7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27" y="191115"/>
            <a:ext cx="11704320" cy="43088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Knative Platform Impl.</a:t>
            </a:r>
            <a:r>
              <a:rPr lang="en-US" dirty="0"/>
              <a:t> – Functional view of capabilities </a:t>
            </a:r>
            <a:r>
              <a:rPr lang="en-US" sz="2000" dirty="0"/>
              <a:t>(continued)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C3777B5-E2C0-B04F-9617-DBDD7B6C7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98491" y="6546971"/>
            <a:ext cx="293510" cy="230833"/>
          </a:xfrm>
        </p:spPr>
        <p:txBody>
          <a:bodyPr/>
          <a:lstStyle/>
          <a:p>
            <a:fld id="{AF2D38F4-738B-DD42-A400-F827AC77D21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ED010C5-471D-884E-9C68-B942552AFD35}"/>
              </a:ext>
            </a:extLst>
          </p:cNvPr>
          <p:cNvSpPr/>
          <p:nvPr/>
        </p:nvSpPr>
        <p:spPr>
          <a:xfrm>
            <a:off x="297627" y="6354610"/>
            <a:ext cx="107795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For Web Action features, see: </a:t>
            </a:r>
            <a:r>
              <a:rPr lang="en-US" sz="1400" dirty="0">
                <a:hlinkClick r:id="rId14"/>
              </a:rPr>
              <a:t>https://github.com/apache/incubator-openwhisk/blob/master/docs/webactions.md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2960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765</Words>
  <Application>Microsoft Macintosh PowerPoint</Application>
  <PresentationFormat>Widescreen</PresentationFormat>
  <Paragraphs>99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Consolas</vt:lpstr>
      <vt:lpstr>IBM Plex Sans SemiBold</vt:lpstr>
      <vt:lpstr>Office Theme</vt:lpstr>
      <vt:lpstr>Knative Platform Impl. – Functional view of capabilities </vt:lpstr>
      <vt:lpstr>Knative Platform Impl. – Functional view of capabilities (continued)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Knative Platform Impl. – Functional view of capabilities </dc:title>
  <dc:creator>mrutkowski91@gmail.com</dc:creator>
  <cp:lastModifiedBy>mrutkowski91@gmail.com</cp:lastModifiedBy>
  <cp:revision>1</cp:revision>
  <dcterms:created xsi:type="dcterms:W3CDTF">2019-10-04T15:15:09Z</dcterms:created>
  <dcterms:modified xsi:type="dcterms:W3CDTF">2019-10-04T15:16:12Z</dcterms:modified>
</cp:coreProperties>
</file>