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7" r:id="rId3"/>
    <p:sldId id="258" r:id="rId4"/>
    <p:sldId id="275" r:id="rId5"/>
    <p:sldId id="273" r:id="rId6"/>
    <p:sldId id="274" r:id="rId7"/>
    <p:sldId id="257" r:id="rId8"/>
    <p:sldId id="265" r:id="rId9"/>
    <p:sldId id="276" r:id="rId10"/>
    <p:sldId id="263" r:id="rId11"/>
    <p:sldId id="262" r:id="rId12"/>
    <p:sldId id="264" r:id="rId13"/>
    <p:sldId id="270" r:id="rId14"/>
    <p:sldId id="271" r:id="rId15"/>
    <p:sldId id="279" r:id="rId16"/>
    <p:sldId id="266" r:id="rId17"/>
    <p:sldId id="267" r:id="rId18"/>
    <p:sldId id="268" r:id="rId19"/>
    <p:sldId id="269" r:id="rId20"/>
    <p:sldId id="27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autoAdjust="0"/>
    <p:restoredTop sz="85303" autoAdjust="0"/>
  </p:normalViewPr>
  <p:slideViewPr>
    <p:cSldViewPr snapToGrid="0">
      <p:cViewPr varScale="1">
        <p:scale>
          <a:sx n="99" d="100"/>
          <a:sy n="99" d="100"/>
        </p:scale>
        <p:origin x="109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6F974-178D-4409-94B3-369EA1187707}" type="datetimeFigureOut">
              <a:rPr lang="en-US" smtClean="0"/>
              <a:t>10/1/18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D9997D-0503-40CD-8060-0C1B943A6018}" type="slidenum">
              <a:rPr lang="en-US" smtClean="0"/>
              <a:t>‹#›</a:t>
            </a:fld>
            <a:endParaRPr lang="en-US"/>
          </a:p>
        </p:txBody>
      </p:sp>
    </p:spTree>
    <p:extLst>
      <p:ext uri="{BB962C8B-B14F-4D97-AF65-F5344CB8AC3E}">
        <p14:creationId xmlns:p14="http://schemas.microsoft.com/office/powerpoint/2010/main" val="348251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Thread group</a:t>
            </a:r>
          </a:p>
        </p:txBody>
      </p:sp>
      <p:sp>
        <p:nvSpPr>
          <p:cNvPr id="4" name="Slide Number Placeholder 3"/>
          <p:cNvSpPr>
            <a:spLocks noGrp="1"/>
          </p:cNvSpPr>
          <p:nvPr>
            <p:ph type="sldNum" sz="quarter" idx="10"/>
          </p:nvPr>
        </p:nvSpPr>
        <p:spPr/>
        <p:txBody>
          <a:bodyPr/>
          <a:lstStyle/>
          <a:p>
            <a:fld id="{6AD9997D-0503-40CD-8060-0C1B943A6018}" type="slidenum">
              <a:rPr lang="en-US" smtClean="0"/>
              <a:t>7</a:t>
            </a:fld>
            <a:endParaRPr lang="en-US"/>
          </a:p>
        </p:txBody>
      </p:sp>
    </p:spTree>
    <p:extLst>
      <p:ext uri="{BB962C8B-B14F-4D97-AF65-F5344CB8AC3E}">
        <p14:creationId xmlns:p14="http://schemas.microsoft.com/office/powerpoint/2010/main" val="935078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a continuation is scheduled on a specific thread that is not the current thread, it's because there is a locked object with the lock held on another thread, and the goal is to have the continuation run on that thread. This can help gather interacting objects on the same thread where they won't have lock contention (because if I try to get a </a:t>
            </a:r>
            <a:r>
              <a:rPr lang="en-US" dirty="0" err="1"/>
              <a:t>mutex</a:t>
            </a:r>
            <a:r>
              <a:rPr lang="en-US" dirty="0"/>
              <a:t> that's locked on *this* thread, it is successful). </a:t>
            </a:r>
          </a:p>
          <a:p>
            <a:endParaRPr lang="en-US" dirty="0"/>
          </a:p>
        </p:txBody>
      </p:sp>
      <p:sp>
        <p:nvSpPr>
          <p:cNvPr id="4" name="Slide Number Placeholder 3"/>
          <p:cNvSpPr>
            <a:spLocks noGrp="1"/>
          </p:cNvSpPr>
          <p:nvPr>
            <p:ph type="sldNum" sz="quarter" idx="10"/>
          </p:nvPr>
        </p:nvSpPr>
        <p:spPr/>
        <p:txBody>
          <a:bodyPr/>
          <a:lstStyle/>
          <a:p>
            <a:fld id="{6AD9997D-0503-40CD-8060-0C1B943A6018}" type="slidenum">
              <a:rPr lang="en-US" smtClean="0"/>
              <a:t>10</a:t>
            </a:fld>
            <a:endParaRPr lang="en-US"/>
          </a:p>
        </p:txBody>
      </p:sp>
    </p:spTree>
    <p:extLst>
      <p:ext uri="{BB962C8B-B14F-4D97-AF65-F5344CB8AC3E}">
        <p14:creationId xmlns:p14="http://schemas.microsoft.com/office/powerpoint/2010/main" val="3069262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D9997D-0503-40CD-8060-0C1B943A6018}" type="slidenum">
              <a:rPr lang="en-US" smtClean="0"/>
              <a:t>12</a:t>
            </a:fld>
            <a:endParaRPr lang="en-US"/>
          </a:p>
        </p:txBody>
      </p:sp>
    </p:spTree>
    <p:extLst>
      <p:ext uri="{BB962C8B-B14F-4D97-AF65-F5344CB8AC3E}">
        <p14:creationId xmlns:p14="http://schemas.microsoft.com/office/powerpoint/2010/main" val="2758480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35B7F52-56BA-1547-B103-FF1C19B1A6ED}" type="datetime1">
              <a:rPr lang="en-US" smtClean="0"/>
              <a:t>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2433995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E378E5-0E8B-7D4E-9077-74245EB02953}" type="datetime1">
              <a:rPr lang="en-US" smtClean="0"/>
              <a:t>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2762481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50C660-972E-8846-AC77-EEF9AFBCF9E3}" type="datetime1">
              <a:rPr lang="en-US" smtClean="0"/>
              <a:t>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1568958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1490C2-65AB-5543-8584-CC40967AE4FC}" type="datetime1">
              <a:rPr lang="en-US" smtClean="0"/>
              <a:t>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3612877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AB880B9-816E-F34D-ABD3-197157FD7019}" type="datetime1">
              <a:rPr lang="en-US" smtClean="0"/>
              <a:t>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4231391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F066D34-C4A3-2D44-92ED-51ABEF96632B}" type="datetime1">
              <a:rPr lang="en-US" smtClean="0"/>
              <a:t>10/2/18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2355114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71C7F8-F7A3-3642-92C2-AC97C124FBF3}" type="datetime1">
              <a:rPr lang="en-US" smtClean="0"/>
              <a:t>10/2/18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1663962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584C8B2-889A-554E-A192-29971196856C}" type="datetime1">
              <a:rPr lang="en-US" smtClean="0"/>
              <a:t>10/2/18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2576330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C627CA-A940-6E44-808B-45FC731616D3}" type="datetime1">
              <a:rPr lang="en-US" smtClean="0"/>
              <a:t>10/2/18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3230532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594B0A-D3C6-0347-98E1-6AED1117A2D6}" type="datetime1">
              <a:rPr lang="en-US" smtClean="0"/>
              <a:t>10/2/18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266887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692415-9C34-B142-A1A9-96E7E290F351}" type="datetime1">
              <a:rPr lang="en-US" smtClean="0"/>
              <a:t>10/2/18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358ACA-B773-4B85-8E02-56F222314795}" type="slidenum">
              <a:rPr lang="en-US" smtClean="0"/>
              <a:t>‹#›</a:t>
            </a:fld>
            <a:endParaRPr lang="en-US"/>
          </a:p>
        </p:txBody>
      </p:sp>
    </p:spTree>
    <p:extLst>
      <p:ext uri="{BB962C8B-B14F-4D97-AF65-F5344CB8AC3E}">
        <p14:creationId xmlns:p14="http://schemas.microsoft.com/office/powerpoint/2010/main" val="2311516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F7AF65-6E16-EF42-96E5-A60C0563CC3D}" type="datetime1">
              <a:rPr lang="en-US" smtClean="0"/>
              <a:t>10/2/18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358ACA-B773-4B85-8E02-56F222314795}" type="slidenum">
              <a:rPr lang="en-US" smtClean="0"/>
              <a:t>‹#›</a:t>
            </a:fld>
            <a:endParaRPr lang="en-US"/>
          </a:p>
        </p:txBody>
      </p:sp>
    </p:spTree>
    <p:extLst>
      <p:ext uri="{BB962C8B-B14F-4D97-AF65-F5344CB8AC3E}">
        <p14:creationId xmlns:p14="http://schemas.microsoft.com/office/powerpoint/2010/main" val="41746677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Event Loop and </a:t>
            </a:r>
            <a:br>
              <a:rPr lang="en-US" dirty="0"/>
            </a:br>
            <a:r>
              <a:rPr lang="en-US" dirty="0"/>
              <a:t>Continuation Thread Affinity</a:t>
            </a:r>
          </a:p>
        </p:txBody>
      </p:sp>
      <p:sp>
        <p:nvSpPr>
          <p:cNvPr id="3" name="Subtitle 2"/>
          <p:cNvSpPr>
            <a:spLocks noGrp="1"/>
          </p:cNvSpPr>
          <p:nvPr>
            <p:ph type="subTitle" idx="1"/>
          </p:nvPr>
        </p:nvSpPr>
        <p:spPr/>
        <p:txBody>
          <a:bodyPr/>
          <a:lstStyle/>
          <a:p>
            <a:r>
              <a:rPr lang="en-US" dirty="0"/>
              <a:t>Fei Deng</a:t>
            </a:r>
          </a:p>
        </p:txBody>
      </p:sp>
      <p:sp>
        <p:nvSpPr>
          <p:cNvPr id="4" name="Slide Number Placeholder 3">
            <a:extLst>
              <a:ext uri="{FF2B5EF4-FFF2-40B4-BE49-F238E27FC236}">
                <a16:creationId xmlns:a16="http://schemas.microsoft.com/office/drawing/2014/main" id="{23532607-549A-3846-8A7C-1DAAA002912D}"/>
              </a:ext>
            </a:extLst>
          </p:cNvPr>
          <p:cNvSpPr>
            <a:spLocks noGrp="1"/>
          </p:cNvSpPr>
          <p:nvPr>
            <p:ph type="sldNum" sz="quarter" idx="12"/>
          </p:nvPr>
        </p:nvSpPr>
        <p:spPr/>
        <p:txBody>
          <a:bodyPr/>
          <a:lstStyle/>
          <a:p>
            <a:fld id="{88358ACA-B773-4B85-8E02-56F222314795}" type="slidenum">
              <a:rPr lang="en-US" smtClean="0"/>
              <a:t>1</a:t>
            </a:fld>
            <a:endParaRPr lang="en-US"/>
          </a:p>
        </p:txBody>
      </p:sp>
    </p:spTree>
    <p:extLst>
      <p:ext uri="{BB962C8B-B14F-4D97-AF65-F5344CB8AC3E}">
        <p14:creationId xmlns:p14="http://schemas.microsoft.com/office/powerpoint/2010/main" val="637267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API Proposal</a:t>
            </a:r>
          </a:p>
        </p:txBody>
      </p:sp>
      <p:sp>
        <p:nvSpPr>
          <p:cNvPr id="3" name="Content Placeholder 2"/>
          <p:cNvSpPr>
            <a:spLocks noGrp="1"/>
          </p:cNvSpPr>
          <p:nvPr>
            <p:ph idx="1"/>
          </p:nvPr>
        </p:nvSpPr>
        <p:spPr/>
        <p:txBody>
          <a:bodyPr>
            <a:noAutofit/>
          </a:bodyPr>
          <a:lstStyle/>
          <a:p>
            <a:r>
              <a:rPr lang="en-US" sz="2000" dirty="0"/>
              <a:t>Thread Affinity</a:t>
            </a:r>
          </a:p>
          <a:p>
            <a:pPr lvl="1"/>
            <a:r>
              <a:rPr lang="en-US" sz="2000" dirty="0" err="1"/>
              <a:t>TSReturnCode</a:t>
            </a:r>
            <a:r>
              <a:rPr lang="en-US" sz="2000" dirty="0"/>
              <a:t> </a:t>
            </a:r>
            <a:r>
              <a:rPr lang="en-US" sz="2000" dirty="0" err="1"/>
              <a:t>TSContThreadAffinitySet</a:t>
            </a:r>
            <a:r>
              <a:rPr lang="en-US" sz="2000" dirty="0"/>
              <a:t>(</a:t>
            </a:r>
            <a:r>
              <a:rPr lang="en-US" sz="2000" dirty="0" err="1"/>
              <a:t>TSCont</a:t>
            </a:r>
            <a:r>
              <a:rPr lang="en-US" sz="2000" dirty="0"/>
              <a:t> </a:t>
            </a:r>
            <a:r>
              <a:rPr lang="en-US" sz="2000" dirty="0" err="1"/>
              <a:t>contp</a:t>
            </a:r>
            <a:r>
              <a:rPr lang="en-US" sz="2000" dirty="0"/>
              <a:t>, </a:t>
            </a:r>
            <a:r>
              <a:rPr lang="en-US" sz="2000" dirty="0" err="1"/>
              <a:t>TSEventThread</a:t>
            </a:r>
            <a:r>
              <a:rPr lang="en-US" sz="2000" dirty="0"/>
              <a:t> </a:t>
            </a:r>
            <a:r>
              <a:rPr lang="en-US" sz="2000" dirty="0" err="1"/>
              <a:t>ethread</a:t>
            </a:r>
            <a:r>
              <a:rPr lang="en-US" sz="2000" dirty="0"/>
              <a:t>)</a:t>
            </a:r>
          </a:p>
          <a:p>
            <a:pPr lvl="1"/>
            <a:r>
              <a:rPr lang="en-US" sz="2000" dirty="0" err="1"/>
              <a:t>TSEventThread</a:t>
            </a:r>
            <a:r>
              <a:rPr lang="en-US" sz="2000" dirty="0"/>
              <a:t> </a:t>
            </a:r>
            <a:r>
              <a:rPr lang="en-US" sz="2000" dirty="0" err="1"/>
              <a:t>TSContThreadAffinityGet</a:t>
            </a:r>
            <a:r>
              <a:rPr lang="en-US" sz="2000" dirty="0"/>
              <a:t>(</a:t>
            </a:r>
            <a:r>
              <a:rPr lang="en-US" sz="2000" dirty="0" err="1"/>
              <a:t>TSCont</a:t>
            </a:r>
            <a:r>
              <a:rPr lang="en-US" sz="2000" dirty="0"/>
              <a:t> </a:t>
            </a:r>
            <a:r>
              <a:rPr lang="en-US" sz="2000" dirty="0" err="1"/>
              <a:t>contp</a:t>
            </a:r>
            <a:r>
              <a:rPr lang="en-US" sz="2000" dirty="0"/>
              <a:t>)</a:t>
            </a:r>
          </a:p>
          <a:p>
            <a:pPr lvl="1"/>
            <a:r>
              <a:rPr lang="en-US" sz="2000" dirty="0"/>
              <a:t>void </a:t>
            </a:r>
            <a:r>
              <a:rPr lang="en-US" sz="2000" dirty="0" err="1"/>
              <a:t>TSContThreadAffinityClear</a:t>
            </a:r>
            <a:r>
              <a:rPr lang="en-US" sz="2000" dirty="0"/>
              <a:t>(</a:t>
            </a:r>
            <a:r>
              <a:rPr lang="en-US" sz="2000" dirty="0" err="1"/>
              <a:t>TSCont</a:t>
            </a:r>
            <a:r>
              <a:rPr lang="en-US" sz="2000" dirty="0"/>
              <a:t> </a:t>
            </a:r>
            <a:r>
              <a:rPr lang="en-US" sz="2000" dirty="0" err="1"/>
              <a:t>contp</a:t>
            </a:r>
            <a:r>
              <a:rPr lang="en-US" sz="2000" dirty="0"/>
              <a:t>)</a:t>
            </a:r>
          </a:p>
          <a:p>
            <a:pPr lvl="1"/>
            <a:r>
              <a:rPr lang="en-US" sz="2000" dirty="0" err="1"/>
              <a:t>TSEventThread</a:t>
            </a:r>
            <a:r>
              <a:rPr lang="en-US" sz="2000" dirty="0"/>
              <a:t> </a:t>
            </a:r>
            <a:r>
              <a:rPr lang="en-US" sz="2000" dirty="0" err="1"/>
              <a:t>TSEventThreadSelf</a:t>
            </a:r>
            <a:r>
              <a:rPr lang="en-US" sz="2000" dirty="0"/>
              <a:t>(void)</a:t>
            </a:r>
          </a:p>
          <a:p>
            <a:pPr lvl="1"/>
            <a:endParaRPr lang="en-US" sz="2000" dirty="0"/>
          </a:p>
          <a:p>
            <a:r>
              <a:rPr lang="en-US" sz="2000" dirty="0"/>
              <a:t>Event Scheduling</a:t>
            </a:r>
          </a:p>
          <a:p>
            <a:pPr lvl="1"/>
            <a:r>
              <a:rPr lang="en-US" sz="2000" dirty="0" err="1"/>
              <a:t>TSAction</a:t>
            </a:r>
            <a:r>
              <a:rPr lang="en-US" sz="2000" dirty="0"/>
              <a:t> </a:t>
            </a:r>
            <a:r>
              <a:rPr lang="en-US" sz="2000" dirty="0" err="1"/>
              <a:t>TSContScheduleOn</a:t>
            </a:r>
            <a:r>
              <a:rPr lang="en-US" sz="2000" dirty="0"/>
              <a:t>(</a:t>
            </a:r>
            <a:r>
              <a:rPr lang="en-US" sz="2000" dirty="0" err="1"/>
              <a:t>TSCont</a:t>
            </a:r>
            <a:r>
              <a:rPr lang="en-US" sz="2000" dirty="0"/>
              <a:t> </a:t>
            </a:r>
            <a:r>
              <a:rPr lang="en-US" sz="2000" dirty="0" err="1"/>
              <a:t>contp</a:t>
            </a:r>
            <a:r>
              <a:rPr lang="en-US" sz="2000" dirty="0"/>
              <a:t>, </a:t>
            </a:r>
            <a:r>
              <a:rPr lang="en-US" sz="2000" dirty="0" err="1"/>
              <a:t>TSHRTime</a:t>
            </a:r>
            <a:r>
              <a:rPr lang="en-US" sz="2000" dirty="0"/>
              <a:t> timeout, </a:t>
            </a:r>
            <a:r>
              <a:rPr lang="en-US" sz="2000" dirty="0" err="1"/>
              <a:t>TSEventThread</a:t>
            </a:r>
            <a:r>
              <a:rPr lang="en-US" sz="2000" dirty="0"/>
              <a:t> </a:t>
            </a:r>
            <a:r>
              <a:rPr lang="en-US" sz="2000" dirty="0" err="1"/>
              <a:t>ethread</a:t>
            </a:r>
            <a:r>
              <a:rPr lang="en-US" sz="2000" dirty="0"/>
              <a:t>)</a:t>
            </a:r>
          </a:p>
          <a:p>
            <a:pPr lvl="1"/>
            <a:r>
              <a:rPr lang="en-US" sz="2000" dirty="0" err="1"/>
              <a:t>TSAction</a:t>
            </a:r>
            <a:r>
              <a:rPr lang="en-US" sz="2000" dirty="0"/>
              <a:t> </a:t>
            </a:r>
            <a:r>
              <a:rPr lang="en-US" sz="2000" dirty="0" err="1"/>
              <a:t>TSContScheduleOnEvery</a:t>
            </a:r>
            <a:r>
              <a:rPr lang="en-US" sz="2000" dirty="0"/>
              <a:t>(</a:t>
            </a:r>
            <a:r>
              <a:rPr lang="en-US" sz="2000" dirty="0" err="1"/>
              <a:t>TSCont</a:t>
            </a:r>
            <a:r>
              <a:rPr lang="en-US" sz="2000" dirty="0"/>
              <a:t> </a:t>
            </a:r>
            <a:r>
              <a:rPr lang="en-US" sz="2000" dirty="0" err="1"/>
              <a:t>contp</a:t>
            </a:r>
            <a:r>
              <a:rPr lang="en-US" sz="2000" dirty="0"/>
              <a:t>, </a:t>
            </a:r>
            <a:r>
              <a:rPr lang="en-US" sz="2000" dirty="0" err="1"/>
              <a:t>TSHRTime</a:t>
            </a:r>
            <a:r>
              <a:rPr lang="en-US" sz="2000" dirty="0"/>
              <a:t> every, </a:t>
            </a:r>
            <a:r>
              <a:rPr lang="en-US" sz="2000" dirty="0" err="1"/>
              <a:t>TSEventThread</a:t>
            </a:r>
            <a:r>
              <a:rPr lang="en-US" sz="2000" dirty="0"/>
              <a:t> </a:t>
            </a:r>
            <a:r>
              <a:rPr lang="en-US" sz="2000" dirty="0" err="1"/>
              <a:t>ethread</a:t>
            </a:r>
            <a:r>
              <a:rPr lang="en-US" sz="2000" dirty="0"/>
              <a:t>)</a:t>
            </a:r>
          </a:p>
          <a:p>
            <a:pPr lvl="1"/>
            <a:r>
              <a:rPr lang="en-US" sz="2000" dirty="0"/>
              <a:t>Modified behavior for </a:t>
            </a:r>
            <a:r>
              <a:rPr lang="en-US" sz="2000" dirty="0" err="1"/>
              <a:t>TSContSchedule</a:t>
            </a:r>
            <a:r>
              <a:rPr lang="en-US" sz="2000" dirty="0"/>
              <a:t> and </a:t>
            </a:r>
            <a:r>
              <a:rPr lang="en-US" sz="2000" dirty="0" err="1"/>
              <a:t>TSContScheduleEvery</a:t>
            </a:r>
            <a:r>
              <a:rPr lang="en-US" sz="2000" dirty="0"/>
              <a:t>.</a:t>
            </a:r>
          </a:p>
        </p:txBody>
      </p:sp>
      <p:sp>
        <p:nvSpPr>
          <p:cNvPr id="4" name="Slide Number Placeholder 3">
            <a:extLst>
              <a:ext uri="{FF2B5EF4-FFF2-40B4-BE49-F238E27FC236}">
                <a16:creationId xmlns:a16="http://schemas.microsoft.com/office/drawing/2014/main" id="{DBF75A34-E06E-9B41-85B9-2561D8281C1F}"/>
              </a:ext>
            </a:extLst>
          </p:cNvPr>
          <p:cNvSpPr>
            <a:spLocks noGrp="1"/>
          </p:cNvSpPr>
          <p:nvPr>
            <p:ph type="sldNum" sz="quarter" idx="12"/>
          </p:nvPr>
        </p:nvSpPr>
        <p:spPr/>
        <p:txBody>
          <a:bodyPr/>
          <a:lstStyle/>
          <a:p>
            <a:fld id="{88358ACA-B773-4B85-8E02-56F222314795}" type="slidenum">
              <a:rPr lang="en-US" smtClean="0"/>
              <a:t>10</a:t>
            </a:fld>
            <a:endParaRPr lang="en-US"/>
          </a:p>
        </p:txBody>
      </p:sp>
    </p:spTree>
    <p:extLst>
      <p:ext uri="{BB962C8B-B14F-4D97-AF65-F5344CB8AC3E}">
        <p14:creationId xmlns:p14="http://schemas.microsoft.com/office/powerpoint/2010/main" val="2619349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Thread Affinity</a:t>
            </a:r>
          </a:p>
        </p:txBody>
      </p:sp>
      <p:sp>
        <p:nvSpPr>
          <p:cNvPr id="3" name="Content Placeholder 2"/>
          <p:cNvSpPr>
            <a:spLocks noGrp="1"/>
          </p:cNvSpPr>
          <p:nvPr>
            <p:ph idx="1"/>
          </p:nvPr>
        </p:nvSpPr>
        <p:spPr/>
        <p:txBody>
          <a:bodyPr>
            <a:normAutofit fontScale="92500" lnSpcReduction="10000"/>
          </a:bodyPr>
          <a:lstStyle/>
          <a:p>
            <a:r>
              <a:rPr lang="en-US" sz="2600" dirty="0" err="1"/>
              <a:t>TSReturnCode</a:t>
            </a:r>
            <a:r>
              <a:rPr lang="en-US" sz="2600" dirty="0"/>
              <a:t> </a:t>
            </a:r>
            <a:r>
              <a:rPr lang="en-US" sz="2600" dirty="0" err="1"/>
              <a:t>TSContThreadAffinitySet</a:t>
            </a:r>
            <a:r>
              <a:rPr lang="en-US" sz="2600" dirty="0"/>
              <a:t>(</a:t>
            </a:r>
            <a:r>
              <a:rPr lang="en-US" sz="2600" dirty="0" err="1"/>
              <a:t>TSCont</a:t>
            </a:r>
            <a:r>
              <a:rPr lang="en-US" sz="2600" dirty="0"/>
              <a:t> </a:t>
            </a:r>
            <a:r>
              <a:rPr lang="en-US" sz="2600" dirty="0" err="1"/>
              <a:t>contp</a:t>
            </a:r>
            <a:r>
              <a:rPr lang="en-US" sz="2600" dirty="0"/>
              <a:t>, </a:t>
            </a:r>
            <a:r>
              <a:rPr lang="en-US" sz="2600" dirty="0" err="1"/>
              <a:t>TSEventThread</a:t>
            </a:r>
            <a:r>
              <a:rPr lang="en-US" sz="2600" dirty="0"/>
              <a:t> </a:t>
            </a:r>
            <a:r>
              <a:rPr lang="en-US" sz="2600" dirty="0" err="1"/>
              <a:t>ethread</a:t>
            </a:r>
            <a:r>
              <a:rPr lang="en-US" sz="2600" dirty="0"/>
              <a:t>)</a:t>
            </a:r>
          </a:p>
          <a:p>
            <a:pPr lvl="1"/>
            <a:r>
              <a:rPr lang="en-US" dirty="0"/>
              <a:t>Set the thread affinity of continuation </a:t>
            </a:r>
            <a:r>
              <a:rPr lang="en-US" b="1" dirty="0" err="1"/>
              <a:t>TSCont</a:t>
            </a:r>
            <a:r>
              <a:rPr lang="en-US" b="1" dirty="0"/>
              <a:t> </a:t>
            </a:r>
            <a:r>
              <a:rPr lang="en-US" b="1" dirty="0" err="1"/>
              <a:t>contp</a:t>
            </a:r>
            <a:r>
              <a:rPr lang="en-US" dirty="0"/>
              <a:t> to </a:t>
            </a:r>
            <a:r>
              <a:rPr lang="en-US" b="1" dirty="0" err="1"/>
              <a:t>TSEventThread</a:t>
            </a:r>
            <a:r>
              <a:rPr lang="en-US" b="1" dirty="0"/>
              <a:t> </a:t>
            </a:r>
            <a:r>
              <a:rPr lang="en-US" b="1" dirty="0" err="1"/>
              <a:t>ethread</a:t>
            </a:r>
            <a:r>
              <a:rPr lang="en-US" dirty="0"/>
              <a:t>.</a:t>
            </a:r>
          </a:p>
          <a:p>
            <a:pPr lvl="1"/>
            <a:endParaRPr lang="en-US" b="1" dirty="0"/>
          </a:p>
          <a:p>
            <a:r>
              <a:rPr lang="en-US" dirty="0" err="1"/>
              <a:t>TSEventThread</a:t>
            </a:r>
            <a:r>
              <a:rPr lang="en-US" dirty="0"/>
              <a:t> </a:t>
            </a:r>
            <a:r>
              <a:rPr lang="en-US" sz="2600" dirty="0" err="1"/>
              <a:t>TSContThreadAffinityGet</a:t>
            </a:r>
            <a:r>
              <a:rPr lang="en-US" sz="2600" dirty="0"/>
              <a:t>(</a:t>
            </a:r>
            <a:r>
              <a:rPr lang="en-US" sz="2600" dirty="0" err="1"/>
              <a:t>TSCont</a:t>
            </a:r>
            <a:r>
              <a:rPr lang="en-US" sz="2600" dirty="0"/>
              <a:t> </a:t>
            </a:r>
            <a:r>
              <a:rPr lang="en-US" sz="2600" dirty="0" err="1"/>
              <a:t>contp</a:t>
            </a:r>
            <a:r>
              <a:rPr lang="en-US" sz="2600" dirty="0"/>
              <a:t>)</a:t>
            </a:r>
          </a:p>
          <a:p>
            <a:pPr lvl="1"/>
            <a:r>
              <a:rPr lang="en-US" dirty="0"/>
              <a:t>Get the thread affinity information of continuation </a:t>
            </a:r>
            <a:r>
              <a:rPr lang="en-US" b="1" dirty="0" err="1"/>
              <a:t>TSCont</a:t>
            </a:r>
            <a:r>
              <a:rPr lang="en-US" b="1" dirty="0"/>
              <a:t> </a:t>
            </a:r>
            <a:r>
              <a:rPr lang="en-US" b="1" dirty="0" err="1"/>
              <a:t>contp</a:t>
            </a:r>
            <a:r>
              <a:rPr lang="en-US" dirty="0"/>
              <a:t>.</a:t>
            </a:r>
          </a:p>
          <a:p>
            <a:endParaRPr lang="en-US" b="1" dirty="0"/>
          </a:p>
          <a:p>
            <a:r>
              <a:rPr lang="en-US" sz="2600" dirty="0"/>
              <a:t>void </a:t>
            </a:r>
            <a:r>
              <a:rPr lang="en-US" sz="2600" dirty="0" err="1"/>
              <a:t>TSContThreadAffinityClear</a:t>
            </a:r>
            <a:r>
              <a:rPr lang="en-US" sz="2600" dirty="0"/>
              <a:t>(</a:t>
            </a:r>
            <a:r>
              <a:rPr lang="en-US" sz="2600" dirty="0" err="1"/>
              <a:t>TSCont</a:t>
            </a:r>
            <a:r>
              <a:rPr lang="en-US" sz="2600" dirty="0"/>
              <a:t> </a:t>
            </a:r>
            <a:r>
              <a:rPr lang="en-US" sz="2600" dirty="0" err="1"/>
              <a:t>contp</a:t>
            </a:r>
            <a:r>
              <a:rPr lang="en-US" sz="2600" dirty="0"/>
              <a:t>)</a:t>
            </a:r>
          </a:p>
          <a:p>
            <a:pPr lvl="1"/>
            <a:r>
              <a:rPr lang="en-US" dirty="0"/>
              <a:t>Clear the thread affinity of continuation </a:t>
            </a:r>
            <a:r>
              <a:rPr lang="en-US" b="1" dirty="0" err="1"/>
              <a:t>TSCont</a:t>
            </a:r>
            <a:r>
              <a:rPr lang="en-US" b="1" dirty="0"/>
              <a:t> </a:t>
            </a:r>
            <a:r>
              <a:rPr lang="en-US" b="1" dirty="0" err="1"/>
              <a:t>contp</a:t>
            </a:r>
            <a:r>
              <a:rPr lang="en-US" dirty="0"/>
              <a:t>.</a:t>
            </a:r>
          </a:p>
          <a:p>
            <a:pPr lvl="1"/>
            <a:endParaRPr lang="en-US" b="1" dirty="0"/>
          </a:p>
          <a:p>
            <a:r>
              <a:rPr lang="en-US" dirty="0" err="1"/>
              <a:t>TSEventThread</a:t>
            </a:r>
            <a:r>
              <a:rPr lang="en-US" dirty="0"/>
              <a:t> </a:t>
            </a:r>
            <a:r>
              <a:rPr lang="en-US" sz="2600" dirty="0" err="1"/>
              <a:t>TSEventThreadSelf</a:t>
            </a:r>
            <a:r>
              <a:rPr lang="en-US" sz="2600" dirty="0"/>
              <a:t>(void)</a:t>
            </a:r>
          </a:p>
          <a:p>
            <a:pPr lvl="1"/>
            <a:r>
              <a:rPr lang="en-US" dirty="0"/>
              <a:t>Get the current event thread.</a:t>
            </a:r>
          </a:p>
          <a:p>
            <a:endParaRPr lang="en-US" dirty="0"/>
          </a:p>
        </p:txBody>
      </p:sp>
      <p:sp>
        <p:nvSpPr>
          <p:cNvPr id="4" name="Slide Number Placeholder 3">
            <a:extLst>
              <a:ext uri="{FF2B5EF4-FFF2-40B4-BE49-F238E27FC236}">
                <a16:creationId xmlns:a16="http://schemas.microsoft.com/office/drawing/2014/main" id="{1500C508-24F6-B049-9A03-95A79EFFCB16}"/>
              </a:ext>
            </a:extLst>
          </p:cNvPr>
          <p:cNvSpPr>
            <a:spLocks noGrp="1"/>
          </p:cNvSpPr>
          <p:nvPr>
            <p:ph type="sldNum" sz="quarter" idx="12"/>
          </p:nvPr>
        </p:nvSpPr>
        <p:spPr/>
        <p:txBody>
          <a:bodyPr/>
          <a:lstStyle/>
          <a:p>
            <a:fld id="{88358ACA-B773-4B85-8E02-56F222314795}" type="slidenum">
              <a:rPr lang="en-US" smtClean="0"/>
              <a:t>11</a:t>
            </a:fld>
            <a:endParaRPr lang="en-US"/>
          </a:p>
        </p:txBody>
      </p:sp>
    </p:spTree>
    <p:extLst>
      <p:ext uri="{BB962C8B-B14F-4D97-AF65-F5344CB8AC3E}">
        <p14:creationId xmlns:p14="http://schemas.microsoft.com/office/powerpoint/2010/main" val="2835800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Scheduling</a:t>
            </a:r>
          </a:p>
        </p:txBody>
      </p:sp>
      <p:sp>
        <p:nvSpPr>
          <p:cNvPr id="3" name="Content Placeholder 2"/>
          <p:cNvSpPr>
            <a:spLocks noGrp="1"/>
          </p:cNvSpPr>
          <p:nvPr>
            <p:ph idx="1"/>
          </p:nvPr>
        </p:nvSpPr>
        <p:spPr/>
        <p:txBody>
          <a:bodyPr>
            <a:normAutofit/>
          </a:bodyPr>
          <a:lstStyle/>
          <a:p>
            <a:r>
              <a:rPr lang="en-US" sz="2200" dirty="0" err="1"/>
              <a:t>TSAction</a:t>
            </a:r>
            <a:r>
              <a:rPr lang="en-US" sz="2200" dirty="0"/>
              <a:t> </a:t>
            </a:r>
            <a:r>
              <a:rPr lang="en-US" sz="2200" dirty="0" err="1"/>
              <a:t>TSContScheduleOn</a:t>
            </a:r>
            <a:r>
              <a:rPr lang="en-US" sz="2200" dirty="0"/>
              <a:t>(</a:t>
            </a:r>
            <a:r>
              <a:rPr lang="en-US" sz="2200" dirty="0" err="1"/>
              <a:t>TSCont</a:t>
            </a:r>
            <a:r>
              <a:rPr lang="en-US" sz="2200" dirty="0"/>
              <a:t> </a:t>
            </a:r>
            <a:r>
              <a:rPr lang="en-US" sz="2200" dirty="0" err="1"/>
              <a:t>contp</a:t>
            </a:r>
            <a:r>
              <a:rPr lang="en-US" sz="2200" dirty="0"/>
              <a:t>, </a:t>
            </a:r>
            <a:r>
              <a:rPr lang="en-US" sz="2200" dirty="0" err="1"/>
              <a:t>TSHRTime</a:t>
            </a:r>
            <a:r>
              <a:rPr lang="en-US" sz="2200" dirty="0"/>
              <a:t> timeout, </a:t>
            </a:r>
            <a:r>
              <a:rPr lang="en-US" sz="2200" dirty="0" err="1"/>
              <a:t>TSEventThread</a:t>
            </a:r>
            <a:r>
              <a:rPr lang="en-US" sz="2200" dirty="0"/>
              <a:t> </a:t>
            </a:r>
            <a:r>
              <a:rPr lang="en-US" sz="2200" dirty="0" err="1"/>
              <a:t>ethread</a:t>
            </a:r>
            <a:r>
              <a:rPr lang="en-US" sz="2200" dirty="0"/>
              <a:t>)</a:t>
            </a:r>
          </a:p>
          <a:p>
            <a:pPr lvl="1"/>
            <a:r>
              <a:rPr lang="en-US" sz="2000" dirty="0"/>
              <a:t>Schedules </a:t>
            </a:r>
            <a:r>
              <a:rPr lang="en-US" sz="2000" b="1" dirty="0" err="1"/>
              <a:t>contp</a:t>
            </a:r>
            <a:r>
              <a:rPr lang="en-US" sz="2000" dirty="0"/>
              <a:t> to run approximately </a:t>
            </a:r>
            <a:r>
              <a:rPr lang="en-US" sz="2000" b="1" dirty="0"/>
              <a:t>timeout</a:t>
            </a:r>
            <a:r>
              <a:rPr lang="en-US" sz="2000" dirty="0"/>
              <a:t> milliseconds in the future. The delay will be at least </a:t>
            </a:r>
            <a:r>
              <a:rPr lang="en-US" sz="2000" b="1" dirty="0"/>
              <a:t>timeout</a:t>
            </a:r>
            <a:r>
              <a:rPr lang="en-US" sz="2000" dirty="0"/>
              <a:t> but possibly more. Resolutions finer than roughly 5 milliseconds will not be effective. </a:t>
            </a:r>
            <a:r>
              <a:rPr lang="en-US" sz="2000" b="1" dirty="0" err="1"/>
              <a:t>contp</a:t>
            </a:r>
            <a:r>
              <a:rPr lang="en-US" sz="2000" dirty="0"/>
              <a:t> is required to have a </a:t>
            </a:r>
            <a:r>
              <a:rPr lang="en-US" sz="2000" dirty="0" err="1"/>
              <a:t>mutex</a:t>
            </a:r>
            <a:r>
              <a:rPr lang="en-US" sz="2000" dirty="0"/>
              <a:t>, which is provided to </a:t>
            </a:r>
            <a:r>
              <a:rPr lang="en-US" sz="2000" b="1" dirty="0" err="1"/>
              <a:t>TSContCreate</a:t>
            </a:r>
            <a:r>
              <a:rPr lang="en-US" sz="2000" dirty="0"/>
              <a:t>.</a:t>
            </a:r>
          </a:p>
          <a:p>
            <a:pPr lvl="1"/>
            <a:endParaRPr lang="en-US" sz="2000" dirty="0"/>
          </a:p>
          <a:p>
            <a:pPr lvl="1"/>
            <a:r>
              <a:rPr lang="en-US" sz="2000" dirty="0"/>
              <a:t>The return value can be used to cancel the scheduled event via </a:t>
            </a:r>
            <a:r>
              <a:rPr lang="en-US" sz="2000" b="1" dirty="0" err="1"/>
              <a:t>TSActionCancel</a:t>
            </a:r>
            <a:r>
              <a:rPr lang="en-US" sz="2000" dirty="0"/>
              <a:t>. This is effective until the continuation </a:t>
            </a:r>
            <a:r>
              <a:rPr lang="en-US" sz="2000" b="1" dirty="0" err="1"/>
              <a:t>contp</a:t>
            </a:r>
            <a:r>
              <a:rPr lang="en-US" sz="2000" dirty="0"/>
              <a:t> is being dispatched. However, if it is scheduled on another thread other than the current one, it can be problematic to be correctly timed. The return value can be checked with </a:t>
            </a:r>
            <a:r>
              <a:rPr lang="en-US" sz="2000" b="1" dirty="0" err="1"/>
              <a:t>TSActionDone</a:t>
            </a:r>
            <a:r>
              <a:rPr lang="en-US" sz="2000" dirty="0"/>
              <a:t> to see if the continuation ran before the return, which is possible if </a:t>
            </a:r>
            <a:r>
              <a:rPr lang="en-US" sz="2000" b="1" dirty="0"/>
              <a:t>timeout</a:t>
            </a:r>
            <a:r>
              <a:rPr lang="en-US" sz="2000" dirty="0"/>
              <a:t> is 0.</a:t>
            </a:r>
          </a:p>
          <a:p>
            <a:pPr lvl="1"/>
            <a:endParaRPr lang="en-US" sz="2000" dirty="0"/>
          </a:p>
          <a:p>
            <a:pPr lvl="1"/>
            <a:r>
              <a:rPr lang="en-US" sz="2000" dirty="0"/>
              <a:t>The continuation is scheduled on the thread as indicated by </a:t>
            </a:r>
            <a:r>
              <a:rPr lang="en-US" sz="2000" b="1" dirty="0" err="1"/>
              <a:t>ethread</a:t>
            </a:r>
            <a:r>
              <a:rPr lang="en-US" sz="2000" dirty="0"/>
              <a:t>.</a:t>
            </a:r>
            <a:endParaRPr lang="en-US" sz="1600" dirty="0"/>
          </a:p>
        </p:txBody>
      </p:sp>
      <p:sp>
        <p:nvSpPr>
          <p:cNvPr id="4" name="Slide Number Placeholder 3">
            <a:extLst>
              <a:ext uri="{FF2B5EF4-FFF2-40B4-BE49-F238E27FC236}">
                <a16:creationId xmlns:a16="http://schemas.microsoft.com/office/drawing/2014/main" id="{13A49662-AF94-0847-9A47-8223DF2E3211}"/>
              </a:ext>
            </a:extLst>
          </p:cNvPr>
          <p:cNvSpPr>
            <a:spLocks noGrp="1"/>
          </p:cNvSpPr>
          <p:nvPr>
            <p:ph type="sldNum" sz="quarter" idx="12"/>
          </p:nvPr>
        </p:nvSpPr>
        <p:spPr/>
        <p:txBody>
          <a:bodyPr/>
          <a:lstStyle/>
          <a:p>
            <a:fld id="{88358ACA-B773-4B85-8E02-56F222314795}" type="slidenum">
              <a:rPr lang="en-US" smtClean="0"/>
              <a:t>12</a:t>
            </a:fld>
            <a:endParaRPr lang="en-US"/>
          </a:p>
        </p:txBody>
      </p:sp>
    </p:spTree>
    <p:extLst>
      <p:ext uri="{BB962C8B-B14F-4D97-AF65-F5344CB8AC3E}">
        <p14:creationId xmlns:p14="http://schemas.microsoft.com/office/powerpoint/2010/main" val="3490502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Scheduling</a:t>
            </a:r>
          </a:p>
        </p:txBody>
      </p:sp>
      <p:sp>
        <p:nvSpPr>
          <p:cNvPr id="3" name="Content Placeholder 2"/>
          <p:cNvSpPr>
            <a:spLocks noGrp="1"/>
          </p:cNvSpPr>
          <p:nvPr>
            <p:ph idx="1"/>
          </p:nvPr>
        </p:nvSpPr>
        <p:spPr/>
        <p:txBody>
          <a:bodyPr>
            <a:normAutofit/>
          </a:bodyPr>
          <a:lstStyle/>
          <a:p>
            <a:r>
              <a:rPr lang="en-US" sz="2000" dirty="0" err="1"/>
              <a:t>TSAction</a:t>
            </a:r>
            <a:r>
              <a:rPr lang="en-US" sz="2000" dirty="0"/>
              <a:t> </a:t>
            </a:r>
            <a:r>
              <a:rPr lang="en-US" sz="2000" dirty="0" err="1"/>
              <a:t>TSContScheduleOnEvery</a:t>
            </a:r>
            <a:r>
              <a:rPr lang="en-US" sz="2000" dirty="0"/>
              <a:t>(</a:t>
            </a:r>
            <a:r>
              <a:rPr lang="en-US" sz="2000" dirty="0" err="1"/>
              <a:t>TSCont</a:t>
            </a:r>
            <a:r>
              <a:rPr lang="en-US" sz="2000" dirty="0"/>
              <a:t> </a:t>
            </a:r>
            <a:r>
              <a:rPr lang="en-US" sz="2000" dirty="0" err="1"/>
              <a:t>contp</a:t>
            </a:r>
            <a:r>
              <a:rPr lang="en-US" sz="2000" dirty="0"/>
              <a:t>, </a:t>
            </a:r>
            <a:r>
              <a:rPr lang="en-US" sz="2000" dirty="0" err="1"/>
              <a:t>TSHRTime</a:t>
            </a:r>
            <a:r>
              <a:rPr lang="en-US" sz="2000" dirty="0"/>
              <a:t> every, </a:t>
            </a:r>
            <a:r>
              <a:rPr lang="en-US" sz="2000" dirty="0" err="1"/>
              <a:t>TSEventThread</a:t>
            </a:r>
            <a:r>
              <a:rPr lang="en-US" sz="2000" dirty="0"/>
              <a:t> </a:t>
            </a:r>
            <a:r>
              <a:rPr lang="en-US" sz="2000" dirty="0" err="1"/>
              <a:t>ethread</a:t>
            </a:r>
            <a:r>
              <a:rPr lang="en-US" sz="2000" dirty="0"/>
              <a:t>)</a:t>
            </a:r>
          </a:p>
          <a:p>
            <a:pPr lvl="1"/>
            <a:r>
              <a:rPr lang="en-US" sz="2000" dirty="0"/>
              <a:t>Schedules </a:t>
            </a:r>
            <a:r>
              <a:rPr lang="en-US" sz="2000" b="1" dirty="0" err="1"/>
              <a:t>contp</a:t>
            </a:r>
            <a:r>
              <a:rPr lang="en-US" sz="2000" dirty="0"/>
              <a:t> to run approximately every </a:t>
            </a:r>
            <a:r>
              <a:rPr lang="en-US" sz="2000" b="1" dirty="0" err="1"/>
              <a:t>every</a:t>
            </a:r>
            <a:r>
              <a:rPr lang="en-US" sz="2000" dirty="0"/>
              <a:t> milliseconds. The interval will be at least </a:t>
            </a:r>
            <a:r>
              <a:rPr lang="en-US" sz="2000" b="1" dirty="0"/>
              <a:t>every</a:t>
            </a:r>
            <a:r>
              <a:rPr lang="en-US" sz="2000" dirty="0"/>
              <a:t> but possibly more. Resolutions finer than roughly 5 milliseconds will not be effective. </a:t>
            </a:r>
            <a:r>
              <a:rPr lang="en-US" sz="2000" b="1" dirty="0" err="1"/>
              <a:t>contp</a:t>
            </a:r>
            <a:r>
              <a:rPr lang="en-US" sz="2000" dirty="0"/>
              <a:t> is required to have a </a:t>
            </a:r>
            <a:r>
              <a:rPr lang="en-US" sz="2000" dirty="0" err="1"/>
              <a:t>mutex</a:t>
            </a:r>
            <a:r>
              <a:rPr lang="en-US" sz="2000" dirty="0"/>
              <a:t>, which is provided to </a:t>
            </a:r>
            <a:r>
              <a:rPr lang="en-US" sz="2000" b="1" dirty="0" err="1"/>
              <a:t>TSContCreate</a:t>
            </a:r>
            <a:r>
              <a:rPr lang="en-US" sz="2000" dirty="0"/>
              <a:t>.</a:t>
            </a:r>
          </a:p>
          <a:p>
            <a:pPr lvl="1"/>
            <a:endParaRPr lang="en-US" sz="2000" dirty="0"/>
          </a:p>
          <a:p>
            <a:pPr lvl="1"/>
            <a:r>
              <a:rPr lang="en-US" sz="2000" dirty="0"/>
              <a:t>The return value can be used to cancel the scheduled event via </a:t>
            </a:r>
            <a:r>
              <a:rPr lang="en-US" sz="2000" b="1" dirty="0" err="1"/>
              <a:t>TSActionCancel</a:t>
            </a:r>
            <a:r>
              <a:rPr lang="en-US" sz="2000" dirty="0"/>
              <a:t>. This is effective until the continuation </a:t>
            </a:r>
            <a:r>
              <a:rPr lang="en-US" sz="2000" b="1" dirty="0" err="1"/>
              <a:t>contp</a:t>
            </a:r>
            <a:r>
              <a:rPr lang="en-US" sz="2000" dirty="0"/>
              <a:t> is being dispatched. However, if it is scheduled on another thread other than the current one, it can be problematic to be correctly timed. The return value can be checked with </a:t>
            </a:r>
            <a:r>
              <a:rPr lang="en-US" sz="2000" b="1" dirty="0" err="1"/>
              <a:t>TSActionDone</a:t>
            </a:r>
            <a:r>
              <a:rPr lang="en-US" sz="2000" dirty="0"/>
              <a:t> to see if the continuation ran before the return, which is possible if </a:t>
            </a:r>
            <a:r>
              <a:rPr lang="en-US" sz="2000" b="1" dirty="0"/>
              <a:t>every</a:t>
            </a:r>
            <a:r>
              <a:rPr lang="en-US" sz="2000" dirty="0"/>
              <a:t> is 0.</a:t>
            </a:r>
          </a:p>
          <a:p>
            <a:pPr lvl="1"/>
            <a:endParaRPr lang="en-US" sz="2000" dirty="0"/>
          </a:p>
          <a:p>
            <a:pPr lvl="1"/>
            <a:r>
              <a:rPr lang="en-US" sz="2000" dirty="0"/>
              <a:t>The continuation is scheduled on the thread as indicated by </a:t>
            </a:r>
            <a:r>
              <a:rPr lang="en-US" sz="2000" b="1" dirty="0" err="1"/>
              <a:t>ethread</a:t>
            </a:r>
            <a:r>
              <a:rPr lang="en-US" sz="2000" dirty="0"/>
              <a:t>.</a:t>
            </a:r>
            <a:endParaRPr lang="en-US" sz="1600" dirty="0"/>
          </a:p>
        </p:txBody>
      </p:sp>
      <p:sp>
        <p:nvSpPr>
          <p:cNvPr id="4" name="Slide Number Placeholder 3">
            <a:extLst>
              <a:ext uri="{FF2B5EF4-FFF2-40B4-BE49-F238E27FC236}">
                <a16:creationId xmlns:a16="http://schemas.microsoft.com/office/drawing/2014/main" id="{64012266-19BB-BE4C-BA04-BC4485550C4F}"/>
              </a:ext>
            </a:extLst>
          </p:cNvPr>
          <p:cNvSpPr>
            <a:spLocks noGrp="1"/>
          </p:cNvSpPr>
          <p:nvPr>
            <p:ph type="sldNum" sz="quarter" idx="12"/>
          </p:nvPr>
        </p:nvSpPr>
        <p:spPr/>
        <p:txBody>
          <a:bodyPr/>
          <a:lstStyle/>
          <a:p>
            <a:fld id="{88358ACA-B773-4B85-8E02-56F222314795}" type="slidenum">
              <a:rPr lang="en-US" smtClean="0"/>
              <a:t>13</a:t>
            </a:fld>
            <a:endParaRPr lang="en-US"/>
          </a:p>
        </p:txBody>
      </p:sp>
    </p:spTree>
    <p:extLst>
      <p:ext uri="{BB962C8B-B14F-4D97-AF65-F5344CB8AC3E}">
        <p14:creationId xmlns:p14="http://schemas.microsoft.com/office/powerpoint/2010/main" val="3516844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Scheduling</a:t>
            </a:r>
          </a:p>
        </p:txBody>
      </p:sp>
      <p:sp>
        <p:nvSpPr>
          <p:cNvPr id="3" name="Content Placeholder 2"/>
          <p:cNvSpPr>
            <a:spLocks noGrp="1"/>
          </p:cNvSpPr>
          <p:nvPr>
            <p:ph idx="1"/>
          </p:nvPr>
        </p:nvSpPr>
        <p:spPr/>
        <p:txBody>
          <a:bodyPr/>
          <a:lstStyle/>
          <a:p>
            <a:r>
              <a:rPr lang="en-US" sz="2200" dirty="0"/>
              <a:t>Modified behavior for </a:t>
            </a:r>
          </a:p>
          <a:p>
            <a:pPr marL="0" indent="0">
              <a:buNone/>
            </a:pPr>
            <a:r>
              <a:rPr lang="en-US" sz="2200" dirty="0"/>
              <a:t>   </a:t>
            </a:r>
            <a:r>
              <a:rPr lang="en-US" sz="2200" dirty="0" err="1"/>
              <a:t>TSAction</a:t>
            </a:r>
            <a:r>
              <a:rPr lang="en-US" sz="2200" dirty="0"/>
              <a:t> </a:t>
            </a:r>
            <a:r>
              <a:rPr lang="en-US" sz="2200" dirty="0" err="1"/>
              <a:t>TSContSchedule</a:t>
            </a:r>
            <a:r>
              <a:rPr lang="en-US" sz="2200" dirty="0"/>
              <a:t>(</a:t>
            </a:r>
            <a:r>
              <a:rPr lang="en-US" sz="2200" dirty="0" err="1"/>
              <a:t>TSCont</a:t>
            </a:r>
            <a:r>
              <a:rPr lang="en-US" sz="2200" dirty="0"/>
              <a:t> </a:t>
            </a:r>
            <a:r>
              <a:rPr lang="en-US" sz="2200" dirty="0" err="1"/>
              <a:t>contp</a:t>
            </a:r>
            <a:r>
              <a:rPr lang="en-US" sz="2200" dirty="0"/>
              <a:t>, </a:t>
            </a:r>
            <a:r>
              <a:rPr lang="en-US" sz="2200" dirty="0" err="1"/>
              <a:t>TSHRTime</a:t>
            </a:r>
            <a:r>
              <a:rPr lang="en-US" sz="2200" dirty="0"/>
              <a:t> timeout, </a:t>
            </a:r>
            <a:r>
              <a:rPr lang="en-US" sz="2200" dirty="0" err="1"/>
              <a:t>TSThreadPool</a:t>
            </a:r>
            <a:r>
              <a:rPr lang="en-US" sz="2200" dirty="0"/>
              <a:t> </a:t>
            </a:r>
            <a:r>
              <a:rPr lang="en-US" sz="2200" dirty="0" err="1"/>
              <a:t>tp</a:t>
            </a:r>
            <a:r>
              <a:rPr lang="en-US" sz="2200" dirty="0"/>
              <a:t>)</a:t>
            </a:r>
          </a:p>
          <a:p>
            <a:pPr marL="0" indent="0">
              <a:buNone/>
            </a:pPr>
            <a:r>
              <a:rPr lang="en-US" sz="2200" dirty="0"/>
              <a:t>   </a:t>
            </a:r>
            <a:r>
              <a:rPr lang="en-US" sz="2200" dirty="0" err="1"/>
              <a:t>TSAction</a:t>
            </a:r>
            <a:r>
              <a:rPr lang="en-US" sz="2200" dirty="0"/>
              <a:t> </a:t>
            </a:r>
            <a:r>
              <a:rPr lang="en-US" sz="2200" dirty="0" err="1"/>
              <a:t>TSContScheduleEvery</a:t>
            </a:r>
            <a:r>
              <a:rPr lang="en-US" sz="2200" dirty="0"/>
              <a:t>(</a:t>
            </a:r>
            <a:r>
              <a:rPr lang="en-US" sz="2200" dirty="0" err="1"/>
              <a:t>TSCont</a:t>
            </a:r>
            <a:r>
              <a:rPr lang="en-US" sz="2200" dirty="0"/>
              <a:t> </a:t>
            </a:r>
            <a:r>
              <a:rPr lang="en-US" sz="2200" dirty="0" err="1"/>
              <a:t>contp</a:t>
            </a:r>
            <a:r>
              <a:rPr lang="en-US" sz="2200" dirty="0"/>
              <a:t>, </a:t>
            </a:r>
            <a:r>
              <a:rPr lang="en-US" sz="2200" dirty="0" err="1"/>
              <a:t>TSHRTime</a:t>
            </a:r>
            <a:r>
              <a:rPr lang="en-US" sz="2200" dirty="0"/>
              <a:t> every, </a:t>
            </a:r>
            <a:r>
              <a:rPr lang="en-US" sz="2200" dirty="0" err="1"/>
              <a:t>TSThreadPool</a:t>
            </a:r>
            <a:r>
              <a:rPr lang="en-US" sz="2200" dirty="0"/>
              <a:t> </a:t>
            </a:r>
            <a:r>
              <a:rPr lang="en-US" sz="2200" dirty="0" err="1"/>
              <a:t>tp</a:t>
            </a:r>
            <a:r>
              <a:rPr lang="en-US" sz="2200" dirty="0"/>
              <a:t>)</a:t>
            </a:r>
          </a:p>
          <a:p>
            <a:pPr lvl="1"/>
            <a:endParaRPr lang="en-US" sz="2200" dirty="0"/>
          </a:p>
          <a:p>
            <a:pPr lvl="1"/>
            <a:r>
              <a:rPr lang="en-US" sz="2200" dirty="0"/>
              <a:t>If thread affinity was not set for continuation </a:t>
            </a:r>
            <a:r>
              <a:rPr lang="en-US" sz="2200" b="1" dirty="0" err="1"/>
              <a:t>contp</a:t>
            </a:r>
            <a:r>
              <a:rPr lang="en-US" sz="2200" dirty="0"/>
              <a:t>, the behavior stays unchanged.</a:t>
            </a:r>
          </a:p>
          <a:p>
            <a:pPr lvl="1"/>
            <a:endParaRPr lang="en-US" sz="2200" dirty="0"/>
          </a:p>
          <a:p>
            <a:pPr lvl="1"/>
            <a:r>
              <a:rPr lang="en-US" sz="2200" dirty="0"/>
              <a:t>If thread affinity was set for continuation </a:t>
            </a:r>
            <a:r>
              <a:rPr lang="en-US" sz="2200" b="1" dirty="0" err="1"/>
              <a:t>contp</a:t>
            </a:r>
            <a:r>
              <a:rPr lang="en-US" sz="2200" dirty="0"/>
              <a:t>, and the thread type is the same as </a:t>
            </a:r>
            <a:r>
              <a:rPr lang="en-US" sz="2200" b="1" dirty="0" err="1"/>
              <a:t>tp</a:t>
            </a:r>
            <a:r>
              <a:rPr lang="en-US" sz="2200" dirty="0"/>
              <a:t>, the continuation will be scheduled on the thread specified by thread affinity.</a:t>
            </a:r>
          </a:p>
          <a:p>
            <a:pPr lvl="1"/>
            <a:endParaRPr lang="en-US" b="1" dirty="0"/>
          </a:p>
        </p:txBody>
      </p:sp>
      <p:sp>
        <p:nvSpPr>
          <p:cNvPr id="4" name="Slide Number Placeholder 3">
            <a:extLst>
              <a:ext uri="{FF2B5EF4-FFF2-40B4-BE49-F238E27FC236}">
                <a16:creationId xmlns:a16="http://schemas.microsoft.com/office/drawing/2014/main" id="{F4605B35-BA09-504A-82A4-9CD40C66D906}"/>
              </a:ext>
            </a:extLst>
          </p:cNvPr>
          <p:cNvSpPr>
            <a:spLocks noGrp="1"/>
          </p:cNvSpPr>
          <p:nvPr>
            <p:ph type="sldNum" sz="quarter" idx="12"/>
          </p:nvPr>
        </p:nvSpPr>
        <p:spPr/>
        <p:txBody>
          <a:bodyPr/>
          <a:lstStyle/>
          <a:p>
            <a:fld id="{88358ACA-B773-4B85-8E02-56F222314795}" type="slidenum">
              <a:rPr lang="en-US" smtClean="0"/>
              <a:t>14</a:t>
            </a:fld>
            <a:endParaRPr lang="en-US"/>
          </a:p>
        </p:txBody>
      </p:sp>
    </p:spTree>
    <p:extLst>
      <p:ext uri="{BB962C8B-B14F-4D97-AF65-F5344CB8AC3E}">
        <p14:creationId xmlns:p14="http://schemas.microsoft.com/office/powerpoint/2010/main" val="4225542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5702E-F8E0-C943-924E-C25FB8E6D026}"/>
              </a:ext>
            </a:extLst>
          </p:cNvPr>
          <p:cNvSpPr>
            <a:spLocks noGrp="1"/>
          </p:cNvSpPr>
          <p:nvPr>
            <p:ph type="title"/>
          </p:nvPr>
        </p:nvSpPr>
        <p:spPr/>
        <p:txBody>
          <a:bodyPr/>
          <a:lstStyle/>
          <a:p>
            <a:r>
              <a:rPr lang="en-US" dirty="0"/>
              <a:t>Event Scheduling</a:t>
            </a:r>
          </a:p>
        </p:txBody>
      </p:sp>
      <p:pic>
        <p:nvPicPr>
          <p:cNvPr id="6" name="Content Placeholder 5">
            <a:extLst>
              <a:ext uri="{FF2B5EF4-FFF2-40B4-BE49-F238E27FC236}">
                <a16:creationId xmlns:a16="http://schemas.microsoft.com/office/drawing/2014/main" id="{964D9BFF-ABAD-C348-8F01-182F18DE012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2267" y="1825625"/>
            <a:ext cx="8987466" cy="4351338"/>
          </a:xfrm>
        </p:spPr>
      </p:pic>
      <p:sp>
        <p:nvSpPr>
          <p:cNvPr id="3" name="Slide Number Placeholder 2">
            <a:extLst>
              <a:ext uri="{FF2B5EF4-FFF2-40B4-BE49-F238E27FC236}">
                <a16:creationId xmlns:a16="http://schemas.microsoft.com/office/drawing/2014/main" id="{74EA072E-19E0-9E45-B7B9-BCC195C252C0}"/>
              </a:ext>
            </a:extLst>
          </p:cNvPr>
          <p:cNvSpPr>
            <a:spLocks noGrp="1"/>
          </p:cNvSpPr>
          <p:nvPr>
            <p:ph type="sldNum" sz="quarter" idx="12"/>
          </p:nvPr>
        </p:nvSpPr>
        <p:spPr/>
        <p:txBody>
          <a:bodyPr/>
          <a:lstStyle/>
          <a:p>
            <a:fld id="{88358ACA-B773-4B85-8E02-56F222314795}" type="slidenum">
              <a:rPr lang="en-US" smtClean="0"/>
              <a:t>15</a:t>
            </a:fld>
            <a:endParaRPr lang="en-US"/>
          </a:p>
        </p:txBody>
      </p:sp>
    </p:spTree>
    <p:extLst>
      <p:ext uri="{BB962C8B-B14F-4D97-AF65-F5344CB8AC3E}">
        <p14:creationId xmlns:p14="http://schemas.microsoft.com/office/powerpoint/2010/main" val="2062234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Usage</a:t>
            </a:r>
          </a:p>
        </p:txBody>
      </p:sp>
      <p:sp>
        <p:nvSpPr>
          <p:cNvPr id="3" name="Content Placeholder 2"/>
          <p:cNvSpPr>
            <a:spLocks noGrp="1"/>
          </p:cNvSpPr>
          <p:nvPr>
            <p:ph idx="1"/>
          </p:nvPr>
        </p:nvSpPr>
        <p:spPr/>
        <p:txBody>
          <a:bodyPr>
            <a:normAutofit/>
          </a:bodyPr>
          <a:lstStyle/>
          <a:p>
            <a:pPr marL="0" indent="0">
              <a:buNone/>
            </a:pPr>
            <a:r>
              <a:rPr lang="en-US" sz="2400" dirty="0" err="1">
                <a:latin typeface="Consolas" panose="020B0609020204030204" pitchFamily="49" charset="0"/>
              </a:rPr>
              <a:t>TSHRTime</a:t>
            </a:r>
            <a:r>
              <a:rPr lang="en-US" sz="2400" dirty="0">
                <a:latin typeface="Consolas" panose="020B0609020204030204" pitchFamily="49" charset="0"/>
              </a:rPr>
              <a:t> timeout = 5;</a:t>
            </a:r>
          </a:p>
          <a:p>
            <a:pPr marL="0" indent="0">
              <a:buNone/>
            </a:pPr>
            <a:r>
              <a:rPr lang="en-US" sz="2400" dirty="0" err="1">
                <a:latin typeface="Consolas" panose="020B0609020204030204" pitchFamily="49" charset="0"/>
              </a:rPr>
              <a:t>TSCont</a:t>
            </a:r>
            <a:r>
              <a:rPr lang="en-US" sz="2400" dirty="0">
                <a:latin typeface="Consolas" panose="020B0609020204030204" pitchFamily="49" charset="0"/>
              </a:rPr>
              <a:t> </a:t>
            </a:r>
            <a:r>
              <a:rPr lang="en-US" sz="2400" dirty="0" err="1">
                <a:latin typeface="Consolas" panose="020B0609020204030204" pitchFamily="49" charset="0"/>
              </a:rPr>
              <a:t>contp</a:t>
            </a:r>
            <a:r>
              <a:rPr lang="en-US" sz="2400" dirty="0">
                <a:latin typeface="Consolas" panose="020B0609020204030204" pitchFamily="49" charset="0"/>
              </a:rPr>
              <a:t> = </a:t>
            </a:r>
            <a:r>
              <a:rPr lang="en-US" sz="2400" dirty="0" err="1">
                <a:latin typeface="Consolas" panose="020B0609020204030204" pitchFamily="49" charset="0"/>
              </a:rPr>
              <a:t>TSContCreate</a:t>
            </a:r>
            <a:r>
              <a:rPr lang="en-US" sz="2400" dirty="0">
                <a:latin typeface="Consolas" panose="020B0609020204030204" pitchFamily="49" charset="0"/>
              </a:rPr>
              <a:t>(</a:t>
            </a:r>
            <a:r>
              <a:rPr lang="en-US" sz="2400" dirty="0" err="1">
                <a:latin typeface="Consolas" panose="020B0609020204030204" pitchFamily="49" charset="0"/>
              </a:rPr>
              <a:t>stubby_stub</a:t>
            </a:r>
            <a:r>
              <a:rPr lang="en-US" sz="2400" dirty="0">
                <a:latin typeface="Consolas" panose="020B0609020204030204" pitchFamily="49" charset="0"/>
              </a:rPr>
              <a:t>, </a:t>
            </a:r>
            <a:r>
              <a:rPr lang="en-US" sz="2400" dirty="0" err="1">
                <a:latin typeface="Consolas" panose="020B0609020204030204" pitchFamily="49" charset="0"/>
              </a:rPr>
              <a:t>nullptr</a:t>
            </a:r>
            <a:r>
              <a:rPr lang="en-US" sz="2400" dirty="0">
                <a:latin typeface="Consolas" panose="020B0609020204030204" pitchFamily="49" charset="0"/>
              </a:rPr>
              <a:t>);</a:t>
            </a:r>
          </a:p>
          <a:p>
            <a:pPr marL="1371600" lvl="3" indent="0">
              <a:buNone/>
            </a:pPr>
            <a:r>
              <a:rPr lang="en-US" sz="2400" dirty="0">
                <a:latin typeface="Consolas" panose="020B0609020204030204" pitchFamily="49" charset="0"/>
              </a:rPr>
              <a:t>.</a:t>
            </a:r>
          </a:p>
          <a:p>
            <a:pPr marL="1371600" lvl="3" indent="0">
              <a:buNone/>
            </a:pPr>
            <a:r>
              <a:rPr lang="en-US" sz="2400" dirty="0">
                <a:latin typeface="Consolas" panose="020B0609020204030204" pitchFamily="49" charset="0"/>
              </a:rPr>
              <a:t>.</a:t>
            </a:r>
          </a:p>
          <a:p>
            <a:pPr marL="1371600" lvl="3" indent="0">
              <a:buNone/>
            </a:pPr>
            <a:r>
              <a:rPr lang="en-US" sz="2400" dirty="0">
                <a:latin typeface="Consolas" panose="020B0609020204030204" pitchFamily="49" charset="0"/>
              </a:rPr>
              <a:t>.</a:t>
            </a:r>
          </a:p>
          <a:p>
            <a:pPr marL="0" indent="0">
              <a:buNone/>
            </a:pPr>
            <a:r>
              <a:rPr lang="en-US" sz="2400" dirty="0" err="1">
                <a:latin typeface="Consolas" panose="020B0609020204030204" pitchFamily="49" charset="0"/>
              </a:rPr>
              <a:t>TSContSchedule</a:t>
            </a:r>
            <a:r>
              <a:rPr lang="en-US" sz="2400" dirty="0">
                <a:latin typeface="Consolas" panose="020B0609020204030204" pitchFamily="49" charset="0"/>
              </a:rPr>
              <a:t>(</a:t>
            </a:r>
            <a:r>
              <a:rPr lang="en-US" sz="2400" dirty="0" err="1">
                <a:latin typeface="Consolas" panose="020B0609020204030204" pitchFamily="49" charset="0"/>
              </a:rPr>
              <a:t>contp</a:t>
            </a:r>
            <a:r>
              <a:rPr lang="en-US" sz="2400" dirty="0">
                <a:latin typeface="Consolas" panose="020B0609020204030204" pitchFamily="49" charset="0"/>
              </a:rPr>
              <a:t>, timeout, TS_THREAD_POOL_DEFAULT);</a:t>
            </a:r>
          </a:p>
        </p:txBody>
      </p:sp>
      <p:sp>
        <p:nvSpPr>
          <p:cNvPr id="4" name="Slide Number Placeholder 3">
            <a:extLst>
              <a:ext uri="{FF2B5EF4-FFF2-40B4-BE49-F238E27FC236}">
                <a16:creationId xmlns:a16="http://schemas.microsoft.com/office/drawing/2014/main" id="{789FF3E0-087E-7F4F-8FB2-9D5A08156B95}"/>
              </a:ext>
            </a:extLst>
          </p:cNvPr>
          <p:cNvSpPr>
            <a:spLocks noGrp="1"/>
          </p:cNvSpPr>
          <p:nvPr>
            <p:ph type="sldNum" sz="quarter" idx="12"/>
          </p:nvPr>
        </p:nvSpPr>
        <p:spPr/>
        <p:txBody>
          <a:bodyPr/>
          <a:lstStyle/>
          <a:p>
            <a:fld id="{88358ACA-B773-4B85-8E02-56F222314795}" type="slidenum">
              <a:rPr lang="en-US" smtClean="0"/>
              <a:t>16</a:t>
            </a:fld>
            <a:endParaRPr lang="en-US"/>
          </a:p>
        </p:txBody>
      </p:sp>
    </p:spTree>
    <p:extLst>
      <p:ext uri="{BB962C8B-B14F-4D97-AF65-F5344CB8AC3E}">
        <p14:creationId xmlns:p14="http://schemas.microsoft.com/office/powerpoint/2010/main" val="3064395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Usage 1</a:t>
            </a:r>
          </a:p>
        </p:txBody>
      </p:sp>
      <p:sp>
        <p:nvSpPr>
          <p:cNvPr id="3" name="Content Placeholder 2"/>
          <p:cNvSpPr>
            <a:spLocks noGrp="1"/>
          </p:cNvSpPr>
          <p:nvPr>
            <p:ph idx="1"/>
          </p:nvPr>
        </p:nvSpPr>
        <p:spPr/>
        <p:txBody>
          <a:bodyPr/>
          <a:lstStyle/>
          <a:p>
            <a:pPr marL="0" indent="0">
              <a:buNone/>
            </a:pPr>
            <a:r>
              <a:rPr lang="en-US" dirty="0" err="1">
                <a:latin typeface="Consolas" panose="020B0609020204030204" pitchFamily="49" charset="0"/>
              </a:rPr>
              <a:t>TSHRTime</a:t>
            </a:r>
            <a:r>
              <a:rPr lang="en-US" dirty="0">
                <a:latin typeface="Consolas" panose="020B0609020204030204" pitchFamily="49" charset="0"/>
              </a:rPr>
              <a:t> timeout = 5;</a:t>
            </a:r>
          </a:p>
          <a:p>
            <a:pPr marL="0" indent="0">
              <a:buNone/>
            </a:pPr>
            <a:r>
              <a:rPr lang="en-US" dirty="0" err="1">
                <a:latin typeface="Consolas" panose="020B0609020204030204" pitchFamily="49" charset="0"/>
              </a:rPr>
              <a:t>TSCont</a:t>
            </a:r>
            <a:r>
              <a:rPr lang="en-US" dirty="0">
                <a:latin typeface="Consolas" panose="020B0609020204030204" pitchFamily="49" charset="0"/>
              </a:rPr>
              <a:t> </a:t>
            </a:r>
            <a:r>
              <a:rPr lang="en-US" dirty="0" err="1">
                <a:latin typeface="Consolas" panose="020B0609020204030204" pitchFamily="49" charset="0"/>
              </a:rPr>
              <a:t>contp</a:t>
            </a:r>
            <a:r>
              <a:rPr lang="en-US" dirty="0">
                <a:latin typeface="Consolas" panose="020B0609020204030204" pitchFamily="49" charset="0"/>
              </a:rPr>
              <a:t> = </a:t>
            </a:r>
            <a:r>
              <a:rPr lang="en-US" dirty="0" err="1">
                <a:latin typeface="Consolas" panose="020B0609020204030204" pitchFamily="49" charset="0"/>
              </a:rPr>
              <a:t>TSContCreate</a:t>
            </a:r>
            <a:r>
              <a:rPr lang="en-US" dirty="0">
                <a:latin typeface="Consolas" panose="020B0609020204030204" pitchFamily="49" charset="0"/>
              </a:rPr>
              <a:t>(</a:t>
            </a:r>
            <a:r>
              <a:rPr lang="en-US" dirty="0" err="1">
                <a:latin typeface="Consolas" panose="020B0609020204030204" pitchFamily="49" charset="0"/>
              </a:rPr>
              <a:t>stubby_stub</a:t>
            </a:r>
            <a:r>
              <a:rPr lang="en-US" dirty="0">
                <a:latin typeface="Consolas" panose="020B0609020204030204" pitchFamily="49" charset="0"/>
              </a:rPr>
              <a:t>, </a:t>
            </a:r>
            <a:r>
              <a:rPr lang="en-US" dirty="0" err="1">
                <a:latin typeface="Consolas" panose="020B0609020204030204" pitchFamily="49" charset="0"/>
              </a:rPr>
              <a:t>nullptr</a:t>
            </a:r>
            <a:r>
              <a:rPr lang="en-US" dirty="0">
                <a:latin typeface="Consolas" panose="020B0609020204030204" pitchFamily="49" charset="0"/>
              </a:rPr>
              <a:t>);</a:t>
            </a:r>
          </a:p>
          <a:p>
            <a:pPr marL="0" indent="0">
              <a:buNone/>
            </a:pPr>
            <a:r>
              <a:rPr lang="en-US" dirty="0" err="1">
                <a:latin typeface="Consolas" panose="020B0609020204030204" pitchFamily="49" charset="0"/>
              </a:rPr>
              <a:t>TSEventThread</a:t>
            </a:r>
            <a:r>
              <a:rPr lang="en-US" dirty="0">
                <a:latin typeface="Consolas" panose="020B0609020204030204" pitchFamily="49" charset="0"/>
              </a:rPr>
              <a:t> </a:t>
            </a:r>
            <a:r>
              <a:rPr lang="en-US" dirty="0" err="1">
                <a:latin typeface="Consolas" panose="020B0609020204030204" pitchFamily="49" charset="0"/>
              </a:rPr>
              <a:t>ethread</a:t>
            </a:r>
            <a:r>
              <a:rPr lang="en-US" dirty="0">
                <a:latin typeface="Consolas" panose="020B0609020204030204" pitchFamily="49" charset="0"/>
              </a:rPr>
              <a:t> = </a:t>
            </a:r>
            <a:r>
              <a:rPr lang="en-US" dirty="0" err="1">
                <a:latin typeface="Consolas" panose="020B0609020204030204" pitchFamily="49" charset="0"/>
              </a:rPr>
              <a:t>TSEventThreadSelf</a:t>
            </a:r>
            <a:r>
              <a:rPr lang="en-US" dirty="0">
                <a:latin typeface="Consolas" panose="020B0609020204030204" pitchFamily="49" charset="0"/>
              </a:rPr>
              <a:t>();</a:t>
            </a:r>
          </a:p>
          <a:p>
            <a:pPr marL="1371600" lvl="3" indent="0">
              <a:buNone/>
            </a:pPr>
            <a:r>
              <a:rPr lang="en-US" sz="2800" dirty="0">
                <a:latin typeface="Consolas" panose="020B0609020204030204" pitchFamily="49" charset="0"/>
              </a:rPr>
              <a:t>.</a:t>
            </a:r>
          </a:p>
          <a:p>
            <a:pPr marL="1371600" lvl="3" indent="0">
              <a:buNone/>
            </a:pPr>
            <a:r>
              <a:rPr lang="en-US" sz="2800" dirty="0">
                <a:latin typeface="Consolas" panose="020B0609020204030204" pitchFamily="49" charset="0"/>
              </a:rPr>
              <a:t>.</a:t>
            </a:r>
          </a:p>
          <a:p>
            <a:pPr marL="1371600" lvl="3" indent="0">
              <a:buNone/>
            </a:pPr>
            <a:r>
              <a:rPr lang="en-US" sz="2800" dirty="0">
                <a:latin typeface="Consolas" panose="020B0609020204030204" pitchFamily="49" charset="0"/>
              </a:rPr>
              <a:t>.</a:t>
            </a:r>
          </a:p>
          <a:p>
            <a:pPr marL="0" indent="0">
              <a:buNone/>
            </a:pPr>
            <a:r>
              <a:rPr lang="en-US" dirty="0" err="1">
                <a:latin typeface="Consolas" panose="020B0609020204030204" pitchFamily="49" charset="0"/>
              </a:rPr>
              <a:t>TSContScheduleOn</a:t>
            </a:r>
            <a:r>
              <a:rPr lang="en-US" dirty="0">
                <a:latin typeface="Consolas" panose="020B0609020204030204" pitchFamily="49" charset="0"/>
              </a:rPr>
              <a:t>(</a:t>
            </a:r>
            <a:r>
              <a:rPr lang="en-US" dirty="0" err="1">
                <a:latin typeface="Consolas" panose="020B0609020204030204" pitchFamily="49" charset="0"/>
              </a:rPr>
              <a:t>contp</a:t>
            </a:r>
            <a:r>
              <a:rPr lang="en-US" dirty="0">
                <a:latin typeface="Consolas" panose="020B0609020204030204" pitchFamily="49" charset="0"/>
              </a:rPr>
              <a:t>, timeout, </a:t>
            </a:r>
            <a:r>
              <a:rPr lang="en-US" dirty="0" err="1">
                <a:latin typeface="Consolas" panose="020B0609020204030204" pitchFamily="49" charset="0"/>
              </a:rPr>
              <a:t>ethread</a:t>
            </a:r>
            <a:r>
              <a:rPr lang="en-US" dirty="0">
                <a:latin typeface="Consolas" panose="020B0609020204030204" pitchFamily="49" charset="0"/>
              </a:rPr>
              <a:t>);</a:t>
            </a:r>
          </a:p>
        </p:txBody>
      </p:sp>
      <p:sp>
        <p:nvSpPr>
          <p:cNvPr id="4" name="Slide Number Placeholder 3">
            <a:extLst>
              <a:ext uri="{FF2B5EF4-FFF2-40B4-BE49-F238E27FC236}">
                <a16:creationId xmlns:a16="http://schemas.microsoft.com/office/drawing/2014/main" id="{1893FD29-F686-AF4A-9C99-5F7EC53DD7D2}"/>
              </a:ext>
            </a:extLst>
          </p:cNvPr>
          <p:cNvSpPr>
            <a:spLocks noGrp="1"/>
          </p:cNvSpPr>
          <p:nvPr>
            <p:ph type="sldNum" sz="quarter" idx="12"/>
          </p:nvPr>
        </p:nvSpPr>
        <p:spPr/>
        <p:txBody>
          <a:bodyPr/>
          <a:lstStyle/>
          <a:p>
            <a:fld id="{88358ACA-B773-4B85-8E02-56F222314795}" type="slidenum">
              <a:rPr lang="en-US" smtClean="0"/>
              <a:t>17</a:t>
            </a:fld>
            <a:endParaRPr lang="en-US"/>
          </a:p>
        </p:txBody>
      </p:sp>
    </p:spTree>
    <p:extLst>
      <p:ext uri="{BB962C8B-B14F-4D97-AF65-F5344CB8AC3E}">
        <p14:creationId xmlns:p14="http://schemas.microsoft.com/office/powerpoint/2010/main" val="32462863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Usage 2</a:t>
            </a:r>
          </a:p>
        </p:txBody>
      </p:sp>
      <p:sp>
        <p:nvSpPr>
          <p:cNvPr id="3" name="Content Placeholder 2"/>
          <p:cNvSpPr>
            <a:spLocks noGrp="1"/>
          </p:cNvSpPr>
          <p:nvPr>
            <p:ph idx="1"/>
          </p:nvPr>
        </p:nvSpPr>
        <p:spPr/>
        <p:txBody>
          <a:bodyPr>
            <a:normAutofit/>
          </a:bodyPr>
          <a:lstStyle/>
          <a:p>
            <a:pPr marL="0" indent="0">
              <a:buNone/>
            </a:pPr>
            <a:r>
              <a:rPr lang="en-US" sz="2400" dirty="0" err="1">
                <a:latin typeface="Consolas" panose="020B0609020204030204" pitchFamily="49" charset="0"/>
              </a:rPr>
              <a:t>TSHRTime</a:t>
            </a:r>
            <a:r>
              <a:rPr lang="en-US" sz="2400" dirty="0">
                <a:latin typeface="Consolas" panose="020B0609020204030204" pitchFamily="49" charset="0"/>
              </a:rPr>
              <a:t> timeout = 5;</a:t>
            </a:r>
          </a:p>
          <a:p>
            <a:pPr marL="0" indent="0">
              <a:buNone/>
            </a:pPr>
            <a:r>
              <a:rPr lang="en-US" sz="2400" dirty="0" err="1">
                <a:latin typeface="Consolas" panose="020B0609020204030204" pitchFamily="49" charset="0"/>
              </a:rPr>
              <a:t>TSCont</a:t>
            </a:r>
            <a:r>
              <a:rPr lang="en-US" sz="2400" dirty="0">
                <a:latin typeface="Consolas" panose="020B0609020204030204" pitchFamily="49" charset="0"/>
              </a:rPr>
              <a:t> </a:t>
            </a:r>
            <a:r>
              <a:rPr lang="en-US" sz="2400" dirty="0" err="1">
                <a:latin typeface="Consolas" panose="020B0609020204030204" pitchFamily="49" charset="0"/>
              </a:rPr>
              <a:t>contp</a:t>
            </a:r>
            <a:r>
              <a:rPr lang="en-US" sz="2400" dirty="0">
                <a:latin typeface="Consolas" panose="020B0609020204030204" pitchFamily="49" charset="0"/>
              </a:rPr>
              <a:t> = </a:t>
            </a:r>
            <a:r>
              <a:rPr lang="en-US" sz="2400" dirty="0" err="1">
                <a:latin typeface="Consolas" panose="020B0609020204030204" pitchFamily="49" charset="0"/>
              </a:rPr>
              <a:t>TSContCreate</a:t>
            </a:r>
            <a:r>
              <a:rPr lang="en-US" sz="2400" dirty="0">
                <a:latin typeface="Consolas" panose="020B0609020204030204" pitchFamily="49" charset="0"/>
              </a:rPr>
              <a:t>(</a:t>
            </a:r>
            <a:r>
              <a:rPr lang="en-US" sz="2400" dirty="0" err="1">
                <a:latin typeface="Consolas" panose="020B0609020204030204" pitchFamily="49" charset="0"/>
              </a:rPr>
              <a:t>stubby_stub</a:t>
            </a:r>
            <a:r>
              <a:rPr lang="en-US" sz="2400" dirty="0">
                <a:latin typeface="Consolas" panose="020B0609020204030204" pitchFamily="49" charset="0"/>
              </a:rPr>
              <a:t>, </a:t>
            </a:r>
            <a:r>
              <a:rPr lang="en-US" sz="2400" dirty="0" err="1">
                <a:latin typeface="Consolas" panose="020B0609020204030204" pitchFamily="49" charset="0"/>
              </a:rPr>
              <a:t>nullptr</a:t>
            </a:r>
            <a:r>
              <a:rPr lang="en-US" sz="2400" dirty="0">
                <a:latin typeface="Consolas" panose="020B0609020204030204" pitchFamily="49" charset="0"/>
              </a:rPr>
              <a:t>);</a:t>
            </a:r>
          </a:p>
          <a:p>
            <a:pPr marL="0" indent="0">
              <a:buNone/>
            </a:pPr>
            <a:r>
              <a:rPr lang="en-US" sz="2400" dirty="0" err="1">
                <a:latin typeface="Consolas" panose="020B0609020204030204" pitchFamily="49" charset="0"/>
              </a:rPr>
              <a:t>TSEventThread</a:t>
            </a:r>
            <a:r>
              <a:rPr lang="en-US" sz="2400" dirty="0">
                <a:latin typeface="Consolas" panose="020B0609020204030204" pitchFamily="49" charset="0"/>
              </a:rPr>
              <a:t> </a:t>
            </a:r>
            <a:r>
              <a:rPr lang="en-US" sz="2400" dirty="0" err="1">
                <a:latin typeface="Consolas" panose="020B0609020204030204" pitchFamily="49" charset="0"/>
              </a:rPr>
              <a:t>ethread</a:t>
            </a:r>
            <a:r>
              <a:rPr lang="en-US" sz="2400" dirty="0">
                <a:latin typeface="Consolas" panose="020B0609020204030204" pitchFamily="49" charset="0"/>
              </a:rPr>
              <a:t> = </a:t>
            </a:r>
            <a:r>
              <a:rPr lang="en-US" sz="2400" dirty="0" err="1">
                <a:latin typeface="Consolas" panose="020B0609020204030204" pitchFamily="49" charset="0"/>
              </a:rPr>
              <a:t>TSEventThreadSelf</a:t>
            </a:r>
            <a:r>
              <a:rPr lang="en-US" sz="2400" dirty="0">
                <a:latin typeface="Consolas" panose="020B0609020204030204" pitchFamily="49" charset="0"/>
              </a:rPr>
              <a:t>(void);</a:t>
            </a:r>
          </a:p>
          <a:p>
            <a:pPr marL="0" indent="0">
              <a:buNone/>
            </a:pPr>
            <a:r>
              <a:rPr lang="en-US" sz="2400" dirty="0">
                <a:latin typeface="Consolas" panose="020B0609020204030204" pitchFamily="49" charset="0"/>
              </a:rPr>
              <a:t>if (</a:t>
            </a:r>
            <a:r>
              <a:rPr lang="en-US" sz="2400" dirty="0" err="1">
                <a:latin typeface="Consolas" panose="020B0609020204030204" pitchFamily="49" charset="0"/>
              </a:rPr>
              <a:t>TSContThreadAffinityGet</a:t>
            </a:r>
            <a:r>
              <a:rPr lang="en-US" sz="2400" dirty="0">
                <a:latin typeface="Consolas" panose="020B0609020204030204" pitchFamily="49" charset="0"/>
              </a:rPr>
              <a:t>(</a:t>
            </a:r>
            <a:r>
              <a:rPr lang="en-US" sz="2400" dirty="0" err="1">
                <a:latin typeface="Consolas" panose="020B0609020204030204" pitchFamily="49" charset="0"/>
              </a:rPr>
              <a:t>contp</a:t>
            </a:r>
            <a:r>
              <a:rPr lang="en-US" sz="2400" dirty="0">
                <a:latin typeface="Consolas" panose="020B0609020204030204" pitchFamily="49" charset="0"/>
              </a:rPr>
              <a:t>) == </a:t>
            </a:r>
            <a:r>
              <a:rPr lang="en-US" sz="2400" dirty="0" err="1">
                <a:latin typeface="Consolas" panose="020B0609020204030204" pitchFamily="49" charset="0"/>
              </a:rPr>
              <a:t>nullptr</a:t>
            </a:r>
            <a:r>
              <a:rPr lang="en-US" sz="2400" dirty="0">
                <a:latin typeface="Consolas" panose="020B0609020204030204" pitchFamily="49" charset="0"/>
              </a:rPr>
              <a:t>) {</a:t>
            </a:r>
          </a:p>
          <a:p>
            <a:pPr marL="0" indent="0">
              <a:buNone/>
            </a:pPr>
            <a:r>
              <a:rPr lang="en-US" sz="2400" dirty="0">
                <a:latin typeface="Consolas" panose="020B0609020204030204" pitchFamily="49" charset="0"/>
              </a:rPr>
              <a:t>    </a:t>
            </a:r>
            <a:r>
              <a:rPr lang="en-US" sz="2400" dirty="0" err="1">
                <a:latin typeface="Consolas" panose="020B0609020204030204" pitchFamily="49" charset="0"/>
              </a:rPr>
              <a:t>TSContThreadAffinitySet</a:t>
            </a:r>
            <a:r>
              <a:rPr lang="en-US" sz="2400" dirty="0">
                <a:latin typeface="Consolas" panose="020B0609020204030204" pitchFamily="49" charset="0"/>
              </a:rPr>
              <a:t>(</a:t>
            </a:r>
            <a:r>
              <a:rPr lang="en-US" sz="2400" dirty="0" err="1">
                <a:latin typeface="Consolas" panose="020B0609020204030204" pitchFamily="49" charset="0"/>
              </a:rPr>
              <a:t>contp</a:t>
            </a:r>
            <a:r>
              <a:rPr lang="en-US" sz="2400" dirty="0">
                <a:latin typeface="Consolas" panose="020B0609020204030204" pitchFamily="49" charset="0"/>
              </a:rPr>
              <a:t>, </a:t>
            </a:r>
            <a:r>
              <a:rPr lang="en-US" sz="2400" dirty="0" err="1">
                <a:latin typeface="Consolas" panose="020B0609020204030204" pitchFamily="49" charset="0"/>
              </a:rPr>
              <a:t>ethread</a:t>
            </a:r>
            <a:r>
              <a:rPr lang="en-US" sz="2400" dirty="0">
                <a:latin typeface="Consolas" panose="020B0609020204030204" pitchFamily="49" charset="0"/>
              </a:rPr>
              <a:t>);</a:t>
            </a:r>
          </a:p>
          <a:p>
            <a:pPr marL="0" indent="0">
              <a:buNone/>
            </a:pPr>
            <a:r>
              <a:rPr lang="en-US" sz="2400" dirty="0">
                <a:latin typeface="Consolas" panose="020B0609020204030204" pitchFamily="49" charset="0"/>
              </a:rPr>
              <a:t>}</a:t>
            </a:r>
          </a:p>
          <a:p>
            <a:pPr marL="1371600" lvl="3" indent="0">
              <a:buNone/>
            </a:pPr>
            <a:r>
              <a:rPr lang="en-US" sz="2400" dirty="0">
                <a:latin typeface="Consolas" panose="020B0609020204030204" pitchFamily="49" charset="0"/>
              </a:rPr>
              <a:t>.</a:t>
            </a:r>
          </a:p>
          <a:p>
            <a:pPr marL="1371600" lvl="3" indent="0">
              <a:buNone/>
            </a:pPr>
            <a:r>
              <a:rPr lang="en-US" sz="2400" dirty="0">
                <a:latin typeface="Consolas" panose="020B0609020204030204" pitchFamily="49" charset="0"/>
              </a:rPr>
              <a:t>.</a:t>
            </a:r>
          </a:p>
          <a:p>
            <a:pPr marL="1371600" lvl="3" indent="0">
              <a:buNone/>
            </a:pPr>
            <a:r>
              <a:rPr lang="en-US" sz="2400" dirty="0">
                <a:latin typeface="Consolas" panose="020B0609020204030204" pitchFamily="49" charset="0"/>
              </a:rPr>
              <a:t>.</a:t>
            </a:r>
          </a:p>
          <a:p>
            <a:pPr marL="0" indent="0">
              <a:buNone/>
            </a:pPr>
            <a:r>
              <a:rPr lang="en-US" sz="2400" dirty="0" err="1">
                <a:latin typeface="Consolas" panose="020B0609020204030204" pitchFamily="49" charset="0"/>
              </a:rPr>
              <a:t>TSContSchedule</a:t>
            </a:r>
            <a:r>
              <a:rPr lang="en-US" sz="2400" dirty="0">
                <a:latin typeface="Consolas" panose="020B0609020204030204" pitchFamily="49" charset="0"/>
              </a:rPr>
              <a:t>(</a:t>
            </a:r>
            <a:r>
              <a:rPr lang="en-US" sz="2400" dirty="0" err="1">
                <a:latin typeface="Consolas" panose="020B0609020204030204" pitchFamily="49" charset="0"/>
              </a:rPr>
              <a:t>contp</a:t>
            </a:r>
            <a:r>
              <a:rPr lang="en-US" sz="2400" dirty="0">
                <a:latin typeface="Consolas" panose="020B0609020204030204" pitchFamily="49" charset="0"/>
              </a:rPr>
              <a:t>, timeout, TS_THREAD_POOL_DEFAULT);</a:t>
            </a:r>
          </a:p>
        </p:txBody>
      </p:sp>
      <p:sp>
        <p:nvSpPr>
          <p:cNvPr id="4" name="Slide Number Placeholder 3">
            <a:extLst>
              <a:ext uri="{FF2B5EF4-FFF2-40B4-BE49-F238E27FC236}">
                <a16:creationId xmlns:a16="http://schemas.microsoft.com/office/drawing/2014/main" id="{9F185962-4A55-DC45-85B0-A4E4D4DA4E9E}"/>
              </a:ext>
            </a:extLst>
          </p:cNvPr>
          <p:cNvSpPr>
            <a:spLocks noGrp="1"/>
          </p:cNvSpPr>
          <p:nvPr>
            <p:ph type="sldNum" sz="quarter" idx="12"/>
          </p:nvPr>
        </p:nvSpPr>
        <p:spPr/>
        <p:txBody>
          <a:bodyPr/>
          <a:lstStyle/>
          <a:p>
            <a:fld id="{88358ACA-B773-4B85-8E02-56F222314795}" type="slidenum">
              <a:rPr lang="en-US" smtClean="0"/>
              <a:t>18</a:t>
            </a:fld>
            <a:endParaRPr lang="en-US"/>
          </a:p>
        </p:txBody>
      </p:sp>
    </p:spTree>
    <p:extLst>
      <p:ext uri="{BB962C8B-B14F-4D97-AF65-F5344CB8AC3E}">
        <p14:creationId xmlns:p14="http://schemas.microsoft.com/office/powerpoint/2010/main" val="527524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Usage 3</a:t>
            </a:r>
          </a:p>
        </p:txBody>
      </p:sp>
      <p:sp>
        <p:nvSpPr>
          <p:cNvPr id="3" name="Content Placeholder 2"/>
          <p:cNvSpPr>
            <a:spLocks noGrp="1"/>
          </p:cNvSpPr>
          <p:nvPr>
            <p:ph idx="1"/>
          </p:nvPr>
        </p:nvSpPr>
        <p:spPr/>
        <p:txBody>
          <a:bodyPr>
            <a:normAutofit/>
          </a:bodyPr>
          <a:lstStyle/>
          <a:p>
            <a:pPr marL="0" indent="0">
              <a:buNone/>
            </a:pPr>
            <a:r>
              <a:rPr lang="en-US" sz="2400" dirty="0" err="1">
                <a:latin typeface="Consolas" panose="020B0609020204030204" pitchFamily="49" charset="0"/>
              </a:rPr>
              <a:t>TSHRTime</a:t>
            </a:r>
            <a:r>
              <a:rPr lang="en-US" sz="2400" dirty="0">
                <a:latin typeface="Consolas" panose="020B0609020204030204" pitchFamily="49" charset="0"/>
              </a:rPr>
              <a:t> timeout = 5;</a:t>
            </a:r>
          </a:p>
          <a:p>
            <a:pPr marL="0" indent="0">
              <a:buNone/>
            </a:pPr>
            <a:r>
              <a:rPr lang="en-US" sz="2400" dirty="0" err="1">
                <a:latin typeface="Consolas" panose="020B0609020204030204" pitchFamily="49" charset="0"/>
              </a:rPr>
              <a:t>TSCont</a:t>
            </a:r>
            <a:r>
              <a:rPr lang="en-US" sz="2400" dirty="0">
                <a:latin typeface="Consolas" panose="020B0609020204030204" pitchFamily="49" charset="0"/>
              </a:rPr>
              <a:t> </a:t>
            </a:r>
            <a:r>
              <a:rPr lang="en-US" sz="2400" dirty="0" err="1">
                <a:latin typeface="Consolas" panose="020B0609020204030204" pitchFamily="49" charset="0"/>
              </a:rPr>
              <a:t>contp</a:t>
            </a:r>
            <a:r>
              <a:rPr lang="en-US" sz="2400" dirty="0">
                <a:latin typeface="Consolas" panose="020B0609020204030204" pitchFamily="49" charset="0"/>
              </a:rPr>
              <a:t> = </a:t>
            </a:r>
            <a:r>
              <a:rPr lang="en-US" sz="2400" dirty="0" err="1">
                <a:latin typeface="Consolas" panose="020B0609020204030204" pitchFamily="49" charset="0"/>
              </a:rPr>
              <a:t>TSContCreate</a:t>
            </a:r>
            <a:r>
              <a:rPr lang="en-US" sz="2400" dirty="0">
                <a:latin typeface="Consolas" panose="020B0609020204030204" pitchFamily="49" charset="0"/>
              </a:rPr>
              <a:t>(</a:t>
            </a:r>
            <a:r>
              <a:rPr lang="en-US" sz="2400" dirty="0" err="1">
                <a:latin typeface="Consolas" panose="020B0609020204030204" pitchFamily="49" charset="0"/>
              </a:rPr>
              <a:t>stubby_stub</a:t>
            </a:r>
            <a:r>
              <a:rPr lang="en-US" sz="2400" dirty="0">
                <a:latin typeface="Consolas" panose="020B0609020204030204" pitchFamily="49" charset="0"/>
              </a:rPr>
              <a:t>, </a:t>
            </a:r>
            <a:r>
              <a:rPr lang="en-US" sz="2400" dirty="0" err="1">
                <a:latin typeface="Consolas" panose="020B0609020204030204" pitchFamily="49" charset="0"/>
              </a:rPr>
              <a:t>nullptr</a:t>
            </a:r>
            <a:r>
              <a:rPr lang="en-US" sz="2400" dirty="0">
                <a:latin typeface="Consolas" panose="020B0609020204030204" pitchFamily="49" charset="0"/>
              </a:rPr>
              <a:t>);</a:t>
            </a:r>
          </a:p>
          <a:p>
            <a:pPr marL="1371600" lvl="3" indent="0">
              <a:buNone/>
            </a:pPr>
            <a:r>
              <a:rPr lang="en-US" sz="2400" dirty="0">
                <a:latin typeface="Consolas" panose="020B0609020204030204" pitchFamily="49" charset="0"/>
              </a:rPr>
              <a:t>.</a:t>
            </a:r>
          </a:p>
          <a:p>
            <a:pPr marL="1371600" lvl="3" indent="0">
              <a:buNone/>
            </a:pPr>
            <a:r>
              <a:rPr lang="en-US" sz="2400" dirty="0">
                <a:latin typeface="Consolas" panose="020B0609020204030204" pitchFamily="49" charset="0"/>
              </a:rPr>
              <a:t>.</a:t>
            </a:r>
          </a:p>
          <a:p>
            <a:pPr marL="1371600" lvl="3" indent="0">
              <a:buNone/>
            </a:pPr>
            <a:r>
              <a:rPr lang="en-US" sz="2400" dirty="0">
                <a:latin typeface="Consolas" panose="020B0609020204030204" pitchFamily="49" charset="0"/>
              </a:rPr>
              <a:t>.</a:t>
            </a:r>
          </a:p>
          <a:p>
            <a:pPr marL="0" indent="0">
              <a:buNone/>
            </a:pPr>
            <a:r>
              <a:rPr lang="en-US" sz="2400" dirty="0" err="1">
                <a:latin typeface="Consolas" panose="020B0609020204030204" pitchFamily="49" charset="0"/>
              </a:rPr>
              <a:t>TSContThreadAffinityClear</a:t>
            </a:r>
            <a:r>
              <a:rPr lang="en-US" sz="2400" dirty="0">
                <a:latin typeface="Consolas" panose="020B0609020204030204" pitchFamily="49" charset="0"/>
              </a:rPr>
              <a:t>(</a:t>
            </a:r>
            <a:r>
              <a:rPr lang="en-US" sz="2400" dirty="0" err="1">
                <a:latin typeface="Consolas" panose="020B0609020204030204" pitchFamily="49" charset="0"/>
              </a:rPr>
              <a:t>contp</a:t>
            </a:r>
            <a:r>
              <a:rPr lang="en-US" sz="2400" dirty="0">
                <a:latin typeface="Consolas" panose="020B0609020204030204" pitchFamily="49" charset="0"/>
              </a:rPr>
              <a:t>);</a:t>
            </a:r>
          </a:p>
          <a:p>
            <a:pPr marL="0" indent="0">
              <a:buNone/>
            </a:pPr>
            <a:r>
              <a:rPr lang="en-US" sz="2400" dirty="0" err="1">
                <a:latin typeface="Consolas" panose="020B0609020204030204" pitchFamily="49" charset="0"/>
              </a:rPr>
              <a:t>TSContSchedule</a:t>
            </a:r>
            <a:r>
              <a:rPr lang="en-US" sz="2400" dirty="0">
                <a:latin typeface="Consolas" panose="020B0609020204030204" pitchFamily="49" charset="0"/>
              </a:rPr>
              <a:t>(</a:t>
            </a:r>
            <a:r>
              <a:rPr lang="en-US" sz="2400" dirty="0" err="1">
                <a:latin typeface="Consolas" panose="020B0609020204030204" pitchFamily="49" charset="0"/>
              </a:rPr>
              <a:t>contp</a:t>
            </a:r>
            <a:r>
              <a:rPr lang="en-US" sz="2400" dirty="0">
                <a:latin typeface="Consolas" panose="020B0609020204030204" pitchFamily="49" charset="0"/>
              </a:rPr>
              <a:t>, timeout, TS_THREAD_POOL_DEFAULT);</a:t>
            </a:r>
          </a:p>
        </p:txBody>
      </p:sp>
      <p:sp>
        <p:nvSpPr>
          <p:cNvPr id="4" name="Slide Number Placeholder 3">
            <a:extLst>
              <a:ext uri="{FF2B5EF4-FFF2-40B4-BE49-F238E27FC236}">
                <a16:creationId xmlns:a16="http://schemas.microsoft.com/office/drawing/2014/main" id="{5516D26C-A480-D545-9417-3F62D4E9E1B9}"/>
              </a:ext>
            </a:extLst>
          </p:cNvPr>
          <p:cNvSpPr>
            <a:spLocks noGrp="1"/>
          </p:cNvSpPr>
          <p:nvPr>
            <p:ph type="sldNum" sz="quarter" idx="12"/>
          </p:nvPr>
        </p:nvSpPr>
        <p:spPr/>
        <p:txBody>
          <a:bodyPr/>
          <a:lstStyle/>
          <a:p>
            <a:fld id="{88358ACA-B773-4B85-8E02-56F222314795}" type="slidenum">
              <a:rPr lang="en-US" smtClean="0"/>
              <a:t>19</a:t>
            </a:fld>
            <a:endParaRPr lang="en-US"/>
          </a:p>
        </p:txBody>
      </p:sp>
    </p:spTree>
    <p:extLst>
      <p:ext uri="{BB962C8B-B14F-4D97-AF65-F5344CB8AC3E}">
        <p14:creationId xmlns:p14="http://schemas.microsoft.com/office/powerpoint/2010/main" val="2232428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16ED6-49B0-3141-AC14-A62E151967D1}"/>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4ECF7697-ABFD-194A-A91D-03CBA109154E}"/>
              </a:ext>
            </a:extLst>
          </p:cNvPr>
          <p:cNvSpPr>
            <a:spLocks noGrp="1"/>
          </p:cNvSpPr>
          <p:nvPr>
            <p:ph idx="1"/>
          </p:nvPr>
        </p:nvSpPr>
        <p:spPr/>
        <p:txBody>
          <a:bodyPr/>
          <a:lstStyle/>
          <a:p>
            <a:r>
              <a:rPr lang="en-US" dirty="0"/>
              <a:t>Event loop.</a:t>
            </a:r>
          </a:p>
          <a:p>
            <a:pPr lvl="1"/>
            <a:r>
              <a:rPr lang="en-US" dirty="0"/>
              <a:t>Event loop changes.</a:t>
            </a:r>
          </a:p>
          <a:p>
            <a:pPr lvl="1"/>
            <a:r>
              <a:rPr lang="en-US" dirty="0"/>
              <a:t>Event loop metrics.</a:t>
            </a:r>
          </a:p>
          <a:p>
            <a:pPr lvl="1"/>
            <a:r>
              <a:rPr lang="en-US" dirty="0"/>
              <a:t>Accept thread initialization.</a:t>
            </a:r>
          </a:p>
          <a:p>
            <a:endParaRPr lang="en-US" dirty="0"/>
          </a:p>
          <a:p>
            <a:r>
              <a:rPr lang="en-US" dirty="0"/>
              <a:t>Continuation thread affinity.</a:t>
            </a:r>
          </a:p>
          <a:p>
            <a:pPr lvl="1"/>
            <a:r>
              <a:rPr lang="en-US" dirty="0"/>
              <a:t>New APIs.</a:t>
            </a:r>
          </a:p>
          <a:p>
            <a:pPr lvl="1"/>
            <a:r>
              <a:rPr lang="en-US" dirty="0"/>
              <a:t>Example Usage.</a:t>
            </a:r>
          </a:p>
        </p:txBody>
      </p:sp>
      <p:sp>
        <p:nvSpPr>
          <p:cNvPr id="4" name="Slide Number Placeholder 3">
            <a:extLst>
              <a:ext uri="{FF2B5EF4-FFF2-40B4-BE49-F238E27FC236}">
                <a16:creationId xmlns:a16="http://schemas.microsoft.com/office/drawing/2014/main" id="{09FE3FDA-9828-F74E-BA39-C40160347EF4}"/>
              </a:ext>
            </a:extLst>
          </p:cNvPr>
          <p:cNvSpPr>
            <a:spLocks noGrp="1"/>
          </p:cNvSpPr>
          <p:nvPr>
            <p:ph type="sldNum" sz="quarter" idx="12"/>
          </p:nvPr>
        </p:nvSpPr>
        <p:spPr/>
        <p:txBody>
          <a:bodyPr/>
          <a:lstStyle/>
          <a:p>
            <a:fld id="{88358ACA-B773-4B85-8E02-56F222314795}" type="slidenum">
              <a:rPr lang="en-US" smtClean="0"/>
              <a:t>2</a:t>
            </a:fld>
            <a:endParaRPr lang="en-US"/>
          </a:p>
        </p:txBody>
      </p:sp>
    </p:spTree>
    <p:extLst>
      <p:ext uri="{BB962C8B-B14F-4D97-AF65-F5344CB8AC3E}">
        <p14:creationId xmlns:p14="http://schemas.microsoft.com/office/powerpoint/2010/main" val="425721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29716-5093-C442-BE0E-007DD666B659}"/>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FC7F63A0-C998-5743-9676-C863BF11547F}"/>
              </a:ext>
            </a:extLst>
          </p:cNvPr>
          <p:cNvSpPr>
            <a:spLocks noGrp="1"/>
          </p:cNvSpPr>
          <p:nvPr>
            <p:ph idx="1"/>
          </p:nvPr>
        </p:nvSpPr>
        <p:spPr/>
        <p:txBody>
          <a:bodyPr/>
          <a:lstStyle/>
          <a:p>
            <a:r>
              <a:rPr lang="en-US" dirty="0"/>
              <a:t>Do we want to have the thread affinity to be set to the current thread by default?</a:t>
            </a:r>
          </a:p>
          <a:p>
            <a:r>
              <a:rPr lang="en-US" dirty="0"/>
              <a:t>…</a:t>
            </a:r>
          </a:p>
        </p:txBody>
      </p:sp>
      <p:sp>
        <p:nvSpPr>
          <p:cNvPr id="4" name="Slide Number Placeholder 3">
            <a:extLst>
              <a:ext uri="{FF2B5EF4-FFF2-40B4-BE49-F238E27FC236}">
                <a16:creationId xmlns:a16="http://schemas.microsoft.com/office/drawing/2014/main" id="{CF41363B-A418-3B48-9C74-37B92F20605E}"/>
              </a:ext>
            </a:extLst>
          </p:cNvPr>
          <p:cNvSpPr>
            <a:spLocks noGrp="1"/>
          </p:cNvSpPr>
          <p:nvPr>
            <p:ph type="sldNum" sz="quarter" idx="12"/>
          </p:nvPr>
        </p:nvSpPr>
        <p:spPr/>
        <p:txBody>
          <a:bodyPr/>
          <a:lstStyle/>
          <a:p>
            <a:fld id="{88358ACA-B773-4B85-8E02-56F222314795}" type="slidenum">
              <a:rPr lang="en-US" smtClean="0"/>
              <a:t>20</a:t>
            </a:fld>
            <a:endParaRPr lang="en-US"/>
          </a:p>
        </p:txBody>
      </p:sp>
    </p:spTree>
    <p:extLst>
      <p:ext uri="{BB962C8B-B14F-4D97-AF65-F5344CB8AC3E}">
        <p14:creationId xmlns:p14="http://schemas.microsoft.com/office/powerpoint/2010/main" val="800132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Loop Changes</a:t>
            </a:r>
          </a:p>
        </p:txBody>
      </p:sp>
      <p:sp>
        <p:nvSpPr>
          <p:cNvPr id="3" name="Content Placeholder 2"/>
          <p:cNvSpPr>
            <a:spLocks noGrp="1"/>
          </p:cNvSpPr>
          <p:nvPr>
            <p:ph idx="1"/>
          </p:nvPr>
        </p:nvSpPr>
        <p:spPr/>
        <p:txBody>
          <a:bodyPr>
            <a:normAutofit/>
          </a:bodyPr>
          <a:lstStyle/>
          <a:p>
            <a:r>
              <a:rPr lang="en-US" dirty="0"/>
              <a:t>Removed condition variable for “fast” signal tracking.</a:t>
            </a:r>
          </a:p>
          <a:p>
            <a:r>
              <a:rPr lang="en-US" dirty="0"/>
              <a:t>Split “</a:t>
            </a:r>
            <a:r>
              <a:rPr lang="en-US" dirty="0" err="1"/>
              <a:t>execute_regular</a:t>
            </a:r>
            <a:r>
              <a:rPr lang="en-US" dirty="0"/>
              <a:t>” function.</a:t>
            </a:r>
          </a:p>
          <a:p>
            <a:r>
              <a:rPr lang="en-US" dirty="0"/>
              <a:t>Changed thread initialization logic.</a:t>
            </a:r>
          </a:p>
          <a:p>
            <a:r>
              <a:rPr lang="en-US" dirty="0"/>
              <a:t>Don’t re-purpose main thread as event thread.</a:t>
            </a:r>
          </a:p>
          <a:p>
            <a:endParaRPr lang="en-US" dirty="0"/>
          </a:p>
          <a:p>
            <a:endParaRPr lang="en-US" dirty="0"/>
          </a:p>
        </p:txBody>
      </p:sp>
      <p:sp>
        <p:nvSpPr>
          <p:cNvPr id="4" name="Slide Number Placeholder 3">
            <a:extLst>
              <a:ext uri="{FF2B5EF4-FFF2-40B4-BE49-F238E27FC236}">
                <a16:creationId xmlns:a16="http://schemas.microsoft.com/office/drawing/2014/main" id="{64DF0D55-288F-8849-B09A-DC69807F8A9E}"/>
              </a:ext>
            </a:extLst>
          </p:cNvPr>
          <p:cNvSpPr>
            <a:spLocks noGrp="1"/>
          </p:cNvSpPr>
          <p:nvPr>
            <p:ph type="sldNum" sz="quarter" idx="12"/>
          </p:nvPr>
        </p:nvSpPr>
        <p:spPr/>
        <p:txBody>
          <a:bodyPr/>
          <a:lstStyle/>
          <a:p>
            <a:fld id="{88358ACA-B773-4B85-8E02-56F222314795}" type="slidenum">
              <a:rPr lang="en-US" smtClean="0"/>
              <a:t>3</a:t>
            </a:fld>
            <a:endParaRPr lang="en-US"/>
          </a:p>
        </p:txBody>
      </p:sp>
    </p:spTree>
    <p:extLst>
      <p:ext uri="{BB962C8B-B14F-4D97-AF65-F5344CB8AC3E}">
        <p14:creationId xmlns:p14="http://schemas.microsoft.com/office/powerpoint/2010/main" val="3456107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97511-E932-674C-9568-24E731B32F13}"/>
              </a:ext>
            </a:extLst>
          </p:cNvPr>
          <p:cNvSpPr>
            <a:spLocks noGrp="1"/>
          </p:cNvSpPr>
          <p:nvPr>
            <p:ph type="title"/>
          </p:nvPr>
        </p:nvSpPr>
        <p:spPr/>
        <p:txBody>
          <a:bodyPr/>
          <a:lstStyle/>
          <a:p>
            <a:r>
              <a:rPr lang="en-US" dirty="0"/>
              <a:t>Event Loop Stalling</a:t>
            </a:r>
          </a:p>
        </p:txBody>
      </p:sp>
      <p:sp>
        <p:nvSpPr>
          <p:cNvPr id="3" name="Content Placeholder 2">
            <a:extLst>
              <a:ext uri="{FF2B5EF4-FFF2-40B4-BE49-F238E27FC236}">
                <a16:creationId xmlns:a16="http://schemas.microsoft.com/office/drawing/2014/main" id="{7BC15476-B03E-A84F-A65E-0AD06C592445}"/>
              </a:ext>
            </a:extLst>
          </p:cNvPr>
          <p:cNvSpPr>
            <a:spLocks noGrp="1"/>
          </p:cNvSpPr>
          <p:nvPr>
            <p:ph idx="1"/>
          </p:nvPr>
        </p:nvSpPr>
        <p:spPr/>
        <p:txBody>
          <a:bodyPr/>
          <a:lstStyle/>
          <a:p>
            <a:r>
              <a:rPr lang="en-US" dirty="0"/>
              <a:t>Event loop must have a stall point to wait for external activity.</a:t>
            </a:r>
          </a:p>
          <a:p>
            <a:r>
              <a:rPr lang="en-US" dirty="0"/>
              <a:t>Two stall points originally.</a:t>
            </a:r>
          </a:p>
          <a:p>
            <a:pPr lvl="1"/>
            <a:r>
              <a:rPr lang="en-US" dirty="0"/>
              <a:t>Condition variable for external event queue.</a:t>
            </a:r>
          </a:p>
          <a:p>
            <a:pPr lvl="1"/>
            <a:r>
              <a:rPr lang="en-US" dirty="0"/>
              <a:t>I/O.</a:t>
            </a:r>
          </a:p>
          <a:p>
            <a:r>
              <a:rPr lang="en-US" dirty="0"/>
              <a:t>Updated to have a single stall point, I/O.</a:t>
            </a:r>
          </a:p>
          <a:p>
            <a:pPr lvl="1"/>
            <a:r>
              <a:rPr lang="en-US" b="1" dirty="0" err="1"/>
              <a:t>tail_cb</a:t>
            </a:r>
            <a:r>
              <a:rPr lang="en-US" dirty="0"/>
              <a:t> mechanism replaces </a:t>
            </a:r>
            <a:r>
              <a:rPr lang="en-US" b="1" dirty="0" err="1"/>
              <a:t>signal_hook</a:t>
            </a:r>
            <a:r>
              <a:rPr lang="en-US" dirty="0"/>
              <a:t>.</a:t>
            </a:r>
          </a:p>
        </p:txBody>
      </p:sp>
      <p:sp>
        <p:nvSpPr>
          <p:cNvPr id="4" name="Slide Number Placeholder 3">
            <a:extLst>
              <a:ext uri="{FF2B5EF4-FFF2-40B4-BE49-F238E27FC236}">
                <a16:creationId xmlns:a16="http://schemas.microsoft.com/office/drawing/2014/main" id="{C7D1491C-5B61-E640-A43F-D10BA3669FCB}"/>
              </a:ext>
            </a:extLst>
          </p:cNvPr>
          <p:cNvSpPr>
            <a:spLocks noGrp="1"/>
          </p:cNvSpPr>
          <p:nvPr>
            <p:ph type="sldNum" sz="quarter" idx="12"/>
          </p:nvPr>
        </p:nvSpPr>
        <p:spPr/>
        <p:txBody>
          <a:bodyPr/>
          <a:lstStyle/>
          <a:p>
            <a:fld id="{88358ACA-B773-4B85-8E02-56F222314795}" type="slidenum">
              <a:rPr lang="en-US" smtClean="0"/>
              <a:t>4</a:t>
            </a:fld>
            <a:endParaRPr lang="en-US"/>
          </a:p>
        </p:txBody>
      </p:sp>
    </p:spTree>
    <p:extLst>
      <p:ext uri="{BB962C8B-B14F-4D97-AF65-F5344CB8AC3E}">
        <p14:creationId xmlns:p14="http://schemas.microsoft.com/office/powerpoint/2010/main" val="1104854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Loop Metrics</a:t>
            </a:r>
          </a:p>
        </p:txBody>
      </p:sp>
      <p:sp>
        <p:nvSpPr>
          <p:cNvPr id="3" name="Content Placeholder 2"/>
          <p:cNvSpPr>
            <a:spLocks noGrp="1"/>
          </p:cNvSpPr>
          <p:nvPr>
            <p:ph idx="1"/>
          </p:nvPr>
        </p:nvSpPr>
        <p:spPr>
          <a:xfrm>
            <a:off x="838200" y="1825625"/>
            <a:ext cx="10515600" cy="4351338"/>
          </a:xfrm>
        </p:spPr>
        <p:txBody>
          <a:bodyPr>
            <a:normAutofit/>
          </a:bodyPr>
          <a:lstStyle/>
          <a:p>
            <a:r>
              <a:rPr lang="en-US" sz="2600" dirty="0" err="1"/>
              <a:t>proxy.process.eventloop.count</a:t>
            </a:r>
            <a:r>
              <a:rPr lang="en-US" sz="2600" dirty="0"/>
              <a:t>: # of event loops executed.</a:t>
            </a:r>
          </a:p>
          <a:p>
            <a:r>
              <a:rPr lang="en-US" sz="2600" dirty="0" err="1"/>
              <a:t>proxy.process.eventloop.events</a:t>
            </a:r>
            <a:r>
              <a:rPr lang="en-US" sz="2600" dirty="0"/>
              <a:t>: # of events.</a:t>
            </a:r>
          </a:p>
          <a:p>
            <a:r>
              <a:rPr lang="en-US" sz="2600" dirty="0" err="1"/>
              <a:t>proxy.process.eventloop.events.min</a:t>
            </a:r>
            <a:r>
              <a:rPr lang="en-US" sz="2600" dirty="0"/>
              <a:t>: min # of events dispatched in a loop.</a:t>
            </a:r>
          </a:p>
          <a:p>
            <a:r>
              <a:rPr lang="en-US" sz="2600" dirty="0" err="1"/>
              <a:t>proxy.process.eventloop.events.max</a:t>
            </a:r>
            <a:r>
              <a:rPr lang="en-US" sz="2600" dirty="0"/>
              <a:t>: max # of events dispatched in a loop.</a:t>
            </a:r>
          </a:p>
          <a:p>
            <a:r>
              <a:rPr lang="en-US" sz="2600" dirty="0" err="1"/>
              <a:t>proxy.process.eventloop.wait</a:t>
            </a:r>
            <a:r>
              <a:rPr lang="en-US" sz="2600" dirty="0"/>
              <a:t>: # </a:t>
            </a:r>
            <a:r>
              <a:rPr lang="en-US" dirty="0"/>
              <a:t>of I/O waits per period</a:t>
            </a:r>
            <a:r>
              <a:rPr lang="en-US" sz="2600" dirty="0"/>
              <a:t>.</a:t>
            </a:r>
          </a:p>
          <a:p>
            <a:r>
              <a:rPr lang="en-US" sz="2600" dirty="0" err="1"/>
              <a:t>proxy.process.eventloop.time.min</a:t>
            </a:r>
            <a:r>
              <a:rPr lang="en-US" sz="2600" dirty="0"/>
              <a:t>: Shortest time spent in loop.</a:t>
            </a:r>
          </a:p>
          <a:p>
            <a:r>
              <a:rPr lang="en-US" sz="2600" dirty="0" err="1"/>
              <a:t>proxy.process.eventloop.time.max</a:t>
            </a:r>
            <a:r>
              <a:rPr lang="en-US" sz="2600" dirty="0"/>
              <a:t>: Longest time spent in loop.</a:t>
            </a:r>
          </a:p>
          <a:p>
            <a:r>
              <a:rPr lang="en-US" sz="2400" dirty="0"/>
              <a:t>Three time spans - 10s, 100s, 1000s</a:t>
            </a:r>
          </a:p>
        </p:txBody>
      </p:sp>
      <p:sp>
        <p:nvSpPr>
          <p:cNvPr id="4" name="Slide Number Placeholder 3">
            <a:extLst>
              <a:ext uri="{FF2B5EF4-FFF2-40B4-BE49-F238E27FC236}">
                <a16:creationId xmlns:a16="http://schemas.microsoft.com/office/drawing/2014/main" id="{D579B424-2EC9-6945-8269-321E241A7773}"/>
              </a:ext>
            </a:extLst>
          </p:cNvPr>
          <p:cNvSpPr>
            <a:spLocks noGrp="1"/>
          </p:cNvSpPr>
          <p:nvPr>
            <p:ph type="sldNum" sz="quarter" idx="12"/>
          </p:nvPr>
        </p:nvSpPr>
        <p:spPr/>
        <p:txBody>
          <a:bodyPr/>
          <a:lstStyle/>
          <a:p>
            <a:fld id="{88358ACA-B773-4B85-8E02-56F222314795}" type="slidenum">
              <a:rPr lang="en-US" smtClean="0"/>
              <a:t>5</a:t>
            </a:fld>
            <a:endParaRPr lang="en-US"/>
          </a:p>
        </p:txBody>
      </p:sp>
    </p:spTree>
    <p:extLst>
      <p:ext uri="{BB962C8B-B14F-4D97-AF65-F5344CB8AC3E}">
        <p14:creationId xmlns:p14="http://schemas.microsoft.com/office/powerpoint/2010/main" val="1556628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60E3E-8104-AE40-BDB0-0EB7566BD805}"/>
              </a:ext>
            </a:extLst>
          </p:cNvPr>
          <p:cNvSpPr>
            <a:spLocks noGrp="1"/>
          </p:cNvSpPr>
          <p:nvPr>
            <p:ph type="title"/>
          </p:nvPr>
        </p:nvSpPr>
        <p:spPr/>
        <p:txBody>
          <a:bodyPr/>
          <a:lstStyle/>
          <a:p>
            <a:r>
              <a:rPr lang="en-US" dirty="0"/>
              <a:t>Event Loop Metrics Sample Output</a:t>
            </a:r>
          </a:p>
        </p:txBody>
      </p:sp>
      <p:sp>
        <p:nvSpPr>
          <p:cNvPr id="3" name="Content Placeholder 2">
            <a:extLst>
              <a:ext uri="{FF2B5EF4-FFF2-40B4-BE49-F238E27FC236}">
                <a16:creationId xmlns:a16="http://schemas.microsoft.com/office/drawing/2014/main" id="{569123BC-6DCC-C34A-B9A2-30D5126DE9E9}"/>
              </a:ext>
            </a:extLst>
          </p:cNvPr>
          <p:cNvSpPr>
            <a:spLocks noGrp="1"/>
          </p:cNvSpPr>
          <p:nvPr>
            <p:ph idx="1"/>
          </p:nvPr>
        </p:nvSpPr>
        <p:spPr>
          <a:xfrm>
            <a:off x="6705600" y="1825625"/>
            <a:ext cx="4648200" cy="4351338"/>
          </a:xfrm>
        </p:spPr>
        <p:txBody>
          <a:bodyPr/>
          <a:lstStyle/>
          <a:p>
            <a:endParaRPr lang="en-US" dirty="0"/>
          </a:p>
        </p:txBody>
      </p:sp>
      <p:pic>
        <p:nvPicPr>
          <p:cNvPr id="5" name="Picture 4">
            <a:extLst>
              <a:ext uri="{FF2B5EF4-FFF2-40B4-BE49-F238E27FC236}">
                <a16:creationId xmlns:a16="http://schemas.microsoft.com/office/drawing/2014/main" id="{1E6A225A-76DC-C54D-A19B-80923752FC34}"/>
              </a:ext>
            </a:extLst>
          </p:cNvPr>
          <p:cNvPicPr>
            <a:picLocks noChangeAspect="1"/>
          </p:cNvPicPr>
          <p:nvPr/>
        </p:nvPicPr>
        <p:blipFill>
          <a:blip r:embed="rId2"/>
          <a:stretch>
            <a:fillRect/>
          </a:stretch>
        </p:blipFill>
        <p:spPr>
          <a:xfrm>
            <a:off x="2667000" y="1825625"/>
            <a:ext cx="5867400" cy="4410075"/>
          </a:xfrm>
          <a:prstGeom prst="rect">
            <a:avLst/>
          </a:prstGeom>
        </p:spPr>
      </p:pic>
      <p:sp>
        <p:nvSpPr>
          <p:cNvPr id="4" name="Slide Number Placeholder 3">
            <a:extLst>
              <a:ext uri="{FF2B5EF4-FFF2-40B4-BE49-F238E27FC236}">
                <a16:creationId xmlns:a16="http://schemas.microsoft.com/office/drawing/2014/main" id="{7D7A8868-D543-ED40-8169-EEBA8077DE46}"/>
              </a:ext>
            </a:extLst>
          </p:cNvPr>
          <p:cNvSpPr>
            <a:spLocks noGrp="1"/>
          </p:cNvSpPr>
          <p:nvPr>
            <p:ph type="sldNum" sz="quarter" idx="12"/>
          </p:nvPr>
        </p:nvSpPr>
        <p:spPr/>
        <p:txBody>
          <a:bodyPr/>
          <a:lstStyle/>
          <a:p>
            <a:fld id="{88358ACA-B773-4B85-8E02-56F222314795}" type="slidenum">
              <a:rPr lang="en-US" smtClean="0"/>
              <a:t>6</a:t>
            </a:fld>
            <a:endParaRPr lang="en-US"/>
          </a:p>
        </p:txBody>
      </p:sp>
    </p:spTree>
    <p:extLst>
      <p:ext uri="{BB962C8B-B14F-4D97-AF65-F5344CB8AC3E}">
        <p14:creationId xmlns:p14="http://schemas.microsoft.com/office/powerpoint/2010/main" val="147038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Race Condition with Accept Threads</a:t>
            </a:r>
          </a:p>
        </p:txBody>
      </p:sp>
      <p:sp>
        <p:nvSpPr>
          <p:cNvPr id="3" name="Content Placeholder 2"/>
          <p:cNvSpPr>
            <a:spLocks noGrp="1"/>
          </p:cNvSpPr>
          <p:nvPr>
            <p:ph idx="1"/>
          </p:nvPr>
        </p:nvSpPr>
        <p:spPr/>
        <p:txBody>
          <a:bodyPr>
            <a:normAutofit/>
          </a:bodyPr>
          <a:lstStyle/>
          <a:p>
            <a:pPr marL="0" indent="0">
              <a:buNone/>
            </a:pPr>
            <a:r>
              <a:rPr lang="en-US" sz="1600" dirty="0" err="1">
                <a:latin typeface="Consolas" panose="020B0609020204030204" pitchFamily="49" charset="0"/>
              </a:rPr>
              <a:t>traffic_server</a:t>
            </a:r>
            <a:r>
              <a:rPr lang="en-US" sz="1600" dirty="0">
                <a:latin typeface="Consolas" panose="020B0609020204030204" pitchFamily="49" charset="0"/>
              </a:rPr>
              <a:t>: received signal 11 (Segmentation fault) </a:t>
            </a:r>
            <a:r>
              <a:rPr lang="en-US" sz="1600" dirty="0" err="1">
                <a:latin typeface="Consolas" panose="020B0609020204030204" pitchFamily="49" charset="0"/>
              </a:rPr>
              <a:t>traffic_server</a:t>
            </a:r>
            <a:r>
              <a:rPr lang="en-US" sz="1600" dirty="0">
                <a:latin typeface="Consolas" panose="020B0609020204030204" pitchFamily="49" charset="0"/>
              </a:rPr>
              <a:t> - STACK TRACE: </a:t>
            </a:r>
            <a:r>
              <a:rPr lang="en-US" sz="1600" dirty="0" err="1">
                <a:latin typeface="Consolas" panose="020B0609020204030204" pitchFamily="49" charset="0"/>
              </a:rPr>
              <a:t>traffic_server</a:t>
            </a:r>
            <a:r>
              <a:rPr lang="en-US" sz="1600" dirty="0">
                <a:latin typeface="Consolas" panose="020B0609020204030204" pitchFamily="49" charset="0"/>
              </a:rPr>
              <a:t>(_Z19crash_logger_invokeiP9siginfo_tPv+0xd4)[0x56401d70d8c0] /lib/x86_64-linux-gnu/libpthread.so.0(+0x13150)[0x7f409ad7d150] </a:t>
            </a:r>
            <a:r>
              <a:rPr lang="en-US" sz="1600" dirty="0" err="1">
                <a:latin typeface="Consolas" panose="020B0609020204030204" pitchFamily="49" charset="0"/>
              </a:rPr>
              <a:t>traffic_server</a:t>
            </a:r>
            <a:r>
              <a:rPr lang="en-US" sz="1600" dirty="0">
                <a:latin typeface="Consolas" panose="020B0609020204030204" pitchFamily="49" charset="0"/>
              </a:rPr>
              <a:t>(_ZN7EventIO5startEP14PollDescriptoriP12Continuationi+0x7d)[0x56401d904e37] </a:t>
            </a:r>
            <a:r>
              <a:rPr lang="en-US" sz="1600" dirty="0" err="1">
                <a:latin typeface="Consolas" panose="020B0609020204030204" pitchFamily="49" charset="0"/>
              </a:rPr>
              <a:t>traffic_server</a:t>
            </a:r>
            <a:r>
              <a:rPr lang="en-US" sz="1600" dirty="0">
                <a:latin typeface="Consolas" panose="020B0609020204030204" pitchFamily="49" charset="0"/>
              </a:rPr>
              <a:t>(_ZN7EventIO5startEP14PollDescriptorP9NetAccepti+0x43)[0x56401d977a13] </a:t>
            </a:r>
            <a:r>
              <a:rPr lang="en-US" sz="1600" dirty="0" err="1">
                <a:latin typeface="Consolas" panose="020B0609020204030204" pitchFamily="49" charset="0"/>
              </a:rPr>
              <a:t>traffic_server</a:t>
            </a:r>
            <a:r>
              <a:rPr lang="en-US" sz="1600" dirty="0">
                <a:latin typeface="Consolas" panose="020B0609020204030204" pitchFamily="49" charset="0"/>
              </a:rPr>
              <a:t>(_ZN9NetAccept22init_accept_per_threadEv+0x16d)[0x56401d975d67] </a:t>
            </a:r>
            <a:r>
              <a:rPr lang="en-US" sz="1600" dirty="0" err="1">
                <a:latin typeface="Consolas" panose="020B0609020204030204" pitchFamily="49" charset="0"/>
              </a:rPr>
              <a:t>traffic_server</a:t>
            </a:r>
            <a:r>
              <a:rPr lang="en-US" sz="1600" dirty="0">
                <a:latin typeface="Consolas" panose="020B0609020204030204" pitchFamily="49" charset="0"/>
              </a:rPr>
              <a:t>(_ZN16UnixNetProcessor15accept_internalEP12ContinuationiRKN12NetProcessor13AcceptOptionsE+0x74b)[0x56401d978cb1] </a:t>
            </a:r>
            <a:r>
              <a:rPr lang="en-US" sz="1600" dirty="0" err="1">
                <a:latin typeface="Consolas" panose="020B0609020204030204" pitchFamily="49" charset="0"/>
              </a:rPr>
              <a:t>traffic_server</a:t>
            </a:r>
            <a:r>
              <a:rPr lang="en-US" sz="1600" dirty="0">
                <a:latin typeface="Consolas" panose="020B0609020204030204" pitchFamily="49" charset="0"/>
              </a:rPr>
              <a:t>(_ZN12NetProcessor11main_acceptEP12ContinuationiRKNS_13AcceptOptionsE+0xe5)[0x56401d97854f] </a:t>
            </a:r>
            <a:r>
              <a:rPr lang="en-US" sz="1600" dirty="0" err="1">
                <a:latin typeface="Consolas" panose="020B0609020204030204" pitchFamily="49" charset="0"/>
              </a:rPr>
              <a:t>traffic_server</a:t>
            </a:r>
            <a:r>
              <a:rPr lang="en-US" sz="1600" dirty="0">
                <a:latin typeface="Consolas" panose="020B0609020204030204" pitchFamily="49" charset="0"/>
              </a:rPr>
              <a:t>(_Z21start_HttpProxyServerv+0x112)[0x56401d7dc853] </a:t>
            </a:r>
            <a:r>
              <a:rPr lang="en-US" sz="1600" dirty="0" err="1">
                <a:latin typeface="Consolas" panose="020B0609020204030204" pitchFamily="49" charset="0"/>
              </a:rPr>
              <a:t>traffic_server</a:t>
            </a:r>
            <a:r>
              <a:rPr lang="en-US" sz="1600" dirty="0">
                <a:latin typeface="Consolas" panose="020B0609020204030204" pitchFamily="49" charset="0"/>
              </a:rPr>
              <a:t>(main+0x137b)[0x56401d7390bf] /lib/x86_64-linux-gnu/libc.so.6(__libc_start_main+0xf1)[0x7f4099eb41c1] </a:t>
            </a:r>
            <a:r>
              <a:rPr lang="en-US" sz="1600" dirty="0" err="1">
                <a:latin typeface="Consolas" panose="020B0609020204030204" pitchFamily="49" charset="0"/>
              </a:rPr>
              <a:t>traffic_server</a:t>
            </a:r>
            <a:r>
              <a:rPr lang="en-US" sz="1600" dirty="0">
                <a:latin typeface="Consolas" panose="020B0609020204030204" pitchFamily="49" charset="0"/>
              </a:rPr>
              <a:t>(_start+0x2a)[0x56401d6f61ca]</a:t>
            </a:r>
          </a:p>
          <a:p>
            <a:endParaRPr lang="en-US" dirty="0"/>
          </a:p>
          <a:p>
            <a:r>
              <a:rPr lang="en-US" dirty="0"/>
              <a:t>Happens when </a:t>
            </a:r>
            <a:r>
              <a:rPr lang="en-US" b="1" dirty="0" err="1"/>
              <a:t>proxy.config.accept_threads</a:t>
            </a:r>
            <a:r>
              <a:rPr lang="en-US" dirty="0"/>
              <a:t> was set to 0.</a:t>
            </a:r>
          </a:p>
          <a:p>
            <a:endParaRPr lang="en-US" dirty="0"/>
          </a:p>
        </p:txBody>
      </p:sp>
      <p:sp>
        <p:nvSpPr>
          <p:cNvPr id="4" name="Slide Number Placeholder 3">
            <a:extLst>
              <a:ext uri="{FF2B5EF4-FFF2-40B4-BE49-F238E27FC236}">
                <a16:creationId xmlns:a16="http://schemas.microsoft.com/office/drawing/2014/main" id="{D23AAC72-8270-3140-A843-97CBE4A1BE07}"/>
              </a:ext>
            </a:extLst>
          </p:cNvPr>
          <p:cNvSpPr>
            <a:spLocks noGrp="1"/>
          </p:cNvSpPr>
          <p:nvPr>
            <p:ph type="sldNum" sz="quarter" idx="12"/>
          </p:nvPr>
        </p:nvSpPr>
        <p:spPr/>
        <p:txBody>
          <a:bodyPr/>
          <a:lstStyle/>
          <a:p>
            <a:fld id="{88358ACA-B773-4B85-8E02-56F222314795}" type="slidenum">
              <a:rPr lang="en-US" smtClean="0"/>
              <a:t>7</a:t>
            </a:fld>
            <a:endParaRPr lang="en-US"/>
          </a:p>
        </p:txBody>
      </p:sp>
    </p:spTree>
    <p:extLst>
      <p:ext uri="{BB962C8B-B14F-4D97-AF65-F5344CB8AC3E}">
        <p14:creationId xmlns:p14="http://schemas.microsoft.com/office/powerpoint/2010/main" val="1721604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Race Condition with Accept Threads</a:t>
            </a:r>
          </a:p>
        </p:txBody>
      </p:sp>
      <p:sp>
        <p:nvSpPr>
          <p:cNvPr id="8" name="Content Placeholder 7"/>
          <p:cNvSpPr>
            <a:spLocks noGrp="1"/>
          </p:cNvSpPr>
          <p:nvPr>
            <p:ph idx="1"/>
          </p:nvPr>
        </p:nvSpPr>
        <p:spPr>
          <a:xfrm>
            <a:off x="6719682" y="1825625"/>
            <a:ext cx="4634118" cy="4351338"/>
          </a:xfrm>
        </p:spPr>
        <p:txBody>
          <a:bodyPr/>
          <a:lstStyle/>
          <a:p>
            <a:r>
              <a:rPr lang="en-US" dirty="0"/>
              <a:t>Added </a:t>
            </a:r>
            <a:r>
              <a:rPr lang="en-US" b="1" dirty="0"/>
              <a:t>_started</a:t>
            </a:r>
            <a:r>
              <a:rPr lang="en-US" dirty="0"/>
              <a:t> counter in </a:t>
            </a:r>
            <a:r>
              <a:rPr lang="en-US" dirty="0" err="1"/>
              <a:t>ThreadGroupDescriptor</a:t>
            </a:r>
            <a:r>
              <a:rPr lang="en-US" dirty="0"/>
              <a:t>.</a:t>
            </a:r>
          </a:p>
          <a:p>
            <a:r>
              <a:rPr lang="en-US" dirty="0"/>
              <a:t>Use condition variable to check whether all ET_NET threads have finished initialization.</a:t>
            </a:r>
          </a:p>
          <a:p>
            <a:endParaRPr lang="en-US" dirty="0"/>
          </a:p>
          <a:p>
            <a:endParaRPr lang="en-US" dirty="0"/>
          </a:p>
          <a:p>
            <a:endParaRPr lang="en-US"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1825625"/>
            <a:ext cx="5881481" cy="3930741"/>
          </a:xfrm>
          <a:prstGeom prst="rect">
            <a:avLst/>
          </a:prstGeom>
        </p:spPr>
      </p:pic>
      <p:sp>
        <p:nvSpPr>
          <p:cNvPr id="3" name="Slide Number Placeholder 2">
            <a:extLst>
              <a:ext uri="{FF2B5EF4-FFF2-40B4-BE49-F238E27FC236}">
                <a16:creationId xmlns:a16="http://schemas.microsoft.com/office/drawing/2014/main" id="{2FE55071-CB24-D845-B931-F78D18E4DA34}"/>
              </a:ext>
            </a:extLst>
          </p:cNvPr>
          <p:cNvSpPr>
            <a:spLocks noGrp="1"/>
          </p:cNvSpPr>
          <p:nvPr>
            <p:ph type="sldNum" sz="quarter" idx="12"/>
          </p:nvPr>
        </p:nvSpPr>
        <p:spPr/>
        <p:txBody>
          <a:bodyPr/>
          <a:lstStyle/>
          <a:p>
            <a:fld id="{88358ACA-B773-4B85-8E02-56F222314795}" type="slidenum">
              <a:rPr lang="en-US" smtClean="0"/>
              <a:t>8</a:t>
            </a:fld>
            <a:endParaRPr lang="en-US"/>
          </a:p>
        </p:txBody>
      </p:sp>
    </p:spTree>
    <p:extLst>
      <p:ext uri="{BB962C8B-B14F-4D97-AF65-F5344CB8AC3E}">
        <p14:creationId xmlns:p14="http://schemas.microsoft.com/office/powerpoint/2010/main" val="681526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5629E-44D9-7F45-9F4B-8D7ADA6B8627}"/>
              </a:ext>
            </a:extLst>
          </p:cNvPr>
          <p:cNvSpPr>
            <a:spLocks noGrp="1"/>
          </p:cNvSpPr>
          <p:nvPr>
            <p:ph type="title"/>
          </p:nvPr>
        </p:nvSpPr>
        <p:spPr/>
        <p:txBody>
          <a:bodyPr/>
          <a:lstStyle/>
          <a:p>
            <a:r>
              <a:rPr lang="en-US" dirty="0"/>
              <a:t>Race Condition with Accept Threads</a:t>
            </a:r>
          </a:p>
        </p:txBody>
      </p:sp>
      <p:sp>
        <p:nvSpPr>
          <p:cNvPr id="3" name="Content Placeholder 2">
            <a:extLst>
              <a:ext uri="{FF2B5EF4-FFF2-40B4-BE49-F238E27FC236}">
                <a16:creationId xmlns:a16="http://schemas.microsoft.com/office/drawing/2014/main" id="{418B3149-17AC-1E41-ABB0-EE36AFF56AEA}"/>
              </a:ext>
            </a:extLst>
          </p:cNvPr>
          <p:cNvSpPr>
            <a:spLocks noGrp="1"/>
          </p:cNvSpPr>
          <p:nvPr>
            <p:ph idx="1"/>
          </p:nvPr>
        </p:nvSpPr>
        <p:spPr>
          <a:xfrm>
            <a:off x="7830354" y="1825625"/>
            <a:ext cx="3523445" cy="4351338"/>
          </a:xfrm>
        </p:spPr>
        <p:txBody>
          <a:bodyPr/>
          <a:lstStyle/>
          <a:p>
            <a:r>
              <a:rPr lang="en-US" dirty="0"/>
              <a:t>Use </a:t>
            </a:r>
            <a:r>
              <a:rPr lang="en-US" b="1" dirty="0" err="1"/>
              <a:t>schedule_spawn</a:t>
            </a:r>
            <a:r>
              <a:rPr lang="en-US" dirty="0"/>
              <a:t> to setup checking mechanism. </a:t>
            </a:r>
          </a:p>
          <a:p>
            <a:endParaRPr lang="en-US" b="1" dirty="0"/>
          </a:p>
          <a:p>
            <a:endParaRPr lang="en-US" b="1" dirty="0"/>
          </a:p>
          <a:p>
            <a:r>
              <a:rPr lang="en-US" dirty="0"/>
              <a:t>Use condition variable to check whether ET_NET threads finished initialization.</a:t>
            </a:r>
          </a:p>
        </p:txBody>
      </p:sp>
      <p:pic>
        <p:nvPicPr>
          <p:cNvPr id="5" name="Picture 4">
            <a:extLst>
              <a:ext uri="{FF2B5EF4-FFF2-40B4-BE49-F238E27FC236}">
                <a16:creationId xmlns:a16="http://schemas.microsoft.com/office/drawing/2014/main" id="{FBEAE505-5672-3649-B616-8BC34F17A69C}"/>
              </a:ext>
            </a:extLst>
          </p:cNvPr>
          <p:cNvPicPr>
            <a:picLocks noChangeAspect="1"/>
          </p:cNvPicPr>
          <p:nvPr/>
        </p:nvPicPr>
        <p:blipFill>
          <a:blip r:embed="rId2"/>
          <a:stretch>
            <a:fillRect/>
          </a:stretch>
        </p:blipFill>
        <p:spPr>
          <a:xfrm>
            <a:off x="838200" y="1825625"/>
            <a:ext cx="5905500" cy="2032000"/>
          </a:xfrm>
          <a:prstGeom prst="rect">
            <a:avLst/>
          </a:prstGeom>
        </p:spPr>
      </p:pic>
      <p:pic>
        <p:nvPicPr>
          <p:cNvPr id="6" name="Picture 5">
            <a:extLst>
              <a:ext uri="{FF2B5EF4-FFF2-40B4-BE49-F238E27FC236}">
                <a16:creationId xmlns:a16="http://schemas.microsoft.com/office/drawing/2014/main" id="{B166FD32-EAC6-B14D-8608-E99639D76215}"/>
              </a:ext>
            </a:extLst>
          </p:cNvPr>
          <p:cNvPicPr>
            <a:picLocks noChangeAspect="1"/>
          </p:cNvPicPr>
          <p:nvPr/>
        </p:nvPicPr>
        <p:blipFill>
          <a:blip r:embed="rId3"/>
          <a:stretch>
            <a:fillRect/>
          </a:stretch>
        </p:blipFill>
        <p:spPr>
          <a:xfrm>
            <a:off x="838200" y="3992562"/>
            <a:ext cx="6959600" cy="2540000"/>
          </a:xfrm>
          <a:prstGeom prst="rect">
            <a:avLst/>
          </a:prstGeom>
        </p:spPr>
      </p:pic>
      <p:sp>
        <p:nvSpPr>
          <p:cNvPr id="4" name="Slide Number Placeholder 3">
            <a:extLst>
              <a:ext uri="{FF2B5EF4-FFF2-40B4-BE49-F238E27FC236}">
                <a16:creationId xmlns:a16="http://schemas.microsoft.com/office/drawing/2014/main" id="{2A74F7A4-3379-7440-AC32-2B7179B7B235}"/>
              </a:ext>
            </a:extLst>
          </p:cNvPr>
          <p:cNvSpPr>
            <a:spLocks noGrp="1"/>
          </p:cNvSpPr>
          <p:nvPr>
            <p:ph type="sldNum" sz="quarter" idx="12"/>
          </p:nvPr>
        </p:nvSpPr>
        <p:spPr/>
        <p:txBody>
          <a:bodyPr/>
          <a:lstStyle/>
          <a:p>
            <a:fld id="{88358ACA-B773-4B85-8E02-56F222314795}" type="slidenum">
              <a:rPr lang="en-US" smtClean="0"/>
              <a:t>9</a:t>
            </a:fld>
            <a:endParaRPr lang="en-US"/>
          </a:p>
        </p:txBody>
      </p:sp>
    </p:spTree>
    <p:extLst>
      <p:ext uri="{BB962C8B-B14F-4D97-AF65-F5344CB8AC3E}">
        <p14:creationId xmlns:p14="http://schemas.microsoft.com/office/powerpoint/2010/main" val="22434936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15642</TotalTime>
  <Words>1285</Words>
  <Application>Microsoft Macintosh PowerPoint</Application>
  <PresentationFormat>Widescreen</PresentationFormat>
  <Paragraphs>154</Paragraphs>
  <Slides>20</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Consolas</vt:lpstr>
      <vt:lpstr>Office Theme</vt:lpstr>
      <vt:lpstr>Event Loop and  Continuation Thread Affinity</vt:lpstr>
      <vt:lpstr>Introduction</vt:lpstr>
      <vt:lpstr>Event Loop Changes</vt:lpstr>
      <vt:lpstr>Event Loop Stalling</vt:lpstr>
      <vt:lpstr>Event Loop Metrics</vt:lpstr>
      <vt:lpstr>Event Loop Metrics Sample Output</vt:lpstr>
      <vt:lpstr>Race Condition with Accept Threads</vt:lpstr>
      <vt:lpstr>Race Condition with Accept Threads</vt:lpstr>
      <vt:lpstr>Race Condition with Accept Threads</vt:lpstr>
      <vt:lpstr>New API Proposal</vt:lpstr>
      <vt:lpstr>Thread Affinity</vt:lpstr>
      <vt:lpstr>Event Scheduling</vt:lpstr>
      <vt:lpstr>Event Scheduling</vt:lpstr>
      <vt:lpstr>Event Scheduling</vt:lpstr>
      <vt:lpstr>Event Scheduling</vt:lpstr>
      <vt:lpstr>Example Usage</vt:lpstr>
      <vt:lpstr>Example Usage 1</vt:lpstr>
      <vt:lpstr>Example Usage 2</vt:lpstr>
      <vt:lpstr>Example Usage 3</vt:lpstr>
      <vt:lpstr>Discussion</vt:lpstr>
    </vt:vector>
  </TitlesOfParts>
  <Company>Oath</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Fei Deng</dc:creator>
  <cp:lastModifiedBy>Fei Deng</cp:lastModifiedBy>
  <cp:revision>127</cp:revision>
  <dcterms:created xsi:type="dcterms:W3CDTF">2018-08-27T21:18:18Z</dcterms:created>
  <dcterms:modified xsi:type="dcterms:W3CDTF">2018-10-02T17:46:58Z</dcterms:modified>
</cp:coreProperties>
</file>