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7"/>
  </p:notesMasterIdLst>
  <p:sldIdLst>
    <p:sldId id="256" r:id="rId2"/>
    <p:sldId id="259" r:id="rId3"/>
    <p:sldId id="294" r:id="rId4"/>
    <p:sldId id="303" r:id="rId5"/>
    <p:sldId id="30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256" userDrawn="1">
          <p15:clr>
            <a:srgbClr val="A4A3A4"/>
          </p15:clr>
        </p15:guide>
        <p15:guide id="4" orient="horz" pos="1176" userDrawn="1">
          <p15:clr>
            <a:srgbClr val="A4A3A4"/>
          </p15:clr>
        </p15:guide>
        <p15:guide id="5" orient="horz" pos="3816" userDrawn="1">
          <p15:clr>
            <a:srgbClr val="A4A3A4"/>
          </p15:clr>
        </p15:guide>
        <p15:guide id="6" pos="168" userDrawn="1">
          <p15:clr>
            <a:srgbClr val="A4A3A4"/>
          </p15:clr>
        </p15:guide>
        <p15:guide id="7" pos="3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C54C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75" autoAdjust="0"/>
    <p:restoredTop sz="94674" autoAdjust="0"/>
  </p:normalViewPr>
  <p:slideViewPr>
    <p:cSldViewPr snapToGrid="0" showGuides="1">
      <p:cViewPr varScale="1">
        <p:scale>
          <a:sx n="102" d="100"/>
          <a:sy n="102" d="100"/>
        </p:scale>
        <p:origin x="192" y="648"/>
      </p:cViewPr>
      <p:guideLst>
        <p:guide orient="horz" pos="2304"/>
        <p:guide pos="3840"/>
        <p:guide pos="5256"/>
        <p:guide orient="horz" pos="1176"/>
        <p:guide orient="horz" pos="3816"/>
        <p:guide pos="168"/>
        <p:guide pos="336"/>
      </p:guideLst>
    </p:cSldViewPr>
  </p:slideViewPr>
  <p:outlineViewPr>
    <p:cViewPr>
      <p:scale>
        <a:sx n="33" d="100"/>
        <a:sy n="33" d="100"/>
      </p:scale>
      <p:origin x="0" y="-655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AD18470-6763-4FC4-9B97-850A3943075B}" type="datetimeFigureOut">
              <a:rPr lang="en-US" smtClean="0"/>
              <a:pPr/>
              <a:t>5/3/18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8AE1DCC-D393-43AB-A22E-3A910DF8CA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804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E1DCC-D393-43AB-A22E-3A910DF8CA9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614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E1DCC-D393-43AB-A22E-3A910DF8CA9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939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E1DCC-D393-43AB-A22E-3A910DF8CA9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56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E1DCC-D393-43AB-A22E-3A910DF8CA9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119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67682" y="6513426"/>
            <a:ext cx="3004194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tx1"/>
                </a:solidFill>
                <a:latin typeface="+mn-lt"/>
              </a:rPr>
              <a:t>Copyright© 2017 GoDaddy Inc. </a:t>
            </a:r>
            <a:r>
              <a:rPr lang="en-US" sz="600" b="0" i="0" kern="1200" baseline="0" dirty="0">
                <a:solidFill>
                  <a:schemeClr val="tx1"/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tx1"/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8933" y="6456877"/>
            <a:ext cx="1037599" cy="219783"/>
          </a:xfrm>
          <a:prstGeom prst="rect">
            <a:avLst/>
          </a:prstGeom>
        </p:spPr>
      </p:pic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2756297" y="1488820"/>
            <a:ext cx="6679406" cy="1840168"/>
          </a:xfrm>
        </p:spPr>
        <p:txBody>
          <a:bodyPr tIns="0" bIns="0" anchor="ctr" anchorCtr="0">
            <a:normAutofit/>
          </a:bodyPr>
          <a:lstStyle>
            <a:lvl1pPr algn="ctr">
              <a:lnSpc>
                <a:spcPct val="10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4" name="Subtitle 2"/>
          <p:cNvSpPr>
            <a:spLocks noGrp="1"/>
          </p:cNvSpPr>
          <p:nvPr>
            <p:ph type="subTitle" idx="1"/>
          </p:nvPr>
        </p:nvSpPr>
        <p:spPr>
          <a:xfrm>
            <a:off x="2756297" y="3683006"/>
            <a:ext cx="6679406" cy="84451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 rot="5400000">
            <a:off x="5958840" y="-583983"/>
            <a:ext cx="274320" cy="36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 rot="5400000">
            <a:off x="5958840" y="2961859"/>
            <a:ext cx="274320" cy="36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ate Placeholder 1"/>
          <p:cNvSpPr>
            <a:spLocks noGrp="1"/>
          </p:cNvSpPr>
          <p:nvPr>
            <p:ph type="dt" sz="half" idx="2"/>
          </p:nvPr>
        </p:nvSpPr>
        <p:spPr>
          <a:xfrm>
            <a:off x="567682" y="6091752"/>
            <a:ext cx="274320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499401"/>
      </p:ext>
    </p:extLst>
  </p:cSld>
  <p:clrMapOvr>
    <a:masterClrMapping/>
  </p:clrMapOvr>
  <p:hf hdr="0" ftr="0"/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ell 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8346137" y="937241"/>
            <a:ext cx="3566160" cy="493492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7" y="1735932"/>
            <a:ext cx="310896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7" y="4036219"/>
            <a:ext cx="310896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2016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8437577" y="1056498"/>
            <a:ext cx="3383280" cy="13716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lang="en-US" sz="1200" b="0" kern="1200" dirty="0" smtClean="0">
                <a:solidFill>
                  <a:schemeClr val="tx1"/>
                </a:solidFill>
                <a:latin typeface="GT Walsheim Medium" panose="02000603040000020003" pitchFamily="50" charset="0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8437577" y="4369141"/>
            <a:ext cx="3383280" cy="13716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lang="en-US" sz="1200" b="0" kern="1200" dirty="0" smtClean="0">
                <a:solidFill>
                  <a:schemeClr val="tx1"/>
                </a:solidFill>
                <a:latin typeface="GT Walsheim Medium" panose="02000603040000020003" pitchFamily="50" charset="0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Click to edit Master text styles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Second level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8437577" y="2712820"/>
            <a:ext cx="3383280" cy="13716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lang="en-US" sz="1200" b="0" kern="1200" dirty="0" smtClean="0">
                <a:solidFill>
                  <a:schemeClr val="tx1"/>
                </a:solidFill>
                <a:latin typeface="GT Walsheim Medium" panose="02000603040000020003" pitchFamily="50" charset="0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Click to edit Master text styles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Second level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616" y="288691"/>
            <a:ext cx="3989069" cy="7000707"/>
          </a:xfrm>
          <a:prstGeom prst="rect">
            <a:avLst/>
          </a:prstGeom>
        </p:spPr>
      </p:pic>
      <p:sp>
        <p:nvSpPr>
          <p:cNvPr id="22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743450" y="1056498"/>
            <a:ext cx="2715720" cy="4815665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  <a:ln w="3175">
            <a:solidFill>
              <a:schemeClr val="bg2">
                <a:lumMod val="50000"/>
              </a:schemeClr>
            </a:solidFill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 dirty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8778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ual Cell Ph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7" y="1735932"/>
            <a:ext cx="310896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7" y="4036219"/>
            <a:ext cx="310896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2016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862" y="362088"/>
            <a:ext cx="3217335" cy="5646335"/>
          </a:xfrm>
          <a:prstGeom prst="rect">
            <a:avLst/>
          </a:prstGeom>
        </p:spPr>
      </p:pic>
      <p:sp>
        <p:nvSpPr>
          <p:cNvPr id="22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5163374" y="982680"/>
            <a:ext cx="2198315" cy="3876315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  <a:ln w="3175">
            <a:solidFill>
              <a:schemeClr val="bg2">
                <a:lumMod val="50000"/>
              </a:schemeClr>
            </a:solidFill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 dirty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Drag &amp; Drop picture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562" y="362088"/>
            <a:ext cx="3217335" cy="5646335"/>
          </a:xfrm>
          <a:prstGeom prst="rect">
            <a:avLst/>
          </a:prstGeom>
        </p:spPr>
      </p:pic>
      <p:sp>
        <p:nvSpPr>
          <p:cNvPr id="14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8264074" y="982680"/>
            <a:ext cx="2198315" cy="3876315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  <a:ln w="3175">
            <a:solidFill>
              <a:schemeClr val="bg2">
                <a:lumMod val="50000"/>
              </a:schemeClr>
            </a:solidFill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 dirty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Drag &amp; Drop picture</a:t>
            </a:r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5120029" y="5643020"/>
            <a:ext cx="2285004" cy="746909"/>
          </a:xfrm>
          <a:prstGeom prst="rect">
            <a:avLst/>
          </a:prstGeom>
          <a:noFill/>
        </p:spPr>
        <p:txBody>
          <a:bodyPr lIns="91440" b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sz="1600" b="0">
                <a:latin typeface="+mj-lt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8212077" y="5643020"/>
            <a:ext cx="2293656" cy="763251"/>
          </a:xfrm>
          <a:prstGeom prst="rect">
            <a:avLst/>
          </a:prstGeom>
          <a:noFill/>
        </p:spPr>
        <p:txBody>
          <a:bodyPr vert="horz" lIns="91440" tIns="45720" rIns="91440" bIns="91440" rtlCol="0">
            <a:normAutofit/>
          </a:bodyPr>
          <a:lstStyle>
            <a:lvl1pPr marL="171450" indent="-171450" algn="ctr">
              <a:buNone/>
              <a:defRPr lang="en-US" sz="1600" b="0" dirty="0" smtClean="0">
                <a:latin typeface="+mj-lt"/>
              </a:defRPr>
            </a:lvl1pPr>
          </a:lstStyle>
          <a:p>
            <a:pPr marL="0" lvl="0" indent="0" algn="ctr">
              <a:spcAft>
                <a:spcPts val="0"/>
              </a:spcAft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1714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4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b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46137" y="937241"/>
            <a:ext cx="3566160" cy="493492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653" y="1225545"/>
            <a:ext cx="6856028" cy="489664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2016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8437577" y="2716402"/>
            <a:ext cx="3383280" cy="13716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lang="en-US" sz="1200" b="0" kern="1200" dirty="0" smtClean="0">
                <a:solidFill>
                  <a:schemeClr val="tx1"/>
                </a:solidFill>
                <a:latin typeface="GT Walsheim Medium" panose="02000603040000020003" pitchFamily="50" charset="0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Click to edit Master text styles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Second level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816100" y="1511300"/>
            <a:ext cx="5123804" cy="3831928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  <a:ln w="3175">
            <a:solidFill>
              <a:schemeClr val="bg2">
                <a:lumMod val="75000"/>
              </a:schemeClr>
            </a:solidFill>
          </a:ln>
          <a:effectLst/>
        </p:spPr>
        <p:txBody>
          <a:bodyPr anchor="ctr"/>
          <a:lstStyle>
            <a:lvl1pPr>
              <a:defRPr lang="en-US" sz="1600" b="0" i="0" baseline="0" dirty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Drag &amp; Drop picture</a:t>
            </a:r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8437577" y="1143000"/>
            <a:ext cx="3383280" cy="13716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lang="en-US" sz="1200" b="0" kern="1200" dirty="0" smtClean="0">
                <a:solidFill>
                  <a:schemeClr val="tx1"/>
                </a:solidFill>
                <a:latin typeface="GT Walsheim Medium" panose="02000603040000020003" pitchFamily="50" charset="0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Click to edit Master text styles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Second level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8437577" y="4289804"/>
            <a:ext cx="3383280" cy="13716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lang="en-US" sz="1200" b="0" kern="1200" dirty="0" smtClean="0">
                <a:solidFill>
                  <a:schemeClr val="tx1"/>
                </a:solidFill>
                <a:latin typeface="GT Walsheim Medium" panose="02000603040000020003" pitchFamily="50" charset="0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Click to edit Master text styles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5216512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6" y="1735932"/>
            <a:ext cx="3852488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6" y="4036219"/>
            <a:ext cx="3852488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2016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295" y="1064634"/>
            <a:ext cx="10058401" cy="5627409"/>
          </a:xfrm>
          <a:prstGeom prst="rect">
            <a:avLst/>
          </a:prstGeom>
        </p:spPr>
      </p:pic>
      <p:sp>
        <p:nvSpPr>
          <p:cNvPr id="22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6108561" y="1339014"/>
            <a:ext cx="6281217" cy="3941806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  <a:ln w="3175">
            <a:solidFill>
              <a:schemeClr val="bg2">
                <a:lumMod val="25000"/>
              </a:schemeClr>
            </a:solidFill>
          </a:ln>
          <a:effectLst/>
        </p:spPr>
        <p:txBody>
          <a:bodyPr anchor="ctr"/>
          <a:lstStyle>
            <a:lvl1pPr>
              <a:defRPr lang="en-US" sz="1600" b="0" i="0" baseline="0" dirty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551766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6" y="1735932"/>
            <a:ext cx="457200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6" y="4036219"/>
            <a:ext cx="457200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2016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183" y="834696"/>
            <a:ext cx="6347901" cy="5818909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6979715" y="1218582"/>
            <a:ext cx="5513832" cy="3311611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  <a:ln w="3175">
            <a:solidFill>
              <a:schemeClr val="bg2">
                <a:lumMod val="25000"/>
              </a:schemeClr>
            </a:solidFill>
          </a:ln>
          <a:effectLst/>
        </p:spPr>
        <p:txBody>
          <a:bodyPr anchor="ctr"/>
          <a:lstStyle>
            <a:lvl1pPr>
              <a:defRPr lang="en-US" sz="1600" b="0" i="0" baseline="0" dirty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809994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6100762" y="0"/>
            <a:ext cx="6091237" cy="6858000"/>
          </a:xfrm>
          <a:pattFill prst="openDmnd">
            <a:fgClr>
              <a:schemeClr val="bg2">
                <a:lumMod val="90000"/>
              </a:schemeClr>
            </a:fgClr>
            <a:bgClr>
              <a:schemeClr val="bg2"/>
            </a:bgClr>
          </a:pattFill>
          <a:effectLst/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chemeClr val="tx1">
                    <a:alpha val="33000"/>
                  </a:schemeClr>
                </a:solidFill>
              </a:defRPr>
            </a:lvl1pPr>
          </a:lstStyle>
          <a:p>
            <a:r>
              <a:rPr lang="en-US" dirty="0"/>
              <a:t>Drag &amp; Drop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7" y="1735932"/>
            <a:ext cx="493776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7" y="4036219"/>
            <a:ext cx="493776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2016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7576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-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6091237" cy="6858000"/>
          </a:xfrm>
          <a:pattFill prst="openDmnd">
            <a:fgClr>
              <a:schemeClr val="bg2">
                <a:lumMod val="90000"/>
              </a:schemeClr>
            </a:fgClr>
            <a:bgClr>
              <a:schemeClr val="bg2"/>
            </a:bgClr>
          </a:pattFill>
          <a:effectLst/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chemeClr val="tx1">
                    <a:alpha val="33000"/>
                  </a:schemeClr>
                </a:solidFill>
              </a:defRPr>
            </a:lvl1pPr>
          </a:lstStyle>
          <a:p>
            <a:r>
              <a:rPr lang="en-US" dirty="0"/>
              <a:t>Drag &amp; Drop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1304" y="1735932"/>
            <a:ext cx="493776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641304" y="4036219"/>
            <a:ext cx="493776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2016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9048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4724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-up lef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9934" y="1735932"/>
            <a:ext cx="4792363" cy="978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19934" y="2828925"/>
            <a:ext cx="4792363" cy="2200275"/>
          </a:xfrm>
        </p:spPr>
        <p:txBody>
          <a:bodyPr vert="horz" lIns="0" tIns="45720" rIns="91440" bIns="45720" rtlCol="0">
            <a:normAutofit/>
          </a:bodyPr>
          <a:lstStyle>
            <a:lvl1pPr>
              <a:defRPr lang="en-US" sz="1600" dirty="0" smtClean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2016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77679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932439"/>
              </p:ext>
            </p:extLst>
          </p:nvPr>
        </p:nvGraphicFramePr>
        <p:xfrm>
          <a:off x="328611" y="1104603"/>
          <a:ext cx="5475684" cy="45602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78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78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63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415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3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Picture Placeholder 29"/>
          <p:cNvSpPr>
            <a:spLocks noGrp="1" noChangeAspect="1"/>
          </p:cNvSpPr>
          <p:nvPr>
            <p:ph type="pic" sz="quarter" idx="24"/>
          </p:nvPr>
        </p:nvSpPr>
        <p:spPr>
          <a:xfrm>
            <a:off x="546209" y="1112838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9"/>
          <p:cNvSpPr>
            <a:spLocks noGrp="1" noChangeAspect="1"/>
          </p:cNvSpPr>
          <p:nvPr>
            <p:ph type="pic" sz="quarter" idx="25"/>
          </p:nvPr>
        </p:nvSpPr>
        <p:spPr>
          <a:xfrm>
            <a:off x="3289409" y="1112838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Picture Placeholder 29"/>
          <p:cNvSpPr>
            <a:spLocks noGrp="1" noChangeAspect="1"/>
          </p:cNvSpPr>
          <p:nvPr>
            <p:ph type="pic" sz="quarter" idx="28"/>
          </p:nvPr>
        </p:nvSpPr>
        <p:spPr>
          <a:xfrm>
            <a:off x="546209" y="2748758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Picture Placeholder 29"/>
          <p:cNvSpPr>
            <a:spLocks noGrp="1" noChangeAspect="1"/>
          </p:cNvSpPr>
          <p:nvPr>
            <p:ph type="pic" sz="quarter" idx="29"/>
          </p:nvPr>
        </p:nvSpPr>
        <p:spPr>
          <a:xfrm>
            <a:off x="3289409" y="2748758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Picture Placeholder 29"/>
          <p:cNvSpPr>
            <a:spLocks noGrp="1" noChangeAspect="1"/>
          </p:cNvSpPr>
          <p:nvPr>
            <p:ph type="pic" sz="quarter" idx="32"/>
          </p:nvPr>
        </p:nvSpPr>
        <p:spPr>
          <a:xfrm>
            <a:off x="546209" y="4384678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9"/>
          <p:cNvSpPr>
            <a:spLocks noGrp="1" noChangeAspect="1"/>
          </p:cNvSpPr>
          <p:nvPr>
            <p:ph type="pic" sz="quarter" idx="33"/>
          </p:nvPr>
        </p:nvSpPr>
        <p:spPr>
          <a:xfrm>
            <a:off x="3289409" y="4384678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47164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994496"/>
              </p:ext>
            </p:extLst>
          </p:nvPr>
        </p:nvGraphicFramePr>
        <p:xfrm>
          <a:off x="620316" y="1361778"/>
          <a:ext cx="10951368" cy="45602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78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78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78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378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63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415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3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Picture Placeholder 29"/>
          <p:cNvSpPr>
            <a:spLocks noGrp="1" noChangeAspect="1"/>
          </p:cNvSpPr>
          <p:nvPr>
            <p:ph type="pic" sz="quarter" idx="24"/>
          </p:nvPr>
        </p:nvSpPr>
        <p:spPr>
          <a:xfrm>
            <a:off x="837914" y="137001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Picture Placeholder 29"/>
          <p:cNvSpPr>
            <a:spLocks noGrp="1" noChangeAspect="1"/>
          </p:cNvSpPr>
          <p:nvPr>
            <p:ph type="pic" sz="quarter" idx="25"/>
          </p:nvPr>
        </p:nvSpPr>
        <p:spPr>
          <a:xfrm>
            <a:off x="3581114" y="137001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29"/>
          <p:cNvSpPr>
            <a:spLocks noGrp="1" noChangeAspect="1"/>
          </p:cNvSpPr>
          <p:nvPr>
            <p:ph type="pic" sz="quarter" idx="26"/>
          </p:nvPr>
        </p:nvSpPr>
        <p:spPr>
          <a:xfrm>
            <a:off x="6324314" y="137001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Picture Placeholder 29"/>
          <p:cNvSpPr>
            <a:spLocks noGrp="1" noChangeAspect="1"/>
          </p:cNvSpPr>
          <p:nvPr>
            <p:ph type="pic" sz="quarter" idx="27"/>
          </p:nvPr>
        </p:nvSpPr>
        <p:spPr>
          <a:xfrm>
            <a:off x="9067513" y="1371600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29"/>
          <p:cNvSpPr>
            <a:spLocks noGrp="1" noChangeAspect="1"/>
          </p:cNvSpPr>
          <p:nvPr>
            <p:ph type="pic" sz="quarter" idx="28"/>
          </p:nvPr>
        </p:nvSpPr>
        <p:spPr>
          <a:xfrm>
            <a:off x="837914" y="300593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29"/>
          <p:cNvSpPr>
            <a:spLocks noGrp="1" noChangeAspect="1"/>
          </p:cNvSpPr>
          <p:nvPr>
            <p:ph type="pic" sz="quarter" idx="29"/>
          </p:nvPr>
        </p:nvSpPr>
        <p:spPr>
          <a:xfrm>
            <a:off x="3581114" y="300593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Picture Placeholder 29"/>
          <p:cNvSpPr>
            <a:spLocks noGrp="1" noChangeAspect="1"/>
          </p:cNvSpPr>
          <p:nvPr>
            <p:ph type="pic" sz="quarter" idx="30"/>
          </p:nvPr>
        </p:nvSpPr>
        <p:spPr>
          <a:xfrm>
            <a:off x="6324314" y="300593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Picture Placeholder 29"/>
          <p:cNvSpPr>
            <a:spLocks noGrp="1" noChangeAspect="1"/>
          </p:cNvSpPr>
          <p:nvPr>
            <p:ph type="pic" sz="quarter" idx="31"/>
          </p:nvPr>
        </p:nvSpPr>
        <p:spPr>
          <a:xfrm>
            <a:off x="9067513" y="300593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9"/>
          <p:cNvSpPr>
            <a:spLocks noGrp="1" noChangeAspect="1"/>
          </p:cNvSpPr>
          <p:nvPr>
            <p:ph type="pic" sz="quarter" idx="32"/>
          </p:nvPr>
        </p:nvSpPr>
        <p:spPr>
          <a:xfrm>
            <a:off x="837914" y="464185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9"/>
          <p:cNvSpPr>
            <a:spLocks noGrp="1" noChangeAspect="1"/>
          </p:cNvSpPr>
          <p:nvPr>
            <p:ph type="pic" sz="quarter" idx="33"/>
          </p:nvPr>
        </p:nvSpPr>
        <p:spPr>
          <a:xfrm>
            <a:off x="3581114" y="464185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Picture Placeholder 29"/>
          <p:cNvSpPr>
            <a:spLocks noGrp="1" noChangeAspect="1"/>
          </p:cNvSpPr>
          <p:nvPr>
            <p:ph type="pic" sz="quarter" idx="34"/>
          </p:nvPr>
        </p:nvSpPr>
        <p:spPr>
          <a:xfrm>
            <a:off x="6324314" y="464185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Picture Placeholder 29"/>
          <p:cNvSpPr>
            <a:spLocks noGrp="1" noChangeAspect="1"/>
          </p:cNvSpPr>
          <p:nvPr>
            <p:ph type="pic" sz="quarter" idx="35"/>
          </p:nvPr>
        </p:nvSpPr>
        <p:spPr>
          <a:xfrm>
            <a:off x="9067513" y="4643440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517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7" y="1735932"/>
            <a:ext cx="493776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7" y="4036219"/>
            <a:ext cx="493776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2016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2168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10851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op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3184684" y="2322095"/>
            <a:ext cx="274320" cy="16459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5276" y="2322095"/>
            <a:ext cx="7541842" cy="1121193"/>
          </a:xfrm>
        </p:spPr>
        <p:txBody>
          <a:bodyPr tIns="45720" bIns="0" anchor="b" anchorCtr="0">
            <a:normAutofit/>
          </a:bodyPr>
          <a:lstStyle>
            <a:lvl1pPr>
              <a:lnSpc>
                <a:spcPts val="36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6" name="Subtitle 2"/>
          <p:cNvSpPr>
            <a:spLocks noGrp="1"/>
          </p:cNvSpPr>
          <p:nvPr>
            <p:ph type="subTitle" idx="1"/>
          </p:nvPr>
        </p:nvSpPr>
        <p:spPr>
          <a:xfrm>
            <a:off x="3695276" y="3517526"/>
            <a:ext cx="7541842" cy="532981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567682" y="6513426"/>
            <a:ext cx="3004194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tx1"/>
                </a:solidFill>
                <a:latin typeface="+mn-lt"/>
              </a:rPr>
              <a:t>Copyright© 2018 Apache Traffic Server </a:t>
            </a:r>
            <a:r>
              <a:rPr lang="en-US" sz="600" b="0" i="0" kern="1200" baseline="0" dirty="0">
                <a:solidFill>
                  <a:schemeClr val="tx1"/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tx1"/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7" name="Date Placeholder 1"/>
          <p:cNvSpPr>
            <a:spLocks noGrp="1"/>
          </p:cNvSpPr>
          <p:nvPr>
            <p:ph type="dt" sz="half" idx="2"/>
          </p:nvPr>
        </p:nvSpPr>
        <p:spPr>
          <a:xfrm>
            <a:off x="567682" y="6091752"/>
            <a:ext cx="274320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A8A488-263E-1547-B16C-11595899E2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3365" y="2916800"/>
            <a:ext cx="2755047" cy="526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591408"/>
      </p:ext>
    </p:extLst>
  </p:cSld>
  <p:clrMapOvr>
    <a:masterClrMapping/>
  </p:clrMapOvr>
  <p:hf hdr="0" ftr="0"/>
  <p:extLst mod="1">
    <p:ext uri="{DCECCB84-F9BA-43D5-87BE-67443E8EF086}">
      <p15:sldGuideLst xmlns:p15="http://schemas.microsoft.com/office/powerpoint/2012/main">
        <p15:guide id="1" orient="horz" pos="2112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id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550068" y="1878807"/>
            <a:ext cx="11373708" cy="4407694"/>
          </a:xfrm>
          <a:pattFill prst="openDmnd">
            <a:fgClr>
              <a:schemeClr val="bg2">
                <a:lumMod val="90000"/>
              </a:schemeClr>
            </a:fgClr>
            <a:bgClr>
              <a:schemeClr val="bg2"/>
            </a:bgClr>
          </a:pattFill>
          <a:effectLst/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chemeClr val="tx1">
                    <a:alpha val="33000"/>
                  </a:schemeClr>
                </a:solidFill>
              </a:defRPr>
            </a:lvl1pPr>
          </a:lstStyle>
          <a:p>
            <a:r>
              <a:rPr lang="en-US" dirty="0"/>
              <a:t>Drag &amp; Drop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7257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550068" y="1878807"/>
            <a:ext cx="3700464" cy="4407694"/>
          </a:xfrm>
          <a:pattFill prst="openDmnd">
            <a:fgClr>
              <a:schemeClr val="bg2">
                <a:lumMod val="90000"/>
              </a:schemeClr>
            </a:fgClr>
            <a:bgClr>
              <a:schemeClr val="bg2"/>
            </a:bgClr>
          </a:pattFill>
          <a:effectLst/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chemeClr val="tx1">
                    <a:alpha val="33000"/>
                  </a:schemeClr>
                </a:solidFill>
              </a:defRPr>
            </a:lvl1pPr>
          </a:lstStyle>
          <a:p>
            <a:r>
              <a:rPr lang="en-US" dirty="0"/>
              <a:t>Drag &amp; Drop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386689" y="1878807"/>
            <a:ext cx="3700464" cy="4407694"/>
          </a:xfrm>
          <a:pattFill prst="openDmnd">
            <a:fgClr>
              <a:schemeClr val="bg2">
                <a:lumMod val="90000"/>
              </a:schemeClr>
            </a:fgClr>
            <a:bgClr>
              <a:schemeClr val="bg2"/>
            </a:bgClr>
          </a:pattFill>
          <a:effectLst/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chemeClr val="tx1">
                    <a:alpha val="33000"/>
                  </a:schemeClr>
                </a:solidFill>
              </a:defRPr>
            </a:lvl1pPr>
          </a:lstStyle>
          <a:p>
            <a:r>
              <a:rPr lang="en-US" dirty="0"/>
              <a:t>Drag &amp; Drop</a:t>
            </a:r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8223311" y="1878807"/>
            <a:ext cx="3700464" cy="4407694"/>
          </a:xfrm>
          <a:pattFill prst="openDmnd">
            <a:fgClr>
              <a:schemeClr val="bg2">
                <a:lumMod val="90000"/>
              </a:schemeClr>
            </a:fgClr>
            <a:bgClr>
              <a:schemeClr val="bg2"/>
            </a:bgClr>
          </a:pattFill>
          <a:effectLst/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chemeClr val="tx1">
                    <a:alpha val="33000"/>
                  </a:schemeClr>
                </a:solidFill>
              </a:defRPr>
            </a:lvl1pPr>
          </a:lstStyle>
          <a:p>
            <a:r>
              <a:rPr lang="en-US" dirty="0"/>
              <a:t>Drag &amp; Drop</a:t>
            </a:r>
          </a:p>
        </p:txBody>
      </p:sp>
    </p:spTree>
    <p:extLst>
      <p:ext uri="{BB962C8B-B14F-4D97-AF65-F5344CB8AC3E}">
        <p14:creationId xmlns:p14="http://schemas.microsoft.com/office/powerpoint/2010/main" val="28753197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3178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296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34290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67681" y="3829426"/>
            <a:ext cx="9647881" cy="1121193"/>
          </a:xfrm>
        </p:spPr>
        <p:txBody>
          <a:bodyPr tIns="45720" bIns="0" anchor="b" anchorCtr="0">
            <a:normAutofit/>
          </a:bodyPr>
          <a:lstStyle>
            <a:lvl1pPr>
              <a:lnSpc>
                <a:spcPts val="3600"/>
              </a:lnSpc>
              <a:defRPr sz="4000"/>
            </a:lvl1pPr>
          </a:lstStyle>
          <a:p>
            <a:r>
              <a:rPr lang="en-US" dirty="0"/>
              <a:t>Section Break</a:t>
            </a:r>
          </a:p>
        </p:txBody>
      </p:sp>
      <p:sp>
        <p:nvSpPr>
          <p:cNvPr id="5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67680" y="4950619"/>
            <a:ext cx="9647881" cy="532981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Section break subtitle style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87" y="3302793"/>
            <a:ext cx="1220164" cy="25845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01660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tx1"/>
                </a:solidFill>
                <a:latin typeface="+mn-lt"/>
              </a:rPr>
              <a:t>Copyright© 2017 GoDaddy Inc. </a:t>
            </a:r>
            <a:r>
              <a:rPr lang="en-US" sz="600" b="0" i="0" kern="1200" baseline="0" dirty="0">
                <a:solidFill>
                  <a:schemeClr val="tx1"/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tx1"/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551487" y="6544204"/>
            <a:ext cx="436418" cy="138499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>
              <a:defRPr lang="en-US" sz="900" b="0" i="0" smtClean="0">
                <a:solidFill>
                  <a:schemeClr val="tx1"/>
                </a:solidFill>
                <a:latin typeface="+mn-lt"/>
                <a:ea typeface="GD Boing" panose="02000603030000020004" pitchFamily="2" charset="0"/>
                <a:cs typeface="GD Boing" panose="02000603030000020004" pitchFamily="2" charset="0"/>
              </a:defRPr>
            </a:lvl1pPr>
          </a:lstStyle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567682" y="6091752"/>
            <a:ext cx="274320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51915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49275" y="1878013"/>
            <a:ext cx="11431588" cy="420624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60528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up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50066" y="1853699"/>
            <a:ext cx="5303520" cy="420420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620255" y="1853699"/>
            <a:ext cx="5303520" cy="420420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/>
            <a:endParaRPr lang="en-US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550066" y="3225858"/>
            <a:ext cx="5303520" cy="2830382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+mn-lt"/>
                <a:cs typeface="Arial" panose="020B0604020202020204" pitchFamily="34" charset="0"/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sz="1400">
                <a:latin typeface="+mn-lt"/>
                <a:cs typeface="Arial" panose="020B0604020202020204" pitchFamily="34" charset="0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6620255" y="3225857"/>
            <a:ext cx="5303520" cy="2830382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+mn-lt"/>
                <a:cs typeface="Arial" panose="020B0604020202020204" pitchFamily="34" charset="0"/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sz="1400">
                <a:latin typeface="+mn-lt"/>
                <a:cs typeface="Arial" panose="020B0604020202020204" pitchFamily="34" charset="0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7"/>
          </p:nvPr>
        </p:nvSpPr>
        <p:spPr>
          <a:xfrm>
            <a:off x="550066" y="2259044"/>
            <a:ext cx="5303520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chemeClr val="bg1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6"/>
          <p:cNvSpPr>
            <a:spLocks noGrp="1"/>
          </p:cNvSpPr>
          <p:nvPr>
            <p:ph type="body" sz="quarter" idx="18"/>
          </p:nvPr>
        </p:nvSpPr>
        <p:spPr>
          <a:xfrm>
            <a:off x="6620255" y="2259044"/>
            <a:ext cx="5303520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chemeClr val="bg1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550066" y="1853699"/>
            <a:ext cx="5303520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algn="ctr">
              <a:buNone/>
              <a:defRPr lang="en-US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/>
              <a:t>add header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0" hasCustomPrompt="1"/>
          </p:nvPr>
        </p:nvSpPr>
        <p:spPr>
          <a:xfrm>
            <a:off x="6620255" y="1853698"/>
            <a:ext cx="5303520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algn="ctr">
              <a:buNone/>
              <a:defRPr lang="en-US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/>
              <a:t>add header</a:t>
            </a:r>
          </a:p>
        </p:txBody>
      </p:sp>
    </p:spTree>
    <p:extLst>
      <p:ext uri="{BB962C8B-B14F-4D97-AF65-F5344CB8AC3E}">
        <p14:creationId xmlns:p14="http://schemas.microsoft.com/office/powerpoint/2010/main" val="408895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up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50068" y="1853699"/>
            <a:ext cx="3566160" cy="420420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53841" y="1853699"/>
            <a:ext cx="3566160" cy="420420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/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57615" y="1853699"/>
            <a:ext cx="3566160" cy="420420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/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550068" y="3225858"/>
            <a:ext cx="3566160" cy="2830382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+mn-lt"/>
                <a:cs typeface="Arial" panose="020B0604020202020204" pitchFamily="34" charset="0"/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sz="1400">
                <a:latin typeface="+mn-lt"/>
                <a:cs typeface="Arial" panose="020B0604020202020204" pitchFamily="34" charset="0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4453841" y="3225857"/>
            <a:ext cx="3566160" cy="2830382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+mn-lt"/>
                <a:cs typeface="Arial" panose="020B0604020202020204" pitchFamily="34" charset="0"/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sz="1400">
                <a:latin typeface="+mn-lt"/>
                <a:cs typeface="Arial" panose="020B0604020202020204" pitchFamily="34" charset="0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8357615" y="3227518"/>
            <a:ext cx="3566160" cy="2830382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+mn-lt"/>
                <a:cs typeface="Arial" panose="020B0604020202020204" pitchFamily="34" charset="0"/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sz="1400">
                <a:latin typeface="+mn-lt"/>
                <a:cs typeface="Arial" panose="020B0604020202020204" pitchFamily="34" charset="0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7"/>
          </p:nvPr>
        </p:nvSpPr>
        <p:spPr>
          <a:xfrm>
            <a:off x="550068" y="2259044"/>
            <a:ext cx="3566160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chemeClr val="bg1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6"/>
          <p:cNvSpPr>
            <a:spLocks noGrp="1"/>
          </p:cNvSpPr>
          <p:nvPr>
            <p:ph type="body" sz="quarter" idx="18"/>
          </p:nvPr>
        </p:nvSpPr>
        <p:spPr>
          <a:xfrm>
            <a:off x="4453841" y="2259044"/>
            <a:ext cx="3566160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chemeClr val="bg1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9"/>
          </p:nvPr>
        </p:nvSpPr>
        <p:spPr>
          <a:xfrm>
            <a:off x="8357615" y="2259044"/>
            <a:ext cx="3566160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chemeClr val="bg1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20" hasCustomPrompt="1"/>
          </p:nvPr>
        </p:nvSpPr>
        <p:spPr>
          <a:xfrm>
            <a:off x="550066" y="1853699"/>
            <a:ext cx="3566161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algn="ctr">
              <a:buNone/>
              <a:defRPr lang="en-US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/>
              <a:t>add header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1" hasCustomPrompt="1"/>
          </p:nvPr>
        </p:nvSpPr>
        <p:spPr>
          <a:xfrm>
            <a:off x="4453840" y="1853698"/>
            <a:ext cx="3566161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algn="ctr">
              <a:buNone/>
              <a:defRPr lang="en-US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/>
              <a:t>add header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22" hasCustomPrompt="1"/>
          </p:nvPr>
        </p:nvSpPr>
        <p:spPr>
          <a:xfrm>
            <a:off x="8357614" y="1853698"/>
            <a:ext cx="3566161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algn="ctr">
              <a:buNone/>
              <a:defRPr lang="en-US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/>
              <a:t>add header</a:t>
            </a:r>
          </a:p>
        </p:txBody>
      </p:sp>
    </p:spTree>
    <p:extLst>
      <p:ext uri="{BB962C8B-B14F-4D97-AF65-F5344CB8AC3E}">
        <p14:creationId xmlns:p14="http://schemas.microsoft.com/office/powerpoint/2010/main" val="574594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up op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7" y="1735932"/>
            <a:ext cx="310896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7" y="4036219"/>
            <a:ext cx="310896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2016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036221" y="1135708"/>
            <a:ext cx="2517268" cy="49099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/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15626" y="1135708"/>
            <a:ext cx="2517268" cy="49099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/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395030" y="1135708"/>
            <a:ext cx="2517268" cy="49099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/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4036220" y="2514601"/>
            <a:ext cx="2517268" cy="3531050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0"/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6715625" y="2514601"/>
            <a:ext cx="2517268" cy="3531050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0"/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9395030" y="2514601"/>
            <a:ext cx="2517268" cy="3531050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0"/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1" name="Text Placeholder 16"/>
          <p:cNvSpPr>
            <a:spLocks noGrp="1"/>
          </p:cNvSpPr>
          <p:nvPr>
            <p:ph type="body" sz="quarter" idx="18"/>
          </p:nvPr>
        </p:nvSpPr>
        <p:spPr>
          <a:xfrm>
            <a:off x="4044239" y="1602487"/>
            <a:ext cx="2509249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bg2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16"/>
          <p:cNvSpPr>
            <a:spLocks noGrp="1"/>
          </p:cNvSpPr>
          <p:nvPr>
            <p:ph type="body" sz="quarter" idx="19"/>
          </p:nvPr>
        </p:nvSpPr>
        <p:spPr>
          <a:xfrm>
            <a:off x="6719635" y="1602487"/>
            <a:ext cx="2510091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bg2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20"/>
          </p:nvPr>
        </p:nvSpPr>
        <p:spPr>
          <a:xfrm>
            <a:off x="9395030" y="1602487"/>
            <a:ext cx="2510091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bg2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1" hasCustomPrompt="1"/>
          </p:nvPr>
        </p:nvSpPr>
        <p:spPr>
          <a:xfrm>
            <a:off x="4047216" y="1165269"/>
            <a:ext cx="2495276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>
            <a:lvl1pPr marL="0" indent="0" algn="ctr">
              <a:buNone/>
              <a:defRPr lang="en-US" sz="1800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/>
              <a:t>add header</a:t>
            </a: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22" hasCustomPrompt="1"/>
          </p:nvPr>
        </p:nvSpPr>
        <p:spPr>
          <a:xfrm>
            <a:off x="6728531" y="1165268"/>
            <a:ext cx="2495276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>
            <a:lvl1pPr marL="0" indent="0" algn="ctr">
              <a:buNone/>
              <a:defRPr lang="en-US" sz="1800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/>
              <a:t>add header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23" hasCustomPrompt="1"/>
          </p:nvPr>
        </p:nvSpPr>
        <p:spPr>
          <a:xfrm>
            <a:off x="9409845" y="1165268"/>
            <a:ext cx="2495276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>
            <a:lvl1pPr marL="0" indent="0" algn="ctr">
              <a:buNone/>
              <a:defRPr lang="en-US" sz="1800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/>
              <a:t>add header</a:t>
            </a:r>
          </a:p>
        </p:txBody>
      </p:sp>
    </p:spTree>
    <p:extLst>
      <p:ext uri="{BB962C8B-B14F-4D97-AF65-F5344CB8AC3E}">
        <p14:creationId xmlns:p14="http://schemas.microsoft.com/office/powerpoint/2010/main" val="1351641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-up w/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7" y="1735932"/>
            <a:ext cx="310896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7" y="4036219"/>
            <a:ext cx="310896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2016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036221" y="1135708"/>
            <a:ext cx="2517268" cy="49416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715626" y="1135708"/>
            <a:ext cx="2517268" cy="49416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395030" y="1135708"/>
            <a:ext cx="2517268" cy="49416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2"/>
          <p:cNvSpPr>
            <a:spLocks noGrp="1" noChangeAspect="1"/>
          </p:cNvSpPr>
          <p:nvPr>
            <p:ph type="pic" sz="quarter" idx="12"/>
          </p:nvPr>
        </p:nvSpPr>
        <p:spPr>
          <a:xfrm>
            <a:off x="4120596" y="1207687"/>
            <a:ext cx="2345043" cy="1828406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 b="1" i="0" baseline="0">
                <a:solidFill>
                  <a:schemeClr val="tx1">
                    <a:alpha val="51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02922" y="1207687"/>
            <a:ext cx="2345043" cy="1828406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 b="1" i="0" baseline="0">
                <a:solidFill>
                  <a:schemeClr val="tx1">
                    <a:alpha val="51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9485248" y="1207687"/>
            <a:ext cx="2345043" cy="1828406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 b="1" i="0" baseline="0">
                <a:solidFill>
                  <a:schemeClr val="tx1">
                    <a:alpha val="51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4036220" y="3314883"/>
            <a:ext cx="2517268" cy="2730767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1"/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6715625" y="3314883"/>
            <a:ext cx="2517268" cy="2730767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1"/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9395030" y="3314883"/>
            <a:ext cx="2517268" cy="2730767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1"/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2024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ighlight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2017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06738" y="0"/>
            <a:ext cx="270802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6514767" y="648534"/>
            <a:ext cx="5231755" cy="155448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182880" bIns="9144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sz="1400" b="1">
                <a:solidFill>
                  <a:schemeClr val="tx1"/>
                </a:solidFill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6514767" y="4530919"/>
            <a:ext cx="5231755" cy="155448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182880" bIns="9144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lang="en-US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Click to edit Master text styles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Second level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514767" y="2589727"/>
            <a:ext cx="5231755" cy="155448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182880" bIns="9144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lang="en-US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Click to edit Master text styles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Second level</a:t>
            </a:r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8"/>
          </p:nvPr>
        </p:nvSpPr>
        <p:spPr>
          <a:xfrm>
            <a:off x="550068" y="648534"/>
            <a:ext cx="3256671" cy="155448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91440" tIns="91440" rIns="274320" bIns="91440" anchor="ctr" anchorCtr="0">
            <a:normAutofit/>
          </a:bodyPr>
          <a:lstStyle>
            <a:lvl1pPr marL="0" indent="0" algn="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sz="2800" b="0">
                <a:solidFill>
                  <a:schemeClr val="tx1"/>
                </a:solidFill>
                <a:latin typeface="+mj-lt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21"/>
          </p:nvPr>
        </p:nvSpPr>
        <p:spPr>
          <a:xfrm>
            <a:off x="550067" y="2589727"/>
            <a:ext cx="3256671" cy="155448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91440" tIns="91440" rIns="274320" bIns="91440" anchor="ctr" anchorCtr="0">
            <a:normAutofit/>
          </a:bodyPr>
          <a:lstStyle>
            <a:lvl1pPr marL="0" indent="0" algn="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sz="2800" b="0">
                <a:solidFill>
                  <a:schemeClr val="tx1"/>
                </a:solidFill>
                <a:latin typeface="+mj-lt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22"/>
          </p:nvPr>
        </p:nvSpPr>
        <p:spPr>
          <a:xfrm>
            <a:off x="550067" y="4530919"/>
            <a:ext cx="3256671" cy="155448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91440" tIns="91440" rIns="274320" bIns="91440" anchor="ctr" anchorCtr="0">
            <a:normAutofit/>
          </a:bodyPr>
          <a:lstStyle>
            <a:lvl1pPr marL="0" indent="0" algn="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sz="2800" b="0">
                <a:solidFill>
                  <a:schemeClr val="tx1"/>
                </a:solidFill>
                <a:latin typeface="+mj-lt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3806738" y="648534"/>
            <a:ext cx="2708029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806738" y="2203014"/>
            <a:ext cx="2708029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806738" y="2572589"/>
            <a:ext cx="2708029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806738" y="4146899"/>
            <a:ext cx="2708029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806738" y="4530919"/>
            <a:ext cx="2708029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806738" y="6085399"/>
            <a:ext cx="2708029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96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tif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2018 Apache Traffic Server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550068" y="146349"/>
            <a:ext cx="11373707" cy="1010939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550068" y="6544204"/>
            <a:ext cx="436418" cy="138499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>
              <a:defRPr lang="en-US" sz="900" b="0" i="0" smtClean="0">
                <a:solidFill>
                  <a:schemeClr val="bg2">
                    <a:lumMod val="50000"/>
                  </a:schemeClr>
                </a:solidFill>
                <a:latin typeface="+mn-lt"/>
                <a:ea typeface="GD Boing" panose="02000603030000020004" pitchFamily="2" charset="0"/>
                <a:cs typeface="GD Boing" panose="02000603030000020004" pitchFamily="2" charset="0"/>
              </a:defRPr>
            </a:lvl1pPr>
          </a:lstStyle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50068" y="1874520"/>
            <a:ext cx="11373707" cy="420624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228600"/>
            <a:ext cx="274320" cy="16459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656368-C328-A44B-841E-4207DE83F107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11535304" y="6294232"/>
            <a:ext cx="388471" cy="38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570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000" kern="1200">
          <a:solidFill>
            <a:schemeClr val="tx1"/>
          </a:solidFill>
          <a:latin typeface="GD Boing" panose="02000603030000020004" pitchFamily="2" charset="0"/>
          <a:ea typeface="+mj-ea"/>
          <a:cs typeface="GD Boing" panose="02000603030000020004" pitchFamily="2" charset="0"/>
        </a:defRPr>
      </a:lvl1pPr>
    </p:titleStyle>
    <p:bodyStyle>
      <a:lvl1pPr marL="171450" indent="-17145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7145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47"/>
          <p:cNvSpPr>
            <a:spLocks noGrp="1"/>
          </p:cNvSpPr>
          <p:nvPr>
            <p:ph type="title"/>
          </p:nvPr>
        </p:nvSpPr>
        <p:spPr>
          <a:xfrm>
            <a:off x="3695276" y="1952091"/>
            <a:ext cx="7541842" cy="1491198"/>
          </a:xfrm>
        </p:spPr>
        <p:txBody>
          <a:bodyPr>
            <a:normAutofit/>
          </a:bodyPr>
          <a:lstStyle/>
          <a:p>
            <a:r>
              <a:rPr lang="en-US" sz="2800" dirty="0"/>
              <a:t>Apache Traffic Server Euro Tour 2018</a:t>
            </a:r>
            <a:br>
              <a:rPr lang="en-US" dirty="0"/>
            </a:br>
            <a:br>
              <a:rPr lang="en-US" dirty="0"/>
            </a:br>
            <a:r>
              <a:rPr lang="en-US" dirty="0" err="1"/>
              <a:t>Coverity</a:t>
            </a:r>
            <a:r>
              <a:rPr lang="en-US" dirty="0"/>
              <a:t> Issue Resolution</a:t>
            </a:r>
          </a:p>
        </p:txBody>
      </p:sp>
      <p:sp>
        <p:nvSpPr>
          <p:cNvPr id="50" name="Subtitle 49"/>
          <p:cNvSpPr>
            <a:spLocks noGrp="1"/>
          </p:cNvSpPr>
          <p:nvPr>
            <p:ph type="subTitle" idx="1"/>
          </p:nvPr>
        </p:nvSpPr>
        <p:spPr>
          <a:xfrm>
            <a:off x="3695276" y="3887396"/>
            <a:ext cx="7541842" cy="1896955"/>
          </a:xfrm>
        </p:spPr>
        <p:txBody>
          <a:bodyPr>
            <a:normAutofit/>
          </a:bodyPr>
          <a:lstStyle/>
          <a:p>
            <a:r>
              <a:rPr lang="en-US" dirty="0"/>
              <a:t>Steven Feltner                                Vijay </a:t>
            </a:r>
            <a:r>
              <a:rPr lang="en-US" dirty="0" err="1"/>
              <a:t>Mamidi</a:t>
            </a:r>
            <a:endParaRPr lang="en-US" dirty="0"/>
          </a:p>
          <a:p>
            <a:r>
              <a:rPr lang="en-US" sz="1900" dirty="0" err="1"/>
              <a:t>reveller</a:t>
            </a:r>
            <a:r>
              <a:rPr lang="en-US" sz="1900" dirty="0"/>
              <a:t> </a:t>
            </a:r>
            <a:r>
              <a:rPr lang="mr-IN" sz="1900" dirty="0"/>
              <a:t>–</a:t>
            </a:r>
            <a:r>
              <a:rPr lang="en-US" sz="1900" dirty="0"/>
              <a:t> IRC                                                       </a:t>
            </a:r>
            <a:r>
              <a:rPr lang="en-US" sz="1900" dirty="0" err="1"/>
              <a:t>vmamidi</a:t>
            </a:r>
            <a:r>
              <a:rPr lang="en-US" sz="1900" dirty="0"/>
              <a:t> - IRC</a:t>
            </a: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May 9, 2018</a:t>
            </a:r>
          </a:p>
        </p:txBody>
      </p:sp>
    </p:spTree>
    <p:extLst>
      <p:ext uri="{BB962C8B-B14F-4D97-AF65-F5344CB8AC3E}">
        <p14:creationId xmlns:p14="http://schemas.microsoft.com/office/powerpoint/2010/main" val="828735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Coverity</a:t>
            </a:r>
            <a:r>
              <a:rPr lang="en-US" dirty="0"/>
              <a:t> Scan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</a:t>
            </a:r>
            <a:r>
              <a:rPr lang="en-US" dirty="0" err="1"/>
              <a:t>Coverity</a:t>
            </a:r>
            <a:r>
              <a:rPr lang="en-US" dirty="0"/>
              <a:t> Scan</a:t>
            </a:r>
          </a:p>
          <a:p>
            <a:pPr lvl="1"/>
            <a:r>
              <a:rPr lang="en-US" dirty="0"/>
              <a:t>Regularly scans looking for known types of defects</a:t>
            </a:r>
          </a:p>
          <a:p>
            <a:pPr lvl="2"/>
            <a:r>
              <a:rPr lang="en-US" dirty="0"/>
              <a:t>Resource leaks</a:t>
            </a:r>
          </a:p>
          <a:p>
            <a:pPr lvl="2"/>
            <a:r>
              <a:rPr lang="en-US" dirty="0"/>
              <a:t>Using uninitialized data</a:t>
            </a:r>
          </a:p>
          <a:p>
            <a:pPr lvl="2"/>
            <a:r>
              <a:rPr lang="en-US" dirty="0"/>
              <a:t>Buffer overruns</a:t>
            </a:r>
          </a:p>
          <a:p>
            <a:pPr lvl="2"/>
            <a:r>
              <a:rPr lang="en-US" dirty="0" err="1"/>
              <a:t>Etc</a:t>
            </a:r>
            <a:endParaRPr lang="en-US" dirty="0"/>
          </a:p>
          <a:p>
            <a:pPr marL="28575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052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Logging In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pPr fontAlgn="ctr"/>
            <a:endParaRPr lang="en-US" dirty="0"/>
          </a:p>
          <a:p>
            <a:pPr lvl="1" fontAlgn="ctr"/>
            <a:r>
              <a:rPr lang="en-US" dirty="0"/>
              <a:t>Log into </a:t>
            </a:r>
            <a:r>
              <a:rPr lang="en-US" dirty="0" err="1"/>
              <a:t>Coverity</a:t>
            </a:r>
            <a:endParaRPr lang="en-US" dirty="0"/>
          </a:p>
          <a:p>
            <a:pPr lvl="2" fontAlgn="ctr"/>
            <a:r>
              <a:rPr lang="en-US" dirty="0"/>
              <a:t>https://</a:t>
            </a:r>
            <a:r>
              <a:rPr lang="en-US" dirty="0" err="1"/>
              <a:t>scan.coverity.com</a:t>
            </a:r>
            <a:endParaRPr lang="en-US" dirty="0"/>
          </a:p>
          <a:p>
            <a:pPr lvl="2" fontAlgn="ctr"/>
            <a:r>
              <a:rPr lang="en-US" dirty="0"/>
              <a:t>If you do not have an account, register with Scan</a:t>
            </a:r>
          </a:p>
          <a:p>
            <a:pPr lvl="3" fontAlgn="ctr"/>
            <a:r>
              <a:rPr lang="en-US" dirty="0"/>
              <a:t>https://scan/</a:t>
            </a:r>
            <a:r>
              <a:rPr lang="en-US" dirty="0" err="1"/>
              <a:t>coverity.com</a:t>
            </a:r>
            <a:r>
              <a:rPr lang="en-US" dirty="0"/>
              <a:t>/users/</a:t>
            </a:r>
            <a:r>
              <a:rPr lang="en-US" dirty="0" err="1"/>
              <a:t>sign_up</a:t>
            </a:r>
            <a:endParaRPr lang="en-US" dirty="0"/>
          </a:p>
          <a:p>
            <a:pPr lvl="3" fontAlgn="ctr"/>
            <a:r>
              <a:rPr lang="en-US" dirty="0"/>
              <a:t>Link to your </a:t>
            </a:r>
            <a:r>
              <a:rPr lang="en-US" dirty="0" err="1"/>
              <a:t>github.com</a:t>
            </a:r>
            <a:r>
              <a:rPr lang="en-US" dirty="0"/>
              <a:t> account</a:t>
            </a:r>
          </a:p>
          <a:p>
            <a:pPr lvl="1" fontAlgn="ctr"/>
            <a:r>
              <a:rPr lang="en-US" dirty="0"/>
              <a:t>If Apache Traffic Server does not show up under “My Projects”, please let us know</a:t>
            </a:r>
          </a:p>
          <a:p>
            <a:pPr lvl="1" fontAlgn="ctr"/>
            <a:r>
              <a:rPr lang="en-US" dirty="0"/>
              <a:t>Currently:</a:t>
            </a:r>
          </a:p>
          <a:p>
            <a:pPr lvl="2" fontAlgn="ctr"/>
            <a:r>
              <a:rPr lang="en-US" dirty="0"/>
              <a:t>1,320 Total Defects</a:t>
            </a:r>
          </a:p>
          <a:p>
            <a:pPr lvl="2" fontAlgn="ctr"/>
            <a:r>
              <a:rPr lang="en-US" dirty="0"/>
              <a:t>72 Outstanding</a:t>
            </a:r>
          </a:p>
          <a:p>
            <a:pPr lvl="2" fontAlgn="ctr"/>
            <a:r>
              <a:rPr lang="en-US" dirty="0"/>
              <a:t>144 Dismissed</a:t>
            </a:r>
          </a:p>
          <a:p>
            <a:pPr lvl="2" fontAlgn="ctr"/>
            <a:r>
              <a:rPr lang="en-US" dirty="0"/>
              <a:t>1,075 Fixed</a:t>
            </a:r>
          </a:p>
          <a:p>
            <a:pPr lvl="2" font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74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Resolving an Issue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10000"/>
          </a:bodyPr>
          <a:lstStyle/>
          <a:p>
            <a:pPr fontAlgn="ctr"/>
            <a:endParaRPr lang="en-US" dirty="0"/>
          </a:p>
          <a:p>
            <a:pPr lvl="1" fontAlgn="ctr"/>
            <a:r>
              <a:rPr lang="en-US" dirty="0"/>
              <a:t>Select “View Defects” to view the table of Outstanding Issues</a:t>
            </a:r>
          </a:p>
          <a:p>
            <a:pPr lvl="1" fontAlgn="ctr"/>
            <a:r>
              <a:rPr lang="en-US" dirty="0"/>
              <a:t>Pick an issue, any issue!</a:t>
            </a:r>
          </a:p>
          <a:p>
            <a:pPr lvl="1" fontAlgn="ctr"/>
            <a:r>
              <a:rPr lang="en-US" dirty="0"/>
              <a:t>Assign yourself to it by putting your name in the “Owner: “ field</a:t>
            </a:r>
          </a:p>
          <a:p>
            <a:pPr lvl="1" fontAlgn="ctr"/>
            <a:r>
              <a:rPr lang="en-US" dirty="0"/>
              <a:t>The interface </a:t>
            </a:r>
            <a:r>
              <a:rPr lang="en-US" b="1" dirty="0"/>
              <a:t>may</a:t>
            </a:r>
            <a:r>
              <a:rPr lang="en-US" dirty="0"/>
              <a:t> give you some helpful guidance in identifying the location of the issue</a:t>
            </a:r>
          </a:p>
          <a:p>
            <a:pPr lvl="1" fontAlgn="ctr"/>
            <a:r>
              <a:rPr lang="en-US" dirty="0"/>
              <a:t>Fix the bug</a:t>
            </a:r>
          </a:p>
          <a:p>
            <a:pPr lvl="1" fontAlgn="ctr"/>
            <a:r>
              <a:rPr lang="en-US" dirty="0"/>
              <a:t>Use our standard Fork and Pull Request Workflow</a:t>
            </a:r>
          </a:p>
          <a:p>
            <a:pPr lvl="1" fontAlgn="ctr"/>
            <a:r>
              <a:rPr lang="en-US" dirty="0"/>
              <a:t>Submit your PR</a:t>
            </a:r>
          </a:p>
          <a:p>
            <a:pPr lvl="2" fontAlgn="ctr"/>
            <a:r>
              <a:rPr lang="en-US" dirty="0"/>
              <a:t>In the Title of your PR, please preface with “</a:t>
            </a:r>
            <a:r>
              <a:rPr lang="en-US" dirty="0" err="1"/>
              <a:t>Coverity</a:t>
            </a:r>
            <a:r>
              <a:rPr lang="en-US" dirty="0"/>
              <a:t> &lt;CID&gt; .....” so they can easily be identified</a:t>
            </a:r>
          </a:p>
          <a:p>
            <a:pPr lvl="2" fontAlgn="ctr"/>
            <a:r>
              <a:rPr lang="en-US" dirty="0"/>
              <a:t>Tag your PR with the </a:t>
            </a:r>
            <a:r>
              <a:rPr lang="en-US" dirty="0" err="1">
                <a:highlight>
                  <a:srgbClr val="FFFF00"/>
                </a:highlight>
              </a:rPr>
              <a:t>Coverity</a:t>
            </a:r>
            <a:r>
              <a:rPr lang="en-US" dirty="0"/>
              <a:t> label</a:t>
            </a:r>
          </a:p>
          <a:p>
            <a:pPr lvl="1" fontAlgn="ctr"/>
            <a:r>
              <a:rPr lang="en-US" dirty="0"/>
              <a:t>A committer will review your PR and commit, as appropriate</a:t>
            </a:r>
          </a:p>
          <a:p>
            <a:pPr lvl="1" fontAlgn="ctr"/>
            <a:r>
              <a:rPr lang="en-US" dirty="0"/>
              <a:t>Rinse and repeat!</a:t>
            </a:r>
          </a:p>
          <a:p>
            <a:pPr lvl="2" font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799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36353-B079-574A-9683-B758D2B15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Stats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B5DB1E-A65C-EE4C-A6E0-B50D4559371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4A486A-CEFA-B641-BA69-0F15EB54E11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 fontAlgn="ctr"/>
            <a:r>
              <a:rPr lang="en-US" dirty="0"/>
              <a:t>Currently:</a:t>
            </a:r>
          </a:p>
          <a:p>
            <a:pPr lvl="2" fontAlgn="ctr"/>
            <a:r>
              <a:rPr lang="en-US" dirty="0"/>
              <a:t>1,320 Total Defects</a:t>
            </a:r>
          </a:p>
          <a:p>
            <a:pPr lvl="2" fontAlgn="ctr"/>
            <a:r>
              <a:rPr lang="en-US" dirty="0"/>
              <a:t>72 Outstanding</a:t>
            </a:r>
          </a:p>
          <a:p>
            <a:pPr lvl="2" fontAlgn="ctr"/>
            <a:r>
              <a:rPr lang="en-US" dirty="0"/>
              <a:t>144 Dismissed</a:t>
            </a:r>
          </a:p>
          <a:p>
            <a:pPr lvl="2" fontAlgn="ctr"/>
            <a:r>
              <a:rPr lang="en-US" dirty="0"/>
              <a:t>1,075 Fixed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295192"/>
      </p:ext>
    </p:extLst>
  </p:cSld>
  <p:clrMapOvr>
    <a:masterClrMapping/>
  </p:clrMapOvr>
</p:sld>
</file>

<file path=ppt/theme/theme1.xml><?xml version="1.0" encoding="utf-8"?>
<a:theme xmlns:a="http://schemas.openxmlformats.org/drawingml/2006/main" name="2017 GD Brand Template_GTWalsheim">
  <a:themeElements>
    <a:clrScheme name="Custom 8">
      <a:dk1>
        <a:srgbClr val="000000"/>
      </a:dk1>
      <a:lt1>
        <a:srgbClr val="FFFFFF"/>
      </a:lt1>
      <a:dk2>
        <a:srgbClr val="FEDC45"/>
      </a:dk2>
      <a:lt2>
        <a:srgbClr val="F3F3F3"/>
      </a:lt2>
      <a:accent1>
        <a:srgbClr val="02C54C"/>
      </a:accent1>
      <a:accent2>
        <a:srgbClr val="4664C5"/>
      </a:accent2>
      <a:accent3>
        <a:srgbClr val="9F3DB7"/>
      </a:accent3>
      <a:accent4>
        <a:srgbClr val="EF6C0F"/>
      </a:accent4>
      <a:accent5>
        <a:srgbClr val="DB1802"/>
      </a:accent5>
      <a:accent6>
        <a:srgbClr val="87A8F4"/>
      </a:accent6>
      <a:hlink>
        <a:srgbClr val="0563C1"/>
      </a:hlink>
      <a:folHlink>
        <a:srgbClr val="FF9592"/>
      </a:folHlink>
    </a:clrScheme>
    <a:fontScheme name="GD Brand_GDBoing-GTWalsheim">
      <a:majorFont>
        <a:latin typeface="GD Boing"/>
        <a:ea typeface=""/>
        <a:cs typeface=""/>
      </a:majorFont>
      <a:minorFont>
        <a:latin typeface="GT Walsheim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 GD Brand Template_GTWalsheim" id="{5902B989-3101-44C1-AE36-30A3F2730105}" vid="{A1A7FA61-AA5F-41BA-A7B9-62460A2E8E5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GDT XLT Template_2017</Template>
  <TotalTime>7500</TotalTime>
  <Words>244</Words>
  <Application>Microsoft Macintosh PowerPoint</Application>
  <PresentationFormat>Widescreen</PresentationFormat>
  <Paragraphs>51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 Unicode MS</vt:lpstr>
      <vt:lpstr>Arial</vt:lpstr>
      <vt:lpstr>GD Boing</vt:lpstr>
      <vt:lpstr>GT Walsheim Medium</vt:lpstr>
      <vt:lpstr>GT Walsheim Regular</vt:lpstr>
      <vt:lpstr>2017 GD Brand Template_GTWalsheim</vt:lpstr>
      <vt:lpstr>Apache Traffic Server Euro Tour 2018  Coverity Issue Resolution</vt:lpstr>
      <vt:lpstr>Coverity Scan</vt:lpstr>
      <vt:lpstr>Logging In</vt:lpstr>
      <vt:lpstr>Resolving an Issue</vt:lpstr>
      <vt:lpstr>Today’s Stats</vt:lpstr>
    </vt:vector>
  </TitlesOfParts>
  <Company>Go Daddy</Company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Sharon L. Young</dc:creator>
  <cp:lastModifiedBy>Steven R. Feltner</cp:lastModifiedBy>
  <cp:revision>228</cp:revision>
  <dcterms:created xsi:type="dcterms:W3CDTF">2016-10-17T02:15:02Z</dcterms:created>
  <dcterms:modified xsi:type="dcterms:W3CDTF">2018-05-04T14:47:15Z</dcterms:modified>
</cp:coreProperties>
</file>