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1"/>
  </p:notesMasterIdLst>
  <p:sldIdLst>
    <p:sldId id="256" r:id="rId2"/>
    <p:sldId id="310" r:id="rId3"/>
    <p:sldId id="305" r:id="rId4"/>
    <p:sldId id="307" r:id="rId5"/>
    <p:sldId id="308" r:id="rId6"/>
    <p:sldId id="306" r:id="rId7"/>
    <p:sldId id="259" r:id="rId8"/>
    <p:sldId id="294" r:id="rId9"/>
    <p:sldId id="30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5256" userDrawn="1">
          <p15:clr>
            <a:srgbClr val="A4A3A4"/>
          </p15:clr>
        </p15:guide>
        <p15:guide id="4" orient="horz" pos="1176" userDrawn="1">
          <p15:clr>
            <a:srgbClr val="A4A3A4"/>
          </p15:clr>
        </p15:guide>
        <p15:guide id="5" orient="horz" pos="3816" userDrawn="1">
          <p15:clr>
            <a:srgbClr val="A4A3A4"/>
          </p15:clr>
        </p15:guide>
        <p15:guide id="6" pos="168" userDrawn="1">
          <p15:clr>
            <a:srgbClr val="A4A3A4"/>
          </p15:clr>
        </p15:guide>
        <p15:guide id="7" pos="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2C54C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83" autoAdjust="0"/>
    <p:restoredTop sz="91429" autoAdjust="0"/>
  </p:normalViewPr>
  <p:slideViewPr>
    <p:cSldViewPr snapToGrid="0" showGuides="1">
      <p:cViewPr varScale="1">
        <p:scale>
          <a:sx n="114" d="100"/>
          <a:sy n="114" d="100"/>
        </p:scale>
        <p:origin x="176" y="288"/>
      </p:cViewPr>
      <p:guideLst>
        <p:guide orient="horz" pos="2304"/>
        <p:guide pos="3840"/>
        <p:guide pos="5256"/>
        <p:guide orient="horz" pos="1176"/>
        <p:guide orient="horz" pos="3816"/>
        <p:guide pos="168"/>
        <p:guide pos="336"/>
      </p:guideLst>
    </p:cSldViewPr>
  </p:slideViewPr>
  <p:outlineViewPr>
    <p:cViewPr>
      <p:scale>
        <a:sx n="33" d="100"/>
        <a:sy n="33" d="100"/>
      </p:scale>
      <p:origin x="0" y="-655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7AD18470-6763-4FC4-9B97-850A3943075B}" type="datetimeFigureOut">
              <a:rPr lang="en-US" smtClean="0"/>
              <a:pPr/>
              <a:t>5/3/18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8AE1DCC-D393-43AB-A22E-3A910DF8CA9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804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614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69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529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0753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8255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939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68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E1DCC-D393-43AB-A22E-3A910DF8CA9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119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67682" y="6513426"/>
            <a:ext cx="3004194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8933" y="6456877"/>
            <a:ext cx="1037599" cy="219783"/>
          </a:xfrm>
          <a:prstGeom prst="rect">
            <a:avLst/>
          </a:prstGeom>
        </p:spPr>
      </p:pic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2756297" y="1488820"/>
            <a:ext cx="6679406" cy="1840168"/>
          </a:xfrm>
        </p:spPr>
        <p:txBody>
          <a:bodyPr tIns="0" bIns="0" anchor="ctr" anchorCtr="0">
            <a:normAutofit/>
          </a:bodyPr>
          <a:lstStyle>
            <a:lvl1pPr algn="ctr"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4" name="Subtitle 2"/>
          <p:cNvSpPr>
            <a:spLocks noGrp="1"/>
          </p:cNvSpPr>
          <p:nvPr>
            <p:ph type="subTitle" idx="1"/>
          </p:nvPr>
        </p:nvSpPr>
        <p:spPr>
          <a:xfrm>
            <a:off x="2756297" y="3683006"/>
            <a:ext cx="6679406" cy="84451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 rot="5400000">
            <a:off x="5958840" y="-583983"/>
            <a:ext cx="274320" cy="36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5400000">
            <a:off x="5958840" y="2961859"/>
            <a:ext cx="274320" cy="36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99401"/>
      </p:ext>
    </p:extLst>
  </p:cSld>
  <p:clrMapOvr>
    <a:masterClrMapping/>
  </p:clrMapOvr>
  <p:hf hdr="0" ftr="0"/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ell Ph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346137" y="937241"/>
            <a:ext cx="3566160" cy="49349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8437577" y="1056498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437577" y="4369141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437577" y="2712820"/>
            <a:ext cx="3383280" cy="13716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616" y="288691"/>
            <a:ext cx="3989069" cy="7000707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4743450" y="1056498"/>
            <a:ext cx="2715720" cy="481566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87786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ual Cell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862" y="362088"/>
            <a:ext cx="3217335" cy="5646335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5163374" y="982680"/>
            <a:ext cx="2198315" cy="387631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562" y="362088"/>
            <a:ext cx="3217335" cy="5646335"/>
          </a:xfrm>
          <a:prstGeom prst="rect">
            <a:avLst/>
          </a:prstGeom>
        </p:spPr>
      </p:pic>
      <p:sp>
        <p:nvSpPr>
          <p:cNvPr id="14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8264074" y="982680"/>
            <a:ext cx="2198315" cy="3876315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5120029" y="5643020"/>
            <a:ext cx="2285004" cy="746909"/>
          </a:xfrm>
          <a:prstGeom prst="rect">
            <a:avLst/>
          </a:prstGeom>
          <a:noFill/>
        </p:spPr>
        <p:txBody>
          <a:bodyPr lIns="91440" b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600" b="0"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212077" y="5643020"/>
            <a:ext cx="2293656" cy="763251"/>
          </a:xfrm>
          <a:prstGeom prst="rect">
            <a:avLst/>
          </a:prstGeom>
          <a:noFill/>
        </p:spPr>
        <p:txBody>
          <a:bodyPr vert="horz" lIns="91440" tIns="45720" rIns="91440" bIns="91440" rtlCol="0">
            <a:normAutofit/>
          </a:bodyPr>
          <a:lstStyle>
            <a:lvl1pPr marL="171450" indent="-171450" algn="ctr">
              <a:buNone/>
              <a:defRPr lang="en-US" sz="1600" b="0" dirty="0" smtClean="0">
                <a:latin typeface="+mj-lt"/>
              </a:defRPr>
            </a:lvl1pPr>
          </a:lstStyle>
          <a:p>
            <a:pPr marL="0" lvl="0" indent="0" algn="ctr">
              <a:spcAft>
                <a:spcPts val="0"/>
              </a:spcAft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71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46137" y="937241"/>
            <a:ext cx="3566160" cy="4934922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53" y="1225545"/>
            <a:ext cx="6856028" cy="489664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8437577" y="2716402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1816100" y="1511300"/>
            <a:ext cx="5123804" cy="3831928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7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437577" y="1143000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8437577" y="4289804"/>
            <a:ext cx="3383280" cy="13716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200" b="0" kern="1200" dirty="0" smtClean="0">
                <a:solidFill>
                  <a:schemeClr val="tx1"/>
                </a:solidFill>
                <a:latin typeface="GT Walsheim Medium" panose="02000603040000020003" pitchFamily="50" charset="0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21651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6" y="1735932"/>
            <a:ext cx="3852488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6" y="4036219"/>
            <a:ext cx="3852488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295" y="1064634"/>
            <a:ext cx="10058401" cy="5627409"/>
          </a:xfrm>
          <a:prstGeom prst="rect">
            <a:avLst/>
          </a:prstGeom>
        </p:spPr>
      </p:pic>
      <p:sp>
        <p:nvSpPr>
          <p:cNvPr id="2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108561" y="1339014"/>
            <a:ext cx="6281217" cy="3941806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2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55176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6" y="1735932"/>
            <a:ext cx="457200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6" y="4036219"/>
            <a:ext cx="457200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83" y="834696"/>
            <a:ext cx="6347901" cy="5818909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6979715" y="1218582"/>
            <a:ext cx="5513832" cy="3311611"/>
          </a:xfrm>
          <a:prstGeom prst="rect">
            <a:avLst/>
          </a:prstGeom>
          <a:pattFill prst="lgChe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3175">
            <a:solidFill>
              <a:schemeClr val="bg2">
                <a:lumMod val="25000"/>
              </a:schemeClr>
            </a:solidFill>
          </a:ln>
          <a:effectLst/>
        </p:spPr>
        <p:txBody>
          <a:bodyPr anchor="ctr"/>
          <a:lstStyle>
            <a:lvl1pPr>
              <a:defRPr lang="en-US" sz="1600" b="0" i="0" baseline="0" dirty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 dirty="0"/>
              <a:t>Drag &amp; Drop picture</a:t>
            </a:r>
          </a:p>
        </p:txBody>
      </p:sp>
    </p:spTree>
    <p:extLst>
      <p:ext uri="{BB962C8B-B14F-4D97-AF65-F5344CB8AC3E}">
        <p14:creationId xmlns:p14="http://schemas.microsoft.com/office/powerpoint/2010/main" val="809994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6100762" y="0"/>
            <a:ext cx="6091237" cy="6858000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57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-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1237" cy="6858000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1304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641304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99048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72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-up lef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9934" y="1735932"/>
            <a:ext cx="4792363" cy="978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19934" y="2828925"/>
            <a:ext cx="4792363" cy="2200275"/>
          </a:xfrm>
        </p:spPr>
        <p:txBody>
          <a:bodyPr vert="horz" lIns="0" tIns="45720" rIns="91440" bIns="45720" rtlCol="0">
            <a:normAutofit/>
          </a:bodyPr>
          <a:lstStyle>
            <a:lvl1pPr>
              <a:defRPr lang="en-US" sz="1600" dirty="0" smtClean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77679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932439"/>
              </p:ext>
            </p:extLst>
          </p:nvPr>
        </p:nvGraphicFramePr>
        <p:xfrm>
          <a:off x="328611" y="1104603"/>
          <a:ext cx="5475684" cy="456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415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Picture Placeholder 29"/>
          <p:cNvSpPr>
            <a:spLocks noGrp="1" noChangeAspect="1"/>
          </p:cNvSpPr>
          <p:nvPr>
            <p:ph type="pic" sz="quarter" idx="24"/>
          </p:nvPr>
        </p:nvSpPr>
        <p:spPr>
          <a:xfrm>
            <a:off x="546209" y="111283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9"/>
          <p:cNvSpPr>
            <a:spLocks noGrp="1" noChangeAspect="1"/>
          </p:cNvSpPr>
          <p:nvPr>
            <p:ph type="pic" sz="quarter" idx="25"/>
          </p:nvPr>
        </p:nvSpPr>
        <p:spPr>
          <a:xfrm>
            <a:off x="3289409" y="111283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29"/>
          <p:cNvSpPr>
            <a:spLocks noGrp="1" noChangeAspect="1"/>
          </p:cNvSpPr>
          <p:nvPr>
            <p:ph type="pic" sz="quarter" idx="28"/>
          </p:nvPr>
        </p:nvSpPr>
        <p:spPr>
          <a:xfrm>
            <a:off x="546209" y="274875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9"/>
          <p:cNvSpPr>
            <a:spLocks noGrp="1" noChangeAspect="1"/>
          </p:cNvSpPr>
          <p:nvPr>
            <p:ph type="pic" sz="quarter" idx="29"/>
          </p:nvPr>
        </p:nvSpPr>
        <p:spPr>
          <a:xfrm>
            <a:off x="3289409" y="274875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29"/>
          <p:cNvSpPr>
            <a:spLocks noGrp="1" noChangeAspect="1"/>
          </p:cNvSpPr>
          <p:nvPr>
            <p:ph type="pic" sz="quarter" idx="32"/>
          </p:nvPr>
        </p:nvSpPr>
        <p:spPr>
          <a:xfrm>
            <a:off x="546209" y="438467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9"/>
          <p:cNvSpPr>
            <a:spLocks noGrp="1" noChangeAspect="1"/>
          </p:cNvSpPr>
          <p:nvPr>
            <p:ph type="pic" sz="quarter" idx="33"/>
          </p:nvPr>
        </p:nvSpPr>
        <p:spPr>
          <a:xfrm>
            <a:off x="3289409" y="4384678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4716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94496"/>
              </p:ext>
            </p:extLst>
          </p:nvPr>
        </p:nvGraphicFramePr>
        <p:xfrm>
          <a:off x="620316" y="1361778"/>
          <a:ext cx="10951368" cy="4560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7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7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415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Picture Placeholder 29"/>
          <p:cNvSpPr>
            <a:spLocks noGrp="1" noChangeAspect="1"/>
          </p:cNvSpPr>
          <p:nvPr>
            <p:ph type="pic" sz="quarter" idx="24"/>
          </p:nvPr>
        </p:nvSpPr>
        <p:spPr>
          <a:xfrm>
            <a:off x="8379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Picture Placeholder 29"/>
          <p:cNvSpPr>
            <a:spLocks noGrp="1" noChangeAspect="1"/>
          </p:cNvSpPr>
          <p:nvPr>
            <p:ph type="pic" sz="quarter" idx="25"/>
          </p:nvPr>
        </p:nvSpPr>
        <p:spPr>
          <a:xfrm>
            <a:off x="35811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29"/>
          <p:cNvSpPr>
            <a:spLocks noGrp="1" noChangeAspect="1"/>
          </p:cNvSpPr>
          <p:nvPr>
            <p:ph type="pic" sz="quarter" idx="26"/>
          </p:nvPr>
        </p:nvSpPr>
        <p:spPr>
          <a:xfrm>
            <a:off x="6324314" y="137001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Picture Placeholder 29"/>
          <p:cNvSpPr>
            <a:spLocks noGrp="1" noChangeAspect="1"/>
          </p:cNvSpPr>
          <p:nvPr>
            <p:ph type="pic" sz="quarter" idx="27"/>
          </p:nvPr>
        </p:nvSpPr>
        <p:spPr>
          <a:xfrm>
            <a:off x="9067513" y="1371600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Placeholder 29"/>
          <p:cNvSpPr>
            <a:spLocks noGrp="1" noChangeAspect="1"/>
          </p:cNvSpPr>
          <p:nvPr>
            <p:ph type="pic" sz="quarter" idx="28"/>
          </p:nvPr>
        </p:nvSpPr>
        <p:spPr>
          <a:xfrm>
            <a:off x="8379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Picture Placeholder 29"/>
          <p:cNvSpPr>
            <a:spLocks noGrp="1" noChangeAspect="1"/>
          </p:cNvSpPr>
          <p:nvPr>
            <p:ph type="pic" sz="quarter" idx="29"/>
          </p:nvPr>
        </p:nvSpPr>
        <p:spPr>
          <a:xfrm>
            <a:off x="35811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Placeholder 29"/>
          <p:cNvSpPr>
            <a:spLocks noGrp="1" noChangeAspect="1"/>
          </p:cNvSpPr>
          <p:nvPr>
            <p:ph type="pic" sz="quarter" idx="30"/>
          </p:nvPr>
        </p:nvSpPr>
        <p:spPr>
          <a:xfrm>
            <a:off x="6324314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Picture Placeholder 29"/>
          <p:cNvSpPr>
            <a:spLocks noGrp="1" noChangeAspect="1"/>
          </p:cNvSpPr>
          <p:nvPr>
            <p:ph type="pic" sz="quarter" idx="31"/>
          </p:nvPr>
        </p:nvSpPr>
        <p:spPr>
          <a:xfrm>
            <a:off x="9067513" y="300593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9"/>
          <p:cNvSpPr>
            <a:spLocks noGrp="1" noChangeAspect="1"/>
          </p:cNvSpPr>
          <p:nvPr>
            <p:ph type="pic" sz="quarter" idx="32"/>
          </p:nvPr>
        </p:nvSpPr>
        <p:spPr>
          <a:xfrm>
            <a:off x="8379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9"/>
          <p:cNvSpPr>
            <a:spLocks noGrp="1" noChangeAspect="1"/>
          </p:cNvSpPr>
          <p:nvPr>
            <p:ph type="pic" sz="quarter" idx="33"/>
          </p:nvPr>
        </p:nvSpPr>
        <p:spPr>
          <a:xfrm>
            <a:off x="35811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29"/>
          <p:cNvSpPr>
            <a:spLocks noGrp="1" noChangeAspect="1"/>
          </p:cNvSpPr>
          <p:nvPr>
            <p:ph type="pic" sz="quarter" idx="34"/>
          </p:nvPr>
        </p:nvSpPr>
        <p:spPr>
          <a:xfrm>
            <a:off x="6324314" y="4641853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9"/>
          <p:cNvSpPr>
            <a:spLocks noGrp="1" noChangeAspect="1"/>
          </p:cNvSpPr>
          <p:nvPr>
            <p:ph type="pic" sz="quarter" idx="35"/>
          </p:nvPr>
        </p:nvSpPr>
        <p:spPr>
          <a:xfrm>
            <a:off x="9067513" y="4643440"/>
            <a:ext cx="2283793" cy="1280160"/>
          </a:xfrm>
          <a:noFill/>
          <a:ln w="3175">
            <a:noFill/>
          </a:ln>
          <a:effectLst/>
        </p:spPr>
        <p:txBody>
          <a:bodyPr vert="horz" lIns="0" tIns="45720" rIns="91440" bIns="45720" rtlCol="0" anchor="ctr">
            <a:normAutofit/>
          </a:bodyPr>
          <a:lstStyle>
            <a:lvl1pPr>
              <a:defRPr lang="en-US" sz="1600" b="0" i="0" baseline="0">
                <a:solidFill>
                  <a:schemeClr val="tx1">
                    <a:alpha val="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517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-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49377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49377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2168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08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o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3184684" y="2322095"/>
            <a:ext cx="274320" cy="1645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5276" y="2322095"/>
            <a:ext cx="7541842" cy="1121193"/>
          </a:xfrm>
        </p:spPr>
        <p:txBody>
          <a:bodyPr tIns="45720" bIns="0" anchor="b" anchorCtr="0">
            <a:normAutofit/>
          </a:bodyPr>
          <a:lstStyle>
            <a:lvl1pPr>
              <a:lnSpc>
                <a:spcPts val="36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6" name="Subtitle 2"/>
          <p:cNvSpPr>
            <a:spLocks noGrp="1"/>
          </p:cNvSpPr>
          <p:nvPr>
            <p:ph type="subTitle" idx="1"/>
          </p:nvPr>
        </p:nvSpPr>
        <p:spPr>
          <a:xfrm>
            <a:off x="3695276" y="3517526"/>
            <a:ext cx="7541842" cy="53298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67682" y="6513426"/>
            <a:ext cx="3004194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Copyright© 2018 Apache Traffic Server </a:t>
            </a:r>
            <a:r>
              <a:rPr lang="en-US" sz="600" b="0" i="0" kern="1200" baseline="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7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8A488-263E-1547-B16C-11595899E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3365" y="2916800"/>
            <a:ext cx="2755047" cy="526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591408"/>
      </p:ext>
    </p:extLst>
  </p:cSld>
  <p:clrMapOvr>
    <a:masterClrMapping/>
  </p:clrMapOvr>
  <p:hf hdr="0" ftr="0"/>
  <p:extLst mod="1">
    <p:ext uri="{DCECCB84-F9BA-43D5-87BE-67443E8EF086}">
      <p15:sldGuideLst xmlns:p15="http://schemas.microsoft.com/office/powerpoint/2012/main">
        <p15:guide id="1" orient="horz" pos="2112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550068" y="1878807"/>
            <a:ext cx="11373708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257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550068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386689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8223311" y="1878807"/>
            <a:ext cx="3700464" cy="4407694"/>
          </a:xfrm>
          <a:pattFill prst="openDmnd">
            <a:fgClr>
              <a:schemeClr val="bg2">
                <a:lumMod val="90000"/>
              </a:schemeClr>
            </a:fgClr>
            <a:bgClr>
              <a:schemeClr val="bg2"/>
            </a:bgClr>
          </a:pattFill>
          <a:effectLst/>
        </p:spPr>
        <p:txBody>
          <a:bodyPr anchor="ctr" anchorCtr="0"/>
          <a:lstStyle>
            <a:lvl1pPr marL="0" indent="0" algn="ctr">
              <a:buNone/>
              <a:defRPr baseline="0">
                <a:solidFill>
                  <a:schemeClr val="tx1">
                    <a:alpha val="33000"/>
                  </a:schemeClr>
                </a:solidFill>
              </a:defRPr>
            </a:lvl1pPr>
          </a:lstStyle>
          <a:p>
            <a:r>
              <a:rPr lang="en-US" dirty="0"/>
              <a:t>Drag &amp; Drop</a:t>
            </a:r>
          </a:p>
        </p:txBody>
      </p:sp>
    </p:spTree>
    <p:extLst>
      <p:ext uri="{BB962C8B-B14F-4D97-AF65-F5344CB8AC3E}">
        <p14:creationId xmlns:p14="http://schemas.microsoft.com/office/powerpoint/2010/main" val="28753197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317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296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34290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67681" y="3829426"/>
            <a:ext cx="9647881" cy="1121193"/>
          </a:xfrm>
        </p:spPr>
        <p:txBody>
          <a:bodyPr tIns="45720" bIns="0" anchor="b" anchorCtr="0">
            <a:normAutofit/>
          </a:bodyPr>
          <a:lstStyle>
            <a:lvl1pPr>
              <a:lnSpc>
                <a:spcPts val="3600"/>
              </a:lnSpc>
              <a:defRPr sz="4000"/>
            </a:lvl1pPr>
          </a:lstStyle>
          <a:p>
            <a:r>
              <a:rPr lang="en-US" dirty="0"/>
              <a:t>Section Break</a:t>
            </a:r>
          </a:p>
        </p:txBody>
      </p:sp>
      <p:sp>
        <p:nvSpPr>
          <p:cNvPr id="5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67680" y="4950619"/>
            <a:ext cx="9647881" cy="532981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break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87" y="3302793"/>
            <a:ext cx="1220164" cy="2584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01660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tx1"/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551487" y="6544204"/>
            <a:ext cx="436418" cy="1384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>
              <a:defRPr lang="en-US" sz="900" b="0" i="0" smtClean="0">
                <a:solidFill>
                  <a:schemeClr val="tx1"/>
                </a:solidFill>
                <a:latin typeface="+mn-lt"/>
                <a:ea typeface="GD Boing" panose="02000603030000020004" pitchFamily="2" charset="0"/>
                <a:cs typeface="GD Boing" panose="02000603030000020004" pitchFamily="2" charset="0"/>
              </a:defRPr>
            </a:lvl1pPr>
          </a:lstStyle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567682" y="6091752"/>
            <a:ext cx="27432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51915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49275" y="1878013"/>
            <a:ext cx="11431588" cy="420624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6052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0066" y="1853699"/>
            <a:ext cx="530352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0255" y="1853699"/>
            <a:ext cx="530352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50066" y="3225858"/>
            <a:ext cx="530352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620255" y="3225857"/>
            <a:ext cx="530352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/>
          </p:nvPr>
        </p:nvSpPr>
        <p:spPr>
          <a:xfrm>
            <a:off x="550066" y="2259044"/>
            <a:ext cx="530352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6620255" y="2259044"/>
            <a:ext cx="530352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50066" y="1853699"/>
            <a:ext cx="5303520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6620255" y="1853698"/>
            <a:ext cx="5303520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</p:spTree>
    <p:extLst>
      <p:ext uri="{BB962C8B-B14F-4D97-AF65-F5344CB8AC3E}">
        <p14:creationId xmlns:p14="http://schemas.microsoft.com/office/powerpoint/2010/main" val="408895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0068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3841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357615" y="1853699"/>
            <a:ext cx="3566160" cy="4204201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550068" y="3225858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453841" y="3225857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8357615" y="3227518"/>
            <a:ext cx="3566160" cy="2830382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0">
                <a:latin typeface="+mn-lt"/>
                <a:cs typeface="Arial" panose="020B0604020202020204" pitchFamily="34" charset="0"/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sz="1400">
                <a:latin typeface="+mn-lt"/>
                <a:cs typeface="Arial" panose="020B0604020202020204" pitchFamily="34" charset="0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/>
          </p:nvPr>
        </p:nvSpPr>
        <p:spPr>
          <a:xfrm>
            <a:off x="550068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4453841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8357615" y="2259044"/>
            <a:ext cx="3566160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bg1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50066" y="1853699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453840" y="1853698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8357614" y="1853698"/>
            <a:ext cx="3566161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algn="ctr">
              <a:buNone/>
              <a:defRPr lang="en-US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</p:spTree>
    <p:extLst>
      <p:ext uri="{BB962C8B-B14F-4D97-AF65-F5344CB8AC3E}">
        <p14:creationId xmlns:p14="http://schemas.microsoft.com/office/powerpoint/2010/main" val="57459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op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36221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15626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395030" y="1135708"/>
            <a:ext cx="2517268" cy="49099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0" algn="ctr"/>
            <a:endParaRPr lang="en-US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036220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15625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9395030" y="2514601"/>
            <a:ext cx="2517268" cy="3531050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0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16"/>
          <p:cNvSpPr>
            <a:spLocks noGrp="1"/>
          </p:cNvSpPr>
          <p:nvPr>
            <p:ph type="body" sz="quarter" idx="18"/>
          </p:nvPr>
        </p:nvSpPr>
        <p:spPr>
          <a:xfrm>
            <a:off x="4044239" y="1602487"/>
            <a:ext cx="2509249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6719635" y="1602487"/>
            <a:ext cx="2510091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16"/>
          <p:cNvSpPr>
            <a:spLocks noGrp="1"/>
          </p:cNvSpPr>
          <p:nvPr>
            <p:ph type="body" sz="quarter" idx="20"/>
          </p:nvPr>
        </p:nvSpPr>
        <p:spPr>
          <a:xfrm>
            <a:off x="9395030" y="1602487"/>
            <a:ext cx="2510091" cy="822960"/>
          </a:xfrm>
          <a:prstGeom prst="rect">
            <a:avLst/>
          </a:prstGeom>
          <a:solidFill>
            <a:schemeClr val="tx1"/>
          </a:solidFill>
        </p:spPr>
        <p:txBody>
          <a:bodyPr lIns="9144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bg2"/>
                </a:solidFill>
                <a:latin typeface="+mn-lt"/>
                <a:cs typeface="GD Boing" panose="02000603030000020004" pitchFamily="2" charset="0"/>
              </a:defRPr>
            </a:lvl1pPr>
            <a:lvl2pPr marL="457200" indent="0">
              <a:buNone/>
              <a:defRPr sz="1600">
                <a:latin typeface="+mj-lt"/>
              </a:defRPr>
            </a:lvl2pPr>
            <a:lvl3pPr marL="914400" indent="0">
              <a:buNone/>
              <a:defRPr sz="1400">
                <a:latin typeface="+mj-lt"/>
              </a:defRPr>
            </a:lvl3pPr>
            <a:lvl4pPr marL="1371600" indent="0">
              <a:buNone/>
              <a:defRPr sz="1200">
                <a:latin typeface="+mj-lt"/>
              </a:defRPr>
            </a:lvl4pPr>
            <a:lvl5pPr marL="1828800" indent="0">
              <a:buNone/>
              <a:defRPr sz="12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21" hasCustomPrompt="1"/>
          </p:nvPr>
        </p:nvSpPr>
        <p:spPr>
          <a:xfrm>
            <a:off x="4047216" y="1165269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22" hasCustomPrompt="1"/>
          </p:nvPr>
        </p:nvSpPr>
        <p:spPr>
          <a:xfrm>
            <a:off x="6728531" y="1165268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23" hasCustomPrompt="1"/>
          </p:nvPr>
        </p:nvSpPr>
        <p:spPr>
          <a:xfrm>
            <a:off x="9409845" y="1165268"/>
            <a:ext cx="2495276" cy="404813"/>
          </a:xfr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normAutofit/>
          </a:bodyPr>
          <a:lstStyle>
            <a:lvl1pPr marL="0" indent="0" algn="ctr">
              <a:buNone/>
              <a:defRPr lang="en-US" sz="1800" cap="all" baseline="0" smtClean="0">
                <a:solidFill>
                  <a:schemeClr val="accent1"/>
                </a:solidFill>
                <a:latin typeface="+mj-lt"/>
              </a:defRPr>
            </a:lvl1pPr>
            <a:lvl2pPr marL="285750" indent="0">
              <a:buNone/>
              <a:defRPr lang="en-US" smtClean="0">
                <a:solidFill>
                  <a:schemeClr val="lt1"/>
                </a:solidFill>
              </a:defRPr>
            </a:lvl2pPr>
            <a:lvl3pPr marL="685800" indent="0">
              <a:buNone/>
              <a:defRPr lang="en-US" sz="1800" smtClean="0">
                <a:solidFill>
                  <a:schemeClr val="lt1"/>
                </a:solidFill>
              </a:defRPr>
            </a:lvl3pPr>
            <a:lvl4pPr marL="1143000" indent="0">
              <a:buNone/>
              <a:defRPr lang="en-US" smtClean="0">
                <a:solidFill>
                  <a:schemeClr val="lt1"/>
                </a:solidFill>
              </a:defRPr>
            </a:lvl4pPr>
            <a:lvl5pPr marL="1600200" indent="0">
              <a:buNone/>
              <a:defRPr lang="en-US">
                <a:solidFill>
                  <a:schemeClr val="lt1"/>
                </a:solidFill>
              </a:defRPr>
            </a:lvl5pPr>
          </a:lstStyle>
          <a:p>
            <a:pPr marL="0" lvl="0" algn="ctr"/>
            <a:r>
              <a:rPr lang="en-US" dirty="0"/>
              <a:t>add header</a:t>
            </a:r>
          </a:p>
        </p:txBody>
      </p:sp>
    </p:spTree>
    <p:extLst>
      <p:ext uri="{BB962C8B-B14F-4D97-AF65-F5344CB8AC3E}">
        <p14:creationId xmlns:p14="http://schemas.microsoft.com/office/powerpoint/2010/main" val="135164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-up w/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067" y="1735932"/>
            <a:ext cx="3108960" cy="2121693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0067" y="4036219"/>
            <a:ext cx="3108960" cy="99298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285750" indent="0">
              <a:buNone/>
              <a:defRPr sz="1400"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897" y="6497085"/>
            <a:ext cx="914400" cy="1936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2016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828800"/>
            <a:ext cx="274320" cy="320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36221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715626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9395030" y="1135708"/>
            <a:ext cx="2517268" cy="4941643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2"/>
          <p:cNvSpPr>
            <a:spLocks noGrp="1" noChangeAspect="1"/>
          </p:cNvSpPr>
          <p:nvPr>
            <p:ph type="pic" sz="quarter" idx="12"/>
          </p:nvPr>
        </p:nvSpPr>
        <p:spPr>
          <a:xfrm>
            <a:off x="4120596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02922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9485248" y="1207687"/>
            <a:ext cx="2345043" cy="1828406"/>
          </a:xfrm>
          <a:prstGeom prst="rect">
            <a:avLst/>
          </a:prstGeo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 sz="1600" b="1" i="0" baseline="0">
                <a:solidFill>
                  <a:schemeClr val="tx1">
                    <a:alpha val="51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036220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715625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9395030" y="3314883"/>
            <a:ext cx="2517268" cy="2730767"/>
          </a:xfrm>
          <a:prstGeom prst="rect">
            <a:avLst/>
          </a:prstGeom>
        </p:spPr>
        <p:txBody>
          <a:bodyPr lIns="91440" bIns="91440"/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sz="1400" b="1"/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2024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ighligh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2017 GoDaddy Inc.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06738" y="0"/>
            <a:ext cx="2708029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6514767" y="648534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1400" b="1">
                <a:solidFill>
                  <a:schemeClr val="tx1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6514767" y="4530919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7"/>
          </p:nvPr>
        </p:nvSpPr>
        <p:spPr>
          <a:xfrm>
            <a:off x="6514767" y="2589727"/>
            <a:ext cx="5231755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182880" bIns="91440">
            <a:normAutofit/>
          </a:bodyPr>
          <a:lstStyle>
            <a:lvl1pPr marL="0" indent="0">
              <a:lnSpc>
                <a:spcPct val="100000"/>
              </a:lnSpc>
              <a:spcBef>
                <a:spcPts val="600"/>
              </a:spcBef>
              <a:buNone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Click to edit Master text styles</a:t>
            </a:r>
          </a:p>
          <a:p>
            <a:pPr marL="0" lvl="1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/>
              <a:buNone/>
            </a:pPr>
            <a:r>
              <a:rPr lang="en-US"/>
              <a:t>Second level</a:t>
            </a:r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550068" y="648534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3"/>
          <p:cNvSpPr>
            <a:spLocks noGrp="1"/>
          </p:cNvSpPr>
          <p:nvPr>
            <p:ph type="body" sz="quarter" idx="21"/>
          </p:nvPr>
        </p:nvSpPr>
        <p:spPr>
          <a:xfrm>
            <a:off x="550067" y="2589727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3"/>
          <p:cNvSpPr>
            <a:spLocks noGrp="1"/>
          </p:cNvSpPr>
          <p:nvPr>
            <p:ph type="body" sz="quarter" idx="22"/>
          </p:nvPr>
        </p:nvSpPr>
        <p:spPr>
          <a:xfrm>
            <a:off x="550067" y="4530919"/>
            <a:ext cx="3256671" cy="15544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91440" tIns="91440" rIns="274320" bIns="91440" anchor="ctr" anchorCtr="0">
            <a:normAutofit/>
          </a:bodyPr>
          <a:lstStyle>
            <a:lvl1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800" b="0">
                <a:solidFill>
                  <a:schemeClr val="tx1"/>
                </a:solidFill>
                <a:latin typeface="+mj-lt"/>
              </a:defRPr>
            </a:lvl1pPr>
            <a:lvl2pPr marL="114300" indent="-1143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06738" y="648534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06738" y="2203014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06738" y="257258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806738" y="414689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806738" y="453091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806738" y="6085399"/>
            <a:ext cx="2708029" cy="0"/>
          </a:xfrm>
          <a:prstGeom prst="lin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63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tif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0241" y="6513427"/>
            <a:ext cx="2693719" cy="18466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Copyright© 2018 Apache Traffic Server </a:t>
            </a:r>
            <a:r>
              <a:rPr lang="en-US" sz="600" b="0" i="0" kern="1200" baseline="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  </a:t>
            </a:r>
            <a:r>
              <a:rPr lang="en-US" sz="600" b="0" i="0" kern="1200" dirty="0">
                <a:solidFill>
                  <a:schemeClr val="bg2">
                    <a:lumMod val="50000"/>
                  </a:schemeClr>
                </a:solidFill>
                <a:latin typeface="+mn-lt"/>
              </a:rPr>
              <a:t>All Rights Reserved. </a:t>
            </a:r>
            <a:endParaRPr lang="en-US" sz="600" b="0" i="0" dirty="0">
              <a:solidFill>
                <a:schemeClr val="bg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550068" y="146349"/>
            <a:ext cx="11373707" cy="1010939"/>
          </a:xfrm>
          <a:prstGeom prst="rect">
            <a:avLst/>
          </a:prstGeom>
        </p:spPr>
        <p:txBody>
          <a:bodyPr vert="horz" lIns="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550068" y="6544204"/>
            <a:ext cx="436418" cy="138499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>
            <a:lvl1pPr algn="l">
              <a:defRPr lang="en-US" sz="900" b="0" i="0" smtClean="0">
                <a:solidFill>
                  <a:schemeClr val="bg2">
                    <a:lumMod val="50000"/>
                  </a:schemeClr>
                </a:solidFill>
                <a:latin typeface="+mn-lt"/>
                <a:ea typeface="GD Boing" panose="02000603030000020004" pitchFamily="2" charset="0"/>
                <a:cs typeface="GD Boing" panose="02000603030000020004" pitchFamily="2" charset="0"/>
              </a:defRPr>
            </a:lvl1pPr>
          </a:lstStyle>
          <a:p>
            <a:fld id="{C7A6ED06-D8DE-4514-AB55-3E64337EBA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550068" y="1874520"/>
            <a:ext cx="11373707" cy="420624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28600"/>
            <a:ext cx="274320" cy="16459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656368-C328-A44B-841E-4207DE83F107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1535304" y="6294232"/>
            <a:ext cx="388471" cy="38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57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</p:sldLayoutIdLst>
  <p:hf hdr="0" ftr="0" dt="0"/>
  <p:txStyles>
    <p:titleStyle>
      <a:lvl1pPr algn="l" defTabSz="914400" rtl="0" eaLnBrk="1" latinLnBrk="0" hangingPunct="1">
        <a:lnSpc>
          <a:spcPts val="3200"/>
        </a:lnSpc>
        <a:spcBef>
          <a:spcPct val="0"/>
        </a:spcBef>
        <a:buNone/>
        <a:defRPr sz="3000" kern="1200">
          <a:solidFill>
            <a:schemeClr val="tx1"/>
          </a:solidFill>
          <a:latin typeface="GD Boing" panose="02000603030000020004" pitchFamily="2" charset="0"/>
          <a:ea typeface="+mj-ea"/>
          <a:cs typeface="GD Boing" panose="02000603030000020004" pitchFamily="2" charset="0"/>
        </a:defRPr>
      </a:lvl1pPr>
    </p:titleStyle>
    <p:bodyStyle>
      <a:lvl1pPr marL="17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714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image" Target="../media/image11.(null)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/>
          <p:cNvSpPr>
            <a:spLocks noGrp="1"/>
          </p:cNvSpPr>
          <p:nvPr>
            <p:ph type="title"/>
          </p:nvPr>
        </p:nvSpPr>
        <p:spPr>
          <a:xfrm>
            <a:off x="3695276" y="1952091"/>
            <a:ext cx="7541842" cy="1491198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Apache Traffic Server Euro Tour 2018</a:t>
            </a:r>
            <a:br>
              <a:rPr lang="en-US" dirty="0"/>
            </a:br>
            <a:br>
              <a:rPr lang="en-US" dirty="0"/>
            </a:br>
            <a:r>
              <a:rPr lang="en-US" dirty="0"/>
              <a:t>Proxy Protocol to Forwarded Header</a:t>
            </a:r>
          </a:p>
        </p:txBody>
      </p:sp>
      <p:sp>
        <p:nvSpPr>
          <p:cNvPr id="50" name="Subtitle 49"/>
          <p:cNvSpPr>
            <a:spLocks noGrp="1"/>
          </p:cNvSpPr>
          <p:nvPr>
            <p:ph type="subTitle" idx="1"/>
          </p:nvPr>
        </p:nvSpPr>
        <p:spPr>
          <a:xfrm>
            <a:off x="3695276" y="3887396"/>
            <a:ext cx="7541842" cy="1896955"/>
          </a:xfrm>
        </p:spPr>
        <p:txBody>
          <a:bodyPr>
            <a:normAutofit/>
          </a:bodyPr>
          <a:lstStyle/>
          <a:p>
            <a:r>
              <a:rPr lang="en-US" dirty="0"/>
              <a:t>Steven Feltner</a:t>
            </a:r>
          </a:p>
          <a:p>
            <a:r>
              <a:rPr lang="en-US" sz="1900" dirty="0" err="1"/>
              <a:t>reveller</a:t>
            </a:r>
            <a:r>
              <a:rPr lang="en-US" sz="1900" dirty="0"/>
              <a:t> </a:t>
            </a:r>
            <a:r>
              <a:rPr lang="mr-IN" sz="1900" dirty="0"/>
              <a:t>–</a:t>
            </a:r>
            <a:r>
              <a:rPr lang="en-US" sz="1900" dirty="0"/>
              <a:t> IRC</a:t>
            </a:r>
          </a:p>
          <a:p>
            <a:r>
              <a:rPr lang="en-US" sz="1900" dirty="0" err="1"/>
              <a:t>sfeltner@godaddy.com</a:t>
            </a:r>
            <a:endParaRPr lang="en-US" sz="1900" dirty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May 9, 2018</a:t>
            </a:r>
          </a:p>
        </p:txBody>
      </p:sp>
    </p:spTree>
    <p:extLst>
      <p:ext uri="{BB962C8B-B14F-4D97-AF65-F5344CB8AC3E}">
        <p14:creationId xmlns:p14="http://schemas.microsoft.com/office/powerpoint/2010/main" val="828735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74D6E-D104-A246-B160-6A631491C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Infrastructure Stack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98BF24-9F14-3341-8924-9E0818D294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C9DCFB-BC28-ED45-8610-DE3CFA80D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8" y="2631688"/>
            <a:ext cx="10889673" cy="137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035E4F-8265-8542-8DD4-D4CC90CD5E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6819" y="2911087"/>
            <a:ext cx="812800" cy="812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EB067DF-5CE7-2447-963F-AD162A7607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250" y="3175000"/>
            <a:ext cx="1200539" cy="25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69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Forwarded HTTP Header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X-Forwarded class of headers was an attempt to </a:t>
            </a:r>
            <a:r>
              <a:rPr lang="en-US"/>
              <a:t>solve that </a:t>
            </a:r>
            <a:r>
              <a:rPr lang="en-US" dirty="0"/>
              <a:t>problem, but has issues</a:t>
            </a:r>
          </a:p>
          <a:p>
            <a:pPr lvl="2"/>
            <a:r>
              <a:rPr lang="en-US" dirty="0"/>
              <a:t>X-Forwarded-For:</a:t>
            </a:r>
          </a:p>
          <a:p>
            <a:pPr lvl="2"/>
            <a:r>
              <a:rPr lang="en-US" dirty="0"/>
              <a:t>X-Forwarded-By:</a:t>
            </a:r>
          </a:p>
          <a:p>
            <a:pPr lvl="2"/>
            <a:r>
              <a:rPr lang="en-US" dirty="0"/>
              <a:t>X-Forwarded-Proto:</a:t>
            </a:r>
          </a:p>
          <a:p>
            <a:pPr lvl="1"/>
            <a:r>
              <a:rPr lang="en-US" dirty="0"/>
              <a:t>In 2014, the Forwarded: header was introduced in RFC-7239 which is an attempt to standardize the propagation of original connection information</a:t>
            </a:r>
          </a:p>
          <a:p>
            <a:pPr lvl="1"/>
            <a:r>
              <a:rPr lang="en-US" dirty="0"/>
              <a:t>Walt </a:t>
            </a:r>
            <a:r>
              <a:rPr lang="en-US" dirty="0" err="1"/>
              <a:t>Karas</a:t>
            </a:r>
            <a:r>
              <a:rPr lang="en-US" dirty="0"/>
              <a:t> submitted a PR for support of Forwarded: header which has been approved, but not yet merged into 8.0</a:t>
            </a:r>
            <a:br>
              <a:rPr lang="en-US" dirty="0">
                <a:solidFill>
                  <a:schemeClr val="accent5"/>
                </a:solidFill>
              </a:rPr>
            </a:br>
            <a:endParaRPr lang="en-US" dirty="0">
              <a:solidFill>
                <a:schemeClr val="accent5"/>
              </a:solidFill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798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Forwarded HTTP Header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Fields available in the Forwarded: header</a:t>
            </a:r>
          </a:p>
          <a:p>
            <a:pPr lvl="2"/>
            <a:r>
              <a:rPr lang="en-US" dirty="0"/>
              <a:t>"by" identifies the user-agent facing interface of the proxy. </a:t>
            </a:r>
          </a:p>
          <a:p>
            <a:pPr lvl="2"/>
            <a:r>
              <a:rPr lang="en-US" dirty="0"/>
              <a:t>"for" identifies the node making the request to the proxy. </a:t>
            </a:r>
          </a:p>
          <a:p>
            <a:pPr lvl="2"/>
            <a:r>
              <a:rPr lang="en-US" dirty="0"/>
              <a:t>“host" is the host request header field as received by the proxy. </a:t>
            </a:r>
          </a:p>
          <a:p>
            <a:pPr lvl="2"/>
            <a:r>
              <a:rPr lang="en-US" dirty="0"/>
              <a:t>“proto" indicates what protocol was used to make the request.</a:t>
            </a:r>
          </a:p>
          <a:p>
            <a:pPr lvl="2"/>
            <a:r>
              <a:rPr lang="en-US" dirty="0">
                <a:solidFill>
                  <a:schemeClr val="accent5"/>
                </a:solidFill>
              </a:rPr>
              <a:t>Forwarded: for=192.0.2.60;proto=</a:t>
            </a:r>
            <a:r>
              <a:rPr lang="en-US" dirty="0" err="1">
                <a:solidFill>
                  <a:schemeClr val="accent5"/>
                </a:solidFill>
              </a:rPr>
              <a:t>http;by</a:t>
            </a:r>
            <a:r>
              <a:rPr lang="en-US" dirty="0">
                <a:solidFill>
                  <a:schemeClr val="accent5"/>
                </a:solidFill>
              </a:rPr>
              <a:t>=203.0.113.43</a:t>
            </a:r>
          </a:p>
          <a:p>
            <a:pPr lvl="1"/>
            <a:r>
              <a:rPr lang="en-US" dirty="0"/>
              <a:t>In ATS, configure with:</a:t>
            </a:r>
          </a:p>
          <a:p>
            <a:pPr lvl="2"/>
            <a:r>
              <a:rPr lang="en-US" dirty="0"/>
              <a:t>CONFIG </a:t>
            </a:r>
            <a:r>
              <a:rPr lang="en-US" dirty="0" err="1"/>
              <a:t>proxy.config.http.insert_forwarded</a:t>
            </a:r>
            <a:r>
              <a:rPr lang="en-US" dirty="0"/>
              <a:t> STRING</a:t>
            </a:r>
            <a:endParaRPr lang="en-US" dirty="0">
              <a:solidFill>
                <a:schemeClr val="accent5"/>
              </a:solidFill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082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the Forwarded HTTP Header in ATS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/>
              <a:t>In </a:t>
            </a:r>
            <a:r>
              <a:rPr lang="en-US" dirty="0" err="1"/>
              <a:t>records.config</a:t>
            </a:r>
            <a:r>
              <a:rPr lang="en-US" dirty="0"/>
              <a:t>, configure with:</a:t>
            </a:r>
          </a:p>
          <a:p>
            <a:pPr lvl="2"/>
            <a:r>
              <a:rPr lang="en-US" dirty="0"/>
              <a:t>CONFIG </a:t>
            </a:r>
            <a:r>
              <a:rPr lang="en-US" dirty="0" err="1"/>
              <a:t>proxy.config.http.insert_forwarded</a:t>
            </a:r>
            <a:r>
              <a:rPr lang="en-US" dirty="0"/>
              <a:t> STRING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for                 Client IP address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by=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ip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  Proxy IP address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by=unknown          The literal string ``unknown``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by=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servername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Proxy server name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by=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uuid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       Server UUID prefixed with ``_``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proto               Protocol of incoming request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host                The host specified in the incoming request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connection=compact  Connection with basic transaction codes.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connection=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  Connection with detailed transaction codes.</a:t>
            </a:r>
          </a:p>
          <a:p>
            <a:pPr lvl="3"/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connection=full     Full user agent connection &lt;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protocol_tags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&gt;`</a:t>
            </a:r>
          </a:p>
        </p:txBody>
      </p:sp>
    </p:spTree>
    <p:extLst>
      <p:ext uri="{BB962C8B-B14F-4D97-AF65-F5344CB8AC3E}">
        <p14:creationId xmlns:p14="http://schemas.microsoft.com/office/powerpoint/2010/main" val="1635125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 Protocol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/>
              <a:t>Protocol agnostic – works for either HTTP or HTTPS</a:t>
            </a:r>
          </a:p>
          <a:p>
            <a:pPr lvl="1"/>
            <a:r>
              <a:rPr lang="en-US" sz="3200" dirty="0"/>
              <a:t>Does not require architectural changes</a:t>
            </a:r>
          </a:p>
          <a:p>
            <a:pPr lvl="1"/>
            <a:r>
              <a:rPr lang="en-US" sz="3200" dirty="0" err="1"/>
              <a:t>NATing</a:t>
            </a:r>
            <a:r>
              <a:rPr lang="en-US" sz="3200" dirty="0"/>
              <a:t> of firewalls has no impact</a:t>
            </a:r>
          </a:p>
          <a:p>
            <a:pPr lvl="1"/>
            <a:r>
              <a:rPr lang="en-US" sz="3200" dirty="0"/>
              <a:t>Scalable</a:t>
            </a:r>
          </a:p>
        </p:txBody>
      </p:sp>
    </p:spTree>
    <p:extLst>
      <p:ext uri="{BB962C8B-B14F-4D97-AF65-F5344CB8AC3E}">
        <p14:creationId xmlns:p14="http://schemas.microsoft.com/office/powerpoint/2010/main" val="2553378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 Protocol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US" sz="2300" dirty="0"/>
              <a:t>As out infrastructures become more complex, more and more layers are piled in the stack</a:t>
            </a:r>
          </a:p>
          <a:p>
            <a:pPr lvl="1"/>
            <a:r>
              <a:rPr lang="en-US" sz="2300" dirty="0"/>
              <a:t>As a request is relayed through the stack via TCP connections, we lose the original TCP connection parameters</a:t>
            </a:r>
          </a:p>
          <a:p>
            <a:pPr lvl="2"/>
            <a:r>
              <a:rPr lang="en-US" sz="2600" dirty="0"/>
              <a:t>Source IP and port</a:t>
            </a:r>
          </a:p>
          <a:p>
            <a:pPr lvl="2"/>
            <a:r>
              <a:rPr lang="en-US" sz="2600" dirty="0"/>
              <a:t>Destination IP and port</a:t>
            </a:r>
          </a:p>
          <a:p>
            <a:pPr lvl="1"/>
            <a:r>
              <a:rPr lang="en-US" sz="2300" dirty="0"/>
              <a:t>The PROXY Protocol was written by </a:t>
            </a:r>
            <a:r>
              <a:rPr lang="en-US" sz="2300" dirty="0" err="1"/>
              <a:t>HAProxy</a:t>
            </a:r>
            <a:r>
              <a:rPr lang="en-US" sz="2300" dirty="0"/>
              <a:t> as “a convenient way to safely transport connection information such as a client's address across multiple layers of NAT or TCP proxies”</a:t>
            </a:r>
          </a:p>
          <a:p>
            <a:pPr lvl="1"/>
            <a:r>
              <a:rPr lang="en-US" sz="2300" dirty="0"/>
              <a:t>Many packages have already adopted the PROXY Protocol</a:t>
            </a:r>
          </a:p>
          <a:p>
            <a:pPr lvl="2"/>
            <a:r>
              <a:rPr lang="en-US" sz="2600" dirty="0" err="1"/>
              <a:t>HAProxy</a:t>
            </a:r>
            <a:endParaRPr lang="en-US" sz="2600" dirty="0"/>
          </a:p>
          <a:p>
            <a:pPr lvl="2"/>
            <a:r>
              <a:rPr lang="en-US" sz="2600" dirty="0"/>
              <a:t>AWS ELB</a:t>
            </a:r>
          </a:p>
          <a:p>
            <a:pPr lvl="2"/>
            <a:r>
              <a:rPr lang="en-US" sz="2600" dirty="0" err="1"/>
              <a:t>nginx</a:t>
            </a:r>
            <a:endParaRPr lang="en-US" sz="2600" dirty="0"/>
          </a:p>
          <a:p>
            <a:pPr lvl="2"/>
            <a:r>
              <a:rPr lang="en-US" sz="2600" dirty="0"/>
              <a:t>varnish</a:t>
            </a:r>
          </a:p>
          <a:p>
            <a:pPr lvl="2"/>
            <a:r>
              <a:rPr lang="en-US" sz="2600" dirty="0" err="1"/>
              <a:t>httpd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052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Proxy Protocol In and Out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 fontAlgn="ctr"/>
            <a:r>
              <a:rPr lang="en-US" dirty="0"/>
              <a:t>Proxy Protocol has been adopted on many, but not all platforms</a:t>
            </a:r>
          </a:p>
          <a:p>
            <a:pPr lvl="1" fontAlgn="ctr"/>
            <a:r>
              <a:rPr lang="en-US" dirty="0"/>
              <a:t>Forwarded: header is an IETF standard</a:t>
            </a:r>
          </a:p>
          <a:p>
            <a:pPr lvl="1" fontAlgn="ctr"/>
            <a:r>
              <a:rPr lang="en-US" dirty="0"/>
              <a:t>In the current (to be approved and merged) PR, PROXY protocol v1 is being consumed on ingress into ATS, the remote address/port are being set internally.   </a:t>
            </a:r>
          </a:p>
          <a:p>
            <a:pPr lvl="1" fontAlgn="ctr"/>
            <a:r>
              <a:rPr lang="en-US" dirty="0"/>
              <a:t>While building the response headers,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add_forwarded_field_to_request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  <a:r>
              <a:rPr lang="en-US" dirty="0">
                <a:cs typeface="Consolas" panose="020B0609020204030204" pitchFamily="49" charset="0"/>
              </a:rPr>
              <a:t> picks up the remote address set internally</a:t>
            </a:r>
          </a:p>
          <a:p>
            <a:pPr lvl="1" font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74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What’s Next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6ED06-D8DE-4514-AB55-3E64337EBA2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lvl="1" fontAlgn="ctr"/>
            <a:r>
              <a:rPr lang="en-US" sz="2800" dirty="0"/>
              <a:t>The current implementation is for PROXY Protocol v1</a:t>
            </a:r>
          </a:p>
          <a:p>
            <a:pPr lvl="1" fontAlgn="ctr"/>
            <a:r>
              <a:rPr lang="en-US" sz="2800" dirty="0"/>
              <a:t>There is a v2 (binary implementation)</a:t>
            </a:r>
          </a:p>
          <a:p>
            <a:pPr lvl="2" fontAlgn="ctr"/>
            <a:r>
              <a:rPr lang="en-US" sz="3000" dirty="0"/>
              <a:t>it is not widely accepted yet</a:t>
            </a:r>
          </a:p>
          <a:p>
            <a:pPr lvl="2" fontAlgn="ctr"/>
            <a:r>
              <a:rPr lang="en-US" sz="3000" dirty="0"/>
              <a:t>If there is enough interest, we can implement v2</a:t>
            </a:r>
          </a:p>
          <a:p>
            <a:pPr lvl="1" fontAlgn="ctr"/>
            <a:r>
              <a:rPr lang="en-US" sz="2800" dirty="0"/>
              <a:t>We could also implement PROXY Protocol on egress from ATS to present the PROXY header to origin servers, but it would require some bit of work</a:t>
            </a:r>
          </a:p>
          <a:p>
            <a:pPr lvl="1" fontAlgn="ctr"/>
            <a:r>
              <a:rPr lang="en-US" sz="2800" dirty="0"/>
              <a:t>Hook into </a:t>
            </a:r>
            <a:r>
              <a:rPr lang="en-US" sz="2800" dirty="0" err="1"/>
              <a:t>ip_allow.config</a:t>
            </a:r>
            <a:r>
              <a:rPr lang="en-US" sz="2800" dirty="0"/>
              <a:t> to control ”trusted sources”</a:t>
            </a:r>
          </a:p>
        </p:txBody>
      </p:sp>
    </p:spTree>
    <p:extLst>
      <p:ext uri="{BB962C8B-B14F-4D97-AF65-F5344CB8AC3E}">
        <p14:creationId xmlns:p14="http://schemas.microsoft.com/office/powerpoint/2010/main" val="2933799670"/>
      </p:ext>
    </p:extLst>
  </p:cSld>
  <p:clrMapOvr>
    <a:masterClrMapping/>
  </p:clrMapOvr>
</p:sld>
</file>

<file path=ppt/theme/theme1.xml><?xml version="1.0" encoding="utf-8"?>
<a:theme xmlns:a="http://schemas.openxmlformats.org/drawingml/2006/main" name="2017 GD Brand Template_GTWalsheim">
  <a:themeElements>
    <a:clrScheme name="Custom 8">
      <a:dk1>
        <a:srgbClr val="000000"/>
      </a:dk1>
      <a:lt1>
        <a:srgbClr val="FFFFFF"/>
      </a:lt1>
      <a:dk2>
        <a:srgbClr val="FEDC45"/>
      </a:dk2>
      <a:lt2>
        <a:srgbClr val="F3F3F3"/>
      </a:lt2>
      <a:accent1>
        <a:srgbClr val="02C54C"/>
      </a:accent1>
      <a:accent2>
        <a:srgbClr val="4664C5"/>
      </a:accent2>
      <a:accent3>
        <a:srgbClr val="9F3DB7"/>
      </a:accent3>
      <a:accent4>
        <a:srgbClr val="EF6C0F"/>
      </a:accent4>
      <a:accent5>
        <a:srgbClr val="DB1802"/>
      </a:accent5>
      <a:accent6>
        <a:srgbClr val="87A8F4"/>
      </a:accent6>
      <a:hlink>
        <a:srgbClr val="0563C1"/>
      </a:hlink>
      <a:folHlink>
        <a:srgbClr val="FF9592"/>
      </a:folHlink>
    </a:clrScheme>
    <a:fontScheme name="GD Brand_GDBoing-GTWalsheim">
      <a:majorFont>
        <a:latin typeface="GD Boing"/>
        <a:ea typeface=""/>
        <a:cs typeface=""/>
      </a:majorFont>
      <a:minorFont>
        <a:latin typeface="GT Walsheim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 GD Brand Template_GTWalsheim" id="{5902B989-3101-44C1-AE36-30A3F2730105}" vid="{A1A7FA61-AA5F-41BA-A7B9-62460A2E8E5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GDT XLT Template_2017</Template>
  <TotalTime>13335</TotalTime>
  <Words>571</Words>
  <Application>Microsoft Macintosh PowerPoint</Application>
  <PresentationFormat>Widescreen</PresentationFormat>
  <Paragraphs>80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 Unicode MS</vt:lpstr>
      <vt:lpstr>Arial</vt:lpstr>
      <vt:lpstr>Consolas</vt:lpstr>
      <vt:lpstr>GD Boing</vt:lpstr>
      <vt:lpstr>GT Walsheim Medium</vt:lpstr>
      <vt:lpstr>GT Walsheim Regular</vt:lpstr>
      <vt:lpstr>2017 GD Brand Template_GTWalsheim</vt:lpstr>
      <vt:lpstr>Apache Traffic Server Euro Tour 2018  Proxy Protocol to Forwarded Header</vt:lpstr>
      <vt:lpstr>Infrastructure Stack</vt:lpstr>
      <vt:lpstr>Forwarded HTTP Header</vt:lpstr>
      <vt:lpstr>Forwarded HTTP Header</vt:lpstr>
      <vt:lpstr>Configuring the Forwarded HTTP Header in ATS</vt:lpstr>
      <vt:lpstr>PROXY Protocol</vt:lpstr>
      <vt:lpstr>PROXY Protocol</vt:lpstr>
      <vt:lpstr>Why not Proxy Protocol In and Out</vt:lpstr>
      <vt:lpstr>What’s Next</vt:lpstr>
    </vt:vector>
  </TitlesOfParts>
  <Company>Go Daddy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L. Young</dc:creator>
  <cp:lastModifiedBy>Steven R. Feltner</cp:lastModifiedBy>
  <cp:revision>239</cp:revision>
  <dcterms:created xsi:type="dcterms:W3CDTF">2016-10-17T02:15:02Z</dcterms:created>
  <dcterms:modified xsi:type="dcterms:W3CDTF">2018-05-08T16:02:42Z</dcterms:modified>
</cp:coreProperties>
</file>