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74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91" r:id="rId35"/>
    <p:sldId id="292" r:id="rId3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/>
    <p:restoredTop sz="94655"/>
  </p:normalViewPr>
  <p:slideViewPr>
    <p:cSldViewPr snapToGrid="0">
      <p:cViewPr>
        <p:scale>
          <a:sx n="206" d="100"/>
          <a:sy n="206" d="100"/>
        </p:scale>
        <p:origin x="544" y="5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40833e8cf4_1_2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40833e8cf4_1_2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0833e8cf4_1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40833e8cf4_1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0833e8cf4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0833e8cf4_1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40833e8cf4_1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40833e8cf4_1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0833e8cf4_1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0833e8cf4_1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0833e8cf4_1_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0833e8cf4_1_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40833e8cf4_1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40833e8cf4_1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40833e8cf4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40833e8cf4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40833e8cf4_1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40833e8cf4_1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40833e8cf4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40833e8cf4_1_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40833e8cf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40833e8cf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0833e8cf4_1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0833e8cf4_1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0833e8cf4_1_2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40833e8cf4_1_2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0833e8cf4_1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0833e8cf4_1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0833e8cf4_1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40833e8cf4_1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40833e8cf4_1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40833e8cf4_1_1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40833e8cf4_1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40833e8cf4_1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0833e8cf4_1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0833e8cf4_1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40833e8cf4_1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40833e8cf4_1_1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40833e8cf4_1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40833e8cf4_1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40833e8cf4_1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40833e8cf4_1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0833e8cf4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0833e8cf4_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40833e8cf4_1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40833e8cf4_1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40833e8cf4_1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40833e8cf4_1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40833e8cf4_1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40833e8cf4_1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40833e8cf4_1_1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40833e8cf4_1_1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40833e8cf4_1_1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40833e8cf4_1_1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40833e8cf4_1_2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40833e8cf4_1_2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40833e8cf4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40833e8cf4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0833e8cf4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0833e8cf4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0833e8cf4_1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0833e8cf4_1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40833e8cf4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40833e8cf4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0833e8cf4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0833e8cf4_1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40833e8cf4_1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40833e8cf4_1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457201"/>
            <a:ext cx="6507167" cy="2400300"/>
          </a:xfrm>
        </p:spPr>
        <p:txBody>
          <a:bodyPr anchor="b">
            <a:normAutofit/>
          </a:bodyPr>
          <a:lstStyle>
            <a:lvl1pPr algn="ctr">
              <a:defRPr sz="36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2914650"/>
            <a:ext cx="6507167" cy="1428750"/>
          </a:xfrm>
        </p:spPr>
        <p:txBody>
          <a:bodyPr anchor="t">
            <a:normAutofit/>
          </a:bodyPr>
          <a:lstStyle>
            <a:lvl1pPr marL="0" indent="0" algn="ctr">
              <a:buNone/>
              <a:defRPr sz="1575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6854790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3549649"/>
            <a:ext cx="7429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84709" y="699084"/>
            <a:ext cx="6169458" cy="2373732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60" y="3974702"/>
            <a:ext cx="7429500" cy="370284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9407197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343149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1256664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109" y="2514600"/>
            <a:ext cx="6629402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1548892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2481436"/>
            <a:ext cx="7429500" cy="110160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3036"/>
            <a:ext cx="7429501" cy="6453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8892929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27459" y="590118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28359" y="2057400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60" y="457201"/>
            <a:ext cx="6972299" cy="2057399"/>
          </a:xfrm>
        </p:spPr>
        <p:txBody>
          <a:bodyPr anchor="ctr">
            <a:normAutofit/>
          </a:bodyPr>
          <a:lstStyle>
            <a:lvl1pPr algn="l">
              <a:defRPr sz="24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914650"/>
            <a:ext cx="7429500" cy="6667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581400"/>
            <a:ext cx="7429500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4075343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457201"/>
            <a:ext cx="7429499" cy="20573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56059" y="2628900"/>
            <a:ext cx="74295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1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3257550"/>
            <a:ext cx="7429500" cy="10858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8364516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83830585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673" y="457200"/>
            <a:ext cx="1657886" cy="3886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9" y="457200"/>
            <a:ext cx="5657850" cy="38862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8460111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1_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476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067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5174722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260" y="2481436"/>
            <a:ext cx="6515100" cy="1101600"/>
          </a:xfrm>
        </p:spPr>
        <p:txBody>
          <a:bodyPr anchor="b"/>
          <a:lstStyle>
            <a:lvl1pPr algn="r">
              <a:defRPr sz="3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3259" y="3583036"/>
            <a:ext cx="6515101" cy="645300"/>
          </a:xfrm>
        </p:spPr>
        <p:txBody>
          <a:bodyPr anchor="t">
            <a:normAutofit/>
          </a:bodyPr>
          <a:lstStyle>
            <a:lvl1pPr marL="0" indent="0" algn="r">
              <a:buNone/>
              <a:defRPr sz="15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537821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9" y="2000250"/>
            <a:ext cx="3657600" cy="234315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7959" y="2000250"/>
            <a:ext cx="3657600" cy="234315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4422937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1961" y="1993900"/>
            <a:ext cx="3441698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9" y="2432447"/>
            <a:ext cx="3657600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32350" y="2000250"/>
            <a:ext cx="345321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7959" y="2432447"/>
            <a:ext cx="3657601" cy="191095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029708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715501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10/1/18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2536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2661841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7859" y="457201"/>
            <a:ext cx="4457701" cy="3886200"/>
          </a:xfrm>
        </p:spPr>
        <p:txBody>
          <a:bodyPr anchor="ctr"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2661841" cy="13716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036559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1200150"/>
            <a:ext cx="4000501" cy="102870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75300" y="-13716"/>
            <a:ext cx="2457449" cy="517779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28850"/>
            <a:ext cx="4000501" cy="1371600"/>
          </a:xfrm>
        </p:spPr>
        <p:txBody>
          <a:bodyPr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9409" y="4412457"/>
            <a:ext cx="685800" cy="273844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56059" y="4412457"/>
            <a:ext cx="382905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56960" y="4412457"/>
            <a:ext cx="241925" cy="273844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8020553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457200"/>
            <a:ext cx="7429499" cy="14287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000250"/>
            <a:ext cx="7429499" cy="23431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28209" y="4412457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10/1/18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4412457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10" y="4412457"/>
            <a:ext cx="41337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76636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  <p:sldLayoutId id="2147483793" r:id="rId19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5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3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105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100000"/>
        <a:buFont typeface="Arial"/>
        <a:buChar char="•"/>
        <a:defRPr sz="9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3rdparty-dash-in-loopback.example.net:81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94941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/>
                </a:solidFill>
              </a:rPr>
              <a:t>ATS Slice Plugin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1617785"/>
            <a:ext cx="8520600" cy="63890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Coming to a cache near you!</a:t>
            </a: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3904EAE-4C61-1942-8771-88BC9369AD89}"/>
              </a:ext>
            </a:extLst>
          </p:cNvPr>
          <p:cNvSpPr txBox="1"/>
          <p:nvPr/>
        </p:nvSpPr>
        <p:spPr>
          <a:xfrm>
            <a:off x="556846" y="4278924"/>
            <a:ext cx="8275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Evan </a:t>
            </a:r>
            <a:r>
              <a:rPr lang="en-US" dirty="0" err="1">
                <a:solidFill>
                  <a:schemeClr val="tx1"/>
                </a:solidFill>
                <a:latin typeface="+mj-lt"/>
              </a:rPr>
              <a:t>Zelkowitz</a:t>
            </a:r>
            <a:endParaRPr lang="en-US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  <a:latin typeface="+mj-lt"/>
              </a:rPr>
              <a:t>(actual work done by Brian Olsen)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A7DD22-37A9-F54B-9850-1AC110D715BB}"/>
              </a:ext>
            </a:extLst>
          </p:cNvPr>
          <p:cNvSpPr txBox="1"/>
          <p:nvPr/>
        </p:nvSpPr>
        <p:spPr>
          <a:xfrm>
            <a:off x="2605453" y="2413306"/>
            <a:ext cx="47273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+mj-lt"/>
              </a:rPr>
              <a:t>A.K.A. Variable Range Requests at Comcast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A59756-7B88-3845-A53C-C85E081AB5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92" y="3614607"/>
            <a:ext cx="3343113" cy="118753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Solutions - nginx</a:t>
            </a:r>
            <a:endParaRPr sz="3600"/>
          </a:p>
        </p:txBody>
      </p:sp>
      <p:sp>
        <p:nvSpPr>
          <p:cNvPr id="108" name="Google Shape;108;p22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Has had support for range caching since Dec 2015.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Can be used in concert with ATS to better handle range requests.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Currently used to slice ranges into blocks and assemble them into client responses, allowing ATS to handle caching via the cache_range_requests plugin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Range slicing/large assets today</a:t>
            </a:r>
            <a:endParaRPr sz="3600" dirty="0"/>
          </a:p>
        </p:txBody>
      </p:sp>
      <p:sp>
        <p:nvSpPr>
          <p:cNvPr id="114" name="Google Shape;114;p23"/>
          <p:cNvSpPr txBox="1">
            <a:spLocks noGrp="1"/>
          </p:cNvSpPr>
          <p:nvPr>
            <p:ph type="body" idx="1"/>
          </p:nvPr>
        </p:nvSpPr>
        <p:spPr>
          <a:xfrm>
            <a:off x="311700" y="1669702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ATS -&gt; </a:t>
            </a:r>
            <a:r>
              <a:rPr lang="en" sz="2400" dirty="0" err="1"/>
              <a:t>nginx</a:t>
            </a:r>
            <a:r>
              <a:rPr lang="en" sz="2400" dirty="0"/>
              <a:t> -&gt; ATS(s) </a:t>
            </a:r>
            <a:r>
              <a:rPr lang="en" sz="2400" dirty="0" err="1"/>
              <a:t>cache_range_requests</a:t>
            </a:r>
            <a:r>
              <a:rPr lang="en" sz="2400" dirty="0"/>
              <a:t> (dash)</a:t>
            </a:r>
            <a:endParaRPr sz="24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dirty="0"/>
              <a:t>Background fetch (343 remap rules on our third party content)</a:t>
            </a:r>
            <a:endParaRPr sz="2400" dirty="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 dirty="0"/>
              <a:t>Cache Range Requests: Comcast specific video</a:t>
            </a:r>
            <a:endParaRPr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</a:t>
            </a:r>
            <a:endParaRPr sz="3600"/>
          </a:p>
        </p:txBody>
      </p:sp>
      <p:sp>
        <p:nvSpPr>
          <p:cNvPr id="120" name="Google Shape;120;p24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Breaks an incoming request (range or full asset) into multiple byte aligned </a:t>
            </a:r>
            <a:r>
              <a:rPr lang="en" sz="2400" b="1"/>
              <a:t>cacheable</a:t>
            </a:r>
            <a:r>
              <a:rPr lang="en" sz="2400"/>
              <a:t> block requests.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Re-assembles the block content into client responses.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Block size can be tuned.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Handles both naive audio/video files and large file assets (releases, updates, patches, etc)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Challenges</a:t>
            </a:r>
            <a:endParaRPr sz="3600"/>
          </a:p>
        </p:txBody>
      </p:sp>
      <p:sp>
        <p:nvSpPr>
          <p:cNvPr id="126" name="Google Shape;126;p25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CDN software excels at data caching and header manipulation/authentication.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CDN isn’t supposed to manipulate content.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CDN software typically fetches, caches and serves SINGLE requests.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32" name="Google Shape;132;p26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Borrows concepts from </a:t>
            </a:r>
            <a:r>
              <a:rPr lang="en" sz="2400" b="1"/>
              <a:t>nginx</a:t>
            </a:r>
            <a:r>
              <a:rPr lang="en" sz="2400"/>
              <a:t> (Dec 2015)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Only make GET requests.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When in doubt, GET request first slice block.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ATS plugins primarily designed around One to One (one request from client -&gt; one request to parent)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The extended content manipulation “Transform” plugin type works based on One to One interaction.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44" name="Google Shape;144;p28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Slice plugin designed around “Server Intercept” handler.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Designed to allow ATS to act as an origin (HTTP server).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Enables one to many requests.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Lose access to the ATS state machine including: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Cache management.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Conditional requests.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Parent handling (proxying).</a:t>
            </a:r>
            <a:endParaRPr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50" name="Google Shape;150;p29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Cache Range Requests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Handles parent interaction.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Handles block caching.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Handles conditional headers.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Is proven in production.</a:t>
            </a: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Lets ATS do what it does best.</a:t>
            </a:r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56" name="Google Shape;156;p30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Server intercept handler takes over.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State machine only consists of data buffer signals.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Client request ready to read.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Client request has more data to read.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Server response ready to read.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Server response has more data to read.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Client wants more data….</a:t>
            </a: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62" name="Google Shape;162;p31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/>
          </a:p>
        </p:txBody>
      </p:sp>
      <p:pic>
        <p:nvPicPr>
          <p:cNvPr id="163" name="Google Shape;16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575" y="1447800"/>
            <a:ext cx="7794749" cy="307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Range: bytes=573741824-573888888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</a:t>
            </a:r>
            <a:r>
              <a:rPr lang="en" dirty="0"/>
              <a:t>fc7233</a:t>
            </a:r>
            <a:br>
              <a:rPr lang="en" dirty="0"/>
            </a:br>
            <a:r>
              <a:rPr lang="en" dirty="0"/>
              <a:t>(Range Requests)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Any irregularities need to be handled by the plugin</a:t>
            </a:r>
            <a:endParaRPr sz="240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Past end of data (but inside last block) 416 responses.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Server aborts (passthru)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Subsequent block errors from server (close connection)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Client timeouts and aborts (finish server fetch)</a:t>
            </a:r>
            <a:endParaRPr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Implementation</a:t>
            </a:r>
            <a:endParaRPr sz="3600"/>
          </a:p>
        </p:txBody>
      </p:sp>
      <p:sp>
        <p:nvSpPr>
          <p:cNvPr id="175" name="Google Shape;175;p33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Currently 1466 LOC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" sz="2400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Includes ATS integrated unit tests of range utility code using the “catch” framework.</a:t>
            </a:r>
            <a:endParaRPr sz="2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Usage</a:t>
            </a:r>
            <a:endParaRPr sz="3600"/>
          </a:p>
        </p:txBody>
      </p:sp>
      <p:sp>
        <p:nvSpPr>
          <p:cNvPr id="181" name="Google Shape;181;p34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Remap line: test</a:t>
            </a: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map http://ats/ http://parent/ @plugin=slice.so @pparam=blockbytes:1m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Blockbytes also supports 512k, 5m, etc.</a:t>
            </a:r>
            <a:endParaRPr sz="24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nginx remap </a:t>
            </a:r>
            <a:endParaRPr sz="3600"/>
          </a:p>
        </p:txBody>
      </p:sp>
      <p:sp>
        <p:nvSpPr>
          <p:cNvPr id="187" name="Google Shape;187;p35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map     http://example-dash.3rdparty.com/     </a:t>
            </a:r>
            <a:r>
              <a:rPr lang="en" sz="1400" dirty="0">
                <a:hlinkClick r:id="rId3"/>
              </a:rPr>
              <a:t>http://3rdparty-dash-in-loopback.example.net:81/</a:t>
            </a:r>
            <a:endParaRPr lang="en" sz="1400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/>
              <a:t>@plugin…………….. @plugin=</a:t>
            </a:r>
            <a:r>
              <a:rPr lang="en" sz="1400" dirty="0" err="1"/>
              <a:t>tslua.so</a:t>
            </a:r>
            <a:r>
              <a:rPr lang="en" sz="1400" dirty="0"/>
              <a:t> @</a:t>
            </a:r>
            <a:r>
              <a:rPr lang="en" sz="1400" dirty="0" err="1"/>
              <a:t>pparam</a:t>
            </a:r>
            <a:r>
              <a:rPr lang="en" sz="1400" dirty="0"/>
              <a:t>=/opt/</a:t>
            </a:r>
            <a:r>
              <a:rPr lang="en" sz="1400" dirty="0" err="1"/>
              <a:t>trafficserver</a:t>
            </a:r>
            <a:r>
              <a:rPr lang="en" sz="1400" dirty="0"/>
              <a:t>/</a:t>
            </a:r>
            <a:r>
              <a:rPr lang="en" sz="1400" dirty="0" err="1"/>
              <a:t>etc</a:t>
            </a:r>
            <a:r>
              <a:rPr lang="en" sz="1400" dirty="0"/>
              <a:t>/</a:t>
            </a:r>
            <a:r>
              <a:rPr lang="en" sz="1400" dirty="0" err="1"/>
              <a:t>trafficserver</a:t>
            </a:r>
            <a:r>
              <a:rPr lang="en" sz="1400" dirty="0"/>
              <a:t>/3rdparty_range_request_manipulation.lua (handles some client oddities of how they request ranges)</a:t>
            </a:r>
            <a:endParaRPr sz="1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 dirty="0"/>
              <a:t>map     http://3rdparty-dash-out-loopback.example.net/     http://3rdparty-dash-cname.example.net/ @plugin=……. @plugin=</a:t>
            </a:r>
            <a:r>
              <a:rPr lang="en" sz="1400" dirty="0" err="1"/>
              <a:t>cache_range_requests.so</a:t>
            </a:r>
            <a:endParaRPr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Usage</a:t>
            </a:r>
            <a:endParaRPr sz="3600"/>
          </a:p>
        </p:txBody>
      </p:sp>
      <p:sp>
        <p:nvSpPr>
          <p:cNvPr id="193" name="Google Shape;193;p36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dirty="0"/>
              <a:t>map	https://</a:t>
            </a:r>
            <a:r>
              <a:rPr lang="en" sz="1400" dirty="0" err="1"/>
              <a:t>exampl</a:t>
            </a:r>
            <a:r>
              <a:rPr lang="en-US" sz="1400" dirty="0"/>
              <a:t>e</a:t>
            </a:r>
            <a:r>
              <a:rPr lang="en" sz="1400" dirty="0"/>
              <a:t>.3rdparty.com/     http://3rdparty-dash-cname.example.net/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dirty="0"/>
              <a:t>@plugin=</a:t>
            </a:r>
            <a:r>
              <a:rPr lang="en" sz="1400" dirty="0" err="1"/>
              <a:t>tslua.so</a:t>
            </a:r>
            <a:r>
              <a:rPr lang="en" sz="1400" dirty="0"/>
              <a:t> @</a:t>
            </a:r>
            <a:r>
              <a:rPr lang="en" sz="1400" dirty="0" err="1"/>
              <a:t>pparam</a:t>
            </a:r>
            <a:r>
              <a:rPr lang="en" sz="1400" dirty="0"/>
              <a:t>=/opt/</a:t>
            </a:r>
            <a:r>
              <a:rPr lang="en" sz="1400" dirty="0" err="1"/>
              <a:t>trafficserver</a:t>
            </a:r>
            <a:r>
              <a:rPr lang="en" sz="1400" dirty="0"/>
              <a:t>/</a:t>
            </a:r>
            <a:r>
              <a:rPr lang="en" sz="1400" dirty="0" err="1"/>
              <a:t>etc</a:t>
            </a:r>
            <a:r>
              <a:rPr lang="en" sz="1400" dirty="0"/>
              <a:t>/</a:t>
            </a:r>
            <a:r>
              <a:rPr lang="en" sz="1400" dirty="0" err="1"/>
              <a:t>trafficserver</a:t>
            </a:r>
            <a:r>
              <a:rPr lang="en" sz="1400" dirty="0"/>
              <a:t>/3rd_party_range_request_manipulation.lua @plugin=</a:t>
            </a:r>
            <a:r>
              <a:rPr lang="en" sz="1400" dirty="0" err="1"/>
              <a:t>slice.so</a:t>
            </a:r>
            <a:r>
              <a:rPr lang="en" sz="1400" dirty="0"/>
              <a:t> @</a:t>
            </a:r>
            <a:r>
              <a:rPr lang="en" sz="1400" dirty="0" err="1"/>
              <a:t>pparam</a:t>
            </a:r>
            <a:r>
              <a:rPr lang="en" sz="1400" dirty="0"/>
              <a:t>=blockbytes:1000000 @plugin=</a:t>
            </a:r>
            <a:r>
              <a:rPr lang="en" sz="1400" dirty="0" err="1"/>
              <a:t>cache_range_requests.so</a:t>
            </a:r>
            <a:endParaRPr sz="1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Usage</a:t>
            </a:r>
            <a:endParaRPr sz="3600"/>
          </a:p>
        </p:txBody>
      </p:sp>
      <p:sp>
        <p:nvSpPr>
          <p:cNvPr id="199" name="Google Shape;199;p37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Runs through matched remap rule.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Slice plugin takes over and makes a virtual connection back into ATS per slice block using Pristine </a:t>
            </a:r>
            <a:r>
              <a:rPr lang="en" sz="2400" dirty="0" err="1"/>
              <a:t>Url</a:t>
            </a:r>
            <a:r>
              <a:rPr lang="en" sz="2400" dirty="0"/>
              <a:t> (and modified meta data and range).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Runs through the same remap rules again, skips slice plugin (due to slice header) then runs </a:t>
            </a:r>
            <a:r>
              <a:rPr lang="en" sz="2400" dirty="0" err="1"/>
              <a:t>cache_range_requests.so</a:t>
            </a:r>
            <a:endParaRPr sz="24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05" name="Google Shape;205;p38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Memory leaks!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Valgrind (single requests, small blocks)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Also useful for slow ATS testing.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Compare against simpler plugin for setup leaks.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Jemalloc (data loading)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Somewhat useful for ATS managed memory.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Compare against simpler plugin for leaks.</a:t>
            </a:r>
            <a:endParaRPr sz="24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11" name="Google Shape;211;p39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Stress testing: Origin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-"/>
            </a:pPr>
            <a:r>
              <a:rPr lang="en" sz="2400" dirty="0"/>
              <a:t>Apache </a:t>
            </a:r>
            <a:r>
              <a:rPr lang="en" sz="2400" dirty="0" err="1"/>
              <a:t>httpd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Fast, known content.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Custom plugin for fake content lacks in deterministic verifiable content.</a:t>
            </a:r>
            <a:endParaRPr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17" name="Google Shape;217;p40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Functional testing: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-"/>
            </a:pPr>
            <a:r>
              <a:rPr lang="en" sz="2400" dirty="0"/>
              <a:t>Custom origin.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Able to generate deterministic data based on header.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Able to simulate positional and block failures.</a:t>
            </a:r>
            <a:endParaRPr sz="2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dirty="0"/>
              <a:t>curl http://</a:t>
            </a:r>
            <a:r>
              <a:rPr lang="en" sz="2400" dirty="0" err="1"/>
              <a:t>ats</a:t>
            </a:r>
            <a:r>
              <a:rPr lang="en" sz="2400" dirty="0"/>
              <a:t>/~</a:t>
            </a:r>
            <a:r>
              <a:rPr lang="en" sz="2400" dirty="0" err="1"/>
              <a:t>param</a:t>
            </a:r>
            <a:r>
              <a:rPr lang="en" sz="2400" dirty="0"/>
              <a:t>/~s.2M/&amp;~</a:t>
            </a:r>
            <a:r>
              <a:rPr lang="en" sz="2400" dirty="0" err="1"/>
              <a:t>param</a:t>
            </a:r>
            <a:r>
              <a:rPr lang="en" sz="2400" dirty="0"/>
              <a:t>/" -H "</a:t>
            </a:r>
            <a:r>
              <a:rPr lang="en" sz="2400" dirty="0" err="1"/>
              <a:t>Range:bytes</a:t>
            </a:r>
            <a:r>
              <a:rPr lang="en" sz="2400" dirty="0"/>
              <a:t>=999999-1049100"</a:t>
            </a:r>
            <a:endParaRPr sz="2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23" name="Google Shape;223;p41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Functional testing: Client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-"/>
            </a:pPr>
            <a:r>
              <a:rPr lang="en" sz="2400" dirty="0"/>
              <a:t>Curl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Conditional headers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Expected failures (416s, </a:t>
            </a:r>
            <a:r>
              <a:rPr lang="en" sz="2400" dirty="0" err="1"/>
              <a:t>etc</a:t>
            </a:r>
            <a:r>
              <a:rPr lang="en" sz="2400" dirty="0"/>
              <a:t>)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Grove (</a:t>
            </a:r>
            <a:r>
              <a:rPr lang="en" sz="2400" dirty="0" err="1"/>
              <a:t>golang</a:t>
            </a:r>
            <a:r>
              <a:rPr lang="en" sz="2400" dirty="0"/>
              <a:t> based ram cache, part of ATC)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Integration test script and tool written by Jan Van </a:t>
            </a:r>
            <a:r>
              <a:rPr lang="en" sz="2400" dirty="0" err="1"/>
              <a:t>Doorn</a:t>
            </a:r>
            <a:r>
              <a:rPr lang="en" sz="2400" dirty="0"/>
              <a:t>.</a:t>
            </a:r>
            <a:endParaRPr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19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Vanilla cache (ATS, nginx, etc)</a:t>
            </a:r>
            <a:endParaRPr sz="3600"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1"/>
          </p:nvPr>
        </p:nvSpPr>
        <p:spPr>
          <a:xfrm>
            <a:off x="311700" y="1522475"/>
            <a:ext cx="8520600" cy="30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Caching proxy will fetch the entire asset from the beginning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Will serve this request when the asset is finally cached.</a:t>
            </a:r>
            <a:endParaRPr sz="2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29" name="Google Shape;229;p42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Stress testing: Client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Rangegetter.go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Multiple cpus, random range walking</a:t>
            </a:r>
            <a:endParaRPr sz="240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Mode to verify content using parallel origin request.</a:t>
            </a:r>
            <a:endParaRPr sz="24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/>
              <a:t>rangegetter edgeedge.txt 1999999 4999999 10000 16</a:t>
            </a:r>
            <a:endParaRPr sz="24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4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35" name="Google Shape;235;p43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Stress testing: </a:t>
            </a:r>
            <a:r>
              <a:rPr lang="en" sz="2400" dirty="0" err="1"/>
              <a:t>rangegetter.go</a:t>
            </a:r>
            <a:r>
              <a:rPr lang="en" sz="2400" dirty="0"/>
              <a:t> + custom origin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Ran </a:t>
            </a:r>
            <a:r>
              <a:rPr lang="en" sz="2400" dirty="0" err="1"/>
              <a:t>rangegetter</a:t>
            </a:r>
            <a:r>
              <a:rPr lang="en" sz="2400" dirty="0"/>
              <a:t> in request only mode.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Turned off ATS caching.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Running on lab server (dual sandy </a:t>
            </a:r>
            <a:r>
              <a:rPr lang="en" sz="2400" dirty="0" err="1"/>
              <a:t>xeon</a:t>
            </a:r>
            <a:r>
              <a:rPr lang="en" sz="2400" dirty="0"/>
              <a:t>, 192GB ram)</a:t>
            </a:r>
            <a:endParaRPr sz="2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 dirty="0"/>
              <a:t>Sustained ~40gigabit/second, </a:t>
            </a:r>
            <a:r>
              <a:rPr lang="en" sz="2400" dirty="0" err="1"/>
              <a:t>cpu</a:t>
            </a:r>
            <a:r>
              <a:rPr lang="en" sz="2400" dirty="0"/>
              <a:t> limited by client and origin.</a:t>
            </a:r>
            <a:endParaRPr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41" name="Google Shape;241;p44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Stress testing: Traffic duplication tester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Good for reliability testing.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Good to check cache compatibility with current </a:t>
            </a:r>
            <a:r>
              <a:rPr lang="en" sz="2400" dirty="0" err="1"/>
              <a:t>nginx</a:t>
            </a:r>
            <a:r>
              <a:rPr lang="en" sz="2400" dirty="0"/>
              <a:t> solution.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Added md5sum support, ran queries in parallel against a </a:t>
            </a:r>
            <a:r>
              <a:rPr lang="en" sz="2400"/>
              <a:t>production server </a:t>
            </a:r>
            <a:r>
              <a:rPr lang="en" sz="2400" dirty="0"/>
              <a:t>for comparison.</a:t>
            </a:r>
            <a:endParaRPr sz="2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4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Testing</a:t>
            </a:r>
            <a:endParaRPr sz="3600"/>
          </a:p>
        </p:txBody>
      </p:sp>
      <p:sp>
        <p:nvSpPr>
          <p:cNvPr id="247" name="Google Shape;247;p45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Production testing:</a:t>
            </a:r>
            <a:endParaRPr sz="2400" dirty="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dirty="0"/>
              <a:t>test-3rdparty-server.comcast.net (Fake </a:t>
            </a:r>
            <a:r>
              <a:rPr lang="en" sz="2400" dirty="0" err="1"/>
              <a:t>fqdn</a:t>
            </a:r>
            <a:r>
              <a:rPr lang="en" sz="2400" dirty="0"/>
              <a:t> </a:t>
            </a:r>
            <a:r>
              <a:rPr lang="en" sz="2400" dirty="0">
                <a:sym typeface="Wingdings" pitchFamily="2" charset="2"/>
              </a:rPr>
              <a:t> )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Currently running 3rdparty-dash only traffic.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-US" sz="2400" dirty="0"/>
              <a:t>Running for multiple weeks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Slow creep of RES memory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44.4G Friday, 44.9G Monday ~24 </a:t>
            </a:r>
            <a:r>
              <a:rPr lang="en" sz="2400" dirty="0" err="1"/>
              <a:t>cpu</a:t>
            </a:r>
            <a:r>
              <a:rPr lang="en" sz="2400" dirty="0"/>
              <a:t> hours</a:t>
            </a:r>
            <a:endParaRPr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 - Issues</a:t>
            </a:r>
            <a:endParaRPr sz="3600"/>
          </a:p>
        </p:txBody>
      </p:sp>
      <p:sp>
        <p:nvSpPr>
          <p:cNvPr id="265" name="Google Shape;265;p48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Cache invalidation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First block of </a:t>
            </a:r>
            <a:r>
              <a:rPr lang="en" sz="2400" b="1" dirty="0"/>
              <a:t>each request</a:t>
            </a:r>
            <a:r>
              <a:rPr lang="en" sz="2400" dirty="0"/>
              <a:t> is used to determine cache age and to evaluate any conditional headers.</a:t>
            </a:r>
            <a:endParaRPr sz="2400" dirty="0"/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Calling back into ATS is inelegant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Manual Cache management as a plugin is HARD.</a:t>
            </a:r>
            <a:endParaRPr sz="2400" dirty="0"/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ATS smartly manages the virtual callback.</a:t>
            </a:r>
            <a:endParaRPr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Slice Plugin</a:t>
            </a:r>
            <a:endParaRPr sz="3600"/>
          </a:p>
        </p:txBody>
      </p:sp>
      <p:sp>
        <p:nvSpPr>
          <p:cNvPr id="271" name="Google Shape;271;p49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15000"/>
              </a:lnSpc>
              <a:spcAft>
                <a:spcPts val="1600"/>
              </a:spcAft>
              <a:buNone/>
            </a:pPr>
            <a:r>
              <a:rPr lang="en-US" sz="2400" dirty="0"/>
              <a:t>https://</a:t>
            </a:r>
            <a:r>
              <a:rPr lang="en-US" sz="2400" dirty="0" err="1"/>
              <a:t>github.com</a:t>
            </a:r>
            <a:r>
              <a:rPr lang="en-US" sz="2400" dirty="0"/>
              <a:t>/apache/</a:t>
            </a:r>
            <a:r>
              <a:rPr lang="en-US" sz="2400" dirty="0" err="1"/>
              <a:t>trafficserver</a:t>
            </a:r>
            <a:r>
              <a:rPr lang="en-US" sz="2400" dirty="0"/>
              <a:t>/pull/4054/</a:t>
            </a:r>
            <a:endParaRPr lang="en" sz="2400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2400" dirty="0"/>
              <a:t>Thanks!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 lang="en" sz="2400" dirty="0"/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4400" dirty="0"/>
              <a:t>Happy Birthday Vijay!</a:t>
            </a:r>
            <a:endParaRPr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The sad story:</a:t>
            </a:r>
            <a:endParaRPr sz="3600"/>
          </a:p>
        </p:txBody>
      </p:sp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311700" y="1522475"/>
            <a:ext cx="8520600" cy="304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The client leaves.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The fetch cancels.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Next client request starts the cycle again.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02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Solutions - Background Fetch</a:t>
            </a:r>
            <a:endParaRPr sz="3600"/>
          </a:p>
        </p:txBody>
      </p:sp>
      <p:sp>
        <p:nvSpPr>
          <p:cNvPr id="78" name="Google Shape;78;p17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ATS plugin </a:t>
            </a:r>
            <a:r>
              <a:rPr lang="en" sz="2400" dirty="0" err="1"/>
              <a:t>background_fetch.so</a:t>
            </a:r>
            <a:r>
              <a:rPr lang="en" sz="2400" dirty="0"/>
              <a:t> (and background fill)</a:t>
            </a:r>
            <a:endParaRPr sz="2400" dirty="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Incoming client request kicks off a full asset fetch.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Asset is fetched in the background independent of client connection state and ends up fully cached.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Clients can range request off cached data.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Assets can be manually precached before release.</a:t>
            </a:r>
            <a:endParaRPr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102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Solutions - Background Fetch</a:t>
            </a:r>
            <a:endParaRPr sz="3600"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BUT….</a:t>
            </a:r>
            <a:endParaRPr sz="240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All clients that come in before the fetch is complete leave empty handed.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A single large asset is cached on a single cache stripe.</a:t>
            </a:r>
            <a:endParaRPr sz="2400"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Speed, eviction, etc.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>
            <a:spLocks noGrp="1"/>
          </p:cNvSpPr>
          <p:nvPr>
            <p:ph type="title"/>
          </p:nvPr>
        </p:nvSpPr>
        <p:spPr>
          <a:xfrm>
            <a:off x="311700" y="286763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Solutions - Cache Range Requests</a:t>
            </a:r>
            <a:endParaRPr sz="3600" dirty="0"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Incoming range requests are issued to the origin and are cached.</a:t>
            </a:r>
            <a:endParaRPr sz="2400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Cache blocks may be spread across a second level cache group.</a:t>
            </a:r>
            <a:endParaRPr sz="2400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Solutions - Cache Range Requests</a:t>
            </a:r>
            <a:endParaRPr sz="3600" dirty="0"/>
          </a:p>
        </p:txBody>
      </p:sp>
      <p:sp>
        <p:nvSpPr>
          <p:cNvPr id="96" name="Google Shape;96;p20"/>
          <p:cNvSpPr txBox="1">
            <a:spLocks noGrp="1"/>
          </p:cNvSpPr>
          <p:nvPr>
            <p:ph type="body" idx="1"/>
          </p:nvPr>
        </p:nvSpPr>
        <p:spPr>
          <a:xfrm>
            <a:off x="311700" y="1628671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BUT…</a:t>
            </a:r>
            <a:endParaRPr sz="2400" dirty="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Each range request is its own cache key.</a:t>
            </a:r>
            <a:endParaRPr sz="2400" dirty="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 dirty="0"/>
              <a:t>Range: bytes=0-1023, Range: bytes=0-1024</a:t>
            </a:r>
            <a:endParaRPr sz="2400" dirty="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 dirty="0"/>
              <a:t>Only works for very well behaved clients who block their requests</a:t>
            </a:r>
            <a:endParaRPr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9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Solutions - HLS/MPEG-DASH</a:t>
            </a:r>
            <a:endParaRPr sz="3600"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1"/>
          </p:nvPr>
        </p:nvSpPr>
        <p:spPr>
          <a:xfrm>
            <a:off x="311700" y="1376625"/>
            <a:ext cx="8520600" cy="319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Origin pre processes audio/video files into small transferrable chunks defined using a manifest.</a:t>
            </a:r>
            <a:endParaRPr sz="2400"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BUT...</a:t>
            </a:r>
            <a:endParaRPr sz="2400"/>
          </a:p>
          <a:p>
            <a:pPr marL="457200" lvl="0" indent="-381000" algn="l" rtl="0">
              <a:spcBef>
                <a:spcPts val="160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Depends on the origin maintainers.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Not an answer to software releases, patches, updates.</a:t>
            </a:r>
            <a:endParaRPr sz="2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{B0C21E22-B795-EB4F-BB8F-A148E35AA4AD}tf10001063</Template>
  <TotalTime>2901</TotalTime>
  <Words>1347</Words>
  <Application>Microsoft Macintosh PowerPoint</Application>
  <PresentationFormat>On-screen Show (16:9)</PresentationFormat>
  <Paragraphs>175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Century Gothic</vt:lpstr>
      <vt:lpstr>Wingdings</vt:lpstr>
      <vt:lpstr>Mesh</vt:lpstr>
      <vt:lpstr>ATS Slice Plugin</vt:lpstr>
      <vt:lpstr>Range: bytes=573741824-573888888  Rfc7233 (Range Requests)</vt:lpstr>
      <vt:lpstr>Vanilla cache (ATS, nginx, etc)</vt:lpstr>
      <vt:lpstr>The sad story:</vt:lpstr>
      <vt:lpstr>Solutions - Background Fetch</vt:lpstr>
      <vt:lpstr>Solutions - Background Fetch</vt:lpstr>
      <vt:lpstr>Solutions - Cache Range Requests</vt:lpstr>
      <vt:lpstr>Solutions - Cache Range Requests</vt:lpstr>
      <vt:lpstr>Solutions - HLS/MPEG-DASH</vt:lpstr>
      <vt:lpstr>Solutions - nginx</vt:lpstr>
      <vt:lpstr>Range slicing/large assets today</vt:lpstr>
      <vt:lpstr>Slice Plugin</vt:lpstr>
      <vt:lpstr>Slice Plugin - Challenges</vt:lpstr>
      <vt:lpstr>Slice Plugin - Implementation</vt:lpstr>
      <vt:lpstr>Slice Plugin - Implementation</vt:lpstr>
      <vt:lpstr>Slice Plugin - Implementation</vt:lpstr>
      <vt:lpstr>Slice Plugin - Implementation</vt:lpstr>
      <vt:lpstr>Slice Plugin - Implementation</vt:lpstr>
      <vt:lpstr>Slice Plugin - Implementation</vt:lpstr>
      <vt:lpstr>Slice Plugin - Implementation</vt:lpstr>
      <vt:lpstr>Slice Plugin - Implementation</vt:lpstr>
      <vt:lpstr>Slice Plugin - Usage</vt:lpstr>
      <vt:lpstr>nginx remap </vt:lpstr>
      <vt:lpstr>Slice Plugin - Usage</vt:lpstr>
      <vt:lpstr>Slice Plugin - Usage</vt:lpstr>
      <vt:lpstr>Slice Plugin - Testing</vt:lpstr>
      <vt:lpstr>Slice Plugin - Testing</vt:lpstr>
      <vt:lpstr>Slice Plugin - Testing</vt:lpstr>
      <vt:lpstr>Slice Plugin - Testing</vt:lpstr>
      <vt:lpstr>Slice Plugin - Testing</vt:lpstr>
      <vt:lpstr>Slice Plugin - Testing</vt:lpstr>
      <vt:lpstr>Slice Plugin - Testing</vt:lpstr>
      <vt:lpstr>Slice Plugin - Testing</vt:lpstr>
      <vt:lpstr>Slice Plugin - Issues</vt:lpstr>
      <vt:lpstr>Slice Plugin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ATS Slice Plugin</dc:title>
  <cp:lastModifiedBy>Microsoft Office User</cp:lastModifiedBy>
  <cp:revision>22</cp:revision>
  <dcterms:modified xsi:type="dcterms:W3CDTF">2018-10-02T22:56:41Z</dcterms:modified>
</cp:coreProperties>
</file>