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</p:sldIdLst>
  <p:sldSz cy="5143500" cx="9144000"/>
  <p:notesSz cx="6858000" cy="9144000"/>
  <p:embeddedFontLst>
    <p:embeddedFont>
      <p:font typeface="Roboto"/>
      <p:regular r:id="rId50"/>
      <p:bold r:id="rId51"/>
      <p:italic r:id="rId52"/>
      <p:boldItalic r:id="rId53"/>
    </p:embeddedFont>
    <p:embeddedFont>
      <p:font typeface="Helvetica Neue"/>
      <p:regular r:id="rId54"/>
      <p:bold r:id="rId55"/>
      <p:italic r:id="rId56"/>
      <p:boldItalic r:id="rId57"/>
    </p:embeddedFont>
    <p:embeddedFont>
      <p:font typeface="Helvetica Neue Light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C2FCB5E-D14C-4AE7-AAA4-4421B811BEDF}">
  <a:tblStyle styleId="{2C2FCB5E-D14C-4AE7-AAA4-4421B811BE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1" Type="http://schemas.openxmlformats.org/officeDocument/2006/relationships/font" Target="fonts/HelveticaNeueLight-boldItalic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60" Type="http://schemas.openxmlformats.org/officeDocument/2006/relationships/font" Target="fonts/HelveticaNeueLight-italic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Roboto-bold.fntdata"/><Relationship Id="rId50" Type="http://schemas.openxmlformats.org/officeDocument/2006/relationships/font" Target="fonts/Roboto-regular.fntdata"/><Relationship Id="rId53" Type="http://schemas.openxmlformats.org/officeDocument/2006/relationships/font" Target="fonts/Roboto-boldItalic.fntdata"/><Relationship Id="rId52" Type="http://schemas.openxmlformats.org/officeDocument/2006/relationships/font" Target="fonts/Roboto-italic.fntdata"/><Relationship Id="rId11" Type="http://schemas.openxmlformats.org/officeDocument/2006/relationships/slide" Target="slides/slide4.xml"/><Relationship Id="rId55" Type="http://schemas.openxmlformats.org/officeDocument/2006/relationships/font" Target="fonts/HelveticaNeue-bold.fntdata"/><Relationship Id="rId10" Type="http://schemas.openxmlformats.org/officeDocument/2006/relationships/slide" Target="slides/slide3.xml"/><Relationship Id="rId54" Type="http://schemas.openxmlformats.org/officeDocument/2006/relationships/font" Target="fonts/HelveticaNeue-regular.fntdata"/><Relationship Id="rId13" Type="http://schemas.openxmlformats.org/officeDocument/2006/relationships/slide" Target="slides/slide6.xml"/><Relationship Id="rId57" Type="http://schemas.openxmlformats.org/officeDocument/2006/relationships/font" Target="fonts/HelveticaNeue-boldItalic.fntdata"/><Relationship Id="rId12" Type="http://schemas.openxmlformats.org/officeDocument/2006/relationships/slide" Target="slides/slide5.xml"/><Relationship Id="rId56" Type="http://schemas.openxmlformats.org/officeDocument/2006/relationships/font" Target="fonts/HelveticaNeue-italic.fntdata"/><Relationship Id="rId15" Type="http://schemas.openxmlformats.org/officeDocument/2006/relationships/slide" Target="slides/slide8.xml"/><Relationship Id="rId59" Type="http://schemas.openxmlformats.org/officeDocument/2006/relationships/font" Target="fonts/HelveticaNeueLight-bold.fntdata"/><Relationship Id="rId14" Type="http://schemas.openxmlformats.org/officeDocument/2006/relationships/slide" Target="slides/slide7.xml"/><Relationship Id="rId58" Type="http://schemas.openxmlformats.org/officeDocument/2006/relationships/font" Target="fonts/HelveticaNeueLight-regular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n.wikipedia.org/wiki/ACID_(computer_science)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trafficserver.apache.org/en/latest/developer-guide/internal-libraries/AcidPtr.en.html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youtu.be/KL2hc-DB4LI?t=572" TargetMode="Externa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42eadc376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42eadc376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https://en.wikipedia.org/wiki/ACID_(computer_science)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Previously I have spoken about replicating ACID properties into the data storage, then I asked why are we not using an off-the-shelf DB.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2daf77044_0_4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2daf77044_0_487:notes"/>
          <p:cNvSpPr txBox="1"/>
          <p:nvPr>
            <p:ph idx="1" type="body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42daf77044_0_48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2daf77044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2daf77044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Contiguous Objects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Fields are declared in plugInit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2daf77044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42daf7704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2c525c09a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42c525c09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C++ API I wanted to return a bool by reference, but also pack them into bytes. So i wrote a little class to do that.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42daf7704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42daf770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https://docs.trafficserver.apache.org/en/latest/developer-guide/internal-libraries/AcidPtr.en.html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Soon to be renamed to SnapshotPtr and CommitPtr.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2daf77044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42daf77044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Contiguous Objects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Fields are declared in plugInit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2b3bf7ecf_0_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42b3bf7ecf_0_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Both allocate space for runtime variables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Extendible is more flexible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42b3bf7ecf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42b3bf7ecf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TxnArgs is a reservation mechanic.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Entendible is a over-allocation mechanic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how we have unlimited args, and size.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2b3bf7ecf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2b3bf7ecf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2b3bf7ecf_0_6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2b3bf7ecf_0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hlinkClick r:id="rId2"/>
              </a:rPr>
              <a:t>https://youtu.be/KL2hc-DB4LI?t=572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42b3bf7ecf_0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42b3bf7ecf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Fields are allocated after the compiled structure.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42b3bf7ecf_0_5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42b3bf7ecf_0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Extendible API is similar to 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42b3bf7ecf_0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42b3bf7ecf_0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Provides Type Safety between plugins at PluginLoaded.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42daf7704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42daf7704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Provides Type Safety between plugins at PluginLoaded.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42daf77044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42daf77044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Contiguous Objects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Fields are declared in plugInit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42daf7704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42daf7704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DBTable is a partitioned hashmap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locking to prevent breaking iterators.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Contains shared_ptr to ensure score persistence 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42daf77044_0_5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42daf77044_0_5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API is similar to hash tables.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Obtain will a find or alloc.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Visit is to apply a lambda for each element.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42dfd2294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42dfd2294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Contiguous Objects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Fields are declared in plugInit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42e2b64b0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42e2b64b0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4304be5658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4304be5658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Changing topic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2b3bf7ecf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42b3bf7ecf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42c525c09a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42c525c09a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42e2b64b0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42e2b64b0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42c525c09a_0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42c525c09a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42c525c09a_0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42c525c09a_0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42e2b64b02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42e2b64b0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a different strategy is needed, it can be overridden by the remap rule or a remap plugin.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we receive response codes, the strategy can also failover and retry with a different strategy.</a:t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42c525c09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42c525c09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https://solidwallofcode.github.io/notes/L7R-Denver.en.html</a:t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4304be5658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4304be5658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Rushford and Vijay have been taking a top down, business approach, to providing upstream selection logic.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Alan and I have been writing a backend for which will allow then to modularize and </a:t>
            </a:r>
            <a:r>
              <a:rPr lang="en">
                <a:solidFill>
                  <a:schemeClr val="dk1"/>
                </a:solidFill>
              </a:rPr>
              <a:t>simplify</a:t>
            </a:r>
            <a:r>
              <a:rPr lang="en"/>
              <a:t> that logic. </a:t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4304be5658_0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4304be5658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4304be5658_0_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g4304be5658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4304be5658_0_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g4304be5658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3010a20d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3010a20d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4304be5658_0_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g4304be5658_0_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4304be5658_0_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g4304be5658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4304be5658_0_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g4304be5658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3010a20d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3010a20d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creating a framework for dev/Ops to define the upstream selection logic, and additional restrictions 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2b3bf7ecf_0_6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2b3bf7ecf_0_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Rushford and Vijay have been taking a top down, business approach, to providing upstream selection logic.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Alan and I have been writing a backend for which will allow then to modularize and </a:t>
            </a:r>
            <a:r>
              <a:rPr lang="en">
                <a:solidFill>
                  <a:schemeClr val="dk1"/>
                </a:solidFill>
              </a:rPr>
              <a:t>simplify</a:t>
            </a:r>
            <a:r>
              <a:rPr lang="en"/>
              <a:t> that logic.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2daf77044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2daf77044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2daf77044_0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2daf77044_0_51:notes"/>
          <p:cNvSpPr txBox="1"/>
          <p:nvPr>
            <p:ph idx="1" type="body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big idea is that all these systems store the data in shared structure. </a:t>
            </a:r>
            <a:endParaRPr/>
          </a:p>
        </p:txBody>
      </p:sp>
      <p:sp>
        <p:nvSpPr>
          <p:cNvPr id="166" name="Google Shape;166;g42daf77044_0_5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42daf77044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42daf77044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Statement, Text and Image">
  <p:cSld name="Big Statement, Text and Imag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>
            <p:ph idx="2" type="pic"/>
          </p:nvPr>
        </p:nvSpPr>
        <p:spPr>
          <a:xfrm>
            <a:off x="5343525" y="0"/>
            <a:ext cx="38004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33350" lvl="2" marL="1333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9700" lvl="3" marL="304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46050" lvl="4" marL="4762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41174" lvl="5" marL="251447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41151" lvl="6" marL="297165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41128" lvl="7" marL="342882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41105" lvl="8" marL="388600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847726" y="504824"/>
            <a:ext cx="3694200" cy="2829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-1" y="4922607"/>
            <a:ext cx="4503000" cy="2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  <a:defRPr b="0" i="0" sz="525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18579" y="4718361"/>
            <a:ext cx="228600" cy="179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sz="7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847725" y="3457574"/>
            <a:ext cx="36942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&amp; Bullets" type="tx">
  <p:cSld name="TITLE_AND_BOD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669727" y="1366242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indent="-419100" lvl="0" marL="457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&amp; Subtitle" type="title">
  <p:cSld name="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892969" y="863947"/>
            <a:ext cx="7358100" cy="17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892969" y="2658814"/>
            <a:ext cx="73581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 - Horizontal">
  <p:cSld name="Photo - Horizontal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/>
          <p:nvPr>
            <p:ph idx="2" type="pic"/>
          </p:nvPr>
        </p:nvSpPr>
        <p:spPr>
          <a:xfrm>
            <a:off x="1143000" y="354955"/>
            <a:ext cx="6858000" cy="31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type="title"/>
          </p:nvPr>
        </p:nvSpPr>
        <p:spPr>
          <a:xfrm>
            <a:off x="892969" y="3542854"/>
            <a:ext cx="73581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892969" y="4299645"/>
            <a:ext cx="73581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- Center">
  <p:cSld name="Title - Cent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892969" y="1701105"/>
            <a:ext cx="7358100" cy="17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 - Vertical">
  <p:cSld name="Photo - Vertical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/>
          <p:nvPr>
            <p:ph idx="2" type="pic"/>
          </p:nvPr>
        </p:nvSpPr>
        <p:spPr>
          <a:xfrm>
            <a:off x="4723805" y="334863"/>
            <a:ext cx="3750600" cy="43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type="title"/>
          </p:nvPr>
        </p:nvSpPr>
        <p:spPr>
          <a:xfrm>
            <a:off x="669727" y="334863"/>
            <a:ext cx="3750600" cy="21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Helvetica Neue"/>
              <a:buNone/>
              <a:defRPr b="0" i="0" sz="39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9" name="Google Shape;79;p19"/>
          <p:cNvSpPr txBox="1"/>
          <p:nvPr>
            <p:ph idx="1" type="body"/>
          </p:nvPr>
        </p:nvSpPr>
        <p:spPr>
          <a:xfrm>
            <a:off x="669727" y="2491383"/>
            <a:ext cx="37506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- Top">
  <p:cSld name="Title - Top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Bullets &amp; Photo">
  <p:cSld name="Title, Bullets &amp; Photo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>
            <p:ph idx="2" type="pic"/>
          </p:nvPr>
        </p:nvSpPr>
        <p:spPr>
          <a:xfrm>
            <a:off x="4723805" y="1366242"/>
            <a:ext cx="37506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6" name="Google Shape;86;p21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7" name="Google Shape;87;p21"/>
          <p:cNvSpPr txBox="1"/>
          <p:nvPr>
            <p:ph idx="1" type="body"/>
          </p:nvPr>
        </p:nvSpPr>
        <p:spPr>
          <a:xfrm>
            <a:off x="669727" y="1366242"/>
            <a:ext cx="37506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indent="-393700" lvl="0" marL="4572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4449997" y="4902398"/>
            <a:ext cx="239100" cy="1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ullets">
  <p:cSld name="Bulle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/>
          <p:nvPr>
            <p:ph idx="1" type="body"/>
          </p:nvPr>
        </p:nvSpPr>
        <p:spPr>
          <a:xfrm>
            <a:off x="669727" y="669727"/>
            <a:ext cx="7804500" cy="38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indent="-419100" lvl="0" marL="457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 - 3 Up">
  <p:cSld name="Photo - 3 Up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/>
          <p:nvPr>
            <p:ph idx="2" type="pic"/>
          </p:nvPr>
        </p:nvSpPr>
        <p:spPr>
          <a:xfrm>
            <a:off x="4723805" y="2685604"/>
            <a:ext cx="375060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4" name="Google Shape;94;p23"/>
          <p:cNvSpPr/>
          <p:nvPr>
            <p:ph idx="3" type="pic"/>
          </p:nvPr>
        </p:nvSpPr>
        <p:spPr>
          <a:xfrm>
            <a:off x="4723805" y="468809"/>
            <a:ext cx="375060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5" name="Google Shape;95;p23"/>
          <p:cNvSpPr/>
          <p:nvPr>
            <p:ph idx="4" type="pic"/>
          </p:nvPr>
        </p:nvSpPr>
        <p:spPr>
          <a:xfrm>
            <a:off x="669727" y="468809"/>
            <a:ext cx="3750600" cy="42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6" name="Google Shape;96;p23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Quote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>
            <p:ph idx="1" type="body"/>
          </p:nvPr>
        </p:nvSpPr>
        <p:spPr>
          <a:xfrm>
            <a:off x="892969" y="3355330"/>
            <a:ext cx="7358100" cy="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Helvetica Neue"/>
              <a:buNone/>
              <a:defRPr b="0" i="1" sz="1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9" name="Google Shape;99;p24"/>
          <p:cNvSpPr txBox="1"/>
          <p:nvPr>
            <p:ph idx="2" type="body"/>
          </p:nvPr>
        </p:nvSpPr>
        <p:spPr>
          <a:xfrm>
            <a:off x="892969" y="2250235"/>
            <a:ext cx="73581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">
  <p:cSld name="Photo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/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3" name="Google Shape;103;p25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69727" y="1366242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/>
          <a:lstStyle>
            <a:lvl1pPr indent="-419100" lvl="0" marL="457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://parent-proxy01.cdn.com" TargetMode="External"/><Relationship Id="rId4" Type="http://schemas.openxmlformats.org/officeDocument/2006/relationships/hyperlink" Target="http://parent-proxy01.cdn.com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://httptransact.cc" TargetMode="External"/><Relationship Id="rId4" Type="http://schemas.openxmlformats.org/officeDocument/2006/relationships/hyperlink" Target="http://origin-01.cdn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Relationship Id="rId3" Type="http://schemas.openxmlformats.org/officeDocument/2006/relationships/hyperlink" Target="about:blank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NextHop Progress</a:t>
            </a:r>
            <a:endParaRPr/>
          </a:p>
        </p:txBody>
      </p:sp>
      <p:sp>
        <p:nvSpPr>
          <p:cNvPr id="111" name="Google Shape;111;p2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Layer 7 Routing</a:t>
            </a:r>
            <a:endParaRPr/>
          </a:p>
        </p:txBody>
      </p:sp>
      <p:sp>
        <p:nvSpPr>
          <p:cNvPr id="112" name="Google Shape;112;p27"/>
          <p:cNvSpPr txBox="1"/>
          <p:nvPr/>
        </p:nvSpPr>
        <p:spPr>
          <a:xfrm>
            <a:off x="2783975" y="4107600"/>
            <a:ext cx="62727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ATS Summit Fall 2018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Aaron Canary - Oath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Rushford - Comcast  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Vijay Mamidi - Apple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r>
              <a:rPr b="1" lang="en">
                <a:solidFill>
                  <a:srgbClr val="B7B7B7"/>
                </a:solidFill>
              </a:rPr>
              <a:t> - Properties</a:t>
            </a:r>
            <a:endParaRPr b="1">
              <a:solidFill>
                <a:srgbClr val="B7B7B7"/>
              </a:solidFill>
            </a:endParaRPr>
          </a:p>
        </p:txBody>
      </p:sp>
      <p:graphicFrame>
        <p:nvGraphicFramePr>
          <p:cNvPr id="189" name="Google Shape;189;p36"/>
          <p:cNvGraphicFramePr/>
          <p:nvPr/>
        </p:nvGraphicFramePr>
        <p:xfrm>
          <a:off x="751900" y="1780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3796575"/>
                <a:gridCol w="3796575"/>
              </a:tblGrid>
              <a:tr h="6383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/>
                        <a:t>ACID</a:t>
                      </a:r>
                      <a:r>
                        <a:rPr b="1" lang="en" sz="2400"/>
                        <a:t> DB</a:t>
                      </a:r>
                      <a:endParaRPr b="1" sz="24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/>
                        <a:t>Fast, </a:t>
                      </a:r>
                      <a:r>
                        <a:rPr b="1" lang="en" sz="2400"/>
                        <a:t>Simple</a:t>
                      </a:r>
                      <a:endParaRPr b="1" sz="2400"/>
                    </a:p>
                  </a:txBody>
                  <a:tcPr marT="91425" marB="91425" marR="182875" marL="182875"/>
                </a:tc>
              </a:tr>
              <a:tr h="323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Atomic</a:t>
                      </a:r>
                      <a:endParaRPr sz="18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Atomic</a:t>
                      </a:r>
                      <a:endParaRPr sz="1800"/>
                    </a:p>
                  </a:txBody>
                  <a:tcPr marT="91425" marB="91425" marR="182875" marL="182875"/>
                </a:tc>
              </a:tr>
              <a:tr h="517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Consistent</a:t>
                      </a:r>
                      <a:endParaRPr sz="18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Inconsistent - Snapshot</a:t>
                      </a:r>
                      <a:endParaRPr sz="1800"/>
                    </a:p>
                  </a:txBody>
                  <a:tcPr marT="91425" marB="91425" marR="182875" marL="182875"/>
                </a:tc>
              </a:tr>
              <a:tr h="323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Isolated</a:t>
                      </a:r>
                      <a:endParaRPr sz="18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Sequential</a:t>
                      </a:r>
                      <a:r>
                        <a:rPr lang="en" sz="1800"/>
                        <a:t> Write</a:t>
                      </a:r>
                      <a:endParaRPr sz="1800"/>
                    </a:p>
                  </a:txBody>
                  <a:tcPr marT="91425" marB="91425" marR="182875" marL="182875"/>
                </a:tc>
              </a:tr>
              <a:tr h="3231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Durable</a:t>
                      </a:r>
                      <a:endParaRPr sz="18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Volatile</a:t>
                      </a:r>
                      <a:endParaRPr sz="1800"/>
                    </a:p>
                  </a:txBody>
                  <a:tcPr marT="91425" marB="91425" marR="182875" marL="182875"/>
                </a:tc>
              </a:tr>
            </a:tbl>
          </a:graphicData>
        </a:graphic>
      </p:graphicFrame>
      <p:sp>
        <p:nvSpPr>
          <p:cNvPr id="190" name="Google Shape;190;p36"/>
          <p:cNvSpPr txBox="1"/>
          <p:nvPr/>
        </p:nvSpPr>
        <p:spPr>
          <a:xfrm>
            <a:off x="418050" y="910975"/>
            <a:ext cx="55848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Not A.C.I.D. Compliant DB</a:t>
            </a:r>
            <a:endParaRPr b="1" sz="3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7"/>
          <p:cNvSpPr txBox="1"/>
          <p:nvPr>
            <p:ph idx="1" type="body"/>
          </p:nvPr>
        </p:nvSpPr>
        <p:spPr>
          <a:xfrm>
            <a:off x="-1" y="4922607"/>
            <a:ext cx="4503000" cy="22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7"/>
          <p:cNvSpPr txBox="1"/>
          <p:nvPr>
            <p:ph idx="12" type="sldNum"/>
          </p:nvPr>
        </p:nvSpPr>
        <p:spPr>
          <a:xfrm>
            <a:off x="8618579" y="4718361"/>
            <a:ext cx="228600" cy="179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8" name="Google Shape;198;p37"/>
          <p:cNvSpPr txBox="1"/>
          <p:nvPr>
            <p:ph type="title"/>
          </p:nvPr>
        </p:nvSpPr>
        <p:spPr>
          <a:xfrm>
            <a:off x="-447675" y="915250"/>
            <a:ext cx="3724200" cy="39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999999"/>
                </a:solidFill>
              </a:rPr>
              <a:t>Fast</a:t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999999"/>
                </a:solidFill>
              </a:rPr>
              <a:t>Extensible</a:t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999999"/>
                </a:solidFill>
              </a:rPr>
              <a:t>Proven</a:t>
            </a:r>
            <a:endParaRPr sz="24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999999"/>
              </a:solidFill>
            </a:endParaRPr>
          </a:p>
        </p:txBody>
      </p:sp>
      <p:sp>
        <p:nvSpPr>
          <p:cNvPr id="199" name="Google Shape;199;p37"/>
          <p:cNvSpPr txBox="1"/>
          <p:nvPr>
            <p:ph type="title"/>
          </p:nvPr>
        </p:nvSpPr>
        <p:spPr>
          <a:xfrm>
            <a:off x="128600" y="155250"/>
            <a:ext cx="8520600" cy="57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B7B7B7"/>
                </a:solidFill>
              </a:rPr>
              <a:t>Shared Data Storage - Expectations</a:t>
            </a:r>
            <a:endParaRPr sz="2800">
              <a:solidFill>
                <a:srgbClr val="B7B7B7"/>
              </a:solidFill>
            </a:endParaRPr>
          </a:p>
        </p:txBody>
      </p:sp>
      <p:sp>
        <p:nvSpPr>
          <p:cNvPr id="200" name="Google Shape;200;p37"/>
          <p:cNvSpPr txBox="1"/>
          <p:nvPr>
            <p:ph type="title"/>
          </p:nvPr>
        </p:nvSpPr>
        <p:spPr>
          <a:xfrm>
            <a:off x="3405550" y="915250"/>
            <a:ext cx="3724200" cy="39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Reduce</a:t>
            </a:r>
            <a:r>
              <a:rPr lang="en" sz="2400"/>
              <a:t> A</a:t>
            </a:r>
            <a:r>
              <a:rPr lang="en" sz="2400"/>
              <a:t>llocat</a:t>
            </a:r>
            <a:r>
              <a:rPr lang="en" sz="2400"/>
              <a:t>ions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Precache </a:t>
            </a:r>
            <a:r>
              <a:rPr lang="en" sz="2400"/>
              <a:t>Efficiency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Reduce Mutexes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Supports common use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Scales for custom use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Code Reuse &amp; Sharing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Thread Safe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Stable Data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" name="Google Shape;205;p38"/>
          <p:cNvGraphicFramePr/>
          <p:nvPr/>
        </p:nvGraphicFramePr>
        <p:xfrm>
          <a:off x="6567875" y="1909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533025"/>
                <a:gridCol w="533025"/>
                <a:gridCol w="533025"/>
                <a:gridCol w="533025"/>
              </a:tblGrid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Item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6" name="Google Shape;206;p38"/>
          <p:cNvSpPr txBox="1"/>
          <p:nvPr>
            <p:ph idx="1" type="body"/>
          </p:nvPr>
        </p:nvSpPr>
        <p:spPr>
          <a:xfrm>
            <a:off x="650100" y="1202275"/>
            <a:ext cx="5046300" cy="31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Design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Atomic Items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Contiguous Objects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Fields are RT-static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Concurrent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Use scoped blocking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Objects are stable </a:t>
            </a:r>
            <a:endParaRPr sz="2800">
              <a:solidFill>
                <a:schemeClr val="dk1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207" name="Google Shape;207;p38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208" name="Google Shape;208;p38"/>
          <p:cNvSpPr txBox="1"/>
          <p:nvPr/>
        </p:nvSpPr>
        <p:spPr>
          <a:xfrm>
            <a:off x="6567875" y="2305975"/>
            <a:ext cx="864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Object</a:t>
            </a:r>
            <a:endParaRPr sz="1800"/>
          </a:p>
        </p:txBody>
      </p:sp>
      <p:sp>
        <p:nvSpPr>
          <p:cNvPr id="209" name="Google Shape;209;p38"/>
          <p:cNvSpPr txBox="1"/>
          <p:nvPr/>
        </p:nvSpPr>
        <p:spPr>
          <a:xfrm>
            <a:off x="7457388" y="1535375"/>
            <a:ext cx="771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Field</a:t>
            </a:r>
            <a:endParaRPr sz="1800"/>
          </a:p>
        </p:txBody>
      </p:sp>
      <p:graphicFrame>
        <p:nvGraphicFramePr>
          <p:cNvPr id="210" name="Google Shape;210;p38"/>
          <p:cNvGraphicFramePr/>
          <p:nvPr/>
        </p:nvGraphicFramePr>
        <p:xfrm>
          <a:off x="5212300" y="1405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11" name="Google Shape;211;p38"/>
          <p:cNvCxnSpPr>
            <a:endCxn id="208" idx="1"/>
          </p:cNvCxnSpPr>
          <p:nvPr/>
        </p:nvCxnSpPr>
        <p:spPr>
          <a:xfrm>
            <a:off x="5602775" y="2061475"/>
            <a:ext cx="965100" cy="43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212" name="Google Shape;212;p38"/>
          <p:cNvGraphicFramePr/>
          <p:nvPr/>
        </p:nvGraphicFramePr>
        <p:xfrm>
          <a:off x="5364700" y="155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213" name="Google Shape;213;p38"/>
          <p:cNvCxnSpPr>
            <a:stCxn id="206" idx="3"/>
            <a:endCxn id="208" idx="1"/>
          </p:cNvCxnSpPr>
          <p:nvPr/>
        </p:nvCxnSpPr>
        <p:spPr>
          <a:xfrm flipH="1" rot="10800000">
            <a:off x="5696400" y="2493175"/>
            <a:ext cx="871500" cy="27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4" name="Google Shape;214;p38"/>
          <p:cNvSpPr txBox="1"/>
          <p:nvPr/>
        </p:nvSpPr>
        <p:spPr>
          <a:xfrm>
            <a:off x="4772175" y="795163"/>
            <a:ext cx="1691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DBTable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5" name="Google Shape;215;p38"/>
          <p:cNvSpPr txBox="1"/>
          <p:nvPr/>
        </p:nvSpPr>
        <p:spPr>
          <a:xfrm>
            <a:off x="6659850" y="795175"/>
            <a:ext cx="2028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Extendible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9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graphicFrame>
        <p:nvGraphicFramePr>
          <p:cNvPr id="221" name="Google Shape;221;p39"/>
          <p:cNvGraphicFramePr/>
          <p:nvPr/>
        </p:nvGraphicFramePr>
        <p:xfrm>
          <a:off x="952500" y="1543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/>
                        <a:t>Type</a:t>
                      </a:r>
                      <a:endParaRPr b="1" sz="24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>
                          <a:solidFill>
                            <a:schemeClr val="dk1"/>
                          </a:solidFill>
                        </a:rPr>
                        <a:t>Atomic Item</a:t>
                      </a:r>
                      <a:endParaRPr b="1"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182875" marL="18287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bool</a:t>
                      </a:r>
                      <a:endParaRPr sz="24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BitRef</a:t>
                      </a:r>
                      <a:endParaRPr b="1" sz="24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182875" marL="18287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int</a:t>
                      </a:r>
                      <a:endParaRPr sz="24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std::atomic&lt;T&gt;</a:t>
                      </a:r>
                      <a:endParaRPr b="1" sz="24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182875" marL="18287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char[], struct</a:t>
                      </a:r>
                      <a:endParaRPr sz="2400"/>
                    </a:p>
                  </a:txBody>
                  <a:tcPr marT="91425" marB="91425" marR="182875" marL="1828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4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Snapshot</a:t>
                      </a:r>
                      <a:r>
                        <a:rPr b="1" lang="en" sz="24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Ptr</a:t>
                      </a:r>
                      <a:endParaRPr b="1" sz="24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182875" marL="18287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 txBox="1"/>
          <p:nvPr>
            <p:ph idx="1" type="body"/>
          </p:nvPr>
        </p:nvSpPr>
        <p:spPr>
          <a:xfrm>
            <a:off x="372725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BitRef - a reference to a bit →   xxxxx0xx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BitRef(uint8* store, uint8 mask)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 opera</a:t>
            </a: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tor=(bool)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 operator==(bool) const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explicit operator const bool() const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 compare_exchange(bool)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 test_and_set()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7" name="Google Shape;227;p40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>
            <p:ph idx="1" type="body"/>
          </p:nvPr>
        </p:nvSpPr>
        <p:spPr>
          <a:xfrm>
            <a:off x="311700" y="1152475"/>
            <a:ext cx="5776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Snapshot</a:t>
            </a: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Ptr&lt;T&gt;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shared_ptr&lt;const T&gt; getPtr()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void commit(T*)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startCommit()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CommitPtr&lt;T&gt;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: unique_ptr&lt;T&gt;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void abort()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233" name="Google Shape;233;p41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pic>
        <p:nvPicPr>
          <p:cNvPr id="234" name="Google Shape;23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7638" y="0"/>
            <a:ext cx="3682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1"/>
          <p:cNvSpPr/>
          <p:nvPr/>
        </p:nvSpPr>
        <p:spPr>
          <a:xfrm>
            <a:off x="64750" y="2517800"/>
            <a:ext cx="302100" cy="7770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" name="Google Shape;240;p42"/>
          <p:cNvGraphicFramePr/>
          <p:nvPr/>
        </p:nvGraphicFramePr>
        <p:xfrm>
          <a:off x="6567875" y="1909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533025"/>
                <a:gridCol w="533025"/>
                <a:gridCol w="533025"/>
                <a:gridCol w="533025"/>
              </a:tblGrid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Item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1" name="Google Shape;241;p42"/>
          <p:cNvSpPr txBox="1"/>
          <p:nvPr>
            <p:ph idx="1" type="body"/>
          </p:nvPr>
        </p:nvSpPr>
        <p:spPr>
          <a:xfrm>
            <a:off x="650100" y="1202275"/>
            <a:ext cx="5046300" cy="3126000"/>
          </a:xfrm>
          <a:prstGeom prst="rect">
            <a:avLst/>
          </a:prstGeom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999999"/>
                </a:solidFill>
              </a:rPr>
              <a:t>Design</a:t>
            </a:r>
            <a:endParaRPr sz="2800">
              <a:solidFill>
                <a:srgbClr val="999999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Char char="●"/>
            </a:pPr>
            <a:r>
              <a:rPr lang="en" sz="2800">
                <a:solidFill>
                  <a:srgbClr val="B7B7B7"/>
                </a:solidFill>
              </a:rPr>
              <a:t>Atomic Items</a:t>
            </a:r>
            <a:endParaRPr sz="2800">
              <a:solidFill>
                <a:srgbClr val="B7B7B7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Contiguous O</a:t>
            </a:r>
            <a:r>
              <a:rPr lang="en" sz="2800">
                <a:solidFill>
                  <a:srgbClr val="000000"/>
                </a:solidFill>
              </a:rPr>
              <a:t>bjects</a:t>
            </a:r>
            <a:endParaRPr sz="2800">
              <a:solidFill>
                <a:srgbClr val="000000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●"/>
            </a:pPr>
            <a:r>
              <a:rPr lang="en" sz="2800">
                <a:solidFill>
                  <a:srgbClr val="000000"/>
                </a:solidFill>
              </a:rPr>
              <a:t>Fields are RT-static</a:t>
            </a:r>
            <a:endParaRPr sz="2800">
              <a:solidFill>
                <a:srgbClr val="000000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Char char="●"/>
            </a:pPr>
            <a:r>
              <a:rPr lang="en" sz="2800">
                <a:solidFill>
                  <a:srgbClr val="999999"/>
                </a:solidFill>
              </a:rPr>
              <a:t>Concurrent</a:t>
            </a:r>
            <a:endParaRPr sz="2800">
              <a:solidFill>
                <a:srgbClr val="999999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Char char="●"/>
            </a:pPr>
            <a:r>
              <a:rPr lang="en" sz="2800">
                <a:solidFill>
                  <a:srgbClr val="999999"/>
                </a:solidFill>
              </a:rPr>
              <a:t>Use scoped blocking</a:t>
            </a:r>
            <a:endParaRPr sz="2800">
              <a:solidFill>
                <a:srgbClr val="999999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Char char="●"/>
            </a:pPr>
            <a:r>
              <a:rPr lang="en" sz="2800">
                <a:solidFill>
                  <a:srgbClr val="999999"/>
                </a:solidFill>
              </a:rPr>
              <a:t>Objects are stable </a:t>
            </a:r>
            <a:endParaRPr sz="2800">
              <a:solidFill>
                <a:srgbClr val="999999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999999"/>
              </a:solidFill>
            </a:endParaRPr>
          </a:p>
        </p:txBody>
      </p:sp>
      <p:sp>
        <p:nvSpPr>
          <p:cNvPr id="242" name="Google Shape;242;p42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243" name="Google Shape;243;p42"/>
          <p:cNvSpPr txBox="1"/>
          <p:nvPr/>
        </p:nvSpPr>
        <p:spPr>
          <a:xfrm>
            <a:off x="6567875" y="2305975"/>
            <a:ext cx="864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Object</a:t>
            </a:r>
            <a:endParaRPr sz="1800"/>
          </a:p>
        </p:txBody>
      </p:sp>
      <p:sp>
        <p:nvSpPr>
          <p:cNvPr id="244" name="Google Shape;244;p42"/>
          <p:cNvSpPr txBox="1"/>
          <p:nvPr/>
        </p:nvSpPr>
        <p:spPr>
          <a:xfrm>
            <a:off x="7457388" y="1535375"/>
            <a:ext cx="771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Field</a:t>
            </a:r>
            <a:endParaRPr sz="1800"/>
          </a:p>
        </p:txBody>
      </p:sp>
      <p:graphicFrame>
        <p:nvGraphicFramePr>
          <p:cNvPr id="245" name="Google Shape;245;p42"/>
          <p:cNvGraphicFramePr/>
          <p:nvPr/>
        </p:nvGraphicFramePr>
        <p:xfrm>
          <a:off x="5212300" y="1405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46" name="Google Shape;246;p42"/>
          <p:cNvCxnSpPr>
            <a:endCxn id="243" idx="1"/>
          </p:cNvCxnSpPr>
          <p:nvPr/>
        </p:nvCxnSpPr>
        <p:spPr>
          <a:xfrm>
            <a:off x="5602775" y="2061475"/>
            <a:ext cx="965100" cy="43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247" name="Google Shape;247;p42"/>
          <p:cNvGraphicFramePr/>
          <p:nvPr/>
        </p:nvGraphicFramePr>
        <p:xfrm>
          <a:off x="5364700" y="155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248" name="Google Shape;248;p42"/>
          <p:cNvCxnSpPr>
            <a:stCxn id="241" idx="3"/>
            <a:endCxn id="243" idx="1"/>
          </p:cNvCxnSpPr>
          <p:nvPr/>
        </p:nvCxnSpPr>
        <p:spPr>
          <a:xfrm flipH="1" rot="10800000">
            <a:off x="5696400" y="2493175"/>
            <a:ext cx="871500" cy="27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42"/>
          <p:cNvSpPr txBox="1"/>
          <p:nvPr/>
        </p:nvSpPr>
        <p:spPr>
          <a:xfrm>
            <a:off x="4772175" y="795163"/>
            <a:ext cx="1691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999999"/>
                </a:solidFill>
                <a:latin typeface="Courier New"/>
                <a:ea typeface="Courier New"/>
                <a:cs typeface="Courier New"/>
                <a:sym typeface="Courier New"/>
              </a:rPr>
              <a:t>DBTable</a:t>
            </a:r>
            <a:endParaRPr b="1" sz="2400">
              <a:solidFill>
                <a:srgbClr val="999999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0" name="Google Shape;250;p42"/>
          <p:cNvSpPr txBox="1"/>
          <p:nvPr/>
        </p:nvSpPr>
        <p:spPr>
          <a:xfrm>
            <a:off x="6659850" y="795175"/>
            <a:ext cx="2028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Extendible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p43"/>
          <p:cNvGrpSpPr/>
          <p:nvPr/>
        </p:nvGrpSpPr>
        <p:grpSpPr>
          <a:xfrm>
            <a:off x="1809225" y="839413"/>
            <a:ext cx="6692475" cy="474000"/>
            <a:chOff x="1809225" y="991813"/>
            <a:chExt cx="6692475" cy="474000"/>
          </a:xfrm>
        </p:grpSpPr>
        <p:sp>
          <p:nvSpPr>
            <p:cNvPr id="256" name="Google Shape;256;p43"/>
            <p:cNvSpPr txBox="1"/>
            <p:nvPr/>
          </p:nvSpPr>
          <p:spPr>
            <a:xfrm>
              <a:off x="1809225" y="991813"/>
              <a:ext cx="36639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257" name="Google Shape;257;p43"/>
            <p:cNvSpPr txBox="1"/>
            <p:nvPr/>
          </p:nvSpPr>
          <p:spPr>
            <a:xfrm>
              <a:off x="4715400" y="991813"/>
              <a:ext cx="37863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</a:t>
              </a:r>
              <a:endParaRPr b="1" sz="2400"/>
            </a:p>
          </p:txBody>
        </p:sp>
      </p:grpSp>
      <p:graphicFrame>
        <p:nvGraphicFramePr>
          <p:cNvPr id="258" name="Google Shape;258;p43"/>
          <p:cNvGraphicFramePr/>
          <p:nvPr/>
        </p:nvGraphicFramePr>
        <p:xfrm>
          <a:off x="210000" y="1458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2166050"/>
                <a:gridCol w="3076125"/>
                <a:gridCol w="3385175"/>
              </a:tblGrid>
              <a:tr h="480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Allocation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Compile Time Static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Runtime Const</a:t>
                      </a:r>
                      <a:endParaRPr sz="1800"/>
                    </a:p>
                  </a:txBody>
                  <a:tcPr marT="0" marB="0" marR="91425" marL="91425"/>
                </a:tc>
              </a:tr>
              <a:tr h="480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Tracking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Index Reservation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Memory Schema</a:t>
                      </a:r>
                      <a:endParaRPr sz="1800"/>
                    </a:p>
                  </a:txBody>
                  <a:tcPr marT="0" marB="0" marR="91425" marL="91425"/>
                </a:tc>
              </a:tr>
              <a:tr h="478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Number of Args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Compile Time Const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Runtime Const</a:t>
                      </a:r>
                      <a:endParaRPr sz="1800"/>
                    </a:p>
                  </a:txBody>
                  <a:tcPr marT="0" marB="0" marR="91425" marL="91425"/>
                </a:tc>
              </a:tr>
              <a:tr h="1058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Typed Storage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No, 64 bits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Any size, Any Type, </a:t>
                      </a:r>
                      <a:endParaRPr sz="1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Packed booleans, Constructor/Destructor</a:t>
                      </a:r>
                      <a:endParaRPr sz="1800"/>
                    </a:p>
                  </a:txBody>
                  <a:tcPr marT="0" marB="0" marR="91425" marL="91425"/>
                </a:tc>
              </a:tr>
              <a:tr h="480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Named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Yes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Yes</a:t>
                      </a:r>
                      <a:endParaRPr sz="1800"/>
                    </a:p>
                  </a:txBody>
                  <a:tcPr marT="0" marB="0" marR="91425" marL="91425"/>
                </a:tc>
              </a:tr>
              <a:tr h="4805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toYAML</a:t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Char char="-"/>
                      </a:pPr>
                      <a:r>
                        <a:t/>
                      </a:r>
                      <a:endParaRPr sz="1800"/>
                    </a:p>
                  </a:txBody>
                  <a:tcPr marT="0" marB="0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Yes</a:t>
                      </a:r>
                      <a:endParaRPr sz="1800"/>
                    </a:p>
                  </a:txBody>
                  <a:tcPr marT="0" marB="0" marR="91425" marL="91425"/>
                </a:tc>
              </a:tr>
            </a:tbl>
          </a:graphicData>
        </a:graphic>
      </p:graphicFrame>
      <p:sp>
        <p:nvSpPr>
          <p:cNvPr id="259" name="Google Shape;259;p43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4"/>
          <p:cNvSpPr txBox="1"/>
          <p:nvPr/>
        </p:nvSpPr>
        <p:spPr>
          <a:xfrm>
            <a:off x="659425" y="1604625"/>
            <a:ext cx="904800" cy="21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compile time size</a:t>
            </a:r>
            <a:endParaRPr/>
          </a:p>
        </p:txBody>
      </p:sp>
      <p:sp>
        <p:nvSpPr>
          <p:cNvPr id="265" name="Google Shape;265;p44"/>
          <p:cNvSpPr/>
          <p:nvPr/>
        </p:nvSpPr>
        <p:spPr>
          <a:xfrm>
            <a:off x="1973400" y="1604625"/>
            <a:ext cx="1163100" cy="22080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266" name="Google Shape;266;p44"/>
          <p:cNvSpPr/>
          <p:nvPr/>
        </p:nvSpPr>
        <p:spPr>
          <a:xfrm>
            <a:off x="2049600" y="26078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267" name="Google Shape;267;p44"/>
          <p:cNvSpPr/>
          <p:nvPr/>
        </p:nvSpPr>
        <p:spPr>
          <a:xfrm>
            <a:off x="2049600" y="301172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arg1</a:t>
            </a:r>
            <a:endParaRPr sz="1800"/>
          </a:p>
        </p:txBody>
      </p:sp>
      <p:sp>
        <p:nvSpPr>
          <p:cNvPr id="268" name="Google Shape;268;p44"/>
          <p:cNvSpPr/>
          <p:nvPr/>
        </p:nvSpPr>
        <p:spPr>
          <a:xfrm>
            <a:off x="2049600" y="34155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arg2</a:t>
            </a:r>
            <a:endParaRPr sz="1800"/>
          </a:p>
        </p:txBody>
      </p:sp>
      <p:sp>
        <p:nvSpPr>
          <p:cNvPr id="269" name="Google Shape;269;p44"/>
          <p:cNvSpPr/>
          <p:nvPr/>
        </p:nvSpPr>
        <p:spPr>
          <a:xfrm>
            <a:off x="1638700" y="1604625"/>
            <a:ext cx="216300" cy="21483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44"/>
          <p:cNvSpPr/>
          <p:nvPr/>
        </p:nvSpPr>
        <p:spPr>
          <a:xfrm>
            <a:off x="5884650" y="1604625"/>
            <a:ext cx="1044600" cy="9369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 </a:t>
            </a:r>
            <a:r>
              <a:rPr lang="en">
                <a:solidFill>
                  <a:schemeClr val="dk1"/>
                </a:solidFill>
              </a:rPr>
              <a:t>OBJECT</a:t>
            </a:r>
            <a:endParaRPr sz="1800"/>
          </a:p>
        </p:txBody>
      </p:sp>
      <p:sp>
        <p:nvSpPr>
          <p:cNvPr id="271" name="Google Shape;271;p44"/>
          <p:cNvSpPr/>
          <p:nvPr/>
        </p:nvSpPr>
        <p:spPr>
          <a:xfrm>
            <a:off x="3212600" y="2599775"/>
            <a:ext cx="1044600" cy="405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Reserve</a:t>
            </a:r>
            <a:endParaRPr/>
          </a:p>
        </p:txBody>
      </p:sp>
      <p:sp>
        <p:nvSpPr>
          <p:cNvPr id="272" name="Google Shape;272;p44"/>
          <p:cNvSpPr/>
          <p:nvPr/>
        </p:nvSpPr>
        <p:spPr>
          <a:xfrm>
            <a:off x="5884650" y="2607875"/>
            <a:ext cx="1044600" cy="3375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273" name="Google Shape;273;p44"/>
          <p:cNvSpPr/>
          <p:nvPr/>
        </p:nvSpPr>
        <p:spPr>
          <a:xfrm>
            <a:off x="5453000" y="1604625"/>
            <a:ext cx="237000" cy="9369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44"/>
          <p:cNvSpPr/>
          <p:nvPr/>
        </p:nvSpPr>
        <p:spPr>
          <a:xfrm>
            <a:off x="7121600" y="1604625"/>
            <a:ext cx="237000" cy="1340700"/>
          </a:xfrm>
          <a:prstGeom prst="righ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44"/>
          <p:cNvSpPr txBox="1"/>
          <p:nvPr/>
        </p:nvSpPr>
        <p:spPr>
          <a:xfrm>
            <a:off x="7444725" y="1604625"/>
            <a:ext cx="10446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allocated</a:t>
            </a:r>
            <a:r>
              <a:rPr lang="en"/>
              <a:t> size</a:t>
            </a:r>
            <a:endParaRPr/>
          </a:p>
        </p:txBody>
      </p:sp>
      <p:grpSp>
        <p:nvGrpSpPr>
          <p:cNvPr id="276" name="Google Shape;276;p44"/>
          <p:cNvGrpSpPr/>
          <p:nvPr/>
        </p:nvGrpSpPr>
        <p:grpSpPr>
          <a:xfrm>
            <a:off x="452975" y="852200"/>
            <a:ext cx="8196150" cy="474000"/>
            <a:chOff x="516975" y="918075"/>
            <a:chExt cx="8196150" cy="474000"/>
          </a:xfrm>
        </p:grpSpPr>
        <p:sp>
          <p:nvSpPr>
            <p:cNvPr id="277" name="Google Shape;277;p44"/>
            <p:cNvSpPr txBox="1"/>
            <p:nvPr/>
          </p:nvSpPr>
          <p:spPr>
            <a:xfrm>
              <a:off x="516975" y="918075"/>
              <a:ext cx="4119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278" name="Google Shape;278;p44"/>
            <p:cNvSpPr txBox="1"/>
            <p:nvPr/>
          </p:nvSpPr>
          <p:spPr>
            <a:xfrm>
              <a:off x="4702125" y="918075"/>
              <a:ext cx="4011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</a:t>
              </a:r>
              <a:endParaRPr b="1" sz="2400"/>
            </a:p>
          </p:txBody>
        </p:sp>
      </p:grpSp>
      <p:sp>
        <p:nvSpPr>
          <p:cNvPr id="279" name="Google Shape;279;p44"/>
          <p:cNvSpPr/>
          <p:nvPr/>
        </p:nvSpPr>
        <p:spPr>
          <a:xfrm flipH="1">
            <a:off x="4728300" y="2599775"/>
            <a:ext cx="1044600" cy="405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Register</a:t>
            </a:r>
            <a:endParaRPr/>
          </a:p>
        </p:txBody>
      </p:sp>
      <p:sp>
        <p:nvSpPr>
          <p:cNvPr id="280" name="Google Shape;280;p44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281" name="Google Shape;281;p44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 - Allocation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5"/>
          <p:cNvSpPr/>
          <p:nvPr/>
        </p:nvSpPr>
        <p:spPr>
          <a:xfrm>
            <a:off x="5820050" y="1561225"/>
            <a:ext cx="1189800" cy="1653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Derived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287" name="Google Shape;287;p45"/>
          <p:cNvSpPr/>
          <p:nvPr/>
        </p:nvSpPr>
        <p:spPr>
          <a:xfrm>
            <a:off x="1888725" y="1556375"/>
            <a:ext cx="1323900" cy="2868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Derived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288" name="Google Shape;288;p45"/>
          <p:cNvSpPr txBox="1"/>
          <p:nvPr/>
        </p:nvSpPr>
        <p:spPr>
          <a:xfrm>
            <a:off x="659425" y="1604625"/>
            <a:ext cx="904800" cy="21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compile time size</a:t>
            </a:r>
            <a:endParaRPr/>
          </a:p>
        </p:txBody>
      </p:sp>
      <p:sp>
        <p:nvSpPr>
          <p:cNvPr id="289" name="Google Shape;289;p45"/>
          <p:cNvSpPr/>
          <p:nvPr/>
        </p:nvSpPr>
        <p:spPr>
          <a:xfrm>
            <a:off x="1973400" y="1604625"/>
            <a:ext cx="1163100" cy="22170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290" name="Google Shape;290;p45"/>
          <p:cNvSpPr/>
          <p:nvPr/>
        </p:nvSpPr>
        <p:spPr>
          <a:xfrm>
            <a:off x="2049600" y="26078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291" name="Google Shape;291;p45"/>
          <p:cNvSpPr/>
          <p:nvPr/>
        </p:nvSpPr>
        <p:spPr>
          <a:xfrm>
            <a:off x="2049600" y="301172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arg1</a:t>
            </a:r>
            <a:endParaRPr sz="1800"/>
          </a:p>
        </p:txBody>
      </p:sp>
      <p:sp>
        <p:nvSpPr>
          <p:cNvPr id="292" name="Google Shape;292;p45"/>
          <p:cNvSpPr/>
          <p:nvPr/>
        </p:nvSpPr>
        <p:spPr>
          <a:xfrm>
            <a:off x="2049600" y="34155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arg2</a:t>
            </a:r>
            <a:endParaRPr sz="1800"/>
          </a:p>
        </p:txBody>
      </p:sp>
      <p:sp>
        <p:nvSpPr>
          <p:cNvPr id="293" name="Google Shape;293;p45"/>
          <p:cNvSpPr/>
          <p:nvPr/>
        </p:nvSpPr>
        <p:spPr>
          <a:xfrm>
            <a:off x="1638700" y="1604625"/>
            <a:ext cx="178800" cy="28200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45"/>
          <p:cNvSpPr/>
          <p:nvPr/>
        </p:nvSpPr>
        <p:spPr>
          <a:xfrm>
            <a:off x="5884650" y="1604625"/>
            <a:ext cx="1044600" cy="9369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 </a:t>
            </a:r>
            <a:r>
              <a:rPr lang="en">
                <a:solidFill>
                  <a:schemeClr val="dk1"/>
                </a:solidFill>
              </a:rPr>
              <a:t>OBJECT</a:t>
            </a:r>
            <a:endParaRPr sz="1800"/>
          </a:p>
        </p:txBody>
      </p:sp>
      <p:sp>
        <p:nvSpPr>
          <p:cNvPr id="295" name="Google Shape;295;p45"/>
          <p:cNvSpPr/>
          <p:nvPr/>
        </p:nvSpPr>
        <p:spPr>
          <a:xfrm>
            <a:off x="3212600" y="2599775"/>
            <a:ext cx="1044600" cy="405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Reserve</a:t>
            </a:r>
            <a:endParaRPr/>
          </a:p>
        </p:txBody>
      </p:sp>
      <p:sp>
        <p:nvSpPr>
          <p:cNvPr id="296" name="Google Shape;296;p45"/>
          <p:cNvSpPr/>
          <p:nvPr/>
        </p:nvSpPr>
        <p:spPr>
          <a:xfrm>
            <a:off x="5884650" y="3293600"/>
            <a:ext cx="1044600" cy="3375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297" name="Google Shape;297;p45"/>
          <p:cNvSpPr/>
          <p:nvPr/>
        </p:nvSpPr>
        <p:spPr>
          <a:xfrm>
            <a:off x="5453000" y="1604625"/>
            <a:ext cx="237000" cy="1609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45"/>
          <p:cNvSpPr/>
          <p:nvPr/>
        </p:nvSpPr>
        <p:spPr>
          <a:xfrm>
            <a:off x="7121600" y="1604625"/>
            <a:ext cx="237000" cy="2026500"/>
          </a:xfrm>
          <a:prstGeom prst="righ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45"/>
          <p:cNvSpPr txBox="1"/>
          <p:nvPr/>
        </p:nvSpPr>
        <p:spPr>
          <a:xfrm>
            <a:off x="7444725" y="1604625"/>
            <a:ext cx="10446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allocated size</a:t>
            </a:r>
            <a:endParaRPr/>
          </a:p>
        </p:txBody>
      </p:sp>
      <p:sp>
        <p:nvSpPr>
          <p:cNvPr id="300" name="Google Shape;300;p45"/>
          <p:cNvSpPr/>
          <p:nvPr/>
        </p:nvSpPr>
        <p:spPr>
          <a:xfrm flipH="1">
            <a:off x="4728300" y="3285500"/>
            <a:ext cx="1044600" cy="405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Register</a:t>
            </a:r>
            <a:endParaRPr/>
          </a:p>
        </p:txBody>
      </p:sp>
      <p:sp>
        <p:nvSpPr>
          <p:cNvPr id="301" name="Google Shape;301;p45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 - Inheritance</a:t>
            </a:r>
            <a:endParaRPr b="1">
              <a:solidFill>
                <a:srgbClr val="B7B7B7"/>
              </a:solidFill>
            </a:endParaRPr>
          </a:p>
        </p:txBody>
      </p:sp>
      <p:grpSp>
        <p:nvGrpSpPr>
          <p:cNvPr id="302" name="Google Shape;302;p45"/>
          <p:cNvGrpSpPr/>
          <p:nvPr/>
        </p:nvGrpSpPr>
        <p:grpSpPr>
          <a:xfrm>
            <a:off x="452975" y="852200"/>
            <a:ext cx="8196150" cy="474000"/>
            <a:chOff x="516975" y="918075"/>
            <a:chExt cx="8196150" cy="474000"/>
          </a:xfrm>
        </p:grpSpPr>
        <p:sp>
          <p:nvSpPr>
            <p:cNvPr id="303" name="Google Shape;303;p45"/>
            <p:cNvSpPr txBox="1"/>
            <p:nvPr/>
          </p:nvSpPr>
          <p:spPr>
            <a:xfrm>
              <a:off x="516975" y="918075"/>
              <a:ext cx="4119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304" name="Google Shape;304;p45"/>
            <p:cNvSpPr txBox="1"/>
            <p:nvPr/>
          </p:nvSpPr>
          <p:spPr>
            <a:xfrm>
              <a:off x="4702125" y="918075"/>
              <a:ext cx="4011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</a:t>
              </a:r>
              <a:endParaRPr b="1" sz="24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 txBox="1"/>
          <p:nvPr>
            <p:ph type="title"/>
          </p:nvPr>
        </p:nvSpPr>
        <p:spPr>
          <a:xfrm>
            <a:off x="159300" y="597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i="1" lang="en" sz="24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Extensible Host Resolution</a:t>
            </a:r>
            <a:endParaRPr sz="2400"/>
          </a:p>
        </p:txBody>
      </p:sp>
      <p:sp>
        <p:nvSpPr>
          <p:cNvPr id="118" name="Google Shape;118;p28"/>
          <p:cNvSpPr txBox="1"/>
          <p:nvPr/>
        </p:nvSpPr>
        <p:spPr>
          <a:xfrm>
            <a:off x="159300" y="2977700"/>
            <a:ext cx="7244700" cy="15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Alan Carroll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ApacheCon2014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19" name="Google Shape;11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4600" y="1136525"/>
            <a:ext cx="6247574" cy="3244776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8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Design Legacy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6"/>
          <p:cNvSpPr/>
          <p:nvPr/>
        </p:nvSpPr>
        <p:spPr>
          <a:xfrm>
            <a:off x="5820050" y="1561225"/>
            <a:ext cx="1189800" cy="1653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Derived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310" name="Google Shape;310;p46"/>
          <p:cNvSpPr/>
          <p:nvPr/>
        </p:nvSpPr>
        <p:spPr>
          <a:xfrm>
            <a:off x="1888725" y="1556375"/>
            <a:ext cx="1323900" cy="3336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Derived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46"/>
          <p:cNvSpPr txBox="1"/>
          <p:nvPr/>
        </p:nvSpPr>
        <p:spPr>
          <a:xfrm>
            <a:off x="659425" y="1604625"/>
            <a:ext cx="904800" cy="21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compile time size</a:t>
            </a:r>
            <a:endParaRPr/>
          </a:p>
        </p:txBody>
      </p:sp>
      <p:sp>
        <p:nvSpPr>
          <p:cNvPr id="312" name="Google Shape;312;p46"/>
          <p:cNvSpPr/>
          <p:nvPr/>
        </p:nvSpPr>
        <p:spPr>
          <a:xfrm>
            <a:off x="1973400" y="1604625"/>
            <a:ext cx="1163100" cy="22200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</a:t>
            </a:r>
            <a:endParaRPr/>
          </a:p>
        </p:txBody>
      </p:sp>
      <p:sp>
        <p:nvSpPr>
          <p:cNvPr id="313" name="Google Shape;313;p46"/>
          <p:cNvSpPr/>
          <p:nvPr/>
        </p:nvSpPr>
        <p:spPr>
          <a:xfrm>
            <a:off x="2049600" y="26078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314" name="Google Shape;314;p46"/>
          <p:cNvSpPr/>
          <p:nvPr/>
        </p:nvSpPr>
        <p:spPr>
          <a:xfrm>
            <a:off x="2049600" y="301172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arg1</a:t>
            </a:r>
            <a:endParaRPr sz="1800"/>
          </a:p>
        </p:txBody>
      </p:sp>
      <p:sp>
        <p:nvSpPr>
          <p:cNvPr id="315" name="Google Shape;315;p46"/>
          <p:cNvSpPr/>
          <p:nvPr/>
        </p:nvSpPr>
        <p:spPr>
          <a:xfrm>
            <a:off x="2049600" y="34155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arg2</a:t>
            </a:r>
            <a:endParaRPr sz="1800"/>
          </a:p>
        </p:txBody>
      </p:sp>
      <p:sp>
        <p:nvSpPr>
          <p:cNvPr id="316" name="Google Shape;316;p46"/>
          <p:cNvSpPr/>
          <p:nvPr/>
        </p:nvSpPr>
        <p:spPr>
          <a:xfrm>
            <a:off x="1638700" y="1604625"/>
            <a:ext cx="178800" cy="32880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46"/>
          <p:cNvSpPr/>
          <p:nvPr/>
        </p:nvSpPr>
        <p:spPr>
          <a:xfrm>
            <a:off x="5884650" y="1604625"/>
            <a:ext cx="1044600" cy="9369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CORE </a:t>
            </a:r>
            <a:r>
              <a:rPr lang="en">
                <a:solidFill>
                  <a:schemeClr val="dk1"/>
                </a:solidFill>
              </a:rPr>
              <a:t>OBJECT</a:t>
            </a:r>
            <a:endParaRPr sz="1800"/>
          </a:p>
        </p:txBody>
      </p:sp>
      <p:sp>
        <p:nvSpPr>
          <p:cNvPr id="318" name="Google Shape;318;p46"/>
          <p:cNvSpPr/>
          <p:nvPr/>
        </p:nvSpPr>
        <p:spPr>
          <a:xfrm>
            <a:off x="5884650" y="3293600"/>
            <a:ext cx="1044600" cy="3375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arg0</a:t>
            </a:r>
            <a:endParaRPr sz="1800"/>
          </a:p>
        </p:txBody>
      </p:sp>
      <p:sp>
        <p:nvSpPr>
          <p:cNvPr id="319" name="Google Shape;319;p46"/>
          <p:cNvSpPr/>
          <p:nvPr/>
        </p:nvSpPr>
        <p:spPr>
          <a:xfrm>
            <a:off x="5453000" y="1604625"/>
            <a:ext cx="237000" cy="1609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46"/>
          <p:cNvSpPr/>
          <p:nvPr/>
        </p:nvSpPr>
        <p:spPr>
          <a:xfrm>
            <a:off x="7121600" y="1604625"/>
            <a:ext cx="237000" cy="2443200"/>
          </a:xfrm>
          <a:prstGeom prst="righ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46"/>
          <p:cNvSpPr txBox="1"/>
          <p:nvPr/>
        </p:nvSpPr>
        <p:spPr>
          <a:xfrm>
            <a:off x="7444725" y="1604625"/>
            <a:ext cx="10446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allocated size</a:t>
            </a:r>
            <a:endParaRPr/>
          </a:p>
        </p:txBody>
      </p:sp>
      <p:sp>
        <p:nvSpPr>
          <p:cNvPr id="322" name="Google Shape;322;p46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r>
              <a:rPr b="1" lang="en">
                <a:solidFill>
                  <a:srgbClr val="B7B7B7"/>
                </a:solidFill>
              </a:rPr>
              <a:t> - Inheritance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23" name="Google Shape;323;p46"/>
          <p:cNvSpPr/>
          <p:nvPr/>
        </p:nvSpPr>
        <p:spPr>
          <a:xfrm>
            <a:off x="2028375" y="4465975"/>
            <a:ext cx="1044600" cy="337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</a:t>
            </a:r>
            <a:r>
              <a:rPr lang="en" sz="1800"/>
              <a:t>_d</a:t>
            </a:r>
            <a:r>
              <a:rPr lang="en" sz="1800"/>
              <a:t>0</a:t>
            </a:r>
            <a:endParaRPr sz="1800"/>
          </a:p>
        </p:txBody>
      </p:sp>
      <p:sp>
        <p:nvSpPr>
          <p:cNvPr id="324" name="Google Shape;324;p46"/>
          <p:cNvSpPr/>
          <p:nvPr/>
        </p:nvSpPr>
        <p:spPr>
          <a:xfrm>
            <a:off x="5884650" y="3710475"/>
            <a:ext cx="1044600" cy="3375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arg</a:t>
            </a:r>
            <a:r>
              <a:rPr lang="en" sz="1800"/>
              <a:t>_d</a:t>
            </a:r>
            <a:r>
              <a:rPr lang="en" sz="1800"/>
              <a:t>0</a:t>
            </a:r>
            <a:endParaRPr sz="1800"/>
          </a:p>
        </p:txBody>
      </p:sp>
      <p:grpSp>
        <p:nvGrpSpPr>
          <p:cNvPr id="325" name="Google Shape;325;p46"/>
          <p:cNvGrpSpPr/>
          <p:nvPr/>
        </p:nvGrpSpPr>
        <p:grpSpPr>
          <a:xfrm>
            <a:off x="452975" y="852200"/>
            <a:ext cx="8196150" cy="474000"/>
            <a:chOff x="516975" y="918075"/>
            <a:chExt cx="8196150" cy="474000"/>
          </a:xfrm>
        </p:grpSpPr>
        <p:sp>
          <p:nvSpPr>
            <p:cNvPr id="326" name="Google Shape;326;p46"/>
            <p:cNvSpPr txBox="1"/>
            <p:nvPr/>
          </p:nvSpPr>
          <p:spPr>
            <a:xfrm>
              <a:off x="516975" y="918075"/>
              <a:ext cx="4119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327" name="Google Shape;327;p46"/>
            <p:cNvSpPr txBox="1"/>
            <p:nvPr/>
          </p:nvSpPr>
          <p:spPr>
            <a:xfrm>
              <a:off x="4702125" y="918075"/>
              <a:ext cx="40110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</a:t>
              </a:r>
              <a:endParaRPr b="1" sz="24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/>
          <p:nvPr>
            <p:ph idx="1" type="body"/>
          </p:nvPr>
        </p:nvSpPr>
        <p:spPr>
          <a:xfrm>
            <a:off x="247725" y="1767950"/>
            <a:ext cx="4523400" cy="29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ObjTxnArgIndexReserve(name,*idx)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TxnArgIndexLookup(name,*idx)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void* ObjTxnArgGet(obj,idx)</a:t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ObjTxnArgSet(obj,idx,*arg)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7"/>
          <p:cNvSpPr txBox="1"/>
          <p:nvPr>
            <p:ph idx="2" type="body"/>
          </p:nvPr>
        </p:nvSpPr>
        <p:spPr>
          <a:xfrm>
            <a:off x="4717400" y="1767950"/>
            <a:ext cx="4114800" cy="29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ObjExtAdd(name,size,*idx)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ObjExtFind(name,*idx,*size)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void* ObjExtGet(obj,idx,*size)</a:t>
            </a:r>
            <a:endParaRPr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ObjExtSet(obj,idx,*arg)</a:t>
            </a:r>
            <a:endParaRPr sz="1800"/>
          </a:p>
        </p:txBody>
      </p:sp>
      <p:sp>
        <p:nvSpPr>
          <p:cNvPr id="334" name="Google Shape;334;p47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 - API</a:t>
            </a:r>
            <a:endParaRPr b="1">
              <a:solidFill>
                <a:srgbClr val="B7B7B7"/>
              </a:solidFill>
            </a:endParaRPr>
          </a:p>
        </p:txBody>
      </p:sp>
      <p:grpSp>
        <p:nvGrpSpPr>
          <p:cNvPr id="335" name="Google Shape;335;p47"/>
          <p:cNvGrpSpPr/>
          <p:nvPr/>
        </p:nvGrpSpPr>
        <p:grpSpPr>
          <a:xfrm>
            <a:off x="516975" y="765675"/>
            <a:ext cx="8196225" cy="474000"/>
            <a:chOff x="516975" y="918075"/>
            <a:chExt cx="8196225" cy="474000"/>
          </a:xfrm>
        </p:grpSpPr>
        <p:sp>
          <p:nvSpPr>
            <p:cNvPr id="336" name="Google Shape;336;p47"/>
            <p:cNvSpPr txBox="1"/>
            <p:nvPr/>
          </p:nvSpPr>
          <p:spPr>
            <a:xfrm>
              <a:off x="516975" y="918075"/>
              <a:ext cx="36639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337" name="Google Shape;337;p47"/>
            <p:cNvSpPr txBox="1"/>
            <p:nvPr/>
          </p:nvSpPr>
          <p:spPr>
            <a:xfrm>
              <a:off x="4926900" y="918075"/>
              <a:ext cx="37863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 C</a:t>
              </a:r>
              <a:endParaRPr b="1" sz="24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8"/>
          <p:cNvSpPr txBox="1"/>
          <p:nvPr>
            <p:ph idx="1" type="body"/>
          </p:nvPr>
        </p:nvSpPr>
        <p:spPr>
          <a:xfrm>
            <a:off x="247725" y="1767950"/>
            <a:ext cx="4254300" cy="29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ObjTxnArgIndexReserve(name,*idx)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ObjTxnArgIndexLookup(name,*idx)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void* ObjTxnArgGet(obj,idx)</a:t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ObjTxnArgSet(obj,idx,*arg)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48"/>
          <p:cNvSpPr txBox="1"/>
          <p:nvPr>
            <p:ph idx="2" type="body"/>
          </p:nvPr>
        </p:nvSpPr>
        <p:spPr>
          <a:xfrm>
            <a:off x="4832400" y="1291575"/>
            <a:ext cx="3999900" cy="342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ExtFieldId&lt;Obj,T&gt; idx;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ExtAdd(name,*idx)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ExtFind(name,*idx)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 const&amp; ExtGet(obj,idx)</a:t>
            </a:r>
            <a:endParaRPr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T&amp; 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ExtSet(obj,idx)</a:t>
            </a:r>
            <a:endParaRPr sz="1800"/>
          </a:p>
        </p:txBody>
      </p:sp>
      <p:sp>
        <p:nvSpPr>
          <p:cNvPr id="344" name="Google Shape;344;p48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 - API</a:t>
            </a:r>
            <a:endParaRPr b="1">
              <a:solidFill>
                <a:srgbClr val="B7B7B7"/>
              </a:solidFill>
            </a:endParaRPr>
          </a:p>
        </p:txBody>
      </p:sp>
      <p:grpSp>
        <p:nvGrpSpPr>
          <p:cNvPr id="345" name="Google Shape;345;p48"/>
          <p:cNvGrpSpPr/>
          <p:nvPr/>
        </p:nvGrpSpPr>
        <p:grpSpPr>
          <a:xfrm>
            <a:off x="516975" y="765675"/>
            <a:ext cx="8196225" cy="474000"/>
            <a:chOff x="516975" y="918075"/>
            <a:chExt cx="8196225" cy="474000"/>
          </a:xfrm>
        </p:grpSpPr>
        <p:sp>
          <p:nvSpPr>
            <p:cNvPr id="346" name="Google Shape;346;p48"/>
            <p:cNvSpPr txBox="1"/>
            <p:nvPr/>
          </p:nvSpPr>
          <p:spPr>
            <a:xfrm>
              <a:off x="516975" y="918075"/>
              <a:ext cx="36639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TxnArgs</a:t>
              </a:r>
              <a:endParaRPr b="1" sz="2400"/>
            </a:p>
          </p:txBody>
        </p:sp>
        <p:sp>
          <p:nvSpPr>
            <p:cNvPr id="347" name="Google Shape;347;p48"/>
            <p:cNvSpPr txBox="1"/>
            <p:nvPr/>
          </p:nvSpPr>
          <p:spPr>
            <a:xfrm>
              <a:off x="4926900" y="918075"/>
              <a:ext cx="3786300" cy="47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Extendible C++</a:t>
              </a:r>
              <a:endParaRPr b="1" sz="240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9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53" name="Google Shape;353;p49"/>
          <p:cNvSpPr txBox="1"/>
          <p:nvPr/>
        </p:nvSpPr>
        <p:spPr>
          <a:xfrm>
            <a:off x="534175" y="877625"/>
            <a:ext cx="7429200" cy="41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Extendible is a “runtime static” dictionary.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Plugin Init: define fields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400"/>
              <a:buAutoNum type="arabicPeriod"/>
            </a:pPr>
            <a:r>
              <a:rPr lang="en" sz="2400">
                <a:solidFill>
                  <a:srgbClr val="4A86E8"/>
                </a:solidFill>
              </a:rPr>
              <a:t>Fields are Frozen</a:t>
            </a:r>
            <a:endParaRPr sz="2400">
              <a:solidFill>
                <a:srgbClr val="4A86E8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400"/>
              <a:buAutoNum type="arabicPeriod"/>
            </a:pPr>
            <a:r>
              <a:rPr lang="en" sz="2400">
                <a:solidFill>
                  <a:srgbClr val="4A86E8"/>
                </a:solidFill>
              </a:rPr>
              <a:t>System computes memory alignment and size</a:t>
            </a:r>
            <a:endParaRPr sz="2400">
              <a:solidFill>
                <a:srgbClr val="4A86E8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Plugin Loaded: find defined fields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400"/>
              <a:buAutoNum type="alphaLcPeriod"/>
            </a:pPr>
            <a:r>
              <a:rPr lang="en" sz="2400">
                <a:solidFill>
                  <a:srgbClr val="4A86E8"/>
                </a:solidFill>
              </a:rPr>
              <a:t>Assert same types</a:t>
            </a:r>
            <a:endParaRPr sz="2400">
              <a:solidFill>
                <a:srgbClr val="4A86E8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Plugin Hooks: efficiently access allocations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PluginInit(Reload): </a:t>
            </a:r>
            <a:r>
              <a:rPr lang="en" sz="2400">
                <a:solidFill>
                  <a:schemeClr val="dk1"/>
                </a:solidFill>
              </a:rPr>
              <a:t>find defined fields</a:t>
            </a:r>
            <a:endParaRPr sz="2400"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400"/>
              <a:buAutoNum type="alphaLcPeriod"/>
            </a:pPr>
            <a:r>
              <a:rPr lang="en" sz="2400">
                <a:solidFill>
                  <a:srgbClr val="4A86E8"/>
                </a:solidFill>
              </a:rPr>
              <a:t>Assert same types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" name="Google Shape;358;p50"/>
          <p:cNvGraphicFramePr/>
          <p:nvPr/>
        </p:nvGraphicFramePr>
        <p:xfrm>
          <a:off x="6567875" y="1909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533025"/>
                <a:gridCol w="533025"/>
                <a:gridCol w="533025"/>
                <a:gridCol w="533025"/>
              </a:tblGrid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Item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9" name="Google Shape;359;p50"/>
          <p:cNvSpPr txBox="1"/>
          <p:nvPr>
            <p:ph idx="1" type="body"/>
          </p:nvPr>
        </p:nvSpPr>
        <p:spPr>
          <a:xfrm>
            <a:off x="650100" y="1202275"/>
            <a:ext cx="5046300" cy="31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999999"/>
                </a:solidFill>
              </a:rPr>
              <a:t>Design</a:t>
            </a:r>
            <a:endParaRPr sz="2800">
              <a:solidFill>
                <a:srgbClr val="999999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Char char="●"/>
            </a:pPr>
            <a:r>
              <a:rPr lang="en" sz="2800">
                <a:solidFill>
                  <a:srgbClr val="B7B7B7"/>
                </a:solidFill>
              </a:rPr>
              <a:t>Atomic Items</a:t>
            </a:r>
            <a:endParaRPr sz="2800">
              <a:solidFill>
                <a:srgbClr val="B7B7B7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Char char="●"/>
            </a:pPr>
            <a:r>
              <a:rPr lang="en" sz="2800">
                <a:solidFill>
                  <a:srgbClr val="B7B7B7"/>
                </a:solidFill>
              </a:rPr>
              <a:t>Contiguous Objects</a:t>
            </a:r>
            <a:endParaRPr sz="2800">
              <a:solidFill>
                <a:srgbClr val="B7B7B7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800"/>
              <a:buChar char="●"/>
            </a:pPr>
            <a:r>
              <a:rPr lang="en" sz="2800">
                <a:solidFill>
                  <a:srgbClr val="B7B7B7"/>
                </a:solidFill>
              </a:rPr>
              <a:t>Fields are RT-static</a:t>
            </a:r>
            <a:endParaRPr sz="2800">
              <a:solidFill>
                <a:srgbClr val="B7B7B7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●"/>
            </a:pPr>
            <a:r>
              <a:rPr lang="en" sz="2800">
                <a:solidFill>
                  <a:srgbClr val="000000"/>
                </a:solidFill>
              </a:rPr>
              <a:t>Concurrent</a:t>
            </a:r>
            <a:endParaRPr sz="2800">
              <a:solidFill>
                <a:srgbClr val="000000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●"/>
            </a:pPr>
            <a:r>
              <a:rPr lang="en" sz="2800">
                <a:solidFill>
                  <a:srgbClr val="000000"/>
                </a:solidFill>
              </a:rPr>
              <a:t>Use scoped blocking</a:t>
            </a:r>
            <a:endParaRPr sz="2800">
              <a:solidFill>
                <a:srgbClr val="000000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●"/>
            </a:pPr>
            <a:r>
              <a:rPr lang="en" sz="2800">
                <a:solidFill>
                  <a:srgbClr val="000000"/>
                </a:solidFill>
              </a:rPr>
              <a:t>Objects are stable </a:t>
            </a:r>
            <a:endParaRPr sz="2800">
              <a:solidFill>
                <a:srgbClr val="000000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999999"/>
              </a:solidFill>
            </a:endParaRPr>
          </a:p>
        </p:txBody>
      </p:sp>
      <p:sp>
        <p:nvSpPr>
          <p:cNvPr id="360" name="Google Shape;360;p50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61" name="Google Shape;361;p50"/>
          <p:cNvSpPr txBox="1"/>
          <p:nvPr/>
        </p:nvSpPr>
        <p:spPr>
          <a:xfrm>
            <a:off x="6567875" y="2305975"/>
            <a:ext cx="864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Object</a:t>
            </a:r>
            <a:endParaRPr sz="1800"/>
          </a:p>
        </p:txBody>
      </p:sp>
      <p:sp>
        <p:nvSpPr>
          <p:cNvPr id="362" name="Google Shape;362;p50"/>
          <p:cNvSpPr txBox="1"/>
          <p:nvPr/>
        </p:nvSpPr>
        <p:spPr>
          <a:xfrm>
            <a:off x="7457388" y="1535375"/>
            <a:ext cx="771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Field</a:t>
            </a:r>
            <a:endParaRPr sz="1800"/>
          </a:p>
        </p:txBody>
      </p:sp>
      <p:graphicFrame>
        <p:nvGraphicFramePr>
          <p:cNvPr id="363" name="Google Shape;363;p50"/>
          <p:cNvGraphicFramePr/>
          <p:nvPr/>
        </p:nvGraphicFramePr>
        <p:xfrm>
          <a:off x="5212300" y="1405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64" name="Google Shape;364;p50"/>
          <p:cNvCxnSpPr>
            <a:endCxn id="361" idx="1"/>
          </p:cNvCxnSpPr>
          <p:nvPr/>
        </p:nvCxnSpPr>
        <p:spPr>
          <a:xfrm>
            <a:off x="5602775" y="2061475"/>
            <a:ext cx="965100" cy="43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365" name="Google Shape;365;p50"/>
          <p:cNvGraphicFramePr/>
          <p:nvPr/>
        </p:nvGraphicFramePr>
        <p:xfrm>
          <a:off x="5364700" y="155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366" name="Google Shape;366;p50"/>
          <p:cNvCxnSpPr>
            <a:stCxn id="359" idx="3"/>
            <a:endCxn id="361" idx="1"/>
          </p:cNvCxnSpPr>
          <p:nvPr/>
        </p:nvCxnSpPr>
        <p:spPr>
          <a:xfrm flipH="1" rot="10800000">
            <a:off x="5696400" y="2493175"/>
            <a:ext cx="871500" cy="27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7" name="Google Shape;367;p50"/>
          <p:cNvSpPr txBox="1"/>
          <p:nvPr/>
        </p:nvSpPr>
        <p:spPr>
          <a:xfrm>
            <a:off x="4772175" y="795163"/>
            <a:ext cx="1691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DBTable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8" name="Google Shape;368;p50"/>
          <p:cNvSpPr txBox="1"/>
          <p:nvPr/>
        </p:nvSpPr>
        <p:spPr>
          <a:xfrm>
            <a:off x="6659850" y="795175"/>
            <a:ext cx="2028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999999"/>
                </a:solidFill>
                <a:latin typeface="Courier New"/>
                <a:ea typeface="Courier New"/>
                <a:cs typeface="Courier New"/>
                <a:sym typeface="Courier New"/>
              </a:rPr>
              <a:t>Extendible</a:t>
            </a:r>
            <a:endParaRPr b="1" sz="2400">
              <a:solidFill>
                <a:srgbClr val="999999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1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74" name="Google Shape;374;p51"/>
          <p:cNvSpPr txBox="1"/>
          <p:nvPr/>
        </p:nvSpPr>
        <p:spPr>
          <a:xfrm>
            <a:off x="534175" y="1558575"/>
            <a:ext cx="75885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DBTable&lt;K,V&gt;(N)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●"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vector&lt;part&gt;(N)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Font typeface="Courier New"/>
              <a:buChar char="○"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Scope lock shared_mutex 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○"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unordered_map&lt;K,share_ptr&lt;V&gt;&gt;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2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80" name="Google Shape;380;p52"/>
          <p:cNvSpPr txBox="1"/>
          <p:nvPr/>
        </p:nvSpPr>
        <p:spPr>
          <a:xfrm>
            <a:off x="534175" y="1558575"/>
            <a:ext cx="75885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DBTable&lt;K,V&gt;(N)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●"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share_ptr&lt;V&gt; obtain(K)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●"/>
            </a:pPr>
            <a:r>
              <a:rPr b="1" lang="en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operator[], find, pop, clear</a:t>
            </a:r>
            <a:endParaRPr b="1"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urier New"/>
              <a:buChar char="●"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visit(function&lt;bool(K const &amp;, V &amp;)&gt;)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5" name="Google Shape;385;p53"/>
          <p:cNvGraphicFramePr/>
          <p:nvPr/>
        </p:nvGraphicFramePr>
        <p:xfrm>
          <a:off x="6567875" y="1909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533025"/>
                <a:gridCol w="533025"/>
                <a:gridCol w="533025"/>
                <a:gridCol w="533025"/>
              </a:tblGrid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Item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6" name="Google Shape;386;p53"/>
          <p:cNvSpPr txBox="1"/>
          <p:nvPr>
            <p:ph idx="1" type="body"/>
          </p:nvPr>
        </p:nvSpPr>
        <p:spPr>
          <a:xfrm>
            <a:off x="650100" y="1202275"/>
            <a:ext cx="5046300" cy="31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Design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Atomic Items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Contiguous Object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Fields are RT-static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Concurrent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Use scoped blocking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800">
                <a:solidFill>
                  <a:schemeClr val="dk1"/>
                </a:solidFill>
              </a:rPr>
              <a:t>Objects are stable </a:t>
            </a:r>
            <a:endParaRPr sz="2800">
              <a:solidFill>
                <a:schemeClr val="dk1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387" name="Google Shape;387;p53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388" name="Google Shape;388;p53"/>
          <p:cNvSpPr txBox="1"/>
          <p:nvPr/>
        </p:nvSpPr>
        <p:spPr>
          <a:xfrm>
            <a:off x="6567875" y="2305975"/>
            <a:ext cx="864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Object</a:t>
            </a:r>
            <a:endParaRPr sz="1800"/>
          </a:p>
        </p:txBody>
      </p:sp>
      <p:sp>
        <p:nvSpPr>
          <p:cNvPr id="389" name="Google Shape;389;p53"/>
          <p:cNvSpPr txBox="1"/>
          <p:nvPr/>
        </p:nvSpPr>
        <p:spPr>
          <a:xfrm>
            <a:off x="7457388" y="1535375"/>
            <a:ext cx="7713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Field</a:t>
            </a:r>
            <a:endParaRPr sz="1800"/>
          </a:p>
        </p:txBody>
      </p:sp>
      <p:graphicFrame>
        <p:nvGraphicFramePr>
          <p:cNvPr id="390" name="Google Shape;390;p53"/>
          <p:cNvGraphicFramePr/>
          <p:nvPr/>
        </p:nvGraphicFramePr>
        <p:xfrm>
          <a:off x="5212300" y="1405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91" name="Google Shape;391;p53"/>
          <p:cNvCxnSpPr>
            <a:endCxn id="388" idx="1"/>
          </p:cNvCxnSpPr>
          <p:nvPr/>
        </p:nvCxnSpPr>
        <p:spPr>
          <a:xfrm>
            <a:off x="5602775" y="2061475"/>
            <a:ext cx="965100" cy="43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392" name="Google Shape;392;p53"/>
          <p:cNvGraphicFramePr/>
          <p:nvPr/>
        </p:nvGraphicFramePr>
        <p:xfrm>
          <a:off x="5364700" y="155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{2C2FCB5E-D14C-4AE7-AAA4-4421B811BEDF}</a:tableStyleId>
              </a:tblPr>
              <a:tblGrid>
                <a:gridCol w="429900"/>
              </a:tblGrid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288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274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393" name="Google Shape;393;p53"/>
          <p:cNvCxnSpPr>
            <a:stCxn id="386" idx="3"/>
            <a:endCxn id="388" idx="1"/>
          </p:cNvCxnSpPr>
          <p:nvPr/>
        </p:nvCxnSpPr>
        <p:spPr>
          <a:xfrm flipH="1" rot="10800000">
            <a:off x="5696400" y="2493175"/>
            <a:ext cx="871500" cy="27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4" name="Google Shape;394;p53"/>
          <p:cNvSpPr txBox="1"/>
          <p:nvPr/>
        </p:nvSpPr>
        <p:spPr>
          <a:xfrm>
            <a:off x="4772175" y="795163"/>
            <a:ext cx="1691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DBTable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95" name="Google Shape;395;p53"/>
          <p:cNvSpPr txBox="1"/>
          <p:nvPr/>
        </p:nvSpPr>
        <p:spPr>
          <a:xfrm>
            <a:off x="6659850" y="795175"/>
            <a:ext cx="2028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urier New"/>
                <a:ea typeface="Courier New"/>
                <a:cs typeface="Courier New"/>
                <a:sym typeface="Courier New"/>
              </a:rPr>
              <a:t>Extendible</a:t>
            </a:r>
            <a:endParaRPr b="1" sz="2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02" name="Google Shape;40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21825" y="-2081425"/>
            <a:ext cx="11978640" cy="9122197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54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404" name="Google Shape;404;p54"/>
          <p:cNvSpPr txBox="1"/>
          <p:nvPr/>
        </p:nvSpPr>
        <p:spPr>
          <a:xfrm>
            <a:off x="674725" y="1098825"/>
            <a:ext cx="3797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Forgot </a:t>
            </a:r>
            <a:r>
              <a:rPr b="1" lang="en" sz="2400"/>
              <a:t>Simplify Internals</a:t>
            </a:r>
            <a:endParaRPr b="1"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5"/>
          <p:cNvSpPr txBox="1"/>
          <p:nvPr>
            <p:ph idx="1" type="body"/>
          </p:nvPr>
        </p:nvSpPr>
        <p:spPr>
          <a:xfrm>
            <a:off x="1332450" y="1067050"/>
            <a:ext cx="53040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Config Routing Architecture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UpStream Generator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</a:rPr>
              <a:t>Modular Routing Logic</a:t>
            </a:r>
            <a:endParaRPr b="1" sz="24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Shared Data Storage</a:t>
            </a:r>
            <a:endParaRPr b="1" sz="2400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</p:txBody>
      </p:sp>
      <p:grpSp>
        <p:nvGrpSpPr>
          <p:cNvPr id="410" name="Google Shape;410;p55"/>
          <p:cNvGrpSpPr/>
          <p:nvPr/>
        </p:nvGrpSpPr>
        <p:grpSpPr>
          <a:xfrm>
            <a:off x="6700000" y="275950"/>
            <a:ext cx="2273100" cy="1894425"/>
            <a:chOff x="312425" y="245750"/>
            <a:chExt cx="2273100" cy="1894425"/>
          </a:xfrm>
        </p:grpSpPr>
        <p:sp>
          <p:nvSpPr>
            <p:cNvPr id="411" name="Google Shape;411;p55"/>
            <p:cNvSpPr/>
            <p:nvPr/>
          </p:nvSpPr>
          <p:spPr>
            <a:xfrm>
              <a:off x="614375" y="378875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55"/>
            <p:cNvSpPr txBox="1"/>
            <p:nvPr/>
          </p:nvSpPr>
          <p:spPr>
            <a:xfrm>
              <a:off x="312425" y="245750"/>
              <a:ext cx="2273100" cy="97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jjrushford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vmamidi</a:t>
              </a:r>
              <a:endParaRPr sz="1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ParentSelection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HostStatus</a:t>
              </a:r>
              <a:endParaRPr b="1" sz="1800"/>
            </a:p>
          </p:txBody>
        </p:sp>
      </p:grpSp>
      <p:grpSp>
        <p:nvGrpSpPr>
          <p:cNvPr id="413" name="Google Shape;413;p55"/>
          <p:cNvGrpSpPr/>
          <p:nvPr/>
        </p:nvGrpSpPr>
        <p:grpSpPr>
          <a:xfrm>
            <a:off x="6932500" y="2947250"/>
            <a:ext cx="1808100" cy="1920300"/>
            <a:chOff x="544925" y="2917050"/>
            <a:chExt cx="1808100" cy="1920300"/>
          </a:xfrm>
        </p:grpSpPr>
        <p:sp>
          <p:nvSpPr>
            <p:cNvPr id="414" name="Google Shape;414;p55"/>
            <p:cNvSpPr/>
            <p:nvPr/>
          </p:nvSpPr>
          <p:spPr>
            <a:xfrm rot="10800000">
              <a:off x="614375" y="2917050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55"/>
            <p:cNvSpPr txBox="1"/>
            <p:nvPr/>
          </p:nvSpPr>
          <p:spPr>
            <a:xfrm>
              <a:off x="544925" y="3301350"/>
              <a:ext cx="1808100" cy="153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DBTable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Extendible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AcidPtr</a:t>
              </a:r>
              <a:r>
                <a:rPr lang="en" sz="1800"/>
                <a:t> 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acanary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solidwallofcode</a:t>
              </a:r>
              <a:endParaRPr sz="1800"/>
            </a:p>
          </p:txBody>
        </p:sp>
      </p:grpSp>
      <p:sp>
        <p:nvSpPr>
          <p:cNvPr id="416" name="Google Shape;416;p55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How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417" name="Google Shape;417;p55"/>
          <p:cNvSpPr/>
          <p:nvPr/>
        </p:nvSpPr>
        <p:spPr>
          <a:xfrm>
            <a:off x="1676025" y="2730025"/>
            <a:ext cx="507600" cy="2571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55"/>
          <p:cNvSpPr/>
          <p:nvPr/>
        </p:nvSpPr>
        <p:spPr>
          <a:xfrm>
            <a:off x="1676025" y="2009150"/>
            <a:ext cx="507600" cy="2571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idx="1" type="body"/>
          </p:nvPr>
        </p:nvSpPr>
        <p:spPr>
          <a:xfrm>
            <a:off x="3517725" y="1151000"/>
            <a:ext cx="4951800" cy="36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00"/>
                </a:solidFill>
              </a:rPr>
              <a:t>Caching Proxy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Fast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 Extensible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 Proven CDN 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800">
              <a:solidFill>
                <a:srgbClr val="000000"/>
              </a:solidFill>
            </a:endParaRPr>
          </a:p>
        </p:txBody>
      </p:sp>
      <p:sp>
        <p:nvSpPr>
          <p:cNvPr id="126" name="Google Shape;126;p29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Why</a:t>
            </a:r>
            <a:endParaRPr b="1">
              <a:solidFill>
                <a:srgbClr val="B7B7B7"/>
              </a:solidFill>
            </a:endParaRPr>
          </a:p>
        </p:txBody>
      </p:sp>
      <p:pic>
        <p:nvPicPr>
          <p:cNvPr id="127" name="Google Shape;12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700" y="2189025"/>
            <a:ext cx="3638550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9"/>
          <p:cNvSpPr txBox="1"/>
          <p:nvPr/>
        </p:nvSpPr>
        <p:spPr>
          <a:xfrm>
            <a:off x="3517725" y="3301325"/>
            <a:ext cx="5348700" cy="8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400">
                <a:solidFill>
                  <a:srgbClr val="4A86E8"/>
                </a:solidFill>
              </a:rPr>
              <a:t>(Stable, Scalable, Supported)</a:t>
            </a:r>
            <a:endParaRPr b="1" sz="2400">
              <a:solidFill>
                <a:srgbClr val="4A86E8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6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Modular Routing Logic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424" name="Google Shape;424;p56"/>
          <p:cNvSpPr/>
          <p:nvPr/>
        </p:nvSpPr>
        <p:spPr>
          <a:xfrm>
            <a:off x="6620350" y="2645300"/>
            <a:ext cx="22686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Per Txn Logic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25" name="Google Shape;425;p56"/>
          <p:cNvSpPr/>
          <p:nvPr/>
        </p:nvSpPr>
        <p:spPr>
          <a:xfrm>
            <a:off x="3951300" y="2357325"/>
            <a:ext cx="1317600" cy="1047300"/>
          </a:xfrm>
          <a:prstGeom prst="can">
            <a:avLst>
              <a:gd fmla="val 1612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Shared Data</a:t>
            </a:r>
            <a:endParaRPr sz="1800"/>
          </a:p>
        </p:txBody>
      </p:sp>
      <p:sp>
        <p:nvSpPr>
          <p:cNvPr id="426" name="Google Shape;426;p56"/>
          <p:cNvSpPr/>
          <p:nvPr/>
        </p:nvSpPr>
        <p:spPr>
          <a:xfrm flipH="1">
            <a:off x="5516821" y="2057450"/>
            <a:ext cx="893700" cy="17484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56"/>
          <p:cNvSpPr/>
          <p:nvPr/>
        </p:nvSpPr>
        <p:spPr>
          <a:xfrm>
            <a:off x="281000" y="1935075"/>
            <a:ext cx="2665200" cy="18918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Async</a:t>
            </a:r>
            <a:r>
              <a:rPr lang="en" sz="2400">
                <a:solidFill>
                  <a:schemeClr val="dk1"/>
                </a:solidFill>
              </a:rPr>
              <a:t> Update Logic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28" name="Google Shape;428;p56"/>
          <p:cNvSpPr/>
          <p:nvPr/>
        </p:nvSpPr>
        <p:spPr>
          <a:xfrm flipH="1">
            <a:off x="3034975" y="2648625"/>
            <a:ext cx="744600" cy="464700"/>
          </a:xfrm>
          <a:prstGeom prst="leftArrow">
            <a:avLst>
              <a:gd fmla="val 19991" name="adj1"/>
              <a:gd fmla="val 50000" name="adj2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29" name="Google Shape;429;p56"/>
          <p:cNvCxnSpPr>
            <a:stCxn id="424" idx="0"/>
            <a:endCxn id="427" idx="0"/>
          </p:cNvCxnSpPr>
          <p:nvPr/>
        </p:nvCxnSpPr>
        <p:spPr>
          <a:xfrm flipH="1" rot="5400000">
            <a:off x="4329100" y="-780250"/>
            <a:ext cx="710100" cy="6141000"/>
          </a:xfrm>
          <a:prstGeom prst="curvedConnector3">
            <a:avLst>
              <a:gd fmla="val 207802" name="adj1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430" name="Google Shape;430;p56"/>
          <p:cNvSpPr txBox="1"/>
          <p:nvPr/>
        </p:nvSpPr>
        <p:spPr>
          <a:xfrm>
            <a:off x="600100" y="4149900"/>
            <a:ext cx="19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Producer</a:t>
            </a:r>
            <a:endParaRPr b="1" sz="1800"/>
          </a:p>
        </p:txBody>
      </p:sp>
      <p:sp>
        <p:nvSpPr>
          <p:cNvPr id="431" name="Google Shape;431;p56"/>
          <p:cNvSpPr txBox="1"/>
          <p:nvPr/>
        </p:nvSpPr>
        <p:spPr>
          <a:xfrm>
            <a:off x="6788350" y="4149900"/>
            <a:ext cx="19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Consumer</a:t>
            </a:r>
            <a:endParaRPr b="1"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7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Modular Routing Logic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437" name="Google Shape;437;p57"/>
          <p:cNvSpPr/>
          <p:nvPr/>
        </p:nvSpPr>
        <p:spPr>
          <a:xfrm>
            <a:off x="172325" y="1114650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Remap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38" name="Google Shape;438;p57"/>
          <p:cNvSpPr/>
          <p:nvPr/>
        </p:nvSpPr>
        <p:spPr>
          <a:xfrm>
            <a:off x="172325" y="4345725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Send Request Upstream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39" name="Google Shape;439;p57"/>
          <p:cNvSpPr txBox="1"/>
          <p:nvPr/>
        </p:nvSpPr>
        <p:spPr>
          <a:xfrm>
            <a:off x="236950" y="1836788"/>
            <a:ext cx="3024600" cy="23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ParentSelection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CARP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HostDB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SessionMgr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ConnectionCount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HttpSM</a:t>
            </a:r>
            <a:endParaRPr sz="2400"/>
          </a:p>
        </p:txBody>
      </p:sp>
      <p:grpSp>
        <p:nvGrpSpPr>
          <p:cNvPr id="440" name="Google Shape;440;p57"/>
          <p:cNvGrpSpPr/>
          <p:nvPr/>
        </p:nvGrpSpPr>
        <p:grpSpPr>
          <a:xfrm>
            <a:off x="3392650" y="1594500"/>
            <a:ext cx="5406750" cy="2784613"/>
            <a:chOff x="3392650" y="1594500"/>
            <a:chExt cx="5406750" cy="2784613"/>
          </a:xfrm>
        </p:grpSpPr>
        <p:grpSp>
          <p:nvGrpSpPr>
            <p:cNvPr id="441" name="Google Shape;441;p57"/>
            <p:cNvGrpSpPr/>
            <p:nvPr/>
          </p:nvGrpSpPr>
          <p:grpSpPr>
            <a:xfrm>
              <a:off x="3392650" y="2712250"/>
              <a:ext cx="5406750" cy="1666863"/>
              <a:chOff x="3392650" y="2712250"/>
              <a:chExt cx="5406750" cy="1666863"/>
            </a:xfrm>
          </p:grpSpPr>
          <p:sp>
            <p:nvSpPr>
              <p:cNvPr id="442" name="Google Shape;442;p57"/>
              <p:cNvSpPr/>
              <p:nvPr/>
            </p:nvSpPr>
            <p:spPr>
              <a:xfrm>
                <a:off x="6333350" y="3806413"/>
                <a:ext cx="1709100" cy="572700"/>
              </a:xfrm>
              <a:prstGeom prst="rect">
                <a:avLst/>
              </a:prstGeom>
              <a:solidFill>
                <a:srgbClr val="D9D9D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dk1"/>
                    </a:solidFill>
                  </a:rPr>
                  <a:t>Open Ssn</a:t>
                </a:r>
                <a:endParaRPr sz="2400">
                  <a:solidFill>
                    <a:schemeClr val="dk1"/>
                  </a:solidFill>
                </a:endParaRPr>
              </a:p>
            </p:txBody>
          </p:sp>
          <p:sp>
            <p:nvSpPr>
              <p:cNvPr id="443" name="Google Shape;443;p57"/>
              <p:cNvSpPr/>
              <p:nvPr/>
            </p:nvSpPr>
            <p:spPr>
              <a:xfrm>
                <a:off x="5729750" y="3073200"/>
                <a:ext cx="1709100" cy="572700"/>
              </a:xfrm>
              <a:prstGeom prst="rect">
                <a:avLst/>
              </a:prstGeom>
              <a:solidFill>
                <a:srgbClr val="D9D9D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dk1"/>
                    </a:solidFill>
                  </a:rPr>
                  <a:t>DNScache</a:t>
                </a:r>
                <a:endParaRPr sz="2400">
                  <a:solidFill>
                    <a:schemeClr val="dk1"/>
                  </a:solidFill>
                </a:endParaRPr>
              </a:p>
            </p:txBody>
          </p:sp>
          <p:sp>
            <p:nvSpPr>
              <p:cNvPr id="444" name="Google Shape;444;p57"/>
              <p:cNvSpPr/>
              <p:nvPr/>
            </p:nvSpPr>
            <p:spPr>
              <a:xfrm>
                <a:off x="4493100" y="3073200"/>
                <a:ext cx="1128900" cy="572700"/>
              </a:xfrm>
              <a:prstGeom prst="rect">
                <a:avLst/>
              </a:prstGeom>
              <a:solidFill>
                <a:srgbClr val="D9D9D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dk1"/>
                    </a:solidFill>
                  </a:rPr>
                  <a:t>Health</a:t>
                </a:r>
                <a:endParaRPr sz="2400">
                  <a:solidFill>
                    <a:schemeClr val="dk1"/>
                  </a:solidFill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dk1"/>
                  </a:solidFill>
                </a:endParaRPr>
              </a:p>
            </p:txBody>
          </p:sp>
          <p:sp>
            <p:nvSpPr>
              <p:cNvPr id="445" name="Google Shape;445;p57"/>
              <p:cNvSpPr/>
              <p:nvPr/>
            </p:nvSpPr>
            <p:spPr>
              <a:xfrm>
                <a:off x="4493100" y="3806413"/>
                <a:ext cx="1709100" cy="572700"/>
              </a:xfrm>
              <a:prstGeom prst="rect">
                <a:avLst/>
              </a:prstGeom>
              <a:solidFill>
                <a:srgbClr val="D9D9D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dk1"/>
                    </a:solidFill>
                  </a:rPr>
                  <a:t>Reuse Ssn</a:t>
                </a:r>
                <a:endParaRPr sz="2400">
                  <a:solidFill>
                    <a:schemeClr val="dk1"/>
                  </a:solidFill>
                </a:endParaRPr>
              </a:p>
            </p:txBody>
          </p:sp>
          <p:sp>
            <p:nvSpPr>
              <p:cNvPr id="446" name="Google Shape;446;p57"/>
              <p:cNvSpPr/>
              <p:nvPr/>
            </p:nvSpPr>
            <p:spPr>
              <a:xfrm>
                <a:off x="3392650" y="2712250"/>
                <a:ext cx="969300" cy="572700"/>
              </a:xfrm>
              <a:prstGeom prst="rightArrow">
                <a:avLst>
                  <a:gd fmla="val 50000" name="adj1"/>
                  <a:gd fmla="val 50000" name="adj2"/>
                </a:avLst>
              </a:prstGeom>
              <a:solidFill>
                <a:srgbClr val="666666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7" name="Google Shape;447;p57"/>
              <p:cNvSpPr/>
              <p:nvPr/>
            </p:nvSpPr>
            <p:spPr>
              <a:xfrm>
                <a:off x="7546600" y="3073200"/>
                <a:ext cx="1252800" cy="572700"/>
              </a:xfrm>
              <a:prstGeom prst="rect">
                <a:avLst/>
              </a:prstGeom>
              <a:solidFill>
                <a:srgbClr val="D9D9D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dk1"/>
                    </a:solidFill>
                  </a:rPr>
                  <a:t>NoLoop</a:t>
                </a:r>
                <a:endParaRPr sz="2400">
                  <a:solidFill>
                    <a:schemeClr val="dk1"/>
                  </a:solidFill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448" name="Google Shape;448;p57"/>
            <p:cNvSpPr/>
            <p:nvPr/>
          </p:nvSpPr>
          <p:spPr>
            <a:xfrm>
              <a:off x="4493100" y="2333850"/>
              <a:ext cx="679500" cy="5727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dk1"/>
                  </a:solidFill>
                </a:rPr>
                <a:t>RR</a:t>
              </a:r>
              <a:endParaRPr sz="24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</a:endParaRPr>
            </a:p>
          </p:txBody>
        </p:sp>
        <p:sp>
          <p:nvSpPr>
            <p:cNvPr id="449" name="Google Shape;449;p57"/>
            <p:cNvSpPr/>
            <p:nvPr/>
          </p:nvSpPr>
          <p:spPr>
            <a:xfrm>
              <a:off x="5966550" y="1594500"/>
              <a:ext cx="969300" cy="5727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dk1"/>
                  </a:solidFill>
                </a:rPr>
                <a:t>Latch</a:t>
              </a:r>
              <a:endParaRPr sz="24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</a:endParaRPr>
            </a:p>
          </p:txBody>
        </p:sp>
        <p:sp>
          <p:nvSpPr>
            <p:cNvPr id="450" name="Google Shape;450;p57"/>
            <p:cNvSpPr/>
            <p:nvPr/>
          </p:nvSpPr>
          <p:spPr>
            <a:xfrm>
              <a:off x="4493100" y="1594500"/>
              <a:ext cx="1341300" cy="5727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dk1"/>
                  </a:solidFill>
                </a:rPr>
                <a:t>Failover</a:t>
              </a:r>
              <a:endParaRPr sz="24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</a:endParaRPr>
            </a:p>
          </p:txBody>
        </p:sp>
        <p:sp>
          <p:nvSpPr>
            <p:cNvPr id="451" name="Google Shape;451;p57"/>
            <p:cNvSpPr/>
            <p:nvPr/>
          </p:nvSpPr>
          <p:spPr>
            <a:xfrm>
              <a:off x="5303750" y="2333850"/>
              <a:ext cx="1976400" cy="5727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chemeClr val="dk1"/>
                  </a:solidFill>
                </a:rPr>
                <a:t>ConsistHash</a:t>
              </a:r>
              <a:endParaRPr sz="24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8"/>
          <p:cNvSpPr/>
          <p:nvPr/>
        </p:nvSpPr>
        <p:spPr>
          <a:xfrm>
            <a:off x="172325" y="1809750"/>
            <a:ext cx="3564900" cy="2441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GetSession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57" name="Google Shape;457;p58"/>
          <p:cNvSpPr/>
          <p:nvPr/>
        </p:nvSpPr>
        <p:spPr>
          <a:xfrm>
            <a:off x="592375" y="2288925"/>
            <a:ext cx="3026400" cy="1793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Strategy Config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58" name="Google Shape;458;p58"/>
          <p:cNvSpPr/>
          <p:nvPr/>
        </p:nvSpPr>
        <p:spPr>
          <a:xfrm>
            <a:off x="172325" y="1114650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Remap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59" name="Google Shape;459;p58"/>
          <p:cNvSpPr/>
          <p:nvPr/>
        </p:nvSpPr>
        <p:spPr>
          <a:xfrm>
            <a:off x="172325" y="4345725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Send Request Upstream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0" name="Google Shape;460;p58"/>
          <p:cNvSpPr/>
          <p:nvPr/>
        </p:nvSpPr>
        <p:spPr>
          <a:xfrm>
            <a:off x="4493100" y="2333850"/>
            <a:ext cx="6795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RR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1" name="Google Shape;461;p58"/>
          <p:cNvSpPr/>
          <p:nvPr/>
        </p:nvSpPr>
        <p:spPr>
          <a:xfrm>
            <a:off x="6333350" y="3806413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Open Ssn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2" name="Google Shape;462;p58"/>
          <p:cNvSpPr/>
          <p:nvPr/>
        </p:nvSpPr>
        <p:spPr>
          <a:xfrm>
            <a:off x="5729750" y="3073200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DNScache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3" name="Google Shape;463;p58"/>
          <p:cNvSpPr/>
          <p:nvPr/>
        </p:nvSpPr>
        <p:spPr>
          <a:xfrm>
            <a:off x="4493100" y="3073200"/>
            <a:ext cx="1128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Health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4" name="Google Shape;464;p58"/>
          <p:cNvSpPr/>
          <p:nvPr/>
        </p:nvSpPr>
        <p:spPr>
          <a:xfrm>
            <a:off x="4493100" y="3806413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Reuse Ssn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5" name="Google Shape;465;p58"/>
          <p:cNvSpPr/>
          <p:nvPr/>
        </p:nvSpPr>
        <p:spPr>
          <a:xfrm>
            <a:off x="5966550" y="1594500"/>
            <a:ext cx="9693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Latch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6" name="Google Shape;466;p58"/>
          <p:cNvSpPr/>
          <p:nvPr/>
        </p:nvSpPr>
        <p:spPr>
          <a:xfrm>
            <a:off x="3392650" y="2712250"/>
            <a:ext cx="969300" cy="57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58"/>
          <p:cNvSpPr/>
          <p:nvPr/>
        </p:nvSpPr>
        <p:spPr>
          <a:xfrm>
            <a:off x="4493100" y="1594500"/>
            <a:ext cx="13413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Failover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8" name="Google Shape;468;p58"/>
          <p:cNvSpPr/>
          <p:nvPr/>
        </p:nvSpPr>
        <p:spPr>
          <a:xfrm>
            <a:off x="5303750" y="2333850"/>
            <a:ext cx="19764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Consist</a:t>
            </a:r>
            <a:r>
              <a:rPr lang="en" sz="2400">
                <a:solidFill>
                  <a:schemeClr val="dk1"/>
                </a:solidFill>
              </a:rPr>
              <a:t>Hash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9" name="Google Shape;469;p58"/>
          <p:cNvSpPr/>
          <p:nvPr/>
        </p:nvSpPr>
        <p:spPr>
          <a:xfrm>
            <a:off x="7546600" y="3073200"/>
            <a:ext cx="12528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NoLoop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70" name="Google Shape;470;p58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UpStream Generator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9"/>
          <p:cNvSpPr/>
          <p:nvPr/>
        </p:nvSpPr>
        <p:spPr>
          <a:xfrm>
            <a:off x="4361950" y="3073200"/>
            <a:ext cx="4523400" cy="19512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Connection Logic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76" name="Google Shape;476;p59"/>
          <p:cNvSpPr/>
          <p:nvPr/>
        </p:nvSpPr>
        <p:spPr>
          <a:xfrm>
            <a:off x="4361950" y="1033950"/>
            <a:ext cx="4523400" cy="19512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CDN Routing Logic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77" name="Google Shape;477;p59"/>
          <p:cNvSpPr/>
          <p:nvPr/>
        </p:nvSpPr>
        <p:spPr>
          <a:xfrm>
            <a:off x="172325" y="1809750"/>
            <a:ext cx="3564900" cy="2441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GetSession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78" name="Google Shape;478;p59"/>
          <p:cNvSpPr/>
          <p:nvPr/>
        </p:nvSpPr>
        <p:spPr>
          <a:xfrm>
            <a:off x="172325" y="1114650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Remap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79" name="Google Shape;479;p59"/>
          <p:cNvSpPr/>
          <p:nvPr/>
        </p:nvSpPr>
        <p:spPr>
          <a:xfrm>
            <a:off x="172325" y="4345725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Send Request Upstream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0" name="Google Shape;480;p59"/>
          <p:cNvSpPr/>
          <p:nvPr/>
        </p:nvSpPr>
        <p:spPr>
          <a:xfrm>
            <a:off x="592375" y="2288925"/>
            <a:ext cx="3026400" cy="1793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Strategy Config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1" name="Google Shape;481;p59"/>
          <p:cNvSpPr/>
          <p:nvPr/>
        </p:nvSpPr>
        <p:spPr>
          <a:xfrm>
            <a:off x="6333350" y="4333688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Open Ssn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2" name="Google Shape;482;p59"/>
          <p:cNvSpPr/>
          <p:nvPr/>
        </p:nvSpPr>
        <p:spPr>
          <a:xfrm>
            <a:off x="5729750" y="3600475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DNScache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3" name="Google Shape;483;p59"/>
          <p:cNvSpPr/>
          <p:nvPr/>
        </p:nvSpPr>
        <p:spPr>
          <a:xfrm>
            <a:off x="4493100" y="3600475"/>
            <a:ext cx="1128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Health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4" name="Google Shape;484;p59"/>
          <p:cNvSpPr/>
          <p:nvPr/>
        </p:nvSpPr>
        <p:spPr>
          <a:xfrm>
            <a:off x="4493100" y="4333688"/>
            <a:ext cx="17091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Reuse Ssn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5" name="Google Shape;485;p59"/>
          <p:cNvSpPr/>
          <p:nvPr/>
        </p:nvSpPr>
        <p:spPr>
          <a:xfrm>
            <a:off x="7546600" y="3600475"/>
            <a:ext cx="12528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NoLoop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86" name="Google Shape;486;p59"/>
          <p:cNvSpPr/>
          <p:nvPr/>
        </p:nvSpPr>
        <p:spPr>
          <a:xfrm>
            <a:off x="8445800" y="2390150"/>
            <a:ext cx="658800" cy="10641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dk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59"/>
          <p:cNvSpPr/>
          <p:nvPr/>
        </p:nvSpPr>
        <p:spPr>
          <a:xfrm flipH="1" rot="10800000">
            <a:off x="3023625" y="1483950"/>
            <a:ext cx="1211700" cy="7938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59"/>
          <p:cNvSpPr/>
          <p:nvPr/>
        </p:nvSpPr>
        <p:spPr>
          <a:xfrm flipH="1" rot="-5400000">
            <a:off x="3168225" y="3331375"/>
            <a:ext cx="798000" cy="13362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59"/>
          <p:cNvSpPr txBox="1"/>
          <p:nvPr/>
        </p:nvSpPr>
        <p:spPr>
          <a:xfrm>
            <a:off x="1269125" y="878688"/>
            <a:ext cx="4308000" cy="10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TxnSetTargetAddr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90" name="Google Shape;490;p59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UpStream Generator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491" name="Google Shape;491;p59"/>
          <p:cNvSpPr/>
          <p:nvPr/>
        </p:nvSpPr>
        <p:spPr>
          <a:xfrm>
            <a:off x="4493100" y="2333850"/>
            <a:ext cx="6795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RR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92" name="Google Shape;492;p59"/>
          <p:cNvSpPr/>
          <p:nvPr/>
        </p:nvSpPr>
        <p:spPr>
          <a:xfrm>
            <a:off x="5966550" y="1594500"/>
            <a:ext cx="9693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Latch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93" name="Google Shape;493;p59"/>
          <p:cNvSpPr/>
          <p:nvPr/>
        </p:nvSpPr>
        <p:spPr>
          <a:xfrm>
            <a:off x="4493100" y="1594500"/>
            <a:ext cx="13413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Failover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94" name="Google Shape;494;p59"/>
          <p:cNvSpPr/>
          <p:nvPr/>
        </p:nvSpPr>
        <p:spPr>
          <a:xfrm>
            <a:off x="5303750" y="2333850"/>
            <a:ext cx="19764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ConsistHash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60"/>
          <p:cNvSpPr/>
          <p:nvPr/>
        </p:nvSpPr>
        <p:spPr>
          <a:xfrm>
            <a:off x="172325" y="1809750"/>
            <a:ext cx="3564900" cy="2441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GetSession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500" name="Google Shape;500;p60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B7B7B7"/>
                </a:solidFill>
              </a:rPr>
              <a:t>UpStream Generator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501" name="Google Shape;501;p60"/>
          <p:cNvSpPr/>
          <p:nvPr/>
        </p:nvSpPr>
        <p:spPr>
          <a:xfrm>
            <a:off x="172325" y="1114650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Remap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502" name="Google Shape;502;p60"/>
          <p:cNvSpPr/>
          <p:nvPr/>
        </p:nvSpPr>
        <p:spPr>
          <a:xfrm>
            <a:off x="172325" y="4345725"/>
            <a:ext cx="35649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Send Request Upstream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503" name="Google Shape;503;p60"/>
          <p:cNvSpPr/>
          <p:nvPr/>
        </p:nvSpPr>
        <p:spPr>
          <a:xfrm flipH="1" rot="5400000">
            <a:off x="3985050" y="3532700"/>
            <a:ext cx="1044600" cy="1432500"/>
          </a:xfrm>
          <a:prstGeom prst="bentArrow">
            <a:avLst>
              <a:gd fmla="val 25000" name="adj1"/>
              <a:gd fmla="val 25275" name="adj2"/>
              <a:gd fmla="val 26479" name="adj3"/>
              <a:gd fmla="val 46324" name="adj4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4" name="Google Shape;504;p60"/>
          <p:cNvSpPr/>
          <p:nvPr/>
        </p:nvSpPr>
        <p:spPr>
          <a:xfrm flipH="1">
            <a:off x="3672650" y="2223100"/>
            <a:ext cx="1432500" cy="967800"/>
          </a:xfrm>
          <a:prstGeom prst="bentArrow">
            <a:avLst>
              <a:gd fmla="val 25000" name="adj1"/>
              <a:gd fmla="val 26066" name="adj2"/>
              <a:gd fmla="val 26479" name="adj3"/>
              <a:gd fmla="val 46324" name="adj4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5" name="Google Shape;505;p60"/>
          <p:cNvSpPr txBox="1"/>
          <p:nvPr/>
        </p:nvSpPr>
        <p:spPr>
          <a:xfrm>
            <a:off x="4572000" y="3153950"/>
            <a:ext cx="11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404</a:t>
            </a:r>
            <a:endParaRPr sz="3000"/>
          </a:p>
        </p:txBody>
      </p:sp>
      <p:sp>
        <p:nvSpPr>
          <p:cNvPr id="506" name="Google Shape;506;p60"/>
          <p:cNvSpPr/>
          <p:nvPr/>
        </p:nvSpPr>
        <p:spPr>
          <a:xfrm rot="5400000">
            <a:off x="1789275" y="1237175"/>
            <a:ext cx="861900" cy="1015500"/>
          </a:xfrm>
          <a:prstGeom prst="bentArrow">
            <a:avLst>
              <a:gd fmla="val 25000" name="adj1"/>
              <a:gd fmla="val 25275" name="adj2"/>
              <a:gd fmla="val 26479" name="adj3"/>
              <a:gd fmla="val 46324" name="adj4"/>
            </a:avLst>
          </a:prstGeom>
          <a:solidFill>
            <a:srgbClr val="666666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60"/>
          <p:cNvSpPr/>
          <p:nvPr/>
        </p:nvSpPr>
        <p:spPr>
          <a:xfrm>
            <a:off x="592375" y="2288925"/>
            <a:ext cx="3026400" cy="1793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Strategy Config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(Override)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Google Shape;512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2204" y="0"/>
            <a:ext cx="550179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61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UpStream Generator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2"/>
          <p:cNvSpPr txBox="1"/>
          <p:nvPr>
            <p:ph idx="1" type="body"/>
          </p:nvPr>
        </p:nvSpPr>
        <p:spPr>
          <a:xfrm>
            <a:off x="1332450" y="1067050"/>
            <a:ext cx="53040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Config Routing Architecture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UpStream Generator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</a:rPr>
              <a:t>Modular Routing Logic</a:t>
            </a:r>
            <a:endParaRPr b="1" sz="24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Shared Data Storage</a:t>
            </a:r>
            <a:endParaRPr b="1" sz="2400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</p:txBody>
      </p:sp>
      <p:grpSp>
        <p:nvGrpSpPr>
          <p:cNvPr id="519" name="Google Shape;519;p62"/>
          <p:cNvGrpSpPr/>
          <p:nvPr/>
        </p:nvGrpSpPr>
        <p:grpSpPr>
          <a:xfrm>
            <a:off x="6700000" y="275950"/>
            <a:ext cx="2273100" cy="1894425"/>
            <a:chOff x="312425" y="245750"/>
            <a:chExt cx="2273100" cy="1894425"/>
          </a:xfrm>
        </p:grpSpPr>
        <p:sp>
          <p:nvSpPr>
            <p:cNvPr id="520" name="Google Shape;520;p62"/>
            <p:cNvSpPr/>
            <p:nvPr/>
          </p:nvSpPr>
          <p:spPr>
            <a:xfrm>
              <a:off x="614375" y="378875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62"/>
            <p:cNvSpPr txBox="1"/>
            <p:nvPr/>
          </p:nvSpPr>
          <p:spPr>
            <a:xfrm>
              <a:off x="312425" y="245750"/>
              <a:ext cx="2273100" cy="97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jjrushford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vmamidi</a:t>
              </a:r>
              <a:endParaRPr sz="1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ParentSelection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HostStatus</a:t>
              </a:r>
              <a:endParaRPr b="1" sz="1800"/>
            </a:p>
          </p:txBody>
        </p:sp>
      </p:grpSp>
      <p:grpSp>
        <p:nvGrpSpPr>
          <p:cNvPr id="522" name="Google Shape;522;p62"/>
          <p:cNvGrpSpPr/>
          <p:nvPr/>
        </p:nvGrpSpPr>
        <p:grpSpPr>
          <a:xfrm>
            <a:off x="6932500" y="2947250"/>
            <a:ext cx="1808100" cy="1920300"/>
            <a:chOff x="544925" y="2917050"/>
            <a:chExt cx="1808100" cy="1920300"/>
          </a:xfrm>
        </p:grpSpPr>
        <p:sp>
          <p:nvSpPr>
            <p:cNvPr id="523" name="Google Shape;523;p62"/>
            <p:cNvSpPr/>
            <p:nvPr/>
          </p:nvSpPr>
          <p:spPr>
            <a:xfrm rot="10800000">
              <a:off x="614375" y="2917050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62"/>
            <p:cNvSpPr txBox="1"/>
            <p:nvPr/>
          </p:nvSpPr>
          <p:spPr>
            <a:xfrm>
              <a:off x="544925" y="3301350"/>
              <a:ext cx="1808100" cy="153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DBTable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Extendible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AcidPtr</a:t>
              </a:r>
              <a:r>
                <a:rPr lang="en" sz="1800"/>
                <a:t> 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acanary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solidwallofcode</a:t>
              </a:r>
              <a:endParaRPr sz="1800"/>
            </a:p>
          </p:txBody>
        </p:sp>
      </p:grpSp>
      <p:sp>
        <p:nvSpPr>
          <p:cNvPr id="525" name="Google Shape;525;p62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What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526" name="Google Shape;526;p62"/>
          <p:cNvSpPr/>
          <p:nvPr/>
        </p:nvSpPr>
        <p:spPr>
          <a:xfrm>
            <a:off x="1332450" y="1201800"/>
            <a:ext cx="507600" cy="2571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63"/>
          <p:cNvSpPr txBox="1"/>
          <p:nvPr>
            <p:ph type="title"/>
          </p:nvPr>
        </p:nvSpPr>
        <p:spPr>
          <a:xfrm>
            <a:off x="580430" y="189401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Host Status</a:t>
            </a:r>
            <a:endParaRPr/>
          </a:p>
        </p:txBody>
      </p:sp>
      <p:sp>
        <p:nvSpPr>
          <p:cNvPr id="532" name="Google Shape;532;p63"/>
          <p:cNvSpPr txBox="1"/>
          <p:nvPr>
            <p:ph idx="1" type="body"/>
          </p:nvPr>
        </p:nvSpPr>
        <p:spPr>
          <a:xfrm>
            <a:off x="580427" y="914242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-292100" lvl="0" marL="2921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Hosts are configured in remap.config </a:t>
            </a:r>
            <a:r>
              <a:rPr lang="en"/>
              <a:t>and</a:t>
            </a: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parent.config</a:t>
            </a:r>
            <a:endParaRPr/>
          </a:p>
          <a:p>
            <a:pPr indent="-292100" lvl="0" marL="292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Status of hosts are managed passively</a:t>
            </a:r>
            <a:r>
              <a:rPr lang="en"/>
              <a:t>, marked unavailable</a:t>
            </a: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due to transaction timeout</a:t>
            </a:r>
            <a:r>
              <a:rPr lang="en"/>
              <a:t>s or connection errors.</a:t>
            </a:r>
            <a:endParaRPr/>
          </a:p>
          <a:p>
            <a:pPr indent="-292100" lvl="0" marL="292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Hosts are managed by removing them from config files for maintenance or mitigation of connectivity issues.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64"/>
          <p:cNvSpPr txBox="1"/>
          <p:nvPr>
            <p:ph type="title"/>
          </p:nvPr>
        </p:nvSpPr>
        <p:spPr>
          <a:xfrm>
            <a:off x="776883" y="167432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Parent selection Host Status changes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None/>
            </a:pPr>
            <a:r>
              <a:rPr b="0" i="0" lang="en" sz="2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(completed)</a:t>
            </a:r>
            <a:endParaRPr/>
          </a:p>
        </p:txBody>
      </p:sp>
      <p:sp>
        <p:nvSpPr>
          <p:cNvPr id="538" name="Google Shape;538;p64"/>
          <p:cNvSpPr txBox="1"/>
          <p:nvPr>
            <p:ph idx="1" type="body"/>
          </p:nvPr>
        </p:nvSpPr>
        <p:spPr>
          <a:xfrm>
            <a:off x="669727" y="1369591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-215900" lvl="0" marL="292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•"/>
            </a:pPr>
            <a:r>
              <a:rPr lang="en" sz="1800"/>
              <a:t>Added HostStatus class along with changes to </a:t>
            </a:r>
            <a:r>
              <a:rPr b="0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Parent selection</a:t>
            </a:r>
            <a:r>
              <a:rPr lang="en" sz="1800"/>
              <a:t> and traffic_ctl </a:t>
            </a:r>
            <a:r>
              <a:rPr b="0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mark parent proxies offline</a:t>
            </a:r>
            <a:r>
              <a:rPr lang="en" sz="1800"/>
              <a:t>.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# traffic_ctl host down </a:t>
            </a:r>
            <a:r>
              <a:rPr b="1" i="0" lang="en" sz="1800" cap="none" strike="noStrike"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parent-proxy01.cdn.com</a:t>
            </a:r>
            <a:endParaRPr sz="1800"/>
          </a:p>
          <a:p>
            <a:pPr indent="-215900" lvl="0" marL="2921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Marks the parent unavailable for </a:t>
            </a:r>
            <a:r>
              <a:rPr lang="en" sz="1800"/>
              <a:t>use, next available parent is used</a:t>
            </a:r>
            <a:r>
              <a:rPr b="0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# traffic_ctl host up </a:t>
            </a:r>
            <a:r>
              <a:rPr b="1" i="0" lang="en" sz="1800" cap="none" strike="noStrike"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parent-proxy01.cdn.com</a:t>
            </a:r>
            <a:endParaRPr sz="1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65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Origin host status changes </a:t>
            </a:r>
            <a:endParaRPr/>
          </a:p>
        </p:txBody>
      </p:sp>
      <p:sp>
        <p:nvSpPr>
          <p:cNvPr id="544" name="Google Shape;544;p65"/>
          <p:cNvSpPr txBox="1"/>
          <p:nvPr>
            <p:ph idx="1" type="body"/>
          </p:nvPr>
        </p:nvSpPr>
        <p:spPr>
          <a:xfrm>
            <a:off x="669725" y="1162851"/>
            <a:ext cx="7935300" cy="369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•"/>
            </a:pPr>
            <a:r>
              <a:rPr b="0" i="0" lang="en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Changes to </a:t>
            </a:r>
            <a:r>
              <a:rPr b="0" i="0" lang="en" sz="2000" cap="none" strike="noStrike"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HttpTransact.cc</a:t>
            </a:r>
            <a:r>
              <a:rPr b="0" i="0" lang="en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mark origins offline using traffic_ctl</a:t>
            </a:r>
            <a:endParaRPr/>
          </a:p>
          <a:p>
            <a:pPr indent="279400" lvl="0" marL="0" marR="0" rtl="0" algn="l">
              <a:lnSpc>
                <a:spcPct val="100000"/>
              </a:lnSpc>
              <a:spcBef>
                <a:spcPts val="2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</a:pPr>
            <a:r>
              <a:rPr b="1" i="0" lang="en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# traffic_ctl host down </a:t>
            </a:r>
            <a:r>
              <a:rPr b="1" i="0" lang="en" sz="2000" cap="none" strike="noStrike"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origin-01.cdn.com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2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Char char="•"/>
            </a:pPr>
            <a:r>
              <a:rPr b="0" i="0" lang="en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Objects served stale from cache with “Warning: 111” Revalidation Failed due to inability to reach the origin server).</a:t>
            </a:r>
            <a:endParaRPr/>
          </a:p>
          <a:p>
            <a: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5715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proxy.config.http.cache.max_stale_age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2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Char char="•"/>
            </a:pPr>
            <a:r>
              <a:rPr b="0" i="0" lang="en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HTTP 503 “Origin server congested” is sent to client if object is not in cache or is too stale.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/>
          <p:nvPr>
            <p:ph idx="1" type="body"/>
          </p:nvPr>
        </p:nvSpPr>
        <p:spPr>
          <a:xfrm>
            <a:off x="5233775" y="1342100"/>
            <a:ext cx="2717100" cy="269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00"/>
                </a:solidFill>
              </a:rPr>
              <a:t>Caching Proxy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Efficient: 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lang="en" sz="2400">
                <a:solidFill>
                  <a:srgbClr val="000000"/>
                </a:solidFill>
              </a:rPr>
              <a:t>Runtime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lang="en" sz="2400">
                <a:solidFill>
                  <a:srgbClr val="000000"/>
                </a:solidFill>
              </a:rPr>
              <a:t>Deployment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lang="en" sz="2400">
                <a:solidFill>
                  <a:srgbClr val="000000"/>
                </a:solidFill>
              </a:rPr>
              <a:t>Development</a:t>
            </a:r>
            <a:endParaRPr b="1" sz="2400">
              <a:solidFill>
                <a:srgbClr val="000000"/>
              </a:solidFill>
            </a:endParaRPr>
          </a:p>
        </p:txBody>
      </p:sp>
      <p:sp>
        <p:nvSpPr>
          <p:cNvPr id="134" name="Google Shape;134;p30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Why</a:t>
            </a:r>
            <a:endParaRPr b="1">
              <a:solidFill>
                <a:srgbClr val="B7B7B7"/>
              </a:solidFill>
            </a:endParaRPr>
          </a:p>
        </p:txBody>
      </p:sp>
      <p:pic>
        <p:nvPicPr>
          <p:cNvPr id="135" name="Google Shape;13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700" y="2189025"/>
            <a:ext cx="3638550" cy="69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66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Next steps</a:t>
            </a:r>
            <a:endParaRPr/>
          </a:p>
        </p:txBody>
      </p:sp>
      <p:sp>
        <p:nvSpPr>
          <p:cNvPr id="550" name="Google Shape;550;p66"/>
          <p:cNvSpPr txBox="1"/>
          <p:nvPr>
            <p:ph idx="1" type="body"/>
          </p:nvPr>
        </p:nvSpPr>
        <p:spPr>
          <a:xfrm>
            <a:off x="669725" y="1054125"/>
            <a:ext cx="7804500" cy="368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-292100" lvl="0" marL="292100" rtl="0" algn="l"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lang="en">
                <a:solidFill>
                  <a:schemeClr val="dk1"/>
                </a:solidFill>
              </a:rPr>
              <a:t>Health checking tools coming soon from Oath &amp; Apple</a:t>
            </a:r>
            <a:endParaRPr>
              <a:solidFill>
                <a:schemeClr val="dk1"/>
              </a:solidFill>
            </a:endParaRPr>
          </a:p>
          <a:p>
            <a:pPr indent="-292100" lvl="0" marL="292100" rtl="0" algn="l"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lang="en">
                <a:solidFill>
                  <a:schemeClr val="dk1"/>
                </a:solidFill>
              </a:rPr>
              <a:t>Convert</a:t>
            </a:r>
            <a:r>
              <a:rPr lang="en">
                <a:solidFill>
                  <a:schemeClr val="dk1"/>
                </a:solidFill>
              </a:rPr>
              <a:t> parent.config to yaml format</a:t>
            </a:r>
            <a:endParaRPr/>
          </a:p>
          <a:p>
            <a:pPr indent="-292100" lvl="0" marL="2921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</a:pPr>
            <a:r>
              <a:rPr lang="en"/>
              <a:t>Combine</a:t>
            </a: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parent.config functionality </a:t>
            </a:r>
            <a:r>
              <a:rPr lang="en"/>
              <a:t>with</a:t>
            </a:r>
            <a:r>
              <a:rPr b="0" i="0" lang="en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remap.config</a:t>
            </a:r>
            <a:r>
              <a:rPr lang="en"/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Helvetica Neue"/>
              <a:buNone/>
            </a:pPr>
            <a:r>
              <a:t/>
            </a:r>
            <a:endParaRPr/>
          </a:p>
          <a:p>
            <a:pPr indent="0" lvl="0" marL="2921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67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 </a:t>
            </a:r>
            <a:r>
              <a:rPr lang="en" sz="3200"/>
              <a:t>parents</a:t>
            </a: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.yaml</a:t>
            </a:r>
            <a:endParaRPr/>
          </a:p>
        </p:txBody>
      </p:sp>
      <p:sp>
        <p:nvSpPr>
          <p:cNvPr id="556" name="Google Shape;556;p67"/>
          <p:cNvSpPr txBox="1"/>
          <p:nvPr>
            <p:ph idx="1" type="body"/>
          </p:nvPr>
        </p:nvSpPr>
        <p:spPr>
          <a:xfrm>
            <a:off x="769100" y="1059726"/>
            <a:ext cx="8161200" cy="3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hosts: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p1: &amp;p1</a:t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host: p1-cache-cdn.com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protocol: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- http: 80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- https: 443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healthcheck: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url: tcp://192.168.1.80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p2: &amp;p2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host: p2-cache-cdn.com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protocol: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- http: 80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lang="en" sz="1300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- https: 443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healthcheck: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url: </a:t>
            </a:r>
            <a:r>
              <a:rPr b="1" lang="en" sz="1300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tcp://192.168.1.81</a:t>
            </a:r>
            <a:endParaRPr b="1" i="0" sz="1300" cap="none" strike="noStrike">
              <a:solidFill>
                <a:schemeClr val="hlink"/>
              </a:solidFill>
              <a:uFill>
                <a:noFill/>
              </a:u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groups: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- g1: &amp;g1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  - *p1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  - *p2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68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0" i="0" lang="en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 strategy.yaml</a:t>
            </a:r>
            <a:endParaRPr/>
          </a:p>
        </p:txBody>
      </p:sp>
      <p:sp>
        <p:nvSpPr>
          <p:cNvPr id="562" name="Google Shape;562;p68"/>
          <p:cNvSpPr txBox="1"/>
          <p:nvPr>
            <p:ph idx="1" type="body"/>
          </p:nvPr>
        </p:nvSpPr>
        <p:spPr>
          <a:xfrm>
            <a:off x="892969" y="1302618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# strategy.yaml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#include </a:t>
            </a:r>
            <a:r>
              <a:rPr b="1" lang="en" sz="1300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parents</a:t>
            </a: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.yaml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strategy: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policy: consistent_hash # (</a:t>
            </a:r>
            <a:r>
              <a:rPr lang="en" sz="900">
                <a:solidFill>
                  <a:srgbClr val="24292E"/>
                </a:solidFill>
                <a:highlight>
                  <a:srgbClr val="FDFFF5"/>
                </a:highlight>
                <a:latin typeface="Verdana"/>
                <a:ea typeface="Verdana"/>
                <a:cs typeface="Verdana"/>
                <a:sym typeface="Verdana"/>
              </a:rPr>
              <a:t>Enum of 'consistent_hash' or 'first_live' or 'rr_strict' or 'rr_ip' or 'latched')</a:t>
            </a:r>
            <a:endParaRPr>
              <a:solidFill>
                <a:srgbClr val="24292E"/>
              </a:solidFill>
              <a:highlight>
                <a:srgbClr val="FDFFF5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hash_key: path+query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groups: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- *g1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- *g2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protocol: http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failover: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ring_mode: exhaust_rings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response_codes: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  - 404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  - 503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health_check: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737D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rgbClr val="6A737D"/>
                </a:solidFill>
                <a:latin typeface="Arial"/>
                <a:ea typeface="Arial"/>
                <a:cs typeface="Arial"/>
                <a:sym typeface="Arial"/>
              </a:rPr>
              <a:t>        - passive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>
            <p:ph idx="1" type="body"/>
          </p:nvPr>
        </p:nvSpPr>
        <p:spPr>
          <a:xfrm>
            <a:off x="978350" y="1211700"/>
            <a:ext cx="7121700" cy="35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000000"/>
                </a:solidFill>
              </a:rPr>
              <a:t>Layer7 Framework</a:t>
            </a:r>
            <a:endParaRPr b="1" sz="36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00"/>
                </a:solidFill>
              </a:rPr>
              <a:t>Goal: Robustly provide 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00"/>
                </a:solidFill>
              </a:rPr>
              <a:t>an Upstream Connection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</p:txBody>
      </p:sp>
      <p:sp>
        <p:nvSpPr>
          <p:cNvPr id="141" name="Google Shape;141;p31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How</a:t>
            </a:r>
            <a:endParaRPr b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>
            <p:ph idx="1" type="body"/>
          </p:nvPr>
        </p:nvSpPr>
        <p:spPr>
          <a:xfrm>
            <a:off x="1332450" y="1067050"/>
            <a:ext cx="53040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Config Routing Architecture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UpStream Generator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</a:rPr>
              <a:t>Modular Routing Logic</a:t>
            </a:r>
            <a:endParaRPr b="1" sz="24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Shared Data Storage</a:t>
            </a:r>
            <a:endParaRPr b="1" sz="2400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</p:txBody>
      </p:sp>
      <p:grpSp>
        <p:nvGrpSpPr>
          <p:cNvPr id="147" name="Google Shape;147;p32"/>
          <p:cNvGrpSpPr/>
          <p:nvPr/>
        </p:nvGrpSpPr>
        <p:grpSpPr>
          <a:xfrm>
            <a:off x="6700000" y="275950"/>
            <a:ext cx="2273100" cy="1894425"/>
            <a:chOff x="312425" y="245750"/>
            <a:chExt cx="2273100" cy="1894425"/>
          </a:xfrm>
        </p:grpSpPr>
        <p:sp>
          <p:nvSpPr>
            <p:cNvPr id="148" name="Google Shape;148;p32"/>
            <p:cNvSpPr/>
            <p:nvPr/>
          </p:nvSpPr>
          <p:spPr>
            <a:xfrm>
              <a:off x="614375" y="378875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2"/>
            <p:cNvSpPr txBox="1"/>
            <p:nvPr/>
          </p:nvSpPr>
          <p:spPr>
            <a:xfrm>
              <a:off x="312425" y="245750"/>
              <a:ext cx="2273100" cy="97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jjrushford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vmamidi</a:t>
              </a:r>
              <a:endParaRPr sz="1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ParentSelection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HostStatus</a:t>
              </a:r>
              <a:endParaRPr b="1" sz="1800"/>
            </a:p>
          </p:txBody>
        </p:sp>
      </p:grpSp>
      <p:grpSp>
        <p:nvGrpSpPr>
          <p:cNvPr id="150" name="Google Shape;150;p32"/>
          <p:cNvGrpSpPr/>
          <p:nvPr/>
        </p:nvGrpSpPr>
        <p:grpSpPr>
          <a:xfrm>
            <a:off x="6932500" y="2947250"/>
            <a:ext cx="1808100" cy="1920300"/>
            <a:chOff x="544925" y="2917050"/>
            <a:chExt cx="1808100" cy="1920300"/>
          </a:xfrm>
        </p:grpSpPr>
        <p:sp>
          <p:nvSpPr>
            <p:cNvPr id="151" name="Google Shape;151;p32"/>
            <p:cNvSpPr/>
            <p:nvPr/>
          </p:nvSpPr>
          <p:spPr>
            <a:xfrm rot="10800000">
              <a:off x="614375" y="2917050"/>
              <a:ext cx="1669200" cy="17613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32"/>
            <p:cNvSpPr txBox="1"/>
            <p:nvPr/>
          </p:nvSpPr>
          <p:spPr>
            <a:xfrm>
              <a:off x="544925" y="3301350"/>
              <a:ext cx="1808100" cy="153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DBTable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Extendible</a:t>
              </a:r>
              <a:endParaRPr b="1"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/>
                <a:t>AcidPtr</a:t>
              </a:r>
              <a:r>
                <a:rPr lang="en" sz="1800"/>
                <a:t> 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acanary</a:t>
              </a:r>
              <a:endParaRPr sz="1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solidwallofcode</a:t>
              </a:r>
              <a:endParaRPr sz="1800"/>
            </a:p>
          </p:txBody>
        </p:sp>
      </p:grpSp>
      <p:sp>
        <p:nvSpPr>
          <p:cNvPr id="153" name="Google Shape;153;p32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What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154" name="Google Shape;154;p32"/>
          <p:cNvSpPr/>
          <p:nvPr/>
        </p:nvSpPr>
        <p:spPr>
          <a:xfrm>
            <a:off x="1798275" y="3458775"/>
            <a:ext cx="507600" cy="2571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3"/>
          <p:cNvSpPr txBox="1"/>
          <p:nvPr/>
        </p:nvSpPr>
        <p:spPr>
          <a:xfrm>
            <a:off x="847725" y="1690325"/>
            <a:ext cx="4129800" cy="276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HostDB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HttpConnectionCount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HostStatus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CARP/Host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ParentHost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HealthCheckPlugin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60" name="Google Shape;160;p33"/>
          <p:cNvSpPr txBox="1"/>
          <p:nvPr/>
        </p:nvSpPr>
        <p:spPr>
          <a:xfrm>
            <a:off x="511850" y="636825"/>
            <a:ext cx="8002500" cy="12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000000"/>
                </a:solidFill>
              </a:rPr>
              <a:t>Currently host state is stored by system</a:t>
            </a:r>
            <a:endParaRPr sz="3000"/>
          </a:p>
        </p:txBody>
      </p:sp>
      <p:sp>
        <p:nvSpPr>
          <p:cNvPr id="161" name="Google Shape;161;p33"/>
          <p:cNvSpPr txBox="1"/>
          <p:nvPr/>
        </p:nvSpPr>
        <p:spPr>
          <a:xfrm>
            <a:off x="5168475" y="2571750"/>
            <a:ext cx="3558000" cy="18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Each new system requires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new storage container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reimplement thread safety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indexing and hashing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performance optimization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33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B7B7B7"/>
                </a:solidFill>
              </a:rPr>
              <a:t>Shared Data Storage</a:t>
            </a:r>
            <a:endParaRPr b="1" sz="2800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4"/>
          <p:cNvSpPr txBox="1"/>
          <p:nvPr>
            <p:ph idx="1" type="body"/>
          </p:nvPr>
        </p:nvSpPr>
        <p:spPr>
          <a:xfrm>
            <a:off x="-1" y="4922607"/>
            <a:ext cx="4503000" cy="22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4"/>
          <p:cNvSpPr txBox="1"/>
          <p:nvPr>
            <p:ph idx="12" type="sldNum"/>
          </p:nvPr>
        </p:nvSpPr>
        <p:spPr>
          <a:xfrm>
            <a:off x="8618579" y="4718361"/>
            <a:ext cx="228600" cy="179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0" name="Google Shape;170;p34"/>
          <p:cNvSpPr txBox="1"/>
          <p:nvPr>
            <p:ph type="title"/>
          </p:nvPr>
        </p:nvSpPr>
        <p:spPr>
          <a:xfrm>
            <a:off x="847725" y="1690325"/>
            <a:ext cx="4129800" cy="27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HostDB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HttpConnectionCount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HostStatus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CARP/Host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ParentHost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HealthCheckPlugin</a:t>
            </a:r>
            <a:endParaRPr b="0" sz="2400"/>
          </a:p>
        </p:txBody>
      </p:sp>
      <p:grpSp>
        <p:nvGrpSpPr>
          <p:cNvPr id="171" name="Google Shape;171;p34"/>
          <p:cNvGrpSpPr/>
          <p:nvPr/>
        </p:nvGrpSpPr>
        <p:grpSpPr>
          <a:xfrm>
            <a:off x="4107650" y="2572200"/>
            <a:ext cx="4656275" cy="2274200"/>
            <a:chOff x="4107650" y="2572200"/>
            <a:chExt cx="4656275" cy="2274200"/>
          </a:xfrm>
        </p:grpSpPr>
        <p:sp>
          <p:nvSpPr>
            <p:cNvPr id="172" name="Google Shape;172;p34"/>
            <p:cNvSpPr txBox="1"/>
            <p:nvPr/>
          </p:nvSpPr>
          <p:spPr>
            <a:xfrm>
              <a:off x="4918550" y="3651200"/>
              <a:ext cx="3795300" cy="119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34"/>
            <p:cNvSpPr txBox="1"/>
            <p:nvPr/>
          </p:nvSpPr>
          <p:spPr>
            <a:xfrm>
              <a:off x="5205925" y="2572200"/>
              <a:ext cx="3558000" cy="119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/>
                <a:t>HostExtData</a:t>
              </a:r>
              <a:endParaRPr b="1" sz="30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/>
                <a:t>AddrExtData</a:t>
              </a:r>
              <a:endParaRPr/>
            </a:p>
          </p:txBody>
        </p:sp>
        <p:sp>
          <p:nvSpPr>
            <p:cNvPr id="174" name="Google Shape;174;p34"/>
            <p:cNvSpPr/>
            <p:nvPr/>
          </p:nvSpPr>
          <p:spPr>
            <a:xfrm>
              <a:off x="4107650" y="2750675"/>
              <a:ext cx="810900" cy="7548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lt1"/>
                  </a:solidFill>
                </a:rPr>
                <a:t>store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75" name="Google Shape;175;p34"/>
          <p:cNvSpPr txBox="1"/>
          <p:nvPr/>
        </p:nvSpPr>
        <p:spPr>
          <a:xfrm>
            <a:off x="511850" y="636825"/>
            <a:ext cx="7349100" cy="12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3000"/>
              <a:t>Systems extend existing data</a:t>
            </a:r>
            <a:endParaRPr sz="3000"/>
          </a:p>
        </p:txBody>
      </p:sp>
      <p:sp>
        <p:nvSpPr>
          <p:cNvPr id="176" name="Google Shape;176;p34"/>
          <p:cNvSpPr txBox="1"/>
          <p:nvPr>
            <p:ph type="title"/>
          </p:nvPr>
        </p:nvSpPr>
        <p:spPr>
          <a:xfrm>
            <a:off x="128600" y="19810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B7B7B7"/>
                </a:solidFill>
              </a:rPr>
              <a:t>Shared Data Storage</a:t>
            </a:r>
            <a:endParaRPr b="1" sz="2800">
              <a:solidFill>
                <a:srgbClr val="B7B7B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 txBox="1"/>
          <p:nvPr>
            <p:ph idx="1" type="body"/>
          </p:nvPr>
        </p:nvSpPr>
        <p:spPr>
          <a:xfrm>
            <a:off x="751075" y="1773600"/>
            <a:ext cx="3820800" cy="22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</a:rPr>
              <a:t>High Performance</a:t>
            </a:r>
            <a:endParaRPr b="1" sz="28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Many read operations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Few write operations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Prefer fast operations</a:t>
            </a:r>
            <a:endParaRPr sz="24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" sz="2400">
                <a:solidFill>
                  <a:schemeClr val="dk1"/>
                </a:solidFill>
              </a:rPr>
              <a:t>Minimize blocking</a:t>
            </a:r>
            <a:r>
              <a:rPr lang="en" sz="2800">
                <a:solidFill>
                  <a:schemeClr val="dk1"/>
                </a:solidFill>
              </a:rPr>
              <a:t> </a:t>
            </a:r>
            <a:endParaRPr sz="2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82" name="Google Shape;182;p35"/>
          <p:cNvSpPr txBox="1"/>
          <p:nvPr>
            <p:ph type="title"/>
          </p:nvPr>
        </p:nvSpPr>
        <p:spPr>
          <a:xfrm>
            <a:off x="128600" y="12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7B7B7"/>
                </a:solidFill>
              </a:rPr>
              <a:t>Shared Data Storage - Properties</a:t>
            </a:r>
            <a:endParaRPr b="1">
              <a:solidFill>
                <a:srgbClr val="B7B7B7"/>
              </a:solidFill>
            </a:endParaRPr>
          </a:p>
        </p:txBody>
      </p:sp>
      <p:sp>
        <p:nvSpPr>
          <p:cNvPr id="183" name="Google Shape;183;p35"/>
          <p:cNvSpPr txBox="1"/>
          <p:nvPr>
            <p:ph idx="1" type="body"/>
          </p:nvPr>
        </p:nvSpPr>
        <p:spPr>
          <a:xfrm>
            <a:off x="4701750" y="1773600"/>
            <a:ext cx="3820800" cy="22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</a:rPr>
              <a:t>Volatile</a:t>
            </a:r>
            <a:endParaRPr b="1" sz="28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In memory only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Transient data</a:t>
            </a:r>
            <a:endParaRPr sz="24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