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sldIdLst>
    <p:sldId id="257" r:id="rId2"/>
    <p:sldId id="262" r:id="rId3"/>
    <p:sldId id="263" r:id="rId4"/>
    <p:sldId id="264" r:id="rId5"/>
    <p:sldId id="269" r:id="rId6"/>
    <p:sldId id="270" r:id="rId7"/>
    <p:sldId id="267" r:id="rId8"/>
    <p:sldId id="271" r:id="rId9"/>
    <p:sldId id="272" r:id="rId10"/>
    <p:sldId id="275" r:id="rId11"/>
    <p:sldId id="277" r:id="rId12"/>
    <p:sldId id="276" r:id="rId13"/>
    <p:sldId id="278" r:id="rId14"/>
    <p:sldId id="279" r:id="rId15"/>
    <p:sldId id="280" r:id="rId16"/>
    <p:sldId id="281" r:id="rId17"/>
    <p:sldId id="283" r:id="rId18"/>
    <p:sldId id="284" r:id="rId19"/>
    <p:sldId id="286" r:id="rId20"/>
    <p:sldId id="285" r:id="rId21"/>
    <p:sldId id="287" r:id="rId22"/>
    <p:sldId id="291" r:id="rId23"/>
    <p:sldId id="289" r:id="rId24"/>
    <p:sldId id="290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706"/>
    <p:restoredTop sz="82609"/>
  </p:normalViewPr>
  <p:slideViewPr>
    <p:cSldViewPr snapToGrid="0" snapToObjects="1">
      <p:cViewPr varScale="1">
        <p:scale>
          <a:sx n="80" d="100"/>
          <a:sy n="80" d="100"/>
        </p:scale>
        <p:origin x="1000" y="184"/>
      </p:cViewPr>
      <p:guideLst/>
    </p:cSldViewPr>
  </p:slideViewPr>
  <p:outlineViewPr>
    <p:cViewPr>
      <p:scale>
        <a:sx n="33" d="100"/>
        <a:sy n="33" d="100"/>
      </p:scale>
      <p:origin x="0" y="-176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B2809F-0E0D-BB43-BB53-E4915394725C}" type="datetimeFigureOut">
              <a:rPr lang="en-US" smtClean="0"/>
              <a:t>1/25/18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CB5715-81C2-594D-8B75-B4D125AB34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3490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CB5715-81C2-594D-8B75-B4D125AB340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3861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CB5715-81C2-594D-8B75-B4D125AB340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3944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CB5715-81C2-594D-8B75-B4D125AB340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9896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CB5715-81C2-594D-8B75-B4D125AB340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3459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CB5715-81C2-594D-8B75-B4D125AB340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3661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CB5715-81C2-594D-8B75-B4D125AB340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0205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CB5715-81C2-594D-8B75-B4D125AB340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2270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CB5715-81C2-594D-8B75-B4D125AB340E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7128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17CE-EB1B-D14E-9648-E77ACF76DCD5}" type="datetimeFigureOut">
              <a:rPr lang="en-US" smtClean="0"/>
              <a:t>1/25/18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64D04-B90D-C342-97D8-EC14486E6B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0742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17CE-EB1B-D14E-9648-E77ACF76DCD5}" type="datetimeFigureOut">
              <a:rPr lang="en-US" smtClean="0"/>
              <a:t>1/25/18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64D04-B90D-C342-97D8-EC14486E6B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076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17CE-EB1B-D14E-9648-E77ACF76DCD5}" type="datetimeFigureOut">
              <a:rPr lang="en-US" smtClean="0"/>
              <a:t>1/25/18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64D04-B90D-C342-97D8-EC14486E6B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7302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17CE-EB1B-D14E-9648-E77ACF76DCD5}" type="datetimeFigureOut">
              <a:rPr lang="en-US" smtClean="0"/>
              <a:t>1/25/18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64D04-B90D-C342-97D8-EC14486E6B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190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17CE-EB1B-D14E-9648-E77ACF76DCD5}" type="datetimeFigureOut">
              <a:rPr lang="en-US" smtClean="0"/>
              <a:t>1/25/18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64D04-B90D-C342-97D8-EC14486E6B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3797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17CE-EB1B-D14E-9648-E77ACF76DCD5}" type="datetimeFigureOut">
              <a:rPr lang="en-US" smtClean="0"/>
              <a:t>1/25/18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64D04-B90D-C342-97D8-EC14486E6B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749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17CE-EB1B-D14E-9648-E77ACF76DCD5}" type="datetimeFigureOut">
              <a:rPr lang="en-US" smtClean="0"/>
              <a:t>1/25/18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64D04-B90D-C342-97D8-EC14486E6B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2381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17CE-EB1B-D14E-9648-E77ACF76DCD5}" type="datetimeFigureOut">
              <a:rPr lang="en-US" smtClean="0"/>
              <a:t>1/25/18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64D04-B90D-C342-97D8-EC14486E6B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974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17CE-EB1B-D14E-9648-E77ACF76DCD5}" type="datetimeFigureOut">
              <a:rPr lang="en-US" smtClean="0"/>
              <a:t>1/25/18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64D04-B90D-C342-97D8-EC14486E6B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381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17CE-EB1B-D14E-9648-E77ACF76DCD5}" type="datetimeFigureOut">
              <a:rPr lang="en-US" smtClean="0"/>
              <a:t>1/25/18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64D04-B90D-C342-97D8-EC14486E6B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6169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E17CE-EB1B-D14E-9648-E77ACF76DCD5}" type="datetimeFigureOut">
              <a:rPr lang="en-US" smtClean="0"/>
              <a:t>1/25/18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64D04-B90D-C342-97D8-EC14486E6B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0432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7E17CE-EB1B-D14E-9648-E77ACF76DCD5}" type="datetimeFigureOut">
              <a:rPr lang="en-US" smtClean="0"/>
              <a:t>1/25/18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964D04-B90D-C342-97D8-EC14486E6B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484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cwiki.apache.org/confluence/display/MXNET/Improved+exception+handling+in+MXNet" TargetMode="External"/><Relationship Id="rId3" Type="http://schemas.openxmlformats.org/officeDocument/2006/relationships/hyperlink" Target="https://github.com/apache/incubator-mxnet/issues/7335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Improved Exception Handling in </a:t>
            </a:r>
            <a:r>
              <a:rPr lang="en-US" dirty="0" err="1" smtClean="0"/>
              <a:t>MXNet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5421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Exception Handling for Operators</a:t>
            </a:r>
            <a:endParaRPr lang="en-US" dirty="0"/>
          </a:p>
        </p:txBody>
      </p:sp>
      <p:sp>
        <p:nvSpPr>
          <p:cNvPr id="4" name="Cube 3"/>
          <p:cNvSpPr/>
          <p:nvPr/>
        </p:nvSpPr>
        <p:spPr>
          <a:xfrm>
            <a:off x="6085075" y="3115733"/>
            <a:ext cx="1941325" cy="1710813"/>
          </a:xfrm>
          <a:prstGeom prst="cub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ube 4"/>
          <p:cNvSpPr/>
          <p:nvPr/>
        </p:nvSpPr>
        <p:spPr>
          <a:xfrm>
            <a:off x="1134533" y="3115733"/>
            <a:ext cx="1930400" cy="1778000"/>
          </a:xfrm>
          <a:prstGeom prst="cub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5" idx="5"/>
          </p:cNvCxnSpPr>
          <p:nvPr/>
        </p:nvCxnSpPr>
        <p:spPr>
          <a:xfrm>
            <a:off x="3064933" y="3782483"/>
            <a:ext cx="3020142" cy="105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838199" y="1540933"/>
            <a:ext cx="2633133" cy="145626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K = A + C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E = K</a:t>
            </a:r>
          </a:p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WaitForVar</a:t>
            </a:r>
            <a:r>
              <a:rPr lang="en-US" dirty="0" smtClean="0">
                <a:solidFill>
                  <a:schemeClr val="tx1"/>
                </a:solidFill>
              </a:rPr>
              <a:t>(E)</a:t>
            </a:r>
          </a:p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761067" y="5689600"/>
            <a:ext cx="3031066" cy="1016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113867" y="5689600"/>
            <a:ext cx="3031066" cy="1016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879600" y="5266267"/>
            <a:ext cx="2695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Completed Operations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281698" y="5266267"/>
            <a:ext cx="2695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Operations not executed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860800" y="4097867"/>
            <a:ext cx="1371600" cy="7958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 = 1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C = 1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025466" y="2041677"/>
            <a:ext cx="2590800" cy="369332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ExecuteOprBlock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10601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Exception Handling for Operators</a:t>
            </a:r>
            <a:endParaRPr lang="en-US" dirty="0"/>
          </a:p>
        </p:txBody>
      </p:sp>
      <p:sp>
        <p:nvSpPr>
          <p:cNvPr id="4" name="Cube 3"/>
          <p:cNvSpPr/>
          <p:nvPr/>
        </p:nvSpPr>
        <p:spPr>
          <a:xfrm>
            <a:off x="6085075" y="3115733"/>
            <a:ext cx="1941325" cy="1710813"/>
          </a:xfrm>
          <a:prstGeom prst="cub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ube 4"/>
          <p:cNvSpPr/>
          <p:nvPr/>
        </p:nvSpPr>
        <p:spPr>
          <a:xfrm>
            <a:off x="1134533" y="3115733"/>
            <a:ext cx="1930400" cy="1778000"/>
          </a:xfrm>
          <a:prstGeom prst="cub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5" idx="5"/>
          </p:cNvCxnSpPr>
          <p:nvPr/>
        </p:nvCxnSpPr>
        <p:spPr>
          <a:xfrm>
            <a:off x="3064933" y="3782483"/>
            <a:ext cx="3020142" cy="105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838199" y="1540933"/>
            <a:ext cx="2633133" cy="145626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K = A + C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E = K</a:t>
            </a:r>
          </a:p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WaitForVar</a:t>
            </a:r>
            <a:r>
              <a:rPr lang="en-US" dirty="0" smtClean="0">
                <a:solidFill>
                  <a:schemeClr val="tx1"/>
                </a:solidFill>
              </a:rPr>
              <a:t>(E)</a:t>
            </a:r>
          </a:p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761067" y="5689600"/>
            <a:ext cx="3031066" cy="1016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113867" y="5689600"/>
            <a:ext cx="3031066" cy="1016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879600" y="5266267"/>
            <a:ext cx="2695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Completed Operations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281697" y="5266267"/>
            <a:ext cx="3574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Operations </a:t>
            </a:r>
            <a:r>
              <a:rPr lang="en-US" smtClean="0">
                <a:solidFill>
                  <a:srgbClr val="FF0000"/>
                </a:solidFill>
              </a:rPr>
              <a:t>not executed/errored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025466" y="2041677"/>
            <a:ext cx="2590800" cy="369332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ExecuteOprBlock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9025466" y="3480361"/>
            <a:ext cx="2912534" cy="62540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rtlCol="0" anchor="t" anchorCtr="0"/>
          <a:lstStyle/>
          <a:p>
            <a:pPr marL="285750" marR="0" lvl="0" indent="-28575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sz="2200" dirty="0" smtClean="0">
                <a:solidFill>
                  <a:schemeClr val="tx1"/>
                </a:solidFill>
              </a:rPr>
              <a:t>A = 1</a:t>
            </a:r>
          </a:p>
        </p:txBody>
      </p:sp>
      <p:sp>
        <p:nvSpPr>
          <p:cNvPr id="18" name="Rectangle 17"/>
          <p:cNvSpPr/>
          <p:nvPr/>
        </p:nvSpPr>
        <p:spPr>
          <a:xfrm>
            <a:off x="9025466" y="4268324"/>
            <a:ext cx="2912534" cy="62540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rtlCol="0" anchor="t" anchorCtr="0"/>
          <a:lstStyle/>
          <a:p>
            <a:pPr marL="285750" marR="0" lvl="0" indent="-28575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sz="2200" dirty="0" smtClean="0">
                <a:solidFill>
                  <a:schemeClr val="tx1"/>
                </a:solidFill>
              </a:rPr>
              <a:t>C = 1</a:t>
            </a:r>
          </a:p>
        </p:txBody>
      </p:sp>
      <p:cxnSp>
        <p:nvCxnSpPr>
          <p:cNvPr id="8" name="Straight Arrow Connector 7"/>
          <p:cNvCxnSpPr>
            <a:stCxn id="4" idx="5"/>
            <a:endCxn id="15" idx="1"/>
          </p:cNvCxnSpPr>
          <p:nvPr/>
        </p:nvCxnSpPr>
        <p:spPr>
          <a:xfrm>
            <a:off x="8026400" y="3757288"/>
            <a:ext cx="999066" cy="357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endCxn id="18" idx="1"/>
          </p:cNvCxnSpPr>
          <p:nvPr/>
        </p:nvCxnSpPr>
        <p:spPr>
          <a:xfrm>
            <a:off x="8026400" y="4097867"/>
            <a:ext cx="999066" cy="4831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46564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Exception Handling for Operators</a:t>
            </a:r>
            <a:endParaRPr lang="en-US" dirty="0"/>
          </a:p>
        </p:txBody>
      </p:sp>
      <p:sp>
        <p:nvSpPr>
          <p:cNvPr id="4" name="Cube 3"/>
          <p:cNvSpPr/>
          <p:nvPr/>
        </p:nvSpPr>
        <p:spPr>
          <a:xfrm>
            <a:off x="6085075" y="3115733"/>
            <a:ext cx="1941325" cy="1710813"/>
          </a:xfrm>
          <a:prstGeom prst="cub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ube 4"/>
          <p:cNvSpPr/>
          <p:nvPr/>
        </p:nvSpPr>
        <p:spPr>
          <a:xfrm>
            <a:off x="1134533" y="3115733"/>
            <a:ext cx="1930400" cy="1778000"/>
          </a:xfrm>
          <a:prstGeom prst="cub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5" idx="5"/>
          </p:cNvCxnSpPr>
          <p:nvPr/>
        </p:nvCxnSpPr>
        <p:spPr>
          <a:xfrm>
            <a:off x="3064933" y="3782483"/>
            <a:ext cx="3020142" cy="105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838199" y="1540933"/>
            <a:ext cx="2633133" cy="145626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E = K</a:t>
            </a:r>
          </a:p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WaitForVar</a:t>
            </a:r>
            <a:r>
              <a:rPr lang="en-US" dirty="0" smtClean="0">
                <a:solidFill>
                  <a:schemeClr val="tx1"/>
                </a:solidFill>
              </a:rPr>
              <a:t>(E)</a:t>
            </a:r>
          </a:p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761067" y="5689600"/>
            <a:ext cx="3031066" cy="1016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 = 1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C = 1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113867" y="5689600"/>
            <a:ext cx="3031066" cy="1016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879600" y="5266267"/>
            <a:ext cx="2695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Completed Operations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281697" y="5266267"/>
            <a:ext cx="34897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Operations </a:t>
            </a:r>
            <a:r>
              <a:rPr lang="en-US" smtClean="0">
                <a:solidFill>
                  <a:srgbClr val="FF0000"/>
                </a:solidFill>
              </a:rPr>
              <a:t>not executed/errored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025466" y="2041677"/>
            <a:ext cx="2590800" cy="369332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ExecuteOprBlock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3860800" y="4097867"/>
            <a:ext cx="1371600" cy="7958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K = A + C</a:t>
            </a:r>
          </a:p>
        </p:txBody>
      </p:sp>
    </p:spTree>
    <p:extLst>
      <p:ext uri="{BB962C8B-B14F-4D97-AF65-F5344CB8AC3E}">
        <p14:creationId xmlns:p14="http://schemas.microsoft.com/office/powerpoint/2010/main" val="21374991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Exception Handling for Operators</a:t>
            </a:r>
            <a:endParaRPr lang="en-US" dirty="0"/>
          </a:p>
        </p:txBody>
      </p:sp>
      <p:sp>
        <p:nvSpPr>
          <p:cNvPr id="4" name="Cube 3"/>
          <p:cNvSpPr/>
          <p:nvPr/>
        </p:nvSpPr>
        <p:spPr>
          <a:xfrm>
            <a:off x="6085075" y="3115733"/>
            <a:ext cx="1941325" cy="1710813"/>
          </a:xfrm>
          <a:prstGeom prst="cub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ube 4"/>
          <p:cNvSpPr/>
          <p:nvPr/>
        </p:nvSpPr>
        <p:spPr>
          <a:xfrm>
            <a:off x="1134533" y="3115733"/>
            <a:ext cx="1930400" cy="1778000"/>
          </a:xfrm>
          <a:prstGeom prst="cub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5" idx="5"/>
          </p:cNvCxnSpPr>
          <p:nvPr/>
        </p:nvCxnSpPr>
        <p:spPr>
          <a:xfrm>
            <a:off x="3064933" y="3782483"/>
            <a:ext cx="3020142" cy="105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838199" y="1540933"/>
            <a:ext cx="2633133" cy="145626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E = K</a:t>
            </a:r>
          </a:p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WaitForVar</a:t>
            </a:r>
            <a:r>
              <a:rPr lang="en-US" dirty="0" smtClean="0">
                <a:solidFill>
                  <a:schemeClr val="tx1"/>
                </a:solidFill>
              </a:rPr>
              <a:t>(E)</a:t>
            </a:r>
          </a:p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761067" y="5689600"/>
            <a:ext cx="3031066" cy="1016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 = 1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C = 1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113867" y="5689600"/>
            <a:ext cx="3031066" cy="1016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879600" y="5266267"/>
            <a:ext cx="2695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Completed Operations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281698" y="5266267"/>
            <a:ext cx="3354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Operations </a:t>
            </a:r>
            <a:r>
              <a:rPr lang="en-US" smtClean="0">
                <a:solidFill>
                  <a:srgbClr val="FF0000"/>
                </a:solidFill>
              </a:rPr>
              <a:t>not executed/errored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025466" y="2041677"/>
            <a:ext cx="2590800" cy="369332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ExecuteOprBlock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9025466" y="3208867"/>
            <a:ext cx="2590800" cy="24267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K = A + C -&gt;</a:t>
            </a:r>
            <a:r>
              <a:rPr lang="en-US" dirty="0" smtClean="0">
                <a:solidFill>
                  <a:srgbClr val="FF0000"/>
                </a:solidFill>
              </a:rPr>
              <a:t>Throws exception</a:t>
            </a: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K = A + C  </a:t>
            </a:r>
            <a:endParaRPr lang="en-US" dirty="0" smtClean="0">
              <a:solidFill>
                <a:srgbClr val="FF0000"/>
              </a:solidFill>
            </a:endParaRP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K</a:t>
            </a:r>
          </a:p>
        </p:txBody>
      </p:sp>
      <p:sp>
        <p:nvSpPr>
          <p:cNvPr id="8" name="&quot;No&quot; Symbol 7"/>
          <p:cNvSpPr/>
          <p:nvPr/>
        </p:nvSpPr>
        <p:spPr>
          <a:xfrm>
            <a:off x="10979897" y="4422233"/>
            <a:ext cx="381000" cy="304254"/>
          </a:xfrm>
          <a:prstGeom prst="noSmoking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Process 12"/>
          <p:cNvSpPr/>
          <p:nvPr/>
        </p:nvSpPr>
        <p:spPr>
          <a:xfrm>
            <a:off x="9692965" y="4401301"/>
            <a:ext cx="1151466" cy="288686"/>
          </a:xfrm>
          <a:prstGeom prst="flowChart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rocess 17"/>
          <p:cNvSpPr/>
          <p:nvPr/>
        </p:nvSpPr>
        <p:spPr>
          <a:xfrm>
            <a:off x="9692965" y="5012267"/>
            <a:ext cx="1203634" cy="254000"/>
          </a:xfrm>
          <a:prstGeom prst="flowChart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&quot;No&quot; Symbol 18"/>
          <p:cNvSpPr/>
          <p:nvPr/>
        </p:nvSpPr>
        <p:spPr>
          <a:xfrm>
            <a:off x="10979897" y="4987140"/>
            <a:ext cx="381000" cy="304254"/>
          </a:xfrm>
          <a:prstGeom prst="noSmoking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3718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Exception Handling for Operators</a:t>
            </a:r>
            <a:endParaRPr lang="en-US" dirty="0"/>
          </a:p>
        </p:txBody>
      </p:sp>
      <p:sp>
        <p:nvSpPr>
          <p:cNvPr id="4" name="Cube 3"/>
          <p:cNvSpPr/>
          <p:nvPr/>
        </p:nvSpPr>
        <p:spPr>
          <a:xfrm>
            <a:off x="6085075" y="3115733"/>
            <a:ext cx="1941325" cy="1710813"/>
          </a:xfrm>
          <a:prstGeom prst="cub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ube 4"/>
          <p:cNvSpPr/>
          <p:nvPr/>
        </p:nvSpPr>
        <p:spPr>
          <a:xfrm>
            <a:off x="1134533" y="3115733"/>
            <a:ext cx="1930400" cy="1778000"/>
          </a:xfrm>
          <a:prstGeom prst="cub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5" idx="5"/>
          </p:cNvCxnSpPr>
          <p:nvPr/>
        </p:nvCxnSpPr>
        <p:spPr>
          <a:xfrm>
            <a:off x="3064933" y="3782483"/>
            <a:ext cx="3020142" cy="105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838199" y="1540933"/>
            <a:ext cx="2633133" cy="145626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E = K</a:t>
            </a:r>
          </a:p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WaitForVar</a:t>
            </a:r>
            <a:r>
              <a:rPr lang="en-US" dirty="0" smtClean="0">
                <a:solidFill>
                  <a:schemeClr val="tx1"/>
                </a:solidFill>
              </a:rPr>
              <a:t>(E)</a:t>
            </a:r>
          </a:p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761067" y="5689600"/>
            <a:ext cx="3031066" cy="1016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 = 1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C = 1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113867" y="5689600"/>
            <a:ext cx="3031066" cy="1016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879600" y="5266267"/>
            <a:ext cx="2695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Completed Operations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281698" y="5266267"/>
            <a:ext cx="3354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Operations </a:t>
            </a:r>
            <a:r>
              <a:rPr lang="en-US" smtClean="0">
                <a:solidFill>
                  <a:srgbClr val="FF0000"/>
                </a:solidFill>
              </a:rPr>
              <a:t>not executed/errored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025466" y="2041677"/>
            <a:ext cx="2590800" cy="369332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ExecuteOprBlock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9025466" y="3208867"/>
            <a:ext cx="2590800" cy="24267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K = A + C -&gt;</a:t>
            </a:r>
            <a:r>
              <a:rPr lang="en-US" dirty="0" smtClean="0">
                <a:solidFill>
                  <a:srgbClr val="FF0000"/>
                </a:solidFill>
              </a:rPr>
              <a:t>Throws exception</a:t>
            </a: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K = A + C  </a:t>
            </a:r>
            <a:endParaRPr lang="en-US" dirty="0" smtClean="0">
              <a:solidFill>
                <a:srgbClr val="FF0000"/>
              </a:solidFill>
            </a:endParaRP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K</a:t>
            </a:r>
          </a:p>
        </p:txBody>
      </p:sp>
      <p:sp>
        <p:nvSpPr>
          <p:cNvPr id="8" name="&quot;No&quot; Symbol 7"/>
          <p:cNvSpPr/>
          <p:nvPr/>
        </p:nvSpPr>
        <p:spPr>
          <a:xfrm>
            <a:off x="10979897" y="4422233"/>
            <a:ext cx="381000" cy="304254"/>
          </a:xfrm>
          <a:prstGeom prst="noSmoking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Process 12"/>
          <p:cNvSpPr/>
          <p:nvPr/>
        </p:nvSpPr>
        <p:spPr>
          <a:xfrm>
            <a:off x="9692965" y="4401301"/>
            <a:ext cx="1151466" cy="288686"/>
          </a:xfrm>
          <a:prstGeom prst="flowChart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rocess 17"/>
          <p:cNvSpPr/>
          <p:nvPr/>
        </p:nvSpPr>
        <p:spPr>
          <a:xfrm>
            <a:off x="9692965" y="5012267"/>
            <a:ext cx="1203634" cy="254000"/>
          </a:xfrm>
          <a:prstGeom prst="flowChart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&quot;No&quot; Symbol 18"/>
          <p:cNvSpPr/>
          <p:nvPr/>
        </p:nvSpPr>
        <p:spPr>
          <a:xfrm>
            <a:off x="10979897" y="4987140"/>
            <a:ext cx="381000" cy="304254"/>
          </a:xfrm>
          <a:prstGeom prst="noSmoking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38927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Exception Handling for Operators</a:t>
            </a:r>
            <a:endParaRPr lang="en-US" dirty="0"/>
          </a:p>
        </p:txBody>
      </p:sp>
      <p:sp>
        <p:nvSpPr>
          <p:cNvPr id="4" name="Cube 3"/>
          <p:cNvSpPr/>
          <p:nvPr/>
        </p:nvSpPr>
        <p:spPr>
          <a:xfrm>
            <a:off x="6085075" y="3115733"/>
            <a:ext cx="1941325" cy="1710813"/>
          </a:xfrm>
          <a:prstGeom prst="cub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ube 4"/>
          <p:cNvSpPr/>
          <p:nvPr/>
        </p:nvSpPr>
        <p:spPr>
          <a:xfrm>
            <a:off x="1134533" y="3115733"/>
            <a:ext cx="1930400" cy="1778000"/>
          </a:xfrm>
          <a:prstGeom prst="cub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5" idx="5"/>
          </p:cNvCxnSpPr>
          <p:nvPr/>
        </p:nvCxnSpPr>
        <p:spPr>
          <a:xfrm>
            <a:off x="3064933" y="3782483"/>
            <a:ext cx="3020142" cy="105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838199" y="1540933"/>
            <a:ext cx="2633133" cy="145626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E = K</a:t>
            </a:r>
          </a:p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WaitForVar</a:t>
            </a:r>
            <a:r>
              <a:rPr lang="en-US" dirty="0" smtClean="0">
                <a:solidFill>
                  <a:schemeClr val="tx1"/>
                </a:solidFill>
              </a:rPr>
              <a:t>(E)</a:t>
            </a:r>
          </a:p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761067" y="5689600"/>
            <a:ext cx="3031066" cy="1016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 = 1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C = 1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113867" y="5689600"/>
            <a:ext cx="3031066" cy="1016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K = A + C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879600" y="5266267"/>
            <a:ext cx="2695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Completed Operations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281698" y="5266267"/>
            <a:ext cx="3354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Operations </a:t>
            </a:r>
            <a:r>
              <a:rPr lang="en-US" smtClean="0">
                <a:solidFill>
                  <a:srgbClr val="FF0000"/>
                </a:solidFill>
              </a:rPr>
              <a:t>not executed/errored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025466" y="2041677"/>
            <a:ext cx="2590800" cy="369332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ExecuteOprBlock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35455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Exception Handling for Operators</a:t>
            </a:r>
            <a:endParaRPr lang="en-US" dirty="0"/>
          </a:p>
        </p:txBody>
      </p:sp>
      <p:sp>
        <p:nvSpPr>
          <p:cNvPr id="4" name="Cube 3"/>
          <p:cNvSpPr/>
          <p:nvPr/>
        </p:nvSpPr>
        <p:spPr>
          <a:xfrm>
            <a:off x="6085075" y="3115733"/>
            <a:ext cx="1941325" cy="1710813"/>
          </a:xfrm>
          <a:prstGeom prst="cub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ube 4"/>
          <p:cNvSpPr/>
          <p:nvPr/>
        </p:nvSpPr>
        <p:spPr>
          <a:xfrm>
            <a:off x="1134533" y="3115733"/>
            <a:ext cx="1930400" cy="1778000"/>
          </a:xfrm>
          <a:prstGeom prst="cub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5" idx="5"/>
          </p:cNvCxnSpPr>
          <p:nvPr/>
        </p:nvCxnSpPr>
        <p:spPr>
          <a:xfrm>
            <a:off x="3064933" y="3782483"/>
            <a:ext cx="3020142" cy="105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838199" y="1540933"/>
            <a:ext cx="2633133" cy="145626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WaitForVar</a:t>
            </a:r>
            <a:r>
              <a:rPr lang="en-US" dirty="0" smtClean="0">
                <a:solidFill>
                  <a:schemeClr val="tx1"/>
                </a:solidFill>
              </a:rPr>
              <a:t>(E)</a:t>
            </a:r>
          </a:p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761067" y="5689600"/>
            <a:ext cx="3031066" cy="1016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 = 1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C = 1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113867" y="5689600"/>
            <a:ext cx="3031066" cy="1016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K = A + C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879600" y="5266267"/>
            <a:ext cx="2695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Completed Operations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281698" y="5266267"/>
            <a:ext cx="3354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Operations </a:t>
            </a:r>
            <a:r>
              <a:rPr lang="en-US" smtClean="0">
                <a:solidFill>
                  <a:srgbClr val="FF0000"/>
                </a:solidFill>
              </a:rPr>
              <a:t>not executed/errored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025466" y="2041677"/>
            <a:ext cx="2590800" cy="369332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ExecuteOprBlock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3742267" y="4004733"/>
            <a:ext cx="1371600" cy="7958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E = K</a:t>
            </a:r>
          </a:p>
        </p:txBody>
      </p:sp>
    </p:spTree>
    <p:extLst>
      <p:ext uri="{BB962C8B-B14F-4D97-AF65-F5344CB8AC3E}">
        <p14:creationId xmlns:p14="http://schemas.microsoft.com/office/powerpoint/2010/main" val="9172709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Exception Handling for Operators</a:t>
            </a:r>
            <a:endParaRPr lang="en-US" dirty="0"/>
          </a:p>
        </p:txBody>
      </p:sp>
      <p:sp>
        <p:nvSpPr>
          <p:cNvPr id="4" name="Cube 3"/>
          <p:cNvSpPr/>
          <p:nvPr/>
        </p:nvSpPr>
        <p:spPr>
          <a:xfrm>
            <a:off x="6085075" y="3115733"/>
            <a:ext cx="1941325" cy="1710813"/>
          </a:xfrm>
          <a:prstGeom prst="cub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ube 4"/>
          <p:cNvSpPr/>
          <p:nvPr/>
        </p:nvSpPr>
        <p:spPr>
          <a:xfrm>
            <a:off x="1134533" y="3115733"/>
            <a:ext cx="1930400" cy="1778000"/>
          </a:xfrm>
          <a:prstGeom prst="cub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5" idx="5"/>
          </p:cNvCxnSpPr>
          <p:nvPr/>
        </p:nvCxnSpPr>
        <p:spPr>
          <a:xfrm>
            <a:off x="3064933" y="3782483"/>
            <a:ext cx="3020142" cy="105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838199" y="1540933"/>
            <a:ext cx="2633133" cy="145626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WaitForVar</a:t>
            </a:r>
            <a:r>
              <a:rPr lang="en-US" dirty="0" smtClean="0">
                <a:solidFill>
                  <a:schemeClr val="tx1"/>
                </a:solidFill>
              </a:rPr>
              <a:t>(E)</a:t>
            </a:r>
          </a:p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761067" y="5689600"/>
            <a:ext cx="3031066" cy="1016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 = 1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C = 1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113867" y="5689600"/>
            <a:ext cx="3031066" cy="1016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K = A + C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879600" y="5266267"/>
            <a:ext cx="2695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Completed Operations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281698" y="5266267"/>
            <a:ext cx="3354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Operations </a:t>
            </a:r>
            <a:r>
              <a:rPr lang="en-US" smtClean="0">
                <a:solidFill>
                  <a:srgbClr val="FF0000"/>
                </a:solidFill>
              </a:rPr>
              <a:t>not executed/errored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025466" y="2041677"/>
            <a:ext cx="2590800" cy="369332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ExecuteOprBlock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9105217" y="3063333"/>
            <a:ext cx="2511049" cy="2387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E = K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E</a:t>
            </a:r>
          </a:p>
        </p:txBody>
      </p:sp>
      <p:sp>
        <p:nvSpPr>
          <p:cNvPr id="15" name="&quot;No&quot; Symbol 14"/>
          <p:cNvSpPr/>
          <p:nvPr/>
        </p:nvSpPr>
        <p:spPr>
          <a:xfrm>
            <a:off x="10958631" y="3868720"/>
            <a:ext cx="381000" cy="304254"/>
          </a:xfrm>
          <a:prstGeom prst="noSmoking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Process 17"/>
          <p:cNvSpPr/>
          <p:nvPr/>
        </p:nvSpPr>
        <p:spPr>
          <a:xfrm>
            <a:off x="9699455" y="3868720"/>
            <a:ext cx="1151466" cy="288686"/>
          </a:xfrm>
          <a:prstGeom prst="flowChart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Process 18"/>
          <p:cNvSpPr/>
          <p:nvPr/>
        </p:nvSpPr>
        <p:spPr>
          <a:xfrm>
            <a:off x="9692965" y="4401301"/>
            <a:ext cx="1151466" cy="288686"/>
          </a:xfrm>
          <a:prstGeom prst="flowChart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&quot;No&quot; Symbol 19"/>
          <p:cNvSpPr/>
          <p:nvPr/>
        </p:nvSpPr>
        <p:spPr>
          <a:xfrm>
            <a:off x="10972800" y="4401301"/>
            <a:ext cx="381000" cy="304254"/>
          </a:xfrm>
          <a:prstGeom prst="noSmoking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09909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Exception Handling for Operators</a:t>
            </a:r>
            <a:endParaRPr lang="en-US" dirty="0"/>
          </a:p>
        </p:txBody>
      </p:sp>
      <p:sp>
        <p:nvSpPr>
          <p:cNvPr id="4" name="Cube 3"/>
          <p:cNvSpPr/>
          <p:nvPr/>
        </p:nvSpPr>
        <p:spPr>
          <a:xfrm>
            <a:off x="6085075" y="3115733"/>
            <a:ext cx="1941325" cy="1710813"/>
          </a:xfrm>
          <a:prstGeom prst="cub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ube 4"/>
          <p:cNvSpPr/>
          <p:nvPr/>
        </p:nvSpPr>
        <p:spPr>
          <a:xfrm>
            <a:off x="1134533" y="3115733"/>
            <a:ext cx="1930400" cy="1778000"/>
          </a:xfrm>
          <a:prstGeom prst="cub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5" idx="5"/>
          </p:cNvCxnSpPr>
          <p:nvPr/>
        </p:nvCxnSpPr>
        <p:spPr>
          <a:xfrm>
            <a:off x="3064933" y="3782483"/>
            <a:ext cx="3020142" cy="105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838199" y="1540933"/>
            <a:ext cx="2633133" cy="145626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WaitForVar</a:t>
            </a:r>
            <a:r>
              <a:rPr lang="en-US" dirty="0" smtClean="0">
                <a:solidFill>
                  <a:schemeClr val="tx1"/>
                </a:solidFill>
              </a:rPr>
              <a:t>(E)</a:t>
            </a:r>
          </a:p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761067" y="5689600"/>
            <a:ext cx="3031066" cy="1016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 = 1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C = 1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113867" y="5689600"/>
            <a:ext cx="3031066" cy="1016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K = A + C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E = K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879600" y="5266267"/>
            <a:ext cx="2695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Completed Operations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281698" y="5266267"/>
            <a:ext cx="3354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Operations </a:t>
            </a:r>
            <a:r>
              <a:rPr lang="en-US" smtClean="0">
                <a:solidFill>
                  <a:srgbClr val="FF0000"/>
                </a:solidFill>
              </a:rPr>
              <a:t>not executed/errored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025466" y="2041677"/>
            <a:ext cx="2590800" cy="369332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ExecuteOprBlock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86516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Exception Handling for Operators</a:t>
            </a:r>
            <a:endParaRPr lang="en-US" dirty="0"/>
          </a:p>
        </p:txBody>
      </p:sp>
      <p:sp>
        <p:nvSpPr>
          <p:cNvPr id="4" name="Cube 3"/>
          <p:cNvSpPr/>
          <p:nvPr/>
        </p:nvSpPr>
        <p:spPr>
          <a:xfrm>
            <a:off x="6085075" y="3115733"/>
            <a:ext cx="1941325" cy="1710813"/>
          </a:xfrm>
          <a:prstGeom prst="cub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ube 4"/>
          <p:cNvSpPr/>
          <p:nvPr/>
        </p:nvSpPr>
        <p:spPr>
          <a:xfrm>
            <a:off x="1134533" y="3115733"/>
            <a:ext cx="1930400" cy="1778000"/>
          </a:xfrm>
          <a:prstGeom prst="cub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5" idx="5"/>
          </p:cNvCxnSpPr>
          <p:nvPr/>
        </p:nvCxnSpPr>
        <p:spPr>
          <a:xfrm>
            <a:off x="3064933" y="3782483"/>
            <a:ext cx="3020142" cy="105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838199" y="1540933"/>
            <a:ext cx="2633133" cy="145626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761067" y="5689600"/>
            <a:ext cx="3031066" cy="1016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 = 1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C = 1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113867" y="5689600"/>
            <a:ext cx="3031066" cy="1016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K = A + C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E = K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879600" y="5266267"/>
            <a:ext cx="2695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Completed Operations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281698" y="5266267"/>
            <a:ext cx="3354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Operations </a:t>
            </a:r>
            <a:r>
              <a:rPr lang="en-US" smtClean="0">
                <a:solidFill>
                  <a:srgbClr val="FF0000"/>
                </a:solidFill>
              </a:rPr>
              <a:t>not executed/errored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025466" y="2041677"/>
            <a:ext cx="2590800" cy="369332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ExecuteOprBlock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3742266" y="4004733"/>
            <a:ext cx="1539431" cy="7958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WaitForVar</a:t>
            </a:r>
            <a:r>
              <a:rPr lang="en-US" dirty="0" smtClean="0">
                <a:solidFill>
                  <a:schemeClr val="tx1"/>
                </a:solidFill>
              </a:rPr>
              <a:t>(E)</a:t>
            </a:r>
          </a:p>
        </p:txBody>
      </p:sp>
    </p:spTree>
    <p:extLst>
      <p:ext uri="{BB962C8B-B14F-4D97-AF65-F5344CB8AC3E}">
        <p14:creationId xmlns:p14="http://schemas.microsoft.com/office/powerpoint/2010/main" val="15904843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Example1 (Operators)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fontAlgn="base">
              <a:buNone/>
            </a:pPr>
            <a:endParaRPr lang="en-US" sz="2200" dirty="0">
              <a:solidFill>
                <a:srgbClr val="333333"/>
              </a:solidFill>
              <a:latin typeface="Consolas" charset="0"/>
            </a:endParaRPr>
          </a:p>
          <a:p>
            <a:pPr marL="0" indent="0" fontAlgn="base">
              <a:buNone/>
            </a:pPr>
            <a:r>
              <a:rPr lang="en-US" sz="2200" dirty="0">
                <a:solidFill>
                  <a:srgbClr val="333333"/>
                </a:solidFill>
                <a:latin typeface="Consolas" charset="0"/>
              </a:rPr>
              <a:t>i</a:t>
            </a:r>
            <a:r>
              <a:rPr lang="en-US" sz="2200" b="0" i="0" dirty="0" smtClean="0">
                <a:solidFill>
                  <a:srgbClr val="333333"/>
                </a:solidFill>
                <a:effectLst/>
                <a:latin typeface="Consolas" charset="0"/>
              </a:rPr>
              <a:t>mport mxnet as mx</a:t>
            </a:r>
          </a:p>
          <a:p>
            <a:pPr marL="0" indent="0" fontAlgn="base">
              <a:buNone/>
            </a:pPr>
            <a:r>
              <a:rPr lang="en-US" sz="2200" b="0" i="0" dirty="0" smtClean="0">
                <a:solidFill>
                  <a:srgbClr val="333333"/>
                </a:solidFill>
                <a:effectLst/>
                <a:latin typeface="Consolas" charset="0"/>
              </a:rPr>
              <a:t>try:</a:t>
            </a:r>
          </a:p>
          <a:p>
            <a:pPr marL="0" indent="0" fontAlgn="base">
              <a:lnSpc>
                <a:spcPct val="100000"/>
              </a:lnSpc>
              <a:buNone/>
            </a:pPr>
            <a:r>
              <a:rPr lang="en-US" sz="2200" b="0" i="0" dirty="0" smtClean="0">
                <a:solidFill>
                  <a:srgbClr val="333333"/>
                </a:solidFill>
                <a:effectLst/>
                <a:latin typeface="Consolas" charset="0"/>
              </a:rPr>
              <a:t>	mx.nd.random_normal(0, -1,(2,3))</a:t>
            </a:r>
          </a:p>
          <a:p>
            <a:pPr marL="0" indent="0" fontAlgn="base">
              <a:lnSpc>
                <a:spcPct val="100000"/>
              </a:lnSpc>
              <a:buNone/>
            </a:pPr>
            <a:r>
              <a:rPr lang="en-US" sz="2200" b="0" i="0" dirty="0" smtClean="0">
                <a:solidFill>
                  <a:srgbClr val="333333"/>
                </a:solidFill>
                <a:effectLst/>
                <a:latin typeface="Consolas" charset="0"/>
              </a:rPr>
              <a:t>   mx.nd.waitall()</a:t>
            </a:r>
          </a:p>
          <a:p>
            <a:pPr marL="0" indent="0" fontAlgn="base">
              <a:lnSpc>
                <a:spcPct val="100000"/>
              </a:lnSpc>
              <a:buNone/>
            </a:pPr>
            <a:r>
              <a:rPr lang="en-US" sz="2200" b="0" i="0" dirty="0" smtClean="0">
                <a:solidFill>
                  <a:srgbClr val="333333"/>
                </a:solidFill>
                <a:effectLst/>
                <a:latin typeface="Consolas" charset="0"/>
              </a:rPr>
              <a:t>except mx.base.MXNetError:</a:t>
            </a:r>
          </a:p>
          <a:p>
            <a:pPr marL="0" indent="0" fontAlgn="base">
              <a:lnSpc>
                <a:spcPct val="100000"/>
              </a:lnSpc>
              <a:buNone/>
            </a:pPr>
            <a:r>
              <a:rPr lang="en-US" sz="2200" dirty="0">
                <a:solidFill>
                  <a:srgbClr val="333333"/>
                </a:solidFill>
                <a:latin typeface="Consolas" charset="0"/>
              </a:rPr>
              <a:t> </a:t>
            </a:r>
            <a:r>
              <a:rPr lang="en-US" sz="2200" dirty="0" smtClean="0">
                <a:solidFill>
                  <a:srgbClr val="333333"/>
                </a:solidFill>
                <a:latin typeface="Consolas" charset="0"/>
              </a:rPr>
              <a:t>  print ‘Exception Handled’</a:t>
            </a:r>
            <a:endParaRPr lang="en-US" sz="2200" b="0" i="0" dirty="0" smtClean="0">
              <a:solidFill>
                <a:srgbClr val="333333"/>
              </a:solidFill>
              <a:effectLst/>
              <a:latin typeface="Consolas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Example2 (Iterators)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479026" cy="3684588"/>
          </a:xfrm>
        </p:spPr>
        <p:txBody>
          <a:bodyPr>
            <a:normAutofit fontScale="85000" lnSpcReduction="20000"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lv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600" dirty="0" smtClean="0">
                <a:latin typeface="Consolas" charset="0"/>
                <a:ea typeface="Consolas" charset="0"/>
                <a:cs typeface="Consolas" charset="0"/>
              </a:rPr>
              <a:t>import mxnet as mx</a:t>
            </a:r>
          </a:p>
          <a:p>
            <a:pPr marL="0" lv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600" dirty="0" smtClean="0">
                <a:latin typeface="Consolas" charset="0"/>
                <a:ea typeface="Consolas" charset="0"/>
                <a:cs typeface="Consolas" charset="0"/>
              </a:rPr>
              <a:t>data_path = ‘manual_2.csv’</a:t>
            </a:r>
          </a:p>
          <a:p>
            <a:pPr marL="0" lv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600" dirty="0" smtClean="0">
                <a:latin typeface="Consolas" charset="0"/>
                <a:ea typeface="Consolas" charset="0"/>
                <a:cs typeface="Consolas" charset="0"/>
              </a:rPr>
              <a:t>try:    </a:t>
            </a:r>
          </a:p>
          <a:p>
            <a:pPr marL="0" lv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600" dirty="0" smtClean="0">
                <a:latin typeface="Consolas" charset="0"/>
                <a:ea typeface="Consolas" charset="0"/>
                <a:cs typeface="Consolas" charset="0"/>
              </a:rPr>
              <a:t>	data_train = mx.io.CSVIter(</a:t>
            </a:r>
            <a:r>
              <a:rPr lang="en-US" sz="2600" dirty="0" err="1" smtClean="0">
                <a:latin typeface="Consolas" charset="0"/>
                <a:ea typeface="Consolas" charset="0"/>
                <a:cs typeface="Consolas" charset="0"/>
              </a:rPr>
              <a:t>data_csv</a:t>
            </a:r>
            <a:r>
              <a:rPr lang="en-US" sz="2600" dirty="0" smtClean="0">
                <a:latin typeface="Consolas" charset="0"/>
                <a:ea typeface="Consolas" charset="0"/>
                <a:cs typeface="Consolas" charset="0"/>
              </a:rPr>
              <a:t>=data_path, data_shape=(-4, 10),                               batch_size=1)</a:t>
            </a:r>
          </a:p>
          <a:p>
            <a:pPr marL="0" lv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600" dirty="0" smtClean="0">
                <a:latin typeface="Consolas" charset="0"/>
                <a:ea typeface="Consolas" charset="0"/>
                <a:cs typeface="Consolas" charset="0"/>
              </a:rPr>
              <a:t>except mx.base.MXNetError:    </a:t>
            </a:r>
          </a:p>
          <a:p>
            <a:pPr marL="0" lv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600" dirty="0" smtClean="0">
                <a:latin typeface="Consolas" charset="0"/>
                <a:ea typeface="Consolas" charset="0"/>
                <a:cs typeface="Consolas" charset="0"/>
              </a:rPr>
              <a:t>     print ‘Exception Handled’</a:t>
            </a:r>
          </a:p>
          <a:p>
            <a:pPr marL="0" lvl="0" indent="0">
              <a:lnSpc>
                <a:spcPct val="120000"/>
              </a:lnSpc>
              <a:spcBef>
                <a:spcPts val="0"/>
              </a:spcBef>
              <a:buNone/>
            </a:pPr>
            <a:endParaRPr lang="en-US" sz="2600" dirty="0">
              <a:latin typeface="Consolas" charset="0"/>
              <a:ea typeface="Consolas" charset="0"/>
              <a:cs typeface="Consolas" charset="0"/>
            </a:endParaRPr>
          </a:p>
          <a:p>
            <a:pPr marL="0" lvl="0" indent="0">
              <a:lnSpc>
                <a:spcPct val="120000"/>
              </a:lnSpc>
              <a:spcBef>
                <a:spcPts val="0"/>
              </a:spcBef>
              <a:buNone/>
            </a:pPr>
            <a:endParaRPr lang="en-US" sz="2600" dirty="0" smtClean="0">
              <a:latin typeface="Consolas" charset="0"/>
              <a:ea typeface="Consolas" charset="0"/>
              <a:cs typeface="Consola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5568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Exception Handling for Operators</a:t>
            </a:r>
            <a:endParaRPr lang="en-US" dirty="0"/>
          </a:p>
        </p:txBody>
      </p:sp>
      <p:sp>
        <p:nvSpPr>
          <p:cNvPr id="4" name="Cube 3"/>
          <p:cNvSpPr/>
          <p:nvPr/>
        </p:nvSpPr>
        <p:spPr>
          <a:xfrm>
            <a:off x="6085075" y="3115733"/>
            <a:ext cx="1941325" cy="1710813"/>
          </a:xfrm>
          <a:prstGeom prst="cub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ube 4"/>
          <p:cNvSpPr/>
          <p:nvPr/>
        </p:nvSpPr>
        <p:spPr>
          <a:xfrm>
            <a:off x="1134533" y="3115733"/>
            <a:ext cx="1930400" cy="1778000"/>
          </a:xfrm>
          <a:prstGeom prst="cub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5" idx="5"/>
          </p:cNvCxnSpPr>
          <p:nvPr/>
        </p:nvCxnSpPr>
        <p:spPr>
          <a:xfrm>
            <a:off x="3064933" y="3782483"/>
            <a:ext cx="3020142" cy="105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838199" y="1540933"/>
            <a:ext cx="2633133" cy="145626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761067" y="5689600"/>
            <a:ext cx="3031066" cy="1016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 = 1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C = 1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113867" y="5689600"/>
            <a:ext cx="3031066" cy="1016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K = A + C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E = K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879600" y="5266267"/>
            <a:ext cx="2695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Completed Operations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281698" y="5266267"/>
            <a:ext cx="3354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Operations </a:t>
            </a:r>
            <a:r>
              <a:rPr lang="en-US" smtClean="0">
                <a:solidFill>
                  <a:srgbClr val="FF0000"/>
                </a:solidFill>
              </a:rPr>
              <a:t>not executed/errored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025466" y="2041677"/>
            <a:ext cx="2590800" cy="369332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ExecuteOprBlock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9105217" y="3063333"/>
            <a:ext cx="2511049" cy="2387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WaitForVar</a:t>
            </a:r>
            <a:r>
              <a:rPr lang="en-US" dirty="0" smtClean="0">
                <a:solidFill>
                  <a:schemeClr val="tx1"/>
                </a:solidFill>
              </a:rPr>
              <a:t>(E) – Since it is a wait it won’t be prevented from execution</a:t>
            </a:r>
          </a:p>
        </p:txBody>
      </p:sp>
      <p:cxnSp>
        <p:nvCxnSpPr>
          <p:cNvPr id="10" name="Straight Arrow Connector 9"/>
          <p:cNvCxnSpPr>
            <a:endCxn id="18" idx="3"/>
          </p:cNvCxnSpPr>
          <p:nvPr/>
        </p:nvCxnSpPr>
        <p:spPr>
          <a:xfrm flipH="1" flipV="1">
            <a:off x="7945966" y="2167467"/>
            <a:ext cx="1159252" cy="9482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5312833" y="1439333"/>
            <a:ext cx="2633133" cy="145626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Notifies main thread at end of execution.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Exception thrown from main thread, caught and movable to frontend</a:t>
            </a:r>
          </a:p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17267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Exception Handling for Operators</a:t>
            </a:r>
            <a:endParaRPr lang="en-US" dirty="0"/>
          </a:p>
        </p:txBody>
      </p:sp>
      <p:sp>
        <p:nvSpPr>
          <p:cNvPr id="4" name="Cube 3"/>
          <p:cNvSpPr/>
          <p:nvPr/>
        </p:nvSpPr>
        <p:spPr>
          <a:xfrm>
            <a:off x="6085075" y="3115733"/>
            <a:ext cx="1941325" cy="1710813"/>
          </a:xfrm>
          <a:prstGeom prst="cub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ube 4"/>
          <p:cNvSpPr/>
          <p:nvPr/>
        </p:nvSpPr>
        <p:spPr>
          <a:xfrm>
            <a:off x="1134533" y="3115733"/>
            <a:ext cx="1930400" cy="1778000"/>
          </a:xfrm>
          <a:prstGeom prst="cub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5" idx="5"/>
          </p:cNvCxnSpPr>
          <p:nvPr/>
        </p:nvCxnSpPr>
        <p:spPr>
          <a:xfrm>
            <a:off x="3064933" y="3782483"/>
            <a:ext cx="3020142" cy="105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838199" y="1540933"/>
            <a:ext cx="2633133" cy="145626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761067" y="5689600"/>
            <a:ext cx="3031066" cy="1016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 = 1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C = 1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113867" y="5689600"/>
            <a:ext cx="3031066" cy="1016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K = A + C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E = K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879600" y="5266267"/>
            <a:ext cx="2695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Completed Operations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281698" y="5266267"/>
            <a:ext cx="3354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Operations </a:t>
            </a:r>
            <a:r>
              <a:rPr lang="en-US" smtClean="0">
                <a:solidFill>
                  <a:srgbClr val="FF0000"/>
                </a:solidFill>
              </a:rPr>
              <a:t>not executed/errored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025466" y="2041677"/>
            <a:ext cx="2590800" cy="369332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ExecuteOprBlock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9105217" y="3063333"/>
            <a:ext cx="2511049" cy="2387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WaitForVar</a:t>
            </a:r>
            <a:r>
              <a:rPr lang="en-US" dirty="0" smtClean="0">
                <a:solidFill>
                  <a:schemeClr val="tx1"/>
                </a:solidFill>
              </a:rPr>
              <a:t>(E) – Since it is a wait it won’t be prevented from execution</a:t>
            </a:r>
          </a:p>
        </p:txBody>
      </p:sp>
      <p:cxnSp>
        <p:nvCxnSpPr>
          <p:cNvPr id="10" name="Straight Arrow Connector 9"/>
          <p:cNvCxnSpPr>
            <a:endCxn id="18" idx="3"/>
          </p:cNvCxnSpPr>
          <p:nvPr/>
        </p:nvCxnSpPr>
        <p:spPr>
          <a:xfrm flipH="1" flipV="1">
            <a:off x="7945966" y="2167467"/>
            <a:ext cx="1159252" cy="9482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5312833" y="1439333"/>
            <a:ext cx="2633133" cy="145626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Notifies main thread at end of execution.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Exception thrown from main thread, caught and movable to frontend</a:t>
            </a:r>
          </a:p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8858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After the Exception Handling Change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fontAlgn="base">
              <a:buNone/>
            </a:pPr>
            <a:r>
              <a:rPr lang="en-US" sz="2200" b="0" i="0" dirty="0" smtClean="0">
                <a:solidFill>
                  <a:srgbClr val="333333"/>
                </a:solidFill>
                <a:effectLst/>
                <a:latin typeface="Consolas" charset="0"/>
              </a:rPr>
              <a:t>Import mxnet as mx</a:t>
            </a:r>
          </a:p>
          <a:p>
            <a:pPr marL="0" indent="0" fontAlgn="base">
              <a:buNone/>
            </a:pPr>
            <a:r>
              <a:rPr lang="en-US" sz="2200" b="0" i="0" dirty="0" smtClean="0">
                <a:solidFill>
                  <a:srgbClr val="333333"/>
                </a:solidFill>
                <a:effectLst/>
                <a:latin typeface="Consolas" charset="0"/>
              </a:rPr>
              <a:t>try:</a:t>
            </a:r>
          </a:p>
          <a:p>
            <a:pPr marL="0" indent="0" fontAlgn="base">
              <a:lnSpc>
                <a:spcPct val="100000"/>
              </a:lnSpc>
              <a:buNone/>
            </a:pPr>
            <a:r>
              <a:rPr lang="en-US" sz="2200" b="0" i="0" dirty="0" smtClean="0">
                <a:solidFill>
                  <a:srgbClr val="333333"/>
                </a:solidFill>
                <a:effectLst/>
                <a:latin typeface="Consolas" charset="0"/>
              </a:rPr>
              <a:t>	mx.nd.random_normal(0, -1,(2,3))</a:t>
            </a:r>
          </a:p>
          <a:p>
            <a:pPr marL="0" indent="0" fontAlgn="base">
              <a:lnSpc>
                <a:spcPct val="100000"/>
              </a:lnSpc>
              <a:buNone/>
            </a:pPr>
            <a:r>
              <a:rPr lang="en-US" sz="2200" b="0" i="0" dirty="0" smtClean="0">
                <a:solidFill>
                  <a:srgbClr val="333333"/>
                </a:solidFill>
                <a:effectLst/>
                <a:latin typeface="Consolas" charset="0"/>
              </a:rPr>
              <a:t>   mx.nd.waitall()</a:t>
            </a:r>
          </a:p>
          <a:p>
            <a:pPr marL="0" indent="0" fontAlgn="base">
              <a:lnSpc>
                <a:spcPct val="100000"/>
              </a:lnSpc>
              <a:buNone/>
            </a:pPr>
            <a:r>
              <a:rPr lang="en-US" sz="2200" b="0" i="0" dirty="0" smtClean="0">
                <a:solidFill>
                  <a:srgbClr val="333333"/>
                </a:solidFill>
                <a:effectLst/>
                <a:latin typeface="Consolas" charset="0"/>
              </a:rPr>
              <a:t>except mx.base.MXNetError:</a:t>
            </a:r>
          </a:p>
          <a:p>
            <a:pPr marL="0" indent="0" fontAlgn="base">
              <a:lnSpc>
                <a:spcPct val="100000"/>
              </a:lnSpc>
              <a:buNone/>
            </a:pPr>
            <a:r>
              <a:rPr lang="en-US" sz="2200" dirty="0">
                <a:solidFill>
                  <a:srgbClr val="333333"/>
                </a:solidFill>
                <a:latin typeface="Consolas" charset="0"/>
              </a:rPr>
              <a:t> </a:t>
            </a:r>
            <a:r>
              <a:rPr lang="en-US" sz="2200" dirty="0" smtClean="0">
                <a:solidFill>
                  <a:srgbClr val="333333"/>
                </a:solidFill>
                <a:latin typeface="Consolas" charset="0"/>
              </a:rPr>
              <a:t>  print ‘Exception Handled’</a:t>
            </a:r>
            <a:endParaRPr lang="en-US" sz="2200" b="0" i="0" dirty="0" smtClean="0">
              <a:solidFill>
                <a:srgbClr val="333333"/>
              </a:solidFill>
              <a:effectLst/>
              <a:latin typeface="Consolas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Result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479026" cy="3684588"/>
          </a:xfrm>
        </p:spPr>
        <p:txBody>
          <a:bodyPr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200" dirty="0" smtClean="0">
                <a:latin typeface="Consolas" charset="0"/>
                <a:ea typeface="Consolas" charset="0"/>
                <a:cs typeface="Consolas" charset="0"/>
              </a:rPr>
              <a:t>Prints Exception Handled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46249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Wiki: </a:t>
            </a: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cwiki.apache.org/confluence/display/MXNET/Improved+exception+handling+in+MXNet</a:t>
            </a:r>
            <a:endParaRPr lang="en-US" dirty="0" smtClean="0"/>
          </a:p>
          <a:p>
            <a:r>
              <a:rPr lang="en-US" dirty="0"/>
              <a:t>Issues: </a:t>
            </a:r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github.com/apache/incubator-mxnet/issues/7335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40749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677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fontAlgn="base">
              <a:buNone/>
            </a:pPr>
            <a:r>
              <a:rPr lang="en-US" sz="1800" dirty="0">
                <a:latin typeface="Consolas" charset="0"/>
                <a:ea typeface="Consolas" charset="0"/>
                <a:cs typeface="Consolas" charset="0"/>
              </a:rPr>
              <a:t>terminate called after throwing an instance of '</a:t>
            </a:r>
            <a:r>
              <a:rPr lang="en-US" sz="1800" dirty="0" err="1">
                <a:latin typeface="Consolas" charset="0"/>
                <a:ea typeface="Consolas" charset="0"/>
                <a:cs typeface="Consolas" charset="0"/>
              </a:rPr>
              <a:t>dmlc</a:t>
            </a:r>
            <a:r>
              <a:rPr lang="en-US" sz="1800" dirty="0">
                <a:latin typeface="Consolas" charset="0"/>
                <a:ea typeface="Consolas" charset="0"/>
                <a:cs typeface="Consolas" charset="0"/>
              </a:rPr>
              <a:t>::Error'</a:t>
            </a:r>
          </a:p>
          <a:p>
            <a:pPr marL="0" indent="0" fontAlgn="base">
              <a:buNone/>
            </a:pPr>
            <a:r>
              <a:rPr lang="en-US" sz="1800" dirty="0">
                <a:latin typeface="Consolas" charset="0"/>
                <a:ea typeface="Consolas" charset="0"/>
                <a:cs typeface="Consolas" charset="0"/>
              </a:rPr>
              <a:t>  what():  [02:32:04] ../</a:t>
            </a:r>
            <a:r>
              <a:rPr lang="en-US" sz="1800" dirty="0" err="1">
                <a:latin typeface="Consolas" charset="0"/>
                <a:ea typeface="Consolas" charset="0"/>
                <a:cs typeface="Consolas" charset="0"/>
              </a:rPr>
              <a:t>src</a:t>
            </a:r>
            <a:r>
              <a:rPr lang="en-US" sz="1800" dirty="0">
                <a:latin typeface="Consolas" charset="0"/>
                <a:ea typeface="Consolas" charset="0"/>
                <a:cs typeface="Consolas" charset="0"/>
              </a:rPr>
              <a:t>/engine/./threaded_engine.h:359: [02:32:04] ../</a:t>
            </a:r>
            <a:r>
              <a:rPr lang="en-US" sz="1800" dirty="0" err="1">
                <a:latin typeface="Consolas" charset="0"/>
                <a:ea typeface="Consolas" charset="0"/>
                <a:cs typeface="Consolas" charset="0"/>
              </a:rPr>
              <a:t>src</a:t>
            </a:r>
            <a:r>
              <a:rPr lang="en-US" sz="1800" dirty="0">
                <a:latin typeface="Consolas" charset="0"/>
                <a:ea typeface="Consolas" charset="0"/>
                <a:cs typeface="Consolas" charset="0"/>
              </a:rPr>
              <a:t>/operator/random/./sample_op.h:301: Check failed: </a:t>
            </a:r>
            <a:r>
              <a:rPr lang="en-US" sz="1800" dirty="0" err="1">
                <a:latin typeface="Consolas" charset="0"/>
                <a:ea typeface="Consolas" charset="0"/>
                <a:cs typeface="Consolas" charset="0"/>
              </a:rPr>
              <a:t>param.scale</a:t>
            </a:r>
            <a:r>
              <a:rPr lang="en-US" sz="1800" dirty="0">
                <a:latin typeface="Consolas" charset="0"/>
                <a:ea typeface="Consolas" charset="0"/>
                <a:cs typeface="Consolas" charset="0"/>
              </a:rPr>
              <a:t> &gt; 0 (-1 vs. 0) scale parameter in </a:t>
            </a:r>
            <a:r>
              <a:rPr lang="en-US" sz="1800" dirty="0" err="1">
                <a:latin typeface="Consolas" charset="0"/>
                <a:ea typeface="Consolas" charset="0"/>
                <a:cs typeface="Consolas" charset="0"/>
              </a:rPr>
              <a:t>gaussian</a:t>
            </a:r>
            <a:r>
              <a:rPr lang="en-US" sz="1800" dirty="0">
                <a:latin typeface="Consolas" charset="0"/>
                <a:ea typeface="Consolas" charset="0"/>
                <a:cs typeface="Consolas" charset="0"/>
              </a:rPr>
              <a:t> has to be positive</a:t>
            </a:r>
          </a:p>
          <a:p>
            <a:pPr marL="0" indent="0" fontAlgn="base">
              <a:buNone/>
            </a:pPr>
            <a:r>
              <a:rPr lang="en-US" sz="1800" dirty="0">
                <a:latin typeface="Consolas" charset="0"/>
                <a:ea typeface="Consolas" charset="0"/>
                <a:cs typeface="Consolas" charset="0"/>
              </a:rPr>
              <a:t>Stack trace returned 10 entries:</a:t>
            </a:r>
          </a:p>
          <a:p>
            <a:pPr marL="0" indent="0" fontAlgn="base">
              <a:buNone/>
            </a:pPr>
            <a:r>
              <a:rPr lang="en-US" sz="1800" dirty="0">
                <a:latin typeface="Consolas" charset="0"/>
                <a:ea typeface="Consolas" charset="0"/>
                <a:cs typeface="Consolas" charset="0"/>
              </a:rPr>
              <a:t>[</a:t>
            </a:r>
            <a:r>
              <a:rPr lang="en-US" sz="1800" dirty="0" err="1">
                <a:latin typeface="Consolas" charset="0"/>
                <a:ea typeface="Consolas" charset="0"/>
                <a:cs typeface="Consolas" charset="0"/>
              </a:rPr>
              <a:t>bt</a:t>
            </a:r>
            <a:r>
              <a:rPr lang="en-US" sz="1800" dirty="0">
                <a:latin typeface="Consolas" charset="0"/>
                <a:ea typeface="Consolas" charset="0"/>
                <a:cs typeface="Consolas" charset="0"/>
              </a:rPr>
              <a:t>] (0) /home/</a:t>
            </a:r>
            <a:r>
              <a:rPr lang="en-US" sz="1800" dirty="0" err="1">
                <a:latin typeface="Consolas" charset="0"/>
                <a:ea typeface="Consolas" charset="0"/>
                <a:cs typeface="Consolas" charset="0"/>
              </a:rPr>
              <a:t>ubuntu</a:t>
            </a:r>
            <a:r>
              <a:rPr lang="en-US" sz="1800" dirty="0">
                <a:latin typeface="Consolas" charset="0"/>
                <a:ea typeface="Consolas" charset="0"/>
                <a:cs typeface="Consolas" charset="0"/>
              </a:rPr>
              <a:t>/</a:t>
            </a:r>
            <a:r>
              <a:rPr lang="en-US" sz="1800" dirty="0" err="1">
                <a:latin typeface="Consolas" charset="0"/>
                <a:ea typeface="Consolas" charset="0"/>
                <a:cs typeface="Consolas" charset="0"/>
              </a:rPr>
              <a:t>sparse_support</a:t>
            </a:r>
            <a:r>
              <a:rPr lang="en-US" sz="1800" dirty="0">
                <a:latin typeface="Consolas" charset="0"/>
                <a:ea typeface="Consolas" charset="0"/>
                <a:cs typeface="Consolas" charset="0"/>
              </a:rPr>
              <a:t>/mxnet/python/mxnet/../../build/</a:t>
            </a:r>
            <a:r>
              <a:rPr lang="en-US" sz="1800" dirty="0" err="1">
                <a:latin typeface="Consolas" charset="0"/>
                <a:ea typeface="Consolas" charset="0"/>
                <a:cs typeface="Consolas" charset="0"/>
              </a:rPr>
              <a:t>libmxnet.so</a:t>
            </a:r>
            <a:r>
              <a:rPr lang="en-US" sz="1800" dirty="0">
                <a:latin typeface="Consolas" charset="0"/>
                <a:ea typeface="Consolas" charset="0"/>
                <a:cs typeface="Consolas" charset="0"/>
              </a:rPr>
              <a:t>(_ZN4dmlc10StackTraceB5cxx11Ev+0x54) [0x7eff0140bf5b]</a:t>
            </a:r>
          </a:p>
          <a:p>
            <a:pPr marL="0" indent="0" fontAlgn="base">
              <a:buNone/>
            </a:pPr>
            <a:r>
              <a:rPr lang="en-US" sz="1800" dirty="0">
                <a:latin typeface="Consolas" charset="0"/>
                <a:ea typeface="Consolas" charset="0"/>
                <a:cs typeface="Consolas" charset="0"/>
              </a:rPr>
              <a:t>[</a:t>
            </a:r>
            <a:r>
              <a:rPr lang="en-US" sz="1800" dirty="0" err="1">
                <a:latin typeface="Consolas" charset="0"/>
                <a:ea typeface="Consolas" charset="0"/>
                <a:cs typeface="Consolas" charset="0"/>
              </a:rPr>
              <a:t>bt</a:t>
            </a:r>
            <a:r>
              <a:rPr lang="en-US" sz="1800" dirty="0">
                <a:latin typeface="Consolas" charset="0"/>
                <a:ea typeface="Consolas" charset="0"/>
                <a:cs typeface="Consolas" charset="0"/>
              </a:rPr>
              <a:t>] (1) /home/</a:t>
            </a:r>
            <a:r>
              <a:rPr lang="en-US" sz="1800" dirty="0" err="1">
                <a:latin typeface="Consolas" charset="0"/>
                <a:ea typeface="Consolas" charset="0"/>
                <a:cs typeface="Consolas" charset="0"/>
              </a:rPr>
              <a:t>ubuntu</a:t>
            </a:r>
            <a:r>
              <a:rPr lang="en-US" sz="1800" dirty="0">
                <a:latin typeface="Consolas" charset="0"/>
                <a:ea typeface="Consolas" charset="0"/>
                <a:cs typeface="Consolas" charset="0"/>
              </a:rPr>
              <a:t>/</a:t>
            </a:r>
            <a:r>
              <a:rPr lang="en-US" sz="1800" dirty="0" err="1">
                <a:latin typeface="Consolas" charset="0"/>
                <a:ea typeface="Consolas" charset="0"/>
                <a:cs typeface="Consolas" charset="0"/>
              </a:rPr>
              <a:t>sparse_support</a:t>
            </a:r>
            <a:r>
              <a:rPr lang="en-US" sz="1800" dirty="0">
                <a:latin typeface="Consolas" charset="0"/>
                <a:ea typeface="Consolas" charset="0"/>
                <a:cs typeface="Consolas" charset="0"/>
              </a:rPr>
              <a:t>/mxnet/python/mxnet/../../build/</a:t>
            </a:r>
            <a:r>
              <a:rPr lang="en-US" sz="1800" dirty="0" err="1">
                <a:latin typeface="Consolas" charset="0"/>
                <a:ea typeface="Consolas" charset="0"/>
                <a:cs typeface="Consolas" charset="0"/>
              </a:rPr>
              <a:t>libmxnet.so</a:t>
            </a:r>
            <a:r>
              <a:rPr lang="en-US" sz="1800" dirty="0">
                <a:latin typeface="Consolas" charset="0"/>
                <a:ea typeface="Consolas" charset="0"/>
                <a:cs typeface="Consolas" charset="0"/>
              </a:rPr>
              <a:t>(_ZN4dmlc15LogMessageFatalD1Ev+0x2a) [0x7eff0140c242]</a:t>
            </a:r>
          </a:p>
          <a:p>
            <a:pPr marL="0" indent="0" fontAlgn="base">
              <a:buNone/>
            </a:pPr>
            <a:r>
              <a:rPr lang="en-US" sz="1800" dirty="0">
                <a:latin typeface="Consolas" charset="0"/>
                <a:ea typeface="Consolas" charset="0"/>
                <a:cs typeface="Consolas" charset="0"/>
              </a:rPr>
              <a:t>[</a:t>
            </a:r>
            <a:r>
              <a:rPr lang="en-US" sz="1800" dirty="0" err="1">
                <a:latin typeface="Consolas" charset="0"/>
                <a:ea typeface="Consolas" charset="0"/>
                <a:cs typeface="Consolas" charset="0"/>
              </a:rPr>
              <a:t>bt</a:t>
            </a:r>
            <a:r>
              <a:rPr lang="en-US" sz="1800" dirty="0">
                <a:latin typeface="Consolas" charset="0"/>
                <a:ea typeface="Consolas" charset="0"/>
                <a:cs typeface="Consolas" charset="0"/>
              </a:rPr>
              <a:t>] (2) /home/</a:t>
            </a:r>
            <a:r>
              <a:rPr lang="en-US" sz="1800" dirty="0" err="1">
                <a:latin typeface="Consolas" charset="0"/>
                <a:ea typeface="Consolas" charset="0"/>
                <a:cs typeface="Consolas" charset="0"/>
              </a:rPr>
              <a:t>ubuntu</a:t>
            </a:r>
            <a:r>
              <a:rPr lang="en-US" sz="1800" dirty="0">
                <a:latin typeface="Consolas" charset="0"/>
                <a:ea typeface="Consolas" charset="0"/>
                <a:cs typeface="Consolas" charset="0"/>
              </a:rPr>
              <a:t>/</a:t>
            </a:r>
            <a:r>
              <a:rPr lang="en-US" sz="1800" dirty="0" err="1">
                <a:latin typeface="Consolas" charset="0"/>
                <a:ea typeface="Consolas" charset="0"/>
                <a:cs typeface="Consolas" charset="0"/>
              </a:rPr>
              <a:t>sparse_support</a:t>
            </a:r>
            <a:r>
              <a:rPr lang="en-US" sz="1800" dirty="0">
                <a:latin typeface="Consolas" charset="0"/>
                <a:ea typeface="Consolas" charset="0"/>
                <a:cs typeface="Consolas" charset="0"/>
              </a:rPr>
              <a:t>/mxnet/python/mxnet/../../build/</a:t>
            </a:r>
            <a:r>
              <a:rPr lang="en-US" sz="1800" dirty="0" err="1">
                <a:latin typeface="Consolas" charset="0"/>
                <a:ea typeface="Consolas" charset="0"/>
                <a:cs typeface="Consolas" charset="0"/>
              </a:rPr>
              <a:t>libmxnet.so</a:t>
            </a:r>
            <a:r>
              <a:rPr lang="en-US" sz="1800" dirty="0">
                <a:latin typeface="Consolas" charset="0"/>
                <a:ea typeface="Consolas" charset="0"/>
                <a:cs typeface="Consolas" charset="0"/>
              </a:rPr>
              <a:t>(_ZN5mxnet2op12SampleMasterIN7mshadow3cpuENS0_13NormalSamplerIS3_EEE2opERKN4nnvm9NodeAttrsERKNS_9OpContextERKNS_9OpReqTypeEPNS_5TBlobE+0x120) [</a:t>
            </a:r>
            <a:r>
              <a:rPr lang="en-US" sz="1800" dirty="0" smtClean="0">
                <a:latin typeface="Consolas" charset="0"/>
                <a:ea typeface="Consolas" charset="0"/>
                <a:cs typeface="Consolas" charset="0"/>
              </a:rPr>
              <a:t>0x7eff01a56c8a]</a:t>
            </a:r>
          </a:p>
        </p:txBody>
      </p:sp>
    </p:spTree>
    <p:extLst>
      <p:ext uri="{BB962C8B-B14F-4D97-AF65-F5344CB8AC3E}">
        <p14:creationId xmlns:p14="http://schemas.microsoft.com/office/powerpoint/2010/main" val="2021217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557868" y="1100667"/>
            <a:ext cx="829734" cy="677334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826000" y="1100667"/>
            <a:ext cx="829734" cy="677334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8" name="Rectangle 7"/>
          <p:cNvSpPr/>
          <p:nvPr/>
        </p:nvSpPr>
        <p:spPr>
          <a:xfrm>
            <a:off x="2370667" y="1100667"/>
            <a:ext cx="829734" cy="677334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166532" y="1100667"/>
            <a:ext cx="829734" cy="677334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996266" y="1100667"/>
            <a:ext cx="829734" cy="677334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328834" y="1100667"/>
            <a:ext cx="829734" cy="677334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601200" y="1100667"/>
            <a:ext cx="829734" cy="677334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14" name="Rectangle 13"/>
          <p:cNvSpPr/>
          <p:nvPr/>
        </p:nvSpPr>
        <p:spPr>
          <a:xfrm>
            <a:off x="7145867" y="1100667"/>
            <a:ext cx="829734" cy="677334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7941732" y="1100667"/>
            <a:ext cx="829734" cy="677334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1466" y="1100667"/>
            <a:ext cx="829734" cy="677334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2672864" y="463491"/>
            <a:ext cx="637744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Records in Record IO Format/ Custom Format</a:t>
            </a:r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2912532" y="1778001"/>
            <a:ext cx="0" cy="68623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Cube 27"/>
          <p:cNvSpPr/>
          <p:nvPr/>
        </p:nvSpPr>
        <p:spPr>
          <a:xfrm>
            <a:off x="2004484" y="3166701"/>
            <a:ext cx="1439334" cy="1422400"/>
          </a:xfrm>
          <a:prstGeom prst="cube">
            <a:avLst/>
          </a:prstGeom>
          <a:solidFill>
            <a:schemeClr val="accent1"/>
          </a:solidFill>
          <a:ln>
            <a:solidFill>
              <a:schemeClr val="dk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2387601" y="3826930"/>
            <a:ext cx="5249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b3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0" name="Cube 29"/>
          <p:cNvSpPr/>
          <p:nvPr/>
        </p:nvSpPr>
        <p:spPr>
          <a:xfrm>
            <a:off x="4347635" y="3115730"/>
            <a:ext cx="1439334" cy="1422400"/>
          </a:xfrm>
          <a:prstGeom prst="cube">
            <a:avLst/>
          </a:prstGeom>
          <a:solidFill>
            <a:schemeClr val="tx1"/>
          </a:solidFill>
          <a:ln>
            <a:solidFill>
              <a:schemeClr val="dk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ube 30"/>
          <p:cNvSpPr/>
          <p:nvPr/>
        </p:nvSpPr>
        <p:spPr>
          <a:xfrm>
            <a:off x="5435603" y="3115730"/>
            <a:ext cx="1439334" cy="1422400"/>
          </a:xfrm>
          <a:prstGeom prst="cube">
            <a:avLst/>
          </a:prstGeom>
          <a:solidFill>
            <a:schemeClr val="accent1"/>
          </a:solidFill>
          <a:ln>
            <a:solidFill>
              <a:schemeClr val="dk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Cube 31"/>
          <p:cNvSpPr/>
          <p:nvPr/>
        </p:nvSpPr>
        <p:spPr>
          <a:xfrm>
            <a:off x="6502398" y="3115730"/>
            <a:ext cx="1439334" cy="1422400"/>
          </a:xfrm>
          <a:prstGeom prst="cube">
            <a:avLst/>
          </a:prstGeom>
          <a:solidFill>
            <a:schemeClr val="accent1"/>
          </a:solidFill>
          <a:ln>
            <a:solidFill>
              <a:schemeClr val="dk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4715935" y="3826930"/>
            <a:ext cx="5249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b0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647271" y="3826930"/>
            <a:ext cx="5249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680202" y="3826930"/>
            <a:ext cx="5249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7" name="Cube 36"/>
          <p:cNvSpPr/>
          <p:nvPr/>
        </p:nvSpPr>
        <p:spPr>
          <a:xfrm>
            <a:off x="3996269" y="5164659"/>
            <a:ext cx="1439334" cy="1422400"/>
          </a:xfrm>
          <a:prstGeom prst="cube">
            <a:avLst/>
          </a:prstGeom>
          <a:solidFill>
            <a:schemeClr val="accent1"/>
          </a:solidFill>
          <a:ln>
            <a:solidFill>
              <a:schemeClr val="dk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4356101" y="5875859"/>
            <a:ext cx="5249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b0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40" name="Straight Arrow Connector 39"/>
          <p:cNvCxnSpPr>
            <a:stCxn id="30" idx="3"/>
            <a:endCxn id="37" idx="0"/>
          </p:cNvCxnSpPr>
          <p:nvPr/>
        </p:nvCxnSpPr>
        <p:spPr>
          <a:xfrm>
            <a:off x="4889502" y="4538130"/>
            <a:ext cx="4234" cy="62652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37" idx="5"/>
          </p:cNvCxnSpPr>
          <p:nvPr/>
        </p:nvCxnSpPr>
        <p:spPr>
          <a:xfrm>
            <a:off x="5435603" y="5698059"/>
            <a:ext cx="1786462" cy="847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5" name="Picture 4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91" r="28313"/>
          <a:stretch/>
        </p:blipFill>
        <p:spPr>
          <a:xfrm>
            <a:off x="7205133" y="5083575"/>
            <a:ext cx="685798" cy="1528876"/>
          </a:xfrm>
          <a:prstGeom prst="rect">
            <a:avLst/>
          </a:prstGeom>
        </p:spPr>
      </p:pic>
      <p:cxnSp>
        <p:nvCxnSpPr>
          <p:cNvPr id="47" name="Elbow Connector 46"/>
          <p:cNvCxnSpPr>
            <a:stCxn id="45" idx="3"/>
          </p:cNvCxnSpPr>
          <p:nvPr/>
        </p:nvCxnSpPr>
        <p:spPr>
          <a:xfrm flipV="1">
            <a:off x="7890931" y="3149598"/>
            <a:ext cx="2997202" cy="2698415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/>
          <p:cNvSpPr/>
          <p:nvPr/>
        </p:nvSpPr>
        <p:spPr>
          <a:xfrm>
            <a:off x="10888133" y="3115730"/>
            <a:ext cx="965200" cy="23707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Image</a:t>
            </a:r>
            <a:endParaRPr lang="en-US" dirty="0"/>
          </a:p>
        </p:txBody>
      </p:sp>
      <p:sp>
        <p:nvSpPr>
          <p:cNvPr id="49" name="Rectangle 48"/>
          <p:cNvSpPr/>
          <p:nvPr/>
        </p:nvSpPr>
        <p:spPr>
          <a:xfrm>
            <a:off x="10888133" y="3386668"/>
            <a:ext cx="965200" cy="237070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Conv-64</a:t>
            </a:r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10888133" y="3657606"/>
            <a:ext cx="965200" cy="237070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Conv-64</a:t>
            </a:r>
            <a:endParaRPr lang="en-US" dirty="0"/>
          </a:p>
        </p:txBody>
      </p:sp>
      <p:sp>
        <p:nvSpPr>
          <p:cNvPr id="57" name="Connector 56"/>
          <p:cNvSpPr/>
          <p:nvPr/>
        </p:nvSpPr>
        <p:spPr>
          <a:xfrm>
            <a:off x="11277600" y="4196262"/>
            <a:ext cx="101600" cy="138671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Connector 57"/>
          <p:cNvSpPr/>
          <p:nvPr/>
        </p:nvSpPr>
        <p:spPr>
          <a:xfrm>
            <a:off x="11277603" y="4416394"/>
            <a:ext cx="101600" cy="138671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Connector 58"/>
          <p:cNvSpPr/>
          <p:nvPr/>
        </p:nvSpPr>
        <p:spPr>
          <a:xfrm>
            <a:off x="11277606" y="4619593"/>
            <a:ext cx="101600" cy="138671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/>
          <p:cNvSpPr/>
          <p:nvPr/>
        </p:nvSpPr>
        <p:spPr>
          <a:xfrm>
            <a:off x="10888133" y="4965040"/>
            <a:ext cx="965200" cy="23707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softmax</a:t>
            </a:r>
            <a:endParaRPr lang="en-US" dirty="0"/>
          </a:p>
        </p:txBody>
      </p:sp>
      <p:cxnSp>
        <p:nvCxnSpPr>
          <p:cNvPr id="64" name="Straight Arrow Connector 63"/>
          <p:cNvCxnSpPr>
            <a:endCxn id="30" idx="2"/>
          </p:cNvCxnSpPr>
          <p:nvPr/>
        </p:nvCxnSpPr>
        <p:spPr>
          <a:xfrm flipV="1">
            <a:off x="3454399" y="4004730"/>
            <a:ext cx="893236" cy="686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Process 70"/>
          <p:cNvSpPr/>
          <p:nvPr/>
        </p:nvSpPr>
        <p:spPr>
          <a:xfrm>
            <a:off x="3784602" y="2195854"/>
            <a:ext cx="8215248" cy="4579749"/>
          </a:xfrm>
          <a:prstGeom prst="flowChartProcess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TextBox 71"/>
          <p:cNvSpPr txBox="1"/>
          <p:nvPr/>
        </p:nvSpPr>
        <p:spPr>
          <a:xfrm>
            <a:off x="8362982" y="6127142"/>
            <a:ext cx="27066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Main Thread</a:t>
            </a:r>
            <a:endParaRPr lang="en-US" b="1" dirty="0"/>
          </a:p>
        </p:txBody>
      </p:sp>
      <p:sp>
        <p:nvSpPr>
          <p:cNvPr id="73" name="Rectangle 72"/>
          <p:cNvSpPr/>
          <p:nvPr/>
        </p:nvSpPr>
        <p:spPr>
          <a:xfrm>
            <a:off x="1159721" y="938887"/>
            <a:ext cx="2527514" cy="583671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TextBox 73"/>
          <p:cNvSpPr txBox="1"/>
          <p:nvPr/>
        </p:nvSpPr>
        <p:spPr>
          <a:xfrm>
            <a:off x="1640957" y="6119871"/>
            <a:ext cx="27066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Child Thread </a:t>
            </a:r>
            <a:endParaRPr lang="en-US" b="1" dirty="0"/>
          </a:p>
        </p:txBody>
      </p:sp>
      <p:sp>
        <p:nvSpPr>
          <p:cNvPr id="76" name="Process 75"/>
          <p:cNvSpPr/>
          <p:nvPr/>
        </p:nvSpPr>
        <p:spPr>
          <a:xfrm>
            <a:off x="1874913" y="2480471"/>
            <a:ext cx="1291619" cy="511444"/>
          </a:xfrm>
          <a:prstGeom prst="flowChart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8" name="Straight Arrow Connector 77"/>
          <p:cNvCxnSpPr/>
          <p:nvPr/>
        </p:nvCxnSpPr>
        <p:spPr>
          <a:xfrm>
            <a:off x="2785534" y="2464231"/>
            <a:ext cx="0" cy="52768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>
            <a:stCxn id="76" idx="0"/>
            <a:endCxn id="76" idx="2"/>
          </p:cNvCxnSpPr>
          <p:nvPr/>
        </p:nvCxnSpPr>
        <p:spPr>
          <a:xfrm>
            <a:off x="2520723" y="2480471"/>
            <a:ext cx="0" cy="5114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>
            <a:off x="3021560" y="2480471"/>
            <a:ext cx="0" cy="5114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Rectangle 89"/>
          <p:cNvSpPr/>
          <p:nvPr/>
        </p:nvSpPr>
        <p:spPr>
          <a:xfrm>
            <a:off x="1348353" y="1778001"/>
            <a:ext cx="2207645" cy="129084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TextBox 91"/>
          <p:cNvSpPr txBox="1"/>
          <p:nvPr/>
        </p:nvSpPr>
        <p:spPr>
          <a:xfrm>
            <a:off x="1473970" y="1855868"/>
            <a:ext cx="13205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 Parser and Loader</a:t>
            </a:r>
            <a:endParaRPr lang="en-US" dirty="0"/>
          </a:p>
        </p:txBody>
      </p:sp>
      <p:sp>
        <p:nvSpPr>
          <p:cNvPr id="94" name="Process 93"/>
          <p:cNvSpPr/>
          <p:nvPr/>
        </p:nvSpPr>
        <p:spPr>
          <a:xfrm>
            <a:off x="8601559" y="154983"/>
            <a:ext cx="3398291" cy="783904"/>
          </a:xfrm>
          <a:prstGeom prst="flowChart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&quot;No&quot; Symbol 94"/>
          <p:cNvSpPr/>
          <p:nvPr/>
        </p:nvSpPr>
        <p:spPr>
          <a:xfrm>
            <a:off x="8732592" y="556927"/>
            <a:ext cx="317715" cy="297912"/>
          </a:xfrm>
          <a:prstGeom prst="noSmoking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97" name="Straight Arrow Connector 96"/>
          <p:cNvCxnSpPr>
            <a:stCxn id="95" idx="6"/>
          </p:cNvCxnSpPr>
          <p:nvPr/>
        </p:nvCxnSpPr>
        <p:spPr>
          <a:xfrm>
            <a:off x="9050307" y="705883"/>
            <a:ext cx="339225" cy="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xtBox 97"/>
          <p:cNvSpPr txBox="1"/>
          <p:nvPr/>
        </p:nvSpPr>
        <p:spPr>
          <a:xfrm>
            <a:off x="9337251" y="622361"/>
            <a:ext cx="19403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Exception thrown</a:t>
            </a:r>
          </a:p>
        </p:txBody>
      </p:sp>
      <p:sp>
        <p:nvSpPr>
          <p:cNvPr id="99" name="Pie 98"/>
          <p:cNvSpPr/>
          <p:nvPr/>
        </p:nvSpPr>
        <p:spPr>
          <a:xfrm>
            <a:off x="8732592" y="315490"/>
            <a:ext cx="281777" cy="187080"/>
          </a:xfrm>
          <a:prstGeom prst="pie">
            <a:avLst>
              <a:gd name="adj1" fmla="val 1352581"/>
              <a:gd name="adj2" fmla="val 19228642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01" name="Straight Arrow Connector 100"/>
          <p:cNvCxnSpPr>
            <a:stCxn id="99" idx="0"/>
          </p:cNvCxnSpPr>
          <p:nvPr/>
        </p:nvCxnSpPr>
        <p:spPr>
          <a:xfrm flipV="1">
            <a:off x="9014369" y="401598"/>
            <a:ext cx="375163" cy="74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TextBox 103"/>
          <p:cNvSpPr txBox="1"/>
          <p:nvPr/>
        </p:nvSpPr>
        <p:spPr>
          <a:xfrm>
            <a:off x="9389532" y="244225"/>
            <a:ext cx="26103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Exception caught and moved to parent thread </a:t>
            </a:r>
          </a:p>
        </p:txBody>
      </p:sp>
      <p:sp>
        <p:nvSpPr>
          <p:cNvPr id="109" name="&quot;No&quot; Symbol 108"/>
          <p:cNvSpPr/>
          <p:nvPr/>
        </p:nvSpPr>
        <p:spPr>
          <a:xfrm>
            <a:off x="2672864" y="2628262"/>
            <a:ext cx="130391" cy="145600"/>
          </a:xfrm>
          <a:prstGeom prst="noSmoking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0" name="Pie 109"/>
          <p:cNvSpPr/>
          <p:nvPr/>
        </p:nvSpPr>
        <p:spPr>
          <a:xfrm>
            <a:off x="1789760" y="2598074"/>
            <a:ext cx="182975" cy="239898"/>
          </a:xfrm>
          <a:prstGeom prst="pie">
            <a:avLst>
              <a:gd name="adj1" fmla="val 1352581"/>
              <a:gd name="adj2" fmla="val 19228642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15" name="Elbow Connector 114"/>
          <p:cNvCxnSpPr>
            <a:stCxn id="110" idx="1"/>
            <a:endCxn id="116" idx="2"/>
          </p:cNvCxnSpPr>
          <p:nvPr/>
        </p:nvCxnSpPr>
        <p:spPr>
          <a:xfrm rot="16200000" flipH="1">
            <a:off x="1006436" y="3712783"/>
            <a:ext cx="2605844" cy="856221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&quot;No&quot; Symbol 115"/>
          <p:cNvSpPr/>
          <p:nvPr/>
        </p:nvSpPr>
        <p:spPr>
          <a:xfrm>
            <a:off x="2737469" y="5294860"/>
            <a:ext cx="317715" cy="297912"/>
          </a:xfrm>
          <a:prstGeom prst="noSmoking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19" name="Straight Arrow Connector 118"/>
          <p:cNvCxnSpPr>
            <a:stCxn id="116" idx="6"/>
            <a:endCxn id="121" idx="1"/>
          </p:cNvCxnSpPr>
          <p:nvPr/>
        </p:nvCxnSpPr>
        <p:spPr>
          <a:xfrm flipV="1">
            <a:off x="3055184" y="2533970"/>
            <a:ext cx="1551514" cy="290984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Process 120"/>
          <p:cNvSpPr/>
          <p:nvPr/>
        </p:nvSpPr>
        <p:spPr>
          <a:xfrm>
            <a:off x="4606698" y="2420890"/>
            <a:ext cx="207434" cy="226160"/>
          </a:xfrm>
          <a:prstGeom prst="flowChartProcess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Process 121"/>
          <p:cNvSpPr/>
          <p:nvPr/>
        </p:nvSpPr>
        <p:spPr>
          <a:xfrm>
            <a:off x="4842357" y="2420890"/>
            <a:ext cx="207434" cy="226160"/>
          </a:xfrm>
          <a:prstGeom prst="flowChartProcess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Process 123"/>
          <p:cNvSpPr/>
          <p:nvPr/>
        </p:nvSpPr>
        <p:spPr>
          <a:xfrm>
            <a:off x="5074729" y="2420890"/>
            <a:ext cx="207434" cy="226160"/>
          </a:xfrm>
          <a:prstGeom prst="flowChartProcess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TextBox 125"/>
          <p:cNvSpPr txBox="1"/>
          <p:nvPr/>
        </p:nvSpPr>
        <p:spPr>
          <a:xfrm>
            <a:off x="4305412" y="2133283"/>
            <a:ext cx="26034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Queue of </a:t>
            </a:r>
            <a:r>
              <a:rPr lang="en-US" sz="1400" dirty="0" err="1" smtClean="0"/>
              <a:t>exception_ptrs</a:t>
            </a:r>
            <a:endParaRPr lang="en-US" sz="1400" dirty="0"/>
          </a:p>
        </p:txBody>
      </p:sp>
      <p:cxnSp>
        <p:nvCxnSpPr>
          <p:cNvPr id="128" name="Straight Arrow Connector 127"/>
          <p:cNvCxnSpPr>
            <a:stCxn id="124" idx="3"/>
          </p:cNvCxnSpPr>
          <p:nvPr/>
        </p:nvCxnSpPr>
        <p:spPr>
          <a:xfrm>
            <a:off x="5282163" y="2533970"/>
            <a:ext cx="2265869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&quot;No&quot; Symbol 128"/>
          <p:cNvSpPr/>
          <p:nvPr/>
        </p:nvSpPr>
        <p:spPr>
          <a:xfrm>
            <a:off x="7548032" y="2323446"/>
            <a:ext cx="635073" cy="450416"/>
          </a:xfrm>
          <a:prstGeom prst="noSmoking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8362982" y="2323446"/>
            <a:ext cx="3342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Uses info from all </a:t>
            </a:r>
            <a:r>
              <a:rPr lang="en-US" dirty="0" err="1" smtClean="0"/>
              <a:t>exception_ptrs</a:t>
            </a:r>
            <a:r>
              <a:rPr lang="en-US" dirty="0" smtClean="0"/>
              <a:t> in queue to throw exception</a:t>
            </a:r>
            <a:endParaRPr lang="en-US" dirty="0"/>
          </a:p>
        </p:txBody>
      </p:sp>
      <p:sp>
        <p:nvSpPr>
          <p:cNvPr id="131" name="&quot;No&quot; Symbol 130"/>
          <p:cNvSpPr/>
          <p:nvPr/>
        </p:nvSpPr>
        <p:spPr>
          <a:xfrm>
            <a:off x="2753674" y="5741978"/>
            <a:ext cx="317715" cy="297912"/>
          </a:xfrm>
          <a:prstGeom prst="noSmoking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32" name="Straight Arrow Connector 131"/>
          <p:cNvCxnSpPr>
            <a:stCxn id="131" idx="6"/>
            <a:endCxn id="121" idx="1"/>
          </p:cNvCxnSpPr>
          <p:nvPr/>
        </p:nvCxnSpPr>
        <p:spPr>
          <a:xfrm flipV="1">
            <a:off x="3071389" y="2533970"/>
            <a:ext cx="1535309" cy="335696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Pie 139"/>
          <p:cNvSpPr/>
          <p:nvPr/>
        </p:nvSpPr>
        <p:spPr>
          <a:xfrm>
            <a:off x="3567255" y="4106168"/>
            <a:ext cx="281777" cy="187080"/>
          </a:xfrm>
          <a:prstGeom prst="pie">
            <a:avLst>
              <a:gd name="adj1" fmla="val 1352581"/>
              <a:gd name="adj2" fmla="val 19228642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1" name="Pie 140"/>
          <p:cNvSpPr/>
          <p:nvPr/>
        </p:nvSpPr>
        <p:spPr>
          <a:xfrm>
            <a:off x="3579969" y="4399800"/>
            <a:ext cx="281777" cy="187080"/>
          </a:xfrm>
          <a:prstGeom prst="pie">
            <a:avLst>
              <a:gd name="adj1" fmla="val 1352581"/>
              <a:gd name="adj2" fmla="val 19228642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50" name="Straight Arrow Connector 149"/>
          <p:cNvCxnSpPr>
            <a:endCxn id="28" idx="0"/>
          </p:cNvCxnSpPr>
          <p:nvPr/>
        </p:nvCxnSpPr>
        <p:spPr>
          <a:xfrm>
            <a:off x="2896326" y="3068846"/>
            <a:ext cx="5625" cy="9785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4130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Exception Handling for Operators</a:t>
            </a:r>
            <a:endParaRPr lang="en-US" dirty="0"/>
          </a:p>
        </p:txBody>
      </p:sp>
      <p:sp>
        <p:nvSpPr>
          <p:cNvPr id="4" name="Cube 3"/>
          <p:cNvSpPr/>
          <p:nvPr/>
        </p:nvSpPr>
        <p:spPr>
          <a:xfrm>
            <a:off x="6085075" y="3115733"/>
            <a:ext cx="1941325" cy="1710813"/>
          </a:xfrm>
          <a:prstGeom prst="cub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ube 4"/>
          <p:cNvSpPr/>
          <p:nvPr/>
        </p:nvSpPr>
        <p:spPr>
          <a:xfrm>
            <a:off x="1134533" y="3115733"/>
            <a:ext cx="1930400" cy="1778000"/>
          </a:xfrm>
          <a:prstGeom prst="cub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5" idx="5"/>
          </p:cNvCxnSpPr>
          <p:nvPr/>
        </p:nvCxnSpPr>
        <p:spPr>
          <a:xfrm>
            <a:off x="3064933" y="3782483"/>
            <a:ext cx="3020142" cy="105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134533" y="2041677"/>
            <a:ext cx="2590800" cy="923330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Dependency Engine – Decides if operator is ready to execute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085075" y="2182660"/>
            <a:ext cx="2590800" cy="646331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Executors - Decides how to execute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342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Exception Handling for Operators</a:t>
            </a:r>
            <a:endParaRPr lang="en-US" dirty="0"/>
          </a:p>
        </p:txBody>
      </p:sp>
      <p:sp>
        <p:nvSpPr>
          <p:cNvPr id="4" name="Cube 3"/>
          <p:cNvSpPr/>
          <p:nvPr/>
        </p:nvSpPr>
        <p:spPr>
          <a:xfrm>
            <a:off x="6085075" y="3115733"/>
            <a:ext cx="1941325" cy="1710813"/>
          </a:xfrm>
          <a:prstGeom prst="cub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ube 4"/>
          <p:cNvSpPr/>
          <p:nvPr/>
        </p:nvSpPr>
        <p:spPr>
          <a:xfrm>
            <a:off x="1134533" y="3115733"/>
            <a:ext cx="1930400" cy="1778000"/>
          </a:xfrm>
          <a:prstGeom prst="cub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5" idx="5"/>
          </p:cNvCxnSpPr>
          <p:nvPr/>
        </p:nvCxnSpPr>
        <p:spPr>
          <a:xfrm>
            <a:off x="3064933" y="3782483"/>
            <a:ext cx="3020142" cy="105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454400" y="4004733"/>
            <a:ext cx="1794933" cy="923330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Push an operator which is ready for execution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34533" y="2041677"/>
            <a:ext cx="2590800" cy="923330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Dependency Engine – Decides if operator is ready to execute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085075" y="2182660"/>
            <a:ext cx="2590800" cy="646331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Executors - Decides how to execute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8444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Exception Handling for Operators</a:t>
            </a:r>
            <a:endParaRPr lang="en-US" dirty="0"/>
          </a:p>
        </p:txBody>
      </p:sp>
      <p:sp>
        <p:nvSpPr>
          <p:cNvPr id="4" name="Cube 3"/>
          <p:cNvSpPr/>
          <p:nvPr/>
        </p:nvSpPr>
        <p:spPr>
          <a:xfrm>
            <a:off x="6085075" y="3115733"/>
            <a:ext cx="1941325" cy="1710813"/>
          </a:xfrm>
          <a:prstGeom prst="cub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ube 4"/>
          <p:cNvSpPr/>
          <p:nvPr/>
        </p:nvSpPr>
        <p:spPr>
          <a:xfrm>
            <a:off x="1134533" y="3115733"/>
            <a:ext cx="1930400" cy="1778000"/>
          </a:xfrm>
          <a:prstGeom prst="cub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5" idx="5"/>
          </p:cNvCxnSpPr>
          <p:nvPr/>
        </p:nvCxnSpPr>
        <p:spPr>
          <a:xfrm>
            <a:off x="3064933" y="3782483"/>
            <a:ext cx="3020142" cy="105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454400" y="4004733"/>
            <a:ext cx="1794933" cy="923330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Push an operator which is ready for execution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34533" y="2041677"/>
            <a:ext cx="2590800" cy="923330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Dependency Engine – Decides if operator is ready to execute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085075" y="2182660"/>
            <a:ext cx="2590800" cy="646331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Executors - Decides how to execute</a:t>
            </a:r>
            <a:endParaRPr lang="en-US" dirty="0"/>
          </a:p>
        </p:txBody>
      </p:sp>
      <p:cxnSp>
        <p:nvCxnSpPr>
          <p:cNvPr id="10" name="Straight Arrow Connector 9"/>
          <p:cNvCxnSpPr>
            <a:stCxn id="4" idx="5"/>
          </p:cNvCxnSpPr>
          <p:nvPr/>
        </p:nvCxnSpPr>
        <p:spPr>
          <a:xfrm>
            <a:off x="8026400" y="3757288"/>
            <a:ext cx="999066" cy="251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9025466" y="2041677"/>
            <a:ext cx="2590800" cy="369332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ExecuteOprBlock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9025466" y="2828991"/>
            <a:ext cx="2912534" cy="362206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rtlCol="0" anchor="t" anchorCtr="0"/>
          <a:lstStyle/>
          <a:p>
            <a:pPr marL="285750" marR="0" lvl="0" indent="-28575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lang="en-US" dirty="0">
              <a:solidFill>
                <a:schemeClr val="tx1"/>
              </a:solidFill>
            </a:endParaRPr>
          </a:p>
          <a:p>
            <a:pPr marL="285750" marR="0" lvl="0" indent="-28575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sz="2200" dirty="0" err="1" smtClean="0">
                <a:solidFill>
                  <a:schemeClr val="tx1"/>
                </a:solidFill>
              </a:rPr>
              <a:t>ExecuteOpr</a:t>
            </a:r>
            <a:endParaRPr lang="en-US" sz="2200" dirty="0" smtClean="0">
              <a:solidFill>
                <a:schemeClr val="tx1"/>
              </a:solidFill>
            </a:endParaRPr>
          </a:p>
          <a:p>
            <a:pPr marL="285750" marR="0" lvl="0" indent="-28575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sz="2200" dirty="0" err="1" smtClean="0">
                <a:solidFill>
                  <a:schemeClr val="tx1"/>
                </a:solidFill>
              </a:rPr>
              <a:t>OnCompleteCallback</a:t>
            </a:r>
            <a:endParaRPr lang="en-US" sz="22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7115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Exception Handling for Operators</a:t>
            </a:r>
            <a:endParaRPr lang="en-US" dirty="0"/>
          </a:p>
        </p:txBody>
      </p:sp>
      <p:sp>
        <p:nvSpPr>
          <p:cNvPr id="4" name="Cube 3"/>
          <p:cNvSpPr/>
          <p:nvPr/>
        </p:nvSpPr>
        <p:spPr>
          <a:xfrm>
            <a:off x="6085075" y="3115733"/>
            <a:ext cx="1941325" cy="1710813"/>
          </a:xfrm>
          <a:prstGeom prst="cub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ube 4"/>
          <p:cNvSpPr/>
          <p:nvPr/>
        </p:nvSpPr>
        <p:spPr>
          <a:xfrm>
            <a:off x="1134533" y="3115733"/>
            <a:ext cx="1930400" cy="1778000"/>
          </a:xfrm>
          <a:prstGeom prst="cub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5" idx="5"/>
          </p:cNvCxnSpPr>
          <p:nvPr/>
        </p:nvCxnSpPr>
        <p:spPr>
          <a:xfrm>
            <a:off x="3064933" y="3782483"/>
            <a:ext cx="3020142" cy="105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454400" y="4004733"/>
            <a:ext cx="1794933" cy="923330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Push an operator which is ready for execution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34533" y="2041677"/>
            <a:ext cx="2590800" cy="923330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Dependency Engine – Decides if operator is ready to execute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085075" y="2182660"/>
            <a:ext cx="2590800" cy="646331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Executors - Decides how to execute</a:t>
            </a:r>
            <a:endParaRPr lang="en-US" dirty="0"/>
          </a:p>
        </p:txBody>
      </p:sp>
      <p:cxnSp>
        <p:nvCxnSpPr>
          <p:cNvPr id="10" name="Straight Arrow Connector 9"/>
          <p:cNvCxnSpPr>
            <a:stCxn id="4" idx="5"/>
          </p:cNvCxnSpPr>
          <p:nvPr/>
        </p:nvCxnSpPr>
        <p:spPr>
          <a:xfrm>
            <a:off x="8026400" y="3757288"/>
            <a:ext cx="999066" cy="251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9025466" y="2041677"/>
            <a:ext cx="2590800" cy="369332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ExecuteOprBlock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9025466" y="2828991"/>
            <a:ext cx="2912534" cy="362206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rtlCol="0" anchor="t" anchorCtr="0"/>
          <a:lstStyle/>
          <a:p>
            <a:pPr marL="285750" marR="0" lvl="0" indent="-28575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sz="2200" dirty="0" err="1" smtClean="0">
                <a:solidFill>
                  <a:schemeClr val="tx1"/>
                </a:solidFill>
              </a:rPr>
              <a:t>Onstart</a:t>
            </a:r>
            <a:r>
              <a:rPr lang="en-US" sz="2200" dirty="0" smtClean="0">
                <a:solidFill>
                  <a:schemeClr val="tx1"/>
                </a:solidFill>
              </a:rPr>
              <a:t> callback</a:t>
            </a:r>
          </a:p>
          <a:p>
            <a:pPr marL="285750" marR="0" lvl="0" indent="-28575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sz="2200" dirty="0" smtClean="0">
                <a:solidFill>
                  <a:schemeClr val="tx1"/>
                </a:solidFill>
              </a:rPr>
              <a:t>try {</a:t>
            </a:r>
            <a:endParaRPr lang="en-US" sz="2200" dirty="0">
              <a:solidFill>
                <a:schemeClr val="tx1"/>
              </a:solidFill>
            </a:endParaRPr>
          </a:p>
          <a:p>
            <a:pPr marL="285750" marR="0" lvl="0" indent="-28575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sz="2200" dirty="0" err="1" smtClean="0">
                <a:solidFill>
                  <a:schemeClr val="tx1"/>
                </a:solidFill>
              </a:rPr>
              <a:t>ExecuteOpr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</a:p>
          <a:p>
            <a:pPr marL="285750" marR="0" lvl="0" indent="-28575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sz="2200" dirty="0" smtClean="0">
                <a:solidFill>
                  <a:schemeClr val="tx1"/>
                </a:solidFill>
              </a:rPr>
              <a:t>} catch {</a:t>
            </a:r>
          </a:p>
          <a:p>
            <a:pPr marL="285750" marR="0" lvl="0" indent="-28575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sz="2200" dirty="0" smtClean="0">
                <a:solidFill>
                  <a:schemeClr val="tx1"/>
                </a:solidFill>
              </a:rPr>
              <a:t>Make </a:t>
            </a:r>
            <a:r>
              <a:rPr lang="en-US" sz="2200" dirty="0" err="1" smtClean="0">
                <a:solidFill>
                  <a:schemeClr val="tx1"/>
                </a:solidFill>
              </a:rPr>
              <a:t>exception_ptr</a:t>
            </a:r>
            <a:r>
              <a:rPr lang="en-US" sz="2200" dirty="0" smtClean="0">
                <a:solidFill>
                  <a:schemeClr val="tx1"/>
                </a:solidFill>
              </a:rPr>
              <a:t> member for </a:t>
            </a:r>
            <a:r>
              <a:rPr lang="en-US" sz="2200" dirty="0" err="1" smtClean="0">
                <a:solidFill>
                  <a:schemeClr val="tx1"/>
                </a:solidFill>
              </a:rPr>
              <a:t>opr</a:t>
            </a:r>
            <a:r>
              <a:rPr lang="en-US" sz="2200" dirty="0" smtClean="0">
                <a:solidFill>
                  <a:schemeClr val="tx1"/>
                </a:solidFill>
              </a:rPr>
              <a:t> point to the current exception</a:t>
            </a:r>
          </a:p>
          <a:p>
            <a:pPr marL="285750" marR="0" lvl="0" indent="-28575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sz="2200" dirty="0" smtClean="0">
                <a:solidFill>
                  <a:schemeClr val="tx1"/>
                </a:solidFill>
              </a:rPr>
              <a:t>}</a:t>
            </a:r>
            <a:endParaRPr lang="en-US" sz="2200" dirty="0">
              <a:solidFill>
                <a:schemeClr val="tx1"/>
              </a:solidFill>
            </a:endParaRPr>
          </a:p>
          <a:p>
            <a:pPr marL="285750" marR="0" lvl="0" indent="-28575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sz="2200" dirty="0" err="1" smtClean="0">
                <a:solidFill>
                  <a:schemeClr val="tx1"/>
                </a:solidFill>
              </a:rPr>
              <a:t>OnComplete</a:t>
            </a:r>
            <a:r>
              <a:rPr lang="en-US" sz="2200" dirty="0" smtClean="0">
                <a:solidFill>
                  <a:schemeClr val="tx1"/>
                </a:solidFill>
              </a:rPr>
              <a:t> callback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04333" y="5098818"/>
            <a:ext cx="2590800" cy="923330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 smtClean="0"/>
              <a:t>Rethrow</a:t>
            </a:r>
            <a:r>
              <a:rPr lang="en-US" dirty="0" smtClean="0"/>
              <a:t> exception at the end of </a:t>
            </a:r>
            <a:r>
              <a:rPr lang="en-US" dirty="0" err="1" smtClean="0"/>
              <a:t>WaitForVar</a:t>
            </a:r>
            <a:r>
              <a:rPr lang="en-US" dirty="0" smtClean="0"/>
              <a:t> or </a:t>
            </a:r>
            <a:r>
              <a:rPr lang="en-US" dirty="0" err="1" smtClean="0"/>
              <a:t>WaitForAll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53954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Exception Handling for Operators</a:t>
            </a:r>
            <a:endParaRPr lang="en-US" dirty="0"/>
          </a:p>
        </p:txBody>
      </p:sp>
      <p:sp>
        <p:nvSpPr>
          <p:cNvPr id="4" name="Cube 3"/>
          <p:cNvSpPr/>
          <p:nvPr/>
        </p:nvSpPr>
        <p:spPr>
          <a:xfrm>
            <a:off x="6085075" y="3115733"/>
            <a:ext cx="1941325" cy="1710813"/>
          </a:xfrm>
          <a:prstGeom prst="cub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ube 4"/>
          <p:cNvSpPr/>
          <p:nvPr/>
        </p:nvSpPr>
        <p:spPr>
          <a:xfrm>
            <a:off x="1134533" y="3115733"/>
            <a:ext cx="1930400" cy="1778000"/>
          </a:xfrm>
          <a:prstGeom prst="cub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5" idx="5"/>
          </p:cNvCxnSpPr>
          <p:nvPr/>
        </p:nvCxnSpPr>
        <p:spPr>
          <a:xfrm>
            <a:off x="3064933" y="3782483"/>
            <a:ext cx="3020142" cy="105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838199" y="1540933"/>
            <a:ext cx="2633133" cy="145626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 = 1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C = 1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K = A + C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E = K</a:t>
            </a:r>
          </a:p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WaitForVar</a:t>
            </a:r>
            <a:r>
              <a:rPr lang="en-US" dirty="0" smtClean="0">
                <a:solidFill>
                  <a:schemeClr val="tx1"/>
                </a:solidFill>
              </a:rPr>
              <a:t>(E)</a:t>
            </a:r>
          </a:p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761067" y="5689600"/>
            <a:ext cx="3031066" cy="1016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113867" y="5689600"/>
            <a:ext cx="3031066" cy="1016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879600" y="5266267"/>
            <a:ext cx="2695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Completed Operations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281698" y="5266267"/>
            <a:ext cx="2695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Operations not executed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025466" y="2041677"/>
            <a:ext cx="2590800" cy="369332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ExecuteOprBlock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31532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1322</TotalTime>
  <Words>681</Words>
  <Application>Microsoft Macintosh PowerPoint</Application>
  <PresentationFormat>Widescreen</PresentationFormat>
  <Paragraphs>224</Paragraphs>
  <Slides>24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Arial</vt:lpstr>
      <vt:lpstr>Calibri</vt:lpstr>
      <vt:lpstr>Calibri Light</vt:lpstr>
      <vt:lpstr>Consolas</vt:lpstr>
      <vt:lpstr>Office Theme</vt:lpstr>
      <vt:lpstr>Improved Exception Handling in MXNet</vt:lpstr>
      <vt:lpstr>Examples</vt:lpstr>
      <vt:lpstr>Result</vt:lpstr>
      <vt:lpstr>PowerPoint Presentation</vt:lpstr>
      <vt:lpstr>Exception Handling for Operators</vt:lpstr>
      <vt:lpstr>Exception Handling for Operators</vt:lpstr>
      <vt:lpstr>Exception Handling for Operators</vt:lpstr>
      <vt:lpstr>Exception Handling for Operators</vt:lpstr>
      <vt:lpstr>Exception Handling for Operators</vt:lpstr>
      <vt:lpstr>Exception Handling for Operators</vt:lpstr>
      <vt:lpstr>Exception Handling for Operators</vt:lpstr>
      <vt:lpstr>Exception Handling for Operators</vt:lpstr>
      <vt:lpstr>Exception Handling for Operators</vt:lpstr>
      <vt:lpstr>Exception Handling for Operators</vt:lpstr>
      <vt:lpstr>Exception Handling for Operators</vt:lpstr>
      <vt:lpstr>Exception Handling for Operators</vt:lpstr>
      <vt:lpstr>Exception Handling for Operators</vt:lpstr>
      <vt:lpstr>Exception Handling for Operators</vt:lpstr>
      <vt:lpstr>Exception Handling for Operators</vt:lpstr>
      <vt:lpstr>Exception Handling for Operators</vt:lpstr>
      <vt:lpstr>Exception Handling for Operators</vt:lpstr>
      <vt:lpstr>After the Exception Handling Change</vt:lpstr>
      <vt:lpstr>Links</vt:lpstr>
      <vt:lpstr>Thank you</vt:lpstr>
    </vt:vector>
  </TitlesOfParts>
  <Company/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Improved Exception Handling in MXNet</dc:title>
  <dc:creator>Microsoft Office User</dc:creator>
  <cp:lastModifiedBy>Microsoft Office User</cp:lastModifiedBy>
  <cp:revision>44</cp:revision>
  <dcterms:created xsi:type="dcterms:W3CDTF">2018-01-23T18:50:50Z</dcterms:created>
  <dcterms:modified xsi:type="dcterms:W3CDTF">2018-01-25T16:30:22Z</dcterms:modified>
</cp:coreProperties>
</file>